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85"/>
  </p:notesMasterIdLst>
  <p:handoutMasterIdLst>
    <p:handoutMasterId r:id="rId86"/>
  </p:handoutMasterIdLst>
  <p:sldIdLst>
    <p:sldId id="413" r:id="rId2"/>
    <p:sldId id="523" r:id="rId3"/>
    <p:sldId id="524" r:id="rId4"/>
    <p:sldId id="525" r:id="rId5"/>
    <p:sldId id="526" r:id="rId6"/>
    <p:sldId id="527" r:id="rId7"/>
    <p:sldId id="528" r:id="rId8"/>
    <p:sldId id="529" r:id="rId9"/>
    <p:sldId id="530" r:id="rId10"/>
    <p:sldId id="531" r:id="rId11"/>
    <p:sldId id="532" r:id="rId12"/>
    <p:sldId id="533" r:id="rId13"/>
    <p:sldId id="534" r:id="rId14"/>
    <p:sldId id="535" r:id="rId15"/>
    <p:sldId id="536" r:id="rId16"/>
    <p:sldId id="538" r:id="rId17"/>
    <p:sldId id="539" r:id="rId18"/>
    <p:sldId id="540" r:id="rId19"/>
    <p:sldId id="541" r:id="rId20"/>
    <p:sldId id="542" r:id="rId21"/>
    <p:sldId id="537" r:id="rId22"/>
    <p:sldId id="543" r:id="rId23"/>
    <p:sldId id="544" r:id="rId24"/>
    <p:sldId id="545" r:id="rId25"/>
    <p:sldId id="546" r:id="rId26"/>
    <p:sldId id="547" r:id="rId27"/>
    <p:sldId id="548" r:id="rId28"/>
    <p:sldId id="549" r:id="rId29"/>
    <p:sldId id="550" r:id="rId30"/>
    <p:sldId id="551" r:id="rId31"/>
    <p:sldId id="552" r:id="rId32"/>
    <p:sldId id="553" r:id="rId33"/>
    <p:sldId id="554" r:id="rId34"/>
    <p:sldId id="555" r:id="rId35"/>
    <p:sldId id="568" r:id="rId36"/>
    <p:sldId id="556" r:id="rId37"/>
    <p:sldId id="557" r:id="rId38"/>
    <p:sldId id="558" r:id="rId39"/>
    <p:sldId id="559" r:id="rId40"/>
    <p:sldId id="560" r:id="rId41"/>
    <p:sldId id="561" r:id="rId42"/>
    <p:sldId id="562" r:id="rId43"/>
    <p:sldId id="563" r:id="rId44"/>
    <p:sldId id="564" r:id="rId45"/>
    <p:sldId id="565" r:id="rId46"/>
    <p:sldId id="566" r:id="rId47"/>
    <p:sldId id="567" r:id="rId48"/>
    <p:sldId id="569" r:id="rId49"/>
    <p:sldId id="570" r:id="rId50"/>
    <p:sldId id="571" r:id="rId51"/>
    <p:sldId id="572" r:id="rId52"/>
    <p:sldId id="573" r:id="rId53"/>
    <p:sldId id="574" r:id="rId54"/>
    <p:sldId id="575" r:id="rId55"/>
    <p:sldId id="576" r:id="rId56"/>
    <p:sldId id="577" r:id="rId57"/>
    <p:sldId id="578" r:id="rId58"/>
    <p:sldId id="579" r:id="rId59"/>
    <p:sldId id="580" r:id="rId60"/>
    <p:sldId id="581" r:id="rId61"/>
    <p:sldId id="604" r:id="rId62"/>
    <p:sldId id="582" r:id="rId63"/>
    <p:sldId id="583" r:id="rId64"/>
    <p:sldId id="584" r:id="rId65"/>
    <p:sldId id="585" r:id="rId66"/>
    <p:sldId id="586" r:id="rId67"/>
    <p:sldId id="587" r:id="rId68"/>
    <p:sldId id="588" r:id="rId69"/>
    <p:sldId id="589" r:id="rId70"/>
    <p:sldId id="590" r:id="rId71"/>
    <p:sldId id="591" r:id="rId72"/>
    <p:sldId id="592" r:id="rId73"/>
    <p:sldId id="593" r:id="rId74"/>
    <p:sldId id="594" r:id="rId75"/>
    <p:sldId id="595" r:id="rId76"/>
    <p:sldId id="596" r:id="rId77"/>
    <p:sldId id="597" r:id="rId78"/>
    <p:sldId id="598" r:id="rId79"/>
    <p:sldId id="599" r:id="rId80"/>
    <p:sldId id="600" r:id="rId81"/>
    <p:sldId id="601" r:id="rId82"/>
    <p:sldId id="602" r:id="rId83"/>
    <p:sldId id="603" r:id="rId84"/>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CC0000"/>
    <a:srgbClr val="FF0000"/>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0" autoAdjust="0"/>
    <p:restoredTop sz="94679" autoAdjust="0"/>
  </p:normalViewPr>
  <p:slideViewPr>
    <p:cSldViewPr snapToGrid="0">
      <p:cViewPr varScale="1">
        <p:scale>
          <a:sx n="104" d="100"/>
          <a:sy n="104" d="100"/>
        </p:scale>
        <p:origin x="7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2477" y="-86"/>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2021/10/27</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2021/10/27</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2021/10/27</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2021/10/27</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2021/10/27</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2021/10/27</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2021/10/27</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2021/10/27</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2021/10/27</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2021/10/27</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2021/10/27</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2021/10/27</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2021/10/27</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2021/10/27</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78916"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2021/10/27</a:t>
            </a:fld>
            <a:endParaRPr lang="en-US" altLang="zh-CN" dirty="0"/>
          </a:p>
        </p:txBody>
      </p:sp>
      <p:sp>
        <p:nvSpPr>
          <p:cNvPr id="1028" name="Text Box 41"/>
          <p:cNvSpPr txBox="1">
            <a:spLocks noChangeArrowheads="1"/>
          </p:cNvSpPr>
          <p:nvPr/>
        </p:nvSpPr>
        <p:spPr bwMode="auto">
          <a:xfrm>
            <a:off x="3868732" y="6583364"/>
            <a:ext cx="5265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4</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smtClean="0">
                <a:solidFill>
                  <a:schemeClr val="bg2"/>
                </a:solidFill>
                <a:latin typeface="Times New Roman" pitchFamily="18" charset="0"/>
                <a:ea typeface="宋体" pitchFamily="2" charset="-122"/>
              </a:rPr>
              <a:t>页 </a:t>
            </a:r>
            <a:r>
              <a:rPr kumimoji="0" lang="en-US" altLang="zh-CN" sz="1200" smtClean="0">
                <a:solidFill>
                  <a:schemeClr val="bg2"/>
                </a:solidFill>
                <a:latin typeface="Times New Roman" pitchFamily="18" charset="0"/>
                <a:ea typeface="宋体" pitchFamily="2" charset="-122"/>
              </a:rPr>
              <a:t>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spcBef>
                <a:spcPct val="50000"/>
              </a:spcBef>
              <a:buClrTx/>
              <a:buFontTx/>
              <a:buNone/>
              <a:defRPr/>
            </a:pPr>
            <a:r>
              <a:rPr kumimoji="0" lang="zh-CN" altLang="en-US" sz="1800" dirty="0" smtClean="0">
                <a:solidFill>
                  <a:schemeClr val="bg2"/>
                </a:solidFill>
                <a:ea typeface="宋体" pitchFamily="2" charset="-122"/>
              </a:rPr>
              <a:t>第</a:t>
            </a:r>
            <a:r>
              <a:rPr kumimoji="0" lang="en-US" altLang="zh-CN" sz="1800" dirty="0" smtClean="0">
                <a:solidFill>
                  <a:schemeClr val="bg2"/>
                </a:solidFill>
                <a:ea typeface="宋体" pitchFamily="2" charset="-122"/>
              </a:rPr>
              <a:t>4</a:t>
            </a:r>
            <a:r>
              <a:rPr kumimoji="0" lang="zh-CN" altLang="en-US" sz="1800" dirty="0" smtClean="0">
                <a:solidFill>
                  <a:schemeClr val="bg2"/>
                </a:solidFill>
                <a:ea typeface="宋体" pitchFamily="2" charset="-122"/>
              </a:rPr>
              <a:t>单元 扑克游戏：数组和字符串</a:t>
            </a:r>
            <a:endParaRPr kumimoji="0" lang="en-US" altLang="zh-CN" sz="1800" dirty="0" smtClean="0">
              <a:solidFill>
                <a:schemeClr val="bg2"/>
              </a:solidFill>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Visio___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1890523" y="2252472"/>
            <a:ext cx="9292589" cy="830997"/>
          </a:xfrm>
          <a:prstGeom prst="rect">
            <a:avLst/>
          </a:prstGeom>
          <a:noFill/>
          <a:ln w="9525">
            <a:noFill/>
            <a:miter lim="800000"/>
            <a:headEnd/>
            <a:tailEnd/>
          </a:ln>
          <a:effectLst/>
        </p:spPr>
        <p:txBody>
          <a:bodyPr wrap="square">
            <a:spAutoFit/>
          </a:bodyPr>
          <a:lstStyle/>
          <a:p>
            <a:pPr algn="ctr">
              <a:spcBef>
                <a:spcPct val="50000"/>
              </a:spcBef>
              <a:buClrTx/>
              <a:buFontTx/>
              <a:buNone/>
              <a:defRPr/>
            </a:pPr>
            <a:r>
              <a:rPr kumimoji="0" lang="zh-CN" altLang="en-US" sz="4800" dirty="0">
                <a:solidFill>
                  <a:srgbClr val="FF0000"/>
                </a:solidFill>
                <a:effectLst>
                  <a:outerShdw blurRad="38100" dist="38100" dir="2700000" algn="tl">
                    <a:srgbClr val="C0C0C0"/>
                  </a:outerShdw>
                </a:effectLst>
                <a:ea typeface="楷体_GB2312" pitchFamily="49" charset="-122"/>
              </a:rPr>
              <a:t>第</a:t>
            </a:r>
            <a:r>
              <a:rPr kumimoji="0" lang="en-US" altLang="zh-CN" sz="4800" dirty="0">
                <a:solidFill>
                  <a:srgbClr val="FF0000"/>
                </a:solidFill>
                <a:effectLst>
                  <a:outerShdw blurRad="38100" dist="38100" dir="2700000" algn="tl">
                    <a:srgbClr val="C0C0C0"/>
                  </a:outerShdw>
                </a:effectLst>
                <a:ea typeface="楷体_GB2312" pitchFamily="49" charset="-122"/>
              </a:rPr>
              <a:t>4</a:t>
            </a:r>
            <a:r>
              <a:rPr kumimoji="0" lang="zh-CN" altLang="en-US" sz="4800" dirty="0">
                <a:solidFill>
                  <a:srgbClr val="FF0000"/>
                </a:solidFill>
                <a:effectLst>
                  <a:outerShdw blurRad="38100" dist="38100" dir="2700000" algn="tl">
                    <a:srgbClr val="C0C0C0"/>
                  </a:outerShdw>
                </a:effectLst>
                <a:ea typeface="楷体_GB2312" pitchFamily="49" charset="-122"/>
              </a:rPr>
              <a:t>单元 扑克游戏：数组和字符串</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a:t>
            </a:r>
            <a:r>
              <a:rPr lang="zh-CN" altLang="en-US" dirty="0"/>
              <a:t>数组的初始化</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15121" y="951467"/>
            <a:ext cx="11368616" cy="4876800"/>
          </a:xfrm>
        </p:spPr>
        <p:txBody>
          <a:bodyPr/>
          <a:lstStyle/>
          <a:p>
            <a:r>
              <a:rPr lang="en-US" altLang="zh-CN" dirty="0"/>
              <a:t>2. </a:t>
            </a:r>
            <a:r>
              <a:rPr lang="zh-CN" altLang="en-US" dirty="0"/>
              <a:t>数组的静态初始化</a:t>
            </a:r>
          </a:p>
          <a:p>
            <a:pPr lvl="1"/>
            <a:r>
              <a:rPr lang="en-US" altLang="zh-CN" dirty="0"/>
              <a:t>2</a:t>
            </a:r>
            <a:r>
              <a:rPr lang="zh-CN" altLang="en-US" dirty="0"/>
              <a:t>）静态初始化时可以不使用</a:t>
            </a:r>
            <a:r>
              <a:rPr lang="en-US" altLang="zh-CN" dirty="0"/>
              <a:t>new</a:t>
            </a:r>
            <a:r>
              <a:rPr lang="zh-CN" altLang="en-US" dirty="0"/>
              <a:t>操作符，因为存储分配的工作完全由系统自动完成。</a:t>
            </a:r>
            <a:r>
              <a:rPr lang="zh-CN" altLang="en-US" dirty="0" smtClean="0"/>
              <a:t>如</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457200" lvl="1" indent="0">
              <a:buNone/>
            </a:pPr>
            <a:endParaRPr lang="en-US" altLang="zh-CN" dirty="0" smtClean="0"/>
          </a:p>
          <a:p>
            <a:pPr lvl="1"/>
            <a:r>
              <a:rPr lang="zh-CN" altLang="en-US" dirty="0"/>
              <a:t>注意：静态初始化时不可以写出数组维表达式</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pic>
        <p:nvPicPr>
          <p:cNvPr id="5" name="图片 4"/>
          <p:cNvPicPr>
            <a:picLocks noChangeAspect="1"/>
          </p:cNvPicPr>
          <p:nvPr/>
        </p:nvPicPr>
        <p:blipFill>
          <a:blip r:embed="rId2"/>
          <a:stretch>
            <a:fillRect/>
          </a:stretch>
        </p:blipFill>
        <p:spPr>
          <a:xfrm>
            <a:off x="1661585" y="1862412"/>
            <a:ext cx="9622643" cy="2507569"/>
          </a:xfrm>
          <a:prstGeom prst="rect">
            <a:avLst/>
          </a:prstGeom>
        </p:spPr>
      </p:pic>
      <p:pic>
        <p:nvPicPr>
          <p:cNvPr id="6" name="图片 5"/>
          <p:cNvPicPr>
            <a:picLocks noChangeAspect="1"/>
          </p:cNvPicPr>
          <p:nvPr/>
        </p:nvPicPr>
        <p:blipFill>
          <a:blip r:embed="rId3"/>
          <a:stretch>
            <a:fillRect/>
          </a:stretch>
        </p:blipFill>
        <p:spPr>
          <a:xfrm>
            <a:off x="1661585" y="4904236"/>
            <a:ext cx="7527218" cy="1791080"/>
          </a:xfrm>
          <a:prstGeom prst="rect">
            <a:avLst/>
          </a:prstGeom>
        </p:spPr>
      </p:pic>
      <p:sp>
        <p:nvSpPr>
          <p:cNvPr id="7" name="矩形 6"/>
          <p:cNvSpPr/>
          <p:nvPr/>
        </p:nvSpPr>
        <p:spPr>
          <a:xfrm>
            <a:off x="9437969" y="4922964"/>
            <a:ext cx="2436532" cy="1338828"/>
          </a:xfrm>
          <a:prstGeom prst="rect">
            <a:avLst/>
          </a:prstGeom>
        </p:spPr>
        <p:txBody>
          <a:bodyPr wrap="square">
            <a:spAutoFit/>
          </a:bodyPr>
          <a:lstStyle/>
          <a:p>
            <a:pPr indent="266700" algn="just">
              <a:lnSpc>
                <a:spcPct val="150000"/>
              </a:lnSpc>
              <a:spcAft>
                <a:spcPts val="0"/>
              </a:spcAft>
            </a:pPr>
            <a:r>
              <a:rPr lang="zh-CN" altLang="zh-CN" sz="1800" b="0" kern="100" dirty="0">
                <a:latin typeface="Times New Roman" panose="02020603050405020304" pitchFamily="18" charset="0"/>
                <a:ea typeface="黑体" panose="02010609060101010101" pitchFamily="49" charset="-122"/>
              </a:rPr>
              <a:t>说明：</a:t>
            </a:r>
            <a:r>
              <a:rPr lang="zh-CN" altLang="zh-CN" sz="1800" b="0" kern="100" dirty="0">
                <a:latin typeface="Times New Roman" panose="02020603050405020304" pitchFamily="18" charset="0"/>
                <a:ea typeface="宋体" panose="02010600030101010101" pitchFamily="2" charset="-122"/>
              </a:rPr>
              <a:t>数组元素在其存储区域内是按顺序存放的。</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9467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数组元素的访问</a:t>
            </a:r>
          </a:p>
        </p:txBody>
      </p:sp>
      <p:sp>
        <p:nvSpPr>
          <p:cNvPr id="3" name="内容占位符 2"/>
          <p:cNvSpPr>
            <a:spLocks noGrp="1"/>
          </p:cNvSpPr>
          <p:nvPr>
            <p:ph idx="1"/>
          </p:nvPr>
        </p:nvSpPr>
        <p:spPr/>
        <p:txBody>
          <a:bodyPr/>
          <a:lstStyle/>
          <a:p>
            <a:r>
              <a:rPr lang="zh-CN" altLang="en-US" dirty="0"/>
              <a:t>在一个数组对象被创建之后就可以用下标变量对其元素进行访问了</a:t>
            </a:r>
            <a:r>
              <a:rPr lang="zh-CN" altLang="en-US" dirty="0" smtClean="0"/>
              <a:t>。</a:t>
            </a:r>
            <a:endParaRPr lang="en-US" altLang="zh-CN" dirty="0" smtClean="0"/>
          </a:p>
          <a:p>
            <a:r>
              <a:rPr lang="zh-CN" altLang="en-US" dirty="0" smtClean="0"/>
              <a:t>数组</a:t>
            </a:r>
            <a:r>
              <a:rPr lang="zh-CN" altLang="en-US" dirty="0"/>
              <a:t>下标表明了 数组元素之间的逻辑顺序，它从</a:t>
            </a:r>
            <a:r>
              <a:rPr lang="en-US" altLang="zh-CN" dirty="0"/>
              <a:t>0</a:t>
            </a:r>
            <a:r>
              <a:rPr lang="zh-CN" altLang="en-US" dirty="0"/>
              <a:t>开始到数组长度</a:t>
            </a:r>
            <a:r>
              <a:rPr lang="en-US" altLang="zh-CN" dirty="0"/>
              <a:t>-1</a:t>
            </a:r>
            <a:r>
              <a:rPr lang="zh-CN" altLang="en-US" dirty="0"/>
              <a:t>。这个顺序与它们在内存中的物理顺 序是一致的</a:t>
            </a:r>
            <a:r>
              <a:rPr lang="zh-CN" altLang="en-US" dirty="0" smtClean="0"/>
              <a:t>。</a:t>
            </a:r>
            <a:endParaRPr lang="en-US" altLang="zh-CN" dirty="0" smtClean="0"/>
          </a:p>
          <a:p>
            <a:r>
              <a:rPr lang="zh-CN" altLang="en-US" dirty="0"/>
              <a:t>数组具有两大特征： </a:t>
            </a:r>
          </a:p>
          <a:p>
            <a:pPr lvl="1"/>
            <a:r>
              <a:rPr lang="zh-CN" altLang="en-US" dirty="0" smtClean="0"/>
              <a:t>同</a:t>
            </a:r>
            <a:r>
              <a:rPr lang="zh-CN" altLang="en-US" dirty="0"/>
              <a:t>类型；</a:t>
            </a:r>
          </a:p>
          <a:p>
            <a:pPr lvl="1"/>
            <a:r>
              <a:rPr lang="zh-CN" altLang="en-US" dirty="0" smtClean="0"/>
              <a:t>顺序</a:t>
            </a:r>
            <a:r>
              <a:rPr lang="zh-CN" altLang="en-US" dirty="0"/>
              <a:t>性。</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2593677248"/>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数组元素的</a:t>
            </a:r>
            <a:r>
              <a:rPr lang="zh-CN" altLang="en-US" dirty="0" smtClean="0"/>
              <a:t>访问</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sz="2200" dirty="0"/>
              <a:t>1. </a:t>
            </a:r>
            <a:r>
              <a:rPr lang="zh-CN" altLang="en-US" sz="2200" dirty="0"/>
              <a:t>用普通循环结构访问数组</a:t>
            </a:r>
            <a:r>
              <a:rPr lang="zh-CN" altLang="en-US" sz="2200" dirty="0" smtClean="0"/>
              <a:t>元素</a:t>
            </a:r>
            <a:endParaRPr lang="en-US" altLang="zh-CN" sz="2200" dirty="0" smtClean="0"/>
          </a:p>
          <a:p>
            <a:r>
              <a:rPr lang="en-US" altLang="zh-CN" sz="2200" dirty="0"/>
              <a:t>【</a:t>
            </a:r>
            <a:r>
              <a:rPr lang="zh-CN" altLang="en-US" sz="2200" dirty="0"/>
              <a:t>代码</a:t>
            </a:r>
            <a:r>
              <a:rPr lang="en-US" altLang="zh-CN" sz="2200" dirty="0"/>
              <a:t>4-1】</a:t>
            </a:r>
            <a:r>
              <a:rPr lang="zh-CN" altLang="en-US" sz="2200" dirty="0"/>
              <a:t>用</a:t>
            </a:r>
            <a:r>
              <a:rPr lang="en-US" altLang="zh-CN" sz="2200" dirty="0"/>
              <a:t>for</a:t>
            </a:r>
            <a:r>
              <a:rPr lang="zh-CN" altLang="en-US" sz="2200" dirty="0"/>
              <a:t>循环遍历存储纸牌的数组。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736552" y="2222337"/>
            <a:ext cx="9991699" cy="4091889"/>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main(String </a:t>
            </a:r>
            <a:r>
              <a:rPr lang="en-US" altLang="zh-CN" sz="1800" b="0" kern="0" dirty="0" err="1">
                <a:solidFill>
                  <a:srgbClr val="6A3E3E"/>
                </a:solidFill>
                <a:latin typeface="Consolas" panose="020B0609020204030204" pitchFamily="49" charset="0"/>
                <a:ea typeface="宋体" panose="02010600030101010101" pitchFamily="2" charset="-122"/>
              </a:rPr>
              <a:t>args</a:t>
            </a:r>
            <a:r>
              <a:rPr lang="en-US" altLang="zh-CN" sz="1800" b="0" kern="0" dirty="0">
                <a:solidFill>
                  <a:srgbClr val="000000"/>
                </a:solidFill>
                <a:latin typeface="Consolas" panose="020B0609020204030204" pitchFamily="49"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 = { 101,102,103,104,105,106,107,108,109,110,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smtClean="0">
                <a:solidFill>
                  <a:srgbClr val="000000"/>
                </a:solidFill>
                <a:latin typeface="Consolas" panose="020B0609020204030204" pitchFamily="49" charset="0"/>
                <a:ea typeface="宋体" panose="02010600030101010101" pitchFamily="2" charset="-122"/>
              </a:rPr>
              <a:t>				            				111,112,113,201,202,203,204,205,206,207,208,209</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smtClean="0">
                <a:solidFill>
                  <a:srgbClr val="000000"/>
                </a:solidFill>
                <a:latin typeface="Consolas" panose="020B0609020204030204" pitchFamily="49" charset="0"/>
                <a:ea typeface="宋体" panose="02010600030101010101" pitchFamily="2" charset="-122"/>
              </a:rPr>
              <a:t>			  						210,211,212,213,301,302,303,304,305,306,307,308</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smtClean="0">
                <a:solidFill>
                  <a:srgbClr val="000000"/>
                </a:solidFill>
                <a:latin typeface="Consolas" panose="020B0609020204030204" pitchFamily="49" charset="0"/>
                <a:ea typeface="宋体" panose="02010600030101010101" pitchFamily="2" charset="-122"/>
              </a:rPr>
              <a:t>	 								309,310,311,312,313,401,402,403,404,405,406,407</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408,409,410,411,412,413,501,502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遍历存储纸牌的数组</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=0;</a:t>
            </a:r>
            <a:r>
              <a:rPr lang="en-US" altLang="zh-CN" sz="1800" b="0" kern="0" dirty="0">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&lt;</a:t>
            </a:r>
            <a:r>
              <a:rPr lang="en-US" altLang="zh-CN" sz="1800" b="0" kern="0" dirty="0" err="1">
                <a:solidFill>
                  <a:srgbClr val="6A3E3E"/>
                </a:solidFill>
                <a:latin typeface="Consolas" panose="020B0609020204030204" pitchFamily="49" charset="0"/>
                <a:ea typeface="宋体" panose="02010600030101010101" pitchFamily="2" charset="-122"/>
              </a:rPr>
              <a:t>card</a:t>
            </a:r>
            <a:r>
              <a:rPr lang="en-US" altLang="zh-CN" sz="1800" b="0" kern="0" dirty="0" err="1">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C0"/>
                </a:solidFill>
                <a:latin typeface="Consolas" panose="020B0609020204030204" pitchFamily="49" charset="0"/>
                <a:ea typeface="宋体" panose="02010600030101010101" pitchFamily="2" charset="-122"/>
              </a:rPr>
              <a:t>length</a:t>
            </a:r>
            <a:r>
              <a:rPr lang="en-US" altLang="zh-CN" sz="1800" b="0" kern="0" dirty="0" err="1">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6A3E3E"/>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14	}</a:t>
            </a:r>
            <a:endParaRPr lang="zh-CN" altLang="en-US" sz="1800" b="0" dirty="0"/>
          </a:p>
        </p:txBody>
      </p:sp>
    </p:spTree>
    <p:extLst>
      <p:ext uri="{BB962C8B-B14F-4D97-AF65-F5344CB8AC3E}">
        <p14:creationId xmlns:p14="http://schemas.microsoft.com/office/powerpoint/2010/main" val="22211016"/>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数组元素的访问</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用普通循环结构访问数组</a:t>
            </a:r>
            <a:r>
              <a:rPr lang="zh-CN" altLang="en-US" dirty="0" smtClean="0"/>
              <a:t>元素</a:t>
            </a:r>
            <a:endParaRPr lang="en-US" altLang="zh-CN" dirty="0" smtClean="0"/>
          </a:p>
          <a:p>
            <a:pPr lvl="1"/>
            <a:r>
              <a:rPr lang="zh-CN" altLang="en-US" dirty="0"/>
              <a:t>说明：</a:t>
            </a:r>
          </a:p>
          <a:p>
            <a:pPr lvl="2"/>
            <a:r>
              <a:rPr lang="zh-CN" altLang="en-US" dirty="0" smtClean="0"/>
              <a:t>（</a:t>
            </a:r>
            <a:r>
              <a:rPr lang="en-US" altLang="zh-CN" dirty="0" smtClean="0"/>
              <a:t>1</a:t>
            </a:r>
            <a:r>
              <a:rPr lang="zh-CN" altLang="en-US" dirty="0"/>
              <a:t>）第</a:t>
            </a:r>
            <a:r>
              <a:rPr lang="en-US" altLang="zh-CN" dirty="0"/>
              <a:t>10</a:t>
            </a:r>
            <a:r>
              <a:rPr lang="zh-CN" altLang="en-US" dirty="0"/>
              <a:t>行的</a:t>
            </a:r>
            <a:r>
              <a:rPr lang="en-US" altLang="zh-CN" dirty="0" err="1"/>
              <a:t>card.length</a:t>
            </a:r>
            <a:r>
              <a:rPr lang="zh-CN" altLang="en-US" dirty="0"/>
              <a:t>，数组的</a:t>
            </a:r>
            <a:r>
              <a:rPr lang="en-US" altLang="zh-CN" dirty="0"/>
              <a:t>length</a:t>
            </a:r>
            <a:r>
              <a:rPr lang="zh-CN" altLang="en-US" dirty="0"/>
              <a:t>属性，用来获取数组的长度。</a:t>
            </a:r>
          </a:p>
          <a:p>
            <a:pPr lvl="2"/>
            <a:r>
              <a:rPr lang="zh-CN" altLang="en-US" dirty="0" smtClean="0"/>
              <a:t>（</a:t>
            </a:r>
            <a:r>
              <a:rPr lang="en-US" altLang="zh-CN" dirty="0" smtClean="0"/>
              <a:t>2</a:t>
            </a:r>
            <a:r>
              <a:rPr lang="zh-CN" altLang="en-US" dirty="0"/>
              <a:t>）如果只是为了输出数组元素，可调用</a:t>
            </a:r>
            <a:r>
              <a:rPr lang="en-US" altLang="zh-CN" dirty="0"/>
              <a:t>Arrays</a:t>
            </a:r>
            <a:r>
              <a:rPr lang="zh-CN" altLang="en-US" dirty="0"/>
              <a:t>类提供的</a:t>
            </a:r>
            <a:r>
              <a:rPr lang="en-US" altLang="zh-CN" dirty="0" err="1"/>
              <a:t>toString</a:t>
            </a:r>
            <a:r>
              <a:rPr lang="zh-CN" altLang="en-US" dirty="0"/>
              <a:t>方法很优雅地打印数组：</a:t>
            </a:r>
          </a:p>
          <a:p>
            <a:pPr marL="1200150" lvl="3" indent="0">
              <a:buNone/>
            </a:pPr>
            <a:r>
              <a:rPr lang="en-US" altLang="zh-CN" dirty="0" err="1"/>
              <a:t>System.out.println</a:t>
            </a:r>
            <a:r>
              <a:rPr lang="en-US" altLang="zh-CN" dirty="0"/>
              <a:t>(</a:t>
            </a:r>
            <a:r>
              <a:rPr lang="en-US" altLang="zh-CN" dirty="0" err="1"/>
              <a:t>Arrays.toString</a:t>
            </a:r>
            <a:r>
              <a:rPr lang="en-US" altLang="zh-CN" dirty="0"/>
              <a:t>(card));</a:t>
            </a:r>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675869506"/>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数组元素的访问</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sz="2200" dirty="0"/>
              <a:t>1. </a:t>
            </a:r>
            <a:r>
              <a:rPr lang="zh-CN" altLang="en-US" sz="2200" dirty="0"/>
              <a:t>用普通循环结构访问数组</a:t>
            </a:r>
            <a:r>
              <a:rPr lang="zh-CN" altLang="en-US" sz="2200" dirty="0" smtClean="0"/>
              <a:t>元素</a:t>
            </a:r>
            <a:endParaRPr lang="en-US" altLang="zh-CN" sz="2200" dirty="0" smtClean="0"/>
          </a:p>
          <a:p>
            <a:r>
              <a:rPr lang="en-US" altLang="zh-CN" sz="2200" dirty="0"/>
              <a:t>【</a:t>
            </a:r>
            <a:r>
              <a:rPr lang="zh-CN" altLang="en-US" sz="2200" dirty="0"/>
              <a:t>代码</a:t>
            </a:r>
            <a:r>
              <a:rPr lang="en-US" altLang="zh-CN" sz="2200" dirty="0"/>
              <a:t>4-2】</a:t>
            </a:r>
            <a:r>
              <a:rPr lang="zh-CN" altLang="en-US" sz="2200" dirty="0"/>
              <a:t>为数组元素赋初值。</a:t>
            </a:r>
            <a:endParaRPr lang="en-US" altLang="zh-CN"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818707" y="2280150"/>
            <a:ext cx="9664995" cy="4093428"/>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b="0" kern="0" dirty="0">
                <a:solidFill>
                  <a:srgbClr val="3F7F5F"/>
                </a:solidFill>
                <a:latin typeface="Consolas" panose="020B0609020204030204" pitchFamily="49" charset="0"/>
                <a:ea typeface="宋体" panose="02010600030101010101" pitchFamily="2" charset="-122"/>
              </a:rPr>
              <a:t>card</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数组</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[54];</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3F7F5F"/>
                </a:solidFill>
                <a:latin typeface="Consolas" panose="020B0609020204030204" pitchFamily="49" charset="0"/>
                <a:ea typeface="宋体" panose="02010600030101010101" pitchFamily="2" charset="-122"/>
              </a:rPr>
              <a:t>// </a:t>
            </a:r>
            <a:r>
              <a:rPr lang="en-US" altLang="zh-CN" b="0" kern="0" dirty="0" err="1">
                <a:solidFill>
                  <a:srgbClr val="3F7F5F"/>
                </a:solidFill>
                <a:latin typeface="Consolas" panose="020B0609020204030204" pitchFamily="49" charset="0"/>
                <a:ea typeface="宋体" panose="02010600030101010101" pitchFamily="2" charset="-122"/>
              </a:rPr>
              <a:t>i</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表示牌的花色类型</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&lt; 4;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&lt; 13;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初始化前</a:t>
            </a:r>
            <a:r>
              <a:rPr lang="en-US" altLang="zh-CN" b="0" kern="0" dirty="0">
                <a:solidFill>
                  <a:srgbClr val="3F7F5F"/>
                </a:solidFill>
                <a:latin typeface="Consolas" panose="020B0609020204030204" pitchFamily="49" charset="0"/>
                <a:ea typeface="宋体" panose="02010600030101010101" pitchFamily="2" charset="-122"/>
              </a:rPr>
              <a:t>52</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张牌</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13 +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100 *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+ 1) +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+ 1;</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[52] = 501;</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[53] = 502;</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16	}</a:t>
            </a:r>
            <a:endParaRPr lang="zh-CN" altLang="en-US" b="0" dirty="0"/>
          </a:p>
        </p:txBody>
      </p:sp>
      <p:sp>
        <p:nvSpPr>
          <p:cNvPr id="7" name="矩形 6"/>
          <p:cNvSpPr/>
          <p:nvPr/>
        </p:nvSpPr>
        <p:spPr>
          <a:xfrm>
            <a:off x="7003311" y="5463956"/>
            <a:ext cx="4437322" cy="707886"/>
          </a:xfrm>
          <a:prstGeom prst="rect">
            <a:avLst/>
          </a:prstGeom>
        </p:spPr>
        <p:txBody>
          <a:bodyPr wrap="square">
            <a:spAutoFit/>
          </a:bodyPr>
          <a:lstStyle/>
          <a:p>
            <a:r>
              <a:rPr lang="zh-CN" altLang="en-US" sz="2000" b="0"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注意</a:t>
            </a:r>
            <a:r>
              <a:rPr lang="zh-CN" altLang="en-US" sz="2000" b="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0"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2000" b="0" kern="100" dirty="0">
                <a:latin typeface="Times New Roman" panose="02020603050405020304" pitchFamily="18" charset="0"/>
                <a:ea typeface="宋体" panose="02010600030101010101" pitchFamily="2" charset="-122"/>
                <a:cs typeface="Times New Roman" panose="02020603050405020304" pitchFamily="18" charset="0"/>
              </a:rPr>
              <a:t>编译阶段不会检查数组下标是否越界，而在运行时会出现异常。</a:t>
            </a:r>
            <a:endParaRPr lang="zh-CN" altLang="en-US" sz="2000" b="0" dirty="0"/>
          </a:p>
        </p:txBody>
      </p:sp>
    </p:spTree>
    <p:extLst>
      <p:ext uri="{BB962C8B-B14F-4D97-AF65-F5344CB8AC3E}">
        <p14:creationId xmlns:p14="http://schemas.microsoft.com/office/powerpoint/2010/main" val="15297340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数组元素的访问</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sz="2200" dirty="0"/>
              <a:t>2. </a:t>
            </a:r>
            <a:r>
              <a:rPr lang="zh-CN" altLang="en-US" sz="2200" dirty="0"/>
              <a:t>用增强</a:t>
            </a:r>
            <a:r>
              <a:rPr lang="en-US" altLang="zh-CN" sz="2200" dirty="0"/>
              <a:t>for</a:t>
            </a:r>
            <a:r>
              <a:rPr lang="zh-CN" altLang="en-US" sz="2200" dirty="0"/>
              <a:t>遍历数组</a:t>
            </a:r>
            <a:r>
              <a:rPr lang="zh-CN" altLang="en-US" sz="2200" dirty="0" smtClean="0"/>
              <a:t>元素</a:t>
            </a:r>
            <a:endParaRPr lang="en-US" altLang="zh-CN" sz="2200" dirty="0" smtClean="0"/>
          </a:p>
          <a:p>
            <a:pPr lvl="1"/>
            <a:r>
              <a:rPr lang="zh-CN" altLang="en-US" sz="2000" dirty="0"/>
              <a:t>增强</a:t>
            </a:r>
            <a:r>
              <a:rPr lang="en-US" altLang="zh-CN" sz="2000" dirty="0"/>
              <a:t>for</a:t>
            </a:r>
            <a:r>
              <a:rPr lang="zh-CN" altLang="en-US" sz="2000" dirty="0"/>
              <a:t>（</a:t>
            </a:r>
            <a:r>
              <a:rPr lang="en-US" altLang="zh-CN" sz="2000" dirty="0"/>
              <a:t>enhanced for</a:t>
            </a:r>
            <a:r>
              <a:rPr lang="zh-CN" altLang="en-US" sz="2000" dirty="0"/>
              <a:t>）循环也称</a:t>
            </a:r>
            <a:r>
              <a:rPr lang="en-US" altLang="zh-CN" sz="2000" dirty="0" err="1"/>
              <a:t>foreach</a:t>
            </a:r>
            <a:r>
              <a:rPr lang="zh-CN" altLang="en-US" sz="2000" dirty="0"/>
              <a:t>循环。其作用是遍历一个集合中的指定类型的数据，即将该集合中的元素按照一定顺序逐一枚举。其格式如下</a:t>
            </a:r>
            <a:r>
              <a:rPr lang="en-US" altLang="zh-CN" sz="2000" dirty="0" smtClean="0"/>
              <a:t>:</a:t>
            </a:r>
          </a:p>
          <a:p>
            <a:endParaRPr lang="en-US" altLang="zh-CN" sz="2200" dirty="0"/>
          </a:p>
          <a:p>
            <a:endParaRPr lang="en-US" altLang="zh-CN" sz="2200" dirty="0" smtClean="0"/>
          </a:p>
          <a:p>
            <a:pPr lvl="1"/>
            <a:r>
              <a:rPr lang="zh-CN" altLang="en-US" sz="2000" dirty="0"/>
              <a:t>循环变量类型要与被遍历的集合元素类型一致</a:t>
            </a:r>
            <a:r>
              <a:rPr lang="zh-CN" altLang="en-US" sz="2000" dirty="0" smtClean="0"/>
              <a:t>。</a:t>
            </a:r>
            <a:endParaRPr lang="en-US" altLang="zh-CN" sz="2000" dirty="0" smtClean="0"/>
          </a:p>
          <a:p>
            <a:pPr lvl="1"/>
            <a:endParaRPr lang="en-US" altLang="zh-CN" dirty="0"/>
          </a:p>
          <a:p>
            <a:pPr lvl="1"/>
            <a:r>
              <a:rPr lang="en-US" altLang="zh-CN" dirty="0"/>
              <a:t>【</a:t>
            </a:r>
            <a:r>
              <a:rPr lang="zh-CN" altLang="en-US" dirty="0"/>
              <a:t>代码</a:t>
            </a:r>
            <a:r>
              <a:rPr lang="en-US" altLang="zh-CN" dirty="0"/>
              <a:t>4-3】</a:t>
            </a:r>
            <a:r>
              <a:rPr lang="zh-CN" altLang="en-US" dirty="0"/>
              <a:t>用增强</a:t>
            </a:r>
            <a:r>
              <a:rPr lang="en-US" altLang="zh-CN" dirty="0"/>
              <a:t>for</a:t>
            </a:r>
            <a:r>
              <a:rPr lang="zh-CN" altLang="en-US" dirty="0"/>
              <a:t>循环遍历存储纸牌的数组。</a:t>
            </a:r>
            <a:endParaRPr lang="en-US" altLang="zh-CN" sz="2000" dirty="0" smtClean="0"/>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217908794"/>
              </p:ext>
            </p:extLst>
          </p:nvPr>
        </p:nvGraphicFramePr>
        <p:xfrm>
          <a:off x="2410606" y="2499818"/>
          <a:ext cx="6690719" cy="502920"/>
        </p:xfrm>
        <a:graphic>
          <a:graphicData uri="http://schemas.openxmlformats.org/drawingml/2006/table">
            <a:tbl>
              <a:tblPr firstRow="1" firstCol="1" bandRow="1"/>
              <a:tblGrid>
                <a:gridCol w="6690719"/>
              </a:tblGrid>
              <a:tr h="0">
                <a:tc>
                  <a:txBody>
                    <a:bodyPr/>
                    <a:lstStyle/>
                    <a:p>
                      <a:pPr indent="200025" algn="just">
                        <a:lnSpc>
                          <a:spcPct val="150000"/>
                        </a:lnSpc>
                        <a:spcAft>
                          <a:spcPts val="0"/>
                        </a:spcAft>
                      </a:pPr>
                      <a:r>
                        <a:rPr lang="en-US" sz="1800" kern="100" dirty="0">
                          <a:solidFill>
                            <a:srgbClr val="000000"/>
                          </a:solidFill>
                          <a:effectLst/>
                          <a:latin typeface="Times New Roman" panose="02020603050405020304" pitchFamily="18" charset="0"/>
                          <a:ea typeface="宋体" panose="02010600030101010101" pitchFamily="2" charset="-122"/>
                        </a:rPr>
                        <a:t>for (</a:t>
                      </a:r>
                      <a:r>
                        <a:rPr lang="zh-CN" sz="1800" kern="100" dirty="0">
                          <a:solidFill>
                            <a:srgbClr val="000000"/>
                          </a:solidFill>
                          <a:effectLst/>
                          <a:latin typeface="Times New Roman" panose="02020603050405020304" pitchFamily="18" charset="0"/>
                          <a:ea typeface="宋体" panose="02010600030101010101" pitchFamily="2" charset="-122"/>
                        </a:rPr>
                        <a:t>循环变量类型 循环变量名称</a:t>
                      </a:r>
                      <a:r>
                        <a:rPr lang="en-US" sz="1800" kern="100" dirty="0">
                          <a:solidFill>
                            <a:srgbClr val="000000"/>
                          </a:solidFill>
                          <a:effectLst/>
                          <a:latin typeface="Times New Roman" panose="02020603050405020304" pitchFamily="18" charset="0"/>
                          <a:ea typeface="宋体" panose="02010600030101010101" pitchFamily="2" charset="-122"/>
                        </a:rPr>
                        <a:t> : </a:t>
                      </a:r>
                      <a:r>
                        <a:rPr lang="zh-CN" sz="1800" kern="100" dirty="0">
                          <a:solidFill>
                            <a:srgbClr val="000000"/>
                          </a:solidFill>
                          <a:effectLst/>
                          <a:latin typeface="Times New Roman" panose="02020603050405020304" pitchFamily="18" charset="0"/>
                          <a:ea typeface="宋体" panose="02010600030101010101" pitchFamily="2" charset="-122"/>
                        </a:rPr>
                        <a:t>要被遍历的集合</a:t>
                      </a:r>
                      <a:r>
                        <a:rPr lang="en-US" sz="1800" kern="100" dirty="0">
                          <a:solidFill>
                            <a:srgbClr val="000000"/>
                          </a:solidFill>
                          <a:effectLst/>
                          <a:latin typeface="Times New Roman" panose="02020603050405020304" pitchFamily="18" charset="0"/>
                          <a:ea typeface="宋体" panose="02010600030101010101" pitchFamily="2" charset="-122"/>
                        </a:rPr>
                        <a:t>) </a:t>
                      </a:r>
                      <a:r>
                        <a:rPr lang="zh-CN" sz="1800" kern="100" dirty="0">
                          <a:solidFill>
                            <a:srgbClr val="000000"/>
                          </a:solidFill>
                          <a:effectLst/>
                          <a:latin typeface="Times New Roman" panose="02020603050405020304" pitchFamily="18" charset="0"/>
                          <a:ea typeface="宋体" panose="02010600030101010101" pitchFamily="2" charset="-122"/>
                        </a:rPr>
                        <a:t>循环体</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708400" y="3360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67308427"/>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数组元素的访问</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020727" y="1509954"/>
            <a:ext cx="10409274" cy="4091889"/>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main(String </a:t>
            </a:r>
            <a:r>
              <a:rPr lang="en-US" altLang="zh-CN" sz="1800" b="0" kern="0" dirty="0" err="1">
                <a:solidFill>
                  <a:srgbClr val="6A3E3E"/>
                </a:solidFill>
                <a:latin typeface="Consolas" panose="020B0609020204030204" pitchFamily="49" charset="0"/>
                <a:ea typeface="宋体" panose="02010600030101010101" pitchFamily="2" charset="-122"/>
              </a:rPr>
              <a:t>args</a:t>
            </a:r>
            <a:r>
              <a:rPr lang="en-US" altLang="zh-CN" sz="1800" b="0" kern="0" dirty="0">
                <a:solidFill>
                  <a:srgbClr val="000000"/>
                </a:solidFill>
                <a:latin typeface="Consolas" panose="020B0609020204030204" pitchFamily="49"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 = { 101,102,103,104,105,106,107,108,109,110,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smtClean="0">
                <a:solidFill>
                  <a:srgbClr val="000000"/>
                </a:solidFill>
                <a:latin typeface="Consolas" panose="020B0609020204030204" pitchFamily="49" charset="0"/>
                <a:ea typeface="宋体" panose="02010600030101010101" pitchFamily="2" charset="-122"/>
              </a:rPr>
              <a:t>     					   				111,112,113,201,202,203,204,205,206,207,208,209</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smtClean="0">
                <a:solidFill>
                  <a:srgbClr val="000000"/>
                </a:solidFill>
                <a:latin typeface="Consolas" panose="020B0609020204030204" pitchFamily="49" charset="0"/>
                <a:ea typeface="宋体" panose="02010600030101010101" pitchFamily="2" charset="-122"/>
              </a:rPr>
              <a:t>  					 				210,211,212,213,301,302,303,304,305,306,307,308</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smtClean="0">
                <a:solidFill>
                  <a:srgbClr val="000000"/>
                </a:solidFill>
                <a:latin typeface="Consolas" panose="020B0609020204030204" pitchFamily="49" charset="0"/>
                <a:ea typeface="宋体" panose="02010600030101010101" pitchFamily="2" charset="-122"/>
              </a:rPr>
              <a:t> 					  				309,310,311,312,313,401,402,403,404,405,406,407</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408,409,410,411,412,413,501,502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遍历存储纸牌的数组</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card)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14	}</a:t>
            </a:r>
            <a:endParaRPr lang="zh-CN" altLang="en-US" sz="1800" b="0" dirty="0"/>
          </a:p>
        </p:txBody>
      </p:sp>
    </p:spTree>
    <p:extLst>
      <p:ext uri="{BB962C8B-B14F-4D97-AF65-F5344CB8AC3E}">
        <p14:creationId xmlns:p14="http://schemas.microsoft.com/office/powerpoint/2010/main" val="345656900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9560" y="1927484"/>
            <a:ext cx="10212916" cy="609600"/>
          </a:xfrm>
        </p:spPr>
        <p:txBody>
          <a:bodyPr/>
          <a:lstStyle/>
          <a:p>
            <a:r>
              <a:rPr lang="zh-CN" altLang="en-US" dirty="0"/>
              <a:t>第</a:t>
            </a:r>
            <a:r>
              <a:rPr lang="en-US" altLang="zh-CN" dirty="0"/>
              <a:t>4.2</a:t>
            </a:r>
            <a:r>
              <a:rPr lang="zh-CN" altLang="en-US" dirty="0"/>
              <a:t>课 洗牌方法</a:t>
            </a:r>
          </a:p>
        </p:txBody>
      </p:sp>
      <p:sp>
        <p:nvSpPr>
          <p:cNvPr id="3" name="内容占位符 2"/>
          <p:cNvSpPr>
            <a:spLocks noGrp="1"/>
          </p:cNvSpPr>
          <p:nvPr>
            <p:ph idx="1"/>
          </p:nvPr>
        </p:nvSpPr>
        <p:spPr>
          <a:xfrm>
            <a:off x="585241" y="3559913"/>
            <a:ext cx="11368616" cy="1586245"/>
          </a:xfrm>
        </p:spPr>
        <p:txBody>
          <a:bodyPr/>
          <a:lstStyle/>
          <a:p>
            <a:r>
              <a:rPr lang="zh-CN" altLang="en-US" sz="2400" dirty="0"/>
              <a:t>洗牌（</a:t>
            </a:r>
            <a:r>
              <a:rPr lang="en-US" altLang="zh-CN" sz="2400" dirty="0"/>
              <a:t>shuffle</a:t>
            </a:r>
            <a:r>
              <a:rPr lang="zh-CN" altLang="en-US" sz="2400" dirty="0"/>
              <a:t>）是扑克游戏中最常见的操作，就是将一副扑克中的每张牌都按照随机方式排列，为此要使用随机数进行模拟。</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330417263"/>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随机数与</a:t>
            </a:r>
            <a:r>
              <a:rPr lang="en-US" altLang="zh-CN" dirty="0"/>
              <a:t>Random</a:t>
            </a:r>
            <a:r>
              <a:rPr lang="zh-CN" altLang="en-US" dirty="0"/>
              <a:t>类</a:t>
            </a:r>
          </a:p>
        </p:txBody>
      </p:sp>
      <p:sp>
        <p:nvSpPr>
          <p:cNvPr id="3" name="内容占位符 2"/>
          <p:cNvSpPr>
            <a:spLocks noGrp="1"/>
          </p:cNvSpPr>
          <p:nvPr>
            <p:ph idx="1"/>
          </p:nvPr>
        </p:nvSpPr>
        <p:spPr>
          <a:xfrm>
            <a:off x="296096" y="1231383"/>
            <a:ext cx="11578405" cy="4876800"/>
          </a:xfrm>
        </p:spPr>
        <p:txBody>
          <a:bodyPr/>
          <a:lstStyle/>
          <a:p>
            <a:r>
              <a:rPr lang="en-US" altLang="zh-CN" dirty="0"/>
              <a:t>1. </a:t>
            </a:r>
            <a:r>
              <a:rPr lang="zh-CN" altLang="en-US" dirty="0"/>
              <a:t>随机数与</a:t>
            </a:r>
            <a:r>
              <a:rPr lang="zh-CN" altLang="en-US" dirty="0" smtClean="0"/>
              <a:t>伪随机数</a:t>
            </a:r>
            <a:endParaRPr lang="en-US" altLang="zh-CN" dirty="0" smtClean="0"/>
          </a:p>
          <a:p>
            <a:pPr lvl="1"/>
            <a:r>
              <a:rPr lang="zh-CN" altLang="en-US" dirty="0"/>
              <a:t>真正的随机数是使用物理方法产生 的，例如掷钱币、掷骰子、转轮、使用电子元件的噪声、核裂变等。这样的随机数发生器称为物理性随机数发生器，它们的缺点是技术要求比较高</a:t>
            </a:r>
            <a:r>
              <a:rPr lang="zh-CN" altLang="en-US" dirty="0" smtClean="0"/>
              <a:t>。</a:t>
            </a:r>
            <a:endParaRPr lang="en-US" altLang="zh-CN" dirty="0" smtClean="0"/>
          </a:p>
          <a:p>
            <a:pPr lvl="1"/>
            <a:r>
              <a:rPr lang="zh-CN" altLang="en-US" dirty="0" smtClean="0"/>
              <a:t>计算机</a:t>
            </a:r>
            <a:r>
              <a:rPr lang="zh-CN" altLang="en-US" dirty="0"/>
              <a:t>不会产生绝对随机的随机数，例如它产生的随机数序列不会无限长，常常会形成序列的重复等，这种随机数称为“伪随机数”（</a:t>
            </a:r>
            <a:r>
              <a:rPr lang="en-US" altLang="zh-CN" dirty="0"/>
              <a:t>pseudo random number</a:t>
            </a:r>
            <a:r>
              <a:rPr lang="zh-CN" altLang="en-US" dirty="0"/>
              <a:t>）</a:t>
            </a:r>
            <a:r>
              <a:rPr lang="zh-CN" altLang="en-US" dirty="0" smtClean="0"/>
              <a:t>。</a:t>
            </a:r>
            <a:endParaRPr lang="en-US" altLang="zh-CN" dirty="0" smtClean="0"/>
          </a:p>
          <a:p>
            <a:r>
              <a:rPr lang="en-US" altLang="zh-CN" dirty="0"/>
              <a:t>2. Java</a:t>
            </a:r>
            <a:r>
              <a:rPr lang="zh-CN" altLang="en-US" dirty="0"/>
              <a:t>随机数</a:t>
            </a:r>
          </a:p>
          <a:p>
            <a:pPr lvl="1"/>
            <a:r>
              <a:rPr lang="en-US" altLang="zh-CN" dirty="0" smtClean="0"/>
              <a:t>Java</a:t>
            </a:r>
            <a:r>
              <a:rPr lang="zh-CN" altLang="en-US" dirty="0"/>
              <a:t>提供了下面</a:t>
            </a:r>
            <a:r>
              <a:rPr lang="en-US" altLang="zh-CN" dirty="0"/>
              <a:t>3</a:t>
            </a:r>
            <a:r>
              <a:rPr lang="zh-CN" altLang="en-US" dirty="0"/>
              <a:t>种随机数形式：</a:t>
            </a:r>
          </a:p>
          <a:p>
            <a:pPr lvl="2"/>
            <a:r>
              <a:rPr lang="zh-CN" altLang="en-US" dirty="0"/>
              <a:t>（</a:t>
            </a:r>
            <a:r>
              <a:rPr lang="en-US" altLang="zh-CN" dirty="0"/>
              <a:t>1</a:t>
            </a:r>
            <a:r>
              <a:rPr lang="zh-CN" altLang="en-US" dirty="0"/>
              <a:t>）通过</a:t>
            </a:r>
            <a:r>
              <a:rPr lang="en-US" altLang="zh-CN" dirty="0" err="1"/>
              <a:t>System.CurrentTimeMillis</a:t>
            </a:r>
            <a:r>
              <a:rPr lang="en-US" altLang="zh-CN" dirty="0"/>
              <a:t>( )</a:t>
            </a:r>
            <a:r>
              <a:rPr lang="zh-CN" altLang="en-US" dirty="0"/>
              <a:t>获取当前时间毫秒数的</a:t>
            </a:r>
            <a:r>
              <a:rPr lang="en-US" altLang="zh-CN" dirty="0"/>
              <a:t>long</a:t>
            </a:r>
            <a:r>
              <a:rPr lang="zh-CN" altLang="en-US" dirty="0"/>
              <a:t>型随机数字。</a:t>
            </a:r>
          </a:p>
          <a:p>
            <a:pPr lvl="2"/>
            <a:r>
              <a:rPr lang="zh-CN" altLang="en-US" dirty="0"/>
              <a:t>（</a:t>
            </a:r>
            <a:r>
              <a:rPr lang="en-US" altLang="zh-CN" dirty="0"/>
              <a:t>2</a:t>
            </a:r>
            <a:r>
              <a:rPr lang="zh-CN" altLang="en-US" dirty="0"/>
              <a:t>）用</a:t>
            </a:r>
            <a:r>
              <a:rPr lang="en-US" altLang="zh-CN" dirty="0"/>
              <a:t>Math</a:t>
            </a:r>
            <a:r>
              <a:rPr lang="zh-CN" altLang="en-US" dirty="0"/>
              <a:t>类的静态方法</a:t>
            </a:r>
            <a:r>
              <a:rPr lang="en-US" altLang="zh-CN" dirty="0"/>
              <a:t>random( )</a:t>
            </a:r>
            <a:r>
              <a:rPr lang="zh-CN" altLang="en-US" dirty="0"/>
              <a:t>返回一个</a:t>
            </a:r>
            <a:r>
              <a:rPr lang="en-US" altLang="zh-CN" dirty="0"/>
              <a:t>0.0〜1 .0</a:t>
            </a:r>
            <a:r>
              <a:rPr lang="zh-CN" altLang="en-US" dirty="0"/>
              <a:t>的</a:t>
            </a:r>
            <a:r>
              <a:rPr lang="en-US" altLang="zh-CN" dirty="0"/>
              <a:t>14</a:t>
            </a:r>
            <a:r>
              <a:rPr lang="zh-CN" altLang="en-US" dirty="0"/>
              <a:t>位（</a:t>
            </a:r>
            <a:r>
              <a:rPr lang="en-US" altLang="zh-CN" dirty="0"/>
              <a:t>double</a:t>
            </a:r>
            <a:r>
              <a:rPr lang="zh-CN" altLang="en-US" dirty="0"/>
              <a:t>类型）的伪随机值。</a:t>
            </a:r>
          </a:p>
          <a:p>
            <a:pPr lvl="2"/>
            <a:r>
              <a:rPr lang="zh-CN" altLang="en-US" dirty="0"/>
              <a:t>（</a:t>
            </a:r>
            <a:r>
              <a:rPr lang="en-US" altLang="zh-CN" dirty="0"/>
              <a:t>3</a:t>
            </a:r>
            <a:r>
              <a:rPr lang="zh-CN" altLang="en-US" dirty="0"/>
              <a:t>）通过</a:t>
            </a:r>
            <a:r>
              <a:rPr lang="en-US" altLang="zh-CN" dirty="0"/>
              <a:t>Random</a:t>
            </a:r>
            <a:r>
              <a:rPr lang="zh-CN" altLang="en-US" dirty="0"/>
              <a:t>类产生一个随机数。这是一个专业性的</a:t>
            </a:r>
            <a:r>
              <a:rPr lang="en-US" altLang="zh-CN" dirty="0"/>
              <a:t>Random</a:t>
            </a:r>
            <a:r>
              <a:rPr lang="zh-CN" altLang="en-US" dirty="0"/>
              <a:t>工具类，功能强大，涵盖了</a:t>
            </a:r>
            <a:r>
              <a:rPr lang="en-US" altLang="zh-CN" dirty="0" err="1"/>
              <a:t>Math.random</a:t>
            </a:r>
            <a:r>
              <a:rPr lang="en-US" altLang="zh-CN" dirty="0"/>
              <a:t>( )</a:t>
            </a:r>
            <a:r>
              <a:rPr lang="zh-CN" altLang="en-US" dirty="0"/>
              <a:t>的功能。</a:t>
            </a:r>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2182908472"/>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随机数与</a:t>
            </a:r>
            <a:r>
              <a:rPr lang="en-US" altLang="zh-CN" dirty="0"/>
              <a:t>Random</a:t>
            </a:r>
            <a:r>
              <a:rPr lang="zh-CN" altLang="en-US" dirty="0" smtClean="0"/>
              <a:t>类</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3. Random</a:t>
            </a:r>
            <a:r>
              <a:rPr lang="zh-CN" altLang="en-US" dirty="0"/>
              <a:t>类的构造器</a:t>
            </a:r>
          </a:p>
          <a:p>
            <a:pPr lvl="1"/>
            <a:r>
              <a:rPr lang="en-US" altLang="zh-CN" dirty="0"/>
              <a:t>Random</a:t>
            </a:r>
            <a:r>
              <a:rPr lang="zh-CN" altLang="en-US" dirty="0"/>
              <a:t>类的构造器用于创建一个新的随机数生成器对象，它有下面两个构造器。</a:t>
            </a:r>
          </a:p>
          <a:p>
            <a:pPr lvl="2"/>
            <a:r>
              <a:rPr lang="zh-CN" altLang="en-US" dirty="0"/>
              <a:t>（</a:t>
            </a:r>
            <a:r>
              <a:rPr lang="en-US" altLang="zh-CN" dirty="0"/>
              <a:t>1</a:t>
            </a:r>
            <a:r>
              <a:rPr lang="zh-CN" altLang="en-US" dirty="0"/>
              <a:t>）默认构造器</a:t>
            </a:r>
            <a:r>
              <a:rPr lang="en-US" altLang="zh-CN" dirty="0"/>
              <a:t>Random( )</a:t>
            </a:r>
            <a:r>
              <a:rPr lang="zh-CN" altLang="en-US" dirty="0"/>
              <a:t>：默认构造器所创建的随机数生成器对象，采用计算机时钟的当前时间作为产生伪随机数的种子值</a:t>
            </a:r>
            <a:r>
              <a:rPr lang="zh-CN" altLang="en-US" dirty="0" smtClean="0"/>
              <a:t>。</a:t>
            </a:r>
            <a:endParaRPr lang="en-US" altLang="zh-CN" dirty="0" smtClean="0"/>
          </a:p>
          <a:p>
            <a:pPr lvl="2"/>
            <a:r>
              <a:rPr lang="zh-CN" altLang="en-US" dirty="0" smtClean="0"/>
              <a:t>（</a:t>
            </a:r>
            <a:r>
              <a:rPr lang="en-US" altLang="zh-CN" dirty="0"/>
              <a:t>2</a:t>
            </a:r>
            <a:r>
              <a:rPr lang="zh-CN" altLang="en-US" dirty="0"/>
              <a:t>）使用单个</a:t>
            </a:r>
            <a:r>
              <a:rPr lang="en-US" altLang="zh-CN" dirty="0"/>
              <a:t>long</a:t>
            </a:r>
            <a:r>
              <a:rPr lang="zh-CN" altLang="en-US" dirty="0"/>
              <a:t>种子的带参构造器</a:t>
            </a:r>
            <a:r>
              <a:rPr lang="en-US" altLang="zh-CN" dirty="0"/>
              <a:t>Random(long seed)</a:t>
            </a:r>
            <a:r>
              <a:rPr lang="zh-CN" altLang="en-US" dirty="0"/>
              <a:t>：可以创建带单个</a:t>
            </a:r>
            <a:r>
              <a:rPr lang="en-US" altLang="zh-CN" dirty="0"/>
              <a:t>long</a:t>
            </a:r>
            <a:r>
              <a:rPr lang="zh-CN" altLang="en-US" dirty="0"/>
              <a:t>种子 的随机数生成器对象。由于种子是固定的，所以每次运行生成的结果都一样。</a:t>
            </a:r>
          </a:p>
          <a:p>
            <a:pPr lvl="2"/>
            <a:r>
              <a:rPr lang="zh-CN" altLang="en-US" dirty="0"/>
              <a:t>创建带种子的</a:t>
            </a:r>
            <a:r>
              <a:rPr lang="en-US" altLang="zh-CN" dirty="0"/>
              <a:t>Random</a:t>
            </a:r>
            <a:r>
              <a:rPr lang="zh-CN" altLang="en-US" dirty="0"/>
              <a:t>对象有两种形式：</a:t>
            </a:r>
          </a:p>
          <a:p>
            <a:pPr marL="1200150" lvl="3" indent="0">
              <a:buNone/>
            </a:pPr>
            <a:r>
              <a:rPr lang="en-US" altLang="zh-CN" dirty="0" smtClean="0"/>
              <a:t>Random </a:t>
            </a:r>
            <a:r>
              <a:rPr lang="en-US" altLang="zh-CN" dirty="0"/>
              <a:t>random=new Random(997L)</a:t>
            </a:r>
            <a:r>
              <a:rPr lang="zh-CN" altLang="en-US" dirty="0"/>
              <a:t>；</a:t>
            </a:r>
          </a:p>
          <a:p>
            <a:pPr marL="1200150" lvl="3" indent="0">
              <a:buNone/>
            </a:pPr>
            <a:r>
              <a:rPr lang="en-US" altLang="zh-CN" dirty="0" smtClean="0"/>
              <a:t>Random </a:t>
            </a:r>
            <a:r>
              <a:rPr lang="en-US" altLang="zh-CN" dirty="0"/>
              <a:t>random=new Random( ); </a:t>
            </a:r>
            <a:r>
              <a:rPr lang="en-US" altLang="zh-CN" dirty="0" err="1" smtClean="0"/>
              <a:t>random.setSeed</a:t>
            </a:r>
            <a:r>
              <a:rPr lang="en-US" altLang="zh-CN" dirty="0" smtClean="0"/>
              <a:t>(997L</a:t>
            </a:r>
            <a:r>
              <a:rPr lang="en-US" altLang="zh-CN" dirty="0"/>
              <a:t>)</a:t>
            </a:r>
            <a:r>
              <a:rPr lang="zh-CN" altLang="en-US" dirty="0"/>
              <a:t>；</a:t>
            </a:r>
          </a:p>
          <a:p>
            <a:pPr lvl="2"/>
            <a:r>
              <a:rPr lang="zh-CN" altLang="en-US" dirty="0"/>
              <a:t>说明：</a:t>
            </a:r>
            <a:r>
              <a:rPr lang="en-US" altLang="zh-CN" dirty="0"/>
              <a:t>void </a:t>
            </a:r>
            <a:r>
              <a:rPr lang="en-US" altLang="zh-CN" dirty="0" err="1"/>
              <a:t>setSeed</a:t>
            </a:r>
            <a:r>
              <a:rPr lang="en-US" altLang="zh-CN" dirty="0"/>
              <a:t>(long seed)</a:t>
            </a:r>
            <a:r>
              <a:rPr lang="zh-CN" altLang="en-US" dirty="0"/>
              <a:t>使用单个</a:t>
            </a:r>
            <a:r>
              <a:rPr lang="en-US" altLang="zh-CN" dirty="0"/>
              <a:t>long</a:t>
            </a:r>
            <a:r>
              <a:rPr lang="zh-CN" altLang="en-US" dirty="0"/>
              <a:t>种子设置此随机数生成器的种子。</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24537464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3735" y="1894523"/>
            <a:ext cx="10212916" cy="609600"/>
          </a:xfrm>
        </p:spPr>
        <p:txBody>
          <a:bodyPr/>
          <a:lstStyle/>
          <a:p>
            <a:r>
              <a:rPr lang="zh-CN" altLang="en-US" dirty="0"/>
              <a:t>第</a:t>
            </a:r>
            <a:r>
              <a:rPr lang="en-US" altLang="zh-CN" dirty="0"/>
              <a:t>4.1</a:t>
            </a:r>
            <a:r>
              <a:rPr lang="zh-CN" altLang="en-US" dirty="0"/>
              <a:t>课 一维数组与扑克牌的表示和存储</a:t>
            </a:r>
          </a:p>
        </p:txBody>
      </p:sp>
      <p:sp>
        <p:nvSpPr>
          <p:cNvPr id="3" name="内容占位符 2"/>
          <p:cNvSpPr>
            <a:spLocks noGrp="1"/>
          </p:cNvSpPr>
          <p:nvPr>
            <p:ph idx="1"/>
          </p:nvPr>
        </p:nvSpPr>
        <p:spPr>
          <a:xfrm>
            <a:off x="505885" y="3464433"/>
            <a:ext cx="11368616" cy="2049399"/>
          </a:xfrm>
        </p:spPr>
        <p:txBody>
          <a:bodyPr/>
          <a:lstStyle/>
          <a:p>
            <a:r>
              <a:rPr lang="zh-CN" altLang="en-US" dirty="0"/>
              <a:t>扑克（</a:t>
            </a:r>
            <a:r>
              <a:rPr lang="en-US" altLang="zh-CN" dirty="0"/>
              <a:t>poker</a:t>
            </a:r>
            <a:r>
              <a:rPr lang="zh-CN" altLang="en-US" dirty="0"/>
              <a:t>）是一种纸牌游戏（</a:t>
            </a:r>
            <a:r>
              <a:rPr lang="en-US" altLang="zh-CN" dirty="0"/>
              <a:t>card game</a:t>
            </a:r>
            <a:r>
              <a:rPr lang="zh-CN" altLang="en-US" dirty="0"/>
              <a:t>）。一副扑克有</a:t>
            </a:r>
            <a:r>
              <a:rPr lang="en-US" altLang="zh-CN" dirty="0"/>
              <a:t>54</a:t>
            </a:r>
            <a:r>
              <a:rPr lang="zh-CN" altLang="en-US" dirty="0"/>
              <a:t>张牌（</a:t>
            </a:r>
            <a:r>
              <a:rPr lang="en-US" altLang="zh-CN" dirty="0"/>
              <a:t>card</a:t>
            </a:r>
            <a:r>
              <a:rPr lang="zh-CN" altLang="en-US" dirty="0"/>
              <a:t>）。对于扑克牌的操作，主要有洗牌（</a:t>
            </a:r>
            <a:r>
              <a:rPr lang="en-US" altLang="zh-CN" dirty="0"/>
              <a:t>shuffle</a:t>
            </a:r>
            <a:r>
              <a:rPr lang="zh-CN" altLang="en-US" dirty="0"/>
              <a:t>）、整牌（</a:t>
            </a:r>
            <a:r>
              <a:rPr lang="en-US" altLang="zh-CN" dirty="0"/>
              <a:t>sort</a:t>
            </a:r>
            <a:r>
              <a:rPr lang="zh-CN" altLang="en-US" dirty="0"/>
              <a:t>）等。</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138051380"/>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随机数与</a:t>
            </a:r>
            <a:r>
              <a:rPr lang="en-US" altLang="zh-CN" dirty="0"/>
              <a:t>Random</a:t>
            </a:r>
            <a:r>
              <a:rPr lang="zh-CN" altLang="en-US" dirty="0"/>
              <a:t>类</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sz="2400" dirty="0"/>
              <a:t>4. </a:t>
            </a:r>
            <a:r>
              <a:rPr lang="zh-CN" altLang="zh-CN" sz="2400" dirty="0"/>
              <a:t>用于生成随机数的常用</a:t>
            </a:r>
            <a:r>
              <a:rPr lang="en-US" altLang="zh-CN" sz="2400" dirty="0"/>
              <a:t>Random</a:t>
            </a:r>
            <a:r>
              <a:rPr lang="zh-CN" altLang="zh-CN" sz="2400" dirty="0"/>
              <a:t>方法</a:t>
            </a:r>
            <a:endParaRPr lang="zh-CN" altLang="zh-CN" sz="2400" b="1" dirty="0"/>
          </a:p>
          <a:p>
            <a:pPr lvl="1"/>
            <a:r>
              <a:rPr lang="en-US" altLang="zh-CN" dirty="0" err="1" smtClean="0"/>
              <a:t>boolean</a:t>
            </a:r>
            <a:r>
              <a:rPr lang="en-US" altLang="zh-CN" dirty="0" smtClean="0"/>
              <a:t> </a:t>
            </a:r>
            <a:r>
              <a:rPr lang="en-US" altLang="zh-CN" dirty="0" err="1"/>
              <a:t>nextBoolean</a:t>
            </a:r>
            <a:r>
              <a:rPr lang="en-US" altLang="zh-CN" dirty="0"/>
              <a:t>( )</a:t>
            </a:r>
            <a:r>
              <a:rPr lang="zh-CN" altLang="zh-CN" dirty="0"/>
              <a:t>：值为</a:t>
            </a:r>
            <a:r>
              <a:rPr lang="en-US" altLang="zh-CN" dirty="0"/>
              <a:t>true</a:t>
            </a:r>
            <a:r>
              <a:rPr lang="zh-CN" altLang="zh-CN" dirty="0"/>
              <a:t>或</a:t>
            </a:r>
            <a:r>
              <a:rPr lang="en-US" altLang="zh-CN" dirty="0"/>
              <a:t>false</a:t>
            </a:r>
            <a:r>
              <a:rPr lang="zh-CN" altLang="zh-CN" dirty="0"/>
              <a:t>的随机数。</a:t>
            </a:r>
          </a:p>
          <a:p>
            <a:pPr lvl="1"/>
            <a:r>
              <a:rPr lang="en-US" altLang="zh-CN" dirty="0" smtClean="0"/>
              <a:t>double </a:t>
            </a:r>
            <a:r>
              <a:rPr lang="en-US" altLang="zh-CN" dirty="0" err="1"/>
              <a:t>nextDouble</a:t>
            </a:r>
            <a:r>
              <a:rPr lang="en-US" altLang="zh-CN" dirty="0"/>
              <a:t>( )</a:t>
            </a:r>
            <a:r>
              <a:rPr lang="zh-CN" altLang="zh-CN" dirty="0"/>
              <a:t>：在</a:t>
            </a:r>
            <a:r>
              <a:rPr lang="en-US" altLang="zh-CN" dirty="0"/>
              <a:t>[0.0, 1.0)</a:t>
            </a:r>
            <a:r>
              <a:rPr lang="zh-CN" altLang="zh-CN" dirty="0"/>
              <a:t>区间均匀分布的</a:t>
            </a:r>
            <a:r>
              <a:rPr lang="en-US" altLang="zh-CN" dirty="0"/>
              <a:t>double</a:t>
            </a:r>
            <a:r>
              <a:rPr lang="zh-CN" altLang="zh-CN" dirty="0"/>
              <a:t>类型随机数。</a:t>
            </a:r>
          </a:p>
          <a:p>
            <a:pPr lvl="1"/>
            <a:r>
              <a:rPr lang="en-US" altLang="zh-CN" dirty="0" smtClean="0"/>
              <a:t>float </a:t>
            </a:r>
            <a:r>
              <a:rPr lang="en-US" altLang="zh-CN" dirty="0" err="1"/>
              <a:t>nextFloat</a:t>
            </a:r>
            <a:r>
              <a:rPr lang="en-US" altLang="zh-CN" dirty="0"/>
              <a:t>( )</a:t>
            </a:r>
            <a:r>
              <a:rPr lang="zh-CN" altLang="zh-CN" dirty="0"/>
              <a:t>：在</a:t>
            </a:r>
            <a:r>
              <a:rPr lang="en-US" altLang="zh-CN" dirty="0"/>
              <a:t>[0.0, 1.0)</a:t>
            </a:r>
            <a:r>
              <a:rPr lang="zh-CN" altLang="zh-CN" dirty="0"/>
              <a:t>区间均匀分布的</a:t>
            </a:r>
            <a:r>
              <a:rPr lang="en-US" altLang="zh-CN" dirty="0"/>
              <a:t>float</a:t>
            </a:r>
            <a:r>
              <a:rPr lang="zh-CN" altLang="zh-CN" dirty="0"/>
              <a:t>类型随机数。</a:t>
            </a:r>
          </a:p>
          <a:p>
            <a:pPr lvl="1"/>
            <a:r>
              <a:rPr lang="en-US" altLang="zh-CN" dirty="0" err="1" smtClean="0"/>
              <a:t>int</a:t>
            </a:r>
            <a:r>
              <a:rPr lang="en-US" altLang="zh-CN" dirty="0" smtClean="0"/>
              <a:t> </a:t>
            </a:r>
            <a:r>
              <a:rPr lang="en-US" altLang="zh-CN" dirty="0" err="1"/>
              <a:t>nextInt</a:t>
            </a:r>
            <a:r>
              <a:rPr lang="en-US" altLang="zh-CN" dirty="0"/>
              <a:t>( )</a:t>
            </a:r>
            <a:r>
              <a:rPr lang="zh-CN" altLang="zh-CN" dirty="0"/>
              <a:t>：一个均匀分布的</a:t>
            </a:r>
            <a:r>
              <a:rPr lang="en-US" altLang="zh-CN" dirty="0" err="1"/>
              <a:t>int</a:t>
            </a:r>
            <a:r>
              <a:rPr lang="zh-CN" altLang="zh-CN" dirty="0"/>
              <a:t>类型随机数。</a:t>
            </a:r>
          </a:p>
          <a:p>
            <a:pPr lvl="1"/>
            <a:r>
              <a:rPr lang="en-US" altLang="zh-CN" dirty="0" err="1" smtClean="0"/>
              <a:t>int</a:t>
            </a:r>
            <a:r>
              <a:rPr lang="en-US" altLang="zh-CN" dirty="0" smtClean="0"/>
              <a:t> </a:t>
            </a:r>
            <a:r>
              <a:rPr lang="en-US" altLang="zh-CN" dirty="0" err="1"/>
              <a:t>nextInt</a:t>
            </a:r>
            <a:r>
              <a:rPr lang="en-US" altLang="zh-CN" dirty="0"/>
              <a:t>(</a:t>
            </a:r>
            <a:r>
              <a:rPr lang="en-US" altLang="zh-CN" dirty="0" err="1"/>
              <a:t>int</a:t>
            </a:r>
            <a:r>
              <a:rPr lang="en-US" altLang="zh-CN" dirty="0"/>
              <a:t> </a:t>
            </a:r>
            <a:r>
              <a:rPr lang="en-US" altLang="zh-CN" u="sng" dirty="0"/>
              <a:t>n</a:t>
            </a:r>
            <a:r>
              <a:rPr lang="en-US" altLang="zh-CN" dirty="0"/>
              <a:t>)</a:t>
            </a:r>
            <a:r>
              <a:rPr lang="zh-CN" altLang="zh-CN" dirty="0"/>
              <a:t>：在</a:t>
            </a:r>
            <a:r>
              <a:rPr lang="en-US" altLang="zh-CN" dirty="0"/>
              <a:t>[0, n)</a:t>
            </a:r>
            <a:r>
              <a:rPr lang="zh-CN" altLang="zh-CN" dirty="0"/>
              <a:t>区间均匀分布的</a:t>
            </a:r>
            <a:r>
              <a:rPr lang="en-US" altLang="zh-CN" dirty="0" err="1"/>
              <a:t>int</a:t>
            </a:r>
            <a:r>
              <a:rPr lang="zh-CN" altLang="zh-CN" dirty="0"/>
              <a:t>型随机数。若要在</a:t>
            </a:r>
            <a:r>
              <a:rPr lang="en-US" altLang="zh-CN" dirty="0"/>
              <a:t>[m, n]</a:t>
            </a:r>
            <a:r>
              <a:rPr lang="zh-CN" altLang="zh-CN" dirty="0"/>
              <a:t>区间产生随机整数，应使用表达式“</a:t>
            </a:r>
            <a:r>
              <a:rPr lang="en-US" altLang="zh-CN" dirty="0" err="1"/>
              <a:t>int</a:t>
            </a:r>
            <a:r>
              <a:rPr lang="en-US" altLang="zh-CN" dirty="0"/>
              <a:t> a= </a:t>
            </a:r>
            <a:r>
              <a:rPr lang="en-US" altLang="zh-CN" dirty="0" err="1"/>
              <a:t>random.nextInt</a:t>
            </a:r>
            <a:r>
              <a:rPr lang="en-US" altLang="zh-CN" dirty="0"/>
              <a:t>(n-m+1) + m</a:t>
            </a:r>
            <a:r>
              <a:rPr lang="zh-CN" altLang="zh-CN" dirty="0"/>
              <a:t>”。在这里</a:t>
            </a:r>
            <a:r>
              <a:rPr lang="en-US" altLang="zh-CN" dirty="0"/>
              <a:t>random</a:t>
            </a:r>
            <a:r>
              <a:rPr lang="zh-CN" altLang="zh-CN" dirty="0"/>
              <a:t>为 一个</a:t>
            </a:r>
            <a:r>
              <a:rPr lang="en-US" altLang="zh-CN" dirty="0"/>
              <a:t>Random</a:t>
            </a:r>
            <a:r>
              <a:rPr lang="zh-CN" altLang="zh-CN" dirty="0"/>
              <a:t>对象。</a:t>
            </a:r>
          </a:p>
          <a:p>
            <a:pPr lvl="1"/>
            <a:r>
              <a:rPr lang="en-US" altLang="zh-CN" dirty="0" smtClean="0"/>
              <a:t>long </a:t>
            </a:r>
            <a:r>
              <a:rPr lang="en-US" altLang="zh-CN" dirty="0" err="1"/>
              <a:t>nextLong</a:t>
            </a:r>
            <a:r>
              <a:rPr lang="en-US" altLang="zh-CN" dirty="0"/>
              <a:t>( )</a:t>
            </a:r>
            <a:r>
              <a:rPr lang="zh-CN" altLang="zh-CN" dirty="0"/>
              <a:t>：随机数为一个在</a:t>
            </a:r>
            <a:r>
              <a:rPr lang="en-US" altLang="zh-CN" dirty="0"/>
              <a:t>[-2</a:t>
            </a:r>
            <a:r>
              <a:rPr lang="en-US" altLang="zh-CN" baseline="30000" dirty="0"/>
              <a:t>63</a:t>
            </a:r>
            <a:r>
              <a:rPr lang="en-US" altLang="zh-CN" dirty="0"/>
              <a:t>, 2</a:t>
            </a:r>
            <a:r>
              <a:rPr lang="en-US" altLang="zh-CN" baseline="30000" dirty="0"/>
              <a:t>63</a:t>
            </a:r>
            <a:r>
              <a:rPr lang="en-US" altLang="zh-CN" dirty="0"/>
              <a:t> – 1]</a:t>
            </a:r>
            <a:r>
              <a:rPr lang="zh-CN" altLang="zh-CN" dirty="0"/>
              <a:t>区间均匀分布的</a:t>
            </a:r>
            <a:r>
              <a:rPr lang="en-US" altLang="zh-CN" dirty="0"/>
              <a:t>long</a:t>
            </a:r>
            <a:r>
              <a:rPr lang="zh-CN" altLang="zh-CN" dirty="0"/>
              <a:t>值</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860065308"/>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洗牌方法设计</a:t>
            </a:r>
          </a:p>
        </p:txBody>
      </p:sp>
      <p:sp>
        <p:nvSpPr>
          <p:cNvPr id="3" name="内容占位符 2"/>
          <p:cNvSpPr>
            <a:spLocks noGrp="1"/>
          </p:cNvSpPr>
          <p:nvPr>
            <p:ph idx="1"/>
          </p:nvPr>
        </p:nvSpPr>
        <p:spPr>
          <a:xfrm>
            <a:off x="442730" y="972732"/>
            <a:ext cx="11368616" cy="4876800"/>
          </a:xfrm>
        </p:spPr>
        <p:txBody>
          <a:bodyPr/>
          <a:lstStyle/>
          <a:p>
            <a:r>
              <a:rPr lang="en-US" altLang="zh-CN" dirty="0"/>
              <a:t>1. </a:t>
            </a:r>
            <a:r>
              <a:rPr lang="zh-CN" altLang="en-US" dirty="0"/>
              <a:t>一次洗牌算法</a:t>
            </a:r>
            <a:r>
              <a:rPr lang="zh-CN" altLang="en-US" dirty="0" smtClean="0"/>
              <a:t>设计</a:t>
            </a:r>
            <a:endParaRPr lang="en-US" altLang="zh-CN" dirty="0" smtClean="0"/>
          </a:p>
          <a:p>
            <a:pPr lvl="1"/>
            <a:r>
              <a:rPr lang="zh-CN" altLang="en-US" dirty="0"/>
              <a:t>下面是一个一次洗牌的算法：</a:t>
            </a:r>
          </a:p>
          <a:p>
            <a:pPr marL="857250" lvl="2" indent="0">
              <a:buNone/>
            </a:pPr>
            <a:r>
              <a:rPr lang="zh-CN" altLang="en-US" dirty="0"/>
              <a:t>先在</a:t>
            </a:r>
            <a:r>
              <a:rPr lang="en-US" altLang="zh-CN" dirty="0"/>
              <a:t>0〜53</a:t>
            </a:r>
            <a:r>
              <a:rPr lang="zh-CN" altLang="en-US" dirty="0"/>
              <a:t>产生一个随机数</a:t>
            </a:r>
            <a:r>
              <a:rPr lang="en-US" altLang="zh-CN" dirty="0" err="1"/>
              <a:t>rdm</a:t>
            </a:r>
            <a:r>
              <a:rPr lang="zh-CN" altLang="en-US" dirty="0"/>
              <a:t>，将</a:t>
            </a:r>
            <a:r>
              <a:rPr lang="en-US" altLang="zh-CN" dirty="0"/>
              <a:t>card[0]</a:t>
            </a:r>
            <a:r>
              <a:rPr lang="zh-CN" altLang="en-US" dirty="0"/>
              <a:t>与</a:t>
            </a:r>
            <a:r>
              <a:rPr lang="en-US" altLang="zh-CN" dirty="0"/>
              <a:t>card[</a:t>
            </a:r>
            <a:r>
              <a:rPr lang="en-US" altLang="zh-CN" dirty="0" err="1"/>
              <a:t>rdm</a:t>
            </a:r>
            <a:r>
              <a:rPr lang="en-US" altLang="zh-CN" dirty="0"/>
              <a:t>]</a:t>
            </a:r>
            <a:r>
              <a:rPr lang="zh-CN" altLang="en-US" dirty="0"/>
              <a:t>交换；</a:t>
            </a:r>
          </a:p>
          <a:p>
            <a:pPr marL="857250" lvl="2" indent="0">
              <a:buNone/>
            </a:pPr>
            <a:r>
              <a:rPr lang="zh-CN" altLang="en-US" dirty="0"/>
              <a:t>在</a:t>
            </a:r>
            <a:r>
              <a:rPr lang="en-US" altLang="zh-CN" dirty="0"/>
              <a:t>1〜53</a:t>
            </a:r>
            <a:r>
              <a:rPr lang="zh-CN" altLang="en-US" dirty="0"/>
              <a:t>产生一个随机数</a:t>
            </a:r>
            <a:r>
              <a:rPr lang="en-US" altLang="zh-CN" dirty="0" err="1"/>
              <a:t>rdm</a:t>
            </a:r>
            <a:r>
              <a:rPr lang="zh-CN" altLang="en-US" dirty="0"/>
              <a:t>，将</a:t>
            </a:r>
            <a:r>
              <a:rPr lang="en-US" altLang="zh-CN" dirty="0"/>
              <a:t>card[1]</a:t>
            </a:r>
            <a:r>
              <a:rPr lang="zh-CN" altLang="en-US" dirty="0"/>
              <a:t>与</a:t>
            </a:r>
            <a:r>
              <a:rPr lang="en-US" altLang="zh-CN" dirty="0"/>
              <a:t>card[</a:t>
            </a:r>
            <a:r>
              <a:rPr lang="en-US" altLang="zh-CN" dirty="0" err="1"/>
              <a:t>rdm</a:t>
            </a:r>
            <a:r>
              <a:rPr lang="en-US" altLang="zh-CN" dirty="0"/>
              <a:t>]</a:t>
            </a:r>
            <a:r>
              <a:rPr lang="zh-CN" altLang="en-US" dirty="0"/>
              <a:t>交换；</a:t>
            </a:r>
          </a:p>
          <a:p>
            <a:pPr marL="857250" lvl="2" indent="0">
              <a:buNone/>
            </a:pPr>
            <a:r>
              <a:rPr lang="en-US" altLang="zh-CN" dirty="0"/>
              <a:t>……</a:t>
            </a:r>
          </a:p>
          <a:p>
            <a:pPr marL="857250" lvl="2" indent="0">
              <a:buNone/>
            </a:pPr>
            <a:r>
              <a:rPr lang="zh-CN" altLang="en-US" dirty="0"/>
              <a:t>在</a:t>
            </a:r>
            <a:r>
              <a:rPr lang="en-US" altLang="zh-CN" dirty="0"/>
              <a:t>i〜53</a:t>
            </a:r>
            <a:r>
              <a:rPr lang="zh-CN" altLang="en-US" dirty="0"/>
              <a:t>产生一个随机数</a:t>
            </a:r>
            <a:r>
              <a:rPr lang="en-US" altLang="zh-CN" dirty="0" err="1"/>
              <a:t>rdm</a:t>
            </a:r>
            <a:r>
              <a:rPr lang="zh-CN" altLang="en-US" dirty="0"/>
              <a:t>，将</a:t>
            </a:r>
            <a:r>
              <a:rPr lang="en-US" altLang="zh-CN" dirty="0"/>
              <a:t>card[</a:t>
            </a:r>
            <a:r>
              <a:rPr lang="en-US" altLang="zh-CN" dirty="0" err="1"/>
              <a:t>i</a:t>
            </a:r>
            <a:r>
              <a:rPr lang="en-US" altLang="zh-CN" dirty="0"/>
              <a:t>]</a:t>
            </a:r>
            <a:r>
              <a:rPr lang="zh-CN" altLang="en-US" dirty="0"/>
              <a:t>与</a:t>
            </a:r>
            <a:r>
              <a:rPr lang="en-US" altLang="zh-CN" dirty="0"/>
              <a:t>card[</a:t>
            </a:r>
            <a:r>
              <a:rPr lang="en-US" altLang="zh-CN" dirty="0" err="1"/>
              <a:t>rdm</a:t>
            </a:r>
            <a:r>
              <a:rPr lang="en-US" altLang="zh-CN" dirty="0"/>
              <a:t>]</a:t>
            </a:r>
            <a:r>
              <a:rPr lang="zh-CN" altLang="en-US" dirty="0"/>
              <a:t>交换；</a:t>
            </a:r>
          </a:p>
          <a:p>
            <a:pPr marL="857250" lvl="2" indent="0">
              <a:buNone/>
            </a:pPr>
            <a:r>
              <a:rPr lang="en-US" altLang="zh-CN"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pSp>
        <p:nvGrpSpPr>
          <p:cNvPr id="6" name="组合 5"/>
          <p:cNvGrpSpPr>
            <a:grpSpLocks/>
          </p:cNvGrpSpPr>
          <p:nvPr/>
        </p:nvGrpSpPr>
        <p:grpSpPr bwMode="auto">
          <a:xfrm>
            <a:off x="442730" y="3918903"/>
            <a:ext cx="8292944" cy="1893680"/>
            <a:chOff x="0" y="0"/>
            <a:chExt cx="7380" cy="1404"/>
          </a:xfrm>
        </p:grpSpPr>
        <p:sp>
          <p:nvSpPr>
            <p:cNvPr id="7" name="Text Box 12"/>
            <p:cNvSpPr txBox="1">
              <a:spLocks noChangeArrowheads="1"/>
            </p:cNvSpPr>
            <p:nvPr/>
          </p:nvSpPr>
          <p:spPr bwMode="auto">
            <a:xfrm>
              <a:off x="1164" y="511"/>
              <a:ext cx="444" cy="25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8" name="Text Box 13"/>
            <p:cNvSpPr txBox="1">
              <a:spLocks noChangeArrowheads="1"/>
            </p:cNvSpPr>
            <p:nvPr/>
          </p:nvSpPr>
          <p:spPr bwMode="auto">
            <a:xfrm>
              <a:off x="1608" y="511"/>
              <a:ext cx="444" cy="25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9" name="Text Box 14"/>
            <p:cNvSpPr txBox="1">
              <a:spLocks noChangeArrowheads="1"/>
            </p:cNvSpPr>
            <p:nvPr/>
          </p:nvSpPr>
          <p:spPr bwMode="auto">
            <a:xfrm>
              <a:off x="2052" y="511"/>
              <a:ext cx="1332" cy="255"/>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0" name="Text Box 15"/>
            <p:cNvSpPr txBox="1">
              <a:spLocks noChangeArrowheads="1"/>
            </p:cNvSpPr>
            <p:nvPr/>
          </p:nvSpPr>
          <p:spPr bwMode="auto">
            <a:xfrm>
              <a:off x="720" y="511"/>
              <a:ext cx="444" cy="25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1" name="Text Box 16"/>
            <p:cNvSpPr txBox="1">
              <a:spLocks noChangeArrowheads="1"/>
            </p:cNvSpPr>
            <p:nvPr/>
          </p:nvSpPr>
          <p:spPr bwMode="auto">
            <a:xfrm>
              <a:off x="3384" y="511"/>
              <a:ext cx="444" cy="255"/>
            </a:xfrm>
            <a:prstGeom prst="rect">
              <a:avLst/>
            </a:prstGeom>
            <a:solidFill>
              <a:sysClr val="window" lastClr="FFFFFF">
                <a:lumMod val="9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2" name="Text Box 17"/>
            <p:cNvSpPr txBox="1">
              <a:spLocks noChangeArrowheads="1"/>
            </p:cNvSpPr>
            <p:nvPr/>
          </p:nvSpPr>
          <p:spPr bwMode="auto">
            <a:xfrm>
              <a:off x="3828" y="511"/>
              <a:ext cx="1332" cy="25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3" name="Text Box 18"/>
            <p:cNvSpPr txBox="1">
              <a:spLocks noChangeArrowheads="1"/>
            </p:cNvSpPr>
            <p:nvPr/>
          </p:nvSpPr>
          <p:spPr bwMode="auto">
            <a:xfrm>
              <a:off x="5160" y="511"/>
              <a:ext cx="444" cy="255"/>
            </a:xfrm>
            <a:prstGeom prst="rect">
              <a:avLst/>
            </a:prstGeom>
            <a:solidFill>
              <a:sysClr val="window" lastClr="FFFFFF">
                <a:lumMod val="9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4" name="Text Box 19"/>
            <p:cNvSpPr txBox="1">
              <a:spLocks noChangeArrowheads="1"/>
            </p:cNvSpPr>
            <p:nvPr/>
          </p:nvSpPr>
          <p:spPr bwMode="auto">
            <a:xfrm>
              <a:off x="6936" y="511"/>
              <a:ext cx="444" cy="25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5" name="Text Box 20"/>
            <p:cNvSpPr txBox="1">
              <a:spLocks noChangeArrowheads="1"/>
            </p:cNvSpPr>
            <p:nvPr/>
          </p:nvSpPr>
          <p:spPr bwMode="auto">
            <a:xfrm>
              <a:off x="5604" y="511"/>
              <a:ext cx="1332" cy="25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w="9525" cap="rnd" cmpd="sng" algn="ctr">
                    <a:solidFill>
                      <a:srgbClr val="000000"/>
                    </a:solidFill>
                    <a:prstDash val="lgDash"/>
                    <a:bevel/>
                  </a:ln>
                  <a:no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6" name="Text Box 21"/>
            <p:cNvSpPr txBox="1">
              <a:spLocks noChangeArrowheads="1"/>
            </p:cNvSpPr>
            <p:nvPr/>
          </p:nvSpPr>
          <p:spPr bwMode="auto">
            <a:xfrm>
              <a:off x="1164" y="341"/>
              <a:ext cx="44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 name="Text Box 22"/>
            <p:cNvSpPr txBox="1">
              <a:spLocks noChangeArrowheads="1"/>
            </p:cNvSpPr>
            <p:nvPr/>
          </p:nvSpPr>
          <p:spPr bwMode="auto">
            <a:xfrm>
              <a:off x="1608" y="341"/>
              <a:ext cx="44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2</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8" name="Text Box 23"/>
            <p:cNvSpPr txBox="1">
              <a:spLocks noChangeArrowheads="1"/>
            </p:cNvSpPr>
            <p:nvPr/>
          </p:nvSpPr>
          <p:spPr bwMode="auto">
            <a:xfrm>
              <a:off x="2052" y="341"/>
              <a:ext cx="13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zh-CN"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9" name="Text Box 24"/>
            <p:cNvSpPr txBox="1">
              <a:spLocks noChangeArrowheads="1"/>
            </p:cNvSpPr>
            <p:nvPr/>
          </p:nvSpPr>
          <p:spPr bwMode="auto">
            <a:xfrm>
              <a:off x="720" y="341"/>
              <a:ext cx="44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0</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0" name="Text Box 25"/>
            <p:cNvSpPr txBox="1">
              <a:spLocks noChangeArrowheads="1"/>
            </p:cNvSpPr>
            <p:nvPr/>
          </p:nvSpPr>
          <p:spPr bwMode="auto">
            <a:xfrm>
              <a:off x="3384" y="341"/>
              <a:ext cx="44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 </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1" name="Text Box 26"/>
            <p:cNvSpPr txBox="1">
              <a:spLocks noChangeArrowheads="1"/>
            </p:cNvSpPr>
            <p:nvPr/>
          </p:nvSpPr>
          <p:spPr bwMode="auto">
            <a:xfrm>
              <a:off x="3828" y="341"/>
              <a:ext cx="13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zh-CN"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2" name="Text Box 27"/>
            <p:cNvSpPr txBox="1">
              <a:spLocks noChangeArrowheads="1"/>
            </p:cNvSpPr>
            <p:nvPr/>
          </p:nvSpPr>
          <p:spPr bwMode="auto">
            <a:xfrm>
              <a:off x="5160" y="341"/>
              <a:ext cx="44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rdm </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 Box 28"/>
            <p:cNvSpPr txBox="1">
              <a:spLocks noChangeArrowheads="1"/>
            </p:cNvSpPr>
            <p:nvPr/>
          </p:nvSpPr>
          <p:spPr bwMode="auto">
            <a:xfrm>
              <a:off x="6936" y="341"/>
              <a:ext cx="44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53</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4" name="Text Box 29"/>
            <p:cNvSpPr txBox="1">
              <a:spLocks noChangeArrowheads="1"/>
            </p:cNvSpPr>
            <p:nvPr/>
          </p:nvSpPr>
          <p:spPr bwMode="auto">
            <a:xfrm>
              <a:off x="5604" y="341"/>
              <a:ext cx="13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zh-CN"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cxnSp>
          <p:nvCxnSpPr>
            <p:cNvPr id="25" name="Line 30"/>
            <p:cNvCxnSpPr>
              <a:cxnSpLocks noChangeShapeType="1"/>
            </p:cNvCxnSpPr>
            <p:nvPr/>
          </p:nvCxnSpPr>
          <p:spPr bwMode="auto">
            <a:xfrm>
              <a:off x="720" y="0"/>
              <a:ext cx="0" cy="5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Line 31"/>
            <p:cNvCxnSpPr>
              <a:cxnSpLocks noChangeShapeType="1"/>
            </p:cNvCxnSpPr>
            <p:nvPr/>
          </p:nvCxnSpPr>
          <p:spPr bwMode="auto">
            <a:xfrm>
              <a:off x="3390" y="0"/>
              <a:ext cx="0" cy="5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32"/>
            <p:cNvCxnSpPr>
              <a:cxnSpLocks noChangeShapeType="1"/>
            </p:cNvCxnSpPr>
            <p:nvPr/>
          </p:nvCxnSpPr>
          <p:spPr bwMode="auto">
            <a:xfrm>
              <a:off x="7380" y="0"/>
              <a:ext cx="0" cy="5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8" name="Text Box 33"/>
            <p:cNvSpPr txBox="1">
              <a:spLocks noChangeArrowheads="1"/>
            </p:cNvSpPr>
            <p:nvPr/>
          </p:nvSpPr>
          <p:spPr bwMode="auto">
            <a:xfrm>
              <a:off x="1545" y="61"/>
              <a:ext cx="108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已洗好部分</a:t>
              </a:r>
              <a:endParaRPr kumimoji="0" lang="zh-CN" altLang="en-US" sz="20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9" name="Text Box 34"/>
            <p:cNvSpPr txBox="1">
              <a:spLocks noChangeArrowheads="1"/>
            </p:cNvSpPr>
            <p:nvPr/>
          </p:nvSpPr>
          <p:spPr bwMode="auto">
            <a:xfrm>
              <a:off x="4890" y="49"/>
              <a:ext cx="108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未洗好部分</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cxnSp>
          <p:nvCxnSpPr>
            <p:cNvPr id="30" name="Line 35"/>
            <p:cNvCxnSpPr>
              <a:cxnSpLocks noChangeShapeType="1"/>
            </p:cNvCxnSpPr>
            <p:nvPr/>
          </p:nvCxnSpPr>
          <p:spPr bwMode="auto">
            <a:xfrm flipH="1">
              <a:off x="720" y="128"/>
              <a:ext cx="89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1" name="Line 36"/>
            <p:cNvCxnSpPr>
              <a:cxnSpLocks noChangeShapeType="1"/>
            </p:cNvCxnSpPr>
            <p:nvPr/>
          </p:nvCxnSpPr>
          <p:spPr bwMode="auto">
            <a:xfrm>
              <a:off x="2490" y="128"/>
              <a:ext cx="9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2" name="Line 37"/>
            <p:cNvCxnSpPr>
              <a:cxnSpLocks noChangeShapeType="1"/>
            </p:cNvCxnSpPr>
            <p:nvPr/>
          </p:nvCxnSpPr>
          <p:spPr bwMode="auto">
            <a:xfrm>
              <a:off x="5940" y="128"/>
              <a:ext cx="14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3" name="Line 38"/>
            <p:cNvCxnSpPr>
              <a:cxnSpLocks noChangeShapeType="1"/>
            </p:cNvCxnSpPr>
            <p:nvPr/>
          </p:nvCxnSpPr>
          <p:spPr bwMode="auto">
            <a:xfrm flipH="1">
              <a:off x="3390" y="128"/>
              <a:ext cx="14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34" name="Text Box 39"/>
            <p:cNvSpPr txBox="1">
              <a:spLocks noChangeArrowheads="1"/>
            </p:cNvSpPr>
            <p:nvPr/>
          </p:nvSpPr>
          <p:spPr bwMode="auto">
            <a:xfrm>
              <a:off x="0" y="366"/>
              <a:ext cx="72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索引</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5" name="Text Box 40"/>
            <p:cNvSpPr txBox="1">
              <a:spLocks noChangeArrowheads="1"/>
            </p:cNvSpPr>
            <p:nvPr/>
          </p:nvSpPr>
          <p:spPr bwMode="auto">
            <a:xfrm>
              <a:off x="0" y="609"/>
              <a:ext cx="72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内容</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6" name="Text Box 41"/>
            <p:cNvSpPr txBox="1">
              <a:spLocks noChangeArrowheads="1"/>
            </p:cNvSpPr>
            <p:nvPr/>
          </p:nvSpPr>
          <p:spPr bwMode="auto">
            <a:xfrm>
              <a:off x="4320" y="893"/>
              <a:ext cx="444" cy="256"/>
            </a:xfrm>
            <a:prstGeom prst="rect">
              <a:avLst/>
            </a:prstGeom>
            <a:solidFill>
              <a:sysClr val="window" lastClr="FFFFFF">
                <a:lumMod val="9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7" name="Text Box 42"/>
            <p:cNvSpPr txBox="1">
              <a:spLocks noChangeArrowheads="1"/>
            </p:cNvSpPr>
            <p:nvPr/>
          </p:nvSpPr>
          <p:spPr bwMode="auto">
            <a:xfrm>
              <a:off x="4320" y="1149"/>
              <a:ext cx="44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endParaRPr kumimoji="0" lang="en-US" b="0" i="0" u="none" strike="noStrike" kern="1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temp</a:t>
              </a:r>
              <a:endParaRPr kumimoji="0" lang="zh-CN" altLang="en-US" sz="20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8" name="未知"/>
            <p:cNvSpPr>
              <a:spLocks/>
            </p:cNvSpPr>
            <p:nvPr/>
          </p:nvSpPr>
          <p:spPr bwMode="auto">
            <a:xfrm>
              <a:off x="3600" y="766"/>
              <a:ext cx="900" cy="255"/>
            </a:xfrm>
            <a:custGeom>
              <a:avLst/>
              <a:gdLst>
                <a:gd name="T0" fmla="*/ 0 w 540"/>
                <a:gd name="T1" fmla="*/ 0 h 468"/>
                <a:gd name="T2" fmla="*/ 180 w 540"/>
                <a:gd name="T3" fmla="*/ 312 h 468"/>
                <a:gd name="T4" fmla="*/ 540 w 540"/>
                <a:gd name="T5" fmla="*/ 468 h 468"/>
              </a:gdLst>
              <a:ahLst/>
              <a:cxnLst>
                <a:cxn ang="0">
                  <a:pos x="T0" y="T1"/>
                </a:cxn>
                <a:cxn ang="0">
                  <a:pos x="T2" y="T3"/>
                </a:cxn>
                <a:cxn ang="0">
                  <a:pos x="T4" y="T5"/>
                </a:cxn>
              </a:cxnLst>
              <a:rect l="0" t="0" r="r" b="b"/>
              <a:pathLst>
                <a:path w="540" h="468">
                  <a:moveTo>
                    <a:pt x="0" y="0"/>
                  </a:moveTo>
                  <a:cubicBezTo>
                    <a:pt x="45" y="117"/>
                    <a:pt x="90" y="234"/>
                    <a:pt x="180" y="312"/>
                  </a:cubicBezTo>
                  <a:cubicBezTo>
                    <a:pt x="270" y="390"/>
                    <a:pt x="405" y="429"/>
                    <a:pt x="540" y="468"/>
                  </a:cubicBezTo>
                </a:path>
              </a:pathLst>
            </a:custGeom>
            <a:noFill/>
            <a:ln w="9525" cmpd="sng">
              <a:solidFill>
                <a:sysClr val="windowText" lastClr="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800" b="0" i="0" u="none" strike="noStrike" kern="0" cap="none" spc="0" normalizeH="0" baseline="0" noProof="0">
                <a:ln>
                  <a:noFill/>
                </a:ln>
                <a:solidFill>
                  <a:sysClr val="windowText" lastClr="000000"/>
                </a:solidFill>
                <a:effectLst/>
                <a:uLnTx/>
                <a:uFillTx/>
              </a:endParaRPr>
            </a:p>
          </p:txBody>
        </p:sp>
        <p:sp>
          <p:nvSpPr>
            <p:cNvPr id="39" name="未知"/>
            <p:cNvSpPr>
              <a:spLocks/>
            </p:cNvSpPr>
            <p:nvPr/>
          </p:nvSpPr>
          <p:spPr bwMode="auto">
            <a:xfrm flipH="1">
              <a:off x="4680" y="638"/>
              <a:ext cx="720" cy="395"/>
            </a:xfrm>
            <a:custGeom>
              <a:avLst/>
              <a:gdLst>
                <a:gd name="T0" fmla="*/ 0 w 540"/>
                <a:gd name="T1" fmla="*/ 0 h 468"/>
                <a:gd name="T2" fmla="*/ 180 w 540"/>
                <a:gd name="T3" fmla="*/ 312 h 468"/>
                <a:gd name="T4" fmla="*/ 540 w 540"/>
                <a:gd name="T5" fmla="*/ 468 h 468"/>
              </a:gdLst>
              <a:ahLst/>
              <a:cxnLst>
                <a:cxn ang="0">
                  <a:pos x="T0" y="T1"/>
                </a:cxn>
                <a:cxn ang="0">
                  <a:pos x="T2" y="T3"/>
                </a:cxn>
                <a:cxn ang="0">
                  <a:pos x="T4" y="T5"/>
                </a:cxn>
              </a:cxnLst>
              <a:rect l="0" t="0" r="r" b="b"/>
              <a:pathLst>
                <a:path w="540" h="468">
                  <a:moveTo>
                    <a:pt x="0" y="0"/>
                  </a:moveTo>
                  <a:cubicBezTo>
                    <a:pt x="45" y="117"/>
                    <a:pt x="90" y="234"/>
                    <a:pt x="180" y="312"/>
                  </a:cubicBezTo>
                  <a:cubicBezTo>
                    <a:pt x="270" y="390"/>
                    <a:pt x="405" y="429"/>
                    <a:pt x="540" y="468"/>
                  </a:cubicBezTo>
                </a:path>
              </a:pathLst>
            </a:custGeom>
            <a:noFill/>
            <a:ln w="9525" cmpd="sng">
              <a:solidFill>
                <a:sysClr val="windowText" lastClr="000000"/>
              </a:solidFill>
              <a:round/>
              <a:headEnd type="triangle" w="sm"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800" b="0" i="0" u="none" strike="noStrike" kern="0" cap="none" spc="0" normalizeH="0" baseline="0" noProof="0">
                <a:ln>
                  <a:noFill/>
                </a:ln>
                <a:solidFill>
                  <a:sysClr val="windowText" lastClr="000000"/>
                </a:solidFill>
                <a:effectLst/>
                <a:uLnTx/>
                <a:uFillTx/>
              </a:endParaRPr>
            </a:p>
          </p:txBody>
        </p:sp>
        <p:sp>
          <p:nvSpPr>
            <p:cNvPr id="40" name="未知"/>
            <p:cNvSpPr>
              <a:spLocks/>
            </p:cNvSpPr>
            <p:nvPr/>
          </p:nvSpPr>
          <p:spPr bwMode="auto">
            <a:xfrm>
              <a:off x="3600" y="312"/>
              <a:ext cx="1800" cy="326"/>
            </a:xfrm>
            <a:custGeom>
              <a:avLst/>
              <a:gdLst>
                <a:gd name="T0" fmla="*/ 1800 w 1800"/>
                <a:gd name="T1" fmla="*/ 312 h 312"/>
                <a:gd name="T2" fmla="*/ 1080 w 1800"/>
                <a:gd name="T3" fmla="*/ 0 h 312"/>
                <a:gd name="T4" fmla="*/ 0 w 1800"/>
                <a:gd name="T5" fmla="*/ 312 h 312"/>
              </a:gdLst>
              <a:ahLst/>
              <a:cxnLst>
                <a:cxn ang="0">
                  <a:pos x="T0" y="T1"/>
                </a:cxn>
                <a:cxn ang="0">
                  <a:pos x="T2" y="T3"/>
                </a:cxn>
                <a:cxn ang="0">
                  <a:pos x="T4" y="T5"/>
                </a:cxn>
              </a:cxnLst>
              <a:rect l="0" t="0" r="r" b="b"/>
              <a:pathLst>
                <a:path w="1800" h="312">
                  <a:moveTo>
                    <a:pt x="1800" y="312"/>
                  </a:moveTo>
                  <a:cubicBezTo>
                    <a:pt x="1590" y="156"/>
                    <a:pt x="1380" y="0"/>
                    <a:pt x="1080" y="0"/>
                  </a:cubicBezTo>
                  <a:cubicBezTo>
                    <a:pt x="780" y="0"/>
                    <a:pt x="180" y="260"/>
                    <a:pt x="0" y="312"/>
                  </a:cubicBezTo>
                </a:path>
              </a:pathLst>
            </a:custGeom>
            <a:noFill/>
            <a:ln w="9525" cmpd="sng">
              <a:solidFill>
                <a:sysClr val="windowText" lastClr="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800" b="0" i="0" u="none" strike="noStrike" kern="0" cap="none" spc="0" normalizeH="0" baseline="0" noProof="0">
                <a:ln>
                  <a:noFill/>
                </a:ln>
                <a:solidFill>
                  <a:sysClr val="windowText" lastClr="000000"/>
                </a:solidFill>
                <a:effectLst/>
                <a:uLnTx/>
                <a:uFillTx/>
              </a:endParaRPr>
            </a:p>
          </p:txBody>
        </p:sp>
        <p:sp>
          <p:nvSpPr>
            <p:cNvPr id="41" name="Text Box 23"/>
            <p:cNvSpPr txBox="1">
              <a:spLocks noChangeArrowheads="1"/>
            </p:cNvSpPr>
            <p:nvPr/>
          </p:nvSpPr>
          <p:spPr bwMode="auto">
            <a:xfrm>
              <a:off x="2075" y="589"/>
              <a:ext cx="13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zh-CN"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42" name="Text Box 23"/>
            <p:cNvSpPr txBox="1">
              <a:spLocks noChangeArrowheads="1"/>
            </p:cNvSpPr>
            <p:nvPr/>
          </p:nvSpPr>
          <p:spPr bwMode="auto">
            <a:xfrm>
              <a:off x="5635" y="599"/>
              <a:ext cx="13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zh-CN"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grpSp>
      <p:pic>
        <p:nvPicPr>
          <p:cNvPr id="43" name="图片 42"/>
          <p:cNvPicPr>
            <a:picLocks noChangeAspect="1"/>
          </p:cNvPicPr>
          <p:nvPr/>
        </p:nvPicPr>
        <p:blipFill>
          <a:blip r:embed="rId2"/>
          <a:stretch>
            <a:fillRect/>
          </a:stretch>
        </p:blipFill>
        <p:spPr>
          <a:xfrm>
            <a:off x="6774809" y="5085537"/>
            <a:ext cx="4270179" cy="1376570"/>
          </a:xfrm>
          <a:prstGeom prst="rect">
            <a:avLst/>
          </a:prstGeom>
        </p:spPr>
      </p:pic>
    </p:spTree>
    <p:extLst>
      <p:ext uri="{BB962C8B-B14F-4D97-AF65-F5344CB8AC3E}">
        <p14:creationId xmlns:p14="http://schemas.microsoft.com/office/powerpoint/2010/main" val="6169817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洗牌方法</a:t>
            </a:r>
            <a:r>
              <a:rPr lang="zh-CN" altLang="en-US" dirty="0" smtClean="0"/>
              <a:t>设计（续）</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4-4】</a:t>
            </a:r>
            <a:r>
              <a:rPr lang="zh-CN" altLang="en-US" dirty="0"/>
              <a:t>一个完整的洗牌方法</a:t>
            </a:r>
            <a:r>
              <a:rPr lang="en-US" altLang="zh-CN" dirty="0"/>
              <a:t>shuffle( )</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857692" y="1727549"/>
            <a:ext cx="9381461" cy="4382738"/>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3F7F5F"/>
                </a:solidFill>
                <a:latin typeface="Consolas" panose="020B0609020204030204" pitchFamily="49" charset="0"/>
                <a:ea typeface="宋体" panose="02010600030101010101" pitchFamily="2" charset="-122"/>
              </a:rPr>
              <a:t>	//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导入</a:t>
            </a:r>
            <a:r>
              <a:rPr lang="en-US" altLang="zh-CN" sz="1800" b="0" kern="0" dirty="0">
                <a:solidFill>
                  <a:srgbClr val="3F7F5F"/>
                </a:solidFill>
                <a:latin typeface="Consolas" panose="020B0609020204030204" pitchFamily="49" charset="0"/>
                <a:ea typeface="宋体" panose="02010600030101010101" pitchFamily="2" charset="-122"/>
              </a:rPr>
              <a:t> </a:t>
            </a:r>
            <a:r>
              <a:rPr lang="en-US" altLang="zh-CN" sz="1800" b="0" kern="0" dirty="0" err="1">
                <a:solidFill>
                  <a:srgbClr val="3F7F5F"/>
                </a:solidFill>
                <a:latin typeface="Consolas" panose="020B0609020204030204" pitchFamily="49" charset="0"/>
                <a:ea typeface="宋体" panose="02010600030101010101" pitchFamily="2" charset="-122"/>
              </a:rPr>
              <a:t>java.util</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a:t>
            </a:r>
            <a:r>
              <a:rPr lang="en-US" altLang="zh-CN" sz="1800" b="0" kern="0" dirty="0">
                <a:solidFill>
                  <a:srgbClr val="7F0055"/>
                </a:solidFill>
                <a:latin typeface="Consolas" panose="020B0609020204030204" pitchFamily="49" charset="0"/>
                <a:ea typeface="宋体" panose="02010600030101010101" pitchFamily="2" charset="-122"/>
              </a:rPr>
              <a:t>	import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java.util</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a:t>
            </a:r>
            <a:r>
              <a:rPr lang="en-US" altLang="zh-CN" sz="1800" b="0" kern="0" dirty="0">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a:t>
            </a:r>
            <a:r>
              <a:rPr lang="en-US" altLang="zh-CN" sz="1800" b="0" kern="0" dirty="0">
                <a:solidFill>
                  <a:srgbClr val="3F5FBF"/>
                </a:solidFill>
                <a:latin typeface="Consolas" panose="020B0609020204030204" pitchFamily="49" charset="0"/>
                <a:ea typeface="宋体" panose="02010600030101010101" pitchFamily="2" charset="-122"/>
              </a:rPr>
              <a:t>	/**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洗牌方法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shuffle()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进行一次洗牌</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创建一个默认的随机数生成器</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Random </a:t>
            </a:r>
            <a:r>
              <a:rPr lang="en-US" altLang="zh-CN" sz="1800" b="0" kern="0" dirty="0" err="1">
                <a:solidFill>
                  <a:srgbClr val="6A3E3E"/>
                </a:solidFill>
                <a:latin typeface="Consolas" panose="020B0609020204030204" pitchFamily="49" charset="0"/>
                <a:ea typeface="宋体" panose="02010600030101010101" pitchFamily="2" charset="-122"/>
              </a:rPr>
              <a:t>random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Random();</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0;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&lt; 54;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生成一个</a:t>
            </a:r>
            <a:r>
              <a:rPr lang="en-US" altLang="zh-CN" sz="1800" b="0" kern="0" dirty="0">
                <a:solidFill>
                  <a:srgbClr val="3F7F5F"/>
                </a:solidFill>
                <a:latin typeface="Consolas" panose="020B0609020204030204" pitchFamily="49" charset="0"/>
                <a:ea typeface="宋体" panose="02010600030101010101" pitchFamily="2" charset="-122"/>
              </a:rPr>
              <a:t>[i,53]</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之间的随机数</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random</a:t>
            </a:r>
            <a:r>
              <a:rPr lang="en-US" altLang="zh-CN" sz="1800" b="0" kern="0" dirty="0" err="1">
                <a:solidFill>
                  <a:srgbClr val="000000"/>
                </a:solidFill>
                <a:latin typeface="Consolas" panose="020B0609020204030204" pitchFamily="49" charset="0"/>
                <a:ea typeface="宋体" panose="02010600030101010101" pitchFamily="2" charset="-122"/>
              </a:rPr>
              <a:t>.nextInt</a:t>
            </a:r>
            <a:r>
              <a:rPr lang="en-US" altLang="zh-CN" sz="1800" b="0" kern="0" dirty="0">
                <a:solidFill>
                  <a:srgbClr val="000000"/>
                </a:solidFill>
                <a:latin typeface="Consolas" panose="020B0609020204030204" pitchFamily="49" charset="0"/>
                <a:ea typeface="宋体" panose="02010600030101010101" pitchFamily="2" charset="-122"/>
              </a:rPr>
              <a:t>(54 -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交换两个数组元素的值</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temp</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14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15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temp</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16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17	}</a:t>
            </a:r>
            <a:endParaRPr lang="zh-CN" altLang="en-US" sz="1800" b="0" dirty="0"/>
          </a:p>
        </p:txBody>
      </p:sp>
    </p:spTree>
    <p:extLst>
      <p:ext uri="{BB962C8B-B14F-4D97-AF65-F5344CB8AC3E}">
        <p14:creationId xmlns:p14="http://schemas.microsoft.com/office/powerpoint/2010/main" val="27758674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洗牌方法设计（续）</a:t>
            </a:r>
          </a:p>
        </p:txBody>
      </p:sp>
      <p:sp>
        <p:nvSpPr>
          <p:cNvPr id="3" name="内容占位符 2"/>
          <p:cNvSpPr>
            <a:spLocks noGrp="1"/>
          </p:cNvSpPr>
          <p:nvPr>
            <p:ph idx="1"/>
          </p:nvPr>
        </p:nvSpPr>
        <p:spPr/>
        <p:txBody>
          <a:bodyPr/>
          <a:lstStyle/>
          <a:p>
            <a:r>
              <a:rPr lang="en-US" altLang="zh-CN" dirty="0"/>
              <a:t>2. n</a:t>
            </a:r>
            <a:r>
              <a:rPr lang="zh-CN" altLang="en-US" dirty="0"/>
              <a:t>次洗牌算法</a:t>
            </a:r>
          </a:p>
          <a:p>
            <a:pPr lvl="1"/>
            <a:r>
              <a:rPr lang="en-US" altLang="zh-CN" dirty="0"/>
              <a:t>【</a:t>
            </a:r>
            <a:r>
              <a:rPr lang="zh-CN" altLang="en-US" dirty="0"/>
              <a:t>代码</a:t>
            </a:r>
            <a:r>
              <a:rPr lang="en-US" altLang="zh-CN" dirty="0"/>
              <a:t>4-5】n</a:t>
            </a:r>
            <a:r>
              <a:rPr lang="zh-CN" altLang="en-US" dirty="0"/>
              <a:t>次洗牌算法。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100354" y="2265307"/>
            <a:ext cx="10125739" cy="3630225"/>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3F5FBF"/>
                </a:solidFill>
                <a:latin typeface="Consolas" panose="020B0609020204030204" pitchFamily="49" charset="0"/>
                <a:ea typeface="宋体" panose="02010600030101010101" pitchFamily="2" charset="-122"/>
              </a:rPr>
              <a:t>	/** n</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次洗牌方法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shuffle(</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shuffleTimes</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Random </a:t>
            </a:r>
            <a:r>
              <a:rPr lang="en-US" altLang="zh-CN" sz="1800" b="0" kern="0" dirty="0" err="1">
                <a:solidFill>
                  <a:srgbClr val="6A3E3E"/>
                </a:solidFill>
                <a:latin typeface="Consolas" panose="020B0609020204030204" pitchFamily="49" charset="0"/>
                <a:ea typeface="宋体" panose="02010600030101010101" pitchFamily="2" charset="-122"/>
              </a:rPr>
              <a:t>random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Random();</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洗牌重复</a:t>
            </a:r>
            <a:r>
              <a:rPr lang="en-US" altLang="zh-CN" sz="1800" b="0" kern="0" dirty="0" err="1">
                <a:solidFill>
                  <a:srgbClr val="3F7F5F"/>
                </a:solidFill>
                <a:latin typeface="Consolas" panose="020B0609020204030204" pitchFamily="49" charset="0"/>
                <a:ea typeface="宋体" panose="02010600030101010101" pitchFamily="2" charset="-122"/>
              </a:rPr>
              <a:t>shuffleTimes</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次</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 0;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&lt; </a:t>
            </a:r>
            <a:r>
              <a:rPr lang="en-US" altLang="zh-CN" sz="1800" b="0" kern="0" dirty="0" err="1">
                <a:solidFill>
                  <a:srgbClr val="6A3E3E"/>
                </a:solidFill>
                <a:latin typeface="Consolas" panose="020B0609020204030204" pitchFamily="49" charset="0"/>
                <a:ea typeface="宋体" panose="02010600030101010101" pitchFamily="2" charset="-122"/>
              </a:rPr>
              <a:t>shuffleTimes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进行第</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+ 1) + </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次洗牌</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0;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&lt; 54;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random</a:t>
            </a:r>
            <a:r>
              <a:rPr lang="en-US" altLang="zh-CN" sz="1800" b="0" kern="0" dirty="0" err="1">
                <a:solidFill>
                  <a:srgbClr val="000000"/>
                </a:solidFill>
                <a:latin typeface="Consolas" panose="020B0609020204030204" pitchFamily="49" charset="0"/>
                <a:ea typeface="宋体" panose="02010600030101010101" pitchFamily="2" charset="-122"/>
              </a:rPr>
              <a:t>.nextInt</a:t>
            </a:r>
            <a:r>
              <a:rPr lang="en-US" altLang="zh-CN" sz="1800" b="0" kern="0" dirty="0">
                <a:solidFill>
                  <a:srgbClr val="000000"/>
                </a:solidFill>
                <a:latin typeface="Consolas" panose="020B0609020204030204" pitchFamily="49" charset="0"/>
                <a:ea typeface="宋体" panose="02010600030101010101" pitchFamily="2" charset="-122"/>
              </a:rPr>
              <a:t>(54 -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temp</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temp</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14	</a:t>
            </a:r>
            <a:r>
              <a:rPr lang="en-US" altLang="zh-CN" sz="1800" b="0" dirty="0" smtClean="0">
                <a:solidFill>
                  <a:srgbClr val="000000"/>
                </a:solidFill>
                <a:latin typeface="Consolas" panose="020B0609020204030204" pitchFamily="49" charset="0"/>
                <a:ea typeface="宋体" panose="02010600030101010101" pitchFamily="2" charset="-122"/>
              </a:rPr>
              <a:t>}</a:t>
            </a:r>
            <a:endParaRPr lang="zh-CN" altLang="en-US" sz="1800" b="0" dirty="0"/>
          </a:p>
        </p:txBody>
      </p:sp>
    </p:spTree>
    <p:extLst>
      <p:ext uri="{BB962C8B-B14F-4D97-AF65-F5344CB8AC3E}">
        <p14:creationId xmlns:p14="http://schemas.microsoft.com/office/powerpoint/2010/main" val="3644200029"/>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含有洗牌方法的扑克游戏类设计</a:t>
            </a:r>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4-6】</a:t>
            </a:r>
            <a:r>
              <a:rPr lang="zh-CN" altLang="en-US" dirty="0"/>
              <a:t>一个含有洗牌方法的</a:t>
            </a:r>
            <a:r>
              <a:rPr lang="en-US" altLang="zh-CN" dirty="0" err="1"/>
              <a:t>CardGame</a:t>
            </a:r>
            <a:r>
              <a:rPr lang="zh-CN" altLang="en-US" dirty="0"/>
              <a:t>类定义。</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921487" y="1649572"/>
            <a:ext cx="8318206" cy="4820807"/>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java.util</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TestCardGame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创建并初始化</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(3);</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扑克牌初始序列：</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显示初始化后的底牌序列</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.seeCard();</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.shuffle();</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洗牌后扑克牌序列：</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显示洗牌后的底牌序列</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.seeCard();</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20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32424573"/>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含有洗牌方法的扑克游戏类</a:t>
            </a:r>
            <a:r>
              <a:rPr lang="zh-CN" altLang="en-US" dirty="0" smtClean="0"/>
              <a:t>设计（续）</a:t>
            </a:r>
            <a:endParaRPr lang="zh-CN" altLang="en-US" dirty="0"/>
          </a:p>
        </p:txBody>
      </p:sp>
      <p:sp>
        <p:nvSpPr>
          <p:cNvPr id="3" name="内容占位符 2"/>
          <p:cNvSpPr>
            <a:spLocks noGrp="1"/>
          </p:cNvSpPr>
          <p:nvPr>
            <p:ph idx="1"/>
          </p:nvPr>
        </p:nvSpPr>
        <p:spPr>
          <a:xfrm>
            <a:off x="478916" y="1114425"/>
            <a:ext cx="11368616" cy="586784"/>
          </a:xfrm>
        </p:spPr>
        <p:txBody>
          <a:bodyPr/>
          <a:lstStyle/>
          <a:p>
            <a:r>
              <a:rPr lang="en-US" altLang="zh-CN" dirty="0"/>
              <a:t>【</a:t>
            </a:r>
            <a:r>
              <a:rPr lang="zh-CN" altLang="en-US" dirty="0"/>
              <a:t>代码</a:t>
            </a:r>
            <a:r>
              <a:rPr lang="en-US" altLang="zh-CN" dirty="0"/>
              <a:t>4-6】</a:t>
            </a:r>
            <a:r>
              <a:rPr lang="zh-CN" altLang="en-US" dirty="0"/>
              <a:t>一个含有洗牌方法的</a:t>
            </a:r>
            <a:r>
              <a:rPr lang="en-US" altLang="zh-CN" dirty="0" err="1"/>
              <a:t>CardGame</a:t>
            </a:r>
            <a:r>
              <a:rPr lang="zh-CN" altLang="en-US" dirty="0"/>
              <a:t>类定义。</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052623" y="1701209"/>
            <a:ext cx="10821877" cy="5182957"/>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扑克游戏类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a:t>
            </a:r>
            <a:r>
              <a:rPr lang="en-US" altLang="zh-CN" b="0" kern="0" dirty="0">
                <a:solidFill>
                  <a:srgbClr val="7F0055"/>
                </a:solidFill>
                <a:latin typeface="Consolas" panose="020B0609020204030204" pitchFamily="49" charset="0"/>
                <a:ea typeface="宋体" panose="02010600030101010101" pitchFamily="2" charset="-122"/>
              </a:rPr>
              <a:t>	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声明总牌数为一个常量</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final</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i="1" kern="0" dirty="0">
                <a:solidFill>
                  <a:srgbClr val="0000C0"/>
                </a:solidFill>
                <a:latin typeface="Consolas" panose="020B0609020204030204" pitchFamily="49" charset="0"/>
                <a:ea typeface="宋体" panose="02010600030101010101" pitchFamily="2" charset="-122"/>
              </a:rPr>
              <a:t>DEKE_SIZE</a:t>
            </a:r>
            <a:r>
              <a:rPr lang="en-US" altLang="zh-CN" b="0" kern="0" dirty="0">
                <a:solidFill>
                  <a:srgbClr val="000000"/>
                </a:solidFill>
                <a:latin typeface="Consolas" panose="020B0609020204030204" pitchFamily="49" charset="0"/>
                <a:ea typeface="宋体" panose="02010600030101010101" pitchFamily="2" charset="-122"/>
              </a:rPr>
              <a:t> = 54;</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声明洗数次数</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声明存储纸牌的数组</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 { 101,102,103,104,105,106,107,108,109,110,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						</a:t>
            </a:r>
            <a:r>
              <a:rPr lang="en-US" altLang="zh-CN" b="0" kern="0" dirty="0" smtClean="0">
                <a:solidFill>
                  <a:srgbClr val="000000"/>
                </a:solidFill>
                <a:latin typeface="Consolas" panose="020B0609020204030204" pitchFamily="49" charset="0"/>
                <a:ea typeface="宋体" panose="02010600030101010101" pitchFamily="2" charset="-122"/>
              </a:rPr>
              <a:t>      					 					111,112,113,201,202,203,204,205,206,207,208,209</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r>
              <a:rPr lang="en-US" altLang="zh-CN" b="0" kern="0" dirty="0" smtClean="0">
                <a:solidFill>
                  <a:srgbClr val="000000"/>
                </a:solidFill>
                <a:latin typeface="Consolas" panose="020B0609020204030204" pitchFamily="49" charset="0"/>
                <a:ea typeface="宋体" panose="02010600030101010101" pitchFamily="2" charset="-122"/>
              </a:rPr>
              <a:t> 				 						210,211,212,213,301,302,303,304,305,306,307,308</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a:t>
            </a:r>
            <a:r>
              <a:rPr lang="en-US" altLang="zh-CN" b="0" kern="0" dirty="0" smtClean="0">
                <a:solidFill>
                  <a:srgbClr val="000000"/>
                </a:solidFill>
                <a:latin typeface="Consolas" panose="020B0609020204030204" pitchFamily="49" charset="0"/>
                <a:ea typeface="宋体" panose="02010600030101010101" pitchFamily="2" charset="-122"/>
              </a:rPr>
              <a:t>	  						 	      		309,310,311,312,313,401,402,403,404,405,406,407</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32						408,409,410,411,412,413,501,502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34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初始化洗牌次数</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37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39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12836277"/>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634616" y="273126"/>
            <a:ext cx="10212916" cy="609600"/>
          </a:xfrm>
        </p:spPr>
        <p:txBody>
          <a:bodyPr/>
          <a:lstStyle/>
          <a:p>
            <a:r>
              <a:rPr lang="en-US" altLang="zh-CN" dirty="0"/>
              <a:t>4.2.3</a:t>
            </a:r>
            <a:r>
              <a:rPr lang="zh-CN" altLang="en-US" dirty="0"/>
              <a:t>含有洗牌方法的扑克游戏类</a:t>
            </a:r>
            <a:r>
              <a:rPr lang="zh-CN" altLang="en-US" dirty="0" smtClean="0"/>
              <a:t>设计</a:t>
            </a:r>
            <a:r>
              <a:rPr lang="zh-CN" altLang="en-US" dirty="0"/>
              <a:t>（续）</a:t>
            </a:r>
          </a:p>
        </p:txBody>
      </p:sp>
      <p:sp>
        <p:nvSpPr>
          <p:cNvPr id="6" name="内容占位符 2"/>
          <p:cNvSpPr>
            <a:spLocks noGrp="1"/>
          </p:cNvSpPr>
          <p:nvPr>
            <p:ph idx="1"/>
          </p:nvPr>
        </p:nvSpPr>
        <p:spPr>
          <a:xfrm>
            <a:off x="478916" y="936882"/>
            <a:ext cx="11368616" cy="586784"/>
          </a:xfrm>
        </p:spPr>
        <p:txBody>
          <a:bodyPr/>
          <a:lstStyle/>
          <a:p>
            <a:r>
              <a:rPr lang="en-US" altLang="zh-CN" dirty="0"/>
              <a:t>【</a:t>
            </a:r>
            <a:r>
              <a:rPr lang="zh-CN" altLang="en-US" dirty="0"/>
              <a:t>代码</a:t>
            </a:r>
            <a:r>
              <a:rPr lang="en-US" altLang="zh-CN" dirty="0"/>
              <a:t>4-6】</a:t>
            </a:r>
            <a:r>
              <a:rPr lang="zh-CN" altLang="en-US" dirty="0"/>
              <a:t>一个含有洗牌方法的</a:t>
            </a:r>
            <a:r>
              <a:rPr lang="en-US" altLang="zh-CN" dirty="0" err="1"/>
              <a:t>CardGame</a:t>
            </a:r>
            <a:r>
              <a:rPr lang="zh-CN" altLang="en-US" dirty="0"/>
              <a:t>类定义。</a:t>
            </a:r>
          </a:p>
          <a:p>
            <a:endParaRPr lang="zh-CN" altLang="en-US" dirty="0"/>
          </a:p>
        </p:txBody>
      </p:sp>
      <p:sp>
        <p:nvSpPr>
          <p:cNvPr id="7" name="矩形 6"/>
          <p:cNvSpPr/>
          <p:nvPr/>
        </p:nvSpPr>
        <p:spPr>
          <a:xfrm>
            <a:off x="627320" y="1386435"/>
            <a:ext cx="11057861" cy="5533823"/>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40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洗牌方法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41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shuffle()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42			Random </a:t>
            </a:r>
            <a:r>
              <a:rPr lang="en-US" altLang="zh-CN" b="0" kern="0" dirty="0" err="1">
                <a:solidFill>
                  <a:srgbClr val="6A3E3E"/>
                </a:solidFill>
                <a:latin typeface="Consolas" panose="020B0609020204030204" pitchFamily="49" charset="0"/>
                <a:ea typeface="宋体" panose="02010600030101010101" pitchFamily="2" charset="-122"/>
              </a:rPr>
              <a:t>random</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Random();</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43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重复</a:t>
            </a:r>
            <a:r>
              <a:rPr lang="en-US" altLang="zh-CN" b="0" kern="0" dirty="0" err="1">
                <a:solidFill>
                  <a:srgbClr val="3F7F5F"/>
                </a:solidFill>
                <a:latin typeface="Consolas" panose="020B0609020204030204" pitchFamily="49" charset="0"/>
                <a:ea typeface="宋体" panose="02010600030101010101" pitchFamily="2" charset="-122"/>
              </a:rPr>
              <a:t>shuffleTimes</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44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&lt; </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45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进行第</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+ 1) +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次洗牌</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46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&lt; </a:t>
            </a:r>
            <a:r>
              <a:rPr lang="en-US" altLang="zh-CN" b="0" i="1" kern="0" dirty="0">
                <a:solidFill>
                  <a:srgbClr val="0000C0"/>
                </a:solidFill>
                <a:latin typeface="Consolas" panose="020B0609020204030204" pitchFamily="49" charset="0"/>
                <a:ea typeface="宋体" panose="02010600030101010101" pitchFamily="2" charset="-122"/>
              </a:rPr>
              <a:t>DEKE_SIZE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47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rdm</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random</a:t>
            </a:r>
            <a:r>
              <a:rPr lang="en-US" altLang="zh-CN" b="0" kern="0" dirty="0" err="1">
                <a:solidFill>
                  <a:srgbClr val="000000"/>
                </a:solidFill>
                <a:latin typeface="Consolas" panose="020B0609020204030204" pitchFamily="49" charset="0"/>
                <a:ea typeface="宋体" panose="02010600030101010101" pitchFamily="2" charset="-122"/>
              </a:rPr>
              <a:t>.nextInt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i="1" kern="0" dirty="0">
                <a:solidFill>
                  <a:srgbClr val="0000C0"/>
                </a:solidFill>
                <a:latin typeface="Consolas" panose="020B0609020204030204" pitchFamily="49" charset="0"/>
                <a:ea typeface="宋体" panose="02010600030101010101" pitchFamily="2" charset="-122"/>
              </a:rPr>
              <a:t>DEKE_SIZE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48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temp</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49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rdm</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50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rdm</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temp</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54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55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显示底牌</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56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seeCard</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57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element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58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element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59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60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61	}</a:t>
            </a:r>
            <a:endParaRPr lang="zh-CN" altLang="en-US" b="0" dirty="0"/>
          </a:p>
        </p:txBody>
      </p:sp>
    </p:spTree>
    <p:extLst>
      <p:ext uri="{BB962C8B-B14F-4D97-AF65-F5344CB8AC3E}">
        <p14:creationId xmlns:p14="http://schemas.microsoft.com/office/powerpoint/2010/main" val="2447908692"/>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一维数组和方法</a:t>
            </a:r>
          </a:p>
        </p:txBody>
      </p:sp>
      <p:sp>
        <p:nvSpPr>
          <p:cNvPr id="3" name="内容占位符 2"/>
          <p:cNvSpPr>
            <a:spLocks noGrp="1"/>
          </p:cNvSpPr>
          <p:nvPr>
            <p:ph idx="1"/>
          </p:nvPr>
        </p:nvSpPr>
        <p:spPr/>
        <p:txBody>
          <a:bodyPr/>
          <a:lstStyle/>
          <a:p>
            <a:r>
              <a:rPr lang="en-US" altLang="zh-CN" dirty="0"/>
              <a:t>1. </a:t>
            </a:r>
            <a:r>
              <a:rPr lang="zh-CN" altLang="en-US" dirty="0"/>
              <a:t>将数组作为参数传递给方法</a:t>
            </a:r>
          </a:p>
          <a:p>
            <a:pPr lvl="1"/>
            <a:r>
              <a:rPr lang="zh-CN" altLang="en-US" dirty="0"/>
              <a:t>数组可以作为参数传递给方法。当将数组传递给方法时，数组的引用被传给方法</a:t>
            </a:r>
            <a:r>
              <a:rPr lang="zh-CN" altLang="en-US" dirty="0" smtClean="0"/>
              <a:t>。</a:t>
            </a:r>
            <a:endParaRPr lang="en-US" altLang="zh-CN" dirty="0" smtClean="0"/>
          </a:p>
          <a:p>
            <a:pPr lvl="1"/>
            <a:r>
              <a:rPr lang="en-US" altLang="zh-CN" dirty="0"/>
              <a:t>【</a:t>
            </a:r>
            <a:r>
              <a:rPr lang="zh-CN" altLang="en-US" dirty="0"/>
              <a:t>代码</a:t>
            </a:r>
            <a:r>
              <a:rPr lang="en-US" altLang="zh-CN" dirty="0"/>
              <a:t>4-7】</a:t>
            </a:r>
            <a:r>
              <a:rPr lang="zh-CN" altLang="en-US" dirty="0"/>
              <a:t>查找纸牌位置。</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369513" y="2648903"/>
            <a:ext cx="11587422" cy="2808461"/>
          </a:xfrm>
          <a:prstGeom prst="rect">
            <a:avLst/>
          </a:prstGeom>
        </p:spPr>
        <p:txBody>
          <a:bodyPr wrap="square">
            <a:spAutoFit/>
          </a:bodyPr>
          <a:lstStyle/>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1</a:t>
            </a:r>
            <a:r>
              <a:rPr lang="en-US" altLang="zh-CN" sz="1700" b="0" kern="0" dirty="0">
                <a:solidFill>
                  <a:srgbClr val="3F5FBF"/>
                </a:solidFill>
                <a:latin typeface="Consolas" panose="020B0609020204030204" pitchFamily="49" charset="0"/>
                <a:ea typeface="宋体" panose="02010600030101010101" pitchFamily="2" charset="-122"/>
              </a:rPr>
              <a:t>	/** </a:t>
            </a:r>
            <a:r>
              <a:rPr lang="zh-CN" altLang="zh-CN" sz="17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查找指定纸牌序列在洗牌后所处的位置</a:t>
            </a:r>
            <a:r>
              <a:rPr lang="en-US" altLang="zh-CN" sz="1700" b="0" kern="0" dirty="0">
                <a:solidFill>
                  <a:srgbClr val="3F5FBF"/>
                </a:solidFill>
                <a:latin typeface="Consolas" panose="020B0609020204030204" pitchFamily="49" charset="0"/>
                <a:ea typeface="宋体" panose="02010600030101010101" pitchFamily="2" charset="-122"/>
              </a:rPr>
              <a:t> */</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2</a:t>
            </a:r>
            <a:r>
              <a:rPr lang="en-US" altLang="zh-CN" sz="1700" b="0" kern="0" dirty="0">
                <a:solidFill>
                  <a:srgbClr val="7F0055"/>
                </a:solidFill>
                <a:latin typeface="Consolas" panose="020B0609020204030204" pitchFamily="49" charset="0"/>
                <a:ea typeface="宋体" panose="02010600030101010101" pitchFamily="2" charset="-122"/>
              </a:rPr>
              <a:t>	public</a:t>
            </a:r>
            <a:r>
              <a:rPr lang="en-US" altLang="zh-CN" sz="1700" b="0" kern="0" dirty="0">
                <a:solidFill>
                  <a:srgbClr val="000000"/>
                </a:solidFill>
                <a:latin typeface="Consolas" panose="020B0609020204030204" pitchFamily="49" charset="0"/>
                <a:ea typeface="宋体" panose="02010600030101010101" pitchFamily="2" charset="-122"/>
              </a:rPr>
              <a:t> </a:t>
            </a:r>
            <a:r>
              <a:rPr lang="en-US" altLang="zh-CN" sz="1700" b="0" kern="0" dirty="0">
                <a:solidFill>
                  <a:srgbClr val="7F0055"/>
                </a:solidFill>
                <a:latin typeface="Consolas" panose="020B0609020204030204" pitchFamily="49" charset="0"/>
                <a:ea typeface="宋体" panose="02010600030101010101" pitchFamily="2" charset="-122"/>
              </a:rPr>
              <a:t>void</a:t>
            </a:r>
            <a:r>
              <a:rPr lang="en-US" altLang="zh-CN" sz="1700" b="0" kern="0" dirty="0">
                <a:solidFill>
                  <a:srgbClr val="000000"/>
                </a:solidFill>
                <a:latin typeface="Consolas" panose="020B0609020204030204" pitchFamily="49" charset="0"/>
                <a:ea typeface="宋体" panose="02010600030101010101" pitchFamily="2" charset="-122"/>
              </a:rPr>
              <a:t> </a:t>
            </a:r>
            <a:r>
              <a:rPr lang="en-US" altLang="zh-CN" sz="1700" b="0" kern="0" dirty="0" err="1">
                <a:solidFill>
                  <a:srgbClr val="000000"/>
                </a:solidFill>
                <a:latin typeface="Consolas" panose="020B0609020204030204" pitchFamily="49" charset="0"/>
                <a:ea typeface="宋体" panose="02010600030101010101" pitchFamily="2" charset="-122"/>
              </a:rPr>
              <a:t>findCard</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err="1">
                <a:solidFill>
                  <a:srgbClr val="7F0055"/>
                </a:solidFill>
                <a:latin typeface="Consolas" panose="020B0609020204030204" pitchFamily="49" charset="0"/>
                <a:ea typeface="宋体" panose="02010600030101010101" pitchFamily="2" charset="-122"/>
              </a:rPr>
              <a:t>int</a:t>
            </a:r>
            <a:r>
              <a:rPr lang="en-US" altLang="zh-CN" sz="1700" b="0" kern="0" dirty="0">
                <a:solidFill>
                  <a:srgbClr val="000000"/>
                </a:solidFill>
                <a:latin typeface="Consolas" panose="020B0609020204030204" pitchFamily="49" charset="0"/>
                <a:ea typeface="宋体" panose="02010600030101010101" pitchFamily="2" charset="-122"/>
              </a:rPr>
              <a:t>[] </a:t>
            </a:r>
            <a:r>
              <a:rPr lang="en-US" altLang="zh-CN" sz="1700" b="0" kern="0" dirty="0" err="1">
                <a:solidFill>
                  <a:srgbClr val="6A3E3E"/>
                </a:solidFill>
                <a:latin typeface="Consolas" panose="020B0609020204030204" pitchFamily="49" charset="0"/>
                <a:ea typeface="宋体" panose="02010600030101010101" pitchFamily="2" charset="-122"/>
              </a:rPr>
              <a:t>cardSequenceArray</a:t>
            </a:r>
            <a:r>
              <a:rPr lang="en-US" altLang="zh-CN" sz="1700" b="0" kern="0" dirty="0">
                <a:solidFill>
                  <a:srgbClr val="000000"/>
                </a:solidFill>
                <a:latin typeface="Consolas" panose="020B0609020204030204" pitchFamily="49" charset="0"/>
                <a:ea typeface="宋体" panose="02010600030101010101" pitchFamily="2" charset="-122"/>
              </a:rPr>
              <a:t>) {</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3		</a:t>
            </a:r>
            <a:r>
              <a:rPr lang="en-US" altLang="zh-CN" sz="1700" b="0" kern="0" dirty="0">
                <a:solidFill>
                  <a:srgbClr val="7F0055"/>
                </a:solidFill>
                <a:latin typeface="Consolas" panose="020B0609020204030204" pitchFamily="49" charset="0"/>
                <a:ea typeface="宋体" panose="02010600030101010101" pitchFamily="2" charset="-122"/>
              </a:rPr>
              <a:t>for</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err="1">
                <a:solidFill>
                  <a:srgbClr val="7F0055"/>
                </a:solidFill>
                <a:latin typeface="Consolas" panose="020B0609020204030204" pitchFamily="49" charset="0"/>
                <a:ea typeface="宋体" panose="02010600030101010101" pitchFamily="2" charset="-122"/>
              </a:rPr>
              <a:t>int</a:t>
            </a:r>
            <a:r>
              <a:rPr lang="en-US" altLang="zh-CN" sz="1700" b="0" kern="0" dirty="0">
                <a:solidFill>
                  <a:srgbClr val="000000"/>
                </a:solidFill>
                <a:latin typeface="Consolas" panose="020B0609020204030204" pitchFamily="49" charset="0"/>
                <a:ea typeface="宋体" panose="02010600030101010101" pitchFamily="2" charset="-122"/>
              </a:rPr>
              <a:t> </a:t>
            </a:r>
            <a:r>
              <a:rPr lang="en-US" altLang="zh-CN" sz="1700" b="0" kern="0" dirty="0" err="1">
                <a:solidFill>
                  <a:srgbClr val="6A3E3E"/>
                </a:solidFill>
                <a:latin typeface="Consolas" panose="020B0609020204030204" pitchFamily="49" charset="0"/>
                <a:ea typeface="宋体" panose="02010600030101010101" pitchFamily="2" charset="-122"/>
              </a:rPr>
              <a:t>i</a:t>
            </a:r>
            <a:r>
              <a:rPr lang="en-US" altLang="zh-CN" sz="1700" b="0" kern="0" dirty="0">
                <a:solidFill>
                  <a:srgbClr val="000000"/>
                </a:solidFill>
                <a:latin typeface="Consolas" panose="020B0609020204030204" pitchFamily="49" charset="0"/>
                <a:ea typeface="宋体" panose="02010600030101010101" pitchFamily="2" charset="-122"/>
              </a:rPr>
              <a:t>=0;</a:t>
            </a:r>
            <a:r>
              <a:rPr lang="en-US" altLang="zh-CN" sz="1700" b="0" kern="0" dirty="0">
                <a:solidFill>
                  <a:srgbClr val="6A3E3E"/>
                </a:solidFill>
                <a:latin typeface="Consolas" panose="020B0609020204030204" pitchFamily="49" charset="0"/>
                <a:ea typeface="宋体" panose="02010600030101010101" pitchFamily="2" charset="-122"/>
              </a:rPr>
              <a:t>i</a:t>
            </a:r>
            <a:r>
              <a:rPr lang="en-US" altLang="zh-CN" sz="1700" b="0" kern="0" dirty="0">
                <a:solidFill>
                  <a:srgbClr val="000000"/>
                </a:solidFill>
                <a:latin typeface="Consolas" panose="020B0609020204030204" pitchFamily="49" charset="0"/>
                <a:ea typeface="宋体" panose="02010600030101010101" pitchFamily="2" charset="-122"/>
              </a:rPr>
              <a:t>&lt;</a:t>
            </a:r>
            <a:r>
              <a:rPr lang="en-US" altLang="zh-CN" sz="1700" b="0" kern="0" dirty="0" err="1">
                <a:solidFill>
                  <a:srgbClr val="6A3E3E"/>
                </a:solidFill>
                <a:latin typeface="Consolas" panose="020B0609020204030204" pitchFamily="49" charset="0"/>
                <a:ea typeface="宋体" panose="02010600030101010101" pitchFamily="2" charset="-122"/>
              </a:rPr>
              <a:t>cardSequenceArray</a:t>
            </a:r>
            <a:r>
              <a:rPr lang="en-US" altLang="zh-CN" sz="1700" b="0" kern="0" dirty="0" err="1">
                <a:solidFill>
                  <a:srgbClr val="000000"/>
                </a:solidFill>
                <a:latin typeface="Consolas" panose="020B0609020204030204" pitchFamily="49" charset="0"/>
                <a:ea typeface="宋体" panose="02010600030101010101" pitchFamily="2" charset="-122"/>
              </a:rPr>
              <a:t>.</a:t>
            </a:r>
            <a:r>
              <a:rPr lang="en-US" altLang="zh-CN" sz="1700" b="0" kern="0" dirty="0" err="1">
                <a:solidFill>
                  <a:srgbClr val="0000C0"/>
                </a:solidFill>
                <a:latin typeface="Consolas" panose="020B0609020204030204" pitchFamily="49" charset="0"/>
                <a:ea typeface="宋体" panose="02010600030101010101" pitchFamily="2" charset="-122"/>
              </a:rPr>
              <a:t>length</a:t>
            </a:r>
            <a:r>
              <a:rPr lang="en-US" altLang="zh-CN" sz="1700" b="0" kern="0" dirty="0" err="1">
                <a:solidFill>
                  <a:srgbClr val="000000"/>
                </a:solidFill>
                <a:latin typeface="Consolas" panose="020B0609020204030204" pitchFamily="49" charset="0"/>
                <a:ea typeface="宋体" panose="02010600030101010101" pitchFamily="2" charset="-122"/>
              </a:rPr>
              <a:t>;</a:t>
            </a:r>
            <a:r>
              <a:rPr lang="en-US" altLang="zh-CN" sz="1700" b="0" kern="0" dirty="0" err="1">
                <a:solidFill>
                  <a:srgbClr val="6A3E3E"/>
                </a:solidFill>
                <a:latin typeface="Consolas" panose="020B0609020204030204" pitchFamily="49" charset="0"/>
                <a:ea typeface="宋体" panose="02010600030101010101" pitchFamily="2" charset="-122"/>
              </a:rPr>
              <a:t>i</a:t>
            </a:r>
            <a:r>
              <a:rPr lang="en-US" altLang="zh-CN" sz="1700" b="0" kern="0" dirty="0">
                <a:solidFill>
                  <a:srgbClr val="000000"/>
                </a:solidFill>
                <a:latin typeface="Consolas" panose="020B0609020204030204" pitchFamily="49" charset="0"/>
                <a:ea typeface="宋体" panose="02010600030101010101" pitchFamily="2" charset="-122"/>
              </a:rPr>
              <a:t>++) {</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4			</a:t>
            </a:r>
            <a:r>
              <a:rPr lang="en-US" altLang="zh-CN" sz="1700" b="0" kern="0" dirty="0">
                <a:solidFill>
                  <a:srgbClr val="7F0055"/>
                </a:solidFill>
                <a:latin typeface="Consolas" panose="020B0609020204030204" pitchFamily="49" charset="0"/>
                <a:ea typeface="宋体" panose="02010600030101010101" pitchFamily="2" charset="-122"/>
              </a:rPr>
              <a:t>for</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err="1">
                <a:solidFill>
                  <a:srgbClr val="7F0055"/>
                </a:solidFill>
                <a:latin typeface="Consolas" panose="020B0609020204030204" pitchFamily="49" charset="0"/>
                <a:ea typeface="宋体" panose="02010600030101010101" pitchFamily="2" charset="-122"/>
              </a:rPr>
              <a:t>int</a:t>
            </a:r>
            <a:r>
              <a:rPr lang="en-US" altLang="zh-CN" sz="1700" b="0" kern="0" dirty="0">
                <a:solidFill>
                  <a:srgbClr val="000000"/>
                </a:solidFill>
                <a:latin typeface="Consolas" panose="020B0609020204030204" pitchFamily="49" charset="0"/>
                <a:ea typeface="宋体" panose="02010600030101010101" pitchFamily="2" charset="-122"/>
              </a:rPr>
              <a:t> </a:t>
            </a:r>
            <a:r>
              <a:rPr lang="en-US" altLang="zh-CN" sz="1700" b="0" kern="0" dirty="0">
                <a:solidFill>
                  <a:srgbClr val="6A3E3E"/>
                </a:solidFill>
                <a:latin typeface="Consolas" panose="020B0609020204030204" pitchFamily="49" charset="0"/>
                <a:ea typeface="宋体" panose="02010600030101010101" pitchFamily="2" charset="-122"/>
              </a:rPr>
              <a:t>j</a:t>
            </a:r>
            <a:r>
              <a:rPr lang="en-US" altLang="zh-CN" sz="1700" b="0" kern="0" dirty="0">
                <a:solidFill>
                  <a:srgbClr val="000000"/>
                </a:solidFill>
                <a:latin typeface="Consolas" panose="020B0609020204030204" pitchFamily="49" charset="0"/>
                <a:ea typeface="宋体" panose="02010600030101010101" pitchFamily="2" charset="-122"/>
              </a:rPr>
              <a:t>=0;</a:t>
            </a:r>
            <a:r>
              <a:rPr lang="en-US" altLang="zh-CN" sz="1700" b="0" kern="0" dirty="0">
                <a:solidFill>
                  <a:srgbClr val="6A3E3E"/>
                </a:solidFill>
                <a:latin typeface="Consolas" panose="020B0609020204030204" pitchFamily="49" charset="0"/>
                <a:ea typeface="宋体" panose="02010600030101010101" pitchFamily="2" charset="-122"/>
              </a:rPr>
              <a:t>j</a:t>
            </a:r>
            <a:r>
              <a:rPr lang="en-US" altLang="zh-CN" sz="1700" b="0" kern="0" dirty="0">
                <a:solidFill>
                  <a:srgbClr val="000000"/>
                </a:solidFill>
                <a:latin typeface="Consolas" panose="020B0609020204030204" pitchFamily="49" charset="0"/>
                <a:ea typeface="宋体" panose="02010600030101010101" pitchFamily="2" charset="-122"/>
              </a:rPr>
              <a:t>&lt;</a:t>
            </a:r>
            <a:r>
              <a:rPr lang="en-US" altLang="zh-CN" sz="1700" b="0" i="1" kern="0" dirty="0" err="1">
                <a:solidFill>
                  <a:srgbClr val="0000C0"/>
                </a:solidFill>
                <a:latin typeface="Consolas" panose="020B0609020204030204" pitchFamily="49" charset="0"/>
                <a:ea typeface="宋体" panose="02010600030101010101" pitchFamily="2" charset="-122"/>
              </a:rPr>
              <a:t>card</a:t>
            </a:r>
            <a:r>
              <a:rPr lang="en-US" altLang="zh-CN" sz="1700" b="0" kern="0" dirty="0" err="1">
                <a:solidFill>
                  <a:srgbClr val="000000"/>
                </a:solidFill>
                <a:latin typeface="Consolas" panose="020B0609020204030204" pitchFamily="49" charset="0"/>
                <a:ea typeface="宋体" panose="02010600030101010101" pitchFamily="2" charset="-122"/>
              </a:rPr>
              <a:t>.</a:t>
            </a:r>
            <a:r>
              <a:rPr lang="en-US" altLang="zh-CN" sz="1700" b="0" kern="0" dirty="0" err="1">
                <a:solidFill>
                  <a:srgbClr val="0000C0"/>
                </a:solidFill>
                <a:latin typeface="Consolas" panose="020B0609020204030204" pitchFamily="49" charset="0"/>
                <a:ea typeface="宋体" panose="02010600030101010101" pitchFamily="2" charset="-122"/>
              </a:rPr>
              <a:t>length</a:t>
            </a:r>
            <a:r>
              <a:rPr lang="en-US" altLang="zh-CN" sz="1700" b="0" kern="0" dirty="0" err="1">
                <a:solidFill>
                  <a:srgbClr val="000000"/>
                </a:solidFill>
                <a:latin typeface="Consolas" panose="020B0609020204030204" pitchFamily="49" charset="0"/>
                <a:ea typeface="宋体" panose="02010600030101010101" pitchFamily="2" charset="-122"/>
              </a:rPr>
              <a:t>;</a:t>
            </a:r>
            <a:r>
              <a:rPr lang="en-US" altLang="zh-CN" sz="1700" b="0" kern="0" dirty="0" err="1">
                <a:solidFill>
                  <a:srgbClr val="6A3E3E"/>
                </a:solidFill>
                <a:latin typeface="Consolas" panose="020B0609020204030204" pitchFamily="49" charset="0"/>
                <a:ea typeface="宋体" panose="02010600030101010101" pitchFamily="2" charset="-122"/>
              </a:rPr>
              <a:t>j</a:t>
            </a:r>
            <a:r>
              <a:rPr lang="en-US" altLang="zh-CN" sz="1700" b="0" kern="0" dirty="0">
                <a:solidFill>
                  <a:srgbClr val="000000"/>
                </a:solidFill>
                <a:latin typeface="Consolas" panose="020B0609020204030204" pitchFamily="49" charset="0"/>
                <a:ea typeface="宋体" panose="02010600030101010101" pitchFamily="2" charset="-122"/>
              </a:rPr>
              <a:t>++) {</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5				</a:t>
            </a:r>
            <a:r>
              <a:rPr lang="en-US" altLang="zh-CN" sz="1700" b="0" kern="0" dirty="0">
                <a:solidFill>
                  <a:srgbClr val="7F0055"/>
                </a:solidFill>
                <a:latin typeface="Consolas" panose="020B0609020204030204" pitchFamily="49" charset="0"/>
                <a:ea typeface="宋体" panose="02010600030101010101" pitchFamily="2" charset="-122"/>
              </a:rPr>
              <a:t>if</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i="1" kern="0" dirty="0">
                <a:solidFill>
                  <a:srgbClr val="0000C0"/>
                </a:solidFill>
                <a:latin typeface="Consolas" panose="020B0609020204030204" pitchFamily="49" charset="0"/>
                <a:ea typeface="宋体" panose="02010600030101010101" pitchFamily="2" charset="-122"/>
              </a:rPr>
              <a:t>card</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a:solidFill>
                  <a:srgbClr val="6A3E3E"/>
                </a:solidFill>
                <a:latin typeface="Consolas" panose="020B0609020204030204" pitchFamily="49" charset="0"/>
                <a:ea typeface="宋体" panose="02010600030101010101" pitchFamily="2" charset="-122"/>
              </a:rPr>
              <a:t>j</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err="1">
                <a:solidFill>
                  <a:srgbClr val="6A3E3E"/>
                </a:solidFill>
                <a:latin typeface="Consolas" panose="020B0609020204030204" pitchFamily="49" charset="0"/>
                <a:ea typeface="宋体" panose="02010600030101010101" pitchFamily="2" charset="-122"/>
              </a:rPr>
              <a:t>cardSequenceArray</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err="1">
                <a:solidFill>
                  <a:srgbClr val="6A3E3E"/>
                </a:solidFill>
                <a:latin typeface="Consolas" panose="020B0609020204030204" pitchFamily="49" charset="0"/>
                <a:ea typeface="宋体" panose="02010600030101010101" pitchFamily="2" charset="-122"/>
              </a:rPr>
              <a:t>i</a:t>
            </a:r>
            <a:r>
              <a:rPr lang="en-US" altLang="zh-CN" sz="1700" b="0" kern="0" dirty="0">
                <a:solidFill>
                  <a:srgbClr val="000000"/>
                </a:solidFill>
                <a:latin typeface="Consolas" panose="020B0609020204030204" pitchFamily="49" charset="0"/>
                <a:ea typeface="宋体" panose="02010600030101010101" pitchFamily="2" charset="-122"/>
              </a:rPr>
              <a:t>]) {</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6				</a:t>
            </a:r>
            <a:r>
              <a:rPr lang="en-US" altLang="zh-CN" sz="1700" b="0" kern="0" dirty="0" smtClean="0">
                <a:solidFill>
                  <a:srgbClr val="000000"/>
                </a:solidFill>
                <a:latin typeface="Consolas" panose="020B0609020204030204" pitchFamily="49" charset="0"/>
                <a:ea typeface="宋体" panose="02010600030101010101" pitchFamily="2" charset="-122"/>
              </a:rPr>
              <a:t>    </a:t>
            </a:r>
            <a:r>
              <a:rPr lang="en-US" altLang="zh-CN" sz="1700" b="0" kern="0" dirty="0" err="1" smtClean="0">
                <a:solidFill>
                  <a:srgbClr val="000000"/>
                </a:solidFill>
                <a:latin typeface="Consolas" panose="020B0609020204030204" pitchFamily="49" charset="0"/>
                <a:ea typeface="宋体" panose="02010600030101010101" pitchFamily="2" charset="-122"/>
              </a:rPr>
              <a:t>System.</a:t>
            </a:r>
            <a:r>
              <a:rPr lang="en-US" altLang="zh-CN" sz="1700" b="0" i="1" kern="0" dirty="0" err="1" smtClean="0">
                <a:solidFill>
                  <a:srgbClr val="0000C0"/>
                </a:solidFill>
                <a:latin typeface="Consolas" panose="020B0609020204030204" pitchFamily="49" charset="0"/>
                <a:ea typeface="宋体" panose="02010600030101010101" pitchFamily="2" charset="-122"/>
              </a:rPr>
              <a:t>out</a:t>
            </a:r>
            <a:r>
              <a:rPr lang="en-US" altLang="zh-CN" sz="1700" b="0" kern="0" dirty="0" err="1" smtClean="0">
                <a:solidFill>
                  <a:srgbClr val="000000"/>
                </a:solidFill>
                <a:latin typeface="Consolas" panose="020B0609020204030204" pitchFamily="49" charset="0"/>
                <a:ea typeface="宋体" panose="02010600030101010101" pitchFamily="2" charset="-122"/>
              </a:rPr>
              <a:t>.println</a:t>
            </a:r>
            <a:r>
              <a:rPr lang="en-US" altLang="zh-CN" sz="1700" b="0" kern="0" dirty="0" smtClean="0">
                <a:solidFill>
                  <a:srgbClr val="000000"/>
                </a:solidFill>
                <a:latin typeface="Consolas" panose="020B0609020204030204" pitchFamily="49" charset="0"/>
                <a:ea typeface="宋体" panose="02010600030101010101" pitchFamily="2" charset="-122"/>
              </a:rPr>
              <a:t>(</a:t>
            </a:r>
            <a:r>
              <a:rPr lang="en-US" altLang="zh-CN" sz="1700" b="0" kern="0" dirty="0" err="1" smtClean="0">
                <a:solidFill>
                  <a:srgbClr val="6A3E3E"/>
                </a:solidFill>
                <a:latin typeface="Consolas" panose="020B0609020204030204" pitchFamily="49" charset="0"/>
                <a:ea typeface="宋体" panose="02010600030101010101" pitchFamily="2" charset="-122"/>
              </a:rPr>
              <a:t>cardSequenceArray</a:t>
            </a:r>
            <a:r>
              <a:rPr lang="en-US" altLang="zh-CN" sz="1700" b="0" kern="0" dirty="0" smtClean="0">
                <a:solidFill>
                  <a:srgbClr val="000000"/>
                </a:solidFill>
                <a:latin typeface="Consolas" panose="020B0609020204030204" pitchFamily="49" charset="0"/>
                <a:ea typeface="宋体" panose="02010600030101010101" pitchFamily="2" charset="-122"/>
              </a:rPr>
              <a:t>[</a:t>
            </a:r>
            <a:r>
              <a:rPr lang="en-US" altLang="zh-CN" sz="1700" b="0" kern="0" dirty="0" err="1" smtClean="0">
                <a:solidFill>
                  <a:srgbClr val="6A3E3E"/>
                </a:solidFill>
                <a:latin typeface="Consolas" panose="020B0609020204030204" pitchFamily="49" charset="0"/>
                <a:ea typeface="宋体" panose="02010600030101010101" pitchFamily="2" charset="-122"/>
              </a:rPr>
              <a:t>i</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a:solidFill>
                  <a:srgbClr val="2A00FF"/>
                </a:solidFill>
                <a:latin typeface="Consolas" panose="020B0609020204030204" pitchFamily="49" charset="0"/>
                <a:ea typeface="宋体" panose="02010600030101010101" pitchFamily="2" charset="-122"/>
              </a:rPr>
              <a:t>"</a:t>
            </a:r>
            <a:r>
              <a:rPr lang="zh-CN" altLang="zh-CN" sz="17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是第</a:t>
            </a:r>
            <a:r>
              <a:rPr lang="en-US" altLang="zh-CN" sz="1700" b="0" kern="0" dirty="0">
                <a:solidFill>
                  <a:srgbClr val="2A00FF"/>
                </a:solidFill>
                <a:latin typeface="Consolas" panose="020B0609020204030204" pitchFamily="49" charset="0"/>
                <a:ea typeface="宋体" panose="02010600030101010101" pitchFamily="2" charset="-122"/>
              </a:rPr>
              <a:t>"</a:t>
            </a:r>
            <a:r>
              <a:rPr lang="en-US" altLang="zh-CN" sz="1700" b="0" kern="0" dirty="0">
                <a:solidFill>
                  <a:srgbClr val="000000"/>
                </a:solidFill>
                <a:latin typeface="Consolas" panose="020B0609020204030204" pitchFamily="49" charset="0"/>
                <a:ea typeface="宋体" panose="02010600030101010101" pitchFamily="2" charset="-122"/>
              </a:rPr>
              <a:t>+(</a:t>
            </a:r>
            <a:r>
              <a:rPr lang="en-US" altLang="zh-CN" sz="1700" b="0" kern="0" dirty="0">
                <a:solidFill>
                  <a:srgbClr val="6A3E3E"/>
                </a:solidFill>
                <a:latin typeface="Consolas" panose="020B0609020204030204" pitchFamily="49" charset="0"/>
                <a:ea typeface="宋体" panose="02010600030101010101" pitchFamily="2" charset="-122"/>
              </a:rPr>
              <a:t>j</a:t>
            </a:r>
            <a:r>
              <a:rPr lang="en-US" altLang="zh-CN" sz="1700" b="0" kern="0" dirty="0">
                <a:solidFill>
                  <a:srgbClr val="000000"/>
                </a:solidFill>
                <a:latin typeface="Consolas" panose="020B0609020204030204" pitchFamily="49" charset="0"/>
                <a:ea typeface="宋体" panose="02010600030101010101" pitchFamily="2" charset="-122"/>
              </a:rPr>
              <a:t>+1)+</a:t>
            </a:r>
            <a:r>
              <a:rPr lang="en-US" altLang="zh-CN" sz="1700" b="0" kern="0" dirty="0">
                <a:solidFill>
                  <a:srgbClr val="2A00FF"/>
                </a:solidFill>
                <a:latin typeface="Consolas" panose="020B0609020204030204" pitchFamily="49" charset="0"/>
                <a:ea typeface="宋体" panose="02010600030101010101" pitchFamily="2" charset="-122"/>
              </a:rPr>
              <a:t>"</a:t>
            </a:r>
            <a:r>
              <a:rPr lang="zh-CN" altLang="zh-CN" sz="17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张牌</a:t>
            </a:r>
            <a:r>
              <a:rPr lang="en-US" altLang="zh-CN" sz="1700" b="0" kern="0" dirty="0">
                <a:solidFill>
                  <a:srgbClr val="2A00FF"/>
                </a:solidFill>
                <a:latin typeface="Consolas" panose="020B0609020204030204" pitchFamily="49" charset="0"/>
                <a:ea typeface="宋体" panose="02010600030101010101" pitchFamily="2" charset="-122"/>
              </a:rPr>
              <a:t>"</a:t>
            </a:r>
            <a:r>
              <a:rPr lang="en-US" altLang="zh-CN" sz="1700" b="0" kern="0" dirty="0">
                <a:solidFill>
                  <a:srgbClr val="000000"/>
                </a:solidFill>
                <a:latin typeface="Consolas" panose="020B0609020204030204" pitchFamily="49" charset="0"/>
                <a:ea typeface="宋体" panose="02010600030101010101" pitchFamily="2" charset="-122"/>
              </a:rPr>
              <a:t>);</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7				</a:t>
            </a:r>
            <a:r>
              <a:rPr lang="en-US" altLang="zh-CN" sz="1700" b="0" kern="0" dirty="0" smtClean="0">
                <a:solidFill>
                  <a:srgbClr val="000000"/>
                </a:solidFill>
                <a:latin typeface="Consolas" panose="020B0609020204030204" pitchFamily="49" charset="0"/>
                <a:ea typeface="宋体" panose="02010600030101010101" pitchFamily="2" charset="-122"/>
              </a:rPr>
              <a:t>    </a:t>
            </a:r>
            <a:r>
              <a:rPr lang="en-US" altLang="zh-CN" sz="1700" b="0" kern="0" dirty="0" smtClean="0">
                <a:solidFill>
                  <a:srgbClr val="7F0055"/>
                </a:solidFill>
                <a:latin typeface="Consolas" panose="020B0609020204030204" pitchFamily="49" charset="0"/>
                <a:ea typeface="宋体" panose="02010600030101010101" pitchFamily="2" charset="-122"/>
              </a:rPr>
              <a:t>break</a:t>
            </a:r>
            <a:r>
              <a:rPr lang="en-US" altLang="zh-CN" sz="1700" b="0" kern="0" dirty="0">
                <a:solidFill>
                  <a:srgbClr val="000000"/>
                </a:solidFill>
                <a:latin typeface="Consolas" panose="020B0609020204030204" pitchFamily="49" charset="0"/>
                <a:ea typeface="宋体" panose="02010600030101010101" pitchFamily="2" charset="-122"/>
              </a:rPr>
              <a:t>;</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8				}</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9			}</a:t>
            </a:r>
            <a:endParaRPr lang="zh-CN" altLang="zh-CN" sz="17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700" b="0" kern="0" dirty="0">
                <a:solidFill>
                  <a:srgbClr val="000000"/>
                </a:solidFill>
                <a:latin typeface="Consolas" panose="020B0609020204030204" pitchFamily="49" charset="0"/>
                <a:ea typeface="宋体" panose="02010600030101010101" pitchFamily="2" charset="-122"/>
              </a:rPr>
              <a:t>10		}</a:t>
            </a:r>
            <a:endParaRPr lang="zh-CN" altLang="zh-CN" sz="1700" b="0" kern="100" dirty="0">
              <a:latin typeface="Times New Roman" panose="02020603050405020304" pitchFamily="18" charset="0"/>
              <a:ea typeface="宋体" panose="02010600030101010101" pitchFamily="2" charset="-122"/>
            </a:endParaRPr>
          </a:p>
          <a:p>
            <a:pPr>
              <a:buNone/>
            </a:pPr>
            <a:r>
              <a:rPr lang="en-US" altLang="zh-CN" sz="1700" b="0" dirty="0">
                <a:solidFill>
                  <a:srgbClr val="000000"/>
                </a:solidFill>
                <a:latin typeface="Consolas" panose="020B0609020204030204" pitchFamily="49" charset="0"/>
                <a:ea typeface="宋体" panose="02010600030101010101" pitchFamily="2" charset="-122"/>
              </a:rPr>
              <a:t>11	}</a:t>
            </a:r>
            <a:endParaRPr lang="zh-CN" altLang="en-US" sz="1700" b="0" dirty="0"/>
          </a:p>
        </p:txBody>
      </p:sp>
    </p:spTree>
    <p:extLst>
      <p:ext uri="{BB962C8B-B14F-4D97-AF65-F5344CB8AC3E}">
        <p14:creationId xmlns:p14="http://schemas.microsoft.com/office/powerpoint/2010/main" val="4072386971"/>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一维数组和</a:t>
            </a:r>
            <a:r>
              <a:rPr lang="zh-CN" altLang="en-US" dirty="0" smtClean="0"/>
              <a:t>方法（续）</a:t>
            </a:r>
            <a:endParaRPr lang="zh-CN" altLang="en-US" dirty="0"/>
          </a:p>
        </p:txBody>
      </p:sp>
      <p:sp>
        <p:nvSpPr>
          <p:cNvPr id="3" name="内容占位符 2"/>
          <p:cNvSpPr>
            <a:spLocks noGrp="1"/>
          </p:cNvSpPr>
          <p:nvPr>
            <p:ph idx="1"/>
          </p:nvPr>
        </p:nvSpPr>
        <p:spPr>
          <a:xfrm>
            <a:off x="478916" y="1114425"/>
            <a:ext cx="11368616" cy="3202394"/>
          </a:xfrm>
        </p:spPr>
        <p:txBody>
          <a:bodyPr/>
          <a:lstStyle/>
          <a:p>
            <a:r>
              <a:rPr lang="zh-CN" altLang="en-US" dirty="0"/>
              <a:t>说明：</a:t>
            </a:r>
          </a:p>
          <a:p>
            <a:pPr lvl="1"/>
            <a:r>
              <a:rPr lang="zh-CN" altLang="en-US" dirty="0"/>
              <a:t>（</a:t>
            </a:r>
            <a:r>
              <a:rPr lang="en-US" altLang="zh-CN" dirty="0"/>
              <a:t>1</a:t>
            </a:r>
            <a:r>
              <a:rPr lang="zh-CN" altLang="en-US" dirty="0"/>
              <a:t>）第</a:t>
            </a:r>
            <a:r>
              <a:rPr lang="en-US" altLang="zh-CN" dirty="0"/>
              <a:t>2</a:t>
            </a:r>
            <a:r>
              <a:rPr lang="zh-CN" altLang="en-US" dirty="0"/>
              <a:t>行代码中定义的数组形参</a:t>
            </a:r>
            <a:r>
              <a:rPr lang="en-US" altLang="zh-CN" dirty="0" err="1"/>
              <a:t>int</a:t>
            </a:r>
            <a:r>
              <a:rPr lang="en-US" altLang="zh-CN" dirty="0"/>
              <a:t>[] </a:t>
            </a:r>
            <a:r>
              <a:rPr lang="en-US" altLang="zh-CN" dirty="0" err="1"/>
              <a:t>cardSequenceArray</a:t>
            </a:r>
            <a:r>
              <a:rPr lang="zh-CN" altLang="en-US" dirty="0"/>
              <a:t>，无需指定数组长度。</a:t>
            </a:r>
          </a:p>
          <a:p>
            <a:pPr lvl="1"/>
            <a:r>
              <a:rPr lang="zh-CN" altLang="en-US" dirty="0"/>
              <a:t>（</a:t>
            </a:r>
            <a:r>
              <a:rPr lang="en-US" altLang="zh-CN" dirty="0"/>
              <a:t>2</a:t>
            </a:r>
            <a:r>
              <a:rPr lang="zh-CN" altLang="en-US" dirty="0"/>
              <a:t>）将实参数组</a:t>
            </a:r>
            <a:r>
              <a:rPr lang="en-US" altLang="zh-CN" dirty="0" err="1"/>
              <a:t>cardSequenceArray</a:t>
            </a:r>
            <a:r>
              <a:rPr lang="zh-CN" altLang="en-US" dirty="0"/>
              <a:t>传递给形参数组</a:t>
            </a:r>
            <a:r>
              <a:rPr lang="en-US" altLang="zh-CN" dirty="0" err="1"/>
              <a:t>cardSequenceArray</a:t>
            </a:r>
            <a:r>
              <a:rPr lang="zh-CN" altLang="en-US" dirty="0"/>
              <a:t>，传递的是实参数组的引用，这样方法中的形参数组和传递的实参数组共享同一个数组。所以，如果改变方法中的数组，方法外的实参数组也会发生改变。</a:t>
            </a:r>
          </a:p>
          <a:p>
            <a:pPr lvl="1"/>
            <a:r>
              <a:rPr lang="zh-CN" altLang="en-US" dirty="0"/>
              <a:t>调用</a:t>
            </a:r>
            <a:r>
              <a:rPr lang="en-US" altLang="zh-CN" dirty="0" err="1"/>
              <a:t>findCard</a:t>
            </a:r>
            <a:r>
              <a:rPr lang="en-US" altLang="zh-CN" dirty="0"/>
              <a:t>( )</a:t>
            </a:r>
            <a:r>
              <a:rPr lang="zh-CN" altLang="en-US" dirty="0"/>
              <a:t>方法时也可使用如下格式：</a:t>
            </a:r>
          </a:p>
          <a:p>
            <a:pPr marL="457200" lvl="1" indent="0">
              <a:buNone/>
            </a:pPr>
            <a:r>
              <a:rPr lang="en-US" altLang="zh-CN" dirty="0" smtClean="0"/>
              <a:t>	play1.findCard(new </a:t>
            </a:r>
            <a:r>
              <a:rPr lang="en-US" altLang="zh-CN" dirty="0" err="1"/>
              <a:t>int</a:t>
            </a:r>
            <a:r>
              <a:rPr lang="en-US" altLang="zh-CN" dirty="0"/>
              <a:t>[]{ 404, 405, 406, 407 });</a:t>
            </a:r>
          </a:p>
          <a:p>
            <a:pPr lvl="1"/>
            <a:r>
              <a:rPr lang="zh-CN" altLang="en-US" dirty="0"/>
              <a:t>匿名数组（</a:t>
            </a:r>
            <a:r>
              <a:rPr lang="en-US" altLang="zh-CN" dirty="0"/>
              <a:t>anonymous array</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82519047"/>
              </p:ext>
            </p:extLst>
          </p:nvPr>
        </p:nvGraphicFramePr>
        <p:xfrm>
          <a:off x="1145477" y="4551902"/>
          <a:ext cx="6201622" cy="554990"/>
        </p:xfrm>
        <a:graphic>
          <a:graphicData uri="http://schemas.openxmlformats.org/drawingml/2006/table">
            <a:tbl>
              <a:tblPr firstRow="1" firstCol="1" bandRow="1"/>
              <a:tblGrid>
                <a:gridCol w="6201622"/>
              </a:tblGrid>
              <a:tr h="0">
                <a:tc>
                  <a:txBody>
                    <a:bodyPr/>
                    <a:lstStyle/>
                    <a:p>
                      <a:pPr indent="200025" algn="just">
                        <a:lnSpc>
                          <a:spcPct val="150000"/>
                        </a:lnSpc>
                        <a:spcAft>
                          <a:spcPts val="0"/>
                        </a:spcAft>
                      </a:pPr>
                      <a:r>
                        <a:rPr lang="en-US" sz="1800" kern="100" dirty="0">
                          <a:effectLst/>
                          <a:latin typeface="ˎ̥"/>
                          <a:ea typeface="宋体" panose="02010600030101010101" pitchFamily="2" charset="-122"/>
                        </a:rPr>
                        <a:t>new </a:t>
                      </a:r>
                      <a:r>
                        <a:rPr lang="zh-CN" sz="1800" u="sng" kern="100" dirty="0">
                          <a:effectLst/>
                          <a:latin typeface="ˎ̥"/>
                          <a:ea typeface="宋体" panose="02010600030101010101" pitchFamily="2" charset="-122"/>
                        </a:rPr>
                        <a:t>数据类型</a:t>
                      </a:r>
                      <a:r>
                        <a:rPr lang="en-US" sz="1800" kern="100" dirty="0">
                          <a:effectLst/>
                          <a:latin typeface="ˎ̥"/>
                          <a:ea typeface="宋体" panose="02010600030101010101" pitchFamily="2" charset="-122"/>
                        </a:rPr>
                        <a:t>[ ]{</a:t>
                      </a:r>
                      <a:r>
                        <a:rPr lang="zh-CN" sz="1800" kern="100" dirty="0">
                          <a:effectLst/>
                          <a:latin typeface="ˎ̥"/>
                          <a:ea typeface="宋体" panose="02010600030101010101" pitchFamily="2" charset="-122"/>
                        </a:rPr>
                        <a:t>初始值</a:t>
                      </a:r>
                      <a:r>
                        <a:rPr lang="en-US" sz="1800" kern="100" dirty="0">
                          <a:effectLst/>
                          <a:latin typeface="ˎ̥"/>
                          <a:ea typeface="宋体" panose="02010600030101010101" pitchFamily="2" charset="-122"/>
                        </a:rPr>
                        <a:t>1, </a:t>
                      </a:r>
                      <a:r>
                        <a:rPr lang="zh-CN" sz="1800" kern="100" dirty="0">
                          <a:effectLst/>
                          <a:latin typeface="ˎ̥"/>
                          <a:ea typeface="宋体" panose="02010600030101010101" pitchFamily="2" charset="-122"/>
                        </a:rPr>
                        <a:t>初始值</a:t>
                      </a:r>
                      <a:r>
                        <a:rPr lang="en-US" sz="1800" kern="100" dirty="0">
                          <a:effectLst/>
                          <a:latin typeface="ˎ̥"/>
                          <a:ea typeface="宋体" panose="02010600030101010101" pitchFamily="2" charset="-122"/>
                        </a:rPr>
                        <a:t>2, … , </a:t>
                      </a:r>
                      <a:r>
                        <a:rPr lang="zh-CN" sz="1800" kern="100" dirty="0">
                          <a:effectLst/>
                          <a:latin typeface="ˎ̥"/>
                          <a:ea typeface="宋体" panose="02010600030101010101" pitchFamily="2" charset="-122"/>
                        </a:rPr>
                        <a:t>初始值</a:t>
                      </a:r>
                      <a:r>
                        <a:rPr lang="en-US" sz="1800" kern="100" dirty="0">
                          <a:effectLst/>
                          <a:latin typeface="ˎ̥"/>
                          <a:ea typeface="宋体" panose="02010600030101010101" pitchFamily="2" charset="-122"/>
                        </a:rPr>
                        <a:t>n};</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4889680"/>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一维数组和方法（续）</a:t>
            </a:r>
          </a:p>
        </p:txBody>
      </p:sp>
      <p:sp>
        <p:nvSpPr>
          <p:cNvPr id="3" name="内容占位符 2"/>
          <p:cNvSpPr>
            <a:spLocks noGrp="1"/>
          </p:cNvSpPr>
          <p:nvPr>
            <p:ph idx="1"/>
          </p:nvPr>
        </p:nvSpPr>
        <p:spPr>
          <a:xfrm>
            <a:off x="495252" y="952831"/>
            <a:ext cx="11368616" cy="4876800"/>
          </a:xfrm>
        </p:spPr>
        <p:txBody>
          <a:bodyPr/>
          <a:lstStyle/>
          <a:p>
            <a:r>
              <a:rPr lang="en-US" altLang="zh-CN" dirty="0"/>
              <a:t>2. </a:t>
            </a:r>
            <a:r>
              <a:rPr lang="zh-CN" altLang="en-US" dirty="0"/>
              <a:t>从方法中返回数组</a:t>
            </a:r>
          </a:p>
          <a:p>
            <a:pPr lvl="1"/>
            <a:r>
              <a:rPr lang="zh-CN" altLang="en-US" dirty="0"/>
              <a:t>可以在调用方法时向方法传递一个数组。当然，方法也可以返回一个数组，此时数组的引用被返回</a:t>
            </a:r>
            <a:r>
              <a:rPr lang="zh-CN" altLang="en-US" dirty="0" smtClean="0"/>
              <a:t>。</a:t>
            </a:r>
            <a:endParaRPr lang="en-US" altLang="zh-CN" dirty="0" smtClean="0"/>
          </a:p>
          <a:p>
            <a:pPr lvl="1"/>
            <a:r>
              <a:rPr lang="en-US" altLang="zh-CN" dirty="0"/>
              <a:t>【</a:t>
            </a:r>
            <a:r>
              <a:rPr lang="zh-CN" altLang="en-US" dirty="0"/>
              <a:t>代码</a:t>
            </a:r>
            <a:r>
              <a:rPr lang="en-US" altLang="zh-CN" dirty="0"/>
              <a:t>4-8】 </a:t>
            </a:r>
            <a:r>
              <a:rPr lang="zh-CN" altLang="en-US" dirty="0"/>
              <a:t>使用方法初始化纸牌。</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041990" y="2603402"/>
            <a:ext cx="9962707" cy="3939540"/>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初始化纸牌方法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initCard</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b="0" kern="0" dirty="0">
                <a:solidFill>
                  <a:srgbClr val="3F7F5F"/>
                </a:solidFill>
                <a:latin typeface="Consolas" panose="020B0609020204030204" pitchFamily="49" charset="0"/>
                <a:ea typeface="宋体" panose="02010600030101010101" pitchFamily="2" charset="-122"/>
              </a:rPr>
              <a:t>card</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数组</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[54];</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3F7F5F"/>
                </a:solidFill>
                <a:latin typeface="Consolas" panose="020B0609020204030204" pitchFamily="49" charset="0"/>
                <a:ea typeface="宋体" panose="02010600030101010101" pitchFamily="2" charset="-122"/>
              </a:rPr>
              <a:t>// </a:t>
            </a:r>
            <a:r>
              <a:rPr lang="en-US" altLang="zh-CN" b="0" kern="0" dirty="0" err="1">
                <a:solidFill>
                  <a:srgbClr val="3F7F5F"/>
                </a:solidFill>
                <a:latin typeface="Consolas" panose="020B0609020204030204" pitchFamily="49" charset="0"/>
                <a:ea typeface="宋体" panose="02010600030101010101" pitchFamily="2" charset="-122"/>
              </a:rPr>
              <a:t>i</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表示牌的花色类型</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&lt; 4;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&lt; 13;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初始化前</a:t>
            </a:r>
            <a:r>
              <a:rPr lang="en-US" altLang="zh-CN" b="0" kern="0" dirty="0">
                <a:solidFill>
                  <a:srgbClr val="3F7F5F"/>
                </a:solidFill>
                <a:latin typeface="Consolas" panose="020B0609020204030204" pitchFamily="49" charset="0"/>
                <a:ea typeface="宋体" panose="02010600030101010101" pitchFamily="2" charset="-122"/>
              </a:rPr>
              <a:t>52</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张牌</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13 +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100 *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+ 1) +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+ 1;</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[52] = 501;</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[53] = 502;</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7F0055"/>
                </a:solidFill>
                <a:latin typeface="Consolas" panose="020B0609020204030204" pitchFamily="49" charset="0"/>
                <a:ea typeface="宋体" panose="02010600030101010101" pitchFamily="2" charset="-122"/>
              </a:rPr>
              <a:t>return</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16	}</a:t>
            </a:r>
            <a:endParaRPr lang="zh-CN" altLang="en-US" b="0" dirty="0"/>
          </a:p>
        </p:txBody>
      </p:sp>
    </p:spTree>
    <p:extLst>
      <p:ext uri="{BB962C8B-B14F-4D97-AF65-F5344CB8AC3E}">
        <p14:creationId xmlns:p14="http://schemas.microsoft.com/office/powerpoint/2010/main" val="159075635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a:t>
            </a:r>
            <a:r>
              <a:rPr lang="zh-CN" altLang="en-US" dirty="0"/>
              <a:t>数组的概念</a:t>
            </a:r>
          </a:p>
        </p:txBody>
      </p:sp>
      <p:sp>
        <p:nvSpPr>
          <p:cNvPr id="3" name="内容占位符 2"/>
          <p:cNvSpPr>
            <a:spLocks noGrp="1"/>
          </p:cNvSpPr>
          <p:nvPr>
            <p:ph idx="1"/>
          </p:nvPr>
        </p:nvSpPr>
        <p:spPr/>
        <p:txBody>
          <a:bodyPr/>
          <a:lstStyle/>
          <a:p>
            <a:r>
              <a:rPr lang="zh-CN" altLang="en-US" sz="2200" dirty="0"/>
              <a:t>一套扑克牌有</a:t>
            </a:r>
            <a:r>
              <a:rPr lang="en-US" altLang="zh-CN" sz="2200" dirty="0"/>
              <a:t>54</a:t>
            </a:r>
            <a:r>
              <a:rPr lang="zh-CN" altLang="en-US" sz="2200" dirty="0"/>
              <a:t>张，实际上是</a:t>
            </a:r>
            <a:r>
              <a:rPr lang="en-US" altLang="zh-CN" sz="2200" dirty="0"/>
              <a:t>54</a:t>
            </a:r>
            <a:r>
              <a:rPr lang="zh-CN" altLang="en-US" sz="2200" dirty="0"/>
              <a:t>个数据，也是</a:t>
            </a:r>
            <a:r>
              <a:rPr lang="en-US" altLang="zh-CN" sz="2200" dirty="0"/>
              <a:t>54</a:t>
            </a:r>
            <a:r>
              <a:rPr lang="zh-CN" altLang="en-US" sz="2200" dirty="0"/>
              <a:t>个对象。但是，它们又是一个整体。如果用</a:t>
            </a:r>
            <a:r>
              <a:rPr lang="en-US" altLang="zh-CN" sz="2200" dirty="0"/>
              <a:t>54</a:t>
            </a:r>
            <a:r>
              <a:rPr lang="zh-CN" altLang="en-US" sz="2200" dirty="0"/>
              <a:t>个独立的变量或对象存储它们，不仅麻烦，而且不能反映它们之间的整体性</a:t>
            </a:r>
            <a:r>
              <a:rPr lang="zh-CN" altLang="en-US" sz="2200" dirty="0" smtClean="0"/>
              <a:t>。</a:t>
            </a:r>
            <a:endParaRPr lang="en-US" altLang="zh-CN" sz="2200" dirty="0" smtClean="0"/>
          </a:p>
          <a:p>
            <a:r>
              <a:rPr lang="zh-CN" altLang="en-US" sz="2200" dirty="0"/>
              <a:t>数组是一种用于组织同类型数据的引用数据类型。例如，设想用</a:t>
            </a:r>
            <a:r>
              <a:rPr lang="en-US" altLang="zh-CN" sz="2200" dirty="0"/>
              <a:t>3</a:t>
            </a:r>
            <a:r>
              <a:rPr lang="zh-CN" altLang="en-US" sz="2200" dirty="0"/>
              <a:t>位整数表示每张扑克牌，其中第一位表示种类（花色），后两位表示牌号，即</a:t>
            </a:r>
          </a:p>
          <a:p>
            <a:pPr lvl="1"/>
            <a:r>
              <a:rPr lang="en-US" altLang="zh-CN" sz="2000" dirty="0"/>
              <a:t>101~113</a:t>
            </a:r>
            <a:r>
              <a:rPr lang="zh-CN" altLang="en-US" sz="2000" dirty="0"/>
              <a:t>，分别表示红桃</a:t>
            </a:r>
            <a:r>
              <a:rPr lang="en-US" altLang="zh-CN" sz="2000" dirty="0"/>
              <a:t>A~</a:t>
            </a:r>
            <a:r>
              <a:rPr lang="zh-CN" altLang="en-US" sz="2000" dirty="0"/>
              <a:t>红桃</a:t>
            </a:r>
            <a:r>
              <a:rPr lang="en-US" altLang="zh-CN" sz="2000" dirty="0"/>
              <a:t>K</a:t>
            </a:r>
            <a:r>
              <a:rPr lang="zh-CN" altLang="en-US" sz="2000" dirty="0"/>
              <a:t>。</a:t>
            </a:r>
          </a:p>
          <a:p>
            <a:pPr lvl="1"/>
            <a:r>
              <a:rPr lang="en-US" altLang="zh-CN" sz="2000" dirty="0"/>
              <a:t>201~213</a:t>
            </a:r>
            <a:r>
              <a:rPr lang="zh-CN" altLang="en-US" sz="2000" dirty="0"/>
              <a:t>，分别表示方块</a:t>
            </a:r>
            <a:r>
              <a:rPr lang="en-US" altLang="zh-CN" sz="2000" dirty="0"/>
              <a:t>A~</a:t>
            </a:r>
            <a:r>
              <a:rPr lang="zh-CN" altLang="en-US" sz="2000" dirty="0"/>
              <a:t>方块</a:t>
            </a:r>
            <a:r>
              <a:rPr lang="en-US" altLang="zh-CN" sz="2000" dirty="0"/>
              <a:t>K</a:t>
            </a:r>
            <a:r>
              <a:rPr lang="zh-CN" altLang="en-US" sz="2000" dirty="0"/>
              <a:t>。</a:t>
            </a:r>
          </a:p>
          <a:p>
            <a:pPr lvl="1"/>
            <a:r>
              <a:rPr lang="en-US" altLang="zh-CN" sz="2000" dirty="0"/>
              <a:t>301~313</a:t>
            </a:r>
            <a:r>
              <a:rPr lang="zh-CN" altLang="en-US" sz="2000" dirty="0"/>
              <a:t>，分别表示梅花</a:t>
            </a:r>
            <a:r>
              <a:rPr lang="en-US" altLang="zh-CN" sz="2000" dirty="0"/>
              <a:t>A~</a:t>
            </a:r>
            <a:r>
              <a:rPr lang="zh-CN" altLang="en-US" sz="2000" dirty="0"/>
              <a:t>梅花</a:t>
            </a:r>
            <a:r>
              <a:rPr lang="en-US" altLang="zh-CN" sz="2000" dirty="0"/>
              <a:t>K</a:t>
            </a:r>
            <a:r>
              <a:rPr lang="zh-CN" altLang="en-US" sz="2000" dirty="0"/>
              <a:t>。</a:t>
            </a:r>
          </a:p>
          <a:p>
            <a:pPr lvl="1"/>
            <a:r>
              <a:rPr lang="en-US" altLang="zh-CN" sz="2000" dirty="0"/>
              <a:t>401~413</a:t>
            </a:r>
            <a:r>
              <a:rPr lang="zh-CN" altLang="en-US" sz="2000" dirty="0"/>
              <a:t>，分别表示黑桃</a:t>
            </a:r>
            <a:r>
              <a:rPr lang="en-US" altLang="zh-CN" sz="2000" dirty="0"/>
              <a:t>A~</a:t>
            </a:r>
            <a:r>
              <a:rPr lang="zh-CN" altLang="en-US" sz="2000" dirty="0"/>
              <a:t>黑桃</a:t>
            </a:r>
            <a:r>
              <a:rPr lang="en-US" altLang="zh-CN" sz="2000" dirty="0"/>
              <a:t>K</a:t>
            </a:r>
            <a:r>
              <a:rPr lang="zh-CN" altLang="en-US" sz="2000" dirty="0"/>
              <a:t>。</a:t>
            </a:r>
          </a:p>
          <a:p>
            <a:pPr lvl="1"/>
            <a:r>
              <a:rPr lang="en-US" altLang="zh-CN" sz="2000" dirty="0"/>
              <a:t>501</a:t>
            </a:r>
            <a:r>
              <a:rPr lang="zh-CN" altLang="en-US" sz="2000" dirty="0"/>
              <a:t>、</a:t>
            </a:r>
            <a:r>
              <a:rPr lang="en-US" altLang="zh-CN" sz="2000" dirty="0"/>
              <a:t>502</a:t>
            </a:r>
            <a:r>
              <a:rPr lang="zh-CN" altLang="en-US" sz="2000" dirty="0"/>
              <a:t>，分别表示大、小王。</a:t>
            </a:r>
          </a:p>
          <a:p>
            <a:r>
              <a:rPr lang="zh-CN" altLang="en-US" sz="2200" dirty="0"/>
              <a:t>这样，</a:t>
            </a:r>
            <a:r>
              <a:rPr lang="en-US" altLang="zh-CN" sz="2200" dirty="0"/>
              <a:t>54</a:t>
            </a:r>
            <a:r>
              <a:rPr lang="zh-CN" altLang="en-US" sz="2200" dirty="0"/>
              <a:t>张扑克牌可以用一个整数数组</a:t>
            </a:r>
            <a:r>
              <a:rPr lang="en-US" altLang="zh-CN" sz="2200" dirty="0"/>
              <a:t>card</a:t>
            </a:r>
            <a:r>
              <a:rPr lang="zh-CN" altLang="en-US" sz="2200" dirty="0"/>
              <a:t>表示和存储，而每个元素分别表示所存储的一个数据，并用其在数组中的序号</a:t>
            </a:r>
            <a:r>
              <a:rPr lang="en-US" altLang="zh-CN" sz="2200" dirty="0"/>
              <a:t>——</a:t>
            </a:r>
            <a:r>
              <a:rPr lang="zh-CN" altLang="en-US" sz="2200" dirty="0"/>
              <a:t>下标（</a:t>
            </a:r>
            <a:r>
              <a:rPr lang="en-US" altLang="zh-CN" sz="2200" dirty="0"/>
              <a:t>subscript</a:t>
            </a:r>
            <a:r>
              <a:rPr lang="zh-CN" altLang="en-US" sz="2200" dirty="0"/>
              <a:t>）（或称索引（</a:t>
            </a:r>
            <a:r>
              <a:rPr lang="en-US" altLang="zh-CN" sz="2200" dirty="0"/>
              <a:t>index</a:t>
            </a:r>
            <a:r>
              <a:rPr lang="zh-CN" altLang="en-US" sz="2200" dirty="0"/>
              <a:t>），如</a:t>
            </a:r>
            <a:r>
              <a:rPr lang="en-US" altLang="zh-CN" sz="2200" dirty="0"/>
              <a:t>card[0]</a:t>
            </a:r>
            <a:r>
              <a:rPr lang="zh-CN" altLang="en-US" sz="2200" dirty="0"/>
              <a:t>、</a:t>
            </a:r>
            <a:r>
              <a:rPr lang="en-US" altLang="zh-CN" sz="2200" dirty="0"/>
              <a:t>card[1]</a:t>
            </a:r>
            <a:r>
              <a:rPr lang="zh-CN" altLang="en-US" sz="2200" dirty="0"/>
              <a:t>、</a:t>
            </a:r>
            <a:r>
              <a:rPr lang="en-US" altLang="zh-CN" sz="2200" dirty="0"/>
              <a:t>card[2]…</a:t>
            </a:r>
            <a:r>
              <a:rPr lang="zh-CN" altLang="en-US" sz="2200" dirty="0"/>
              <a:t>、</a:t>
            </a:r>
            <a:r>
              <a:rPr lang="en-US" altLang="zh-CN" sz="2200" dirty="0"/>
              <a:t>card[53]</a:t>
            </a:r>
            <a:r>
              <a:rPr lang="zh-CN" altLang="en-US" sz="2200" dirty="0"/>
              <a:t>称为数组</a:t>
            </a:r>
            <a:r>
              <a:rPr lang="en-US" altLang="zh-CN" sz="2200" dirty="0"/>
              <a:t>card</a:t>
            </a:r>
            <a:r>
              <a:rPr lang="zh-CN" altLang="en-US" sz="2200" dirty="0"/>
              <a:t>的</a:t>
            </a:r>
            <a:r>
              <a:rPr lang="en-US" altLang="zh-CN" sz="2200" dirty="0"/>
              <a:t>54</a:t>
            </a:r>
            <a:r>
              <a:rPr lang="zh-CN" altLang="en-US" sz="2200" dirty="0"/>
              <a:t>个下标变量）分别表示</a:t>
            </a:r>
            <a:r>
              <a:rPr lang="en-US" altLang="zh-CN" sz="2200" dirty="0"/>
              <a:t>54</a:t>
            </a:r>
            <a:r>
              <a:rPr lang="zh-CN" altLang="en-US" sz="2200" dirty="0"/>
              <a:t>张扑克牌。</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231081796"/>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排序与查找</a:t>
            </a:r>
          </a:p>
        </p:txBody>
      </p:sp>
      <p:sp>
        <p:nvSpPr>
          <p:cNvPr id="3" name="内容占位符 2"/>
          <p:cNvSpPr>
            <a:spLocks noGrp="1"/>
          </p:cNvSpPr>
          <p:nvPr>
            <p:ph idx="1"/>
          </p:nvPr>
        </p:nvSpPr>
        <p:spPr/>
        <p:txBody>
          <a:bodyPr/>
          <a:lstStyle/>
          <a:p>
            <a:r>
              <a:rPr lang="zh-CN" altLang="en-US" sz="2400" dirty="0"/>
              <a:t>常见的排序算法有冒泡排序、选择排序、插入排序及快速排序等。这里不详细介绍排序算法，直接调用</a:t>
            </a:r>
            <a:r>
              <a:rPr lang="en-US" altLang="zh-CN" sz="2400" dirty="0"/>
              <a:t>Arrays</a:t>
            </a:r>
            <a:r>
              <a:rPr lang="zh-CN" altLang="en-US" sz="2400" dirty="0"/>
              <a:t>类提供的</a:t>
            </a:r>
            <a:r>
              <a:rPr lang="en-US" altLang="zh-CN" sz="2400" dirty="0"/>
              <a:t>sort()</a:t>
            </a:r>
            <a:r>
              <a:rPr lang="zh-CN" altLang="en-US" sz="2400" dirty="0"/>
              <a:t>方法实现对数组的排序。</a:t>
            </a:r>
            <a:r>
              <a:rPr lang="en-US" altLang="zh-CN" sz="2400" dirty="0"/>
              <a:t>sort()</a:t>
            </a:r>
            <a:r>
              <a:rPr lang="zh-CN" altLang="en-US" sz="2400" dirty="0"/>
              <a:t>使用的是“经过调优的快速排序法”。</a:t>
            </a:r>
          </a:p>
          <a:p>
            <a:pPr lvl="1"/>
            <a:r>
              <a:rPr lang="en-US" altLang="zh-CN" sz="2400" dirty="0" smtClean="0"/>
              <a:t>Arrays</a:t>
            </a:r>
            <a:r>
              <a:rPr lang="zh-CN" altLang="en-US" sz="2400" dirty="0"/>
              <a:t>类调用如下方法：</a:t>
            </a:r>
          </a:p>
          <a:p>
            <a:pPr marL="857250" lvl="2" indent="0">
              <a:buNone/>
            </a:pPr>
            <a:r>
              <a:rPr lang="en-US" altLang="zh-CN" sz="2400" dirty="0"/>
              <a:t>public static void sort (double[] a)</a:t>
            </a:r>
          </a:p>
          <a:p>
            <a:pPr lvl="2"/>
            <a:r>
              <a:rPr lang="zh-CN" altLang="en-US" sz="2400" dirty="0"/>
              <a:t>可以把参数</a:t>
            </a:r>
            <a:r>
              <a:rPr lang="en-US" altLang="zh-CN" sz="2400" dirty="0"/>
              <a:t>a</a:t>
            </a:r>
            <a:r>
              <a:rPr lang="zh-CN" altLang="en-US" sz="2400" dirty="0"/>
              <a:t>指定的</a:t>
            </a:r>
            <a:r>
              <a:rPr lang="en-US" altLang="zh-CN" sz="2400" dirty="0"/>
              <a:t>double</a:t>
            </a:r>
            <a:r>
              <a:rPr lang="zh-CN" altLang="en-US" sz="2400" dirty="0"/>
              <a:t>类型数组按升序排序，</a:t>
            </a:r>
            <a:r>
              <a:rPr lang="en-US" altLang="zh-CN" sz="2400" dirty="0"/>
              <a:t>a</a:t>
            </a:r>
            <a:r>
              <a:rPr lang="zh-CN" altLang="en-US" sz="2400" dirty="0"/>
              <a:t>也可以是其它基本类型数组。</a:t>
            </a:r>
            <a:r>
              <a:rPr lang="en-US" altLang="zh-CN" sz="2400" dirty="0"/>
              <a:t>sort()</a:t>
            </a:r>
            <a:r>
              <a:rPr lang="zh-CN" altLang="en-US" sz="2400" dirty="0"/>
              <a:t>方法默认是升序排序，若需降序排序，则需调用方法：</a:t>
            </a:r>
          </a:p>
          <a:p>
            <a:pPr marL="857250" lvl="2" indent="0">
              <a:buNone/>
            </a:pPr>
            <a:r>
              <a:rPr lang="en-US" altLang="zh-CN" sz="2400" dirty="0" smtClean="0"/>
              <a:t>	public </a:t>
            </a:r>
            <a:r>
              <a:rPr lang="en-US" altLang="zh-CN" sz="2400" dirty="0"/>
              <a:t>static void sort (Double[] </a:t>
            </a:r>
            <a:r>
              <a:rPr lang="en-US" altLang="zh-CN" sz="2400" dirty="0" err="1"/>
              <a:t>a,Collections.reverseOrder</a:t>
            </a:r>
            <a:r>
              <a:rPr lang="en-US" altLang="zh-CN" sz="2400" dirty="0"/>
              <a:t>())</a:t>
            </a:r>
          </a:p>
          <a:p>
            <a:pPr lvl="2"/>
            <a:r>
              <a:rPr lang="zh-CN" altLang="en-US" sz="2400" dirty="0" smtClean="0"/>
              <a:t>注意</a:t>
            </a:r>
            <a:r>
              <a:rPr lang="zh-CN" altLang="en-US" sz="2400" dirty="0"/>
              <a:t>：此时被排序的数组类型不能是基本类型了，需使用对应的包装类型。</a:t>
            </a:r>
          </a:p>
          <a:p>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2223503055"/>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排序与</a:t>
            </a:r>
            <a:r>
              <a:rPr lang="zh-CN" altLang="en-US" dirty="0" smtClean="0"/>
              <a:t>查找（续）</a:t>
            </a:r>
            <a:endParaRPr lang="zh-CN" altLang="en-US" dirty="0"/>
          </a:p>
        </p:txBody>
      </p:sp>
      <p:sp>
        <p:nvSpPr>
          <p:cNvPr id="3" name="内容占位符 2"/>
          <p:cNvSpPr>
            <a:spLocks noGrp="1"/>
          </p:cNvSpPr>
          <p:nvPr>
            <p:ph idx="1"/>
          </p:nvPr>
        </p:nvSpPr>
        <p:spPr>
          <a:xfrm>
            <a:off x="478916" y="1114425"/>
            <a:ext cx="11482712" cy="4876800"/>
          </a:xfrm>
        </p:spPr>
        <p:txBody>
          <a:bodyPr/>
          <a:lstStyle/>
          <a:p>
            <a:r>
              <a:rPr lang="zh-CN" altLang="en-US" sz="2400" dirty="0"/>
              <a:t>常见的查找算法有顺序查找、二分查找、插值查找及哈希查找等。这里不详细介绍查找算法，直接调用</a:t>
            </a:r>
            <a:r>
              <a:rPr lang="en-US" altLang="zh-CN" sz="2400" dirty="0"/>
              <a:t>Arrays</a:t>
            </a:r>
            <a:r>
              <a:rPr lang="zh-CN" altLang="en-US" sz="2400" dirty="0"/>
              <a:t>类提供的</a:t>
            </a:r>
            <a:r>
              <a:rPr lang="en-US" altLang="zh-CN" sz="2400" dirty="0" err="1"/>
              <a:t>binarySearch</a:t>
            </a:r>
            <a:r>
              <a:rPr lang="en-US" altLang="zh-CN" sz="2400" dirty="0"/>
              <a:t>()</a:t>
            </a:r>
            <a:r>
              <a:rPr lang="zh-CN" altLang="en-US" sz="2400" dirty="0"/>
              <a:t>方法实现二分法查找，调用格式为：</a:t>
            </a:r>
          </a:p>
          <a:p>
            <a:pPr marL="457200" lvl="1" indent="0">
              <a:buNone/>
            </a:pPr>
            <a:r>
              <a:rPr lang="en-US" altLang="zh-CN" sz="2400" dirty="0"/>
              <a:t>public static </a:t>
            </a:r>
            <a:r>
              <a:rPr lang="en-US" altLang="zh-CN" sz="2400" dirty="0" err="1"/>
              <a:t>int</a:t>
            </a:r>
            <a:r>
              <a:rPr lang="en-US" altLang="zh-CN" sz="2400" dirty="0"/>
              <a:t> </a:t>
            </a:r>
            <a:r>
              <a:rPr lang="en-US" altLang="zh-CN" sz="2400" dirty="0" err="1"/>
              <a:t>binarySearch</a:t>
            </a:r>
            <a:r>
              <a:rPr lang="en-US" altLang="zh-CN" sz="2400" dirty="0"/>
              <a:t> (double[] </a:t>
            </a:r>
            <a:r>
              <a:rPr lang="en-US" altLang="zh-CN" sz="2400" dirty="0" err="1"/>
              <a:t>a,int</a:t>
            </a:r>
            <a:r>
              <a:rPr lang="en-US" altLang="zh-CN" sz="2400" dirty="0"/>
              <a:t> key)</a:t>
            </a:r>
          </a:p>
          <a:p>
            <a:pPr lvl="1"/>
            <a:r>
              <a:rPr lang="zh-CN" altLang="en-US" sz="2400" dirty="0" smtClean="0"/>
              <a:t>在</a:t>
            </a:r>
            <a:r>
              <a:rPr lang="zh-CN" altLang="en-US" sz="2400" dirty="0"/>
              <a:t>参数</a:t>
            </a:r>
            <a:r>
              <a:rPr lang="en-US" altLang="zh-CN" sz="2400" dirty="0"/>
              <a:t>a</a:t>
            </a:r>
            <a:r>
              <a:rPr lang="zh-CN" altLang="en-US" sz="2400" dirty="0"/>
              <a:t>指定的数组中查找参数</a:t>
            </a:r>
            <a:r>
              <a:rPr lang="en-US" altLang="zh-CN" sz="2400" dirty="0"/>
              <a:t>key</a:t>
            </a:r>
            <a:r>
              <a:rPr lang="zh-CN" altLang="en-US" sz="2400" dirty="0"/>
              <a:t>指定的数，若能检索到，返回</a:t>
            </a:r>
            <a:r>
              <a:rPr lang="en-US" altLang="zh-CN" sz="2400" dirty="0"/>
              <a:t>key</a:t>
            </a:r>
            <a:r>
              <a:rPr lang="zh-CN" altLang="en-US" sz="2400" dirty="0"/>
              <a:t>的位置，否则，返回负数；其中，数组</a:t>
            </a:r>
            <a:r>
              <a:rPr lang="en-US" altLang="zh-CN" sz="2400" dirty="0"/>
              <a:t>a</a:t>
            </a:r>
            <a:r>
              <a:rPr lang="zh-CN" altLang="en-US" sz="2400" dirty="0"/>
              <a:t>必须是事先已排序好的数组，升序或降序皆可。</a:t>
            </a:r>
          </a:p>
          <a:p>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265357193"/>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排序与查找（续）</a:t>
            </a:r>
          </a:p>
        </p:txBody>
      </p:sp>
      <p:sp>
        <p:nvSpPr>
          <p:cNvPr id="3" name="内容占位符 2"/>
          <p:cNvSpPr>
            <a:spLocks noGrp="1"/>
          </p:cNvSpPr>
          <p:nvPr>
            <p:ph idx="1"/>
          </p:nvPr>
        </p:nvSpPr>
        <p:spPr>
          <a:xfrm>
            <a:off x="505885" y="992170"/>
            <a:ext cx="11368616" cy="4876800"/>
          </a:xfrm>
        </p:spPr>
        <p:txBody>
          <a:bodyPr/>
          <a:lstStyle/>
          <a:p>
            <a:r>
              <a:rPr lang="en-US" altLang="zh-CN" dirty="0"/>
              <a:t>【</a:t>
            </a:r>
            <a:r>
              <a:rPr lang="zh-CN" altLang="en-US" dirty="0"/>
              <a:t>代码</a:t>
            </a:r>
            <a:r>
              <a:rPr lang="en-US" altLang="zh-CN" dirty="0"/>
              <a:t>4-9】 </a:t>
            </a:r>
            <a:r>
              <a:rPr lang="zh-CN" altLang="en-US" dirty="0"/>
              <a:t>数组的排序与查找。</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505885" y="1575574"/>
            <a:ext cx="10891284" cy="4899803"/>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java.util.Arrays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ArraySortSearchDemo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{202,201,205,203,207,206,204};</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排序</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sort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输出排序后数组</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key</a:t>
            </a:r>
            <a:r>
              <a:rPr lang="en-US" altLang="zh-CN" b="0" kern="0" dirty="0">
                <a:solidFill>
                  <a:srgbClr val="000000"/>
                </a:solidFill>
                <a:latin typeface="Consolas" panose="020B0609020204030204" pitchFamily="49" charset="0"/>
                <a:ea typeface="宋体" panose="02010600030101010101" pitchFamily="2" charset="-122"/>
              </a:rPr>
              <a:t>=203;</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查找指定的数</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index</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binarySearch</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key</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index</a:t>
            </a:r>
            <a:r>
              <a:rPr lang="en-US" altLang="zh-CN" b="0" kern="0" dirty="0">
                <a:solidFill>
                  <a:srgbClr val="000000"/>
                </a:solidFill>
                <a:latin typeface="Consolas" panose="020B0609020204030204" pitchFamily="49" charset="0"/>
                <a:ea typeface="宋体" panose="02010600030101010101" pitchFamily="2" charset="-122"/>
              </a:rPr>
              <a:t>&lt;0)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数组中找不到</a:t>
            </a:r>
            <a:r>
              <a:rPr lang="en-US" altLang="zh-CN" b="0" kern="0" dirty="0">
                <a:solidFill>
                  <a:srgbClr val="2A00FF"/>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key</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7F0055"/>
                </a:solidFill>
                <a:latin typeface="Consolas" panose="020B0609020204030204" pitchFamily="49" charset="0"/>
                <a:ea typeface="宋体" panose="02010600030101010101" pitchFamily="2" charset="-122"/>
              </a:rPr>
              <a:t>else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数组中找到</a:t>
            </a:r>
            <a:r>
              <a:rPr lang="en-US" altLang="zh-CN" b="0" kern="0" dirty="0">
                <a:solidFill>
                  <a:srgbClr val="2A00FF"/>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key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 </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索引位置为</a:t>
            </a:r>
            <a:r>
              <a:rPr lang="en-US" altLang="zh-CN" b="0" kern="0" dirty="0">
                <a:solidFill>
                  <a:srgbClr val="2A00FF"/>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index</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20	}</a:t>
            </a:r>
            <a:endParaRPr lang="zh-CN" altLang="en-US" b="0" dirty="0"/>
          </a:p>
        </p:txBody>
      </p:sp>
    </p:spTree>
    <p:extLst>
      <p:ext uri="{BB962C8B-B14F-4D97-AF65-F5344CB8AC3E}">
        <p14:creationId xmlns:p14="http://schemas.microsoft.com/office/powerpoint/2010/main" val="3155101667"/>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排序与查找（续）</a:t>
            </a:r>
          </a:p>
        </p:txBody>
      </p:sp>
      <p:sp>
        <p:nvSpPr>
          <p:cNvPr id="3" name="内容占位符 2"/>
          <p:cNvSpPr>
            <a:spLocks noGrp="1"/>
          </p:cNvSpPr>
          <p:nvPr>
            <p:ph idx="1"/>
          </p:nvPr>
        </p:nvSpPr>
        <p:spPr>
          <a:xfrm>
            <a:off x="505885" y="1093788"/>
            <a:ext cx="11368616" cy="4876800"/>
          </a:xfrm>
        </p:spPr>
        <p:txBody>
          <a:bodyPr/>
          <a:lstStyle/>
          <a:p>
            <a:r>
              <a:rPr lang="zh-CN" altLang="en-US" dirty="0"/>
              <a:t>引用类型数组如何排序呢</a:t>
            </a:r>
            <a:r>
              <a:rPr lang="zh-CN" altLang="en-US" dirty="0" smtClean="0"/>
              <a:t>？</a:t>
            </a:r>
            <a:endParaRPr lang="en-US" altLang="zh-CN" dirty="0" smtClean="0"/>
          </a:p>
          <a:p>
            <a:pPr lvl="1"/>
            <a:r>
              <a:rPr lang="zh-CN" altLang="en-US" dirty="0"/>
              <a:t>有如下</a:t>
            </a:r>
            <a:r>
              <a:rPr lang="en-US" altLang="zh-CN" dirty="0"/>
              <a:t>Employee</a:t>
            </a:r>
            <a:r>
              <a:rPr lang="zh-CN" altLang="en-US" dirty="0"/>
              <a:t>类的对象数组，要求按年龄的升序进行排序</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a:t>还是使用</a:t>
            </a:r>
            <a:r>
              <a:rPr lang="en-US" altLang="zh-CN" dirty="0"/>
              <a:t>Arrays</a:t>
            </a:r>
            <a:r>
              <a:rPr lang="zh-CN" altLang="en-US" dirty="0"/>
              <a:t>类的</a:t>
            </a:r>
            <a:r>
              <a:rPr lang="en-US" altLang="zh-CN" dirty="0"/>
              <a:t>sort()</a:t>
            </a:r>
            <a:r>
              <a:rPr lang="zh-CN" altLang="en-US" dirty="0"/>
              <a:t>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825795" y="2076020"/>
            <a:ext cx="6096000" cy="1456168"/>
          </a:xfrm>
          <a:prstGeom prst="rect">
            <a:avLst/>
          </a:prstGeom>
        </p:spPr>
        <p:txBody>
          <a:bodyPr>
            <a:spAutoFit/>
          </a:bodyPr>
          <a:lstStyle/>
          <a:p>
            <a:pPr marL="266700"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Employee[] </a:t>
            </a:r>
            <a:r>
              <a:rPr lang="en-US" altLang="zh-CN" b="0" kern="100" dirty="0" err="1">
                <a:latin typeface="Times New Roman" panose="02020603050405020304" pitchFamily="18" charset="0"/>
                <a:ea typeface="宋体" panose="02010600030101010101" pitchFamily="2" charset="-122"/>
              </a:rPr>
              <a:t>emplArray</a:t>
            </a:r>
            <a:r>
              <a:rPr lang="en-US" altLang="zh-CN" b="0" kern="100" dirty="0">
                <a:latin typeface="Times New Roman" panose="02020603050405020304" pitchFamily="18" charset="0"/>
                <a:ea typeface="宋体" panose="02010600030101010101" pitchFamily="2" charset="-122"/>
              </a:rPr>
              <a:t> = new Employee[5];</a:t>
            </a:r>
            <a:endParaRPr lang="zh-CN" altLang="zh-CN"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b="0" kern="100" dirty="0" err="1">
                <a:latin typeface="Times New Roman" panose="02020603050405020304" pitchFamily="18" charset="0"/>
                <a:ea typeface="宋体" panose="02010600030101010101" pitchFamily="2" charset="-122"/>
              </a:rPr>
              <a:t>emplArray</a:t>
            </a:r>
            <a:r>
              <a:rPr lang="en-US" altLang="zh-CN" b="0" kern="100" dirty="0">
                <a:latin typeface="Times New Roman" panose="02020603050405020304" pitchFamily="18" charset="0"/>
                <a:ea typeface="宋体" panose="02010600030101010101" pitchFamily="2" charset="-122"/>
              </a:rPr>
              <a:t>[0] = new Employee("</a:t>
            </a:r>
            <a:r>
              <a:rPr lang="en-US" altLang="zh-CN" b="0" kern="100" dirty="0" err="1">
                <a:latin typeface="Times New Roman" panose="02020603050405020304" pitchFamily="18" charset="0"/>
                <a:ea typeface="宋体" panose="02010600030101010101" pitchFamily="2" charset="-122"/>
              </a:rPr>
              <a:t>zhang</a:t>
            </a:r>
            <a:r>
              <a:rPr lang="en-US" altLang="zh-CN" b="0" kern="100" dirty="0">
                <a:latin typeface="Times New Roman" panose="02020603050405020304" pitchFamily="18" charset="0"/>
                <a:ea typeface="宋体" panose="02010600030101010101" pitchFamily="2" charset="-122"/>
              </a:rPr>
              <a:t>", 55, 'm', 1234.56);</a:t>
            </a:r>
            <a:endParaRPr lang="zh-CN" altLang="zh-CN"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b="0" kern="100" dirty="0" err="1">
                <a:latin typeface="Times New Roman" panose="02020603050405020304" pitchFamily="18" charset="0"/>
                <a:ea typeface="宋体" panose="02010600030101010101" pitchFamily="2" charset="-122"/>
              </a:rPr>
              <a:t>emplArray</a:t>
            </a:r>
            <a:r>
              <a:rPr lang="en-US" altLang="zh-CN" b="0" kern="100" dirty="0">
                <a:latin typeface="Times New Roman" panose="02020603050405020304" pitchFamily="18" charset="0"/>
                <a:ea typeface="宋体" panose="02010600030101010101" pitchFamily="2" charset="-122"/>
              </a:rPr>
              <a:t>[1] = new Employee("Li", 30, 'f', 3456.78);</a:t>
            </a:r>
            <a:endParaRPr lang="zh-CN" altLang="zh-CN"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b="0" kern="100" dirty="0" err="1">
                <a:latin typeface="Times New Roman" panose="02020603050405020304" pitchFamily="18" charset="0"/>
                <a:ea typeface="宋体" panose="02010600030101010101" pitchFamily="2" charset="-122"/>
              </a:rPr>
              <a:t>emplArray</a:t>
            </a:r>
            <a:r>
              <a:rPr lang="en-US" altLang="zh-CN" b="0" kern="100" dirty="0">
                <a:latin typeface="Times New Roman" panose="02020603050405020304" pitchFamily="18" charset="0"/>
                <a:ea typeface="宋体" panose="02010600030101010101" pitchFamily="2" charset="-122"/>
              </a:rPr>
              <a:t>[2] = new Employee("Wang", 25, 'm', 6723.56);</a:t>
            </a:r>
            <a:endParaRPr lang="zh-CN" altLang="zh-CN"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b="0" kern="100" dirty="0" err="1">
                <a:latin typeface="Times New Roman" panose="02020603050405020304" pitchFamily="18" charset="0"/>
                <a:ea typeface="宋体" panose="02010600030101010101" pitchFamily="2" charset="-122"/>
              </a:rPr>
              <a:t>emplArray</a:t>
            </a:r>
            <a:r>
              <a:rPr lang="en-US" altLang="zh-CN" b="0" kern="100" dirty="0">
                <a:latin typeface="Times New Roman" panose="02020603050405020304" pitchFamily="18" charset="0"/>
                <a:ea typeface="宋体" panose="02010600030101010101" pitchFamily="2" charset="-122"/>
              </a:rPr>
              <a:t>[3] = new Employee("Zhao", 36, 'f', 4534.45);</a:t>
            </a:r>
            <a:endParaRPr lang="zh-CN" altLang="zh-CN"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b="0" kern="100" dirty="0" err="1">
                <a:latin typeface="Times New Roman" panose="02020603050405020304" pitchFamily="18" charset="0"/>
                <a:ea typeface="宋体" panose="02010600030101010101" pitchFamily="2" charset="-122"/>
              </a:rPr>
              <a:t>emplArray</a:t>
            </a:r>
            <a:r>
              <a:rPr lang="en-US" altLang="zh-CN" b="0" kern="100" dirty="0">
                <a:latin typeface="Times New Roman" panose="02020603050405020304" pitchFamily="18" charset="0"/>
                <a:ea typeface="宋体" panose="02010600030101010101" pitchFamily="2" charset="-122"/>
              </a:rPr>
              <a:t>[4] = new Employee("</a:t>
            </a:r>
            <a:r>
              <a:rPr lang="en-US" altLang="zh-CN" b="0" kern="100" dirty="0" err="1">
                <a:latin typeface="Times New Roman" panose="02020603050405020304" pitchFamily="18" charset="0"/>
                <a:ea typeface="宋体" panose="02010600030101010101" pitchFamily="2" charset="-122"/>
              </a:rPr>
              <a:t>Qian</a:t>
            </a:r>
            <a:r>
              <a:rPr lang="en-US" altLang="zh-CN" b="0" kern="100" dirty="0">
                <a:latin typeface="Times New Roman" panose="02020603050405020304" pitchFamily="18" charset="0"/>
                <a:ea typeface="宋体" panose="02010600030101010101" pitchFamily="2" charset="-122"/>
              </a:rPr>
              <a:t>", 45, 'm', 4354.76);</a:t>
            </a:r>
            <a:endParaRPr lang="zh-CN" altLang="zh-CN" b="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942752" y="4202413"/>
            <a:ext cx="4784433" cy="1516056"/>
          </a:xfrm>
          <a:prstGeom prst="rect">
            <a:avLst/>
          </a:prstGeom>
        </p:spPr>
        <p:txBody>
          <a:bodyPr wrap="square">
            <a:spAutoFit/>
          </a:bodyPr>
          <a:lstStyle/>
          <a:p>
            <a:pPr marL="266700" marR="130810" algn="just">
              <a:lnSpc>
                <a:spcPts val="1200"/>
              </a:lnSpc>
              <a:spcAft>
                <a:spcPts val="0"/>
              </a:spcAft>
              <a:buNone/>
            </a:pPr>
            <a:r>
              <a:rPr lang="en-US" altLang="zh-CN" sz="1800" b="0" kern="100" dirty="0" err="1">
                <a:latin typeface="Times New Roman" panose="02020603050405020304" pitchFamily="18" charset="0"/>
                <a:ea typeface="宋体" panose="02010600030101010101" pitchFamily="2" charset="-122"/>
              </a:rPr>
              <a:t>Arrays.sort</a:t>
            </a:r>
            <a:r>
              <a:rPr lang="en-US" altLang="zh-CN" sz="1800" b="0" kern="100" dirty="0">
                <a:latin typeface="Times New Roman" panose="02020603050405020304" pitchFamily="18" charset="0"/>
                <a:ea typeface="宋体" panose="02010600030101010101" pitchFamily="2" charset="-122"/>
              </a:rPr>
              <a:t>(</a:t>
            </a:r>
            <a:r>
              <a:rPr lang="en-US" altLang="zh-CN" sz="1800" b="0" kern="100" dirty="0" err="1">
                <a:latin typeface="Times New Roman" panose="02020603050405020304" pitchFamily="18" charset="0"/>
                <a:ea typeface="宋体" panose="02010600030101010101" pitchFamily="2" charset="-122"/>
              </a:rPr>
              <a:t>emplArray</a:t>
            </a:r>
            <a:r>
              <a:rPr lang="en-US" altLang="zh-CN" sz="1800" b="0" kern="100" dirty="0">
                <a:latin typeface="Times New Roman" panose="02020603050405020304" pitchFamily="18" charset="0"/>
                <a:ea typeface="宋体" panose="02010600030101010101" pitchFamily="2" charset="-122"/>
              </a:rPr>
              <a:t>, (o1, o2) -&gt; {</a:t>
            </a:r>
            <a:endParaRPr lang="zh-CN" altLang="zh-CN" sz="1800"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if (o1.getAge() &gt; o2.getAge())</a:t>
            </a:r>
            <a:endParaRPr lang="zh-CN" altLang="zh-CN" sz="1800"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return 1;</a:t>
            </a:r>
            <a:endParaRPr lang="zh-CN" altLang="zh-CN" sz="1800"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else</a:t>
            </a:r>
            <a:endParaRPr lang="zh-CN" altLang="zh-CN" sz="1800"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return -1;</a:t>
            </a:r>
            <a:endParaRPr lang="zh-CN" altLang="zh-CN" sz="1800"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a:t>
            </a:r>
            <a:endParaRPr lang="zh-CN" altLang="zh-CN" sz="1800" b="0" kern="100" dirty="0">
              <a:effectLst/>
              <a:latin typeface="Times New Roman" panose="02020603050405020304" pitchFamily="18" charset="0"/>
              <a:ea typeface="宋体" panose="02010600030101010101" pitchFamily="2" charset="-122"/>
            </a:endParaRPr>
          </a:p>
        </p:txBody>
      </p:sp>
      <p:sp>
        <p:nvSpPr>
          <p:cNvPr id="7" name="内容占位符 2"/>
          <p:cNvSpPr txBox="1">
            <a:spLocks/>
          </p:cNvSpPr>
          <p:nvPr/>
        </p:nvSpPr>
        <p:spPr bwMode="auto">
          <a:xfrm>
            <a:off x="5110642" y="3206903"/>
            <a:ext cx="5801834" cy="189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2"/>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3"/>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4"/>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5"/>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9pPr>
          </a:lstStyle>
          <a:p>
            <a:pPr marL="457200" lvl="1" indent="0">
              <a:buNone/>
            </a:pPr>
            <a:endParaRPr lang="en-US" altLang="zh-CN" b="0" kern="0" dirty="0" smtClean="0"/>
          </a:p>
          <a:p>
            <a:pPr lvl="1"/>
            <a:r>
              <a:rPr lang="zh-CN" altLang="en-US" b="0" kern="0" dirty="0"/>
              <a:t>其中，第一个参数是待排序的对象数组；第二个参数是</a:t>
            </a:r>
            <a:r>
              <a:rPr lang="en-US" altLang="zh-CN" b="0" kern="0" dirty="0"/>
              <a:t>lambda</a:t>
            </a:r>
            <a:r>
              <a:rPr lang="zh-CN" altLang="en-US" b="0" kern="0" dirty="0"/>
              <a:t>表达式，</a:t>
            </a:r>
            <a:r>
              <a:rPr lang="en-US" altLang="zh-CN" b="0" kern="0" dirty="0"/>
              <a:t>lambda</a:t>
            </a:r>
            <a:r>
              <a:rPr lang="zh-CN" altLang="en-US" b="0" kern="0" dirty="0"/>
              <a:t>表达式是</a:t>
            </a:r>
            <a:r>
              <a:rPr lang="en-US" altLang="zh-CN" b="0" kern="0" dirty="0"/>
              <a:t>Java8</a:t>
            </a:r>
            <a:r>
              <a:rPr lang="zh-CN" altLang="en-US" b="0" kern="0" dirty="0"/>
              <a:t>引入的新特征。</a:t>
            </a:r>
            <a:r>
              <a:rPr lang="en-US" altLang="zh-CN" b="0" kern="0" dirty="0"/>
              <a:t>lambda</a:t>
            </a:r>
            <a:r>
              <a:rPr lang="zh-CN" altLang="en-US" b="0" kern="0" dirty="0"/>
              <a:t>表达式的语法格式如下</a:t>
            </a:r>
            <a:r>
              <a:rPr lang="zh-CN" altLang="en-US" b="0" kern="0" dirty="0" smtClean="0"/>
              <a:t>：</a:t>
            </a:r>
            <a:endParaRPr lang="zh-CN" altLang="en-US" b="0" kern="0" dirty="0"/>
          </a:p>
        </p:txBody>
      </p:sp>
      <p:sp>
        <p:nvSpPr>
          <p:cNvPr id="8" name="矩形 7"/>
          <p:cNvSpPr/>
          <p:nvPr/>
        </p:nvSpPr>
        <p:spPr>
          <a:xfrm>
            <a:off x="5727185" y="5161094"/>
            <a:ext cx="3905767" cy="747897"/>
          </a:xfrm>
          <a:prstGeom prst="rect">
            <a:avLst/>
          </a:prstGeom>
        </p:spPr>
        <p:txBody>
          <a:bodyPr wrap="square">
            <a:spAutoFit/>
          </a:bodyPr>
          <a:lstStyle/>
          <a:p>
            <a:pPr marL="266700"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(parameters) -&gt; expression</a:t>
            </a:r>
            <a:endParaRPr lang="zh-CN" altLang="zh-CN" sz="1800" b="0" kern="100" dirty="0">
              <a:latin typeface="Times New Roman" panose="02020603050405020304" pitchFamily="18" charset="0"/>
              <a:ea typeface="宋体" panose="02010600030101010101" pitchFamily="2" charset="-122"/>
            </a:endParaRPr>
          </a:p>
          <a:p>
            <a:pPr marL="266700" marR="130810" algn="just">
              <a:lnSpc>
                <a:spcPts val="1200"/>
              </a:lnSpc>
              <a:spcAft>
                <a:spcPts val="0"/>
              </a:spcAft>
              <a:buNone/>
            </a:pPr>
            <a:r>
              <a:rPr lang="zh-CN" altLang="zh-CN" sz="1800" b="0" kern="100" dirty="0">
                <a:latin typeface="Times New Roman" panose="02020603050405020304" pitchFamily="18" charset="0"/>
                <a:ea typeface="宋体" panose="02010600030101010101" pitchFamily="2" charset="-122"/>
              </a:rPr>
              <a:t>或</a:t>
            </a:r>
          </a:p>
          <a:p>
            <a:pPr marL="266700"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(parameters) -&gt;{ statements; }</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61047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68801"/>
            <a:ext cx="10212916" cy="609600"/>
          </a:xfrm>
        </p:spPr>
        <p:txBody>
          <a:bodyPr/>
          <a:lstStyle/>
          <a:p>
            <a:r>
              <a:rPr lang="en-US" altLang="zh-CN" dirty="0"/>
              <a:t>4.2.5 </a:t>
            </a:r>
            <a:r>
              <a:rPr lang="zh-CN" altLang="en-US" dirty="0"/>
              <a:t>排序与查找（续）</a:t>
            </a:r>
          </a:p>
        </p:txBody>
      </p:sp>
      <p:sp>
        <p:nvSpPr>
          <p:cNvPr id="3" name="内容占位符 2"/>
          <p:cNvSpPr>
            <a:spLocks noGrp="1"/>
          </p:cNvSpPr>
          <p:nvPr>
            <p:ph idx="1"/>
          </p:nvPr>
        </p:nvSpPr>
        <p:spPr>
          <a:xfrm>
            <a:off x="181204" y="1030244"/>
            <a:ext cx="2732127" cy="4876800"/>
          </a:xfrm>
        </p:spPr>
        <p:txBody>
          <a:bodyPr/>
          <a:lstStyle/>
          <a:p>
            <a:r>
              <a:rPr lang="en-US" altLang="zh-CN" dirty="0"/>
              <a:t>【</a:t>
            </a:r>
            <a:r>
              <a:rPr lang="zh-CN" altLang="en-US" dirty="0"/>
              <a:t>代码</a:t>
            </a:r>
            <a:r>
              <a:rPr lang="en-US" altLang="zh-CN" dirty="0"/>
              <a:t>4-10】 </a:t>
            </a:r>
            <a:r>
              <a:rPr lang="zh-CN" altLang="en-US" dirty="0"/>
              <a:t>对象数组的排序。</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2987759" y="815861"/>
            <a:ext cx="8984502" cy="6040115"/>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java.util.Arrays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ObjectArraySortDemo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创建对象数组</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Employee[] </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Employee[5];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[0]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Employee(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zhang</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55, </a:t>
            </a:r>
            <a:r>
              <a:rPr lang="en-US" altLang="zh-CN" sz="1400" b="0" kern="0" dirty="0">
                <a:solidFill>
                  <a:srgbClr val="2A00FF"/>
                </a:solidFill>
                <a:latin typeface="Consolas" panose="020B0609020204030204" pitchFamily="49" charset="0"/>
                <a:ea typeface="宋体" panose="02010600030101010101" pitchFamily="2" charset="-122"/>
              </a:rPr>
              <a:t>'m'</a:t>
            </a:r>
            <a:r>
              <a:rPr lang="en-US" altLang="zh-CN" sz="1400" b="0" kern="0" dirty="0">
                <a:solidFill>
                  <a:srgbClr val="000000"/>
                </a:solidFill>
                <a:latin typeface="Consolas" panose="020B0609020204030204" pitchFamily="49" charset="0"/>
                <a:ea typeface="宋体" panose="02010600030101010101" pitchFamily="2" charset="-122"/>
              </a:rPr>
              <a:t>, 1234.56);</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[1]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Employee(</a:t>
            </a:r>
            <a:r>
              <a:rPr lang="en-US" altLang="zh-CN" sz="1400" b="0" kern="0" dirty="0">
                <a:solidFill>
                  <a:srgbClr val="2A00FF"/>
                </a:solidFill>
                <a:latin typeface="Consolas" panose="020B0609020204030204" pitchFamily="49" charset="0"/>
                <a:ea typeface="宋体" panose="02010600030101010101" pitchFamily="2" charset="-122"/>
              </a:rPr>
              <a:t>"Li"</a:t>
            </a:r>
            <a:r>
              <a:rPr lang="en-US" altLang="zh-CN" sz="1400" b="0" kern="0" dirty="0">
                <a:solidFill>
                  <a:srgbClr val="000000"/>
                </a:solidFill>
                <a:latin typeface="Consolas" panose="020B0609020204030204" pitchFamily="49" charset="0"/>
                <a:ea typeface="宋体" panose="02010600030101010101" pitchFamily="2" charset="-122"/>
              </a:rPr>
              <a:t>, 30, </a:t>
            </a:r>
            <a:r>
              <a:rPr lang="en-US" altLang="zh-CN" sz="1400" b="0" kern="0" dirty="0">
                <a:solidFill>
                  <a:srgbClr val="2A00FF"/>
                </a:solidFill>
                <a:latin typeface="Consolas" panose="020B0609020204030204" pitchFamily="49" charset="0"/>
                <a:ea typeface="宋体" panose="02010600030101010101" pitchFamily="2" charset="-122"/>
              </a:rPr>
              <a:t>'f'</a:t>
            </a:r>
            <a:r>
              <a:rPr lang="en-US" altLang="zh-CN" sz="1400" b="0" kern="0" dirty="0">
                <a:solidFill>
                  <a:srgbClr val="000000"/>
                </a:solidFill>
                <a:latin typeface="Consolas" panose="020B0609020204030204" pitchFamily="49" charset="0"/>
                <a:ea typeface="宋体" panose="02010600030101010101" pitchFamily="2" charset="-122"/>
              </a:rPr>
              <a:t>, 3456.78);</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[2]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Employee(</a:t>
            </a:r>
            <a:r>
              <a:rPr lang="en-US" altLang="zh-CN" sz="1400" b="0" kern="0" dirty="0">
                <a:solidFill>
                  <a:srgbClr val="2A00FF"/>
                </a:solidFill>
                <a:latin typeface="Consolas" panose="020B0609020204030204" pitchFamily="49" charset="0"/>
                <a:ea typeface="宋体" panose="02010600030101010101" pitchFamily="2" charset="-122"/>
              </a:rPr>
              <a:t>"Wang"</a:t>
            </a:r>
            <a:r>
              <a:rPr lang="en-US" altLang="zh-CN" sz="1400" b="0" kern="0" dirty="0">
                <a:solidFill>
                  <a:srgbClr val="000000"/>
                </a:solidFill>
                <a:latin typeface="Consolas" panose="020B0609020204030204" pitchFamily="49" charset="0"/>
                <a:ea typeface="宋体" panose="02010600030101010101" pitchFamily="2" charset="-122"/>
              </a:rPr>
              <a:t>, 25, </a:t>
            </a:r>
            <a:r>
              <a:rPr lang="en-US" altLang="zh-CN" sz="1400" b="0" kern="0" dirty="0">
                <a:solidFill>
                  <a:srgbClr val="2A00FF"/>
                </a:solidFill>
                <a:latin typeface="Consolas" panose="020B0609020204030204" pitchFamily="49" charset="0"/>
                <a:ea typeface="宋体" panose="02010600030101010101" pitchFamily="2" charset="-122"/>
              </a:rPr>
              <a:t>'m'</a:t>
            </a:r>
            <a:r>
              <a:rPr lang="en-US" altLang="zh-CN" sz="1400" b="0" kern="0" dirty="0">
                <a:solidFill>
                  <a:srgbClr val="000000"/>
                </a:solidFill>
                <a:latin typeface="Consolas" panose="020B0609020204030204" pitchFamily="49" charset="0"/>
                <a:ea typeface="宋体" panose="02010600030101010101" pitchFamily="2" charset="-122"/>
              </a:rPr>
              <a:t>, 6723.56);</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[3]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Employee(</a:t>
            </a:r>
            <a:r>
              <a:rPr lang="en-US" altLang="zh-CN" sz="1400" b="0" kern="0" dirty="0">
                <a:solidFill>
                  <a:srgbClr val="2A00FF"/>
                </a:solidFill>
                <a:latin typeface="Consolas" panose="020B0609020204030204" pitchFamily="49" charset="0"/>
                <a:ea typeface="宋体" panose="02010600030101010101" pitchFamily="2" charset="-122"/>
              </a:rPr>
              <a:t>"Zhao"</a:t>
            </a:r>
            <a:r>
              <a:rPr lang="en-US" altLang="zh-CN" sz="1400" b="0" kern="0" dirty="0">
                <a:solidFill>
                  <a:srgbClr val="000000"/>
                </a:solidFill>
                <a:latin typeface="Consolas" panose="020B0609020204030204" pitchFamily="49" charset="0"/>
                <a:ea typeface="宋体" panose="02010600030101010101" pitchFamily="2" charset="-122"/>
              </a:rPr>
              <a:t>, 36, </a:t>
            </a:r>
            <a:r>
              <a:rPr lang="en-US" altLang="zh-CN" sz="1400" b="0" kern="0" dirty="0">
                <a:solidFill>
                  <a:srgbClr val="2A00FF"/>
                </a:solidFill>
                <a:latin typeface="Consolas" panose="020B0609020204030204" pitchFamily="49" charset="0"/>
                <a:ea typeface="宋体" panose="02010600030101010101" pitchFamily="2" charset="-122"/>
              </a:rPr>
              <a:t>'f'</a:t>
            </a:r>
            <a:r>
              <a:rPr lang="en-US" altLang="zh-CN" sz="1400" b="0" kern="0" dirty="0">
                <a:solidFill>
                  <a:srgbClr val="000000"/>
                </a:solidFill>
                <a:latin typeface="Consolas" panose="020B0609020204030204" pitchFamily="49" charset="0"/>
                <a:ea typeface="宋体" panose="02010600030101010101" pitchFamily="2" charset="-122"/>
              </a:rPr>
              <a:t>, 4534.45);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[4]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Employee(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Qian</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45, </a:t>
            </a:r>
            <a:r>
              <a:rPr lang="en-US" altLang="zh-CN" sz="1400" b="0" kern="0" dirty="0">
                <a:solidFill>
                  <a:srgbClr val="2A00FF"/>
                </a:solidFill>
                <a:latin typeface="Consolas" panose="020B0609020204030204" pitchFamily="49" charset="0"/>
                <a:ea typeface="宋体" panose="02010600030101010101" pitchFamily="2" charset="-122"/>
              </a:rPr>
              <a:t>'m'</a:t>
            </a:r>
            <a:r>
              <a:rPr lang="en-US" altLang="zh-CN" sz="1400" b="0" kern="0" dirty="0">
                <a:solidFill>
                  <a:srgbClr val="000000"/>
                </a:solidFill>
                <a:latin typeface="Consolas" panose="020B0609020204030204" pitchFamily="49" charset="0"/>
                <a:ea typeface="宋体" panose="02010600030101010101" pitchFamily="2" charset="-122"/>
              </a:rPr>
              <a:t>, 4354.76);</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往</a:t>
            </a:r>
            <a:r>
              <a:rPr lang="en-US" altLang="zh-CN" sz="1400" b="0" kern="0" dirty="0" err="1">
                <a:solidFill>
                  <a:srgbClr val="3F7F5F"/>
                </a:solidFill>
                <a:latin typeface="Consolas" panose="020B0609020204030204" pitchFamily="49" charset="0"/>
                <a:ea typeface="宋体" panose="02010600030101010101" pitchFamily="2" charset="-122"/>
              </a:rPr>
              <a:t>Arrays.sort</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方法传入</a:t>
            </a:r>
            <a:r>
              <a:rPr lang="en-US" altLang="zh-CN" sz="1400" b="0" kern="0" dirty="0">
                <a:solidFill>
                  <a:srgbClr val="3F7F5F"/>
                </a:solidFill>
                <a:latin typeface="Consolas" panose="020B0609020204030204" pitchFamily="49" charset="0"/>
                <a:ea typeface="宋体" panose="02010600030101010101" pitchFamily="2" charset="-122"/>
              </a:rPr>
              <a:t>lambda</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表达式</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000000"/>
                </a:solidFill>
                <a:latin typeface="Consolas" panose="020B0609020204030204" pitchFamily="49" charset="0"/>
                <a:ea typeface="宋体" panose="02010600030101010101" pitchFamily="2" charset="-122"/>
              </a:rPr>
              <a:t>Arrays.</a:t>
            </a:r>
            <a:r>
              <a:rPr lang="en-US" altLang="zh-CN" sz="1400" b="0" i="1" kern="0" dirty="0" err="1">
                <a:solidFill>
                  <a:srgbClr val="000000"/>
                </a:solidFill>
                <a:latin typeface="Consolas" panose="020B0609020204030204" pitchFamily="49" charset="0"/>
                <a:ea typeface="宋体" panose="02010600030101010101" pitchFamily="2" charset="-122"/>
              </a:rPr>
              <a:t>sort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o1</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o2</a:t>
            </a:r>
            <a:r>
              <a:rPr lang="en-US" altLang="zh-CN" sz="1400" b="0" kern="0" dirty="0">
                <a:solidFill>
                  <a:srgbClr val="000000"/>
                </a:solidFill>
                <a:latin typeface="Consolas" panose="020B0609020204030204" pitchFamily="49" charset="0"/>
                <a:ea typeface="宋体" panose="02010600030101010101" pitchFamily="2" charset="-122"/>
              </a:rPr>
              <a:t>) -&gt;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o1</a:t>
            </a:r>
            <a:r>
              <a:rPr lang="en-US" altLang="zh-CN" sz="1400" b="0" kern="0" dirty="0">
                <a:solidFill>
                  <a:srgbClr val="000000"/>
                </a:solidFill>
                <a:latin typeface="Consolas" panose="020B0609020204030204" pitchFamily="49" charset="0"/>
                <a:ea typeface="宋体" panose="02010600030101010101" pitchFamily="2" charset="-122"/>
              </a:rPr>
              <a:t>.getAge() &gt; </a:t>
            </a:r>
            <a:r>
              <a:rPr lang="en-US" altLang="zh-CN" sz="1400" b="0" kern="0" dirty="0">
                <a:solidFill>
                  <a:srgbClr val="6A3E3E"/>
                </a:solidFill>
                <a:latin typeface="Consolas" panose="020B0609020204030204" pitchFamily="49" charset="0"/>
                <a:ea typeface="宋体" panose="02010600030101010101" pitchFamily="2" charset="-122"/>
              </a:rPr>
              <a:t>o2</a:t>
            </a:r>
            <a:r>
              <a:rPr lang="en-US" altLang="zh-CN" sz="1400" b="0" kern="0" dirty="0">
                <a:solidFill>
                  <a:srgbClr val="000000"/>
                </a:solidFill>
                <a:latin typeface="Consolas" panose="020B0609020204030204" pitchFamily="49" charset="0"/>
                <a:ea typeface="宋体" panose="02010600030101010101" pitchFamily="2" charset="-122"/>
              </a:rPr>
              <a:t>.getAge())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1;</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7F0055"/>
                </a:solidFill>
                <a:latin typeface="Consolas" panose="020B0609020204030204" pitchFamily="49" charset="0"/>
                <a:ea typeface="宋体" panose="02010600030101010101" pitchFamily="2" charset="-122"/>
              </a:rPr>
              <a:t>else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-1;</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打印排序后的对象数组</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(Employee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emplArray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.getAge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26	}</a:t>
            </a:r>
            <a:endParaRPr lang="zh-CN" altLang="en-US" sz="1400" b="0" dirty="0"/>
          </a:p>
        </p:txBody>
      </p:sp>
    </p:spTree>
    <p:extLst>
      <p:ext uri="{BB962C8B-B14F-4D97-AF65-F5344CB8AC3E}">
        <p14:creationId xmlns:p14="http://schemas.microsoft.com/office/powerpoint/2010/main" val="2428776598"/>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a:t>
            </a:r>
            <a:r>
              <a:rPr lang="zh-CN" altLang="en-US" dirty="0"/>
              <a:t>链接</a:t>
            </a:r>
          </a:p>
        </p:txBody>
      </p:sp>
      <p:sp>
        <p:nvSpPr>
          <p:cNvPr id="3" name="内容占位符 2"/>
          <p:cNvSpPr>
            <a:spLocks noGrp="1"/>
          </p:cNvSpPr>
          <p:nvPr>
            <p:ph idx="1"/>
          </p:nvPr>
        </p:nvSpPr>
        <p:spPr/>
        <p:txBody>
          <a:bodyPr/>
          <a:lstStyle/>
          <a:p>
            <a:r>
              <a:rPr lang="zh-CN" altLang="en-US" dirty="0" smtClean="0"/>
              <a:t>链</a:t>
            </a:r>
            <a:r>
              <a:rPr lang="en-US" altLang="zh-CN" dirty="0" smtClean="0"/>
              <a:t>4.1 </a:t>
            </a:r>
            <a:r>
              <a:rPr lang="zh-CN" altLang="en-US" dirty="0"/>
              <a:t>数组实用类</a:t>
            </a:r>
            <a:r>
              <a:rPr lang="en-US" altLang="zh-CN" dirty="0" smtClean="0"/>
              <a:t>Arrays</a:t>
            </a:r>
          </a:p>
          <a:p>
            <a:r>
              <a:rPr lang="zh-CN" altLang="en-US" dirty="0"/>
              <a:t>链</a:t>
            </a:r>
            <a:r>
              <a:rPr lang="en-US" altLang="zh-CN" dirty="0"/>
              <a:t>4.2 </a:t>
            </a:r>
            <a:r>
              <a:rPr lang="en-US" altLang="zh-CN" dirty="0" err="1"/>
              <a:t>java.util.Vector</a:t>
            </a:r>
            <a:r>
              <a:rPr lang="zh-CN" altLang="en-US" dirty="0"/>
              <a:t>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264" y="3394151"/>
            <a:ext cx="4402790" cy="303839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8014833" y="475488"/>
            <a:ext cx="2179522" cy="2223332"/>
          </a:xfrm>
          <a:prstGeom prst="rect">
            <a:avLst/>
          </a:prstGeom>
        </p:spPr>
      </p:pic>
    </p:spTree>
    <p:extLst>
      <p:ext uri="{BB962C8B-B14F-4D97-AF65-F5344CB8AC3E}">
        <p14:creationId xmlns:p14="http://schemas.microsoft.com/office/powerpoint/2010/main" val="2970435334"/>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348" y="2405949"/>
            <a:ext cx="10212916" cy="609600"/>
          </a:xfrm>
        </p:spPr>
        <p:txBody>
          <a:bodyPr/>
          <a:lstStyle/>
          <a:p>
            <a:r>
              <a:rPr lang="zh-CN" altLang="en-US" dirty="0"/>
              <a:t>第</a:t>
            </a:r>
            <a:r>
              <a:rPr lang="en-US" altLang="zh-CN" dirty="0"/>
              <a:t>4.3</a:t>
            </a:r>
            <a:r>
              <a:rPr lang="zh-CN" altLang="en-US" dirty="0"/>
              <a:t>课 扑克的发牌与二维数组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731516332"/>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a:t>
            </a:r>
            <a:r>
              <a:rPr lang="zh-CN" altLang="en-US" dirty="0" smtClean="0"/>
              <a:t>基本的发牌算法</a:t>
            </a:r>
            <a:endParaRPr lang="zh-CN" altLang="en-US" dirty="0"/>
          </a:p>
        </p:txBody>
      </p:sp>
      <p:sp>
        <p:nvSpPr>
          <p:cNvPr id="3" name="内容占位符 2"/>
          <p:cNvSpPr>
            <a:spLocks noGrp="1"/>
          </p:cNvSpPr>
          <p:nvPr>
            <p:ph idx="1"/>
          </p:nvPr>
        </p:nvSpPr>
        <p:spPr>
          <a:xfrm>
            <a:off x="478916" y="933664"/>
            <a:ext cx="11368616" cy="4876800"/>
          </a:xfrm>
        </p:spPr>
        <p:txBody>
          <a:bodyPr/>
          <a:lstStyle/>
          <a:p>
            <a:r>
              <a:rPr lang="zh-CN" altLang="en-US" dirty="0"/>
              <a:t>发牌（</a:t>
            </a:r>
            <a:r>
              <a:rPr lang="en-US" altLang="zh-CN" dirty="0"/>
              <a:t>deal</a:t>
            </a:r>
            <a:r>
              <a:rPr lang="zh-CN" altLang="en-US" dirty="0"/>
              <a:t>）就是把洗好的牌按照约定张数逐一发送到玩家（</a:t>
            </a:r>
            <a:r>
              <a:rPr lang="en-US" altLang="zh-CN" dirty="0"/>
              <a:t>hand</a:t>
            </a:r>
            <a:r>
              <a:rPr lang="zh-CN" altLang="en-US" dirty="0"/>
              <a:t>）手中</a:t>
            </a:r>
            <a:r>
              <a:rPr lang="zh-CN" altLang="en-US" dirty="0" smtClean="0"/>
              <a:t>。</a:t>
            </a:r>
            <a:endParaRPr lang="en-US" altLang="zh-CN" dirty="0" smtClean="0"/>
          </a:p>
          <a:p>
            <a:r>
              <a:rPr lang="zh-CN" altLang="en-US" dirty="0"/>
              <a:t>向</a:t>
            </a:r>
            <a:r>
              <a:rPr lang="en-US" altLang="zh-CN" dirty="0"/>
              <a:t>4</a:t>
            </a:r>
            <a:r>
              <a:rPr lang="zh-CN" altLang="en-US" dirty="0"/>
              <a:t>位玩家发牌，每人要发</a:t>
            </a:r>
            <a:r>
              <a:rPr lang="en-US" altLang="zh-CN" dirty="0"/>
              <a:t>5</a:t>
            </a:r>
            <a:r>
              <a:rPr lang="zh-CN" altLang="en-US" dirty="0"/>
              <a:t>张牌，已发</a:t>
            </a:r>
            <a:r>
              <a:rPr lang="en-US" altLang="zh-CN" dirty="0"/>
              <a:t>3</a:t>
            </a:r>
            <a:r>
              <a:rPr lang="zh-CN" altLang="en-US" dirty="0"/>
              <a:t>张的</a:t>
            </a:r>
            <a:r>
              <a:rPr lang="zh-CN" altLang="en-US" dirty="0" smtClean="0"/>
              <a:t>过程，如图所示。</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pSp>
        <p:nvGrpSpPr>
          <p:cNvPr id="5" name="组合 4"/>
          <p:cNvGrpSpPr/>
          <p:nvPr/>
        </p:nvGrpSpPr>
        <p:grpSpPr>
          <a:xfrm>
            <a:off x="475963" y="1871325"/>
            <a:ext cx="7583340" cy="3456683"/>
            <a:chOff x="0" y="0"/>
            <a:chExt cx="4562475" cy="1579859"/>
          </a:xfrm>
        </p:grpSpPr>
        <p:grpSp>
          <p:nvGrpSpPr>
            <p:cNvPr id="6" name="组合 5"/>
            <p:cNvGrpSpPr>
              <a:grpSpLocks/>
            </p:cNvGrpSpPr>
            <p:nvPr/>
          </p:nvGrpSpPr>
          <p:grpSpPr bwMode="auto">
            <a:xfrm>
              <a:off x="0" y="0"/>
              <a:ext cx="4562475" cy="1579859"/>
              <a:chOff x="0" y="-46"/>
              <a:chExt cx="7185" cy="2313"/>
            </a:xfrm>
          </p:grpSpPr>
          <p:sp>
            <p:nvSpPr>
              <p:cNvPr id="8" name="Text Box 141"/>
              <p:cNvSpPr txBox="1">
                <a:spLocks noChangeArrowheads="1"/>
              </p:cNvSpPr>
              <p:nvPr/>
            </p:nvSpPr>
            <p:spPr bwMode="auto">
              <a:xfrm>
                <a:off x="0" y="1587"/>
                <a:ext cx="10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hand1</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9" name="Text Box 142"/>
              <p:cNvSpPr txBox="1">
                <a:spLocks noChangeArrowheads="1"/>
              </p:cNvSpPr>
              <p:nvPr/>
            </p:nvSpPr>
            <p:spPr bwMode="auto">
              <a:xfrm>
                <a:off x="1620" y="1587"/>
                <a:ext cx="10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hand2</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0" name="Text Box 143"/>
              <p:cNvSpPr txBox="1">
                <a:spLocks noChangeArrowheads="1"/>
              </p:cNvSpPr>
              <p:nvPr/>
            </p:nvSpPr>
            <p:spPr bwMode="auto">
              <a:xfrm>
                <a:off x="3240" y="1587"/>
                <a:ext cx="10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hand3</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1" name="Text Box 144"/>
              <p:cNvSpPr txBox="1">
                <a:spLocks noChangeArrowheads="1"/>
              </p:cNvSpPr>
              <p:nvPr/>
            </p:nvSpPr>
            <p:spPr bwMode="auto">
              <a:xfrm>
                <a:off x="4860" y="1587"/>
                <a:ext cx="10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hand4</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2" name="Text Box 145"/>
              <p:cNvSpPr txBox="1">
                <a:spLocks noChangeArrowheads="1"/>
              </p:cNvSpPr>
              <p:nvPr/>
            </p:nvSpPr>
            <p:spPr bwMode="auto">
              <a:xfrm>
                <a:off x="6084" y="453"/>
                <a:ext cx="819"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3" name="Text Box 146"/>
              <p:cNvSpPr txBox="1">
                <a:spLocks noChangeArrowheads="1"/>
              </p:cNvSpPr>
              <p:nvPr/>
            </p:nvSpPr>
            <p:spPr bwMode="auto">
              <a:xfrm>
                <a:off x="6911" y="270"/>
                <a:ext cx="27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53</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4" name="Text Box 147"/>
              <p:cNvSpPr txBox="1">
                <a:spLocks noChangeArrowheads="1"/>
              </p:cNvSpPr>
              <p:nvPr/>
            </p:nvSpPr>
            <p:spPr bwMode="auto">
              <a:xfrm>
                <a:off x="6096" y="246"/>
                <a:ext cx="81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zh-CN"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p>
            </p:txBody>
          </p:sp>
          <p:sp>
            <p:nvSpPr>
              <p:cNvPr id="15" name="Text Box 148"/>
              <p:cNvSpPr txBox="1">
                <a:spLocks noChangeArrowheads="1"/>
              </p:cNvSpPr>
              <p:nvPr/>
            </p:nvSpPr>
            <p:spPr bwMode="auto">
              <a:xfrm>
                <a:off x="3682" y="453"/>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6" name="Text Box 149"/>
              <p:cNvSpPr txBox="1">
                <a:spLocks noChangeArrowheads="1"/>
              </p:cNvSpPr>
              <p:nvPr/>
            </p:nvSpPr>
            <p:spPr bwMode="auto">
              <a:xfrm>
                <a:off x="3955" y="453"/>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7" name="Text Box 150"/>
              <p:cNvSpPr txBox="1">
                <a:spLocks noChangeArrowheads="1"/>
              </p:cNvSpPr>
              <p:nvPr/>
            </p:nvSpPr>
            <p:spPr bwMode="auto">
              <a:xfrm>
                <a:off x="3409" y="453"/>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8" name="Text Box 151"/>
              <p:cNvSpPr txBox="1">
                <a:spLocks noChangeArrowheads="1"/>
              </p:cNvSpPr>
              <p:nvPr/>
            </p:nvSpPr>
            <p:spPr bwMode="auto">
              <a:xfrm>
                <a:off x="3682" y="269"/>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13</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9" name="Text Box 152"/>
              <p:cNvSpPr txBox="1">
                <a:spLocks noChangeArrowheads="1"/>
              </p:cNvSpPr>
              <p:nvPr/>
            </p:nvSpPr>
            <p:spPr bwMode="auto">
              <a:xfrm>
                <a:off x="3955" y="269"/>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14</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0" name="Text Box 153"/>
              <p:cNvSpPr txBox="1">
                <a:spLocks noChangeArrowheads="1"/>
              </p:cNvSpPr>
              <p:nvPr/>
            </p:nvSpPr>
            <p:spPr bwMode="auto">
              <a:xfrm>
                <a:off x="3409" y="269"/>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12</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1" name="Text Box 154"/>
              <p:cNvSpPr txBox="1">
                <a:spLocks noChangeArrowheads="1"/>
              </p:cNvSpPr>
              <p:nvPr/>
            </p:nvSpPr>
            <p:spPr bwMode="auto">
              <a:xfrm>
                <a:off x="4485" y="45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2" name="Text Box 155"/>
              <p:cNvSpPr txBox="1">
                <a:spLocks noChangeArrowheads="1"/>
              </p:cNvSpPr>
              <p:nvPr/>
            </p:nvSpPr>
            <p:spPr bwMode="auto">
              <a:xfrm>
                <a:off x="4758" y="45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3" name="Text Box 156"/>
              <p:cNvSpPr txBox="1">
                <a:spLocks noChangeArrowheads="1"/>
              </p:cNvSpPr>
              <p:nvPr/>
            </p:nvSpPr>
            <p:spPr bwMode="auto">
              <a:xfrm>
                <a:off x="4212" y="45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4" name="Text Box 157"/>
              <p:cNvSpPr txBox="1">
                <a:spLocks noChangeArrowheads="1"/>
              </p:cNvSpPr>
              <p:nvPr/>
            </p:nvSpPr>
            <p:spPr bwMode="auto">
              <a:xfrm>
                <a:off x="4485"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16</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5" name="Text Box 158"/>
              <p:cNvSpPr txBox="1">
                <a:spLocks noChangeArrowheads="1"/>
              </p:cNvSpPr>
              <p:nvPr/>
            </p:nvSpPr>
            <p:spPr bwMode="auto">
              <a:xfrm>
                <a:off x="4758"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17</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6" name="Text Box 159"/>
              <p:cNvSpPr txBox="1">
                <a:spLocks noChangeArrowheads="1"/>
              </p:cNvSpPr>
              <p:nvPr/>
            </p:nvSpPr>
            <p:spPr bwMode="auto">
              <a:xfrm>
                <a:off x="4212"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15</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7" name="Text Box 160"/>
              <p:cNvSpPr txBox="1">
                <a:spLocks noChangeArrowheads="1"/>
              </p:cNvSpPr>
              <p:nvPr/>
            </p:nvSpPr>
            <p:spPr bwMode="auto">
              <a:xfrm>
                <a:off x="2067" y="453"/>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8" name="Text Box 161"/>
              <p:cNvSpPr txBox="1">
                <a:spLocks noChangeArrowheads="1"/>
              </p:cNvSpPr>
              <p:nvPr/>
            </p:nvSpPr>
            <p:spPr bwMode="auto">
              <a:xfrm>
                <a:off x="2341" y="453"/>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9" name="Text Box 162"/>
              <p:cNvSpPr txBox="1">
                <a:spLocks noChangeArrowheads="1"/>
              </p:cNvSpPr>
              <p:nvPr/>
            </p:nvSpPr>
            <p:spPr bwMode="auto">
              <a:xfrm>
                <a:off x="1794" y="453"/>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0" name="Text Box 163"/>
              <p:cNvSpPr txBox="1">
                <a:spLocks noChangeArrowheads="1"/>
              </p:cNvSpPr>
              <p:nvPr/>
            </p:nvSpPr>
            <p:spPr bwMode="auto">
              <a:xfrm>
                <a:off x="2067" y="270"/>
                <a:ext cx="27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7</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1" name="Text Box 164"/>
              <p:cNvSpPr txBox="1">
                <a:spLocks noChangeArrowheads="1"/>
              </p:cNvSpPr>
              <p:nvPr/>
            </p:nvSpPr>
            <p:spPr bwMode="auto">
              <a:xfrm>
                <a:off x="2341"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8</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2" name="Text Box 165"/>
              <p:cNvSpPr txBox="1">
                <a:spLocks noChangeArrowheads="1"/>
              </p:cNvSpPr>
              <p:nvPr/>
            </p:nvSpPr>
            <p:spPr bwMode="auto">
              <a:xfrm>
                <a:off x="1794"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6</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3" name="Text Box 166"/>
              <p:cNvSpPr txBox="1">
                <a:spLocks noChangeArrowheads="1"/>
              </p:cNvSpPr>
              <p:nvPr/>
            </p:nvSpPr>
            <p:spPr bwMode="auto">
              <a:xfrm>
                <a:off x="2870" y="454"/>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4" name="Text Box 167"/>
              <p:cNvSpPr txBox="1">
                <a:spLocks noChangeArrowheads="1"/>
              </p:cNvSpPr>
              <p:nvPr/>
            </p:nvSpPr>
            <p:spPr bwMode="auto">
              <a:xfrm>
                <a:off x="3144" y="454"/>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5" name="Text Box 168"/>
              <p:cNvSpPr txBox="1">
                <a:spLocks noChangeArrowheads="1"/>
              </p:cNvSpPr>
              <p:nvPr/>
            </p:nvSpPr>
            <p:spPr bwMode="auto">
              <a:xfrm>
                <a:off x="2597" y="454"/>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6" name="Text Box 169"/>
              <p:cNvSpPr txBox="1">
                <a:spLocks noChangeArrowheads="1"/>
              </p:cNvSpPr>
              <p:nvPr/>
            </p:nvSpPr>
            <p:spPr bwMode="auto">
              <a:xfrm>
                <a:off x="2870" y="271"/>
                <a:ext cx="27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10</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7" name="Text Box 170"/>
              <p:cNvSpPr txBox="1">
                <a:spLocks noChangeArrowheads="1"/>
              </p:cNvSpPr>
              <p:nvPr/>
            </p:nvSpPr>
            <p:spPr bwMode="auto">
              <a:xfrm>
                <a:off x="3144" y="271"/>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11</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8" name="Text Box 171"/>
              <p:cNvSpPr txBox="1">
                <a:spLocks noChangeArrowheads="1"/>
              </p:cNvSpPr>
              <p:nvPr/>
            </p:nvSpPr>
            <p:spPr bwMode="auto">
              <a:xfrm>
                <a:off x="2597" y="271"/>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9</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9" name="Text Box 172"/>
              <p:cNvSpPr txBox="1">
                <a:spLocks noChangeArrowheads="1"/>
              </p:cNvSpPr>
              <p:nvPr/>
            </p:nvSpPr>
            <p:spPr bwMode="auto">
              <a:xfrm>
                <a:off x="5288" y="45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0" name="Text Box 173"/>
              <p:cNvSpPr txBox="1">
                <a:spLocks noChangeArrowheads="1"/>
              </p:cNvSpPr>
              <p:nvPr/>
            </p:nvSpPr>
            <p:spPr bwMode="auto">
              <a:xfrm>
                <a:off x="5561" y="45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1" name="Text Box 174"/>
              <p:cNvSpPr txBox="1">
                <a:spLocks noChangeArrowheads="1"/>
              </p:cNvSpPr>
              <p:nvPr/>
            </p:nvSpPr>
            <p:spPr bwMode="auto">
              <a:xfrm>
                <a:off x="5015" y="45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2" name="Text Box 175"/>
              <p:cNvSpPr txBox="1">
                <a:spLocks noChangeArrowheads="1"/>
              </p:cNvSpPr>
              <p:nvPr/>
            </p:nvSpPr>
            <p:spPr bwMode="auto">
              <a:xfrm>
                <a:off x="5288"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19</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43" name="Text Box 176"/>
              <p:cNvSpPr txBox="1">
                <a:spLocks noChangeArrowheads="1"/>
              </p:cNvSpPr>
              <p:nvPr/>
            </p:nvSpPr>
            <p:spPr bwMode="auto">
              <a:xfrm>
                <a:off x="5561"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20</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44" name="Text Box 177"/>
              <p:cNvSpPr txBox="1">
                <a:spLocks noChangeArrowheads="1"/>
              </p:cNvSpPr>
              <p:nvPr/>
            </p:nvSpPr>
            <p:spPr bwMode="auto">
              <a:xfrm>
                <a:off x="5015"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18</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45" name="Text Box 178"/>
              <p:cNvSpPr txBox="1">
                <a:spLocks noChangeArrowheads="1"/>
              </p:cNvSpPr>
              <p:nvPr/>
            </p:nvSpPr>
            <p:spPr bwMode="auto">
              <a:xfrm>
                <a:off x="5818" y="453"/>
                <a:ext cx="273" cy="209"/>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6" name="Text Box 179"/>
              <p:cNvSpPr txBox="1">
                <a:spLocks noChangeArrowheads="1"/>
              </p:cNvSpPr>
              <p:nvPr/>
            </p:nvSpPr>
            <p:spPr bwMode="auto">
              <a:xfrm>
                <a:off x="5818" y="271"/>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21</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47" name="Text Box 180"/>
              <p:cNvSpPr txBox="1">
                <a:spLocks noChangeArrowheads="1"/>
              </p:cNvSpPr>
              <p:nvPr/>
            </p:nvSpPr>
            <p:spPr bwMode="auto">
              <a:xfrm>
                <a:off x="453" y="453"/>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8" name="Text Box 181"/>
              <p:cNvSpPr txBox="1">
                <a:spLocks noChangeArrowheads="1"/>
              </p:cNvSpPr>
              <p:nvPr/>
            </p:nvSpPr>
            <p:spPr bwMode="auto">
              <a:xfrm>
                <a:off x="727" y="453"/>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9" name="Text Box 182"/>
              <p:cNvSpPr txBox="1">
                <a:spLocks noChangeArrowheads="1"/>
              </p:cNvSpPr>
              <p:nvPr/>
            </p:nvSpPr>
            <p:spPr bwMode="auto">
              <a:xfrm>
                <a:off x="180" y="453"/>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50" name="Text Box 183"/>
              <p:cNvSpPr txBox="1">
                <a:spLocks noChangeArrowheads="1"/>
              </p:cNvSpPr>
              <p:nvPr/>
            </p:nvSpPr>
            <p:spPr bwMode="auto">
              <a:xfrm>
                <a:off x="453" y="270"/>
                <a:ext cx="27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1</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51" name="Text Box 184"/>
              <p:cNvSpPr txBox="1">
                <a:spLocks noChangeArrowheads="1"/>
              </p:cNvSpPr>
              <p:nvPr/>
            </p:nvSpPr>
            <p:spPr bwMode="auto">
              <a:xfrm>
                <a:off x="727"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2</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52" name="Text Box 185"/>
              <p:cNvSpPr txBox="1">
                <a:spLocks noChangeArrowheads="1"/>
              </p:cNvSpPr>
              <p:nvPr/>
            </p:nvSpPr>
            <p:spPr bwMode="auto">
              <a:xfrm>
                <a:off x="180" y="270"/>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0</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53" name="Text Box 186"/>
              <p:cNvSpPr txBox="1">
                <a:spLocks noChangeArrowheads="1"/>
              </p:cNvSpPr>
              <p:nvPr/>
            </p:nvSpPr>
            <p:spPr bwMode="auto">
              <a:xfrm>
                <a:off x="1256" y="454"/>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54" name="Text Box 187"/>
              <p:cNvSpPr txBox="1">
                <a:spLocks noChangeArrowheads="1"/>
              </p:cNvSpPr>
              <p:nvPr/>
            </p:nvSpPr>
            <p:spPr bwMode="auto">
              <a:xfrm>
                <a:off x="1530" y="454"/>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55" name="Text Box 188"/>
              <p:cNvSpPr txBox="1">
                <a:spLocks noChangeArrowheads="1"/>
              </p:cNvSpPr>
              <p:nvPr/>
            </p:nvSpPr>
            <p:spPr bwMode="auto">
              <a:xfrm>
                <a:off x="983" y="454"/>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56" name="Text Box 189"/>
              <p:cNvSpPr txBox="1">
                <a:spLocks noChangeArrowheads="1"/>
              </p:cNvSpPr>
              <p:nvPr/>
            </p:nvSpPr>
            <p:spPr bwMode="auto">
              <a:xfrm>
                <a:off x="1256" y="271"/>
                <a:ext cx="27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4</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57" name="Text Box 190"/>
              <p:cNvSpPr txBox="1">
                <a:spLocks noChangeArrowheads="1"/>
              </p:cNvSpPr>
              <p:nvPr/>
            </p:nvSpPr>
            <p:spPr bwMode="auto">
              <a:xfrm>
                <a:off x="1530" y="271"/>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5</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58" name="Text Box 191"/>
              <p:cNvSpPr txBox="1">
                <a:spLocks noChangeArrowheads="1"/>
              </p:cNvSpPr>
              <p:nvPr/>
            </p:nvSpPr>
            <p:spPr bwMode="auto">
              <a:xfrm>
                <a:off x="983" y="271"/>
                <a:ext cx="27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3</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59" name="Text Box 192"/>
              <p:cNvSpPr txBox="1">
                <a:spLocks noChangeArrowheads="1"/>
              </p:cNvSpPr>
              <p:nvPr/>
            </p:nvSpPr>
            <p:spPr bwMode="auto">
              <a:xfrm>
                <a:off x="453" y="1344"/>
                <a:ext cx="274"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0" name="Text Box 193"/>
              <p:cNvSpPr txBox="1">
                <a:spLocks noChangeArrowheads="1"/>
              </p:cNvSpPr>
              <p:nvPr/>
            </p:nvSpPr>
            <p:spPr bwMode="auto">
              <a:xfrm>
                <a:off x="727"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1" name="Text Box 194"/>
              <p:cNvSpPr txBox="1">
                <a:spLocks noChangeArrowheads="1"/>
              </p:cNvSpPr>
              <p:nvPr/>
            </p:nvSpPr>
            <p:spPr bwMode="auto">
              <a:xfrm>
                <a:off x="180"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rgbClr val="D9D9D9"/>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2" name="Text Box 195"/>
              <p:cNvSpPr txBox="1">
                <a:spLocks noChangeArrowheads="1"/>
              </p:cNvSpPr>
              <p:nvPr/>
            </p:nvSpPr>
            <p:spPr bwMode="auto">
              <a:xfrm>
                <a:off x="1256" y="1348"/>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3" name="Text Box 196"/>
              <p:cNvSpPr txBox="1">
                <a:spLocks noChangeArrowheads="1"/>
              </p:cNvSpPr>
              <p:nvPr/>
            </p:nvSpPr>
            <p:spPr bwMode="auto">
              <a:xfrm>
                <a:off x="983" y="1348"/>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4" name="Text Box 197"/>
              <p:cNvSpPr txBox="1">
                <a:spLocks noChangeArrowheads="1"/>
              </p:cNvSpPr>
              <p:nvPr/>
            </p:nvSpPr>
            <p:spPr bwMode="auto">
              <a:xfrm>
                <a:off x="2073" y="1344"/>
                <a:ext cx="274"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5" name="Text Box 198"/>
              <p:cNvSpPr txBox="1">
                <a:spLocks noChangeArrowheads="1"/>
              </p:cNvSpPr>
              <p:nvPr/>
            </p:nvSpPr>
            <p:spPr bwMode="auto">
              <a:xfrm>
                <a:off x="2347"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6" name="Text Box 199"/>
              <p:cNvSpPr txBox="1">
                <a:spLocks noChangeArrowheads="1"/>
              </p:cNvSpPr>
              <p:nvPr/>
            </p:nvSpPr>
            <p:spPr bwMode="auto">
              <a:xfrm>
                <a:off x="1800"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7" name="Text Box 200"/>
              <p:cNvSpPr txBox="1">
                <a:spLocks noChangeArrowheads="1"/>
              </p:cNvSpPr>
              <p:nvPr/>
            </p:nvSpPr>
            <p:spPr bwMode="auto">
              <a:xfrm>
                <a:off x="2876" y="1348"/>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8" name="Text Box 201"/>
              <p:cNvSpPr txBox="1">
                <a:spLocks noChangeArrowheads="1"/>
              </p:cNvSpPr>
              <p:nvPr/>
            </p:nvSpPr>
            <p:spPr bwMode="auto">
              <a:xfrm>
                <a:off x="2603" y="1348"/>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69" name="Text Box 202"/>
              <p:cNvSpPr txBox="1">
                <a:spLocks noChangeArrowheads="1"/>
              </p:cNvSpPr>
              <p:nvPr/>
            </p:nvSpPr>
            <p:spPr bwMode="auto">
              <a:xfrm>
                <a:off x="3693" y="1344"/>
                <a:ext cx="274"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rgbClr val="F2F2F2"/>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0" name="Text Box 203"/>
              <p:cNvSpPr txBox="1">
                <a:spLocks noChangeArrowheads="1"/>
              </p:cNvSpPr>
              <p:nvPr/>
            </p:nvSpPr>
            <p:spPr bwMode="auto">
              <a:xfrm>
                <a:off x="3967"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1" name="Text Box 204"/>
              <p:cNvSpPr txBox="1">
                <a:spLocks noChangeArrowheads="1"/>
              </p:cNvSpPr>
              <p:nvPr/>
            </p:nvSpPr>
            <p:spPr bwMode="auto">
              <a:xfrm>
                <a:off x="3420"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2" name="Text Box 205"/>
              <p:cNvSpPr txBox="1">
                <a:spLocks noChangeArrowheads="1"/>
              </p:cNvSpPr>
              <p:nvPr/>
            </p:nvSpPr>
            <p:spPr bwMode="auto">
              <a:xfrm>
                <a:off x="4496" y="1348"/>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3" name="Text Box 206"/>
              <p:cNvSpPr txBox="1">
                <a:spLocks noChangeArrowheads="1"/>
              </p:cNvSpPr>
              <p:nvPr/>
            </p:nvSpPr>
            <p:spPr bwMode="auto">
              <a:xfrm>
                <a:off x="4223" y="1348"/>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4" name="Text Box 207"/>
              <p:cNvSpPr txBox="1">
                <a:spLocks noChangeArrowheads="1"/>
              </p:cNvSpPr>
              <p:nvPr/>
            </p:nvSpPr>
            <p:spPr bwMode="auto">
              <a:xfrm>
                <a:off x="5313" y="1344"/>
                <a:ext cx="274"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rgbClr val="F2F2F2"/>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5" name="Text Box 208"/>
              <p:cNvSpPr txBox="1">
                <a:spLocks noChangeArrowheads="1"/>
              </p:cNvSpPr>
              <p:nvPr/>
            </p:nvSpPr>
            <p:spPr bwMode="auto">
              <a:xfrm>
                <a:off x="5587"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6" name="Text Box 209"/>
              <p:cNvSpPr txBox="1">
                <a:spLocks noChangeArrowheads="1"/>
              </p:cNvSpPr>
              <p:nvPr/>
            </p:nvSpPr>
            <p:spPr bwMode="auto">
              <a:xfrm>
                <a:off x="5040" y="1344"/>
                <a:ext cx="273" cy="208"/>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7" name="Text Box 210"/>
              <p:cNvSpPr txBox="1">
                <a:spLocks noChangeArrowheads="1"/>
              </p:cNvSpPr>
              <p:nvPr/>
            </p:nvSpPr>
            <p:spPr bwMode="auto">
              <a:xfrm>
                <a:off x="6116" y="1348"/>
                <a:ext cx="274"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8" name="Text Box 211"/>
              <p:cNvSpPr txBox="1">
                <a:spLocks noChangeArrowheads="1"/>
              </p:cNvSpPr>
              <p:nvPr/>
            </p:nvSpPr>
            <p:spPr bwMode="auto">
              <a:xfrm>
                <a:off x="5843" y="1348"/>
                <a:ext cx="273" cy="20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79" name="Line 212"/>
              <p:cNvCxnSpPr>
                <a:cxnSpLocks noChangeShapeType="1"/>
              </p:cNvCxnSpPr>
              <p:nvPr/>
            </p:nvCxnSpPr>
            <p:spPr bwMode="auto">
              <a:xfrm>
                <a:off x="320" y="588"/>
                <a:ext cx="0" cy="867"/>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0" name="Line 213"/>
              <p:cNvCxnSpPr>
                <a:cxnSpLocks noChangeShapeType="1"/>
              </p:cNvCxnSpPr>
              <p:nvPr/>
            </p:nvCxnSpPr>
            <p:spPr bwMode="auto">
              <a:xfrm>
                <a:off x="552" y="604"/>
                <a:ext cx="1383" cy="800"/>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1" name="Line 214"/>
              <p:cNvCxnSpPr>
                <a:cxnSpLocks noChangeShapeType="1"/>
              </p:cNvCxnSpPr>
              <p:nvPr/>
            </p:nvCxnSpPr>
            <p:spPr bwMode="auto">
              <a:xfrm>
                <a:off x="870" y="594"/>
                <a:ext cx="2642" cy="846"/>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2" name="Line 215"/>
              <p:cNvCxnSpPr>
                <a:cxnSpLocks noChangeShapeType="1"/>
              </p:cNvCxnSpPr>
              <p:nvPr/>
            </p:nvCxnSpPr>
            <p:spPr bwMode="auto">
              <a:xfrm>
                <a:off x="1080" y="597"/>
                <a:ext cx="4082" cy="845"/>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3" name="Line 216"/>
              <p:cNvCxnSpPr>
                <a:cxnSpLocks noChangeShapeType="1"/>
              </p:cNvCxnSpPr>
              <p:nvPr/>
            </p:nvCxnSpPr>
            <p:spPr bwMode="auto">
              <a:xfrm flipH="1">
                <a:off x="600" y="552"/>
                <a:ext cx="720" cy="907"/>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4" name="Line 217"/>
              <p:cNvCxnSpPr>
                <a:cxnSpLocks noChangeShapeType="1"/>
              </p:cNvCxnSpPr>
              <p:nvPr/>
            </p:nvCxnSpPr>
            <p:spPr bwMode="auto">
              <a:xfrm>
                <a:off x="1620" y="537"/>
                <a:ext cx="595" cy="907"/>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5" name="Line 218"/>
              <p:cNvCxnSpPr>
                <a:cxnSpLocks noChangeShapeType="1"/>
              </p:cNvCxnSpPr>
              <p:nvPr/>
            </p:nvCxnSpPr>
            <p:spPr bwMode="auto">
              <a:xfrm>
                <a:off x="1977" y="552"/>
                <a:ext cx="1858" cy="907"/>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6" name="Line 219"/>
              <p:cNvCxnSpPr>
                <a:cxnSpLocks noChangeShapeType="1"/>
              </p:cNvCxnSpPr>
              <p:nvPr/>
            </p:nvCxnSpPr>
            <p:spPr bwMode="auto">
              <a:xfrm>
                <a:off x="2220" y="552"/>
                <a:ext cx="3209" cy="896"/>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7" name="Line 220"/>
              <p:cNvCxnSpPr>
                <a:cxnSpLocks noChangeShapeType="1"/>
              </p:cNvCxnSpPr>
              <p:nvPr/>
            </p:nvCxnSpPr>
            <p:spPr bwMode="auto">
              <a:xfrm flipH="1">
                <a:off x="840" y="567"/>
                <a:ext cx="1678" cy="839"/>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8" name="Line 221"/>
              <p:cNvCxnSpPr>
                <a:cxnSpLocks noChangeShapeType="1"/>
              </p:cNvCxnSpPr>
              <p:nvPr/>
            </p:nvCxnSpPr>
            <p:spPr bwMode="auto">
              <a:xfrm flipH="1">
                <a:off x="2415" y="537"/>
                <a:ext cx="285" cy="907"/>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89" name="Line 222"/>
              <p:cNvCxnSpPr>
                <a:cxnSpLocks noChangeShapeType="1"/>
              </p:cNvCxnSpPr>
              <p:nvPr/>
            </p:nvCxnSpPr>
            <p:spPr bwMode="auto">
              <a:xfrm>
                <a:off x="3000" y="567"/>
                <a:ext cx="1080" cy="907"/>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cxnSp>
            <p:nvCxnSpPr>
              <p:cNvPr id="90" name="Line 223"/>
              <p:cNvCxnSpPr>
                <a:cxnSpLocks noChangeShapeType="1"/>
              </p:cNvCxnSpPr>
              <p:nvPr/>
            </p:nvCxnSpPr>
            <p:spPr bwMode="auto">
              <a:xfrm>
                <a:off x="3240" y="579"/>
                <a:ext cx="2490" cy="836"/>
              </a:xfrm>
              <a:prstGeom prst="line">
                <a:avLst/>
              </a:prstGeom>
              <a:noFill/>
              <a:ln w="3175">
                <a:solidFill>
                  <a:sysClr val="windowText" lastClr="000000"/>
                </a:solidFill>
                <a:round/>
                <a:headEnd/>
                <a:tailEnd type="triangle" w="sm" len="med"/>
              </a:ln>
              <a:extLst>
                <a:ext uri="{909E8E84-426E-40DD-AFC4-6F175D3DCCD1}">
                  <a14:hiddenFill xmlns:a14="http://schemas.microsoft.com/office/drawing/2010/main">
                    <a:noFill/>
                  </a14:hiddenFill>
                </a:ext>
              </a:extLst>
            </p:spPr>
          </p:cxnSp>
          <p:sp>
            <p:nvSpPr>
              <p:cNvPr id="91" name="Text Box 224"/>
              <p:cNvSpPr txBox="1">
                <a:spLocks noChangeArrowheads="1"/>
              </p:cNvSpPr>
              <p:nvPr/>
            </p:nvSpPr>
            <p:spPr bwMode="auto">
              <a:xfrm>
                <a:off x="3318" y="-46"/>
                <a:ext cx="39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i</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cxnSp>
            <p:nvCxnSpPr>
              <p:cNvPr id="92" name="Line 225"/>
              <p:cNvCxnSpPr>
                <a:cxnSpLocks noChangeShapeType="1"/>
              </p:cNvCxnSpPr>
              <p:nvPr/>
            </p:nvCxnSpPr>
            <p:spPr bwMode="auto">
              <a:xfrm>
                <a:off x="3546" y="56"/>
                <a:ext cx="0" cy="175"/>
              </a:xfrm>
              <a:prstGeom prst="line">
                <a:avLst/>
              </a:prstGeom>
              <a:noFill/>
              <a:ln w="9525">
                <a:solidFill>
                  <a:sysClr val="windowText" lastClr="000000"/>
                </a:solidFill>
                <a:round/>
                <a:headEnd/>
                <a:tailEnd type="triangle" w="sm" len="sm"/>
              </a:ln>
              <a:extLst>
                <a:ext uri="{909E8E84-426E-40DD-AFC4-6F175D3DCCD1}">
                  <a14:hiddenFill xmlns:a14="http://schemas.microsoft.com/office/drawing/2010/main">
                    <a:noFill/>
                  </a14:hiddenFill>
                </a:ext>
              </a:extLst>
            </p:spPr>
          </p:cxnSp>
          <p:sp>
            <p:nvSpPr>
              <p:cNvPr id="93" name="Text Box 226"/>
              <p:cNvSpPr txBox="1">
                <a:spLocks noChangeArrowheads="1"/>
              </p:cNvSpPr>
              <p:nvPr/>
            </p:nvSpPr>
            <p:spPr bwMode="auto">
              <a:xfrm>
                <a:off x="896" y="2102"/>
                <a:ext cx="3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j</a:t>
                </a:r>
                <a:endParaRPr kumimoji="0" lang="zh-CN" altLang="en-US" sz="18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cxnSp>
            <p:nvCxnSpPr>
              <p:cNvPr id="94" name="Line 227"/>
              <p:cNvCxnSpPr>
                <a:cxnSpLocks noChangeShapeType="1"/>
              </p:cNvCxnSpPr>
              <p:nvPr/>
            </p:nvCxnSpPr>
            <p:spPr bwMode="auto">
              <a:xfrm flipV="1">
                <a:off x="1080" y="1589"/>
                <a:ext cx="0" cy="434"/>
              </a:xfrm>
              <a:prstGeom prst="line">
                <a:avLst/>
              </a:prstGeom>
              <a:noFill/>
              <a:ln w="9525">
                <a:solidFill>
                  <a:sysClr val="windowText" lastClr="000000"/>
                </a:solidFill>
                <a:round/>
                <a:headEnd/>
                <a:tailEnd type="triangle" w="sm" len="sm"/>
              </a:ln>
              <a:extLst>
                <a:ext uri="{909E8E84-426E-40DD-AFC4-6F175D3DCCD1}">
                  <a14:hiddenFill xmlns:a14="http://schemas.microsoft.com/office/drawing/2010/main">
                    <a:noFill/>
                  </a14:hiddenFill>
                </a:ext>
              </a:extLst>
            </p:spPr>
          </p:cxnSp>
          <p:cxnSp>
            <p:nvCxnSpPr>
              <p:cNvPr id="95" name="Line 228"/>
              <p:cNvCxnSpPr>
                <a:cxnSpLocks noChangeShapeType="1"/>
              </p:cNvCxnSpPr>
              <p:nvPr/>
            </p:nvCxnSpPr>
            <p:spPr bwMode="auto">
              <a:xfrm>
                <a:off x="1080" y="1878"/>
                <a:ext cx="486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96" name="Line 229"/>
              <p:cNvCxnSpPr>
                <a:cxnSpLocks noChangeShapeType="1"/>
              </p:cNvCxnSpPr>
              <p:nvPr/>
            </p:nvCxnSpPr>
            <p:spPr bwMode="auto">
              <a:xfrm flipV="1">
                <a:off x="2760" y="1587"/>
                <a:ext cx="0" cy="291"/>
              </a:xfrm>
              <a:prstGeom prst="line">
                <a:avLst/>
              </a:prstGeom>
              <a:noFill/>
              <a:ln w="9525">
                <a:solidFill>
                  <a:sysClr val="windowText" lastClr="000000"/>
                </a:solidFill>
                <a:round/>
                <a:headEnd/>
                <a:tailEnd type="triangle" w="sm" len="sm"/>
              </a:ln>
              <a:extLst>
                <a:ext uri="{909E8E84-426E-40DD-AFC4-6F175D3DCCD1}">
                  <a14:hiddenFill xmlns:a14="http://schemas.microsoft.com/office/drawing/2010/main">
                    <a:noFill/>
                  </a14:hiddenFill>
                </a:ext>
              </a:extLst>
            </p:spPr>
          </p:cxnSp>
          <p:cxnSp>
            <p:nvCxnSpPr>
              <p:cNvPr id="97" name="Line 230"/>
              <p:cNvCxnSpPr>
                <a:cxnSpLocks noChangeShapeType="1"/>
              </p:cNvCxnSpPr>
              <p:nvPr/>
            </p:nvCxnSpPr>
            <p:spPr bwMode="auto">
              <a:xfrm flipV="1">
                <a:off x="4350" y="1587"/>
                <a:ext cx="0" cy="291"/>
              </a:xfrm>
              <a:prstGeom prst="line">
                <a:avLst/>
              </a:prstGeom>
              <a:noFill/>
              <a:ln w="9525">
                <a:solidFill>
                  <a:sysClr val="windowText" lastClr="000000"/>
                </a:solidFill>
                <a:round/>
                <a:headEnd/>
                <a:tailEnd type="triangle" w="sm" len="sm"/>
              </a:ln>
              <a:extLst>
                <a:ext uri="{909E8E84-426E-40DD-AFC4-6F175D3DCCD1}">
                  <a14:hiddenFill xmlns:a14="http://schemas.microsoft.com/office/drawing/2010/main">
                    <a:noFill/>
                  </a14:hiddenFill>
                </a:ext>
              </a:extLst>
            </p:spPr>
          </p:cxnSp>
          <p:cxnSp>
            <p:nvCxnSpPr>
              <p:cNvPr id="98" name="Line 231"/>
              <p:cNvCxnSpPr>
                <a:cxnSpLocks noChangeShapeType="1"/>
              </p:cNvCxnSpPr>
              <p:nvPr/>
            </p:nvCxnSpPr>
            <p:spPr bwMode="auto">
              <a:xfrm flipV="1">
                <a:off x="5940" y="1587"/>
                <a:ext cx="0" cy="291"/>
              </a:xfrm>
              <a:prstGeom prst="line">
                <a:avLst/>
              </a:prstGeom>
              <a:noFill/>
              <a:ln w="9525">
                <a:solidFill>
                  <a:sysClr val="windowText" lastClr="000000"/>
                </a:solidFill>
                <a:round/>
                <a:headEnd/>
                <a:tailEnd type="triangle" w="sm" len="sm"/>
              </a:ln>
              <a:extLst>
                <a:ext uri="{909E8E84-426E-40DD-AFC4-6F175D3DCCD1}">
                  <a14:hiddenFill xmlns:a14="http://schemas.microsoft.com/office/drawing/2010/main">
                    <a:noFill/>
                  </a14:hiddenFill>
                </a:ext>
              </a:extLst>
            </p:spPr>
          </p:cxnSp>
          <p:sp>
            <p:nvSpPr>
              <p:cNvPr id="99" name="Text Box 178"/>
              <p:cNvSpPr txBox="1">
                <a:spLocks noChangeArrowheads="1"/>
              </p:cNvSpPr>
              <p:nvPr/>
            </p:nvSpPr>
            <p:spPr bwMode="auto">
              <a:xfrm>
                <a:off x="6903" y="453"/>
                <a:ext cx="273" cy="209"/>
              </a:xfrm>
              <a:prstGeom prst="rect">
                <a:avLst/>
              </a:prstGeom>
              <a:solidFill>
                <a:sysClr val="window" lastClr="FFFFFF">
                  <a:lumMod val="85000"/>
                </a:sysClr>
              </a:solidFill>
              <a:ln w="9525">
                <a:solidFill>
                  <a:srgbClr val="000000"/>
                </a:solidFill>
                <a:miter lim="800000"/>
                <a:headEnd/>
                <a:tailEnd/>
              </a:ln>
            </p:spPr>
            <p:txBody>
              <a:bodyPr rot="0" vert="horz" wrap="square" lIns="0" tIns="0" rIns="0" bIns="0" anchor="t" anchorCtr="0" upright="1">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2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7" name="直接连接符 6"/>
            <p:cNvCxnSpPr/>
            <p:nvPr/>
          </p:nvCxnSpPr>
          <p:spPr>
            <a:xfrm>
              <a:off x="2296800" y="64800"/>
              <a:ext cx="107950" cy="0"/>
            </a:xfrm>
            <a:prstGeom prst="line">
              <a:avLst/>
            </a:prstGeom>
            <a:noFill/>
            <a:ln w="6350" cap="flat" cmpd="sng" algn="ctr">
              <a:solidFill>
                <a:sysClr val="windowText" lastClr="000000"/>
              </a:solidFill>
              <a:prstDash val="solid"/>
              <a:miter lim="800000"/>
              <a:headEnd type="none"/>
              <a:tailEnd type="stealth" w="sm" len="sm"/>
            </a:ln>
            <a:effectLst/>
          </p:spPr>
        </p:cxnSp>
      </p:grpSp>
      <p:sp>
        <p:nvSpPr>
          <p:cNvPr id="100" name="矩形 99"/>
          <p:cNvSpPr/>
          <p:nvPr/>
        </p:nvSpPr>
        <p:spPr>
          <a:xfrm>
            <a:off x="2418212" y="4928673"/>
            <a:ext cx="8197128" cy="1654299"/>
          </a:xfrm>
          <a:prstGeom prst="rect">
            <a:avLst/>
          </a:prstGeom>
        </p:spPr>
        <p:txBody>
          <a:bodyPr wrap="square">
            <a:spAutoFit/>
          </a:bodyPr>
          <a:lstStyle/>
          <a:p>
            <a:pPr marL="227965" marR="130810" algn="just">
              <a:lnSpc>
                <a:spcPts val="1200"/>
              </a:lnSpc>
              <a:spcAft>
                <a:spcPts val="0"/>
              </a:spcAft>
              <a:buNone/>
            </a:pPr>
            <a:r>
              <a:rPr lang="en-US" altLang="zh-CN" sz="1500" b="0" kern="100" dirty="0" err="1">
                <a:solidFill>
                  <a:srgbClr val="000000"/>
                </a:solidFill>
                <a:latin typeface="Times New Roman" panose="02020603050405020304" pitchFamily="18" charset="0"/>
                <a:ea typeface="宋体" panose="02010600030101010101" pitchFamily="2" charset="-122"/>
              </a:rPr>
              <a:t>int</a:t>
            </a:r>
            <a:r>
              <a:rPr lang="en-US" altLang="zh-CN" sz="1500" b="0" kern="100" dirty="0">
                <a:solidFill>
                  <a:srgbClr val="000000"/>
                </a:solidFill>
                <a:latin typeface="Times New Roman" panose="02020603050405020304" pitchFamily="18" charset="0"/>
                <a:ea typeface="宋体" panose="02010600030101010101" pitchFamily="2" charset="-122"/>
              </a:rPr>
              <a:t> </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 0;</a:t>
            </a:r>
            <a:endParaRPr lang="zh-CN" altLang="zh-CN" sz="15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500" b="0" kern="100" dirty="0">
                <a:solidFill>
                  <a:srgbClr val="000000"/>
                </a:solidFill>
                <a:latin typeface="Times New Roman" panose="02020603050405020304" pitchFamily="18" charset="0"/>
                <a:ea typeface="宋体" panose="02010600030101010101" pitchFamily="2" charset="-122"/>
              </a:rPr>
              <a:t>for (</a:t>
            </a:r>
            <a:r>
              <a:rPr lang="en-US" altLang="zh-CN" sz="1500" b="0" kern="100" dirty="0" err="1">
                <a:solidFill>
                  <a:srgbClr val="000000"/>
                </a:solidFill>
                <a:latin typeface="Times New Roman" panose="02020603050405020304" pitchFamily="18" charset="0"/>
                <a:ea typeface="宋体" panose="02010600030101010101" pitchFamily="2" charset="-122"/>
              </a:rPr>
              <a:t>int</a:t>
            </a:r>
            <a:r>
              <a:rPr lang="en-US" altLang="zh-CN" sz="1500" b="0" kern="100" dirty="0">
                <a:solidFill>
                  <a:srgbClr val="000000"/>
                </a:solidFill>
                <a:latin typeface="Times New Roman" panose="02020603050405020304" pitchFamily="18" charset="0"/>
                <a:ea typeface="宋体" panose="02010600030101010101" pitchFamily="2" charset="-122"/>
              </a:rPr>
              <a:t> j = 0;j &lt; </a:t>
            </a:r>
            <a:r>
              <a:rPr lang="en-US" altLang="zh-CN" sz="1500" b="0" kern="100" dirty="0" err="1">
                <a:solidFill>
                  <a:srgbClr val="000000"/>
                </a:solidFill>
                <a:latin typeface="Times New Roman" panose="02020603050405020304" pitchFamily="18" charset="0"/>
                <a:ea typeface="宋体" panose="02010600030101010101" pitchFamily="2" charset="-122"/>
              </a:rPr>
              <a:t>cardNumber</a:t>
            </a:r>
            <a:r>
              <a:rPr lang="en-US" altLang="zh-CN" sz="1500" b="0" kern="100" dirty="0">
                <a:solidFill>
                  <a:srgbClr val="000000"/>
                </a:solidFill>
                <a:latin typeface="Times New Roman" panose="02020603050405020304" pitchFamily="18" charset="0"/>
                <a:ea typeface="宋体" panose="02010600030101010101" pitchFamily="2" charset="-122"/>
              </a:rPr>
              <a:t>;++ j) {	</a:t>
            </a:r>
            <a:r>
              <a:rPr lang="en-US" altLang="zh-CN" sz="1500" b="0" kern="100" dirty="0" smtClean="0">
                <a:solidFill>
                  <a:srgbClr val="000000"/>
                </a:solidFill>
                <a:latin typeface="Times New Roman" panose="02020603050405020304" pitchFamily="18" charset="0"/>
                <a:ea typeface="宋体" panose="02010600030101010101" pitchFamily="2" charset="-122"/>
              </a:rPr>
              <a:t>	// </a:t>
            </a:r>
            <a:r>
              <a:rPr lang="en-US" altLang="zh-CN" sz="1500" b="0" kern="100" dirty="0" err="1">
                <a:solidFill>
                  <a:srgbClr val="000000"/>
                </a:solidFill>
                <a:latin typeface="Times New Roman" panose="02020603050405020304" pitchFamily="18" charset="0"/>
                <a:ea typeface="宋体" panose="02010600030101010101" pitchFamily="2" charset="-122"/>
              </a:rPr>
              <a:t>cardNumber</a:t>
            </a:r>
            <a:r>
              <a:rPr lang="zh-CN" altLang="zh-CN" sz="1500" b="0" kern="100" dirty="0">
                <a:solidFill>
                  <a:srgbClr val="000000"/>
                </a:solidFill>
                <a:latin typeface="Times New Roman" panose="02020603050405020304" pitchFamily="18" charset="0"/>
                <a:ea typeface="宋体" panose="02010600030101010101" pitchFamily="2" charset="-122"/>
              </a:rPr>
              <a:t>为每人发牌数目</a:t>
            </a:r>
            <a:endParaRPr lang="zh-CN" altLang="zh-CN" sz="15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500" b="0" kern="100" dirty="0">
                <a:solidFill>
                  <a:srgbClr val="000000"/>
                </a:solidFill>
                <a:latin typeface="Times New Roman" panose="02020603050405020304" pitchFamily="18" charset="0"/>
                <a:ea typeface="宋体" panose="02010600030101010101" pitchFamily="2" charset="-122"/>
              </a:rPr>
              <a:t>	inHand1[j] =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 0;++ </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a:t>
            </a:r>
            <a:r>
              <a:rPr lang="en-US" altLang="zh-CN" sz="1500" b="0" kern="100" dirty="0" smtClean="0">
                <a:solidFill>
                  <a:srgbClr val="000000"/>
                </a:solidFill>
                <a:latin typeface="Times New Roman" panose="02020603050405020304" pitchFamily="18" charset="0"/>
                <a:ea typeface="宋体" panose="02010600030101010101" pitchFamily="2" charset="-122"/>
              </a:rPr>
              <a:t>// </a:t>
            </a:r>
            <a:r>
              <a:rPr lang="en-US" altLang="zh-CN" sz="1500" b="0" kern="100" dirty="0">
                <a:solidFill>
                  <a:srgbClr val="000000"/>
                </a:solidFill>
                <a:latin typeface="Times New Roman" panose="02020603050405020304" pitchFamily="18" charset="0"/>
                <a:ea typeface="宋体" panose="02010600030101010101" pitchFamily="2" charset="-122"/>
              </a:rPr>
              <a:t>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 0 </a:t>
            </a:r>
            <a:r>
              <a:rPr lang="zh-CN" altLang="zh-CN" sz="1500" b="0" kern="100" dirty="0">
                <a:solidFill>
                  <a:srgbClr val="000000"/>
                </a:solidFill>
                <a:latin typeface="Times New Roman" panose="02020603050405020304" pitchFamily="18" charset="0"/>
                <a:ea typeface="宋体" panose="02010600030101010101" pitchFamily="2" charset="-122"/>
              </a:rPr>
              <a:t>象征牌已经被取走</a:t>
            </a:r>
            <a:endParaRPr lang="zh-CN" altLang="zh-CN" sz="15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500" b="0" kern="100" dirty="0">
                <a:solidFill>
                  <a:srgbClr val="000000"/>
                </a:solidFill>
                <a:latin typeface="Times New Roman" panose="02020603050405020304" pitchFamily="18" charset="0"/>
                <a:ea typeface="宋体" panose="02010600030101010101" pitchFamily="2" charset="-122"/>
              </a:rPr>
              <a:t>	inHand2[j] =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 0;++ </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a:t>
            </a:r>
            <a:r>
              <a:rPr lang="en-US" altLang="zh-CN" sz="1500" b="0" kern="100" dirty="0" smtClean="0">
                <a:solidFill>
                  <a:srgbClr val="000000"/>
                </a:solidFill>
                <a:latin typeface="Times New Roman" panose="02020603050405020304" pitchFamily="18" charset="0"/>
                <a:ea typeface="宋体" panose="02010600030101010101" pitchFamily="2" charset="-122"/>
              </a:rPr>
              <a:t>// </a:t>
            </a:r>
            <a:r>
              <a:rPr lang="en-US" altLang="zh-CN" sz="1500" b="0" kern="100" dirty="0">
                <a:solidFill>
                  <a:srgbClr val="000000"/>
                </a:solidFill>
                <a:latin typeface="Times New Roman" panose="02020603050405020304" pitchFamily="18" charset="0"/>
                <a:ea typeface="宋体" panose="02010600030101010101" pitchFamily="2" charset="-122"/>
              </a:rPr>
              <a:t>++</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zh-CN" altLang="zh-CN" sz="1500" b="0" kern="100" dirty="0">
                <a:solidFill>
                  <a:srgbClr val="000000"/>
                </a:solidFill>
                <a:latin typeface="Times New Roman" panose="02020603050405020304" pitchFamily="18" charset="0"/>
                <a:ea typeface="宋体" panose="02010600030101010101" pitchFamily="2" charset="-122"/>
              </a:rPr>
              <a:t>为指向底牌中下一张</a:t>
            </a:r>
            <a:r>
              <a:rPr lang="zh-CN" altLang="zh-CN" sz="1500" b="0" kern="100" dirty="0" smtClean="0">
                <a:solidFill>
                  <a:srgbClr val="000000"/>
                </a:solidFill>
                <a:latin typeface="Times New Roman" panose="02020603050405020304" pitchFamily="18" charset="0"/>
                <a:ea typeface="宋体" panose="02010600030101010101" pitchFamily="2" charset="-122"/>
              </a:rPr>
              <a:t>牌</a:t>
            </a:r>
            <a:endParaRPr lang="zh-CN" altLang="zh-CN" sz="15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500" b="0" kern="100" dirty="0">
                <a:solidFill>
                  <a:srgbClr val="000000"/>
                </a:solidFill>
                <a:latin typeface="Times New Roman" panose="02020603050405020304" pitchFamily="18" charset="0"/>
                <a:ea typeface="宋体" panose="02010600030101010101" pitchFamily="2" charset="-122"/>
              </a:rPr>
              <a:t>	inHand3[j] =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 0;++ </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a:t>
            </a:r>
            <a:endParaRPr lang="zh-CN" altLang="zh-CN" sz="15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500" b="0" kern="100" dirty="0">
                <a:solidFill>
                  <a:srgbClr val="000000"/>
                </a:solidFill>
                <a:latin typeface="Times New Roman" panose="02020603050405020304" pitchFamily="18" charset="0"/>
                <a:ea typeface="宋体" panose="02010600030101010101" pitchFamily="2" charset="-122"/>
              </a:rPr>
              <a:t>	inHand4[j] =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card[</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 = 0;++ </a:t>
            </a:r>
            <a:r>
              <a:rPr lang="en-US" altLang="zh-CN" sz="1500" b="0" kern="100" dirty="0" err="1">
                <a:solidFill>
                  <a:srgbClr val="000000"/>
                </a:solidFill>
                <a:latin typeface="Times New Roman" panose="02020603050405020304" pitchFamily="18" charset="0"/>
                <a:ea typeface="宋体" panose="02010600030101010101" pitchFamily="2" charset="-122"/>
              </a:rPr>
              <a:t>i</a:t>
            </a:r>
            <a:r>
              <a:rPr lang="en-US" altLang="zh-CN" sz="1500" b="0" kern="100" dirty="0">
                <a:solidFill>
                  <a:srgbClr val="000000"/>
                </a:solidFill>
                <a:latin typeface="Times New Roman" panose="02020603050405020304" pitchFamily="18" charset="0"/>
                <a:ea typeface="宋体" panose="02010600030101010101" pitchFamily="2" charset="-122"/>
              </a:rPr>
              <a:t>;</a:t>
            </a:r>
            <a:endParaRPr lang="zh-CN" altLang="zh-CN" sz="15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500" b="0" kern="100" dirty="0">
                <a:solidFill>
                  <a:srgbClr val="000000"/>
                </a:solidFill>
                <a:latin typeface="Times New Roman" panose="02020603050405020304" pitchFamily="18" charset="0"/>
                <a:ea typeface="宋体" panose="02010600030101010101" pitchFamily="2" charset="-122"/>
              </a:rPr>
              <a:t>}</a:t>
            </a:r>
            <a:endParaRPr lang="zh-CN" altLang="zh-CN" sz="1500" b="0" kern="100" dirty="0">
              <a:effectLst/>
              <a:latin typeface="Times New Roman" panose="02020603050405020304" pitchFamily="18" charset="0"/>
              <a:ea typeface="宋体" panose="02010600030101010101" pitchFamily="2" charset="-122"/>
            </a:endParaRPr>
          </a:p>
        </p:txBody>
      </p:sp>
      <p:sp>
        <p:nvSpPr>
          <p:cNvPr id="102" name="矩形 101"/>
          <p:cNvSpPr/>
          <p:nvPr/>
        </p:nvSpPr>
        <p:spPr>
          <a:xfrm>
            <a:off x="7949983" y="4104046"/>
            <a:ext cx="3748796" cy="830997"/>
          </a:xfrm>
          <a:prstGeom prst="rect">
            <a:avLst/>
          </a:prstGeom>
        </p:spPr>
        <p:txBody>
          <a:bodyPr wrap="square">
            <a:spAutoFit/>
          </a:bodyPr>
          <a:lstStyle/>
          <a:p>
            <a:pPr>
              <a:buNone/>
            </a:pPr>
            <a:r>
              <a:rPr lang="zh-CN" altLang="zh-CN" b="0" kern="100" dirty="0">
                <a:ea typeface="黑体" panose="02010609060101010101" pitchFamily="49" charset="-122"/>
                <a:cs typeface="Times New Roman" panose="02020603050405020304" pitchFamily="18" charset="0"/>
              </a:rPr>
              <a:t>说明：</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数组</a:t>
            </a:r>
            <a:r>
              <a:rPr lang="en-US" altLang="zh-CN" b="0" kern="100" dirty="0">
                <a:latin typeface="Times New Roman" panose="02020603050405020304" pitchFamily="18" charset="0"/>
                <a:ea typeface="宋体" panose="02010600030101010101" pitchFamily="2" charset="-122"/>
              </a:rPr>
              <a:t>inHand1</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a:latin typeface="Times New Roman" panose="02020603050405020304" pitchFamily="18" charset="0"/>
                <a:ea typeface="宋体" panose="02010600030101010101" pitchFamily="2" charset="-122"/>
              </a:rPr>
              <a:t>inHand2</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a:latin typeface="Times New Roman" panose="02020603050405020304" pitchFamily="18" charset="0"/>
                <a:ea typeface="宋体" panose="02010600030101010101" pitchFamily="2" charset="-122"/>
              </a:rPr>
              <a:t>inHand3</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a:latin typeface="Times New Roman" panose="02020603050405020304" pitchFamily="18" charset="0"/>
                <a:ea typeface="宋体" panose="02010600030101010101" pitchFamily="2" charset="-122"/>
              </a:rPr>
              <a:t>inHand4</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分别存储玩家</a:t>
            </a:r>
            <a:r>
              <a:rPr lang="en-US" altLang="zh-CN" b="0" kern="100" dirty="0">
                <a:latin typeface="Times New Roman" panose="02020603050405020304" pitchFamily="18" charset="0"/>
                <a:ea typeface="宋体" panose="02010600030101010101" pitchFamily="2" charset="-122"/>
              </a:rPr>
              <a:t>hand1</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a:latin typeface="Times New Roman" panose="02020603050405020304" pitchFamily="18" charset="0"/>
                <a:ea typeface="宋体" panose="02010600030101010101" pitchFamily="2" charset="-122"/>
              </a:rPr>
              <a:t>hand2</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a:latin typeface="Times New Roman" panose="02020603050405020304" pitchFamily="18" charset="0"/>
                <a:ea typeface="宋体" panose="02010600030101010101" pitchFamily="2" charset="-122"/>
              </a:rPr>
              <a:t>hand3</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a:latin typeface="Times New Roman" panose="02020603050405020304" pitchFamily="18" charset="0"/>
                <a:ea typeface="宋体" panose="02010600030101010101" pitchFamily="2" charset="-122"/>
              </a:rPr>
              <a:t>hand4</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手中的牌。</a:t>
            </a:r>
            <a:endParaRPr lang="zh-CN" altLang="en-US" b="0" dirty="0"/>
          </a:p>
        </p:txBody>
      </p:sp>
    </p:spTree>
    <p:extLst>
      <p:ext uri="{BB962C8B-B14F-4D97-AF65-F5344CB8AC3E}">
        <p14:creationId xmlns:p14="http://schemas.microsoft.com/office/powerpoint/2010/main" val="9980494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fade">
                                      <p:cBhvr>
                                        <p:cTn id="14" dur="1000"/>
                                        <p:tgtEl>
                                          <p:spTgt spid="102"/>
                                        </p:tgtEl>
                                      </p:cBhvr>
                                    </p:animEffect>
                                    <p:anim calcmode="lin" valueType="num">
                                      <p:cBhvr>
                                        <p:cTn id="15" dur="1000" fill="hold"/>
                                        <p:tgtEl>
                                          <p:spTgt spid="102"/>
                                        </p:tgtEl>
                                        <p:attrNameLst>
                                          <p:attrName>ppt_x</p:attrName>
                                        </p:attrNameLst>
                                      </p:cBhvr>
                                      <p:tavLst>
                                        <p:tav tm="0">
                                          <p:val>
                                            <p:strVal val="#ppt_x"/>
                                          </p:val>
                                        </p:tav>
                                        <p:tav tm="100000">
                                          <p:val>
                                            <p:strVal val="#ppt_x"/>
                                          </p:val>
                                        </p:tav>
                                      </p:tavLst>
                                    </p:anim>
                                    <p:anim calcmode="lin" valueType="num">
                                      <p:cBhvr>
                                        <p:cTn id="16"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用二维数组表示玩家手中的牌</a:t>
            </a:r>
          </a:p>
        </p:txBody>
      </p:sp>
      <p:sp>
        <p:nvSpPr>
          <p:cNvPr id="3" name="内容占位符 2"/>
          <p:cNvSpPr>
            <a:spLocks noGrp="1"/>
          </p:cNvSpPr>
          <p:nvPr>
            <p:ph idx="1"/>
          </p:nvPr>
        </p:nvSpPr>
        <p:spPr/>
        <p:txBody>
          <a:bodyPr/>
          <a:lstStyle/>
          <a:p>
            <a:r>
              <a:rPr lang="zh-CN" altLang="en-US" sz="2400" dirty="0" smtClean="0"/>
              <a:t>假定</a:t>
            </a:r>
            <a:r>
              <a:rPr lang="zh-CN" altLang="en-US" sz="2400" dirty="0"/>
              <a:t>总共有</a:t>
            </a:r>
            <a:r>
              <a:rPr lang="en-US" altLang="zh-CN" sz="2400" dirty="0"/>
              <a:t>4</a:t>
            </a:r>
            <a:r>
              <a:rPr lang="zh-CN" altLang="en-US" sz="2400" dirty="0"/>
              <a:t>位玩家，玩家手中的牌分别用</a:t>
            </a:r>
            <a:r>
              <a:rPr lang="en-US" altLang="zh-CN" sz="2400" dirty="0"/>
              <a:t>4</a:t>
            </a:r>
            <a:r>
              <a:rPr lang="zh-CN" altLang="en-US" sz="2400" dirty="0"/>
              <a:t>个一维数组 </a:t>
            </a:r>
            <a:r>
              <a:rPr lang="en-US" altLang="zh-CN" sz="2400" dirty="0" err="1"/>
              <a:t>inHandl</a:t>
            </a:r>
            <a:r>
              <a:rPr lang="zh-CN" altLang="en-US" sz="2400" dirty="0"/>
              <a:t>、</a:t>
            </a:r>
            <a:r>
              <a:rPr lang="en-US" altLang="zh-CN" sz="2400" dirty="0"/>
              <a:t>inHand2</a:t>
            </a:r>
            <a:r>
              <a:rPr lang="zh-CN" altLang="en-US" sz="2400" dirty="0"/>
              <a:t>、</a:t>
            </a:r>
            <a:r>
              <a:rPr lang="en-US" altLang="zh-CN" sz="2400" dirty="0"/>
              <a:t>inHand3</a:t>
            </a:r>
            <a:r>
              <a:rPr lang="zh-CN" altLang="en-US" sz="2400" dirty="0"/>
              <a:t>、</a:t>
            </a:r>
            <a:r>
              <a:rPr lang="en-US" altLang="zh-CN" sz="2400" dirty="0"/>
              <a:t>inHand4</a:t>
            </a:r>
            <a:r>
              <a:rPr lang="zh-CN" altLang="en-US" sz="2400" dirty="0"/>
              <a:t>表示。如果有</a:t>
            </a:r>
            <a:r>
              <a:rPr lang="en-US" altLang="zh-CN" sz="2400" dirty="0"/>
              <a:t>10</a:t>
            </a:r>
            <a:r>
              <a:rPr lang="zh-CN" altLang="en-US" sz="2400" dirty="0"/>
              <a:t>位玩家，则要设置</a:t>
            </a:r>
            <a:r>
              <a:rPr lang="en-US" altLang="zh-CN" sz="2400" dirty="0"/>
              <a:t>10</a:t>
            </a:r>
            <a:r>
              <a:rPr lang="zh-CN" altLang="en-US" sz="2400" dirty="0"/>
              <a:t>个一维数组，操作近似手工方式，使程序难以通用，一旦玩家数量改变，就要修改程序。</a:t>
            </a:r>
          </a:p>
          <a:p>
            <a:r>
              <a:rPr lang="zh-CN" altLang="en-US" sz="2400" dirty="0"/>
              <a:t>为了使程序具有通用性，可以用二维数组表示玩家手中的牌，即一维用于表示玩家，另一维用于表示玩家手中的牌</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4031612011"/>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用二维数组表示玩家手中的</a:t>
            </a:r>
            <a:r>
              <a:rPr lang="zh-CN" altLang="en-US" dirty="0" smtClean="0"/>
              <a:t>牌（续）</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二维数组的</a:t>
            </a:r>
            <a:r>
              <a:rPr lang="zh-CN" altLang="en-US" dirty="0" smtClean="0"/>
              <a:t>声明</a:t>
            </a:r>
            <a:endParaRPr lang="en-US" altLang="zh-CN" dirty="0" smtClean="0"/>
          </a:p>
          <a:p>
            <a:pPr lvl="1"/>
            <a:r>
              <a:rPr lang="zh-CN" altLang="en-US" dirty="0"/>
              <a:t>二维数组用两对下标运算符表示，其声明格式如下</a:t>
            </a:r>
            <a:r>
              <a:rPr lang="zh-CN" altLang="en-US" dirty="0" smtClean="0"/>
              <a:t>。</a:t>
            </a:r>
            <a:endParaRPr lang="en-US" altLang="zh-CN" dirty="0" smtClean="0"/>
          </a:p>
          <a:p>
            <a:pPr lvl="1"/>
            <a:endParaRPr lang="en-US" altLang="zh-CN" dirty="0"/>
          </a:p>
          <a:p>
            <a:pPr lvl="1"/>
            <a:endParaRPr lang="en-US" altLang="zh-CN" dirty="0" smtClean="0"/>
          </a:p>
          <a:p>
            <a:pPr lvl="1"/>
            <a:r>
              <a:rPr lang="zh-CN" altLang="en-US" dirty="0"/>
              <a:t>例如</a:t>
            </a:r>
          </a:p>
          <a:p>
            <a:pPr marL="857250" lvl="2" indent="0">
              <a:buNone/>
            </a:pPr>
            <a:r>
              <a:rPr lang="en-US" altLang="zh-CN" dirty="0" err="1"/>
              <a:t>int</a:t>
            </a:r>
            <a:r>
              <a:rPr lang="en-US" altLang="zh-CN" dirty="0"/>
              <a:t>[][] </a:t>
            </a:r>
            <a:r>
              <a:rPr lang="en-US" altLang="zh-CN" dirty="0" err="1"/>
              <a:t>inHand</a:t>
            </a:r>
            <a:r>
              <a:rPr lang="en-US" altLang="zh-CN" dirty="0"/>
              <a:t>;</a:t>
            </a:r>
          </a:p>
          <a:p>
            <a:pPr lvl="1"/>
            <a:r>
              <a:rPr lang="zh-CN" altLang="en-US" dirty="0"/>
              <a:t>或</a:t>
            </a:r>
          </a:p>
          <a:p>
            <a:pPr marL="857250" lvl="2" indent="0">
              <a:buNone/>
            </a:pPr>
            <a:r>
              <a:rPr lang="en-US" altLang="zh-CN" dirty="0" err="1"/>
              <a:t>int</a:t>
            </a:r>
            <a:r>
              <a:rPr lang="en-US" altLang="zh-CN" dirty="0"/>
              <a:t> </a:t>
            </a:r>
            <a:r>
              <a:rPr lang="en-US" altLang="zh-CN" dirty="0" err="1"/>
              <a:t>inHand</a:t>
            </a:r>
            <a:r>
              <a:rPr lang="en-US" altLang="zh-CN" dirty="0" smtClean="0"/>
              <a:t>[][];</a:t>
            </a:r>
          </a:p>
          <a:p>
            <a:pPr lvl="1"/>
            <a:r>
              <a:rPr lang="zh-CN" altLang="en-US" dirty="0"/>
              <a:t>注意：两个方括号中都不可有维表达式。</a:t>
            </a:r>
            <a:endParaRPr lang="en-US" altLang="zh-CN"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117888887"/>
              </p:ext>
            </p:extLst>
          </p:nvPr>
        </p:nvGraphicFramePr>
        <p:xfrm>
          <a:off x="1098060" y="2170208"/>
          <a:ext cx="4911090" cy="502920"/>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1800" u="sng" kern="100" dirty="0">
                          <a:effectLst/>
                          <a:latin typeface="ˎ̥"/>
                          <a:ea typeface="宋体" panose="02010600030101010101" pitchFamily="2" charset="-122"/>
                        </a:rPr>
                        <a:t>数据类型</a:t>
                      </a:r>
                      <a:r>
                        <a:rPr lang="zh-CN" sz="1800" kern="100" dirty="0">
                          <a:effectLst/>
                          <a:latin typeface="Times New Roman" panose="02020603050405020304" pitchFamily="18" charset="0"/>
                          <a:ea typeface="ˎ̥"/>
                        </a:rPr>
                        <a:t> </a:t>
                      </a:r>
                      <a:r>
                        <a:rPr lang="zh-CN" sz="1800" u="sng" kern="100" dirty="0">
                          <a:effectLst/>
                          <a:latin typeface="ˎ̥"/>
                          <a:ea typeface="宋体" panose="02010600030101010101" pitchFamily="2" charset="-122"/>
                        </a:rPr>
                        <a:t>数组名</a:t>
                      </a:r>
                      <a:r>
                        <a:rPr lang="en-US" sz="1800" kern="100" dirty="0">
                          <a:effectLst/>
                          <a:latin typeface="ˎ̥"/>
                          <a:ea typeface="宋体" panose="02010600030101010101" pitchFamily="2" charset="-122"/>
                        </a:rPr>
                        <a:t>[ ][ ];</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38000058"/>
              </p:ext>
            </p:extLst>
          </p:nvPr>
        </p:nvGraphicFramePr>
        <p:xfrm>
          <a:off x="6390597" y="2170209"/>
          <a:ext cx="4911090" cy="502920"/>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1800" u="sng" kern="100" dirty="0">
                          <a:effectLst/>
                          <a:latin typeface="ˎ̥"/>
                          <a:ea typeface="宋体" panose="02010600030101010101" pitchFamily="2" charset="-122"/>
                        </a:rPr>
                        <a:t>数据类型</a:t>
                      </a:r>
                      <a:r>
                        <a:rPr lang="en-US" sz="1800" kern="100" dirty="0">
                          <a:effectLst/>
                          <a:latin typeface="ˎ̥"/>
                          <a:ea typeface="宋体" panose="02010600030101010101" pitchFamily="2" charset="-122"/>
                        </a:rPr>
                        <a:t>[ ][ ]  </a:t>
                      </a:r>
                      <a:r>
                        <a:rPr lang="zh-CN" sz="1800" u="sng" kern="100" dirty="0">
                          <a:effectLst/>
                          <a:latin typeface="ˎ̥"/>
                          <a:ea typeface="宋体" panose="02010600030101010101" pitchFamily="2" charset="-122"/>
                        </a:rPr>
                        <a:t>数组名</a:t>
                      </a: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11198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a:t>
            </a:r>
            <a:r>
              <a:rPr lang="zh-CN" altLang="en-US" dirty="0"/>
              <a:t>数组的声明与内存分配</a:t>
            </a:r>
          </a:p>
        </p:txBody>
      </p:sp>
      <p:sp>
        <p:nvSpPr>
          <p:cNvPr id="3" name="内容占位符 2"/>
          <p:cNvSpPr>
            <a:spLocks noGrp="1"/>
          </p:cNvSpPr>
          <p:nvPr>
            <p:ph idx="1"/>
          </p:nvPr>
        </p:nvSpPr>
        <p:spPr>
          <a:xfrm>
            <a:off x="505885" y="995362"/>
            <a:ext cx="11368616" cy="5432869"/>
          </a:xfrm>
        </p:spPr>
        <p:txBody>
          <a:bodyPr/>
          <a:lstStyle/>
          <a:p>
            <a:r>
              <a:rPr lang="zh-CN" altLang="en-US" sz="2000" dirty="0"/>
              <a:t>在</a:t>
            </a:r>
            <a:r>
              <a:rPr lang="en-US" altLang="zh-CN" sz="2000" dirty="0"/>
              <a:t>Java</a:t>
            </a:r>
            <a:r>
              <a:rPr lang="zh-CN" altLang="en-US" sz="2000" dirty="0"/>
              <a:t>中，数组是一</a:t>
            </a:r>
            <a:r>
              <a:rPr lang="zh-CN" altLang="en-US" sz="2000" dirty="0" smtClean="0"/>
              <a:t>种用于</a:t>
            </a:r>
            <a:r>
              <a:rPr lang="zh-CN" altLang="en-US" sz="2000" dirty="0"/>
              <a:t>组织</a:t>
            </a:r>
            <a:r>
              <a:rPr lang="zh-CN" altLang="en-US" sz="2000" dirty="0">
                <a:solidFill>
                  <a:srgbClr val="FF0000"/>
                </a:solidFill>
              </a:rPr>
              <a:t>同类型数据</a:t>
            </a:r>
            <a:r>
              <a:rPr lang="zh-CN" altLang="en-US" sz="2000" dirty="0"/>
              <a:t>的引用数据类型</a:t>
            </a:r>
            <a:r>
              <a:rPr lang="zh-CN" altLang="en-US" sz="2000" dirty="0" smtClean="0"/>
              <a:t>。</a:t>
            </a:r>
            <a:endParaRPr lang="en-US" altLang="zh-CN" sz="2000" dirty="0" smtClean="0"/>
          </a:p>
          <a:p>
            <a:r>
              <a:rPr lang="en-US" altLang="zh-CN" sz="2000" b="1" dirty="0"/>
              <a:t>1. </a:t>
            </a:r>
            <a:r>
              <a:rPr lang="zh-CN" altLang="en-US" sz="2000" b="1" dirty="0"/>
              <a:t>数组变量的声明</a:t>
            </a:r>
          </a:p>
          <a:p>
            <a:pPr lvl="1"/>
            <a:r>
              <a:rPr lang="en-US" altLang="zh-CN" sz="2000" dirty="0"/>
              <a:t>Java</a:t>
            </a:r>
            <a:r>
              <a:rPr lang="zh-CN" altLang="en-US" sz="2000" dirty="0"/>
              <a:t>用符号［］表示所声明的变量是一个指向数组对象的引用。如果用整数表示一副扑克牌中的各张牌，则可以将它声明为</a:t>
            </a:r>
            <a:r>
              <a:rPr lang="en-US" altLang="zh-CN" sz="2000" dirty="0" err="1"/>
              <a:t>int</a:t>
            </a:r>
            <a:r>
              <a:rPr lang="zh-CN" altLang="en-US" sz="2000" dirty="0"/>
              <a:t>类型的数组。声明有如下两种形式</a:t>
            </a:r>
            <a:r>
              <a:rPr lang="zh-CN" altLang="en-US" sz="2000" dirty="0" smtClean="0"/>
              <a:t>：</a:t>
            </a:r>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r>
              <a:rPr lang="zh-CN" altLang="en-US" sz="2000" dirty="0"/>
              <a:t>例如</a:t>
            </a:r>
          </a:p>
          <a:p>
            <a:pPr lvl="2"/>
            <a:r>
              <a:rPr lang="en-US" altLang="zh-CN" sz="2000" dirty="0" err="1"/>
              <a:t>int</a:t>
            </a:r>
            <a:r>
              <a:rPr lang="en-US" altLang="zh-CN" sz="2000" dirty="0"/>
              <a:t>[ ]  card = null;	</a:t>
            </a:r>
          </a:p>
          <a:p>
            <a:pPr marL="457200" lvl="1" indent="0">
              <a:buNone/>
            </a:pPr>
            <a:r>
              <a:rPr lang="zh-CN" altLang="en-US" sz="2000" dirty="0" smtClean="0"/>
              <a:t>   或</a:t>
            </a:r>
            <a:endParaRPr lang="zh-CN" altLang="en-US" sz="2000" dirty="0"/>
          </a:p>
          <a:p>
            <a:pPr lvl="2"/>
            <a:r>
              <a:rPr lang="en-US" altLang="zh-CN" sz="2000" dirty="0" err="1"/>
              <a:t>int</a:t>
            </a:r>
            <a:r>
              <a:rPr lang="en-US" altLang="zh-CN" sz="2000" dirty="0"/>
              <a:t> card[ ] = null;		</a:t>
            </a:r>
          </a:p>
          <a:p>
            <a:pPr marL="457200" lvl="1" indent="0">
              <a:buNone/>
            </a:pPr>
            <a:r>
              <a:rPr lang="en-US" altLang="zh-CN" sz="2000" dirty="0" smtClean="0"/>
              <a:t>                      </a:t>
            </a:r>
            <a:endParaRPr lang="zh-CN" altLang="en-US" sz="2000" dirty="0"/>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4249890878"/>
              </p:ext>
            </p:extLst>
          </p:nvPr>
        </p:nvGraphicFramePr>
        <p:xfrm>
          <a:off x="1485932" y="2602103"/>
          <a:ext cx="4911090" cy="542862"/>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2000" u="sng" kern="100" dirty="0">
                          <a:effectLst/>
                          <a:latin typeface="ˎ̥"/>
                          <a:ea typeface="宋体" panose="02010600030101010101" pitchFamily="2" charset="-122"/>
                        </a:rPr>
                        <a:t>数据类型</a:t>
                      </a:r>
                      <a:r>
                        <a:rPr lang="zh-CN" sz="2000" kern="100" dirty="0">
                          <a:effectLst/>
                          <a:latin typeface="Times New Roman" panose="02020603050405020304" pitchFamily="18" charset="0"/>
                          <a:ea typeface="ˎ̥"/>
                        </a:rPr>
                        <a:t> </a:t>
                      </a:r>
                      <a:r>
                        <a:rPr lang="zh-CN" sz="2000" u="sng" kern="100" dirty="0">
                          <a:effectLst/>
                          <a:latin typeface="ˎ̥"/>
                          <a:ea typeface="宋体" panose="02010600030101010101" pitchFamily="2" charset="-122"/>
                        </a:rPr>
                        <a:t>数组名</a:t>
                      </a:r>
                      <a:r>
                        <a:rPr lang="en-US" sz="2000" kern="100" dirty="0">
                          <a:effectLst/>
                          <a:latin typeface="ˎ̥"/>
                          <a:ea typeface="宋体" panose="02010600030101010101" pitchFamily="2" charset="-122"/>
                        </a:rPr>
                        <a:t>[ ] = null;</a:t>
                      </a:r>
                      <a:endParaRPr lang="zh-CN" sz="20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35795262"/>
              </p:ext>
            </p:extLst>
          </p:nvPr>
        </p:nvGraphicFramePr>
        <p:xfrm>
          <a:off x="1432985" y="3425063"/>
          <a:ext cx="4911090" cy="542862"/>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2000" u="sng" kern="100" dirty="0">
                          <a:effectLst/>
                          <a:latin typeface="ˎ̥"/>
                          <a:ea typeface="宋体" panose="02010600030101010101" pitchFamily="2" charset="-122"/>
                        </a:rPr>
                        <a:t>数据类型</a:t>
                      </a:r>
                      <a:r>
                        <a:rPr lang="en-US" sz="2000" kern="100" dirty="0">
                          <a:effectLst/>
                          <a:latin typeface="ˎ̥"/>
                          <a:ea typeface="宋体" panose="02010600030101010101" pitchFamily="2" charset="-122"/>
                        </a:rPr>
                        <a:t>[] </a:t>
                      </a:r>
                      <a:r>
                        <a:rPr lang="zh-CN" sz="2000" u="sng" kern="100" dirty="0">
                          <a:effectLst/>
                          <a:latin typeface="ˎ̥"/>
                          <a:ea typeface="宋体" panose="02010600030101010101" pitchFamily="2" charset="-122"/>
                        </a:rPr>
                        <a:t>数组名</a:t>
                      </a:r>
                      <a:r>
                        <a:rPr lang="en-US" sz="2000" kern="100" dirty="0">
                          <a:effectLst/>
                          <a:latin typeface="ˎ̥"/>
                          <a:ea typeface="宋体" panose="02010600030101010101" pitchFamily="2" charset="-122"/>
                        </a:rPr>
                        <a:t> = null;</a:t>
                      </a:r>
                      <a:endParaRPr lang="zh-CN" sz="20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324856" y="4792343"/>
            <a:ext cx="6096000" cy="1200329"/>
          </a:xfrm>
          <a:prstGeom prst="rect">
            <a:avLst/>
          </a:prstGeom>
        </p:spPr>
        <p:txBody>
          <a:bodyPr>
            <a:spAutoFit/>
          </a:bodyPr>
          <a:lstStyle/>
          <a:p>
            <a:r>
              <a:rPr lang="zh-CN" altLang="zh-CN" sz="1800" b="0" kern="100" dirty="0">
                <a:latin typeface="Times New Roman" panose="02020603050405020304" pitchFamily="18" charset="0"/>
                <a:ea typeface="宋体" panose="02010600030101010101" pitchFamily="2" charset="-122"/>
                <a:cs typeface="Times New Roman" panose="02020603050405020304" pitchFamily="18" charset="0"/>
              </a:rPr>
              <a:t>若数据类型为基本类型，则称数组为</a:t>
            </a:r>
            <a:r>
              <a:rPr lang="zh-CN" altLang="zh-CN" sz="1800" b="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基本类型数组</a:t>
            </a:r>
            <a:r>
              <a:rPr lang="zh-CN" altLang="zh-CN" sz="1800" b="0" kern="100" dirty="0">
                <a:latin typeface="Times New Roman" panose="02020603050405020304" pitchFamily="18" charset="0"/>
                <a:ea typeface="宋体" panose="02010600030101010101" pitchFamily="2" charset="-122"/>
                <a:cs typeface="Times New Roman" panose="02020603050405020304" pitchFamily="18" charset="0"/>
              </a:rPr>
              <a:t>；若数据类型为引用类型，则称数组为</a:t>
            </a:r>
            <a:r>
              <a:rPr lang="zh-CN" altLang="zh-CN" sz="1800" b="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引用类型数组</a:t>
            </a:r>
            <a:r>
              <a:rPr lang="zh-CN" altLang="zh-CN" sz="1800" b="0" kern="100" dirty="0">
                <a:latin typeface="Times New Roman" panose="02020603050405020304" pitchFamily="18" charset="0"/>
                <a:ea typeface="宋体" panose="02010600030101010101" pitchFamily="2" charset="-122"/>
                <a:cs typeface="Times New Roman" panose="02020603050405020304" pitchFamily="18" charset="0"/>
              </a:rPr>
              <a:t>，如对象数组、字符串数组。基本类型数组元素存储值，而引用类型数组元素存储的是引用。</a:t>
            </a:r>
            <a:endParaRPr lang="zh-CN" altLang="en-US" sz="1800" b="0" dirty="0"/>
          </a:p>
        </p:txBody>
      </p:sp>
    </p:spTree>
    <p:extLst>
      <p:ext uri="{BB962C8B-B14F-4D97-AF65-F5344CB8AC3E}">
        <p14:creationId xmlns:p14="http://schemas.microsoft.com/office/powerpoint/2010/main" val="5582468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用二维数组表示玩家手中的牌（续）</a:t>
            </a:r>
          </a:p>
        </p:txBody>
      </p:sp>
      <p:sp>
        <p:nvSpPr>
          <p:cNvPr id="3" name="内容占位符 2"/>
          <p:cNvSpPr>
            <a:spLocks noGrp="1"/>
          </p:cNvSpPr>
          <p:nvPr>
            <p:ph idx="1"/>
          </p:nvPr>
        </p:nvSpPr>
        <p:spPr>
          <a:xfrm>
            <a:off x="478916" y="901765"/>
            <a:ext cx="11368616" cy="4876800"/>
          </a:xfrm>
        </p:spPr>
        <p:txBody>
          <a:bodyPr/>
          <a:lstStyle/>
          <a:p>
            <a:r>
              <a:rPr lang="en-US" altLang="zh-CN" dirty="0"/>
              <a:t>2. </a:t>
            </a:r>
            <a:r>
              <a:rPr lang="zh-CN" altLang="en-US" dirty="0"/>
              <a:t>二维数组的</a:t>
            </a:r>
            <a:r>
              <a:rPr lang="zh-CN" altLang="en-US" dirty="0" smtClean="0"/>
              <a:t>创建</a:t>
            </a:r>
            <a:endParaRPr lang="en-US" altLang="zh-CN" dirty="0" smtClean="0"/>
          </a:p>
          <a:p>
            <a:pPr lvl="1"/>
            <a:r>
              <a:rPr lang="zh-CN" altLang="en-US" dirty="0"/>
              <a:t>二维数组的创建与一维数组相似。格式如下</a:t>
            </a:r>
            <a:r>
              <a:rPr lang="zh-CN" altLang="en-US" dirty="0" smtClean="0"/>
              <a:t>：</a:t>
            </a:r>
            <a:endParaRPr lang="en-US" altLang="zh-CN" dirty="0" smtClean="0"/>
          </a:p>
          <a:p>
            <a:pPr lvl="1"/>
            <a:endParaRPr lang="en-US" altLang="zh-CN" dirty="0"/>
          </a:p>
          <a:p>
            <a:pPr lvl="1"/>
            <a:endParaRPr lang="en-US" altLang="zh-CN" dirty="0" smtClean="0"/>
          </a:p>
          <a:p>
            <a:pPr lvl="1"/>
            <a:r>
              <a:rPr lang="zh-CN" altLang="en-US" dirty="0"/>
              <a:t>说明：在这个格式中，“行数”和“列数”有下列几种用法</a:t>
            </a:r>
            <a:r>
              <a:rPr lang="zh-CN" altLang="en-US" dirty="0" smtClean="0"/>
              <a:t>。</a:t>
            </a:r>
            <a:endParaRPr lang="en-US" altLang="zh-CN" dirty="0" smtClean="0"/>
          </a:p>
          <a:p>
            <a:pPr lvl="1"/>
            <a:r>
              <a:rPr lang="zh-CN" altLang="en-US" dirty="0"/>
              <a:t>（</a:t>
            </a:r>
            <a:r>
              <a:rPr lang="en-US" altLang="zh-CN" dirty="0"/>
              <a:t>1</a:t>
            </a:r>
            <a:r>
              <a:rPr lang="zh-CN" altLang="en-US" dirty="0"/>
              <a:t>）行数和列数度都有，例如：</a:t>
            </a:r>
          </a:p>
          <a:p>
            <a:pPr marL="457200" lvl="1" indent="0">
              <a:buNone/>
            </a:pPr>
            <a:r>
              <a:rPr lang="en-US" altLang="zh-CN" dirty="0" smtClean="0"/>
              <a:t>	</a:t>
            </a:r>
            <a:r>
              <a:rPr lang="en-US" altLang="zh-CN" dirty="0" err="1" smtClean="0"/>
              <a:t>inHand</a:t>
            </a:r>
            <a:r>
              <a:rPr lang="en-US" altLang="zh-CN" dirty="0" smtClean="0"/>
              <a:t> </a:t>
            </a:r>
            <a:r>
              <a:rPr lang="en-US" altLang="zh-CN" dirty="0"/>
              <a:t>= new </a:t>
            </a:r>
            <a:r>
              <a:rPr lang="en-US" altLang="zh-CN" dirty="0" err="1"/>
              <a:t>int</a:t>
            </a:r>
            <a:r>
              <a:rPr lang="en-US" altLang="zh-CN" dirty="0"/>
              <a:t>[4][12];		</a:t>
            </a:r>
            <a:r>
              <a:rPr lang="en-US" altLang="zh-CN" dirty="0" smtClean="0"/>
              <a:t>// </a:t>
            </a:r>
            <a:r>
              <a:rPr lang="zh-CN" altLang="en-US" dirty="0"/>
              <a:t>正确</a:t>
            </a:r>
            <a:r>
              <a:rPr lang="en-US" altLang="zh-CN" dirty="0"/>
              <a:t>,4</a:t>
            </a:r>
            <a:r>
              <a:rPr lang="zh-CN" altLang="en-US" dirty="0"/>
              <a:t>个玩家，每位发牌</a:t>
            </a:r>
            <a:r>
              <a:rPr lang="en-US" altLang="zh-CN" dirty="0"/>
              <a:t>12</a:t>
            </a:r>
            <a:r>
              <a:rPr lang="zh-CN" altLang="en-US" dirty="0" smtClean="0"/>
              <a:t>张</a:t>
            </a:r>
            <a:endParaRPr lang="en-US" altLang="zh-CN" dirty="0" smtClean="0"/>
          </a:p>
          <a:p>
            <a:pPr lvl="1"/>
            <a:endParaRPr lang="en-US" altLang="zh-CN" dirty="0" smtClean="0"/>
          </a:p>
          <a:p>
            <a:pPr marL="457200" lvl="1" indent="0">
              <a:buNone/>
            </a:pPr>
            <a:endParaRPr lang="en-US" altLang="zh-CN" dirty="0" smtClean="0"/>
          </a:p>
          <a:p>
            <a:pPr marL="457200" lvl="1" indent="0">
              <a:buNone/>
            </a:pPr>
            <a:endParaRPr lang="en-US" altLang="zh-CN" dirty="0"/>
          </a:p>
          <a:p>
            <a:pPr lvl="1"/>
            <a:endParaRPr lang="en-US" altLang="zh-CN" dirty="0" smtClean="0"/>
          </a:p>
          <a:p>
            <a:pPr lvl="1"/>
            <a:r>
              <a:rPr lang="zh-CN" altLang="en-US" dirty="0"/>
              <a:t>二维数组元素的引用使用行、列下标索引，例如：</a:t>
            </a:r>
          </a:p>
          <a:p>
            <a:pPr marL="457200" lvl="1" indent="0">
              <a:buNone/>
            </a:pPr>
            <a:r>
              <a:rPr lang="en-US" altLang="zh-CN" dirty="0" smtClean="0"/>
              <a:t>	</a:t>
            </a:r>
            <a:r>
              <a:rPr lang="en-US" altLang="zh-CN" dirty="0" err="1" smtClean="0"/>
              <a:t>inHand</a:t>
            </a:r>
            <a:r>
              <a:rPr lang="en-US" altLang="zh-CN" dirty="0" smtClean="0"/>
              <a:t> </a:t>
            </a:r>
            <a:r>
              <a:rPr lang="en-US" altLang="zh-CN" dirty="0"/>
              <a:t>[0][2]=103;				</a:t>
            </a:r>
          </a:p>
          <a:p>
            <a:pPr lvl="1"/>
            <a:endParaRPr lang="zh-CN" altLang="en-US" dirty="0"/>
          </a:p>
          <a:p>
            <a:pPr lvl="1"/>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7189122"/>
              </p:ext>
            </p:extLst>
          </p:nvPr>
        </p:nvGraphicFramePr>
        <p:xfrm>
          <a:off x="1166743" y="1915028"/>
          <a:ext cx="4911090" cy="502920"/>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1800" b="0" u="sng" kern="100" dirty="0">
                          <a:effectLst/>
                          <a:latin typeface="ˎ̥"/>
                          <a:ea typeface="宋体" panose="02010600030101010101" pitchFamily="2" charset="-122"/>
                        </a:rPr>
                        <a:t>数组名</a:t>
                      </a:r>
                      <a:r>
                        <a:rPr lang="en-US" sz="1800" b="0" kern="100" dirty="0">
                          <a:effectLst/>
                          <a:latin typeface="ˎ̥"/>
                          <a:ea typeface="宋体" panose="02010600030101010101" pitchFamily="2" charset="-122"/>
                        </a:rPr>
                        <a:t> =  new </a:t>
                      </a:r>
                      <a:r>
                        <a:rPr lang="zh-CN" sz="1800" b="0" u="sng" kern="100" dirty="0">
                          <a:effectLst/>
                          <a:latin typeface="ˎ̥"/>
                          <a:ea typeface="宋体" panose="02010600030101010101" pitchFamily="2" charset="-122"/>
                        </a:rPr>
                        <a:t>数据类</a:t>
                      </a:r>
                      <a:r>
                        <a:rPr lang="zh-CN" sz="1800" b="0" kern="100" dirty="0">
                          <a:effectLst/>
                          <a:latin typeface="ˎ̥"/>
                          <a:ea typeface="宋体" panose="02010600030101010101" pitchFamily="2" charset="-122"/>
                        </a:rPr>
                        <a:t>型</a:t>
                      </a:r>
                      <a:r>
                        <a:rPr lang="en-US" sz="1800" b="0" kern="100" dirty="0">
                          <a:effectLst/>
                          <a:latin typeface="ˎ̥"/>
                          <a:ea typeface="宋体" panose="02010600030101010101" pitchFamily="2" charset="-122"/>
                        </a:rPr>
                        <a:t>[</a:t>
                      </a:r>
                      <a:r>
                        <a:rPr lang="zh-CN" sz="1800" b="0" u="sng" kern="100" dirty="0">
                          <a:effectLst/>
                          <a:latin typeface="ˎ̥"/>
                          <a:ea typeface="宋体" panose="02010600030101010101" pitchFamily="2" charset="-122"/>
                        </a:rPr>
                        <a:t>行数</a:t>
                      </a:r>
                      <a:r>
                        <a:rPr lang="en-US" sz="1800" b="0" kern="100" dirty="0">
                          <a:effectLst/>
                          <a:latin typeface="ˎ̥"/>
                          <a:ea typeface="宋体" panose="02010600030101010101" pitchFamily="2" charset="-122"/>
                        </a:rPr>
                        <a:t>][</a:t>
                      </a:r>
                      <a:r>
                        <a:rPr lang="zh-CN" sz="1800" b="0" u="sng" kern="100" dirty="0">
                          <a:effectLst/>
                          <a:latin typeface="ˎ̥"/>
                          <a:ea typeface="宋体" panose="02010600030101010101" pitchFamily="2" charset="-122"/>
                        </a:rPr>
                        <a:t>列数</a:t>
                      </a:r>
                      <a:r>
                        <a:rPr lang="en-US" sz="1800" b="0" kern="100" dirty="0">
                          <a:effectLst/>
                          <a:latin typeface="ˎ̥"/>
                          <a:ea typeface="宋体" panose="02010600030101010101" pitchFamily="2" charset="-122"/>
                        </a:rPr>
                        <a:t>];</a:t>
                      </a:r>
                      <a:endParaRPr lang="zh-CN" sz="1800" b="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02968821"/>
              </p:ext>
            </p:extLst>
          </p:nvPr>
        </p:nvGraphicFramePr>
        <p:xfrm>
          <a:off x="1661585" y="3694261"/>
          <a:ext cx="5158859" cy="1707079"/>
        </p:xfrm>
        <a:graphic>
          <a:graphicData uri="http://schemas.openxmlformats.org/presentationml/2006/ole">
            <mc:AlternateContent xmlns:mc="http://schemas.openxmlformats.org/markup-compatibility/2006">
              <mc:Choice xmlns:v="urn:schemas-microsoft-com:vml" Requires="v">
                <p:oleObj spid="_x0000_s7202" name="Visio" r:id="rId3" imgW="3600315" imgH="1190689" progId="Visio.Drawing.15">
                  <p:embed/>
                </p:oleObj>
              </mc:Choice>
              <mc:Fallback>
                <p:oleObj name="Visio" r:id="rId3" imgW="3600315" imgH="119068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585" y="3694261"/>
                        <a:ext cx="5158859" cy="1707079"/>
                      </a:xfrm>
                      <a:prstGeom prst="rect">
                        <a:avLst/>
                      </a:prstGeom>
                      <a:noFill/>
                    </p:spPr>
                  </p:pic>
                </p:oleObj>
              </mc:Fallback>
            </mc:AlternateContent>
          </a:graphicData>
        </a:graphic>
      </p:graphicFrame>
    </p:spTree>
    <p:extLst>
      <p:ext uri="{BB962C8B-B14F-4D97-AF65-F5344CB8AC3E}">
        <p14:creationId xmlns:p14="http://schemas.microsoft.com/office/powerpoint/2010/main" val="839434246"/>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用二维数组表示玩家手中的牌（续）</a:t>
            </a:r>
          </a:p>
        </p:txBody>
      </p:sp>
      <p:sp>
        <p:nvSpPr>
          <p:cNvPr id="3" name="内容占位符 2"/>
          <p:cNvSpPr>
            <a:spLocks noGrp="1"/>
          </p:cNvSpPr>
          <p:nvPr>
            <p:ph idx="1"/>
          </p:nvPr>
        </p:nvSpPr>
        <p:spPr/>
        <p:txBody>
          <a:bodyPr/>
          <a:lstStyle/>
          <a:p>
            <a:r>
              <a:rPr lang="en-US" altLang="zh-CN" dirty="0"/>
              <a:t>2. </a:t>
            </a:r>
            <a:r>
              <a:rPr lang="zh-CN" altLang="en-US" dirty="0"/>
              <a:t>二维数组的创建</a:t>
            </a:r>
            <a:endParaRPr lang="en-US" altLang="zh-CN" dirty="0"/>
          </a:p>
          <a:p>
            <a:pPr lvl="1"/>
            <a:r>
              <a:rPr lang="zh-CN" altLang="en-US" dirty="0"/>
              <a:t>（</a:t>
            </a:r>
            <a:r>
              <a:rPr lang="en-US" altLang="zh-CN" dirty="0"/>
              <a:t>2</a:t>
            </a:r>
            <a:r>
              <a:rPr lang="zh-CN" altLang="en-US" dirty="0"/>
              <a:t>）列数缺省，例如：</a:t>
            </a:r>
          </a:p>
          <a:p>
            <a:pPr marL="457200" lvl="1" indent="0">
              <a:buNone/>
            </a:pPr>
            <a:r>
              <a:rPr lang="en-US" altLang="zh-CN" dirty="0" smtClean="0"/>
              <a:t>	</a:t>
            </a:r>
            <a:r>
              <a:rPr lang="en-US" altLang="zh-CN" dirty="0" err="1" smtClean="0"/>
              <a:t>inHand</a:t>
            </a:r>
            <a:r>
              <a:rPr lang="en-US" altLang="zh-CN" dirty="0" smtClean="0"/>
              <a:t> </a:t>
            </a:r>
            <a:r>
              <a:rPr lang="en-US" altLang="zh-CN" dirty="0"/>
              <a:t>= new </a:t>
            </a:r>
            <a:r>
              <a:rPr lang="en-US" altLang="zh-CN" dirty="0" err="1"/>
              <a:t>int</a:t>
            </a:r>
            <a:r>
              <a:rPr lang="en-US" altLang="zh-CN" dirty="0"/>
              <a:t>[4][];		</a:t>
            </a:r>
            <a:r>
              <a:rPr lang="en-US" altLang="zh-CN" dirty="0" smtClean="0"/>
              <a:t>// </a:t>
            </a:r>
            <a:r>
              <a:rPr lang="zh-CN" altLang="en-US" dirty="0"/>
              <a:t>正确</a:t>
            </a:r>
            <a:r>
              <a:rPr lang="en-US" altLang="zh-CN" dirty="0"/>
              <a:t>,4</a:t>
            </a:r>
            <a:r>
              <a:rPr lang="zh-CN" altLang="en-US" dirty="0"/>
              <a:t>个玩家</a:t>
            </a:r>
          </a:p>
          <a:p>
            <a:pPr lvl="2"/>
            <a:r>
              <a:rPr lang="zh-CN" altLang="en-US" dirty="0"/>
              <a:t>虽然语法上正确，但还不能完成存储分配，为此常常需要对每一行再单独进行存储分 配，例如：</a:t>
            </a:r>
          </a:p>
          <a:p>
            <a:pPr lvl="1"/>
            <a:endParaRPr lang="en-US" altLang="zh-CN" dirty="0" smtClean="0"/>
          </a:p>
          <a:p>
            <a:pPr lvl="1"/>
            <a:endParaRPr lang="en-US" altLang="zh-CN" dirty="0"/>
          </a:p>
          <a:p>
            <a:pPr lvl="1"/>
            <a:endParaRPr lang="en-US" altLang="zh-CN" dirty="0" smtClean="0"/>
          </a:p>
          <a:p>
            <a:pPr lvl="1"/>
            <a:r>
              <a:rPr lang="zh-CN" altLang="en-US" dirty="0"/>
              <a:t>（</a:t>
            </a:r>
            <a:r>
              <a:rPr lang="en-US" altLang="zh-CN" dirty="0"/>
              <a:t>3</a:t>
            </a:r>
            <a:r>
              <a:rPr lang="zh-CN" altLang="en-US" dirty="0"/>
              <a:t>）不可缺省行数，例如：</a:t>
            </a:r>
          </a:p>
          <a:p>
            <a:pPr marL="457200" lvl="1" indent="0">
              <a:buNone/>
            </a:pPr>
            <a:r>
              <a:rPr lang="en-US" altLang="zh-CN" dirty="0" smtClean="0"/>
              <a:t>	</a:t>
            </a:r>
            <a:r>
              <a:rPr lang="en-US" altLang="zh-CN" dirty="0" err="1" smtClean="0"/>
              <a:t>inHand</a:t>
            </a:r>
            <a:r>
              <a:rPr lang="en-US" altLang="zh-CN" dirty="0" smtClean="0"/>
              <a:t> </a:t>
            </a:r>
            <a:r>
              <a:rPr lang="en-US" altLang="zh-CN" dirty="0"/>
              <a:t>= new </a:t>
            </a:r>
            <a:r>
              <a:rPr lang="en-US" altLang="zh-CN" dirty="0" err="1"/>
              <a:t>int</a:t>
            </a:r>
            <a:r>
              <a:rPr lang="en-US" altLang="zh-CN" dirty="0"/>
              <a:t> [][12];			</a:t>
            </a:r>
            <a:r>
              <a:rPr lang="en-US" altLang="zh-CN" dirty="0" smtClean="0"/>
              <a:t>// </a:t>
            </a:r>
            <a:r>
              <a:rPr lang="zh-CN" altLang="en-US" dirty="0"/>
              <a:t>错误</a:t>
            </a:r>
          </a:p>
          <a:p>
            <a:pPr lvl="1"/>
            <a:r>
              <a:rPr lang="zh-CN" altLang="en-US" dirty="0"/>
              <a:t>（</a:t>
            </a:r>
            <a:r>
              <a:rPr lang="en-US" altLang="zh-CN" dirty="0"/>
              <a:t>4</a:t>
            </a:r>
            <a:r>
              <a:rPr lang="zh-CN" altLang="en-US" dirty="0"/>
              <a:t>）可以将内存分配并入声明中，例如：</a:t>
            </a:r>
          </a:p>
          <a:p>
            <a:pPr marL="457200" lvl="1" indent="0">
              <a:buNone/>
            </a:pPr>
            <a:r>
              <a:rPr lang="en-US" altLang="zh-CN" dirty="0" smtClean="0"/>
              <a:t>	</a:t>
            </a:r>
            <a:r>
              <a:rPr lang="en-US" altLang="zh-CN" dirty="0" err="1" smtClean="0"/>
              <a:t>int</a:t>
            </a:r>
            <a:r>
              <a:rPr lang="en-US" altLang="zh-CN" dirty="0"/>
              <a:t>[][] </a:t>
            </a:r>
            <a:r>
              <a:rPr lang="en-US" altLang="zh-CN" dirty="0" err="1"/>
              <a:t>inHand</a:t>
            </a:r>
            <a:r>
              <a:rPr lang="en-US" altLang="zh-CN" dirty="0"/>
              <a:t> = new </a:t>
            </a:r>
            <a:r>
              <a:rPr lang="en-US" altLang="zh-CN" dirty="0" err="1"/>
              <a:t>int</a:t>
            </a:r>
            <a:r>
              <a:rPr lang="en-US" altLang="zh-CN" dirty="0"/>
              <a:t>[4][12];</a:t>
            </a:r>
          </a:p>
          <a:p>
            <a:pPr lvl="1"/>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661585" y="2986716"/>
            <a:ext cx="7971367" cy="1249573"/>
          </a:xfrm>
          <a:prstGeom prst="rect">
            <a:avLst/>
          </a:prstGeom>
        </p:spPr>
        <p:txBody>
          <a:bodyPr wrap="square">
            <a:spAutoFit/>
          </a:bodyPr>
          <a:lstStyle/>
          <a:p>
            <a:pPr marL="227965" marR="130810" algn="just">
              <a:lnSpc>
                <a:spcPts val="1200"/>
              </a:lnSpc>
              <a:spcAft>
                <a:spcPts val="0"/>
              </a:spcAft>
              <a:buNone/>
            </a:pPr>
            <a:r>
              <a:rPr lang="en-US" altLang="zh-CN" sz="1800" b="0" kern="100" dirty="0" err="1">
                <a:solidFill>
                  <a:srgbClr val="000000"/>
                </a:solidFill>
                <a:latin typeface="Times New Roman" panose="02020603050405020304" pitchFamily="18" charset="0"/>
                <a:ea typeface="宋体" panose="02010600030101010101" pitchFamily="2" charset="-122"/>
              </a:rPr>
              <a:t>int</a:t>
            </a:r>
            <a:r>
              <a:rPr lang="en-US" altLang="zh-CN" sz="1800" b="0" kern="100" dirty="0">
                <a:solidFill>
                  <a:srgbClr val="000000"/>
                </a:solidFill>
                <a:latin typeface="Times New Roman" panose="02020603050405020304" pitchFamily="18" charset="0"/>
                <a:ea typeface="宋体" panose="02010600030101010101" pitchFamily="2" charset="-122"/>
              </a:rPr>
              <a:t>[][] </a:t>
            </a:r>
            <a:r>
              <a:rPr lang="en-US" altLang="zh-CN" sz="1800" b="0" kern="100" dirty="0" err="1">
                <a:solidFill>
                  <a:srgbClr val="000000"/>
                </a:solidFill>
                <a:latin typeface="Times New Roman" panose="02020603050405020304" pitchFamily="18" charset="0"/>
                <a:ea typeface="宋体" panose="02010600030101010101" pitchFamily="2" charset="-122"/>
              </a:rPr>
              <a:t>inHand</a:t>
            </a:r>
            <a:r>
              <a:rPr lang="en-US" altLang="zh-CN" sz="1800" b="0" kern="100" dirty="0">
                <a:solidFill>
                  <a:srgbClr val="000000"/>
                </a:solidFill>
                <a:latin typeface="Times New Roman" panose="02020603050405020304" pitchFamily="18" charset="0"/>
                <a:ea typeface="宋体" panose="02010600030101010101" pitchFamily="2" charset="-122"/>
              </a:rPr>
              <a:t> = new </a:t>
            </a:r>
            <a:r>
              <a:rPr lang="en-US" altLang="zh-CN" sz="1800" b="0" kern="100" dirty="0" err="1">
                <a:solidFill>
                  <a:srgbClr val="000000"/>
                </a:solidFill>
                <a:latin typeface="Times New Roman" panose="02020603050405020304" pitchFamily="18" charset="0"/>
                <a:ea typeface="宋体" panose="02010600030101010101" pitchFamily="2" charset="-122"/>
              </a:rPr>
              <a:t>int</a:t>
            </a:r>
            <a:r>
              <a:rPr lang="en-US" altLang="zh-CN" sz="1800" b="0" kern="100" dirty="0">
                <a:solidFill>
                  <a:srgbClr val="000000"/>
                </a:solidFill>
                <a:latin typeface="Times New Roman" panose="02020603050405020304" pitchFamily="18" charset="0"/>
                <a:ea typeface="宋体" panose="02010600030101010101" pitchFamily="2" charset="-122"/>
              </a:rPr>
              <a:t>[4][];			</a:t>
            </a:r>
            <a:r>
              <a:rPr lang="en-US" altLang="zh-CN" sz="1800" b="0" kern="100" dirty="0" smtClean="0">
                <a:solidFill>
                  <a:srgbClr val="000000"/>
                </a:solidFill>
                <a:latin typeface="Times New Roman" panose="02020603050405020304" pitchFamily="18" charset="0"/>
                <a:ea typeface="宋体" panose="02010600030101010101" pitchFamily="2" charset="-122"/>
              </a:rPr>
              <a:t>// </a:t>
            </a:r>
            <a:r>
              <a:rPr lang="zh-CN" altLang="zh-CN" sz="1800" b="0" kern="100" dirty="0">
                <a:solidFill>
                  <a:srgbClr val="000000"/>
                </a:solidFill>
                <a:latin typeface="Times New Roman" panose="02020603050405020304" pitchFamily="18" charset="0"/>
                <a:ea typeface="宋体" panose="02010600030101010101" pitchFamily="2" charset="-122"/>
              </a:rPr>
              <a:t>对二维进行分配</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err="1">
                <a:solidFill>
                  <a:srgbClr val="000000"/>
                </a:solidFill>
                <a:latin typeface="Times New Roman" panose="02020603050405020304" pitchFamily="18" charset="0"/>
                <a:ea typeface="宋体" panose="02010600030101010101" pitchFamily="2" charset="-122"/>
              </a:rPr>
              <a:t>inHand</a:t>
            </a:r>
            <a:r>
              <a:rPr lang="en-US" altLang="zh-CN" sz="1800" b="0" kern="100" dirty="0">
                <a:solidFill>
                  <a:srgbClr val="000000"/>
                </a:solidFill>
                <a:latin typeface="Times New Roman" panose="02020603050405020304" pitchFamily="18" charset="0"/>
                <a:ea typeface="宋体" panose="02010600030101010101" pitchFamily="2" charset="-122"/>
              </a:rPr>
              <a:t>[0] = new </a:t>
            </a:r>
            <a:r>
              <a:rPr lang="en-US" altLang="zh-CN" sz="1800" b="0" kern="100" dirty="0" err="1">
                <a:solidFill>
                  <a:srgbClr val="000000"/>
                </a:solidFill>
                <a:latin typeface="Times New Roman" panose="02020603050405020304" pitchFamily="18" charset="0"/>
                <a:ea typeface="宋体" panose="02010600030101010101" pitchFamily="2" charset="-122"/>
              </a:rPr>
              <a:t>int</a:t>
            </a:r>
            <a:r>
              <a:rPr lang="en-US" altLang="zh-CN" sz="1800" b="0" kern="100" dirty="0">
                <a:solidFill>
                  <a:srgbClr val="000000"/>
                </a:solidFill>
                <a:latin typeface="Times New Roman" panose="02020603050405020304" pitchFamily="18" charset="0"/>
                <a:ea typeface="宋体" panose="02010600030101010101" pitchFamily="2" charset="-122"/>
              </a:rPr>
              <a:t>[12]; 				</a:t>
            </a:r>
            <a:r>
              <a:rPr lang="en-US" altLang="zh-CN" sz="1800" b="0" kern="100" dirty="0" smtClean="0">
                <a:solidFill>
                  <a:srgbClr val="000000"/>
                </a:solidFill>
                <a:latin typeface="Times New Roman" panose="02020603050405020304" pitchFamily="18" charset="0"/>
                <a:ea typeface="宋体" panose="02010600030101010101" pitchFamily="2" charset="-122"/>
              </a:rPr>
              <a:t>// </a:t>
            </a:r>
            <a:r>
              <a:rPr lang="zh-CN" altLang="zh-CN" sz="1800" b="0" kern="100" dirty="0">
                <a:solidFill>
                  <a:srgbClr val="000000"/>
                </a:solidFill>
                <a:latin typeface="Times New Roman" panose="02020603050405020304" pitchFamily="18" charset="0"/>
                <a:ea typeface="宋体" panose="02010600030101010101" pitchFamily="2" charset="-122"/>
              </a:rPr>
              <a:t>以下对一维分配</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err="1">
                <a:solidFill>
                  <a:srgbClr val="000000"/>
                </a:solidFill>
                <a:latin typeface="Times New Roman" panose="02020603050405020304" pitchFamily="18" charset="0"/>
                <a:ea typeface="宋体" panose="02010600030101010101" pitchFamily="2" charset="-122"/>
              </a:rPr>
              <a:t>inHand</a:t>
            </a:r>
            <a:r>
              <a:rPr lang="en-US" altLang="zh-CN" sz="1800" b="0" kern="100" dirty="0">
                <a:solidFill>
                  <a:srgbClr val="000000"/>
                </a:solidFill>
                <a:latin typeface="Times New Roman" panose="02020603050405020304" pitchFamily="18" charset="0"/>
                <a:ea typeface="宋体" panose="02010600030101010101" pitchFamily="2" charset="-122"/>
              </a:rPr>
              <a:t>[1] = new </a:t>
            </a:r>
            <a:r>
              <a:rPr lang="en-US" altLang="zh-CN" sz="1800" b="0" kern="100" dirty="0" err="1">
                <a:solidFill>
                  <a:srgbClr val="000000"/>
                </a:solidFill>
                <a:latin typeface="Times New Roman" panose="02020603050405020304" pitchFamily="18" charset="0"/>
                <a:ea typeface="宋体" panose="02010600030101010101" pitchFamily="2" charset="-122"/>
              </a:rPr>
              <a:t>int</a:t>
            </a:r>
            <a:r>
              <a:rPr lang="en-US" altLang="zh-CN" sz="1800" b="0" kern="100" dirty="0">
                <a:solidFill>
                  <a:srgbClr val="000000"/>
                </a:solidFill>
                <a:latin typeface="Times New Roman" panose="02020603050405020304" pitchFamily="18" charset="0"/>
                <a:ea typeface="宋体" panose="02010600030101010101" pitchFamily="2" charset="-122"/>
              </a:rPr>
              <a:t>[11];</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err="1">
                <a:solidFill>
                  <a:srgbClr val="000000"/>
                </a:solidFill>
                <a:latin typeface="Times New Roman" panose="02020603050405020304" pitchFamily="18" charset="0"/>
                <a:ea typeface="宋体" panose="02010600030101010101" pitchFamily="2" charset="-122"/>
              </a:rPr>
              <a:t>inHand</a:t>
            </a:r>
            <a:r>
              <a:rPr lang="en-US" altLang="zh-CN" sz="1800" b="0" kern="100" dirty="0">
                <a:solidFill>
                  <a:srgbClr val="000000"/>
                </a:solidFill>
                <a:latin typeface="Times New Roman" panose="02020603050405020304" pitchFamily="18" charset="0"/>
                <a:ea typeface="宋体" panose="02010600030101010101" pitchFamily="2" charset="-122"/>
              </a:rPr>
              <a:t>[2] = new </a:t>
            </a:r>
            <a:r>
              <a:rPr lang="en-US" altLang="zh-CN" sz="1800" b="0" kern="100" dirty="0" err="1">
                <a:solidFill>
                  <a:srgbClr val="000000"/>
                </a:solidFill>
                <a:latin typeface="Times New Roman" panose="02020603050405020304" pitchFamily="18" charset="0"/>
                <a:ea typeface="宋体" panose="02010600030101010101" pitchFamily="2" charset="-122"/>
              </a:rPr>
              <a:t>int</a:t>
            </a:r>
            <a:r>
              <a:rPr lang="en-US" altLang="zh-CN" sz="1800" b="0" kern="100" dirty="0">
                <a:solidFill>
                  <a:srgbClr val="000000"/>
                </a:solidFill>
                <a:latin typeface="Times New Roman" panose="02020603050405020304" pitchFamily="18" charset="0"/>
                <a:ea typeface="宋体" panose="02010600030101010101" pitchFamily="2" charset="-122"/>
              </a:rPr>
              <a:t>[10];</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err="1">
                <a:solidFill>
                  <a:srgbClr val="000000"/>
                </a:solidFill>
                <a:latin typeface="Times New Roman" panose="02020603050405020304" pitchFamily="18" charset="0"/>
                <a:ea typeface="宋体" panose="02010600030101010101" pitchFamily="2" charset="-122"/>
              </a:rPr>
              <a:t>inHand</a:t>
            </a:r>
            <a:r>
              <a:rPr lang="en-US" altLang="zh-CN" sz="1800" b="0" kern="100" dirty="0">
                <a:solidFill>
                  <a:srgbClr val="000000"/>
                </a:solidFill>
                <a:latin typeface="Times New Roman" panose="02020603050405020304" pitchFamily="18" charset="0"/>
                <a:ea typeface="宋体" panose="02010600030101010101" pitchFamily="2" charset="-122"/>
              </a:rPr>
              <a:t>[3] = new </a:t>
            </a:r>
            <a:r>
              <a:rPr lang="en-US" altLang="zh-CN" sz="1800" b="0" kern="100" dirty="0" err="1">
                <a:solidFill>
                  <a:srgbClr val="000000"/>
                </a:solidFill>
                <a:latin typeface="Times New Roman" panose="02020603050405020304" pitchFamily="18" charset="0"/>
                <a:ea typeface="宋体" panose="02010600030101010101" pitchFamily="2" charset="-122"/>
              </a:rPr>
              <a:t>int</a:t>
            </a:r>
            <a:r>
              <a:rPr lang="en-US" altLang="zh-CN" sz="1800" b="0" kern="100" dirty="0">
                <a:solidFill>
                  <a:srgbClr val="000000"/>
                </a:solidFill>
                <a:latin typeface="Times New Roman" panose="02020603050405020304" pitchFamily="18" charset="0"/>
                <a:ea typeface="宋体" panose="02010600030101010101" pitchFamily="2" charset="-122"/>
              </a:rPr>
              <a:t>[9];</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84865453"/>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用二维数组表示玩家手中的牌（续）</a:t>
            </a:r>
          </a:p>
        </p:txBody>
      </p:sp>
      <p:sp>
        <p:nvSpPr>
          <p:cNvPr id="3" name="内容占位符 2"/>
          <p:cNvSpPr>
            <a:spLocks noGrp="1"/>
          </p:cNvSpPr>
          <p:nvPr>
            <p:ph idx="1"/>
          </p:nvPr>
        </p:nvSpPr>
        <p:spPr>
          <a:xfrm>
            <a:off x="478916" y="1114425"/>
            <a:ext cx="11493344" cy="4876800"/>
          </a:xfrm>
        </p:spPr>
        <p:txBody>
          <a:bodyPr/>
          <a:lstStyle/>
          <a:p>
            <a:r>
              <a:rPr lang="en-US" altLang="zh-CN" dirty="0"/>
              <a:t>3. </a:t>
            </a:r>
            <a:r>
              <a:rPr lang="zh-CN" altLang="en-US" dirty="0"/>
              <a:t>二维数组的</a:t>
            </a:r>
            <a:r>
              <a:rPr lang="zh-CN" altLang="en-US" dirty="0" smtClean="0"/>
              <a:t>初始化</a:t>
            </a:r>
            <a:endParaRPr lang="en-US" altLang="zh-CN" dirty="0" smtClean="0"/>
          </a:p>
          <a:p>
            <a:pPr lvl="1"/>
            <a:r>
              <a:rPr lang="zh-CN" altLang="en-US" dirty="0"/>
              <a:t>二维数组可以看成数组的数组，其初始化可以使用嵌套花括号将每维的值括起来。</a:t>
            </a:r>
            <a:r>
              <a:rPr lang="zh-CN" altLang="en-US" dirty="0" smtClean="0"/>
              <a:t>例如</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说明</a:t>
            </a:r>
            <a:r>
              <a:rPr lang="zh-CN" altLang="en-US" dirty="0" smtClean="0"/>
              <a:t>：</a:t>
            </a:r>
            <a:endParaRPr lang="en-US" altLang="zh-CN" dirty="0" smtClean="0"/>
          </a:p>
          <a:p>
            <a:pPr lvl="2"/>
            <a:r>
              <a:rPr lang="zh-CN" altLang="en-US" dirty="0" smtClean="0"/>
              <a:t>静态</a:t>
            </a:r>
            <a:r>
              <a:rPr lang="zh-CN" altLang="en-US" dirty="0"/>
              <a:t>初始化不必给出维表达式。系统会自动计算出行数和各行列数进行存储分配和初始化。</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219200" y="2110697"/>
            <a:ext cx="4851991" cy="1014380"/>
          </a:xfrm>
          <a:prstGeom prst="rect">
            <a:avLst/>
          </a:prstGeom>
        </p:spPr>
        <p:txBody>
          <a:bodyPr wrap="square">
            <a:spAutoFit/>
          </a:bodyPr>
          <a:lstStyle/>
          <a:p>
            <a:pPr marL="227965" marR="130810" algn="just">
              <a:lnSpc>
                <a:spcPts val="1200"/>
              </a:lnSpc>
              <a:spcAft>
                <a:spcPts val="0"/>
              </a:spcAft>
              <a:buNone/>
            </a:pPr>
            <a:r>
              <a:rPr lang="en-US" altLang="zh-CN" sz="1800" b="0" kern="100" dirty="0" err="1">
                <a:latin typeface="Times New Roman" panose="02020603050405020304" pitchFamily="18" charset="0"/>
                <a:ea typeface="宋体" panose="02010600030101010101" pitchFamily="2" charset="-122"/>
              </a:rPr>
              <a:t>int</a:t>
            </a:r>
            <a:r>
              <a:rPr lang="en-US" altLang="zh-CN" sz="1800" b="0" kern="100" dirty="0">
                <a:latin typeface="Times New Roman" panose="02020603050405020304" pitchFamily="18" charset="0"/>
                <a:ea typeface="宋体" panose="02010600030101010101" pitchFamily="2" charset="-122"/>
              </a:rPr>
              <a:t>[][] </a:t>
            </a:r>
            <a:r>
              <a:rPr lang="en-US" altLang="zh-CN" sz="1800" b="0" kern="100" dirty="0" err="1">
                <a:latin typeface="Times New Roman" panose="02020603050405020304" pitchFamily="18" charset="0"/>
                <a:ea typeface="宋体" panose="02010600030101010101" pitchFamily="2" charset="-122"/>
              </a:rPr>
              <a:t>inHand</a:t>
            </a:r>
            <a:r>
              <a:rPr lang="en-US" altLang="zh-CN" sz="1800" b="0" kern="100" dirty="0">
                <a:latin typeface="Times New Roman" panose="02020603050405020304" pitchFamily="18" charset="0"/>
                <a:ea typeface="宋体" panose="02010600030101010101" pitchFamily="2" charset="-122"/>
              </a:rPr>
              <a:t> = { {101, 102, 103, 104},</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smtClean="0">
                <a:latin typeface="Times New Roman" panose="02020603050405020304" pitchFamily="18" charset="0"/>
                <a:ea typeface="宋体" panose="02010600030101010101" pitchFamily="2" charset="-122"/>
              </a:rPr>
              <a:t>  {</a:t>
            </a:r>
            <a:r>
              <a:rPr lang="en-US" altLang="zh-CN" sz="1800" b="0" kern="100" dirty="0">
                <a:latin typeface="Times New Roman" panose="02020603050405020304" pitchFamily="18" charset="0"/>
                <a:ea typeface="宋体" panose="02010600030101010101" pitchFamily="2" charset="-122"/>
              </a:rPr>
              <a:t>201, 202, 203, 204},</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smtClean="0">
                <a:latin typeface="Times New Roman" panose="02020603050405020304" pitchFamily="18" charset="0"/>
                <a:ea typeface="宋体" panose="02010600030101010101" pitchFamily="2" charset="-122"/>
              </a:rPr>
              <a:t> {301</a:t>
            </a:r>
            <a:r>
              <a:rPr lang="en-US" altLang="zh-CN" sz="1800" b="0" kern="100" dirty="0">
                <a:latin typeface="Times New Roman" panose="02020603050405020304" pitchFamily="18" charset="0"/>
                <a:ea typeface="宋体" panose="02010600030101010101" pitchFamily="2" charset="-122"/>
              </a:rPr>
              <a:t>, 302, 303, 304},</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smtClean="0">
                <a:latin typeface="Times New Roman" panose="02020603050405020304" pitchFamily="18" charset="0"/>
                <a:ea typeface="宋体" panose="02010600030101010101" pitchFamily="2" charset="-122"/>
              </a:rPr>
              <a:t> {</a:t>
            </a:r>
            <a:r>
              <a:rPr lang="en-US" altLang="zh-CN" sz="1800" b="0" kern="100" dirty="0">
                <a:latin typeface="Times New Roman" panose="02020603050405020304" pitchFamily="18" charset="0"/>
                <a:ea typeface="宋体" panose="02010600030101010101" pitchFamily="2" charset="-122"/>
              </a:rPr>
              <a:t>401, 402, 403, 404}};</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43899910"/>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用二维数组表示玩家手中的牌（续）</a:t>
            </a:r>
          </a:p>
        </p:txBody>
      </p:sp>
      <p:sp>
        <p:nvSpPr>
          <p:cNvPr id="3" name="内容占位符 2"/>
          <p:cNvSpPr>
            <a:spLocks noGrp="1"/>
          </p:cNvSpPr>
          <p:nvPr>
            <p:ph idx="1"/>
          </p:nvPr>
        </p:nvSpPr>
        <p:spPr>
          <a:xfrm>
            <a:off x="383223" y="878405"/>
            <a:ext cx="11368616" cy="2587809"/>
          </a:xfrm>
        </p:spPr>
        <p:txBody>
          <a:bodyPr/>
          <a:lstStyle/>
          <a:p>
            <a:r>
              <a:rPr lang="en-US" altLang="zh-CN" dirty="0"/>
              <a:t>4. </a:t>
            </a:r>
            <a:r>
              <a:rPr lang="zh-CN" altLang="en-US" dirty="0"/>
              <a:t>获取二维数组的</a:t>
            </a:r>
            <a:r>
              <a:rPr lang="zh-CN" altLang="en-US" dirty="0" smtClean="0"/>
              <a:t>长度</a:t>
            </a:r>
            <a:endParaRPr lang="en-US" altLang="zh-CN" dirty="0" smtClean="0"/>
          </a:p>
          <a:p>
            <a:pPr lvl="1"/>
            <a:r>
              <a:rPr lang="zh-CN" altLang="en-US" dirty="0"/>
              <a:t>二维数组实际上是由多个一维数组构成的，每一行就是一个一维数组。例如：</a:t>
            </a:r>
          </a:p>
          <a:p>
            <a:pPr marL="457200" lvl="1" indent="0">
              <a:buNone/>
            </a:pPr>
            <a:r>
              <a:rPr lang="en-US" altLang="zh-CN" dirty="0" smtClean="0"/>
              <a:t>	</a:t>
            </a:r>
            <a:r>
              <a:rPr lang="en-US" altLang="zh-CN" dirty="0" err="1" smtClean="0"/>
              <a:t>int</a:t>
            </a:r>
            <a:r>
              <a:rPr lang="en-US" altLang="zh-CN" dirty="0"/>
              <a:t>[][] </a:t>
            </a:r>
            <a:r>
              <a:rPr lang="en-US" altLang="zh-CN" dirty="0" err="1"/>
              <a:t>inHand</a:t>
            </a:r>
            <a:r>
              <a:rPr lang="en-US" altLang="zh-CN" dirty="0"/>
              <a:t> = new </a:t>
            </a:r>
            <a:r>
              <a:rPr lang="en-US" altLang="zh-CN" dirty="0" err="1"/>
              <a:t>int</a:t>
            </a:r>
            <a:r>
              <a:rPr lang="en-US" altLang="zh-CN" dirty="0"/>
              <a:t>[3][4];</a:t>
            </a:r>
          </a:p>
          <a:p>
            <a:pPr lvl="1"/>
            <a:r>
              <a:rPr lang="zh-CN" altLang="en-US" dirty="0"/>
              <a:t>二维数组</a:t>
            </a:r>
            <a:r>
              <a:rPr lang="en-US" altLang="zh-CN" dirty="0" err="1"/>
              <a:t>inHand</a:t>
            </a:r>
            <a:r>
              <a:rPr lang="zh-CN" altLang="en-US" dirty="0"/>
              <a:t>是由</a:t>
            </a:r>
            <a:r>
              <a:rPr lang="en-US" altLang="zh-CN" dirty="0"/>
              <a:t>3</a:t>
            </a:r>
            <a:r>
              <a:rPr lang="zh-CN" altLang="en-US" dirty="0"/>
              <a:t>个一维</a:t>
            </a:r>
            <a:r>
              <a:rPr lang="en-US" altLang="zh-CN" dirty="0" err="1"/>
              <a:t>int</a:t>
            </a:r>
            <a:r>
              <a:rPr lang="zh-CN" altLang="en-US" dirty="0"/>
              <a:t>型数组组成的，它们是</a:t>
            </a:r>
            <a:r>
              <a:rPr lang="en-US" altLang="zh-CN" dirty="0" err="1"/>
              <a:t>inHand</a:t>
            </a:r>
            <a:r>
              <a:rPr lang="en-US" altLang="zh-CN" dirty="0"/>
              <a:t>[0]</a:t>
            </a:r>
            <a:r>
              <a:rPr lang="zh-CN" altLang="en-US" dirty="0"/>
              <a:t>、</a:t>
            </a:r>
            <a:r>
              <a:rPr lang="en-US" altLang="zh-CN" dirty="0" err="1"/>
              <a:t>inHand</a:t>
            </a:r>
            <a:r>
              <a:rPr lang="en-US" altLang="zh-CN" dirty="0"/>
              <a:t>[1]</a:t>
            </a:r>
            <a:r>
              <a:rPr lang="zh-CN" altLang="en-US" dirty="0"/>
              <a:t>和</a:t>
            </a:r>
            <a:r>
              <a:rPr lang="en-US" altLang="zh-CN" dirty="0" err="1"/>
              <a:t>inHand</a:t>
            </a:r>
            <a:r>
              <a:rPr lang="en-US" altLang="zh-CN" dirty="0"/>
              <a:t>[2]</a:t>
            </a:r>
            <a:r>
              <a:rPr lang="zh-CN" altLang="en-US" dirty="0"/>
              <a:t>；每个一维数组有</a:t>
            </a:r>
            <a:r>
              <a:rPr lang="en-US" altLang="zh-CN" dirty="0"/>
              <a:t>4</a:t>
            </a:r>
            <a:r>
              <a:rPr lang="zh-CN" altLang="en-US" dirty="0"/>
              <a:t>个元素</a:t>
            </a:r>
            <a:r>
              <a:rPr lang="zh-CN" altLang="en-US" dirty="0" smtClean="0"/>
              <a:t>。</a:t>
            </a:r>
            <a:endParaRPr lang="en-US" altLang="zh-CN" dirty="0" smtClean="0"/>
          </a:p>
          <a:p>
            <a:pPr lvl="2"/>
            <a:r>
              <a:rPr lang="en-US" altLang="zh-CN" dirty="0" err="1" smtClean="0"/>
              <a:t>inHand.length</a:t>
            </a:r>
            <a:r>
              <a:rPr lang="zh-CN" altLang="en-US" dirty="0"/>
              <a:t>获取的长度是该二维数组的行数，值是</a:t>
            </a:r>
            <a:r>
              <a:rPr lang="en-US" altLang="zh-CN" dirty="0"/>
              <a:t>3</a:t>
            </a:r>
            <a:r>
              <a:rPr lang="zh-CN" altLang="en-US" dirty="0" smtClean="0"/>
              <a:t>。</a:t>
            </a:r>
            <a:endParaRPr lang="en-US" altLang="zh-CN" dirty="0" smtClean="0"/>
          </a:p>
          <a:p>
            <a:pPr lvl="2"/>
            <a:r>
              <a:rPr lang="en-US" altLang="zh-CN" dirty="0" err="1" smtClean="0"/>
              <a:t>inHand</a:t>
            </a:r>
            <a:r>
              <a:rPr lang="en-US" altLang="zh-CN" dirty="0" smtClean="0"/>
              <a:t>[0</a:t>
            </a:r>
            <a:r>
              <a:rPr lang="en-US" altLang="zh-CN" dirty="0"/>
              <a:t>].length</a:t>
            </a:r>
            <a:r>
              <a:rPr lang="zh-CN" altLang="en-US" dirty="0"/>
              <a:t>，</a:t>
            </a:r>
            <a:r>
              <a:rPr lang="en-US" altLang="zh-CN" dirty="0" err="1"/>
              <a:t>inHand</a:t>
            </a:r>
            <a:r>
              <a:rPr lang="en-US" altLang="zh-CN" dirty="0"/>
              <a:t>[1].length</a:t>
            </a:r>
            <a:r>
              <a:rPr lang="zh-CN" altLang="en-US" dirty="0"/>
              <a:t>和</a:t>
            </a:r>
            <a:r>
              <a:rPr lang="en-US" altLang="zh-CN" dirty="0" err="1"/>
              <a:t>inHand</a:t>
            </a:r>
            <a:r>
              <a:rPr lang="en-US" altLang="zh-CN" dirty="0"/>
              <a:t>[2] .length</a:t>
            </a:r>
            <a:r>
              <a:rPr lang="zh-CN" altLang="en-US" dirty="0"/>
              <a:t>获取是每一行的长度，值都是</a:t>
            </a:r>
            <a:r>
              <a:rPr lang="en-US" altLang="zh-CN" dirty="0"/>
              <a:t>4</a:t>
            </a:r>
            <a:r>
              <a:rPr lang="zh-CN" altLang="en-US" dirty="0"/>
              <a:t>。二维数组的构成及长度的获取如</a:t>
            </a:r>
            <a:r>
              <a:rPr lang="zh-CN" altLang="en-US" dirty="0" smtClean="0"/>
              <a:t>图所</a:t>
            </a:r>
            <a:r>
              <a:rPr lang="zh-CN" altLang="en-US" dirty="0"/>
              <a:t>示。</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510009120"/>
              </p:ext>
            </p:extLst>
          </p:nvPr>
        </p:nvGraphicFramePr>
        <p:xfrm>
          <a:off x="903768" y="4054097"/>
          <a:ext cx="10203615" cy="2389232"/>
        </p:xfrm>
        <a:graphic>
          <a:graphicData uri="http://schemas.openxmlformats.org/presentationml/2006/ole">
            <mc:AlternateContent xmlns:mc="http://schemas.openxmlformats.org/markup-compatibility/2006">
              <mc:Choice xmlns:v="urn:schemas-microsoft-com:vml" Requires="v">
                <p:oleObj spid="_x0000_s8224" name="Visio" r:id="rId3" imgW="7000942" imgH="1638313" progId="Visio.Drawing.15">
                  <p:embed/>
                </p:oleObj>
              </mc:Choice>
              <mc:Fallback>
                <p:oleObj name="Visio" r:id="rId3" imgW="7000942" imgH="1638313"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68" y="4054097"/>
                        <a:ext cx="10203615" cy="2389232"/>
                      </a:xfrm>
                      <a:prstGeom prst="rect">
                        <a:avLst/>
                      </a:prstGeom>
                      <a:noFill/>
                    </p:spPr>
                  </p:pic>
                </p:oleObj>
              </mc:Fallback>
            </mc:AlternateContent>
          </a:graphicData>
        </a:graphic>
      </p:graphicFrame>
    </p:spTree>
    <p:extLst>
      <p:ext uri="{BB962C8B-B14F-4D97-AF65-F5344CB8AC3E}">
        <p14:creationId xmlns:p14="http://schemas.microsoft.com/office/powerpoint/2010/main" val="2819947715"/>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en-US" dirty="0"/>
              <a:t>使用二维数组的发牌方法</a:t>
            </a:r>
          </a:p>
        </p:txBody>
      </p:sp>
      <p:sp>
        <p:nvSpPr>
          <p:cNvPr id="3" name="内容占位符 2"/>
          <p:cNvSpPr>
            <a:spLocks noGrp="1"/>
          </p:cNvSpPr>
          <p:nvPr>
            <p:ph idx="1"/>
          </p:nvPr>
        </p:nvSpPr>
        <p:spPr>
          <a:xfrm>
            <a:off x="478916" y="1114425"/>
            <a:ext cx="11368616" cy="1384226"/>
          </a:xfrm>
        </p:spPr>
        <p:txBody>
          <a:bodyPr/>
          <a:lstStyle/>
          <a:p>
            <a:r>
              <a:rPr lang="zh-CN" altLang="en-US" dirty="0" smtClean="0"/>
              <a:t>使用二维数组</a:t>
            </a:r>
            <a:r>
              <a:rPr lang="en-US" altLang="zh-CN" dirty="0" err="1" smtClean="0"/>
              <a:t>int</a:t>
            </a:r>
            <a:r>
              <a:rPr lang="en-US" altLang="zh-CN" dirty="0" smtClean="0"/>
              <a:t>[] [] </a:t>
            </a:r>
            <a:r>
              <a:rPr lang="en-US" altLang="zh-CN" dirty="0" err="1" smtClean="0"/>
              <a:t>inHand</a:t>
            </a:r>
            <a:r>
              <a:rPr lang="zh-CN" altLang="en-US" dirty="0" smtClean="0"/>
              <a:t>后，用第</a:t>
            </a:r>
            <a:r>
              <a:rPr lang="en-US" altLang="zh-CN" dirty="0" smtClean="0"/>
              <a:t>1</a:t>
            </a:r>
            <a:r>
              <a:rPr lang="zh-CN" altLang="en-US" dirty="0" smtClean="0"/>
              <a:t>维表示玩家，如玩家为</a:t>
            </a:r>
            <a:r>
              <a:rPr lang="en-US" altLang="zh-CN" dirty="0" smtClean="0"/>
              <a:t>4</a:t>
            </a:r>
            <a:r>
              <a:rPr lang="zh-CN" altLang="en-US" dirty="0" smtClean="0"/>
              <a:t>时分别为</a:t>
            </a:r>
            <a:r>
              <a:rPr lang="en-US" altLang="zh-CN" dirty="0" err="1" smtClean="0"/>
              <a:t>inHand</a:t>
            </a:r>
            <a:r>
              <a:rPr lang="en-US" altLang="zh-CN" dirty="0" smtClean="0"/>
              <a:t> [1]</a:t>
            </a:r>
            <a:r>
              <a:rPr lang="zh-CN" altLang="en-US" dirty="0" smtClean="0"/>
              <a:t>、</a:t>
            </a:r>
            <a:r>
              <a:rPr lang="en-US" altLang="zh-CN" dirty="0" err="1" smtClean="0"/>
              <a:t>inHand</a:t>
            </a:r>
            <a:r>
              <a:rPr lang="en-US" altLang="zh-CN" dirty="0" smtClean="0"/>
              <a:t>[2]</a:t>
            </a:r>
            <a:r>
              <a:rPr lang="zh-CN" altLang="en-US" dirty="0" smtClean="0"/>
              <a:t>、</a:t>
            </a:r>
            <a:r>
              <a:rPr lang="en-US" altLang="zh-CN" dirty="0" err="1" smtClean="0"/>
              <a:t>inHand</a:t>
            </a:r>
            <a:r>
              <a:rPr lang="en-US" altLang="zh-CN" dirty="0" smtClean="0"/>
              <a:t> [3]</a:t>
            </a:r>
            <a:r>
              <a:rPr lang="zh-CN" altLang="en-US" dirty="0" smtClean="0"/>
              <a:t>、</a:t>
            </a:r>
            <a:r>
              <a:rPr lang="en-US" altLang="zh-CN" dirty="0" err="1" smtClean="0"/>
              <a:t>inHand</a:t>
            </a:r>
            <a:r>
              <a:rPr lang="en-US" altLang="zh-CN" dirty="0" smtClean="0"/>
              <a:t>[4]</a:t>
            </a:r>
            <a:r>
              <a:rPr lang="zh-CN" altLang="en-US" dirty="0" smtClean="0"/>
              <a:t>；用第</a:t>
            </a:r>
            <a:r>
              <a:rPr lang="en-US" altLang="zh-CN" dirty="0" smtClean="0"/>
              <a:t>2</a:t>
            </a:r>
            <a:r>
              <a:rPr lang="zh-CN" altLang="en-US" dirty="0" smtClean="0"/>
              <a:t>维表示给每位玩家的发牌数。为此，需要先确定玩家数（</a:t>
            </a:r>
            <a:r>
              <a:rPr lang="en-US" altLang="zh-CN" dirty="0" err="1" smtClean="0"/>
              <a:t>handNumber</a:t>
            </a:r>
            <a:r>
              <a:rPr lang="zh-CN" altLang="en-US" dirty="0" smtClean="0"/>
              <a:t>）和每人发牌数（</a:t>
            </a:r>
            <a:r>
              <a:rPr lang="en-US" altLang="zh-CN" dirty="0" err="1" smtClean="0"/>
              <a:t>cardNumber</a:t>
            </a:r>
            <a:r>
              <a:rPr lang="zh-CN" altLang="en-US" dirty="0" smtClean="0"/>
              <a:t>）。</a:t>
            </a:r>
            <a:endParaRPr lang="en-US" altLang="zh-CN" dirty="0" smtClean="0"/>
          </a:p>
          <a:p>
            <a:r>
              <a:rPr lang="en-US" altLang="zh-CN" dirty="0"/>
              <a:t>【</a:t>
            </a:r>
            <a:r>
              <a:rPr lang="zh-CN" altLang="en-US" dirty="0"/>
              <a:t>代码</a:t>
            </a:r>
            <a:r>
              <a:rPr lang="en-US" altLang="zh-CN" dirty="0"/>
              <a:t>4-11】</a:t>
            </a:r>
            <a:r>
              <a:rPr lang="zh-CN" altLang="en-US" dirty="0"/>
              <a:t>使用二维数组的发牌方法。</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974652" y="2817192"/>
            <a:ext cx="10370288" cy="3630225"/>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3F5FBF"/>
                </a:solidFill>
                <a:latin typeface="Consolas" panose="020B0609020204030204" pitchFamily="49" charset="0"/>
                <a:ea typeface="宋体" panose="02010600030101010101" pitchFamily="2" charset="-122"/>
              </a:rPr>
              <a:t>		/**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发牌方法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sendCard</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0;</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a:solidFill>
                  <a:srgbClr val="3F7F5F"/>
                </a:solidFill>
                <a:latin typeface="Consolas" panose="020B0609020204030204" pitchFamily="49" charset="0"/>
                <a:ea typeface="宋体" panose="02010600030101010101" pitchFamily="2" charset="-122"/>
              </a:rPr>
              <a:t>// </a:t>
            </a:r>
            <a:r>
              <a:rPr lang="en-US" altLang="zh-CN" sz="1800" b="0" kern="0" dirty="0" err="1">
                <a:solidFill>
                  <a:srgbClr val="3F7F5F"/>
                </a:solidFill>
                <a:latin typeface="Consolas" panose="020B0609020204030204" pitchFamily="49" charset="0"/>
                <a:ea typeface="宋体" panose="02010600030101010101" pitchFamily="2" charset="-122"/>
              </a:rPr>
              <a:t>cardNumber</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为每人发牌的数目</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 0;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&lt; </a:t>
            </a:r>
            <a:r>
              <a:rPr lang="en-US" altLang="zh-CN" sz="1800" b="0" kern="0" dirty="0" err="1">
                <a:solidFill>
                  <a:srgbClr val="0000C0"/>
                </a:solidFill>
                <a:latin typeface="Consolas" panose="020B0609020204030204" pitchFamily="49" charset="0"/>
                <a:ea typeface="宋体" panose="02010600030101010101" pitchFamily="2" charset="-122"/>
              </a:rPr>
              <a:t>cardNumber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a:solidFill>
                  <a:srgbClr val="3F7F5F"/>
                </a:solidFill>
                <a:latin typeface="Consolas" panose="020B0609020204030204" pitchFamily="49" charset="0"/>
                <a:ea typeface="宋体" panose="02010600030101010101" pitchFamily="2" charset="-122"/>
              </a:rPr>
              <a:t>// </a:t>
            </a:r>
            <a:r>
              <a:rPr lang="en-US" altLang="zh-CN" sz="1800" b="0" kern="0" dirty="0" err="1">
                <a:solidFill>
                  <a:srgbClr val="3F7F5F"/>
                </a:solidFill>
                <a:latin typeface="Consolas" panose="020B0609020204030204" pitchFamily="49" charset="0"/>
                <a:ea typeface="宋体" panose="02010600030101010101" pitchFamily="2" charset="-122"/>
              </a:rPr>
              <a:t>handNumber</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为玩家数目</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k</a:t>
            </a:r>
            <a:r>
              <a:rPr lang="en-US" altLang="zh-CN" sz="1800" b="0" kern="0" dirty="0">
                <a:solidFill>
                  <a:srgbClr val="000000"/>
                </a:solidFill>
                <a:latin typeface="Consolas" panose="020B0609020204030204" pitchFamily="49" charset="0"/>
                <a:ea typeface="宋体" panose="02010600030101010101" pitchFamily="2" charset="-122"/>
              </a:rPr>
              <a:t> = 0; </a:t>
            </a:r>
            <a:r>
              <a:rPr lang="en-US" altLang="zh-CN" sz="1800" b="0" kern="0" dirty="0">
                <a:solidFill>
                  <a:srgbClr val="6A3E3E"/>
                </a:solidFill>
                <a:latin typeface="Consolas" panose="020B0609020204030204" pitchFamily="49" charset="0"/>
                <a:ea typeface="宋体" panose="02010600030101010101" pitchFamily="2" charset="-122"/>
              </a:rPr>
              <a:t>k</a:t>
            </a:r>
            <a:r>
              <a:rPr lang="en-US" altLang="zh-CN" sz="1800" b="0" kern="0" dirty="0">
                <a:solidFill>
                  <a:srgbClr val="000000"/>
                </a:solidFill>
                <a:latin typeface="Consolas" panose="020B0609020204030204" pitchFamily="49" charset="0"/>
                <a:ea typeface="宋体" panose="02010600030101010101" pitchFamily="2" charset="-122"/>
              </a:rPr>
              <a:t> &lt; </a:t>
            </a:r>
            <a:r>
              <a:rPr lang="en-US" altLang="zh-CN" sz="1800" b="0" kern="0" dirty="0" err="1">
                <a:solidFill>
                  <a:srgbClr val="0000C0"/>
                </a:solidFill>
                <a:latin typeface="Consolas" panose="020B0609020204030204" pitchFamily="49" charset="0"/>
                <a:ea typeface="宋体" panose="02010600030101010101" pitchFamily="2" charset="-122"/>
              </a:rPr>
              <a:t>handNumber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k</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a:t>
            </a:r>
            <a:r>
              <a:rPr lang="en-US" altLang="zh-CN" sz="1800" b="0" kern="0" dirty="0" err="1">
                <a:solidFill>
                  <a:srgbClr val="0000C0"/>
                </a:solidFill>
                <a:latin typeface="Consolas" panose="020B0609020204030204" pitchFamily="49" charset="0"/>
                <a:ea typeface="宋体" panose="02010600030101010101" pitchFamily="2" charset="-122"/>
              </a:rPr>
              <a:t>inHand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6A3E3E"/>
                </a:solidFill>
                <a:latin typeface="Consolas" panose="020B0609020204030204" pitchFamily="49" charset="0"/>
                <a:ea typeface="宋体" panose="02010600030101010101" pitchFamily="2" charset="-122"/>
              </a:rPr>
              <a:t>k</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a:t>
            </a:r>
            <a:r>
              <a:rPr lang="en-US" altLang="zh-CN" sz="1800" b="0" kern="0" dirty="0">
                <a:solidFill>
                  <a:srgbClr val="0000C0"/>
                </a:solidFill>
                <a:latin typeface="Consolas" panose="020B0609020204030204" pitchFamily="49" charset="0"/>
                <a:ea typeface="宋体" panose="02010600030101010101" pitchFamily="2" charset="-122"/>
              </a:rPr>
              <a:t>	                   </a:t>
            </a:r>
            <a:r>
              <a:rPr lang="en-US" altLang="zh-CN" sz="1800" b="0" kern="0" dirty="0">
                <a:solidFill>
                  <a:srgbClr val="3F7F5F"/>
                </a:solidFill>
                <a:latin typeface="Consolas" panose="020B0609020204030204" pitchFamily="49" charset="0"/>
                <a:ea typeface="宋体" panose="02010600030101010101" pitchFamily="2" charset="-122"/>
              </a:rPr>
              <a:t>   </a:t>
            </a:r>
            <a:r>
              <a:rPr lang="en-US" altLang="zh-CN" sz="1800" b="0" kern="0" dirty="0" smtClean="0">
                <a:solidFill>
                  <a:srgbClr val="3F7F5F"/>
                </a:solidFill>
                <a:latin typeface="Consolas" panose="020B0609020204030204" pitchFamily="49" charset="0"/>
                <a:ea typeface="宋体" panose="02010600030101010101" pitchFamily="2" charset="-122"/>
              </a:rPr>
              <a:t>	//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已发的牌置为</a:t>
            </a:r>
            <a:r>
              <a:rPr lang="en-US" altLang="zh-CN" sz="1800" b="0" kern="0" dirty="0">
                <a:solidFill>
                  <a:srgbClr val="3F7F5F"/>
                </a:solidFill>
                <a:latin typeface="Consolas" panose="020B0609020204030204" pitchFamily="49" charset="0"/>
                <a:ea typeface="宋体" panose="02010600030101010101" pitchFamily="2" charset="-122"/>
              </a:rPr>
              <a:t>0</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i="1" kern="0" dirty="0">
                <a:solidFill>
                  <a:srgbClr val="0000C0"/>
                </a:solidFill>
                <a:latin typeface="Consolas" panose="020B0609020204030204" pitchFamily="49" charset="0"/>
                <a:ea typeface="宋体" panose="02010600030101010101" pitchFamily="2" charset="-122"/>
              </a:rPr>
              <a:t>card</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0;</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14		}</a:t>
            </a:r>
            <a:endParaRPr lang="zh-CN" altLang="en-US" sz="1800" b="0" dirty="0"/>
          </a:p>
        </p:txBody>
      </p:sp>
    </p:spTree>
    <p:extLst>
      <p:ext uri="{BB962C8B-B14F-4D97-AF65-F5344CB8AC3E}">
        <p14:creationId xmlns:p14="http://schemas.microsoft.com/office/powerpoint/2010/main" val="3638294105"/>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4.3.4</a:t>
            </a:r>
            <a:r>
              <a:rPr lang="zh-CN" altLang="en-US" dirty="0"/>
              <a:t>含有洗牌、发牌方法的扑克游戏类设计</a:t>
            </a:r>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4-12】</a:t>
            </a:r>
            <a:r>
              <a:rPr lang="zh-CN" altLang="en-US" dirty="0"/>
              <a:t>含有洗牌、发牌方法的</a:t>
            </a:r>
            <a:r>
              <a:rPr lang="en-US" altLang="zh-CN" dirty="0" err="1"/>
              <a:t>CardGame</a:t>
            </a:r>
            <a:r>
              <a:rPr lang="zh-CN" altLang="en-US" dirty="0"/>
              <a:t>类定义。</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912917385"/>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4.3.5 </a:t>
            </a:r>
            <a:r>
              <a:rPr lang="zh-CN" altLang="en-US" dirty="0"/>
              <a:t>二维数组和方法</a:t>
            </a:r>
          </a:p>
        </p:txBody>
      </p:sp>
      <p:sp>
        <p:nvSpPr>
          <p:cNvPr id="3" name="内容占位符 2"/>
          <p:cNvSpPr>
            <a:spLocks noGrp="1"/>
          </p:cNvSpPr>
          <p:nvPr>
            <p:ph idx="1"/>
          </p:nvPr>
        </p:nvSpPr>
        <p:spPr/>
        <p:txBody>
          <a:bodyPr/>
          <a:lstStyle/>
          <a:p>
            <a:r>
              <a:rPr lang="zh-CN" altLang="en-US" dirty="0"/>
              <a:t>可以给方法传递二维数组，也可以从一个方法返回一个二维数组。将一个二维数组传递给方法时，数组的引用传递给了方法</a:t>
            </a:r>
            <a:r>
              <a:rPr lang="zh-CN" altLang="en-US" dirty="0" smtClean="0"/>
              <a:t>。</a:t>
            </a:r>
            <a:endParaRPr lang="en-US" altLang="zh-CN" dirty="0" smtClean="0"/>
          </a:p>
          <a:p>
            <a:pPr lvl="1"/>
            <a:r>
              <a:rPr lang="en-US" altLang="zh-CN" dirty="0" err="1"/>
              <a:t>getArray</a:t>
            </a:r>
            <a:r>
              <a:rPr lang="zh-CN" altLang="en-US" dirty="0"/>
              <a:t>方法实现了从方法返回一个二维数组。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974652" y="2782486"/>
            <a:ext cx="6574464" cy="2416431"/>
          </a:xfrm>
          <a:prstGeom prst="rect">
            <a:avLst/>
          </a:prstGeom>
        </p:spPr>
        <p:txBody>
          <a:bodyPr wrap="square">
            <a:spAutoFit/>
          </a:bodyPr>
          <a:lstStyle/>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public static int[][] getArray() {</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int[][] x = new int[3][4];</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for (int row = 0; row &lt; x.length; row++) {</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for (int col = 0; col &lt; x[0].length; col++) {</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x[row][col] = row + col;</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	return x;</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b="0" kern="100" dirty="0">
                <a:latin typeface="Times New Roman" panose="02020603050405020304" pitchFamily="18" charset="0"/>
                <a:ea typeface="宋体" panose="02010600030101010101" pitchFamily="2" charset="-122"/>
              </a:rPr>
              <a:t>}</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20709356"/>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4.3.5 </a:t>
            </a:r>
            <a:r>
              <a:rPr lang="zh-CN" altLang="en-US" dirty="0"/>
              <a:t>二维数组和</a:t>
            </a:r>
            <a:r>
              <a:rPr lang="zh-CN" altLang="en-US" dirty="0" smtClean="0"/>
              <a:t>方法 （续）</a:t>
            </a:r>
            <a:endParaRPr lang="zh-CN" altLang="en-US" dirty="0"/>
          </a:p>
        </p:txBody>
      </p:sp>
      <p:sp>
        <p:nvSpPr>
          <p:cNvPr id="3" name="内容占位符 2"/>
          <p:cNvSpPr>
            <a:spLocks noGrp="1"/>
          </p:cNvSpPr>
          <p:nvPr>
            <p:ph idx="1"/>
          </p:nvPr>
        </p:nvSpPr>
        <p:spPr>
          <a:xfrm>
            <a:off x="478916" y="1114425"/>
            <a:ext cx="11368616" cy="1490552"/>
          </a:xfrm>
        </p:spPr>
        <p:txBody>
          <a:bodyPr/>
          <a:lstStyle/>
          <a:p>
            <a:pPr lvl="1"/>
            <a:r>
              <a:rPr lang="en-US" altLang="zh-CN" dirty="0"/>
              <a:t>sum</a:t>
            </a:r>
            <a:r>
              <a:rPr lang="zh-CN" altLang="en-US" dirty="0"/>
              <a:t>方法以二维数组为参数并实现其求和。</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889590" y="1781577"/>
            <a:ext cx="7063563" cy="2770246"/>
          </a:xfrm>
          <a:prstGeom prst="rect">
            <a:avLst/>
          </a:prstGeom>
        </p:spPr>
        <p:txBody>
          <a:bodyPr wrap="square">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public static int sum(int[][] x)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int total = 0;</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for (int row = 0; row &lt; x.length; row++)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for (int col = 0; col &lt; x[0].length; col++)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total += x[row][col];</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return total;</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29428629"/>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064" y="2299623"/>
            <a:ext cx="10212916" cy="609600"/>
          </a:xfrm>
        </p:spPr>
        <p:txBody>
          <a:bodyPr/>
          <a:lstStyle/>
          <a:p>
            <a:r>
              <a:rPr lang="zh-CN" altLang="en-US" dirty="0"/>
              <a:t>第</a:t>
            </a:r>
            <a:r>
              <a:rPr lang="en-US" altLang="zh-CN" dirty="0"/>
              <a:t>4.4</a:t>
            </a:r>
            <a:r>
              <a:rPr lang="zh-CN" altLang="en-US" dirty="0"/>
              <a:t>课 字符串</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397526348"/>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4.4.1 String</a:t>
            </a:r>
            <a:r>
              <a:rPr lang="zh-CN" altLang="en-US" dirty="0"/>
              <a:t>类型</a:t>
            </a:r>
          </a:p>
        </p:txBody>
      </p:sp>
      <p:sp>
        <p:nvSpPr>
          <p:cNvPr id="3" name="内容占位符 2"/>
          <p:cNvSpPr>
            <a:spLocks noGrp="1"/>
          </p:cNvSpPr>
          <p:nvPr>
            <p:ph idx="1"/>
          </p:nvPr>
        </p:nvSpPr>
        <p:spPr>
          <a:xfrm>
            <a:off x="505885" y="995363"/>
            <a:ext cx="11368616" cy="4876800"/>
          </a:xfrm>
        </p:spPr>
        <p:txBody>
          <a:bodyPr/>
          <a:lstStyle/>
          <a:p>
            <a:r>
              <a:rPr lang="zh-CN" altLang="en-US" dirty="0"/>
              <a:t>字符串是使用使用双引号括起来的一个字符序列</a:t>
            </a:r>
            <a:r>
              <a:rPr lang="zh-CN" altLang="en-US" dirty="0" smtClean="0"/>
              <a:t>。</a:t>
            </a:r>
            <a:endParaRPr lang="en-US" altLang="zh-CN" dirty="0" smtClean="0"/>
          </a:p>
          <a:p>
            <a:r>
              <a:rPr lang="en-US" altLang="zh-CN" dirty="0" smtClean="0"/>
              <a:t>char</a:t>
            </a:r>
            <a:r>
              <a:rPr lang="zh-CN" altLang="en-US" dirty="0"/>
              <a:t>类型只能表示一个字符，</a:t>
            </a:r>
            <a:r>
              <a:rPr lang="en-US" altLang="zh-CN" dirty="0"/>
              <a:t>Java </a:t>
            </a:r>
            <a:r>
              <a:rPr lang="zh-CN" altLang="en-US" dirty="0"/>
              <a:t>提供了</a:t>
            </a:r>
            <a:r>
              <a:rPr lang="en-US" altLang="zh-CN" dirty="0"/>
              <a:t>String </a:t>
            </a:r>
            <a:r>
              <a:rPr lang="zh-CN" altLang="en-US" dirty="0"/>
              <a:t>类来表示、创建和操作字符串。</a:t>
            </a:r>
            <a:r>
              <a:rPr lang="en-US" altLang="zh-CN" dirty="0"/>
              <a:t>String</a:t>
            </a:r>
            <a:r>
              <a:rPr lang="zh-CN" altLang="en-US" dirty="0"/>
              <a:t>类位于</a:t>
            </a:r>
            <a:r>
              <a:rPr lang="en-US" altLang="zh-CN" dirty="0" err="1"/>
              <a:t>java.lang</a:t>
            </a:r>
            <a:r>
              <a:rPr lang="zh-CN" altLang="en-US" dirty="0"/>
              <a:t>包中。例如：</a:t>
            </a:r>
          </a:p>
          <a:p>
            <a:pPr marL="457200" lvl="1" indent="0">
              <a:buNone/>
            </a:pPr>
            <a:r>
              <a:rPr lang="en-US" altLang="zh-CN" dirty="0"/>
              <a:t>String card0 = "</a:t>
            </a:r>
            <a:r>
              <a:rPr lang="en-US" altLang="zh-CN" dirty="0" err="1"/>
              <a:t>HeartK</a:t>
            </a:r>
            <a:r>
              <a:rPr lang="en-US" altLang="zh-CN" dirty="0" smtClean="0"/>
              <a:t>";</a:t>
            </a:r>
          </a:p>
          <a:p>
            <a:r>
              <a:rPr lang="zh-CN" altLang="en-US" dirty="0"/>
              <a:t>在</a:t>
            </a:r>
            <a:r>
              <a:rPr lang="en-US" altLang="zh-CN" dirty="0"/>
              <a:t>Java </a:t>
            </a:r>
            <a:r>
              <a:rPr lang="zh-CN" altLang="en-US" dirty="0"/>
              <a:t>中字符串属于对象，</a:t>
            </a:r>
            <a:r>
              <a:rPr lang="en-US" altLang="zh-CN" dirty="0"/>
              <a:t>String</a:t>
            </a:r>
            <a:r>
              <a:rPr lang="zh-CN" altLang="en-US" dirty="0"/>
              <a:t>实际上是</a:t>
            </a:r>
            <a:r>
              <a:rPr lang="en-US" altLang="zh-CN" dirty="0"/>
              <a:t>Java</a:t>
            </a:r>
            <a:r>
              <a:rPr lang="zh-CN" altLang="en-US" dirty="0"/>
              <a:t>库中一个预定义的类</a:t>
            </a:r>
            <a:r>
              <a:rPr lang="zh-CN" altLang="en-US" dirty="0" smtClean="0"/>
              <a:t>。</a:t>
            </a:r>
            <a:endParaRPr lang="en-US" altLang="zh-CN" dirty="0" smtClean="0"/>
          </a:p>
          <a:p>
            <a:r>
              <a:rPr lang="en-US" altLang="zh-CN" dirty="0" smtClean="0"/>
              <a:t>String</a:t>
            </a:r>
            <a:r>
              <a:rPr lang="zh-CN" altLang="en-US" dirty="0"/>
              <a:t>类型不是基本类型，而是引用类型（</a:t>
            </a:r>
            <a:r>
              <a:rPr lang="en-US" altLang="zh-CN" dirty="0"/>
              <a:t>reference type</a:t>
            </a:r>
            <a:r>
              <a:rPr lang="zh-CN" altLang="en-US" dirty="0"/>
              <a:t>）。使用引用类型声明的变量称为引用变量，它引用一个对象</a:t>
            </a:r>
            <a:r>
              <a:rPr lang="zh-CN" altLang="en-US" dirty="0" smtClean="0"/>
              <a:t>。</a:t>
            </a:r>
            <a:endParaRPr lang="en-US" altLang="zh-CN" dirty="0" smtClean="0"/>
          </a:p>
          <a:p>
            <a:r>
              <a:rPr lang="en-US" altLang="zh-CN" dirty="0" smtClean="0"/>
              <a:t>card0</a:t>
            </a:r>
            <a:r>
              <a:rPr lang="zh-CN" altLang="en-US" dirty="0"/>
              <a:t>是一个引用变量，它引用一个内容为</a:t>
            </a:r>
            <a:r>
              <a:rPr lang="en-US" altLang="zh-CN" dirty="0" err="1"/>
              <a:t>HeartK</a:t>
            </a:r>
            <a:r>
              <a:rPr lang="zh-CN" altLang="en-US" dirty="0"/>
              <a:t>的字符串对象，如</a:t>
            </a:r>
            <a:r>
              <a:rPr lang="zh-CN" altLang="en-US" dirty="0" smtClean="0"/>
              <a:t>图所</a:t>
            </a:r>
            <a:r>
              <a:rPr lang="zh-CN" altLang="en-US" dirty="0"/>
              <a:t>示。</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764808800"/>
              </p:ext>
            </p:extLst>
          </p:nvPr>
        </p:nvGraphicFramePr>
        <p:xfrm>
          <a:off x="2141907" y="4558489"/>
          <a:ext cx="7331148" cy="1313674"/>
        </p:xfrm>
        <a:graphic>
          <a:graphicData uri="http://schemas.openxmlformats.org/presentationml/2006/ole">
            <mc:AlternateContent xmlns:mc="http://schemas.openxmlformats.org/markup-compatibility/2006">
              <mc:Choice xmlns:v="urn:schemas-microsoft-com:vml" Requires="v">
                <p:oleObj spid="_x0000_s9243" name="Visio" r:id="rId3" imgW="3295656" imgH="590614" progId="Visio.Drawing.15">
                  <p:embed/>
                </p:oleObj>
              </mc:Choice>
              <mc:Fallback>
                <p:oleObj name="Visio" r:id="rId3" imgW="3295656" imgH="590614"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907" y="4558489"/>
                        <a:ext cx="7331148" cy="1313674"/>
                      </a:xfrm>
                      <a:prstGeom prst="rect">
                        <a:avLst/>
                      </a:prstGeom>
                      <a:noFill/>
                    </p:spPr>
                  </p:pic>
                </p:oleObj>
              </mc:Fallback>
            </mc:AlternateContent>
          </a:graphicData>
        </a:graphic>
      </p:graphicFrame>
    </p:spTree>
    <p:extLst>
      <p:ext uri="{BB962C8B-B14F-4D97-AF65-F5344CB8AC3E}">
        <p14:creationId xmlns:p14="http://schemas.microsoft.com/office/powerpoint/2010/main" val="21306929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a:t>
            </a:r>
            <a:r>
              <a:rPr lang="zh-CN" altLang="en-US" dirty="0"/>
              <a:t>数组的声明与内存</a:t>
            </a:r>
            <a:r>
              <a:rPr lang="zh-CN" altLang="en-US" dirty="0" smtClean="0"/>
              <a:t>分配</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sz="2200" dirty="0"/>
              <a:t>2. </a:t>
            </a:r>
            <a:r>
              <a:rPr lang="zh-CN" altLang="en-US" sz="2200" dirty="0"/>
              <a:t>数组的内存</a:t>
            </a:r>
            <a:r>
              <a:rPr lang="zh-CN" altLang="en-US" sz="2200" dirty="0" smtClean="0"/>
              <a:t>分配</a:t>
            </a:r>
            <a:endParaRPr lang="en-US" altLang="zh-CN" sz="2200" dirty="0" smtClean="0"/>
          </a:p>
          <a:p>
            <a:pPr lvl="1"/>
            <a:r>
              <a:rPr lang="zh-CN" altLang="en-US" sz="2000" dirty="0"/>
              <a:t>数组声明仅仅建立了一个数组的引用，真正的数组对象要用</a:t>
            </a:r>
            <a:r>
              <a:rPr lang="en-US" altLang="zh-CN" sz="2000" dirty="0"/>
              <a:t>new</a:t>
            </a:r>
            <a:r>
              <a:rPr lang="zh-CN" altLang="en-US" sz="2000" dirty="0"/>
              <a:t>建立，即用</a:t>
            </a:r>
            <a:r>
              <a:rPr lang="en-US" altLang="zh-CN" sz="2000" dirty="0"/>
              <a:t>new</a:t>
            </a:r>
            <a:r>
              <a:rPr lang="zh-CN" altLang="en-US" sz="2000" dirty="0"/>
              <a:t>在堆 空间中给数组分配存储空间。格式如下</a:t>
            </a:r>
            <a:r>
              <a:rPr lang="zh-CN" altLang="en-US" sz="2000" dirty="0" smtClean="0"/>
              <a:t>：</a:t>
            </a:r>
            <a:endParaRPr lang="en-US" altLang="zh-CN" sz="2000" dirty="0" smtClean="0"/>
          </a:p>
          <a:p>
            <a:endParaRPr lang="en-US" altLang="zh-CN" sz="2200" dirty="0"/>
          </a:p>
          <a:p>
            <a:endParaRPr lang="en-US" altLang="zh-CN" sz="2200" dirty="0" smtClean="0"/>
          </a:p>
          <a:p>
            <a:pPr lvl="1"/>
            <a:r>
              <a:rPr lang="zh-CN" altLang="en-US" sz="2000" dirty="0"/>
              <a:t>例如</a:t>
            </a:r>
          </a:p>
          <a:p>
            <a:pPr lvl="2"/>
            <a:r>
              <a:rPr lang="en-US" altLang="zh-CN" sz="2000" dirty="0"/>
              <a:t>card = new </a:t>
            </a:r>
            <a:r>
              <a:rPr lang="en-US" altLang="zh-CN" sz="2000" dirty="0" err="1"/>
              <a:t>int</a:t>
            </a:r>
            <a:r>
              <a:rPr lang="en-US" altLang="zh-CN" sz="2000" dirty="0"/>
              <a:t>[54];</a:t>
            </a:r>
          </a:p>
          <a:p>
            <a:pPr marL="857250" lvl="2" indent="0">
              <a:buNone/>
            </a:pPr>
            <a:r>
              <a:rPr lang="zh-CN" altLang="en-US" sz="2000" dirty="0"/>
              <a:t>或</a:t>
            </a:r>
          </a:p>
          <a:p>
            <a:pPr lvl="2"/>
            <a:r>
              <a:rPr lang="en-US" altLang="zh-CN" sz="2000" dirty="0"/>
              <a:t>final </a:t>
            </a:r>
            <a:r>
              <a:rPr lang="en-US" altLang="zh-CN" sz="2000" dirty="0" err="1"/>
              <a:t>int</a:t>
            </a:r>
            <a:r>
              <a:rPr lang="en-US" altLang="zh-CN" sz="2000" dirty="0"/>
              <a:t> DEKE_SIZE = 54;		</a:t>
            </a:r>
            <a:r>
              <a:rPr lang="en-US" altLang="zh-CN" sz="2000" dirty="0" smtClean="0"/>
              <a:t>// </a:t>
            </a:r>
            <a:r>
              <a:rPr lang="zh-CN" altLang="en-US" sz="2000" dirty="0"/>
              <a:t>声明总牌数为一个常量</a:t>
            </a:r>
          </a:p>
          <a:p>
            <a:pPr lvl="2"/>
            <a:r>
              <a:rPr lang="en-US" altLang="zh-CN" sz="2000" dirty="0"/>
              <a:t>card = new </a:t>
            </a:r>
            <a:r>
              <a:rPr lang="en-US" altLang="zh-CN" sz="2000" dirty="0" err="1"/>
              <a:t>int</a:t>
            </a:r>
            <a:r>
              <a:rPr lang="en-US" altLang="zh-CN" sz="2000" dirty="0"/>
              <a:t>[DEKE_SIZE];</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631935731"/>
              </p:ext>
            </p:extLst>
          </p:nvPr>
        </p:nvGraphicFramePr>
        <p:xfrm>
          <a:off x="1059974" y="2465705"/>
          <a:ext cx="4911090" cy="502920"/>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1800" u="sng" kern="100" dirty="0">
                          <a:effectLst/>
                          <a:latin typeface="ˎ̥"/>
                          <a:ea typeface="宋体" panose="02010600030101010101" pitchFamily="2" charset="-122"/>
                        </a:rPr>
                        <a:t>数组名</a:t>
                      </a:r>
                      <a:r>
                        <a:rPr lang="en-US" sz="1800" kern="100" dirty="0">
                          <a:effectLst/>
                          <a:latin typeface="ˎ̥"/>
                          <a:ea typeface="宋体" panose="02010600030101010101" pitchFamily="2" charset="-122"/>
                        </a:rPr>
                        <a:t> =  new </a:t>
                      </a:r>
                      <a:r>
                        <a:rPr lang="zh-CN" sz="1800" u="sng" kern="100" dirty="0">
                          <a:effectLst/>
                          <a:latin typeface="ˎ̥"/>
                          <a:ea typeface="宋体" panose="02010600030101010101" pitchFamily="2" charset="-122"/>
                        </a:rPr>
                        <a:t>数据类</a:t>
                      </a:r>
                      <a:r>
                        <a:rPr lang="zh-CN" sz="1800" kern="100" dirty="0">
                          <a:effectLst/>
                          <a:latin typeface="ˎ̥"/>
                          <a:ea typeface="宋体" panose="02010600030101010101" pitchFamily="2" charset="-122"/>
                        </a:rPr>
                        <a:t>型</a:t>
                      </a:r>
                      <a:r>
                        <a:rPr lang="en-US" sz="1800" kern="100" dirty="0">
                          <a:effectLst/>
                          <a:latin typeface="ˎ̥"/>
                          <a:ea typeface="宋体" panose="02010600030101010101" pitchFamily="2" charset="-122"/>
                        </a:rPr>
                        <a:t>[</a:t>
                      </a:r>
                      <a:r>
                        <a:rPr lang="zh-CN" sz="1800" u="sng" kern="100" dirty="0">
                          <a:effectLst/>
                          <a:latin typeface="ˎ̥"/>
                          <a:ea typeface="宋体" panose="02010600030101010101" pitchFamily="2" charset="-122"/>
                        </a:rPr>
                        <a:t>元素个数</a:t>
                      </a: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3631788"/>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4.4.1 String</a:t>
            </a:r>
            <a:r>
              <a:rPr lang="zh-CN" altLang="en-US" dirty="0" smtClean="0"/>
              <a:t>类型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String</a:t>
            </a:r>
            <a:r>
              <a:rPr lang="zh-CN" altLang="en-US" dirty="0"/>
              <a:t>对象的其他创建方式</a:t>
            </a:r>
            <a:r>
              <a:rPr lang="zh-CN" altLang="en-US" dirty="0" smtClean="0"/>
              <a:t>如下：</a:t>
            </a:r>
            <a:endParaRPr lang="zh-CN" altLang="en-US" dirty="0"/>
          </a:p>
          <a:p>
            <a:pPr lvl="1"/>
            <a:r>
              <a:rPr lang="zh-CN" altLang="en-US" dirty="0"/>
              <a:t>一是利用</a:t>
            </a:r>
            <a:r>
              <a:rPr lang="en-US" altLang="zh-CN" dirty="0"/>
              <a:t>String</a:t>
            </a:r>
            <a:r>
              <a:rPr lang="zh-CN" altLang="en-US" dirty="0"/>
              <a:t>类的构造器，以字符串常量作为参数来创建字符串对象，例如：</a:t>
            </a:r>
          </a:p>
          <a:p>
            <a:pPr marL="857250" lvl="2" indent="0">
              <a:buNone/>
            </a:pPr>
            <a:r>
              <a:rPr lang="en-US" altLang="zh-CN" dirty="0"/>
              <a:t>String card0 = new String("</a:t>
            </a:r>
            <a:r>
              <a:rPr lang="en-US" altLang="zh-CN" dirty="0" err="1"/>
              <a:t>HeartK</a:t>
            </a:r>
            <a:r>
              <a:rPr lang="en-US" altLang="zh-CN" dirty="0"/>
              <a:t>");</a:t>
            </a:r>
          </a:p>
          <a:p>
            <a:pPr lvl="1"/>
            <a:r>
              <a:rPr lang="zh-CN" altLang="en-US" dirty="0"/>
              <a:t>二是利用</a:t>
            </a:r>
            <a:r>
              <a:rPr lang="en-US" altLang="zh-CN" dirty="0"/>
              <a:t>String</a:t>
            </a:r>
            <a:r>
              <a:rPr lang="zh-CN" altLang="en-US" dirty="0"/>
              <a:t>类的构造器，以字符数组作为参数来创建字符串对象，例如：</a:t>
            </a:r>
          </a:p>
          <a:p>
            <a:pPr marL="857250" lvl="2" indent="0">
              <a:buNone/>
            </a:pPr>
            <a:r>
              <a:rPr lang="en-US" altLang="zh-CN" dirty="0"/>
              <a:t>char[] </a:t>
            </a:r>
            <a:r>
              <a:rPr lang="en-US" altLang="zh-CN" dirty="0" err="1"/>
              <a:t>charArray</a:t>
            </a:r>
            <a:r>
              <a:rPr lang="en-US" altLang="zh-CN" dirty="0"/>
              <a:t> = { 'H', 'e', 'a', 'r', 't', 'K' };</a:t>
            </a:r>
          </a:p>
          <a:p>
            <a:pPr marL="857250" lvl="2" indent="0">
              <a:buNone/>
            </a:pPr>
            <a:r>
              <a:rPr lang="en-US" altLang="zh-CN" dirty="0"/>
              <a:t>String card0 = new String(</a:t>
            </a:r>
            <a:r>
              <a:rPr lang="en-US" altLang="zh-CN" dirty="0" err="1"/>
              <a:t>charArray</a:t>
            </a:r>
            <a:r>
              <a:rPr lang="en-US" altLang="zh-CN"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287322566"/>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en-US" dirty="0"/>
              <a:t>用字符串数组存储纸牌</a:t>
            </a:r>
          </a:p>
        </p:txBody>
      </p:sp>
      <p:sp>
        <p:nvSpPr>
          <p:cNvPr id="3" name="内容占位符 2"/>
          <p:cNvSpPr>
            <a:spLocks noGrp="1"/>
          </p:cNvSpPr>
          <p:nvPr>
            <p:ph idx="1"/>
          </p:nvPr>
        </p:nvSpPr>
        <p:spPr/>
        <p:txBody>
          <a:bodyPr/>
          <a:lstStyle/>
          <a:p>
            <a:r>
              <a:rPr lang="zh-CN" altLang="en-US" smtClean="0"/>
              <a:t>用数字来代表纸牌，不是很直观，可以用花色与牌面拼接的字符串来直观地表示纸牌。花色用字符串“</a:t>
            </a:r>
            <a:r>
              <a:rPr lang="en-US" altLang="zh-CN" smtClean="0"/>
              <a:t>Spade”</a:t>
            </a:r>
            <a:r>
              <a:rPr lang="zh-CN" altLang="en-US" smtClean="0"/>
              <a:t>、“</a:t>
            </a:r>
            <a:r>
              <a:rPr lang="en-US" altLang="zh-CN" smtClean="0"/>
              <a:t>Heart”</a:t>
            </a:r>
            <a:r>
              <a:rPr lang="zh-CN" altLang="en-US" smtClean="0"/>
              <a:t>、“</a:t>
            </a:r>
            <a:r>
              <a:rPr lang="en-US" altLang="zh-CN" smtClean="0"/>
              <a:t>Club”</a:t>
            </a:r>
            <a:r>
              <a:rPr lang="zh-CN" altLang="en-US" smtClean="0"/>
              <a:t>、“</a:t>
            </a:r>
            <a:r>
              <a:rPr lang="en-US" altLang="zh-CN" smtClean="0"/>
              <a:t>Diamond”</a:t>
            </a:r>
            <a:r>
              <a:rPr lang="zh-CN" altLang="en-US" smtClean="0"/>
              <a:t>分别表示黑桃、红桃、梅花、方块；牌面用“</a:t>
            </a:r>
            <a:r>
              <a:rPr lang="en-US" altLang="zh-CN" smtClean="0"/>
              <a:t>A”</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5”</a:t>
            </a:r>
            <a:r>
              <a:rPr lang="zh-CN" altLang="en-US" smtClean="0"/>
              <a:t>，“</a:t>
            </a:r>
            <a:r>
              <a:rPr lang="en-US" altLang="zh-CN" smtClean="0"/>
              <a:t>6”</a:t>
            </a:r>
            <a:r>
              <a:rPr lang="zh-CN" altLang="en-US" smtClean="0"/>
              <a:t>，“</a:t>
            </a:r>
            <a:r>
              <a:rPr lang="en-US" altLang="zh-CN" smtClean="0"/>
              <a:t>7”</a:t>
            </a:r>
            <a:r>
              <a:rPr lang="zh-CN" altLang="en-US" smtClean="0"/>
              <a:t>，“</a:t>
            </a:r>
            <a:r>
              <a:rPr lang="en-US" altLang="zh-CN" smtClean="0"/>
              <a:t>8”</a:t>
            </a:r>
            <a:r>
              <a:rPr lang="zh-CN" altLang="en-US" smtClean="0"/>
              <a:t>，“</a:t>
            </a:r>
            <a:r>
              <a:rPr lang="en-US" altLang="zh-CN" smtClean="0"/>
              <a:t>9”</a:t>
            </a:r>
            <a:r>
              <a:rPr lang="zh-CN" altLang="en-US" smtClean="0"/>
              <a:t>，“</a:t>
            </a:r>
            <a:r>
              <a:rPr lang="en-US" altLang="zh-CN" smtClean="0"/>
              <a:t>10”</a:t>
            </a:r>
            <a:r>
              <a:rPr lang="zh-CN" altLang="en-US" smtClean="0"/>
              <a:t>，“</a:t>
            </a:r>
            <a:r>
              <a:rPr lang="en-US" altLang="zh-CN" smtClean="0"/>
              <a:t>J”</a:t>
            </a:r>
            <a:r>
              <a:rPr lang="zh-CN" altLang="en-US" smtClean="0"/>
              <a:t>，“</a:t>
            </a:r>
            <a:r>
              <a:rPr lang="en-US" altLang="zh-CN" smtClean="0"/>
              <a:t>Q”</a:t>
            </a:r>
            <a:r>
              <a:rPr lang="zh-CN" altLang="en-US" smtClean="0"/>
              <a:t>，“</a:t>
            </a:r>
            <a:r>
              <a:rPr lang="en-US" altLang="zh-CN" smtClean="0"/>
              <a:t>K”</a:t>
            </a:r>
            <a:r>
              <a:rPr lang="zh-CN" altLang="en-US" smtClean="0"/>
              <a:t>表示；用“</a:t>
            </a:r>
            <a:r>
              <a:rPr lang="en-US" altLang="zh-CN" smtClean="0"/>
              <a:t>RedJoker”</a:t>
            </a:r>
            <a:r>
              <a:rPr lang="zh-CN" altLang="en-US" smtClean="0"/>
              <a:t>表示大王，用“</a:t>
            </a:r>
            <a:r>
              <a:rPr lang="en-US" altLang="zh-CN" smtClean="0"/>
              <a:t>BlackJoker”</a:t>
            </a:r>
            <a:r>
              <a:rPr lang="zh-CN" altLang="en-US" smtClean="0"/>
              <a:t>表示小王。例如，“</a:t>
            </a:r>
            <a:r>
              <a:rPr lang="en-US" altLang="zh-CN" smtClean="0"/>
              <a:t>Heart8”</a:t>
            </a:r>
            <a:r>
              <a:rPr lang="zh-CN" altLang="en-US" smtClean="0"/>
              <a:t>表示红桃</a:t>
            </a:r>
            <a:r>
              <a:rPr lang="en-US" altLang="zh-CN" smtClean="0"/>
              <a:t>8</a:t>
            </a:r>
            <a:r>
              <a:rPr lang="zh-CN" altLang="en-US" smtClean="0"/>
              <a:t>，“</a:t>
            </a:r>
            <a:r>
              <a:rPr lang="en-US" altLang="zh-CN" smtClean="0"/>
              <a:t>DiamondJ”</a:t>
            </a:r>
            <a:r>
              <a:rPr lang="zh-CN" altLang="en-US" smtClean="0"/>
              <a:t>表示方块</a:t>
            </a:r>
            <a:r>
              <a:rPr lang="en-US" altLang="zh-CN" smtClean="0"/>
              <a:t>J</a:t>
            </a:r>
            <a:r>
              <a:rPr lang="zh-CN" altLang="en-US" smtClean="0"/>
              <a:t>。</a:t>
            </a:r>
            <a:endParaRPr lang="en-US" altLang="zh-CN" smtClean="0"/>
          </a:p>
          <a:p>
            <a:r>
              <a:rPr lang="zh-CN" altLang="en-US" smtClean="0"/>
              <a:t>用字符串数组来存储纸牌</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533033" y="3552825"/>
            <a:ext cx="10982027" cy="1751249"/>
          </a:xfrm>
          <a:prstGeom prst="rect">
            <a:avLst/>
          </a:prstGeom>
        </p:spPr>
        <p:txBody>
          <a:bodyPr wrap="square">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String[] card = { "SpadeA", "Spade2", "Spade3", "Spade4", "Spade5", "Spade6", "Spade7", "Spade8","Spade9",</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a:t>
            </a:r>
            <a:r>
              <a:rPr lang="pt-BR" altLang="zh-CN" sz="1800" b="0" kern="100" dirty="0" smtClean="0">
                <a:latin typeface="Times New Roman" panose="02020603050405020304" pitchFamily="18" charset="0"/>
                <a:ea typeface="宋体" panose="02010600030101010101" pitchFamily="2" charset="-122"/>
              </a:rPr>
              <a:t>	"</a:t>
            </a:r>
            <a:r>
              <a:rPr lang="pt-BR" altLang="zh-CN" sz="1800" b="0" kern="100" dirty="0">
                <a:latin typeface="Times New Roman" panose="02020603050405020304" pitchFamily="18" charset="0"/>
                <a:ea typeface="宋体" panose="02010600030101010101" pitchFamily="2" charset="-122"/>
              </a:rPr>
              <a:t>Spade10", "SpadeJ", "SpadeQ", "SpadeK", "HeartA", "Heart2", "Heart3", "Heart4", "Heart5",</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smtClean="0">
                <a:latin typeface="Times New Roman" panose="02020603050405020304" pitchFamily="18" charset="0"/>
                <a:ea typeface="宋体" panose="02010600030101010101" pitchFamily="2" charset="-122"/>
              </a:rPr>
              <a:t>	"</a:t>
            </a:r>
            <a:r>
              <a:rPr lang="pt-BR" altLang="zh-CN" sz="1800" b="0" kern="100" dirty="0">
                <a:latin typeface="Times New Roman" panose="02020603050405020304" pitchFamily="18" charset="0"/>
                <a:ea typeface="宋体" panose="02010600030101010101" pitchFamily="2" charset="-122"/>
              </a:rPr>
              <a:t>Heart6", "Heart7", "Heart8", "Heart9", "Heart10", "HeartJ", "HeartQ", "HeartK", "ClubA", "Club2",</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smtClean="0">
                <a:latin typeface="Times New Roman" panose="02020603050405020304" pitchFamily="18" charset="0"/>
                <a:ea typeface="宋体" panose="02010600030101010101" pitchFamily="2" charset="-122"/>
              </a:rPr>
              <a:t>	 </a:t>
            </a:r>
            <a:r>
              <a:rPr lang="pt-BR" altLang="zh-CN" sz="1800" b="0" kern="100" dirty="0">
                <a:latin typeface="Times New Roman" panose="02020603050405020304" pitchFamily="18" charset="0"/>
                <a:ea typeface="宋体" panose="02010600030101010101" pitchFamily="2" charset="-122"/>
              </a:rPr>
              <a:t>"Club3","Club4", "Club5", "Club6", "Club7", "Club8", "Club9", "Club10", "ClubJ", "ClubQ",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smtClean="0">
                <a:latin typeface="Times New Roman" panose="02020603050405020304" pitchFamily="18" charset="0"/>
                <a:ea typeface="宋体" panose="02010600030101010101" pitchFamily="2" charset="-122"/>
              </a:rPr>
              <a:t>	"</a:t>
            </a:r>
            <a:r>
              <a:rPr lang="pt-BR" altLang="zh-CN" sz="1800" b="0" kern="100" dirty="0">
                <a:latin typeface="Times New Roman" panose="02020603050405020304" pitchFamily="18" charset="0"/>
                <a:ea typeface="宋体" panose="02010600030101010101" pitchFamily="2" charset="-122"/>
              </a:rPr>
              <a:t>ClubK", "DiamondA","Diamond2", "Diamond3", "Diamond4", "Diamond5", "Diamond6",</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 </a:t>
            </a:r>
            <a:r>
              <a:rPr lang="pt-BR" altLang="zh-CN" sz="1800" b="0" kern="100" dirty="0" smtClean="0">
                <a:latin typeface="Times New Roman" panose="02020603050405020304" pitchFamily="18" charset="0"/>
                <a:ea typeface="宋体" panose="02010600030101010101" pitchFamily="2" charset="-122"/>
              </a:rPr>
              <a:t>	"</a:t>
            </a:r>
            <a:r>
              <a:rPr lang="pt-BR" altLang="zh-CN" sz="1800" b="0" kern="100" dirty="0">
                <a:latin typeface="Times New Roman" panose="02020603050405020304" pitchFamily="18" charset="0"/>
                <a:ea typeface="宋体" panose="02010600030101010101" pitchFamily="2" charset="-122"/>
              </a:rPr>
              <a:t>Diamond7", "Diamond8", "Diamond9", "Diamond10","DiamondJ", "DiamondQ", "DiamondK",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smtClean="0">
                <a:latin typeface="Times New Roman" panose="02020603050405020304" pitchFamily="18" charset="0"/>
                <a:ea typeface="宋体" panose="02010600030101010101" pitchFamily="2" charset="-122"/>
              </a:rPr>
              <a:t>	"</a:t>
            </a:r>
            <a:r>
              <a:rPr lang="pt-BR" altLang="zh-CN" sz="1800" b="0" kern="100" dirty="0">
                <a:latin typeface="Times New Roman" panose="02020603050405020304" pitchFamily="18" charset="0"/>
                <a:ea typeface="宋体" panose="02010600030101010101" pitchFamily="2" charset="-122"/>
              </a:rPr>
              <a:t>RedJoker", "BlackJoker" };</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63824639"/>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en-US" dirty="0"/>
              <a:t>用字符串数组存储</a:t>
            </a:r>
            <a:r>
              <a:rPr lang="zh-CN" altLang="en-US" dirty="0" smtClean="0"/>
              <a:t>纸牌（续）</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4-13】</a:t>
            </a:r>
            <a:r>
              <a:rPr lang="zh-CN" altLang="en-US" dirty="0"/>
              <a:t>用字符串数组存储纸牌的</a:t>
            </a:r>
            <a:r>
              <a:rPr lang="en-US" altLang="zh-CN" dirty="0" err="1"/>
              <a:t>CardGame</a:t>
            </a:r>
            <a:r>
              <a:rPr lang="zh-CN" altLang="en-US" dirty="0"/>
              <a:t>类定义。</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064820" y="1759214"/>
            <a:ext cx="9064832" cy="4761303"/>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导入</a:t>
            </a:r>
            <a:r>
              <a:rPr lang="en-US" altLang="zh-CN" sz="1800" b="0" kern="0" dirty="0">
                <a:solidFill>
                  <a:srgbClr val="3F7F5F"/>
                </a:solidFill>
                <a:latin typeface="Consolas" panose="020B0609020204030204" pitchFamily="49" charset="0"/>
                <a:ea typeface="宋体" panose="02010600030101010101" pitchFamily="2" charset="-122"/>
              </a:rPr>
              <a:t> </a:t>
            </a:r>
            <a:r>
              <a:rPr lang="en-US" altLang="zh-CN" sz="1800" b="0" kern="0" dirty="0" err="1">
                <a:solidFill>
                  <a:srgbClr val="3F7F5F"/>
                </a:solidFill>
                <a:latin typeface="Consolas" panose="020B0609020204030204" pitchFamily="49" charset="0"/>
                <a:ea typeface="宋体" panose="02010600030101010101" pitchFamily="2" charset="-122"/>
              </a:rPr>
              <a:t>java.util</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a:t>
            </a:r>
            <a:r>
              <a:rPr lang="en-US" altLang="zh-CN" sz="1800" b="0" kern="0" dirty="0">
                <a:solidFill>
                  <a:srgbClr val="7F0055"/>
                </a:solidFill>
                <a:latin typeface="Consolas" panose="020B0609020204030204" pitchFamily="49" charset="0"/>
                <a:ea typeface="宋体" panose="02010600030101010101" pitchFamily="2" charset="-122"/>
              </a:rPr>
              <a:t>	import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java.util</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3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main(String[] </a:t>
            </a:r>
            <a:r>
              <a:rPr lang="en-US" altLang="zh-CN" sz="1800" b="0" kern="0" dirty="0" err="1">
                <a:solidFill>
                  <a:srgbClr val="6A3E3E"/>
                </a:solidFill>
                <a:latin typeface="Consolas" panose="020B0609020204030204" pitchFamily="49" charset="0"/>
                <a:ea typeface="宋体" panose="02010600030101010101" pitchFamily="2" charset="-122"/>
              </a:rPr>
              <a:t>args</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创建并初始化</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(3);</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扑克牌初始序列：</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显示初始化后的底牌序列</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.seeCard();</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14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.shuffle();</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15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洗牌后扑克牌序列：</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16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显示洗牌后的底牌序列</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17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.seeCard();</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18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19	</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93610188"/>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en-US" dirty="0"/>
              <a:t>用字符串数组存储纸牌（续）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522514" y="1093788"/>
            <a:ext cx="10628416" cy="5287601"/>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20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声明总牌数为一个常量</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final</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i="1" kern="0" dirty="0">
                <a:solidFill>
                  <a:srgbClr val="0000C0"/>
                </a:solidFill>
                <a:latin typeface="Consolas" panose="020B0609020204030204" pitchFamily="49" charset="0"/>
                <a:ea typeface="宋体" panose="02010600030101010101" pitchFamily="2" charset="-122"/>
              </a:rPr>
              <a:t>DEKE_SIZE</a:t>
            </a:r>
            <a:r>
              <a:rPr lang="en-US" altLang="zh-CN" b="0" kern="0" dirty="0">
                <a:solidFill>
                  <a:srgbClr val="000000"/>
                </a:solidFill>
                <a:latin typeface="Consolas" panose="020B0609020204030204" pitchFamily="49" charset="0"/>
                <a:ea typeface="宋体" panose="02010600030101010101" pitchFamily="2" charset="-122"/>
              </a:rPr>
              <a:t> = 54;</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声明洗数次数</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声明存储纸牌的数组</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String[]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SpadeA</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"Spade2"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"Spade3"</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"Spade4"</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a:t>
            </a:r>
            <a:r>
              <a:rPr lang="en-US" altLang="zh-CN" b="0" kern="0" dirty="0">
                <a:solidFill>
                  <a:srgbClr val="2A00FF"/>
                </a:solidFill>
                <a:latin typeface="Consolas" panose="020B0609020204030204" pitchFamily="49" charset="0"/>
                <a:ea typeface="宋体" panose="02010600030101010101" pitchFamily="2" charset="-122"/>
              </a:rPr>
              <a:t>	              "Spade5"</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"Spade6"</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"Spade7"</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"Spade8"</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"Spade9"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"Spade10"</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a:t>
            </a:r>
            <a:r>
              <a:rPr lang="en-US" altLang="zh-CN" b="0" kern="0" dirty="0">
                <a:solidFill>
                  <a:srgbClr val="2A00FF"/>
                </a:solidFill>
                <a:latin typeface="Consolas" panose="020B0609020204030204" pitchFamily="49" charset="0"/>
                <a:ea typeface="宋体" panose="02010600030101010101" pitchFamily="2" charset="-122"/>
              </a:rPr>
              <a:t>	              "</a:t>
            </a:r>
            <a:r>
              <a:rPr lang="en-US" altLang="zh-CN" b="0" kern="0" dirty="0" err="1">
                <a:solidFill>
                  <a:srgbClr val="2A00FF"/>
                </a:solidFill>
                <a:latin typeface="Consolas" panose="020B0609020204030204" pitchFamily="49" charset="0"/>
                <a:ea typeface="宋体" panose="02010600030101010101" pitchFamily="2" charset="-122"/>
              </a:rPr>
              <a:t>SpadeJ</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SpadeQ</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SpadeK</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HeartA</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"Heart2"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"Heart3"</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a:t>
            </a:r>
            <a:r>
              <a:rPr lang="en-US" altLang="zh-CN" b="0" kern="0" dirty="0">
                <a:solidFill>
                  <a:srgbClr val="2A00FF"/>
                </a:solidFill>
                <a:latin typeface="Consolas" panose="020B0609020204030204" pitchFamily="49" charset="0"/>
                <a:ea typeface="宋体" panose="02010600030101010101" pitchFamily="2" charset="-122"/>
              </a:rPr>
              <a:t>	              "Heart4"</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"Heart5"</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"Heart6"</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"Heart7"</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"Heart8"</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"Heart9"</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a:t>
            </a:r>
            <a:r>
              <a:rPr lang="en-US" altLang="zh-CN" b="0" kern="0" dirty="0">
                <a:solidFill>
                  <a:srgbClr val="2A00FF"/>
                </a:solidFill>
                <a:latin typeface="Consolas" panose="020B0609020204030204" pitchFamily="49" charset="0"/>
                <a:ea typeface="宋体" panose="02010600030101010101" pitchFamily="2" charset="-122"/>
              </a:rPr>
              <a:t>	              "Heart10"</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HeartJ</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HeartQ</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HeartK</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ClubA</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"Club2"</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a:t>
            </a:r>
            <a:r>
              <a:rPr lang="en-US" altLang="zh-CN" b="0" kern="0" dirty="0">
                <a:solidFill>
                  <a:srgbClr val="2A00FF"/>
                </a:solidFill>
                <a:latin typeface="Consolas" panose="020B0609020204030204" pitchFamily="49" charset="0"/>
                <a:ea typeface="宋体" panose="02010600030101010101" pitchFamily="2" charset="-122"/>
              </a:rPr>
              <a:t>	              "Club3"</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"Club4"</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"Club5"</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"Club6"</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"Club7"</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"Club8"</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"Club9"</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a:t>
            </a:r>
            <a:r>
              <a:rPr lang="en-US" altLang="zh-CN" b="0" kern="0" dirty="0">
                <a:solidFill>
                  <a:srgbClr val="2A00FF"/>
                </a:solidFill>
                <a:latin typeface="Consolas" panose="020B0609020204030204" pitchFamily="49" charset="0"/>
                <a:ea typeface="宋体" panose="02010600030101010101" pitchFamily="2" charset="-122"/>
              </a:rPr>
              <a:t>	              "Club10"</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ClubJ</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ClubQ</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ClubK</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"DiamondA"</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"Diamond2"</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32</a:t>
            </a:r>
            <a:r>
              <a:rPr lang="en-US" altLang="zh-CN" b="0" kern="0" dirty="0">
                <a:solidFill>
                  <a:srgbClr val="2A00FF"/>
                </a:solidFill>
                <a:latin typeface="Consolas" panose="020B0609020204030204" pitchFamily="49" charset="0"/>
                <a:ea typeface="宋体" panose="02010600030101010101" pitchFamily="2" charset="-122"/>
              </a:rPr>
              <a:t>	              "Diamond3"</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"Diamond4"</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"Diamond5"</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"Diamond6"</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"Diamond7"</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33</a:t>
            </a:r>
            <a:r>
              <a:rPr lang="en-US" altLang="zh-CN" b="0" kern="0" dirty="0">
                <a:solidFill>
                  <a:srgbClr val="2A00FF"/>
                </a:solidFill>
                <a:latin typeface="Consolas" panose="020B0609020204030204" pitchFamily="49" charset="0"/>
                <a:ea typeface="宋体" panose="02010600030101010101" pitchFamily="2" charset="-122"/>
              </a:rPr>
              <a:t>	              "Diamond8"</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"Diamond9"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"Diamond10"</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"DiamondJ"</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DiamondQ</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34</a:t>
            </a:r>
            <a:r>
              <a:rPr lang="en-US" altLang="zh-CN" b="0" kern="0" dirty="0">
                <a:solidFill>
                  <a:srgbClr val="2A00FF"/>
                </a:solidFill>
                <a:latin typeface="Consolas" panose="020B0609020204030204" pitchFamily="49" charset="0"/>
                <a:ea typeface="宋体" panose="02010600030101010101" pitchFamily="2" charset="-122"/>
              </a:rPr>
              <a:t>	              "</a:t>
            </a:r>
            <a:r>
              <a:rPr lang="en-US" altLang="zh-CN" b="0" kern="0" dirty="0" err="1">
                <a:solidFill>
                  <a:srgbClr val="2A00FF"/>
                </a:solidFill>
                <a:latin typeface="Consolas" panose="020B0609020204030204" pitchFamily="49" charset="0"/>
                <a:ea typeface="宋体" panose="02010600030101010101" pitchFamily="2" charset="-122"/>
              </a:rPr>
              <a:t>DiamondK</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RedJoker</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BlackJoker</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35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36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37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38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初始化洗牌次数</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39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41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8798965"/>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en-US" dirty="0"/>
              <a:t>用字符串数组存储纸牌（续）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604694" y="1032247"/>
            <a:ext cx="10307782" cy="5687711"/>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42		</a:t>
            </a:r>
            <a:r>
              <a:rPr lang="en-US" altLang="zh-CN" b="0" kern="0" dirty="0">
                <a:solidFill>
                  <a:srgbClr val="3F5FBF"/>
                </a:solidFill>
                <a:latin typeface="Consolas" panose="020B0609020204030204" pitchFamily="49" charset="0"/>
                <a:ea typeface="宋体" panose="02010600030101010101" pitchFamily="2" charset="-122"/>
              </a:rPr>
              <a:t>/** n</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次洗牌方法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43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shuffle()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44			Random </a:t>
            </a:r>
            <a:r>
              <a:rPr lang="en-US" altLang="zh-CN" b="0" kern="0" dirty="0" err="1">
                <a:solidFill>
                  <a:srgbClr val="6A3E3E"/>
                </a:solidFill>
                <a:latin typeface="Consolas" panose="020B0609020204030204" pitchFamily="49" charset="0"/>
                <a:ea typeface="宋体" panose="02010600030101010101" pitchFamily="2" charset="-122"/>
              </a:rPr>
              <a:t>random</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Random();</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45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洗牌重复</a:t>
            </a:r>
            <a:r>
              <a:rPr lang="en-US" altLang="zh-CN" b="0" kern="0" dirty="0" err="1">
                <a:solidFill>
                  <a:srgbClr val="3F7F5F"/>
                </a:solidFill>
                <a:latin typeface="Consolas" panose="020B0609020204030204" pitchFamily="49" charset="0"/>
                <a:ea typeface="宋体" panose="02010600030101010101" pitchFamily="2" charset="-122"/>
              </a:rPr>
              <a:t>shuffleTimes</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46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&lt; </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47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进行第</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+ 1) +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次洗牌</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48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&lt; </a:t>
            </a:r>
            <a:r>
              <a:rPr lang="en-US" altLang="zh-CN" b="0" i="1" kern="0" dirty="0">
                <a:solidFill>
                  <a:srgbClr val="0000C0"/>
                </a:solidFill>
                <a:latin typeface="Consolas" panose="020B0609020204030204" pitchFamily="49" charset="0"/>
                <a:ea typeface="宋体" panose="02010600030101010101" pitchFamily="2" charset="-122"/>
              </a:rPr>
              <a:t>DEKE_SIZE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49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rdm</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random</a:t>
            </a:r>
            <a:r>
              <a:rPr lang="en-US" altLang="zh-CN" b="0" kern="0" dirty="0" err="1">
                <a:solidFill>
                  <a:srgbClr val="000000"/>
                </a:solidFill>
                <a:latin typeface="Consolas" panose="020B0609020204030204" pitchFamily="49" charset="0"/>
                <a:ea typeface="宋体" panose="02010600030101010101" pitchFamily="2" charset="-122"/>
              </a:rPr>
              <a:t>.nextInt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i="1" kern="0" dirty="0">
                <a:solidFill>
                  <a:srgbClr val="0000C0"/>
                </a:solidFill>
                <a:latin typeface="Consolas" panose="020B0609020204030204" pitchFamily="49" charset="0"/>
                <a:ea typeface="宋体" panose="02010600030101010101" pitchFamily="2" charset="-122"/>
              </a:rPr>
              <a:t>DEKE_SIZE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50					String </a:t>
            </a:r>
            <a:r>
              <a:rPr lang="en-US" altLang="zh-CN" b="0" kern="0" dirty="0">
                <a:solidFill>
                  <a:srgbClr val="6A3E3E"/>
                </a:solidFill>
                <a:latin typeface="Consolas" panose="020B0609020204030204" pitchFamily="49" charset="0"/>
                <a:ea typeface="宋体" panose="02010600030101010101" pitchFamily="2" charset="-122"/>
              </a:rPr>
              <a:t>temp</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51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rdm</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52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rdm</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temp</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55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56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57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显示底牌</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58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seeCard</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59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(String </a:t>
            </a:r>
            <a:r>
              <a:rPr lang="en-US" altLang="zh-CN" b="0" kern="0" dirty="0">
                <a:solidFill>
                  <a:srgbClr val="6A3E3E"/>
                </a:solidFill>
                <a:latin typeface="Consolas" panose="020B0609020204030204" pitchFamily="49" charset="0"/>
                <a:ea typeface="宋体" panose="02010600030101010101" pitchFamily="2" charset="-122"/>
              </a:rPr>
              <a:t>element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i="1" kern="0" dirty="0">
                <a:solidFill>
                  <a:srgbClr val="0000C0"/>
                </a:solidFill>
                <a:latin typeface="Consolas" panose="020B0609020204030204" pitchFamily="49" charset="0"/>
                <a:ea typeface="宋体" panose="02010600030101010101" pitchFamily="2" charset="-122"/>
              </a:rPr>
              <a:t>card</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60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element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62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63	}</a:t>
            </a:r>
            <a:endParaRPr lang="zh-CN" altLang="en-US" b="0" dirty="0"/>
          </a:p>
        </p:txBody>
      </p:sp>
    </p:spTree>
    <p:extLst>
      <p:ext uri="{BB962C8B-B14F-4D97-AF65-F5344CB8AC3E}">
        <p14:creationId xmlns:p14="http://schemas.microsoft.com/office/powerpoint/2010/main" val="4041412073"/>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en-US" dirty="0"/>
              <a:t>不可变字符串与可变字符串</a:t>
            </a:r>
          </a:p>
        </p:txBody>
      </p:sp>
      <p:sp>
        <p:nvSpPr>
          <p:cNvPr id="3" name="内容占位符 2"/>
          <p:cNvSpPr>
            <a:spLocks noGrp="1"/>
          </p:cNvSpPr>
          <p:nvPr>
            <p:ph idx="1"/>
          </p:nvPr>
        </p:nvSpPr>
        <p:spPr>
          <a:xfrm>
            <a:off x="505885" y="854293"/>
            <a:ext cx="11368616" cy="4876800"/>
          </a:xfrm>
        </p:spPr>
        <p:txBody>
          <a:bodyPr/>
          <a:lstStyle/>
          <a:p>
            <a:r>
              <a:rPr lang="en-US" altLang="zh-CN" dirty="0"/>
              <a:t>1. </a:t>
            </a:r>
            <a:r>
              <a:rPr lang="zh-CN" altLang="en-US" dirty="0"/>
              <a:t>不可变字符串</a:t>
            </a:r>
          </a:p>
          <a:p>
            <a:pPr lvl="1"/>
            <a:r>
              <a:rPr lang="zh-CN" altLang="en-US" dirty="0"/>
              <a:t>不可变的字符串是指当字符串对象创建完毕之后，该对象的内容（字符序列）是不能改变的，一旦内容改变就会创建一个新的字符串对象。</a:t>
            </a:r>
            <a:r>
              <a:rPr lang="en-US" altLang="zh-CN" dirty="0">
                <a:solidFill>
                  <a:srgbClr val="FF0000"/>
                </a:solidFill>
              </a:rPr>
              <a:t>Java</a:t>
            </a:r>
            <a:r>
              <a:rPr lang="zh-CN" altLang="en-US" dirty="0">
                <a:solidFill>
                  <a:srgbClr val="FF0000"/>
                </a:solidFill>
              </a:rPr>
              <a:t>中的</a:t>
            </a:r>
            <a:r>
              <a:rPr lang="en-US" altLang="zh-CN" dirty="0">
                <a:solidFill>
                  <a:srgbClr val="FF0000"/>
                </a:solidFill>
              </a:rPr>
              <a:t>String</a:t>
            </a:r>
            <a:r>
              <a:rPr lang="zh-CN" altLang="en-US" dirty="0">
                <a:solidFill>
                  <a:srgbClr val="FF0000"/>
                </a:solidFill>
              </a:rPr>
              <a:t>类创建的对象就是不可变的</a:t>
            </a:r>
            <a:r>
              <a:rPr lang="zh-CN" altLang="en-US" dirty="0" smtClean="0">
                <a:solidFill>
                  <a:srgbClr val="FF0000"/>
                </a:solidFill>
              </a:rPr>
              <a:t>。</a:t>
            </a:r>
            <a:endParaRPr lang="en-US" altLang="zh-CN" dirty="0" smtClean="0">
              <a:solidFill>
                <a:srgbClr val="FF0000"/>
              </a:solidFill>
            </a:endParaRPr>
          </a:p>
          <a:p>
            <a:pPr lvl="1"/>
            <a:r>
              <a:rPr lang="zh-CN" altLang="en-US" dirty="0"/>
              <a:t>下列代码会改变字符串的内容吗？</a:t>
            </a:r>
          </a:p>
          <a:p>
            <a:pPr marL="857250" lvl="2" indent="0">
              <a:buNone/>
            </a:pPr>
            <a:r>
              <a:rPr lang="en-US" altLang="zh-CN" dirty="0"/>
              <a:t>String s = "</a:t>
            </a:r>
            <a:r>
              <a:rPr lang="en-US" altLang="zh-CN" dirty="0" err="1"/>
              <a:t>HeartK</a:t>
            </a:r>
            <a:r>
              <a:rPr lang="en-US" altLang="zh-CN" dirty="0"/>
              <a:t>";</a:t>
            </a:r>
          </a:p>
          <a:p>
            <a:pPr marL="857250" lvl="2" indent="0">
              <a:buNone/>
            </a:pPr>
            <a:r>
              <a:rPr lang="en-US" altLang="zh-CN" dirty="0"/>
              <a:t>s = "</a:t>
            </a:r>
            <a:r>
              <a:rPr lang="en-US" altLang="zh-CN" dirty="0" err="1"/>
              <a:t>DiamondJ</a:t>
            </a:r>
            <a:r>
              <a:rPr lang="en-US" altLang="zh-CN" dirty="0"/>
              <a:t>";</a:t>
            </a:r>
          </a:p>
          <a:p>
            <a:pPr lvl="1"/>
            <a:r>
              <a:rPr lang="zh-CN" altLang="en-US" dirty="0"/>
              <a:t>答案是不能。第一条语句创建了一个内容为“</a:t>
            </a:r>
            <a:r>
              <a:rPr lang="en-US" altLang="zh-CN" dirty="0" err="1"/>
              <a:t>HeartK</a:t>
            </a:r>
            <a:r>
              <a:rPr lang="en-US" altLang="zh-CN" dirty="0"/>
              <a:t>”</a:t>
            </a:r>
            <a:r>
              <a:rPr lang="zh-CN" altLang="en-US" dirty="0"/>
              <a:t>的</a:t>
            </a:r>
            <a:r>
              <a:rPr lang="en-US" altLang="zh-CN" dirty="0"/>
              <a:t>String</a:t>
            </a:r>
            <a:r>
              <a:rPr lang="zh-CN" altLang="en-US" dirty="0"/>
              <a:t>对象，并将其引用赋给</a:t>
            </a:r>
            <a:r>
              <a:rPr lang="en-US" altLang="zh-CN" dirty="0"/>
              <a:t>s</a:t>
            </a:r>
            <a:r>
              <a:rPr lang="zh-CN" altLang="en-US" dirty="0"/>
              <a:t>。第二条语句不是改变“</a:t>
            </a:r>
            <a:r>
              <a:rPr lang="en-US" altLang="zh-CN" dirty="0" err="1"/>
              <a:t>HeartK</a:t>
            </a:r>
            <a:r>
              <a:rPr lang="en-US" altLang="zh-CN" dirty="0"/>
              <a:t>”</a:t>
            </a:r>
            <a:r>
              <a:rPr lang="zh-CN" altLang="en-US" dirty="0"/>
              <a:t>原来所在存储地址中的内容，而是另外开辟一个空间来存储一个内容为“</a:t>
            </a:r>
            <a:r>
              <a:rPr lang="en-US" altLang="zh-CN" dirty="0" err="1"/>
              <a:t>DiamondJ</a:t>
            </a:r>
            <a:r>
              <a:rPr lang="en-US" altLang="zh-CN" dirty="0"/>
              <a:t>”</a:t>
            </a:r>
            <a:r>
              <a:rPr lang="zh-CN" altLang="en-US" dirty="0"/>
              <a:t>的</a:t>
            </a:r>
            <a:r>
              <a:rPr lang="en-US" altLang="zh-CN" dirty="0"/>
              <a:t>String</a:t>
            </a:r>
            <a:r>
              <a:rPr lang="zh-CN" altLang="en-US" dirty="0"/>
              <a:t>对象，并将此</a:t>
            </a:r>
            <a:r>
              <a:rPr lang="en-US" altLang="zh-CN" dirty="0"/>
              <a:t>String</a:t>
            </a:r>
            <a:r>
              <a:rPr lang="zh-CN" altLang="en-US" dirty="0"/>
              <a:t>对象的引用赋给</a:t>
            </a:r>
            <a:r>
              <a:rPr lang="en-US" altLang="zh-CN" dirty="0"/>
              <a:t>s</a:t>
            </a:r>
            <a:r>
              <a:rPr lang="zh-CN" altLang="en-US" dirty="0"/>
              <a:t>。此时，第一个</a:t>
            </a:r>
            <a:r>
              <a:rPr lang="en-US" altLang="zh-CN" dirty="0"/>
              <a:t>String</a:t>
            </a:r>
            <a:r>
              <a:rPr lang="zh-CN" altLang="en-US" dirty="0"/>
              <a:t>对象仍然存在，只是我们没法访问它，因为</a:t>
            </a:r>
            <a:r>
              <a:rPr lang="en-US" altLang="zh-CN" dirty="0"/>
              <a:t>s</a:t>
            </a:r>
            <a:r>
              <a:rPr lang="zh-CN" altLang="en-US" dirty="0"/>
              <a:t>已指向了新的对象。</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925669855"/>
              </p:ext>
            </p:extLst>
          </p:nvPr>
        </p:nvGraphicFramePr>
        <p:xfrm>
          <a:off x="1239797" y="4600513"/>
          <a:ext cx="7951052" cy="1966541"/>
        </p:xfrm>
        <a:graphic>
          <a:graphicData uri="http://schemas.openxmlformats.org/presentationml/2006/ole">
            <mc:AlternateContent xmlns:mc="http://schemas.openxmlformats.org/markup-compatibility/2006">
              <mc:Choice xmlns:v="urn:schemas-microsoft-com:vml" Requires="v">
                <p:oleObj spid="_x0000_s10266" name="Visio" r:id="rId3" imgW="5352979" imgH="1323949" progId="Visio.Drawing.15">
                  <p:embed/>
                </p:oleObj>
              </mc:Choice>
              <mc:Fallback>
                <p:oleObj name="Visio" r:id="rId3" imgW="5352979" imgH="1323949"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797" y="4600513"/>
                        <a:ext cx="7951052" cy="1966541"/>
                      </a:xfrm>
                      <a:prstGeom prst="rect">
                        <a:avLst/>
                      </a:prstGeom>
                      <a:noFill/>
                    </p:spPr>
                  </p:pic>
                </p:oleObj>
              </mc:Fallback>
            </mc:AlternateContent>
          </a:graphicData>
        </a:graphic>
      </p:graphicFrame>
    </p:spTree>
    <p:extLst>
      <p:ext uri="{BB962C8B-B14F-4D97-AF65-F5344CB8AC3E}">
        <p14:creationId xmlns:p14="http://schemas.microsoft.com/office/powerpoint/2010/main" val="3353155216"/>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en-US" dirty="0"/>
              <a:t>不可变字符串与可变</a:t>
            </a:r>
            <a:r>
              <a:rPr lang="zh-CN" altLang="en-US" dirty="0" smtClean="0"/>
              <a:t>字符串（续）</a:t>
            </a:r>
            <a:endParaRPr lang="zh-CN" altLang="en-US" dirty="0"/>
          </a:p>
        </p:txBody>
      </p:sp>
      <p:sp>
        <p:nvSpPr>
          <p:cNvPr id="3" name="内容占位符 2"/>
          <p:cNvSpPr>
            <a:spLocks noGrp="1"/>
          </p:cNvSpPr>
          <p:nvPr>
            <p:ph idx="1"/>
          </p:nvPr>
        </p:nvSpPr>
        <p:spPr/>
        <p:txBody>
          <a:bodyPr/>
          <a:lstStyle/>
          <a:p>
            <a:r>
              <a:rPr lang="zh-CN" altLang="en-US" dirty="0" smtClean="0"/>
              <a:t>限定</a:t>
            </a:r>
            <a:r>
              <a:rPr lang="zh-CN" altLang="en-US" dirty="0"/>
              <a:t>的（</a:t>
            </a:r>
            <a:r>
              <a:rPr lang="en-US" altLang="zh-CN" dirty="0" smtClean="0"/>
              <a:t>interned</a:t>
            </a:r>
            <a:r>
              <a:rPr lang="zh-CN" altLang="en-US" dirty="0"/>
              <a:t>）</a:t>
            </a:r>
            <a:r>
              <a:rPr lang="zh-CN" altLang="en-US" dirty="0" smtClean="0"/>
              <a:t>字符串</a:t>
            </a:r>
            <a:endParaRPr lang="en-US" altLang="zh-CN" dirty="0" smtClean="0"/>
          </a:p>
          <a:p>
            <a:pPr lvl="1"/>
            <a:r>
              <a:rPr lang="zh-CN" altLang="en-US" dirty="0"/>
              <a:t>因为字符串在程序设计中是不可变的，但同时又会频繁地使用，所以</a:t>
            </a:r>
            <a:r>
              <a:rPr lang="en-US" altLang="zh-CN" dirty="0"/>
              <a:t>Java</a:t>
            </a:r>
            <a:r>
              <a:rPr lang="zh-CN" altLang="en-US" dirty="0"/>
              <a:t>虚拟机为了提高效率并节约内存，对</a:t>
            </a:r>
            <a:r>
              <a:rPr lang="zh-CN" altLang="en-US" dirty="0">
                <a:solidFill>
                  <a:srgbClr val="FF0000"/>
                </a:solidFill>
              </a:rPr>
              <a:t>具有相同字符串序列的字符串直接使用同一个实例</a:t>
            </a:r>
            <a:r>
              <a:rPr lang="zh-CN" altLang="en-US" dirty="0"/>
              <a:t>。这样的实例称为限定的（</a:t>
            </a:r>
            <a:r>
              <a:rPr lang="en-US" altLang="zh-CN" dirty="0"/>
              <a:t>interned</a:t>
            </a:r>
            <a:r>
              <a:rPr lang="zh-CN" altLang="en-US" dirty="0"/>
              <a:t>）字符串</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输出结果：</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3321132" y="2549187"/>
            <a:ext cx="6096000" cy="1265218"/>
          </a:xfrm>
          <a:prstGeom prst="rect">
            <a:avLst/>
          </a:prstGeom>
        </p:spPr>
        <p:txBody>
          <a:bodyPr>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String s1 = "HeartK";</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String s2 = new String("HeartK");</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String s3 = "HeartK";</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System.out.println("s1==s2 ? " + (s1 == s2));</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System.out.println("s1==s3 ? " + (s1 == s3));</a:t>
            </a:r>
            <a:endParaRPr lang="zh-CN" altLang="zh-CN" sz="1800" b="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969819" y="4835236"/>
            <a:ext cx="3542804" cy="497059"/>
          </a:xfrm>
          <a:prstGeom prst="rect">
            <a:avLst/>
          </a:prstGeom>
        </p:spPr>
        <p:txBody>
          <a:bodyPr wrap="square">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s1==s2 ? false</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s1==s3 ? true</a:t>
            </a:r>
            <a:endParaRPr lang="zh-CN" altLang="zh-CN" sz="1800" b="0" kern="100" dirty="0">
              <a:effectLst/>
              <a:latin typeface="Times New Roman" panose="02020603050405020304" pitchFamily="18" charset="0"/>
              <a:ea typeface="宋体" panose="02010600030101010101"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511898209"/>
              </p:ext>
            </p:extLst>
          </p:nvPr>
        </p:nvGraphicFramePr>
        <p:xfrm>
          <a:off x="3750746" y="3973828"/>
          <a:ext cx="4086968" cy="2017397"/>
        </p:xfrm>
        <a:graphic>
          <a:graphicData uri="http://schemas.openxmlformats.org/presentationml/2006/ole">
            <mc:AlternateContent xmlns:mc="http://schemas.openxmlformats.org/markup-compatibility/2006">
              <mc:Choice xmlns:v="urn:schemas-microsoft-com:vml" Requires="v">
                <p:oleObj spid="_x0000_s11290" name="Visio" r:id="rId3" imgW="2238391" imgH="1105003" progId="Visio.Drawing.15">
                  <p:embed/>
                </p:oleObj>
              </mc:Choice>
              <mc:Fallback>
                <p:oleObj name="Visio" r:id="rId3" imgW="2238391" imgH="1105003"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0746" y="3973828"/>
                        <a:ext cx="4086968" cy="2017397"/>
                      </a:xfrm>
                      <a:prstGeom prst="rect">
                        <a:avLst/>
                      </a:prstGeom>
                      <a:noFill/>
                    </p:spPr>
                  </p:pic>
                </p:oleObj>
              </mc:Fallback>
            </mc:AlternateContent>
          </a:graphicData>
        </a:graphic>
      </p:graphicFrame>
      <p:sp>
        <p:nvSpPr>
          <p:cNvPr id="8" name="矩形 7"/>
          <p:cNvSpPr/>
          <p:nvPr/>
        </p:nvSpPr>
        <p:spPr>
          <a:xfrm>
            <a:off x="8009445" y="4810897"/>
            <a:ext cx="4182555" cy="259045"/>
          </a:xfrm>
          <a:prstGeom prst="rect">
            <a:avLst/>
          </a:prstGeom>
        </p:spPr>
        <p:txBody>
          <a:bodyPr wrap="none">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System.out.println((s1.equals(s2</a:t>
            </a:r>
            <a:r>
              <a:rPr lang="pt-BR" altLang="zh-CN" sz="1800" b="0" kern="100" dirty="0" smtClean="0">
                <a:latin typeface="Times New Roman" panose="02020603050405020304" pitchFamily="18" charset="0"/>
                <a:ea typeface="宋体" panose="02010600030101010101" pitchFamily="2" charset="-122"/>
              </a:rPr>
              <a:t>)));  </a:t>
            </a:r>
            <a:r>
              <a:rPr lang="zh-CN" altLang="en-US" sz="1800" b="0" kern="100" dirty="0" smtClean="0">
                <a:solidFill>
                  <a:srgbClr val="FF0000"/>
                </a:solidFill>
                <a:latin typeface="Times New Roman" panose="02020603050405020304" pitchFamily="18" charset="0"/>
                <a:ea typeface="宋体" panose="02010600030101010101" pitchFamily="2" charset="-122"/>
              </a:rPr>
              <a:t>？</a:t>
            </a:r>
            <a:endParaRPr lang="zh-CN" altLang="zh-CN" sz="1800" b="0" kern="100" dirty="0">
              <a:solidFill>
                <a:srgbClr val="FF0000"/>
              </a:solidFill>
              <a:effectLst/>
              <a:latin typeface="Times New Roman" panose="02020603050405020304" pitchFamily="18" charset="0"/>
              <a:ea typeface="宋体" panose="02010600030101010101" pitchFamily="2" charset="-122"/>
            </a:endParaRPr>
          </a:p>
        </p:txBody>
      </p:sp>
      <p:sp>
        <p:nvSpPr>
          <p:cNvPr id="9" name="矩形 8"/>
          <p:cNvSpPr/>
          <p:nvPr/>
        </p:nvSpPr>
        <p:spPr>
          <a:xfrm>
            <a:off x="10800893" y="5209184"/>
            <a:ext cx="906017" cy="246221"/>
          </a:xfrm>
          <a:prstGeom prst="rect">
            <a:avLst/>
          </a:prstGeom>
        </p:spPr>
        <p:txBody>
          <a:bodyPr wrap="none">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true</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727470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en-US" dirty="0"/>
              <a:t>不可变字符串与可变字符串（续）</a:t>
            </a:r>
          </a:p>
        </p:txBody>
      </p:sp>
      <p:sp>
        <p:nvSpPr>
          <p:cNvPr id="3" name="内容占位符 2"/>
          <p:cNvSpPr>
            <a:spLocks noGrp="1"/>
          </p:cNvSpPr>
          <p:nvPr>
            <p:ph idx="1"/>
          </p:nvPr>
        </p:nvSpPr>
        <p:spPr/>
        <p:txBody>
          <a:bodyPr/>
          <a:lstStyle/>
          <a:p>
            <a:r>
              <a:rPr lang="zh-CN" altLang="en-US" sz="2400" dirty="0"/>
              <a:t>创建后状态无法更改的对象称为不可变对象</a:t>
            </a:r>
            <a:r>
              <a:rPr lang="zh-CN" altLang="en-US" sz="2400" dirty="0" smtClean="0"/>
              <a:t>。</a:t>
            </a:r>
            <a:endParaRPr lang="en-US" altLang="zh-CN" sz="2400" dirty="0" smtClean="0"/>
          </a:p>
          <a:p>
            <a:r>
              <a:rPr lang="en-US" altLang="zh-CN" sz="2400" dirty="0" smtClean="0"/>
              <a:t>String</a:t>
            </a:r>
            <a:r>
              <a:rPr lang="zh-CN" altLang="en-US" sz="2400" dirty="0"/>
              <a:t>，</a:t>
            </a:r>
            <a:r>
              <a:rPr lang="en-US" altLang="zh-CN" sz="2400" dirty="0"/>
              <a:t>Integer</a:t>
            </a:r>
            <a:r>
              <a:rPr lang="zh-CN" altLang="en-US" sz="2400" dirty="0"/>
              <a:t>，</a:t>
            </a:r>
            <a:r>
              <a:rPr lang="en-US" altLang="zh-CN" sz="2400" dirty="0"/>
              <a:t>Byte</a:t>
            </a:r>
            <a:r>
              <a:rPr lang="zh-CN" altLang="en-US" sz="2400" dirty="0"/>
              <a:t>，</a:t>
            </a:r>
            <a:r>
              <a:rPr lang="en-US" altLang="zh-CN" sz="2400" dirty="0"/>
              <a:t>Short</a:t>
            </a:r>
            <a:r>
              <a:rPr lang="zh-CN" altLang="en-US" sz="2400" dirty="0"/>
              <a:t>，</a:t>
            </a:r>
            <a:r>
              <a:rPr lang="en-US" altLang="zh-CN" sz="2400" dirty="0"/>
              <a:t>Float</a:t>
            </a:r>
            <a:r>
              <a:rPr lang="zh-CN" altLang="en-US" sz="2400" dirty="0"/>
              <a:t>，</a:t>
            </a:r>
            <a:r>
              <a:rPr lang="en-US" altLang="zh-CN" sz="2400" dirty="0"/>
              <a:t>Double</a:t>
            </a:r>
            <a:r>
              <a:rPr lang="zh-CN" altLang="en-US" sz="2400" dirty="0"/>
              <a:t>和所有其他包装器类的对象都是不可变的。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092208649"/>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en-US" dirty="0"/>
              <a:t>不可变字符串与可变字符串（续）</a:t>
            </a:r>
          </a:p>
        </p:txBody>
      </p:sp>
      <p:sp>
        <p:nvSpPr>
          <p:cNvPr id="3" name="内容占位符 2"/>
          <p:cNvSpPr>
            <a:spLocks noGrp="1"/>
          </p:cNvSpPr>
          <p:nvPr>
            <p:ph idx="1"/>
          </p:nvPr>
        </p:nvSpPr>
        <p:spPr/>
        <p:txBody>
          <a:bodyPr/>
          <a:lstStyle/>
          <a:p>
            <a:r>
              <a:rPr lang="en-US" altLang="zh-CN" sz="2400" dirty="0"/>
              <a:t>2. </a:t>
            </a:r>
            <a:r>
              <a:rPr lang="zh-CN" altLang="en-US" sz="2400" dirty="0"/>
              <a:t>可变</a:t>
            </a:r>
            <a:r>
              <a:rPr lang="zh-CN" altLang="en-US" sz="2400" dirty="0" smtClean="0"/>
              <a:t>字符串</a:t>
            </a:r>
            <a:endParaRPr lang="en-US" altLang="zh-CN" sz="2400" dirty="0" smtClean="0"/>
          </a:p>
          <a:p>
            <a:pPr lvl="1"/>
            <a:r>
              <a:rPr lang="zh-CN" altLang="en-US" sz="2400" dirty="0"/>
              <a:t>可变的字符串是指当对象创建完毕之后，该</a:t>
            </a:r>
            <a:r>
              <a:rPr lang="zh-CN" altLang="en-US" sz="2400" dirty="0">
                <a:solidFill>
                  <a:srgbClr val="FF0000"/>
                </a:solidFill>
              </a:rPr>
              <a:t>对象的内容发生改变时不会创建新的对象</a:t>
            </a:r>
            <a:r>
              <a:rPr lang="zh-CN" altLang="en-US" sz="2400" dirty="0"/>
              <a:t>，也就是说对象的内容可以发生改变，而当对象的内容发生改变时，对象保持不变，还是同一个</a:t>
            </a:r>
            <a:r>
              <a:rPr lang="zh-CN" altLang="en-US" sz="2400" dirty="0" smtClean="0"/>
              <a:t>。</a:t>
            </a:r>
            <a:endParaRPr lang="en-US" altLang="zh-CN" sz="2400" dirty="0" smtClean="0"/>
          </a:p>
          <a:p>
            <a:pPr lvl="1"/>
            <a:r>
              <a:rPr lang="en-US" altLang="zh-CN" sz="2400" dirty="0" err="1" smtClean="0"/>
              <a:t>StringBuilder</a:t>
            </a:r>
            <a:r>
              <a:rPr lang="zh-CN" altLang="en-US" sz="2400" dirty="0"/>
              <a:t>类和</a:t>
            </a:r>
            <a:r>
              <a:rPr lang="en-US" altLang="zh-CN" sz="2400" dirty="0" err="1" smtClean="0"/>
              <a:t>StringBuffer</a:t>
            </a:r>
            <a:r>
              <a:rPr lang="zh-CN" altLang="en-US" sz="2400" dirty="0" smtClean="0"/>
              <a:t>类</a:t>
            </a:r>
            <a:r>
              <a:rPr lang="zh-CN" altLang="en-US" sz="2400" dirty="0"/>
              <a:t>创建的对象就是可变的</a:t>
            </a:r>
            <a:r>
              <a:rPr lang="zh-CN" altLang="en-US" sz="2400" dirty="0" smtClean="0"/>
              <a:t>。</a:t>
            </a:r>
            <a:endParaRPr lang="en-US" altLang="zh-CN" sz="2400" dirty="0" smtClean="0"/>
          </a:p>
          <a:p>
            <a:pPr lvl="1"/>
            <a:r>
              <a:rPr lang="en-US" altLang="zh-CN" sz="2400" dirty="0" err="1"/>
              <a:t>StringBuilder</a:t>
            </a:r>
            <a:r>
              <a:rPr lang="en-US" altLang="zh-CN" sz="2400" dirty="0"/>
              <a:t>/</a:t>
            </a:r>
            <a:r>
              <a:rPr lang="en-US" altLang="zh-CN" sz="2400" dirty="0" err="1"/>
              <a:t>StringBuffer</a:t>
            </a:r>
            <a:r>
              <a:rPr lang="zh-CN" altLang="en-US" sz="2400" dirty="0"/>
              <a:t>类比</a:t>
            </a:r>
            <a:r>
              <a:rPr lang="en-US" altLang="zh-CN" sz="2400" dirty="0"/>
              <a:t>String</a:t>
            </a:r>
            <a:r>
              <a:rPr lang="zh-CN" altLang="en-US" sz="2400" dirty="0"/>
              <a:t>类更灵活，可以给一个</a:t>
            </a:r>
            <a:r>
              <a:rPr lang="en-US" altLang="zh-CN" sz="2400" dirty="0" err="1"/>
              <a:t>StringBuilder</a:t>
            </a:r>
            <a:r>
              <a:rPr lang="zh-CN" altLang="en-US" sz="2400" dirty="0"/>
              <a:t>或</a:t>
            </a:r>
            <a:r>
              <a:rPr lang="en-US" altLang="zh-CN" sz="2400" dirty="0" err="1"/>
              <a:t>StringBuffer</a:t>
            </a:r>
            <a:r>
              <a:rPr lang="zh-CN" altLang="en-US" sz="2400" dirty="0"/>
              <a:t>对象中添加、插入或追加新的内容，但是</a:t>
            </a:r>
            <a:r>
              <a:rPr lang="en-US" altLang="zh-CN" sz="2400" dirty="0"/>
              <a:t>String</a:t>
            </a:r>
            <a:r>
              <a:rPr lang="zh-CN" altLang="en-US" sz="2400" dirty="0"/>
              <a:t>对象一旦创建，它的值就不能改变了</a:t>
            </a:r>
            <a:r>
              <a:rPr lang="zh-CN" altLang="en-US" sz="2400" dirty="0" smtClean="0"/>
              <a:t>。</a:t>
            </a:r>
            <a:endParaRPr lang="en-US" altLang="zh-CN" sz="2400" dirty="0" smtClean="0"/>
          </a:p>
          <a:p>
            <a:pPr lvl="1"/>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683188579"/>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en-US" dirty="0"/>
              <a:t>不可变字符串与可变字符串（续）</a:t>
            </a:r>
          </a:p>
        </p:txBody>
      </p:sp>
      <p:sp>
        <p:nvSpPr>
          <p:cNvPr id="3" name="内容占位符 2"/>
          <p:cNvSpPr>
            <a:spLocks noGrp="1"/>
          </p:cNvSpPr>
          <p:nvPr>
            <p:ph idx="1"/>
          </p:nvPr>
        </p:nvSpPr>
        <p:spPr>
          <a:xfrm>
            <a:off x="624638" y="4029938"/>
            <a:ext cx="11368616" cy="1486580"/>
          </a:xfrm>
        </p:spPr>
        <p:txBody>
          <a:bodyPr/>
          <a:lstStyle/>
          <a:p>
            <a:r>
              <a:rPr lang="zh-CN" altLang="en-US" dirty="0"/>
              <a:t>输出结果为：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744186" y="1176913"/>
            <a:ext cx="9587345" cy="2754600"/>
          </a:xfrm>
          <a:prstGeom prst="rect">
            <a:avLst/>
          </a:prstGeom>
        </p:spPr>
        <p:txBody>
          <a:bodyPr wrap="square">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StringBuilder sb = new StringBuilder();		</a:t>
            </a:r>
            <a:r>
              <a:rPr lang="pt-BR" altLang="zh-CN" sz="1800" b="0" kern="100" dirty="0" smtClean="0">
                <a:latin typeface="Times New Roman" panose="02020603050405020304" pitchFamily="18" charset="0"/>
                <a:ea typeface="宋体" panose="02010600030101010101" pitchFamily="2" charset="-122"/>
              </a:rPr>
              <a:t>// </a:t>
            </a:r>
            <a:r>
              <a:rPr lang="zh-CN" altLang="zh-CN" sz="1800" b="0" kern="100" dirty="0">
                <a:latin typeface="Times New Roman" panose="02020603050405020304" pitchFamily="18" charset="0"/>
                <a:ea typeface="宋体" panose="02010600030101010101" pitchFamily="2" charset="-122"/>
              </a:rPr>
              <a:t>创建一个字符串构建器</a:t>
            </a: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sb.append("HeartK");				</a:t>
            </a:r>
            <a:r>
              <a:rPr lang="pt-BR" altLang="zh-CN" sz="1800" b="0" kern="100" dirty="0" smtClean="0">
                <a:latin typeface="Times New Roman" panose="02020603050405020304" pitchFamily="18" charset="0"/>
                <a:ea typeface="宋体" panose="02010600030101010101" pitchFamily="2" charset="-122"/>
              </a:rPr>
              <a:t>// </a:t>
            </a:r>
            <a:r>
              <a:rPr lang="zh-CN" altLang="zh-CN" sz="1800" b="0" kern="100" dirty="0">
                <a:latin typeface="Times New Roman" panose="02020603050405020304" pitchFamily="18" charset="0"/>
                <a:ea typeface="宋体" panose="02010600030101010101" pitchFamily="2" charset="-122"/>
              </a:rPr>
              <a:t>在末尾追加字符</a:t>
            </a: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System.out.println(sb);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sb.append("!");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System.out.println(sb);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sb.insert(6, "Diamond10");				// </a:t>
            </a:r>
            <a:r>
              <a:rPr lang="zh-CN" altLang="zh-CN" sz="1800" b="0" kern="100" dirty="0">
                <a:latin typeface="Times New Roman" panose="02020603050405020304" pitchFamily="18" charset="0"/>
                <a:ea typeface="宋体" panose="02010600030101010101" pitchFamily="2" charset="-122"/>
              </a:rPr>
              <a:t>在指定位置插入字符</a:t>
            </a: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System.out.println(sb.toString());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sb.delete(5,8);					</a:t>
            </a:r>
            <a:r>
              <a:rPr lang="pt-BR" altLang="zh-CN" sz="1800" b="0" kern="100" dirty="0" smtClean="0">
                <a:latin typeface="Times New Roman" panose="02020603050405020304" pitchFamily="18" charset="0"/>
                <a:ea typeface="宋体" panose="02010600030101010101" pitchFamily="2" charset="-122"/>
              </a:rPr>
              <a:t>// </a:t>
            </a:r>
            <a:r>
              <a:rPr lang="zh-CN" altLang="zh-CN" sz="1800" b="0" kern="100" dirty="0">
                <a:latin typeface="Times New Roman" panose="02020603050405020304" pitchFamily="18" charset="0"/>
                <a:ea typeface="宋体" panose="02010600030101010101" pitchFamily="2" charset="-122"/>
              </a:rPr>
              <a:t>删除指定位置字符</a:t>
            </a: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System.out.println(sb);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System.out.println(sb.length());			</a:t>
            </a:r>
            <a:r>
              <a:rPr lang="pt-BR" altLang="zh-CN" sz="1800" b="0" kern="100" dirty="0" smtClean="0">
                <a:latin typeface="Times New Roman" panose="02020603050405020304" pitchFamily="18" charset="0"/>
                <a:ea typeface="宋体" panose="02010600030101010101" pitchFamily="2" charset="-122"/>
              </a:rPr>
              <a:t>// </a:t>
            </a:r>
            <a:r>
              <a:rPr lang="zh-CN" altLang="zh-CN" sz="1800" b="0" kern="100" dirty="0">
                <a:latin typeface="Times New Roman" panose="02020603050405020304" pitchFamily="18" charset="0"/>
                <a:ea typeface="宋体" panose="02010600030101010101" pitchFamily="2" charset="-122"/>
              </a:rPr>
              <a:t>获取实际字符数量</a:t>
            </a: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System.out.println(sb.reverse());			</a:t>
            </a:r>
            <a:r>
              <a:rPr lang="pt-BR" altLang="zh-CN" sz="1800" b="0" kern="100" dirty="0" smtClean="0">
                <a:latin typeface="Times New Roman" panose="02020603050405020304" pitchFamily="18" charset="0"/>
                <a:ea typeface="宋体" panose="02010600030101010101" pitchFamily="2" charset="-122"/>
              </a:rPr>
              <a:t>// </a:t>
            </a:r>
            <a:r>
              <a:rPr lang="zh-CN" altLang="zh-CN" sz="1800" b="0" kern="100" dirty="0">
                <a:latin typeface="Times New Roman" panose="02020603050405020304" pitchFamily="18" charset="0"/>
                <a:ea typeface="宋体" panose="02010600030101010101" pitchFamily="2" charset="-122"/>
              </a:rPr>
              <a:t>将字符倒置</a:t>
            </a:r>
            <a:endParaRPr lang="zh-CN" altLang="zh-CN" sz="1800" b="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744186" y="4624828"/>
            <a:ext cx="6096000" cy="1265218"/>
          </a:xfrm>
          <a:prstGeom prst="rect">
            <a:avLst/>
          </a:prstGeom>
        </p:spPr>
        <p:txBody>
          <a:bodyPr>
            <a:spAutoFit/>
          </a:bodyPr>
          <a:lstStyle/>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HeartK!</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HeartKDiamond10!</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Heartamond10!</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13</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1800" b="0" kern="100" dirty="0">
                <a:latin typeface="Times New Roman" panose="02020603050405020304" pitchFamily="18" charset="0"/>
                <a:ea typeface="宋体" panose="02010600030101010101" pitchFamily="2" charset="-122"/>
              </a:rPr>
              <a:t>!01dnomatraeH</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94125808"/>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a:t>
            </a:r>
            <a:r>
              <a:rPr lang="zh-CN" altLang="en-US" dirty="0"/>
              <a:t>数组的声明与内存分配</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sz="2000" dirty="0"/>
              <a:t>说明：</a:t>
            </a:r>
          </a:p>
          <a:p>
            <a:pPr lvl="1"/>
            <a:r>
              <a:rPr lang="zh-CN" altLang="en-US" sz="1800" dirty="0"/>
              <a:t>（</a:t>
            </a:r>
            <a:r>
              <a:rPr lang="en-US" altLang="zh-CN" sz="1800" dirty="0"/>
              <a:t>1</a:t>
            </a:r>
            <a:r>
              <a:rPr lang="zh-CN" altLang="en-US" sz="1800" dirty="0"/>
              <a:t>）用</a:t>
            </a:r>
            <a:r>
              <a:rPr lang="en-US" altLang="zh-CN" sz="1800" dirty="0"/>
              <a:t>final</a:t>
            </a:r>
            <a:r>
              <a:rPr lang="zh-CN" altLang="en-US" sz="1800" dirty="0"/>
              <a:t>修饰变量，表示该变量的值不可改变。</a:t>
            </a:r>
          </a:p>
          <a:p>
            <a:pPr lvl="1"/>
            <a:r>
              <a:rPr lang="zh-CN" altLang="en-US" sz="1800" dirty="0"/>
              <a:t>（</a:t>
            </a:r>
            <a:r>
              <a:rPr lang="en-US" altLang="zh-CN" sz="1800" dirty="0"/>
              <a:t>2</a:t>
            </a:r>
            <a:r>
              <a:rPr lang="zh-CN" altLang="en-US" sz="1800" dirty="0"/>
              <a:t>）在创建数组对象时，方括号中的</a:t>
            </a:r>
            <a:r>
              <a:rPr lang="en-US" altLang="zh-CN" sz="1800" dirty="0" err="1"/>
              <a:t>int</a:t>
            </a:r>
            <a:r>
              <a:rPr lang="zh-CN" altLang="en-US" sz="1800" dirty="0"/>
              <a:t>类型表达式（如上述</a:t>
            </a:r>
            <a:r>
              <a:rPr lang="en-US" altLang="zh-CN" sz="1800" dirty="0"/>
              <a:t>54</a:t>
            </a:r>
            <a:r>
              <a:rPr lang="zh-CN" altLang="en-US" sz="1800" dirty="0"/>
              <a:t>、常量</a:t>
            </a:r>
            <a:r>
              <a:rPr lang="en-US" altLang="zh-CN" sz="1800" dirty="0"/>
              <a:t>DEKE_SIZE</a:t>
            </a:r>
            <a:r>
              <a:rPr lang="zh-CN" altLang="en-US" sz="1800" dirty="0"/>
              <a:t>也可以是</a:t>
            </a:r>
            <a:r>
              <a:rPr lang="en-US" altLang="zh-CN" sz="1800" dirty="0" err="1"/>
              <a:t>int</a:t>
            </a:r>
            <a:r>
              <a:rPr lang="zh-CN" altLang="en-US" sz="1800" dirty="0"/>
              <a:t>变量等）表明数组元素的个数，也称为维表达式。</a:t>
            </a:r>
          </a:p>
          <a:p>
            <a:pPr lvl="1"/>
            <a:r>
              <a:rPr lang="zh-CN" altLang="en-US" sz="1800" dirty="0"/>
              <a:t>（</a:t>
            </a:r>
            <a:r>
              <a:rPr lang="en-US" altLang="zh-CN" sz="1800" dirty="0"/>
              <a:t>3</a:t>
            </a:r>
            <a:r>
              <a:rPr lang="zh-CN" altLang="en-US" sz="1800" dirty="0"/>
              <a:t>）一个数组在内存中占用一片连续的存储空间。在创建数组时首先进行数组维数表达式的计算以判断需要分配的内存空间容量，若内存空间不足，则会引发异常。</a:t>
            </a:r>
          </a:p>
          <a:p>
            <a:pPr lvl="1"/>
            <a:r>
              <a:rPr lang="zh-CN" altLang="en-US" sz="1800" dirty="0"/>
              <a:t>（</a:t>
            </a:r>
            <a:r>
              <a:rPr lang="en-US" altLang="zh-CN" sz="1800" dirty="0"/>
              <a:t>4</a:t>
            </a:r>
            <a:r>
              <a:rPr lang="zh-CN" altLang="en-US" sz="1800" dirty="0"/>
              <a:t>）用</a:t>
            </a:r>
            <a:r>
              <a:rPr lang="en-US" altLang="zh-CN" sz="1800" dirty="0"/>
              <a:t>new</a:t>
            </a:r>
            <a:r>
              <a:rPr lang="zh-CN" altLang="en-US" sz="1800" dirty="0"/>
              <a:t>操作符为数组分配存储空间后，系统将对每个数组元素进行默认初始化；若是数值类型取零，若是字符类型取“</a:t>
            </a:r>
            <a:r>
              <a:rPr lang="en-US" altLang="zh-CN" sz="1800" dirty="0"/>
              <a:t>\u0000”</a:t>
            </a:r>
            <a:r>
              <a:rPr lang="zh-CN" altLang="en-US" sz="1800" dirty="0"/>
              <a:t>，若是布尔类型取</a:t>
            </a:r>
            <a:r>
              <a:rPr lang="en-US" altLang="zh-CN" sz="1800" dirty="0"/>
              <a:t>false</a:t>
            </a:r>
            <a:r>
              <a:rPr lang="zh-CN" altLang="en-US" sz="1800" dirty="0"/>
              <a:t>，若是引用类型取</a:t>
            </a:r>
            <a:r>
              <a:rPr lang="en-US" altLang="zh-CN" sz="1800" dirty="0"/>
              <a:t>null</a:t>
            </a:r>
            <a:r>
              <a:rPr lang="zh-CN" altLang="en-US" sz="1800" dirty="0"/>
              <a:t>。</a:t>
            </a:r>
          </a:p>
          <a:p>
            <a:pPr lvl="1"/>
            <a:r>
              <a:rPr lang="zh-CN" altLang="en-US" sz="1800" dirty="0"/>
              <a:t>（</a:t>
            </a:r>
            <a:r>
              <a:rPr lang="en-US" altLang="zh-CN" sz="1800" dirty="0"/>
              <a:t>5</a:t>
            </a:r>
            <a:r>
              <a:rPr lang="zh-CN" altLang="en-US" sz="1800" dirty="0"/>
              <a:t>）数组的存储分配可以合并在数组声明中。例如：</a:t>
            </a:r>
          </a:p>
          <a:p>
            <a:pPr lvl="2"/>
            <a:r>
              <a:rPr lang="en-US" altLang="zh-CN" sz="1800" dirty="0"/>
              <a:t>final </a:t>
            </a:r>
            <a:r>
              <a:rPr lang="en-US" altLang="zh-CN" sz="1800" dirty="0" err="1"/>
              <a:t>int</a:t>
            </a:r>
            <a:r>
              <a:rPr lang="en-US" altLang="zh-CN" sz="1800" dirty="0"/>
              <a:t> DEKE_SIZE = 54;	</a:t>
            </a:r>
            <a:r>
              <a:rPr lang="en-US" altLang="zh-CN" sz="1800" dirty="0" smtClean="0"/>
              <a:t>	// </a:t>
            </a:r>
            <a:r>
              <a:rPr lang="zh-CN" altLang="en-US" sz="1800" dirty="0"/>
              <a:t>声明总牌数为一个常量</a:t>
            </a:r>
          </a:p>
          <a:p>
            <a:pPr lvl="2"/>
            <a:r>
              <a:rPr lang="en-US" altLang="zh-CN" sz="1800" dirty="0" err="1"/>
              <a:t>int</a:t>
            </a:r>
            <a:r>
              <a:rPr lang="en-US" altLang="zh-CN" sz="1800" dirty="0"/>
              <a:t>[] card = new </a:t>
            </a:r>
            <a:r>
              <a:rPr lang="en-US" altLang="zh-CN" sz="1800" dirty="0" err="1"/>
              <a:t>int</a:t>
            </a:r>
            <a:r>
              <a:rPr lang="en-US" altLang="zh-CN" sz="1800" dirty="0"/>
              <a:t>[DEKE_SIZE];	</a:t>
            </a:r>
            <a:r>
              <a:rPr lang="en-US" altLang="zh-CN" sz="1800" dirty="0" smtClean="0"/>
              <a:t>// </a:t>
            </a:r>
            <a:r>
              <a:rPr lang="zh-CN" altLang="en-US" sz="1800" dirty="0"/>
              <a:t>声明并分配存储空间</a:t>
            </a:r>
          </a:p>
          <a:p>
            <a:pPr marL="857250" lvl="2" indent="0">
              <a:buNone/>
            </a:pPr>
            <a:r>
              <a:rPr lang="zh-CN" altLang="en-US" sz="1800" dirty="0"/>
              <a:t>或</a:t>
            </a:r>
          </a:p>
          <a:p>
            <a:pPr lvl="2"/>
            <a:r>
              <a:rPr lang="en-US" altLang="zh-CN" sz="1800" dirty="0"/>
              <a:t>final </a:t>
            </a:r>
            <a:r>
              <a:rPr lang="en-US" altLang="zh-CN" sz="1800" dirty="0" err="1"/>
              <a:t>int</a:t>
            </a:r>
            <a:r>
              <a:rPr lang="en-US" altLang="zh-CN" sz="1800" dirty="0"/>
              <a:t> DEKE_SIZE = 54;		</a:t>
            </a:r>
            <a:r>
              <a:rPr lang="en-US" altLang="zh-CN" sz="1800" dirty="0" smtClean="0"/>
              <a:t>// </a:t>
            </a:r>
            <a:r>
              <a:rPr lang="zh-CN" altLang="en-US" sz="1800" dirty="0"/>
              <a:t>声明总牌数为一个常量</a:t>
            </a:r>
          </a:p>
          <a:p>
            <a:pPr lvl="2"/>
            <a:r>
              <a:rPr lang="en-US" altLang="zh-CN" sz="1800" dirty="0" err="1"/>
              <a:t>int</a:t>
            </a:r>
            <a:r>
              <a:rPr lang="en-US" altLang="zh-CN" sz="1800" dirty="0"/>
              <a:t> card[] = new </a:t>
            </a:r>
            <a:r>
              <a:rPr lang="en-US" altLang="zh-CN" sz="1800" dirty="0" err="1"/>
              <a:t>int</a:t>
            </a:r>
            <a:r>
              <a:rPr lang="en-US" altLang="zh-CN" sz="1800" dirty="0"/>
              <a:t>[DEKE_SIZE];	</a:t>
            </a:r>
            <a:r>
              <a:rPr lang="en-US" altLang="zh-CN" sz="1800" dirty="0" smtClean="0"/>
              <a:t>// </a:t>
            </a:r>
            <a:r>
              <a:rPr lang="zh-CN" altLang="en-US" sz="1800" dirty="0"/>
              <a:t>声明并分配存储空间</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601252975"/>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4.3 String</a:t>
            </a:r>
            <a:r>
              <a:rPr lang="zh-CN" altLang="en-US" dirty="0"/>
              <a:t>类与字符串常见</a:t>
            </a:r>
            <a:r>
              <a:rPr lang="zh-CN" altLang="en-US" dirty="0" smtClean="0"/>
              <a:t>操作</a:t>
            </a:r>
            <a:endParaRPr lang="en-US" altLang="zh-CN" dirty="0" smtClean="0"/>
          </a:p>
          <a:p>
            <a:r>
              <a:rPr lang="zh-CN" altLang="en-US" dirty="0"/>
              <a:t>链</a:t>
            </a:r>
            <a:r>
              <a:rPr lang="en-US" altLang="zh-CN" dirty="0"/>
              <a:t>4.4 </a:t>
            </a:r>
            <a:r>
              <a:rPr lang="en-US" altLang="zh-CN" dirty="0" err="1"/>
              <a:t>StringBuilder</a:t>
            </a:r>
            <a:r>
              <a:rPr lang="zh-CN" altLang="en-US" dirty="0"/>
              <a:t>和</a:t>
            </a:r>
            <a:r>
              <a:rPr lang="en-US" altLang="zh-CN" dirty="0" err="1"/>
              <a:t>StringBuffer</a:t>
            </a:r>
            <a:r>
              <a:rPr lang="zh-CN" altLang="en-US" dirty="0" smtClean="0"/>
              <a:t>类</a:t>
            </a:r>
            <a:endParaRPr lang="en-US" altLang="zh-CN" dirty="0" smtClean="0"/>
          </a:p>
          <a:p>
            <a:r>
              <a:rPr lang="zh-CN" altLang="en-US" dirty="0"/>
              <a:t>链</a:t>
            </a:r>
            <a:r>
              <a:rPr lang="en-US" altLang="zh-CN" dirty="0"/>
              <a:t>4.5 </a:t>
            </a:r>
            <a:r>
              <a:rPr lang="zh-CN" altLang="en-US" dirty="0" smtClean="0"/>
              <a:t>正则表达式</a:t>
            </a:r>
            <a:endParaRPr lang="en-US" altLang="zh-CN" dirty="0" smtClean="0"/>
          </a:p>
          <a:p>
            <a:r>
              <a:rPr lang="zh-CN" altLang="en-US" dirty="0"/>
              <a:t>链</a:t>
            </a:r>
            <a:r>
              <a:rPr lang="en-US" altLang="zh-CN" dirty="0"/>
              <a:t>4.6 </a:t>
            </a:r>
            <a:r>
              <a:rPr lang="zh-CN" altLang="en-US" dirty="0"/>
              <a:t>命令行参数</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pic>
        <p:nvPicPr>
          <p:cNvPr id="5" name="Picture 4" descr="318758-130P30P2439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41" y="3225130"/>
            <a:ext cx="3168622" cy="316862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7969113" y="385763"/>
            <a:ext cx="2179522" cy="2223332"/>
          </a:xfrm>
          <a:prstGeom prst="rect">
            <a:avLst/>
          </a:prstGeom>
        </p:spPr>
      </p:pic>
    </p:spTree>
    <p:extLst>
      <p:ext uri="{BB962C8B-B14F-4D97-AF65-F5344CB8AC3E}">
        <p14:creationId xmlns:p14="http://schemas.microsoft.com/office/powerpoint/2010/main" val="2742279907"/>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4.3 String</a:t>
            </a:r>
            <a:r>
              <a:rPr lang="zh-CN" altLang="en-US" dirty="0"/>
              <a:t>类与字符串常见</a:t>
            </a:r>
            <a:r>
              <a:rPr lang="zh-CN" altLang="en-US" dirty="0" smtClean="0"/>
              <a:t>操作</a:t>
            </a:r>
            <a:endParaRPr lang="zh-CN" altLang="en-US" dirty="0"/>
          </a:p>
        </p:txBody>
      </p:sp>
      <p:sp>
        <p:nvSpPr>
          <p:cNvPr id="3" name="内容占位符 2"/>
          <p:cNvSpPr>
            <a:spLocks noGrp="1"/>
          </p:cNvSpPr>
          <p:nvPr>
            <p:ph idx="1"/>
          </p:nvPr>
        </p:nvSpPr>
        <p:spPr>
          <a:xfrm>
            <a:off x="505885" y="995363"/>
            <a:ext cx="11368616" cy="4876800"/>
          </a:xfrm>
        </p:spPr>
        <p:txBody>
          <a:bodyPr/>
          <a:lstStyle/>
          <a:p>
            <a:r>
              <a:rPr lang="zh-CN" altLang="en-US" dirty="0" smtClean="0"/>
              <a:t>求</a:t>
            </a:r>
            <a:r>
              <a:rPr lang="zh-CN" altLang="en-US" dirty="0"/>
              <a:t>字符串</a:t>
            </a:r>
            <a:r>
              <a:rPr lang="zh-CN" altLang="en-US" dirty="0" smtClean="0"/>
              <a:t>长度</a:t>
            </a:r>
            <a:r>
              <a:rPr lang="zh-CN" altLang="en-US" dirty="0"/>
              <a:t>：</a:t>
            </a:r>
            <a:r>
              <a:rPr lang="en-US" altLang="zh-CN" dirty="0" smtClean="0"/>
              <a:t>length</a:t>
            </a:r>
            <a:r>
              <a:rPr lang="en-US" altLang="zh-CN" dirty="0"/>
              <a:t>( )</a:t>
            </a:r>
          </a:p>
          <a:p>
            <a:r>
              <a:rPr lang="zh-CN" altLang="en-US" dirty="0"/>
              <a:t>查找字符或子字符串</a:t>
            </a:r>
            <a:r>
              <a:rPr lang="zh-CN" altLang="en-US" dirty="0" smtClean="0"/>
              <a:t>方法</a:t>
            </a:r>
            <a:r>
              <a:rPr lang="zh-CN" altLang="en-US" dirty="0"/>
              <a:t>：</a:t>
            </a:r>
            <a:r>
              <a:rPr lang="en-US" altLang="zh-CN" dirty="0" err="1" smtClean="0"/>
              <a:t>charAt</a:t>
            </a:r>
            <a:r>
              <a:rPr lang="en-US" altLang="zh-CN" dirty="0" smtClean="0"/>
              <a:t>()</a:t>
            </a:r>
            <a:r>
              <a:rPr lang="zh-CN" altLang="en-US" dirty="0" smtClean="0"/>
              <a:t>、</a:t>
            </a:r>
            <a:r>
              <a:rPr lang="en-US" altLang="zh-CN" dirty="0" err="1" smtClean="0"/>
              <a:t>indexOf</a:t>
            </a:r>
            <a:r>
              <a:rPr lang="en-US" altLang="zh-CN" dirty="0" smtClean="0"/>
              <a:t>()</a:t>
            </a:r>
            <a:r>
              <a:rPr lang="zh-CN" altLang="en-US" dirty="0" smtClean="0"/>
              <a:t>、</a:t>
            </a:r>
            <a:r>
              <a:rPr lang="en-US" altLang="zh-CN" dirty="0" err="1" smtClean="0"/>
              <a:t>lastIndexOf</a:t>
            </a:r>
            <a:r>
              <a:rPr lang="en-US" altLang="zh-CN" dirty="0" smtClean="0"/>
              <a:t>()</a:t>
            </a:r>
          </a:p>
          <a:p>
            <a:r>
              <a:rPr lang="zh-CN" altLang="en-US" dirty="0" smtClean="0"/>
              <a:t>字符串连接、替换、取子串</a:t>
            </a:r>
            <a:r>
              <a:rPr lang="zh-CN" altLang="en-US" dirty="0"/>
              <a:t>：</a:t>
            </a:r>
            <a:r>
              <a:rPr lang="en-US" altLang="zh-CN" dirty="0" err="1" smtClean="0"/>
              <a:t>concat</a:t>
            </a:r>
            <a:r>
              <a:rPr lang="en-US" altLang="zh-CN" dirty="0" smtClean="0"/>
              <a:t>()</a:t>
            </a:r>
            <a:r>
              <a:rPr lang="zh-CN" altLang="en-US" dirty="0" smtClean="0"/>
              <a:t>、</a:t>
            </a:r>
            <a:r>
              <a:rPr lang="en-US" altLang="zh-CN" dirty="0" smtClean="0"/>
              <a:t>replace()</a:t>
            </a:r>
            <a:r>
              <a:rPr lang="zh-CN" altLang="en-US" dirty="0" smtClean="0"/>
              <a:t>、</a:t>
            </a:r>
            <a:r>
              <a:rPr lang="en-US" altLang="zh-CN" dirty="0" err="1" smtClean="0"/>
              <a:t>replaceAll</a:t>
            </a:r>
            <a:r>
              <a:rPr lang="en-US" altLang="zh-CN" dirty="0" smtClean="0"/>
              <a:t>()</a:t>
            </a:r>
            <a:r>
              <a:rPr lang="zh-CN" altLang="en-US" dirty="0" smtClean="0"/>
              <a:t>、</a:t>
            </a:r>
            <a:r>
              <a:rPr lang="en-US" altLang="zh-CN" dirty="0" smtClean="0"/>
              <a:t>substring() </a:t>
            </a:r>
          </a:p>
          <a:p>
            <a:r>
              <a:rPr lang="zh-CN" altLang="en-US" dirty="0" smtClean="0"/>
              <a:t>字符串大小写转换</a:t>
            </a:r>
            <a:r>
              <a:rPr lang="zh-CN" altLang="en-US" dirty="0"/>
              <a:t>：</a:t>
            </a:r>
            <a:r>
              <a:rPr lang="en-US" altLang="zh-CN" dirty="0" err="1" smtClean="0"/>
              <a:t>toUpperCase</a:t>
            </a:r>
            <a:r>
              <a:rPr lang="en-US" altLang="zh-CN" dirty="0" smtClean="0"/>
              <a:t>()</a:t>
            </a:r>
            <a:r>
              <a:rPr lang="zh-CN" altLang="en-US" dirty="0" smtClean="0"/>
              <a:t>、</a:t>
            </a:r>
            <a:r>
              <a:rPr lang="en-US" altLang="zh-CN" dirty="0" err="1" smtClean="0"/>
              <a:t>toLowerCase</a:t>
            </a:r>
            <a:r>
              <a:rPr lang="en-US" altLang="zh-CN" dirty="0" smtClean="0"/>
              <a:t>()</a:t>
            </a:r>
            <a:endParaRPr lang="en-US" altLang="zh-CN" dirty="0"/>
          </a:p>
          <a:p>
            <a:r>
              <a:rPr lang="zh-CN" altLang="en-US" dirty="0"/>
              <a:t>字符串</a:t>
            </a:r>
            <a:r>
              <a:rPr lang="zh-CN" altLang="en-US" dirty="0" smtClean="0"/>
              <a:t>比较</a:t>
            </a:r>
            <a:r>
              <a:rPr lang="zh-CN" altLang="en-US" dirty="0"/>
              <a:t>：</a:t>
            </a:r>
            <a:r>
              <a:rPr lang="en-US" altLang="zh-CN" dirty="0" err="1" smtClean="0"/>
              <a:t>compareTo</a:t>
            </a:r>
            <a:r>
              <a:rPr lang="en-US" altLang="zh-CN" dirty="0" smtClean="0"/>
              <a:t>()</a:t>
            </a:r>
            <a:r>
              <a:rPr lang="zh-CN" altLang="en-US" dirty="0" smtClean="0"/>
              <a:t>、</a:t>
            </a:r>
            <a:r>
              <a:rPr lang="en-US" altLang="zh-CN" dirty="0" err="1" smtClean="0"/>
              <a:t>compareToIgnoreCase</a:t>
            </a:r>
            <a:r>
              <a:rPr lang="en-US" altLang="zh-CN" dirty="0" smtClean="0"/>
              <a:t>()</a:t>
            </a:r>
          </a:p>
          <a:p>
            <a:r>
              <a:rPr lang="zh-CN" altLang="en-US" dirty="0" smtClean="0"/>
              <a:t>格式化字符串：</a:t>
            </a:r>
            <a:r>
              <a:rPr lang="en-US" altLang="zh-CN" dirty="0" err="1" smtClean="0"/>
              <a:t>String.format</a:t>
            </a:r>
            <a:r>
              <a:rPr lang="en-US" altLang="zh-CN" dirty="0" smtClean="0"/>
              <a:t>(String format, Object ... </a:t>
            </a:r>
            <a:r>
              <a:rPr lang="en-US" altLang="zh-CN" dirty="0" err="1" smtClean="0"/>
              <a:t>args</a:t>
            </a:r>
            <a:r>
              <a:rPr lang="en-US" altLang="zh-CN" dirty="0" smtClean="0"/>
              <a:t>)</a:t>
            </a:r>
          </a:p>
          <a:p>
            <a:r>
              <a:rPr lang="zh-CN" altLang="en-US" dirty="0" smtClean="0"/>
              <a:t>字符串拆分</a:t>
            </a:r>
            <a:r>
              <a:rPr lang="zh-CN" altLang="en-US" dirty="0"/>
              <a:t>：</a:t>
            </a:r>
            <a:r>
              <a:rPr lang="en-US" altLang="zh-CN" dirty="0" smtClean="0"/>
              <a:t>split() </a:t>
            </a:r>
          </a:p>
          <a:p>
            <a:endParaRPr lang="en-US" altLang="zh-CN" dirty="0"/>
          </a:p>
          <a:p>
            <a:endParaRPr lang="en-US" altLang="zh-CN"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376052" y="4346639"/>
            <a:ext cx="6808520" cy="769441"/>
          </a:xfrm>
          <a:prstGeom prst="rect">
            <a:avLst/>
          </a:prstGeom>
        </p:spPr>
        <p:txBody>
          <a:bodyPr wrap="square">
            <a:spAutoFit/>
          </a:bodyPr>
          <a:lstStyle/>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int a = 12, b = 23;</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String result = String.format("%d+%d=%d", a, b, a + b);</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System.out.println(result);</a:t>
            </a:r>
            <a:endParaRPr lang="zh-CN" altLang="zh-CN" sz="2000" b="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7556253" y="4557892"/>
            <a:ext cx="3946566" cy="1314271"/>
          </a:xfrm>
          <a:prstGeom prst="rect">
            <a:avLst/>
          </a:prstGeom>
        </p:spPr>
        <p:txBody>
          <a:bodyPr wrap="square">
            <a:spAutoFit/>
          </a:bodyPr>
          <a:lstStyle/>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String str1 = "2021-3-12";</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String[] str2 = str1.split("-");</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for (String s : str2) {</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	System.out.println(s);</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a:t>
            </a:r>
            <a:endParaRPr lang="zh-CN" altLang="zh-CN" sz="2000" b="0" kern="100" dirty="0">
              <a:effectLst/>
              <a:latin typeface="Times New Roman" panose="02020603050405020304" pitchFamily="18" charset="0"/>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9980341" y="457610"/>
            <a:ext cx="1247285" cy="1272356"/>
          </a:xfrm>
          <a:prstGeom prst="rect">
            <a:avLst/>
          </a:prstGeom>
        </p:spPr>
      </p:pic>
    </p:spTree>
    <p:extLst>
      <p:ext uri="{BB962C8B-B14F-4D97-AF65-F5344CB8AC3E}">
        <p14:creationId xmlns:p14="http://schemas.microsoft.com/office/powerpoint/2010/main" val="41981569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314" y="2606448"/>
            <a:ext cx="10212916" cy="609600"/>
          </a:xfrm>
        </p:spPr>
        <p:txBody>
          <a:bodyPr/>
          <a:lstStyle/>
          <a:p>
            <a:r>
              <a:rPr lang="zh-CN" altLang="en-US" dirty="0"/>
              <a:t>第</a:t>
            </a:r>
            <a:r>
              <a:rPr lang="en-US" altLang="zh-CN" dirty="0"/>
              <a:t>4.5</a:t>
            </a:r>
            <a:r>
              <a:rPr lang="zh-CN" altLang="en-US" dirty="0"/>
              <a:t>课 对象数组与</a:t>
            </a:r>
            <a:r>
              <a:rPr lang="en-US" altLang="zh-CN" dirty="0" err="1"/>
              <a:t>ArrayList</a:t>
            </a:r>
            <a:r>
              <a:rPr lang="zh-CN" altLang="en-US" dirty="0"/>
              <a:t>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2906161187"/>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en-US" dirty="0"/>
              <a:t>将纸牌抽象成类</a:t>
            </a:r>
          </a:p>
        </p:txBody>
      </p:sp>
      <p:sp>
        <p:nvSpPr>
          <p:cNvPr id="3" name="内容占位符 2"/>
          <p:cNvSpPr>
            <a:spLocks noGrp="1"/>
          </p:cNvSpPr>
          <p:nvPr>
            <p:ph idx="1"/>
          </p:nvPr>
        </p:nvSpPr>
        <p:spPr/>
        <p:txBody>
          <a:bodyPr/>
          <a:lstStyle/>
          <a:p>
            <a:r>
              <a:rPr lang="zh-CN" altLang="en-US" sz="2400" dirty="0"/>
              <a:t>用字符串来表示纸牌，虽然直观，但是要获取纸牌的花色和牌面信息，就要涉及到字符串的查找、取子串等操作，就不方便了</a:t>
            </a:r>
            <a:r>
              <a:rPr lang="zh-CN" altLang="en-US" sz="2400" dirty="0" smtClean="0"/>
              <a:t>。</a:t>
            </a:r>
            <a:endParaRPr lang="en-US" altLang="zh-CN" sz="2400" dirty="0" smtClean="0"/>
          </a:p>
          <a:p>
            <a:r>
              <a:rPr lang="zh-CN" altLang="en-US" sz="2400" dirty="0" smtClean="0"/>
              <a:t>其实</a:t>
            </a:r>
            <a:r>
              <a:rPr lang="zh-CN" altLang="en-US" sz="2400" dirty="0"/>
              <a:t>，可以把每一张纸牌看作是一个对象，这样就可以</a:t>
            </a:r>
            <a:r>
              <a:rPr lang="zh-CN" altLang="en-US" sz="2400" dirty="0">
                <a:solidFill>
                  <a:srgbClr val="FF0000"/>
                </a:solidFill>
              </a:rPr>
              <a:t>把纸牌抽象成类</a:t>
            </a:r>
            <a:r>
              <a:rPr lang="zh-CN" altLang="en-US" sz="2400" dirty="0"/>
              <a:t>，此类包括两个属性：花色和牌面。</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09566831"/>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en-US" dirty="0"/>
              <a:t>将纸牌抽象成</a:t>
            </a:r>
            <a:r>
              <a:rPr lang="zh-CN" altLang="en-US" dirty="0" smtClean="0"/>
              <a:t>类（续）</a:t>
            </a:r>
            <a:endParaRPr lang="zh-CN" altLang="en-US" dirty="0"/>
          </a:p>
        </p:txBody>
      </p:sp>
      <p:sp>
        <p:nvSpPr>
          <p:cNvPr id="3" name="内容占位符 2"/>
          <p:cNvSpPr>
            <a:spLocks noGrp="1"/>
          </p:cNvSpPr>
          <p:nvPr>
            <p:ph idx="1"/>
          </p:nvPr>
        </p:nvSpPr>
        <p:spPr>
          <a:xfrm>
            <a:off x="505885" y="995363"/>
            <a:ext cx="11368616" cy="678749"/>
          </a:xfrm>
        </p:spPr>
        <p:txBody>
          <a:bodyPr/>
          <a:lstStyle/>
          <a:p>
            <a:r>
              <a:rPr lang="en-US" altLang="zh-CN" dirty="0"/>
              <a:t>【</a:t>
            </a:r>
            <a:r>
              <a:rPr lang="zh-CN" altLang="en-US" dirty="0"/>
              <a:t>代码</a:t>
            </a:r>
            <a:r>
              <a:rPr lang="en-US" altLang="zh-CN" dirty="0"/>
              <a:t>4-14】</a:t>
            </a:r>
            <a:r>
              <a:rPr lang="zh-CN" altLang="en-US" dirty="0"/>
              <a:t>纸牌</a:t>
            </a:r>
            <a:r>
              <a:rPr lang="en-US" altLang="zh-CN" dirty="0"/>
              <a:t>Card</a:t>
            </a:r>
            <a:r>
              <a:rPr lang="zh-CN" altLang="en-US" dirty="0"/>
              <a:t>类定义。</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995633" y="1672157"/>
            <a:ext cx="8637319" cy="5185843"/>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3F5FBF"/>
                </a:solidFill>
                <a:latin typeface="Consolas" panose="020B0609020204030204" pitchFamily="49" charset="0"/>
                <a:ea typeface="宋体" panose="02010600030101010101" pitchFamily="2" charset="-122"/>
              </a:rPr>
              <a:t>	/**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纸牌类</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Card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纸牌花色</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a:solidFill>
                  <a:srgbClr val="7F0055"/>
                </a:solidFill>
                <a:latin typeface="Consolas" panose="020B0609020204030204" pitchFamily="49" charset="0"/>
                <a:ea typeface="宋体" panose="02010600030101010101" pitchFamily="2" charset="-122"/>
              </a:rPr>
              <a:t>private</a:t>
            </a:r>
            <a:r>
              <a:rPr lang="en-US" altLang="zh-CN" sz="1800" b="0" kern="0" dirty="0">
                <a:solidFill>
                  <a:srgbClr val="000000"/>
                </a:solidFill>
                <a:latin typeface="Consolas" panose="020B0609020204030204" pitchFamily="49" charset="0"/>
                <a:ea typeface="宋体" panose="02010600030101010101" pitchFamily="2" charset="-122"/>
              </a:rPr>
              <a:t> String </a:t>
            </a:r>
            <a:r>
              <a:rPr lang="en-US" altLang="zh-CN" sz="1800" b="0" kern="0" dirty="0">
                <a:solidFill>
                  <a:srgbClr val="0000C0"/>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纸牌牌面</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a:solidFill>
                  <a:srgbClr val="7F0055"/>
                </a:solidFill>
                <a:latin typeface="Consolas" panose="020B0609020204030204" pitchFamily="49" charset="0"/>
                <a:ea typeface="宋体" panose="02010600030101010101" pitchFamily="2" charset="-122"/>
              </a:rPr>
              <a:t>private</a:t>
            </a:r>
            <a:r>
              <a:rPr lang="en-US" altLang="zh-CN" sz="1800" b="0" kern="0" dirty="0">
                <a:solidFill>
                  <a:srgbClr val="000000"/>
                </a:solidFill>
                <a:latin typeface="Consolas" panose="020B0609020204030204" pitchFamily="49" charset="0"/>
                <a:ea typeface="宋体" panose="02010600030101010101" pitchFamily="2" charset="-122"/>
              </a:rPr>
              <a:t> String </a:t>
            </a:r>
            <a:r>
              <a:rPr lang="en-US" altLang="zh-CN" sz="1800" b="0" kern="0" dirty="0">
                <a:solidFill>
                  <a:srgbClr val="0000C0"/>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Card() {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Card(String </a:t>
            </a:r>
            <a:r>
              <a:rPr lang="en-US" altLang="zh-CN" sz="1800" b="0" kern="0" dirty="0">
                <a:solidFill>
                  <a:srgbClr val="6A3E3E"/>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 String </a:t>
            </a:r>
            <a:r>
              <a:rPr lang="en-US" altLang="zh-CN" sz="1800" b="0" kern="0" dirty="0">
                <a:solidFill>
                  <a:srgbClr val="6A3E3E"/>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r>
              <a:rPr lang="en-US" altLang="zh-CN" sz="1800" b="0" kern="0" dirty="0" err="1">
                <a:solidFill>
                  <a:srgbClr val="7F0055"/>
                </a:solidFill>
                <a:latin typeface="Consolas" panose="020B0609020204030204" pitchFamily="49" charset="0"/>
                <a:ea typeface="宋体" panose="02010600030101010101" pitchFamily="2" charset="-122"/>
              </a:rPr>
              <a:t>this</a:t>
            </a:r>
            <a:r>
              <a:rPr lang="en-US" altLang="zh-CN" sz="1800" b="0" kern="0" dirty="0" err="1">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C0"/>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14			</a:t>
            </a:r>
            <a:r>
              <a:rPr lang="en-US" altLang="zh-CN" sz="1800" b="0" kern="0" dirty="0" err="1">
                <a:solidFill>
                  <a:srgbClr val="7F0055"/>
                </a:solidFill>
                <a:latin typeface="Consolas" panose="020B0609020204030204" pitchFamily="49" charset="0"/>
                <a:ea typeface="宋体" panose="02010600030101010101" pitchFamily="2" charset="-122"/>
              </a:rPr>
              <a:t>this</a:t>
            </a:r>
            <a:r>
              <a:rPr lang="en-US" altLang="zh-CN" sz="1800" b="0" kern="0" dirty="0" err="1">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C0"/>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15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16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17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String </a:t>
            </a:r>
            <a:r>
              <a:rPr lang="en-US" altLang="zh-CN" sz="1800" b="0" kern="0" dirty="0" err="1">
                <a:solidFill>
                  <a:srgbClr val="000000"/>
                </a:solidFill>
                <a:latin typeface="Consolas" panose="020B0609020204030204" pitchFamily="49" charset="0"/>
                <a:ea typeface="宋体" panose="02010600030101010101" pitchFamily="2" charset="-122"/>
              </a:rPr>
              <a:t>getSuit</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18			</a:t>
            </a:r>
            <a:r>
              <a:rPr lang="en-US" altLang="zh-CN" sz="1800" b="0" kern="0" dirty="0">
                <a:solidFill>
                  <a:srgbClr val="7F0055"/>
                </a:solidFill>
                <a:latin typeface="Consolas" panose="020B0609020204030204" pitchFamily="49" charset="0"/>
                <a:ea typeface="宋体" panose="02010600030101010101" pitchFamily="2" charset="-122"/>
              </a:rPr>
              <a:t>return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0000C0"/>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19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20	</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03430744"/>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en-US" dirty="0"/>
              <a:t>将纸牌抽象成类（续）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202983" y="1093788"/>
            <a:ext cx="9049958" cy="4382738"/>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21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setSuit</a:t>
            </a:r>
            <a:r>
              <a:rPr lang="en-US" altLang="zh-CN" sz="1800" b="0" kern="0" dirty="0">
                <a:solidFill>
                  <a:srgbClr val="000000"/>
                </a:solidFill>
                <a:latin typeface="Consolas" panose="020B0609020204030204" pitchFamily="49" charset="0"/>
                <a:ea typeface="宋体" panose="02010600030101010101" pitchFamily="2" charset="-122"/>
              </a:rPr>
              <a:t>(String </a:t>
            </a:r>
            <a:r>
              <a:rPr lang="en-US" altLang="zh-CN" sz="1800" b="0" kern="0" dirty="0">
                <a:solidFill>
                  <a:srgbClr val="6A3E3E"/>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22			</a:t>
            </a:r>
            <a:r>
              <a:rPr lang="en-US" altLang="zh-CN" sz="1800" b="0" kern="0" dirty="0" err="1">
                <a:solidFill>
                  <a:srgbClr val="7F0055"/>
                </a:solidFill>
                <a:latin typeface="Consolas" panose="020B0609020204030204" pitchFamily="49" charset="0"/>
                <a:ea typeface="宋体" panose="02010600030101010101" pitchFamily="2" charset="-122"/>
              </a:rPr>
              <a:t>this</a:t>
            </a:r>
            <a:r>
              <a:rPr lang="en-US" altLang="zh-CN" sz="1800" b="0" kern="0" dirty="0" err="1">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C0"/>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23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24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25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String </a:t>
            </a:r>
            <a:r>
              <a:rPr lang="en-US" altLang="zh-CN" sz="1800" b="0" kern="0" dirty="0" err="1">
                <a:solidFill>
                  <a:srgbClr val="000000"/>
                </a:solidFill>
                <a:latin typeface="Consolas" panose="020B0609020204030204" pitchFamily="49" charset="0"/>
                <a:ea typeface="宋体" panose="02010600030101010101" pitchFamily="2" charset="-122"/>
              </a:rPr>
              <a:t>getValue</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26			</a:t>
            </a:r>
            <a:r>
              <a:rPr lang="en-US" altLang="zh-CN" sz="1800" b="0" kern="0" dirty="0">
                <a:solidFill>
                  <a:srgbClr val="7F0055"/>
                </a:solidFill>
                <a:latin typeface="Consolas" panose="020B0609020204030204" pitchFamily="49" charset="0"/>
                <a:ea typeface="宋体" panose="02010600030101010101" pitchFamily="2" charset="-122"/>
              </a:rPr>
              <a:t>return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0000C0"/>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27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28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29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setValue</a:t>
            </a:r>
            <a:r>
              <a:rPr lang="en-US" altLang="zh-CN" sz="1800" b="0" kern="0" dirty="0">
                <a:solidFill>
                  <a:srgbClr val="000000"/>
                </a:solidFill>
                <a:latin typeface="Consolas" panose="020B0609020204030204" pitchFamily="49" charset="0"/>
                <a:ea typeface="宋体" panose="02010600030101010101" pitchFamily="2" charset="-122"/>
              </a:rPr>
              <a:t>(String </a:t>
            </a:r>
            <a:r>
              <a:rPr lang="en-US" altLang="zh-CN" sz="1800" b="0" kern="0" dirty="0">
                <a:solidFill>
                  <a:srgbClr val="6A3E3E"/>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30			</a:t>
            </a:r>
            <a:r>
              <a:rPr lang="en-US" altLang="zh-CN" sz="1800" b="0" kern="0" dirty="0" err="1">
                <a:solidFill>
                  <a:srgbClr val="7F0055"/>
                </a:solidFill>
                <a:latin typeface="Consolas" panose="020B0609020204030204" pitchFamily="49" charset="0"/>
                <a:ea typeface="宋体" panose="02010600030101010101" pitchFamily="2" charset="-122"/>
              </a:rPr>
              <a:t>this</a:t>
            </a:r>
            <a:r>
              <a:rPr lang="en-US" altLang="zh-CN" sz="1800" b="0" kern="0" dirty="0" err="1">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C0"/>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31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32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33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返回纸牌的花色及牌面信息</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34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String </a:t>
            </a:r>
            <a:r>
              <a:rPr lang="en-US" altLang="zh-CN" sz="1800" b="0" kern="0" dirty="0" err="1">
                <a:solidFill>
                  <a:srgbClr val="000000"/>
                </a:solidFill>
                <a:latin typeface="Consolas" panose="020B0609020204030204" pitchFamily="49" charset="0"/>
                <a:ea typeface="宋体" panose="02010600030101010101" pitchFamily="2" charset="-122"/>
              </a:rPr>
              <a:t>toString</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35			</a:t>
            </a:r>
            <a:r>
              <a:rPr lang="en-US" altLang="zh-CN" sz="1800" b="0" kern="0" dirty="0">
                <a:solidFill>
                  <a:srgbClr val="7F0055"/>
                </a:solidFill>
                <a:latin typeface="Consolas" panose="020B0609020204030204" pitchFamily="49" charset="0"/>
                <a:ea typeface="宋体" panose="02010600030101010101" pitchFamily="2" charset="-122"/>
              </a:rPr>
              <a:t>return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0000C0"/>
                </a:solidFill>
                <a:latin typeface="Consolas" panose="020B0609020204030204" pitchFamily="49" charset="0"/>
                <a:ea typeface="宋体" panose="02010600030101010101" pitchFamily="2" charset="-122"/>
              </a:rPr>
              <a:t>suit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0000C0"/>
                </a:solidFill>
                <a:latin typeface="Consolas" panose="020B0609020204030204" pitchFamily="49" charset="0"/>
                <a:ea typeface="宋体" panose="02010600030101010101" pitchFamily="2" charset="-122"/>
              </a:rPr>
              <a:t>value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36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37	}</a:t>
            </a:r>
            <a:endParaRPr lang="zh-CN" altLang="en-US" sz="1800" b="0" dirty="0"/>
          </a:p>
        </p:txBody>
      </p:sp>
      <p:sp>
        <p:nvSpPr>
          <p:cNvPr id="7" name="内容占位符 2"/>
          <p:cNvSpPr>
            <a:spLocks noGrp="1"/>
          </p:cNvSpPr>
          <p:nvPr>
            <p:ph idx="1"/>
          </p:nvPr>
        </p:nvSpPr>
        <p:spPr>
          <a:xfrm>
            <a:off x="5932908" y="3536681"/>
            <a:ext cx="6069088" cy="2780991"/>
          </a:xfrm>
        </p:spPr>
        <p:txBody>
          <a:bodyPr/>
          <a:lstStyle/>
          <a:p>
            <a:r>
              <a:rPr lang="zh-CN" altLang="en-US" sz="2000" dirty="0"/>
              <a:t>有了</a:t>
            </a:r>
            <a:r>
              <a:rPr lang="en-US" altLang="zh-CN" sz="2000" dirty="0"/>
              <a:t>Card</a:t>
            </a:r>
            <a:r>
              <a:rPr lang="zh-CN" altLang="en-US" sz="2000" dirty="0"/>
              <a:t>类就可以创建纸牌对象了，例如：</a:t>
            </a:r>
          </a:p>
          <a:p>
            <a:pPr marL="0" indent="0">
              <a:buNone/>
            </a:pPr>
            <a:r>
              <a:rPr lang="en-US" altLang="zh-CN" sz="2000" dirty="0"/>
              <a:t> </a:t>
            </a:r>
            <a:r>
              <a:rPr lang="en-US" altLang="zh-CN" sz="2000" dirty="0" smtClean="0"/>
              <a:t>  Card </a:t>
            </a:r>
            <a:r>
              <a:rPr lang="en-US" altLang="zh-CN" sz="2000" dirty="0"/>
              <a:t>c1=new Card("Club","8");</a:t>
            </a:r>
          </a:p>
          <a:p>
            <a:r>
              <a:rPr lang="en-US" altLang="zh-CN" sz="2000" dirty="0"/>
              <a:t>c1</a:t>
            </a:r>
            <a:r>
              <a:rPr lang="zh-CN" altLang="en-US" sz="2000" dirty="0"/>
              <a:t>就代表一张梅花</a:t>
            </a:r>
            <a:r>
              <a:rPr lang="en-US" altLang="zh-CN" sz="2000" dirty="0"/>
              <a:t>8</a:t>
            </a:r>
            <a:r>
              <a:rPr lang="zh-CN" altLang="en-US" sz="2000" dirty="0"/>
              <a:t>的纸牌。大、小王的纸牌对象创建方法如下：</a:t>
            </a:r>
          </a:p>
          <a:p>
            <a:pPr marL="400050" lvl="1" indent="0">
              <a:buNone/>
            </a:pPr>
            <a:r>
              <a:rPr lang="en-US" altLang="zh-CN" sz="1800" dirty="0"/>
              <a:t>Card </a:t>
            </a:r>
            <a:r>
              <a:rPr lang="en-US" altLang="zh-CN" sz="1800" dirty="0" err="1"/>
              <a:t>dw</a:t>
            </a:r>
            <a:r>
              <a:rPr lang="en-US" altLang="zh-CN" sz="1800" dirty="0"/>
              <a:t>=new Card("","</a:t>
            </a:r>
            <a:r>
              <a:rPr lang="en-US" altLang="zh-CN" sz="1800" dirty="0" err="1"/>
              <a:t>RedJoker</a:t>
            </a:r>
            <a:r>
              <a:rPr lang="en-US" altLang="zh-CN" sz="1800" dirty="0"/>
              <a:t>");	</a:t>
            </a:r>
            <a:r>
              <a:rPr lang="en-US" altLang="zh-CN" sz="1800" dirty="0" smtClean="0"/>
              <a:t>   // </a:t>
            </a:r>
            <a:r>
              <a:rPr lang="zh-CN" altLang="en-US" sz="1800" dirty="0"/>
              <a:t>大王</a:t>
            </a:r>
          </a:p>
          <a:p>
            <a:pPr marL="400050" lvl="1" indent="0">
              <a:buNone/>
            </a:pPr>
            <a:r>
              <a:rPr lang="en-US" altLang="zh-CN" sz="1800" dirty="0"/>
              <a:t>Card </a:t>
            </a:r>
            <a:r>
              <a:rPr lang="en-US" altLang="zh-CN" sz="1800" dirty="0" err="1"/>
              <a:t>xw</a:t>
            </a:r>
            <a:r>
              <a:rPr lang="en-US" altLang="zh-CN" sz="1800" dirty="0"/>
              <a:t>=new Card("","</a:t>
            </a:r>
            <a:r>
              <a:rPr lang="en-US" altLang="zh-CN" sz="1800" dirty="0" err="1"/>
              <a:t>BlackJoker</a:t>
            </a:r>
            <a:r>
              <a:rPr lang="en-US" altLang="zh-CN" sz="1800" dirty="0" smtClean="0"/>
              <a:t>");  // </a:t>
            </a:r>
            <a:r>
              <a:rPr lang="zh-CN" altLang="en-US" sz="1800" dirty="0"/>
              <a:t>小王</a:t>
            </a:r>
          </a:p>
          <a:p>
            <a:r>
              <a:rPr lang="zh-CN" altLang="en-US" sz="2000" dirty="0"/>
              <a:t>此时花色的值为</a:t>
            </a:r>
            <a:r>
              <a:rPr lang="en-US" altLang="zh-CN" sz="2000" dirty="0"/>
              <a:t>""</a:t>
            </a:r>
            <a:r>
              <a:rPr lang="zh-CN" altLang="en-US" sz="2000" dirty="0"/>
              <a:t>。</a:t>
            </a:r>
          </a:p>
        </p:txBody>
      </p:sp>
    </p:spTree>
    <p:extLst>
      <p:ext uri="{BB962C8B-B14F-4D97-AF65-F5344CB8AC3E}">
        <p14:creationId xmlns:p14="http://schemas.microsoft.com/office/powerpoint/2010/main" val="20483652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1000"/>
                                        <p:tgtEl>
                                          <p:spTgt spid="7">
                                            <p:txEl>
                                              <p:pRg st="3" end="3"/>
                                            </p:txEl>
                                          </p:spTgt>
                                        </p:tgtEl>
                                      </p:cBhvr>
                                    </p:animEffect>
                                    <p:anim calcmode="lin" valueType="num">
                                      <p:cBhvr>
                                        <p:cTn id="27"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1000"/>
                                        <p:tgtEl>
                                          <p:spTgt spid="7">
                                            <p:txEl>
                                              <p:pRg st="4" end="4"/>
                                            </p:txEl>
                                          </p:spTgt>
                                        </p:tgtEl>
                                      </p:cBhvr>
                                    </p:animEffect>
                                    <p:anim calcmode="lin" valueType="num">
                                      <p:cBhvr>
                                        <p:cTn id="3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用对象数组存储纸牌</a:t>
            </a:r>
          </a:p>
        </p:txBody>
      </p:sp>
      <p:sp>
        <p:nvSpPr>
          <p:cNvPr id="3" name="内容占位符 2"/>
          <p:cNvSpPr>
            <a:spLocks noGrp="1"/>
          </p:cNvSpPr>
          <p:nvPr>
            <p:ph idx="1"/>
          </p:nvPr>
        </p:nvSpPr>
        <p:spPr/>
        <p:txBody>
          <a:bodyPr/>
          <a:lstStyle/>
          <a:p>
            <a:r>
              <a:rPr lang="zh-CN" altLang="en-US" dirty="0"/>
              <a:t>数组既可以存储基本类型值，也可以存储对象。对象数组包含了一组相关的对象，这样可以把纸牌对象存储在对象数组中</a:t>
            </a:r>
            <a:r>
              <a:rPr lang="zh-CN" altLang="en-US" dirty="0" smtClean="0"/>
              <a:t>。</a:t>
            </a:r>
            <a:endParaRPr lang="en-US" altLang="zh-CN" dirty="0" smtClean="0"/>
          </a:p>
          <a:p>
            <a:r>
              <a:rPr lang="en-US" altLang="zh-CN" dirty="0"/>
              <a:t>1. </a:t>
            </a:r>
            <a:r>
              <a:rPr lang="zh-CN" altLang="en-US" dirty="0"/>
              <a:t>声明对象</a:t>
            </a:r>
            <a:r>
              <a:rPr lang="zh-CN" altLang="en-US" dirty="0" smtClean="0"/>
              <a:t>数组</a:t>
            </a:r>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a:t>例如：</a:t>
            </a:r>
          </a:p>
          <a:p>
            <a:pPr marL="457200" lvl="1" indent="0">
              <a:buNone/>
            </a:pPr>
            <a:r>
              <a:rPr lang="en-US" altLang="zh-CN" dirty="0" smtClean="0"/>
              <a:t>	Card </a:t>
            </a:r>
            <a:r>
              <a:rPr lang="en-US" altLang="zh-CN" dirty="0" err="1"/>
              <a:t>cardArray</a:t>
            </a:r>
            <a:r>
              <a:rPr lang="en-US" altLang="zh-CN" dirty="0"/>
              <a:t>[ ] = null;</a:t>
            </a:r>
          </a:p>
          <a:p>
            <a:pPr lvl="1"/>
            <a:r>
              <a:rPr lang="zh-CN" altLang="en-US" dirty="0"/>
              <a:t>或</a:t>
            </a:r>
          </a:p>
          <a:p>
            <a:pPr marL="457200" lvl="1" indent="0">
              <a:buNone/>
            </a:pPr>
            <a:r>
              <a:rPr lang="en-US" altLang="zh-CN" dirty="0" smtClean="0"/>
              <a:t>	Card</a:t>
            </a:r>
            <a:r>
              <a:rPr lang="en-US" altLang="zh-CN" dirty="0"/>
              <a:t>[ ] </a:t>
            </a:r>
            <a:r>
              <a:rPr lang="en-US" altLang="zh-CN" dirty="0" err="1"/>
              <a:t>cardArray</a:t>
            </a:r>
            <a:r>
              <a:rPr lang="en-US" altLang="zh-CN" dirty="0"/>
              <a:t> = null;</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530089845"/>
              </p:ext>
            </p:extLst>
          </p:nvPr>
        </p:nvGraphicFramePr>
        <p:xfrm>
          <a:off x="1107227" y="2446655"/>
          <a:ext cx="4911090" cy="542862"/>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2000" u="sng" kern="100" dirty="0">
                          <a:effectLst/>
                          <a:latin typeface="ˎ̥"/>
                          <a:ea typeface="宋体" panose="02010600030101010101" pitchFamily="2" charset="-122"/>
                        </a:rPr>
                        <a:t>类名称</a:t>
                      </a:r>
                      <a:r>
                        <a:rPr lang="zh-CN" sz="2000" kern="100" dirty="0">
                          <a:effectLst/>
                          <a:latin typeface="Times New Roman" panose="02020603050405020304" pitchFamily="18" charset="0"/>
                          <a:ea typeface="ˎ̥"/>
                        </a:rPr>
                        <a:t> </a:t>
                      </a:r>
                      <a:r>
                        <a:rPr lang="zh-CN" sz="2000" u="sng" kern="100" dirty="0">
                          <a:effectLst/>
                          <a:latin typeface="ˎ̥"/>
                          <a:ea typeface="宋体" panose="02010600030101010101" pitchFamily="2" charset="-122"/>
                        </a:rPr>
                        <a:t>对象数组名</a:t>
                      </a:r>
                      <a:r>
                        <a:rPr lang="en-US" sz="2000" kern="100" dirty="0">
                          <a:effectLst/>
                          <a:latin typeface="ˎ̥"/>
                          <a:ea typeface="宋体" panose="02010600030101010101" pitchFamily="2" charset="-122"/>
                        </a:rPr>
                        <a:t>[] = null;</a:t>
                      </a:r>
                      <a:endParaRPr lang="zh-CN" sz="20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199906289"/>
              </p:ext>
            </p:extLst>
          </p:nvPr>
        </p:nvGraphicFramePr>
        <p:xfrm>
          <a:off x="1071602" y="3254177"/>
          <a:ext cx="4911090" cy="542862"/>
        </p:xfrm>
        <a:graphic>
          <a:graphicData uri="http://schemas.openxmlformats.org/drawingml/2006/table">
            <a:tbl>
              <a:tblPr firstRow="1" firstCol="1" bandRow="1"/>
              <a:tblGrid>
                <a:gridCol w="4911090"/>
              </a:tblGrid>
              <a:tr h="0">
                <a:tc>
                  <a:txBody>
                    <a:bodyPr/>
                    <a:lstStyle/>
                    <a:p>
                      <a:pPr indent="200025" algn="just">
                        <a:lnSpc>
                          <a:spcPct val="150000"/>
                        </a:lnSpc>
                        <a:spcAft>
                          <a:spcPts val="0"/>
                        </a:spcAft>
                      </a:pPr>
                      <a:r>
                        <a:rPr lang="zh-CN" sz="2000" u="sng" kern="100" dirty="0">
                          <a:effectLst/>
                          <a:latin typeface="ˎ̥"/>
                          <a:ea typeface="宋体" panose="02010600030101010101" pitchFamily="2" charset="-122"/>
                        </a:rPr>
                        <a:t>类名称</a:t>
                      </a:r>
                      <a:r>
                        <a:rPr lang="en-US" sz="2000" kern="100" dirty="0">
                          <a:effectLst/>
                          <a:latin typeface="ˎ̥"/>
                          <a:ea typeface="宋体" panose="02010600030101010101" pitchFamily="2" charset="-122"/>
                        </a:rPr>
                        <a:t>[] </a:t>
                      </a:r>
                      <a:r>
                        <a:rPr lang="zh-CN" sz="2000" u="sng" kern="100" dirty="0">
                          <a:effectLst/>
                          <a:latin typeface="ˎ̥"/>
                          <a:ea typeface="宋体" panose="02010600030101010101" pitchFamily="2" charset="-122"/>
                        </a:rPr>
                        <a:t>对象数组名</a:t>
                      </a:r>
                      <a:r>
                        <a:rPr lang="en-US" sz="2000" kern="100" dirty="0">
                          <a:effectLst/>
                          <a:latin typeface="ˎ̥"/>
                          <a:ea typeface="宋体" panose="02010600030101010101" pitchFamily="2" charset="-122"/>
                        </a:rPr>
                        <a:t>= null;</a:t>
                      </a:r>
                      <a:endParaRPr lang="zh-CN" sz="20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6469178"/>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用对象数组存储纸牌</a:t>
            </a:r>
          </a:p>
        </p:txBody>
      </p:sp>
      <p:sp>
        <p:nvSpPr>
          <p:cNvPr id="3" name="内容占位符 2"/>
          <p:cNvSpPr>
            <a:spLocks noGrp="1"/>
          </p:cNvSpPr>
          <p:nvPr>
            <p:ph idx="1"/>
          </p:nvPr>
        </p:nvSpPr>
        <p:spPr>
          <a:xfrm>
            <a:off x="478916" y="1114425"/>
            <a:ext cx="5945635" cy="4876800"/>
          </a:xfrm>
        </p:spPr>
        <p:txBody>
          <a:bodyPr/>
          <a:lstStyle/>
          <a:p>
            <a:r>
              <a:rPr lang="en-US" altLang="zh-CN" dirty="0"/>
              <a:t>2. </a:t>
            </a:r>
            <a:r>
              <a:rPr lang="zh-CN" altLang="en-US" dirty="0"/>
              <a:t>创建对象数组</a:t>
            </a:r>
          </a:p>
          <a:p>
            <a:pPr lvl="1"/>
            <a:r>
              <a:rPr lang="zh-CN" altLang="en-US" dirty="0"/>
              <a:t>声明对象数组后，还需创建对象数组，给对象数组分配存储空间。格式如下：</a:t>
            </a:r>
          </a:p>
          <a:p>
            <a:pPr marL="457200" lvl="1" indent="0">
              <a:buNone/>
            </a:pPr>
            <a:r>
              <a:rPr lang="en-US" altLang="zh-CN" dirty="0" smtClean="0"/>
              <a:t>	</a:t>
            </a:r>
            <a:r>
              <a:rPr lang="en-US" altLang="zh-CN" dirty="0" err="1" smtClean="0"/>
              <a:t>cardArray</a:t>
            </a:r>
            <a:r>
              <a:rPr lang="en-US" altLang="zh-CN" dirty="0" smtClean="0"/>
              <a:t> </a:t>
            </a:r>
            <a:r>
              <a:rPr lang="en-US" altLang="zh-CN" dirty="0"/>
              <a:t>= new Card[5];</a:t>
            </a:r>
          </a:p>
          <a:p>
            <a:pPr lvl="1"/>
            <a:r>
              <a:rPr lang="zh-CN" altLang="en-US" dirty="0"/>
              <a:t>说明：</a:t>
            </a:r>
          </a:p>
          <a:p>
            <a:pPr lvl="2"/>
            <a:r>
              <a:rPr lang="zh-CN" altLang="en-US" dirty="0"/>
              <a:t>（</a:t>
            </a:r>
            <a:r>
              <a:rPr lang="en-US" altLang="zh-CN" dirty="0"/>
              <a:t>1</a:t>
            </a:r>
            <a:r>
              <a:rPr lang="zh-CN" altLang="en-US" dirty="0"/>
              <a:t>）声明与创建对象数组可合并在一起，例如：</a:t>
            </a:r>
          </a:p>
          <a:p>
            <a:pPr marL="457200" lvl="1" indent="0">
              <a:buNone/>
            </a:pPr>
            <a:r>
              <a:rPr lang="en-US" altLang="zh-CN" dirty="0" smtClean="0"/>
              <a:t>	  Card </a:t>
            </a:r>
            <a:r>
              <a:rPr lang="en-US" altLang="zh-CN" dirty="0" err="1"/>
              <a:t>cardArray</a:t>
            </a:r>
            <a:r>
              <a:rPr lang="en-US" altLang="zh-CN" dirty="0"/>
              <a:t>[] = new Card[5];</a:t>
            </a:r>
          </a:p>
          <a:p>
            <a:pPr lvl="2"/>
            <a:r>
              <a:rPr lang="zh-CN" altLang="en-US" dirty="0" smtClean="0"/>
              <a:t>（</a:t>
            </a:r>
            <a:r>
              <a:rPr lang="en-US" altLang="zh-CN" dirty="0" smtClean="0"/>
              <a:t>2</a:t>
            </a:r>
            <a:r>
              <a:rPr lang="zh-CN" altLang="en-US" dirty="0"/>
              <a:t>）使用</a:t>
            </a:r>
            <a:r>
              <a:rPr lang="en-US" altLang="zh-CN" dirty="0"/>
              <a:t>new</a:t>
            </a:r>
            <a:r>
              <a:rPr lang="zh-CN" altLang="en-US" dirty="0"/>
              <a:t>操作符创建对象数组后，此时数组中的每一个元素都是默认值为</a:t>
            </a:r>
            <a:r>
              <a:rPr lang="en-US" altLang="zh-CN" dirty="0"/>
              <a:t>null</a:t>
            </a:r>
            <a:r>
              <a:rPr lang="zh-CN" altLang="en-US" dirty="0"/>
              <a:t>的引用变量，如</a:t>
            </a:r>
            <a:r>
              <a:rPr lang="zh-CN" altLang="en-US" dirty="0" smtClean="0"/>
              <a:t>图所</a:t>
            </a:r>
            <a:r>
              <a:rPr lang="zh-CN" altLang="en-US" dirty="0"/>
              <a:t>示。因此，需要对数组中的每一个对象进行实例化后才能使用。</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4106888527"/>
              </p:ext>
            </p:extLst>
          </p:nvPr>
        </p:nvGraphicFramePr>
        <p:xfrm>
          <a:off x="6322436" y="1738281"/>
          <a:ext cx="5114445" cy="3819371"/>
        </p:xfrm>
        <a:graphic>
          <a:graphicData uri="http://schemas.openxmlformats.org/presentationml/2006/ole">
            <mc:AlternateContent xmlns:mc="http://schemas.openxmlformats.org/markup-compatibility/2006">
              <mc:Choice xmlns:v="urn:schemas-microsoft-com:vml" Requires="v">
                <p:oleObj spid="_x0000_s13335" name="Visio" r:id="rId3" imgW="2476397" imgH="1847799" progId="Visio.Drawing.15">
                  <p:embed/>
                </p:oleObj>
              </mc:Choice>
              <mc:Fallback>
                <p:oleObj name="Visio" r:id="rId3" imgW="2476397" imgH="1847799"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436" y="1738281"/>
                        <a:ext cx="5114445" cy="3819371"/>
                      </a:xfrm>
                      <a:prstGeom prst="rect">
                        <a:avLst/>
                      </a:prstGeom>
                      <a:noFill/>
                    </p:spPr>
                  </p:pic>
                </p:oleObj>
              </mc:Fallback>
            </mc:AlternateContent>
          </a:graphicData>
        </a:graphic>
      </p:graphicFrame>
    </p:spTree>
    <p:extLst>
      <p:ext uri="{BB962C8B-B14F-4D97-AF65-F5344CB8AC3E}">
        <p14:creationId xmlns:p14="http://schemas.microsoft.com/office/powerpoint/2010/main" val="1515165447"/>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用对象数组存储</a:t>
            </a:r>
            <a:r>
              <a:rPr lang="zh-CN" altLang="en-US" dirty="0" smtClean="0"/>
              <a:t>纸牌（续）</a:t>
            </a:r>
            <a:endParaRPr lang="zh-CN" altLang="en-US" dirty="0"/>
          </a:p>
        </p:txBody>
      </p:sp>
      <p:sp>
        <p:nvSpPr>
          <p:cNvPr id="3" name="内容占位符 2"/>
          <p:cNvSpPr>
            <a:spLocks noGrp="1"/>
          </p:cNvSpPr>
          <p:nvPr>
            <p:ph idx="1"/>
          </p:nvPr>
        </p:nvSpPr>
        <p:spPr>
          <a:xfrm>
            <a:off x="193908" y="879475"/>
            <a:ext cx="5375619" cy="4876800"/>
          </a:xfrm>
        </p:spPr>
        <p:txBody>
          <a:bodyPr/>
          <a:lstStyle/>
          <a:p>
            <a:r>
              <a:rPr lang="en-US" altLang="zh-CN" dirty="0"/>
              <a:t>3. </a:t>
            </a:r>
            <a:r>
              <a:rPr lang="zh-CN" altLang="en-US" dirty="0"/>
              <a:t>对象数组的</a:t>
            </a:r>
            <a:r>
              <a:rPr lang="zh-CN" altLang="en-US" dirty="0" smtClean="0"/>
              <a:t>初始化</a:t>
            </a:r>
            <a:endParaRPr lang="en-US" altLang="zh-CN" dirty="0" smtClean="0"/>
          </a:p>
          <a:p>
            <a:pPr lvl="1"/>
            <a:r>
              <a:rPr lang="en-US" altLang="zh-CN" dirty="0"/>
              <a:t>1</a:t>
            </a:r>
            <a:r>
              <a:rPr lang="zh-CN" altLang="en-US" dirty="0"/>
              <a:t>）对象数组的动态初始化</a:t>
            </a:r>
          </a:p>
          <a:p>
            <a:pPr lvl="2"/>
            <a:r>
              <a:rPr lang="zh-CN" altLang="en-US" dirty="0"/>
              <a:t>对象数组创建后数组里面的每一个对象都是</a:t>
            </a:r>
            <a:r>
              <a:rPr lang="en-US" altLang="zh-CN" dirty="0"/>
              <a:t>null</a:t>
            </a:r>
            <a:r>
              <a:rPr lang="zh-CN" altLang="en-US" dirty="0"/>
              <a:t>值，需要对数组中的每一个对象进行实例化才能使用</a:t>
            </a:r>
            <a:r>
              <a:rPr lang="zh-CN" altLang="en-US" dirty="0" smtClean="0"/>
              <a:t>。</a:t>
            </a:r>
            <a:endParaRPr lang="en-US" altLang="zh-CN" dirty="0" smtClean="0"/>
          </a:p>
          <a:p>
            <a:pPr lvl="2"/>
            <a:r>
              <a:rPr lang="zh-CN" altLang="en-US" dirty="0" smtClean="0"/>
              <a:t>静态</a:t>
            </a:r>
            <a:r>
              <a:rPr lang="zh-CN" altLang="en-US" dirty="0"/>
              <a:t>初始化格式如下：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433420" y="3543506"/>
            <a:ext cx="4896593" cy="1575881"/>
          </a:xfrm>
          <a:prstGeom prst="rect">
            <a:avLst/>
          </a:prstGeom>
        </p:spPr>
        <p:txBody>
          <a:bodyPr wrap="square">
            <a:spAutoFit/>
          </a:bodyPr>
          <a:lstStyle/>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 cardArray[ ] = new Card[5];</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cardArray[0] = new Card("Heart", "A");</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cardArray[1] = new Card("Heart", "2");</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cardArray[1] = new Card("Heart", "3");</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cardArray[1] = new Card("Heart", "4");</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cardArray[1] = new Card("Heart", "5");</a:t>
            </a:r>
            <a:endParaRPr lang="zh-CN" altLang="zh-CN" sz="2000" b="0" kern="100" dirty="0">
              <a:effectLst/>
              <a:latin typeface="Times New Roman" panose="02020603050405020304" pitchFamily="18" charset="0"/>
              <a:ea typeface="宋体" panose="02010600030101010101" pitchFamily="2" charset="-122"/>
            </a:endParaRPr>
          </a:p>
        </p:txBody>
      </p:sp>
      <p:pic>
        <p:nvPicPr>
          <p:cNvPr id="20" name="图片 19"/>
          <p:cNvPicPr>
            <a:picLocks noChangeAspect="1"/>
          </p:cNvPicPr>
          <p:nvPr/>
        </p:nvPicPr>
        <p:blipFill>
          <a:blip r:embed="rId2"/>
          <a:stretch>
            <a:fillRect/>
          </a:stretch>
        </p:blipFill>
        <p:spPr>
          <a:xfrm>
            <a:off x="5650674" y="2242597"/>
            <a:ext cx="6472052" cy="3985107"/>
          </a:xfrm>
          <a:prstGeom prst="rect">
            <a:avLst/>
          </a:prstGeom>
        </p:spPr>
      </p:pic>
      <p:sp>
        <p:nvSpPr>
          <p:cNvPr id="21" name="矩形 20"/>
          <p:cNvSpPr/>
          <p:nvPr/>
        </p:nvSpPr>
        <p:spPr>
          <a:xfrm>
            <a:off x="433420" y="5222709"/>
            <a:ext cx="5217254" cy="1323439"/>
          </a:xfrm>
          <a:prstGeom prst="rect">
            <a:avLst/>
          </a:prstGeom>
        </p:spPr>
        <p:txBody>
          <a:bodyPr wrap="square">
            <a:spAutoFit/>
          </a:bodyPr>
          <a:lstStyle/>
          <a:p>
            <a:pPr>
              <a:buNone/>
            </a:pPr>
            <a:r>
              <a:rPr lang="zh-CN" altLang="zh-CN" sz="2000" b="0" kern="100" dirty="0">
                <a:ea typeface="黑体" panose="02010609060101010101" pitchFamily="49" charset="-122"/>
                <a:cs typeface="Times New Roman" panose="02020603050405020304" pitchFamily="18" charset="0"/>
              </a:rPr>
              <a:t>说明：</a:t>
            </a:r>
            <a:r>
              <a:rPr lang="zh-CN" altLang="zh-CN" sz="2000" b="0" kern="100" dirty="0">
                <a:latin typeface="Times New Roman" panose="02020603050405020304" pitchFamily="18" charset="0"/>
                <a:ea typeface="宋体" panose="02010600030101010101" pitchFamily="2" charset="-122"/>
                <a:cs typeface="Times New Roman" panose="02020603050405020304" pitchFamily="18" charset="0"/>
              </a:rPr>
              <a:t>对象数组也是引用类型数组的一种，数组名</a:t>
            </a:r>
            <a:r>
              <a:rPr lang="pt-BR" altLang="zh-CN" sz="2000" b="0" kern="100" dirty="0">
                <a:latin typeface="Times New Roman" panose="02020603050405020304" pitchFamily="18" charset="0"/>
                <a:ea typeface="宋体" panose="02010600030101010101" pitchFamily="2" charset="-122"/>
              </a:rPr>
              <a:t>cardArray</a:t>
            </a:r>
            <a:r>
              <a:rPr lang="zh-CN" altLang="zh-CN" sz="2000" b="0" kern="100" dirty="0">
                <a:latin typeface="Times New Roman" panose="02020603050405020304" pitchFamily="18" charset="0"/>
                <a:ea typeface="宋体" panose="02010600030101010101" pitchFamily="2" charset="-122"/>
                <a:cs typeface="Times New Roman" panose="02020603050405020304" pitchFamily="18" charset="0"/>
              </a:rPr>
              <a:t>是引用变量，存储在栈内存；而数组元素及所指向的对象皆存储在堆内存。</a:t>
            </a:r>
            <a:endParaRPr lang="zh-CN" altLang="en-US" sz="2000" b="0" dirty="0"/>
          </a:p>
        </p:txBody>
      </p:sp>
    </p:spTree>
    <p:extLst>
      <p:ext uri="{BB962C8B-B14F-4D97-AF65-F5344CB8AC3E}">
        <p14:creationId xmlns:p14="http://schemas.microsoft.com/office/powerpoint/2010/main" val="15437359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用对象数组存储纸牌（续）</a:t>
            </a:r>
          </a:p>
        </p:txBody>
      </p:sp>
      <p:sp>
        <p:nvSpPr>
          <p:cNvPr id="3" name="内容占位符 2"/>
          <p:cNvSpPr>
            <a:spLocks noGrp="1"/>
          </p:cNvSpPr>
          <p:nvPr>
            <p:ph idx="1"/>
          </p:nvPr>
        </p:nvSpPr>
        <p:spPr>
          <a:xfrm>
            <a:off x="288087" y="1093788"/>
            <a:ext cx="11586414" cy="4876800"/>
          </a:xfrm>
        </p:spPr>
        <p:txBody>
          <a:bodyPr/>
          <a:lstStyle/>
          <a:p>
            <a:pPr lvl="1"/>
            <a:r>
              <a:rPr lang="en-US" altLang="zh-CN" sz="2200" dirty="0"/>
              <a:t>2</a:t>
            </a:r>
            <a:r>
              <a:rPr lang="zh-CN" altLang="en-US" sz="2200" dirty="0"/>
              <a:t>）对象数组的静态</a:t>
            </a:r>
            <a:r>
              <a:rPr lang="zh-CN" altLang="en-US" sz="2200" dirty="0" smtClean="0"/>
              <a:t>初始化</a:t>
            </a:r>
            <a:endParaRPr lang="en-US" altLang="zh-CN" sz="2200" dirty="0" smtClean="0"/>
          </a:p>
          <a:p>
            <a:pPr lvl="1"/>
            <a:r>
              <a:rPr lang="zh-CN" altLang="en-US" sz="2200" dirty="0"/>
              <a:t>动态初始化格式如下：</a:t>
            </a:r>
          </a:p>
          <a:p>
            <a:pPr marL="457200" lvl="1" indent="0">
              <a:buNone/>
            </a:pPr>
            <a:r>
              <a:rPr lang="en-US" altLang="zh-CN" sz="2200" dirty="0"/>
              <a:t>Card[ ] </a:t>
            </a:r>
            <a:r>
              <a:rPr lang="en-US" altLang="zh-CN" sz="2200" dirty="0" err="1"/>
              <a:t>cardArray</a:t>
            </a:r>
            <a:r>
              <a:rPr lang="en-US" altLang="zh-CN" sz="2200" dirty="0"/>
              <a:t> = new Card[ ] { new Card("Heart", "A"), new Card("Heart", "2"), new Card("Heart", "3</a:t>
            </a:r>
            <a:r>
              <a:rPr lang="en-US" altLang="zh-CN" sz="2200" dirty="0" smtClean="0"/>
              <a:t>"),new </a:t>
            </a:r>
            <a:r>
              <a:rPr lang="en-US" altLang="zh-CN" sz="2200" dirty="0"/>
              <a:t>Card("Heart", "4"), new Card("Heart", "5") };</a:t>
            </a:r>
          </a:p>
          <a:p>
            <a:pPr marL="457200" lvl="1" indent="0">
              <a:buNone/>
            </a:pPr>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03959940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a:t>
            </a:r>
            <a:r>
              <a:rPr lang="zh-CN" altLang="en-US" dirty="0"/>
              <a:t>数组的初始化</a:t>
            </a:r>
          </a:p>
        </p:txBody>
      </p:sp>
      <p:sp>
        <p:nvSpPr>
          <p:cNvPr id="3" name="内容占位符 2"/>
          <p:cNvSpPr>
            <a:spLocks noGrp="1"/>
          </p:cNvSpPr>
          <p:nvPr>
            <p:ph idx="1"/>
          </p:nvPr>
        </p:nvSpPr>
        <p:spPr/>
        <p:txBody>
          <a:bodyPr/>
          <a:lstStyle/>
          <a:p>
            <a:r>
              <a:rPr lang="en-US" altLang="zh-CN" sz="2200" dirty="0"/>
              <a:t>1. </a:t>
            </a:r>
            <a:r>
              <a:rPr lang="zh-CN" altLang="en-US" sz="2200" dirty="0"/>
              <a:t>数组的动态</a:t>
            </a:r>
            <a:r>
              <a:rPr lang="zh-CN" altLang="en-US" sz="2200" dirty="0" smtClean="0"/>
              <a:t>初始化</a:t>
            </a:r>
            <a:endParaRPr lang="en-US" altLang="zh-CN" sz="2200" dirty="0" smtClean="0"/>
          </a:p>
          <a:p>
            <a:pPr lvl="1"/>
            <a:r>
              <a:rPr lang="zh-CN" altLang="en-US" sz="2000" dirty="0"/>
              <a:t>经过声明与内存分配就创建了数组，数组就有了对应的连续存储空间，但是数组中元素的初值还是系统隐式分配的。数组元素需要其他值则可以以赋值方式获得，这也被称为动态初始化</a:t>
            </a:r>
            <a:r>
              <a:rPr lang="zh-CN" altLang="en-US" sz="2000" dirty="0" smtClean="0"/>
              <a:t>。</a:t>
            </a:r>
            <a:endParaRPr lang="en-US" altLang="zh-CN" sz="2000" dirty="0" smtClean="0"/>
          </a:p>
          <a:p>
            <a:pPr marL="457200" lvl="1" indent="0">
              <a:buNone/>
            </a:pPr>
            <a:r>
              <a:rPr lang="en-US" altLang="zh-CN" sz="1800" dirty="0"/>
              <a:t>final </a:t>
            </a:r>
            <a:r>
              <a:rPr lang="en-US" altLang="zh-CN" sz="1800" dirty="0" err="1"/>
              <a:t>int</a:t>
            </a:r>
            <a:r>
              <a:rPr lang="en-US" altLang="zh-CN" sz="1800" dirty="0"/>
              <a:t> DEKE_SIZE = 54;		</a:t>
            </a:r>
            <a:r>
              <a:rPr lang="en-US" altLang="zh-CN" sz="1800" dirty="0" smtClean="0"/>
              <a:t>// </a:t>
            </a:r>
            <a:r>
              <a:rPr lang="zh-CN" altLang="en-US" sz="1800" dirty="0"/>
              <a:t>声明总牌数为一个常量</a:t>
            </a:r>
          </a:p>
          <a:p>
            <a:pPr marL="457200" lvl="1" indent="0">
              <a:buNone/>
            </a:pPr>
            <a:r>
              <a:rPr lang="en-US" altLang="zh-CN" sz="1800" dirty="0" err="1" smtClean="0"/>
              <a:t>int</a:t>
            </a:r>
            <a:r>
              <a:rPr lang="en-US" altLang="zh-CN" sz="1800" dirty="0"/>
              <a:t>[] card = new </a:t>
            </a:r>
            <a:r>
              <a:rPr lang="en-US" altLang="zh-CN" sz="1800" dirty="0" err="1"/>
              <a:t>int</a:t>
            </a:r>
            <a:r>
              <a:rPr lang="en-US" altLang="zh-CN" sz="1800" dirty="0"/>
              <a:t> [DEKE_SIZE];	</a:t>
            </a:r>
            <a:r>
              <a:rPr lang="en-US" altLang="zh-CN" sz="1800" dirty="0" smtClean="0"/>
              <a:t>// </a:t>
            </a:r>
            <a:r>
              <a:rPr lang="zh-CN" altLang="en-US" sz="1800" dirty="0"/>
              <a:t>声明存储纸牌的数组并隐式初始化</a:t>
            </a:r>
          </a:p>
          <a:p>
            <a:pPr marL="457200" lvl="1" indent="0">
              <a:buNone/>
            </a:pPr>
            <a:r>
              <a:rPr lang="en-US" altLang="zh-CN" sz="1800" dirty="0" smtClean="0"/>
              <a:t>…</a:t>
            </a:r>
            <a:endParaRPr lang="en-US" altLang="zh-CN" sz="1800" dirty="0"/>
          </a:p>
          <a:p>
            <a:pPr marL="457200" lvl="1" indent="0">
              <a:buNone/>
            </a:pPr>
            <a:r>
              <a:rPr lang="en-US" altLang="zh-CN" sz="1800" dirty="0" smtClean="0"/>
              <a:t>card[0</a:t>
            </a:r>
            <a:r>
              <a:rPr lang="en-US" altLang="zh-CN" sz="1800" dirty="0"/>
              <a:t>] = 101;</a:t>
            </a:r>
          </a:p>
          <a:p>
            <a:pPr marL="457200" lvl="1" indent="0">
              <a:buNone/>
            </a:pPr>
            <a:r>
              <a:rPr lang="en-US" altLang="zh-CN" sz="1800" dirty="0" smtClean="0"/>
              <a:t>card[1</a:t>
            </a:r>
            <a:r>
              <a:rPr lang="en-US" altLang="zh-CN" sz="1800" dirty="0"/>
              <a:t>] = 102;</a:t>
            </a:r>
          </a:p>
          <a:p>
            <a:pPr marL="457200" lvl="1" indent="0">
              <a:buNone/>
            </a:pPr>
            <a:r>
              <a:rPr lang="en-US" altLang="zh-CN" sz="1800" dirty="0"/>
              <a:t>…</a:t>
            </a:r>
          </a:p>
          <a:p>
            <a:pPr marL="457200" lvl="1" indent="0">
              <a:buNone/>
            </a:pPr>
            <a:r>
              <a:rPr lang="en-US" altLang="zh-CN" sz="1800" dirty="0"/>
              <a:t>card[52] = 501;</a:t>
            </a:r>
          </a:p>
          <a:p>
            <a:pPr marL="457200" lvl="1" indent="0">
              <a:buNone/>
            </a:pPr>
            <a:r>
              <a:rPr lang="en-US" altLang="zh-CN" sz="1800" dirty="0"/>
              <a:t>card[53] = 502;</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553005082"/>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用对象数组存储纸牌（续）</a:t>
            </a:r>
          </a:p>
        </p:txBody>
      </p:sp>
      <p:sp>
        <p:nvSpPr>
          <p:cNvPr id="3" name="内容占位符 2"/>
          <p:cNvSpPr>
            <a:spLocks noGrp="1"/>
          </p:cNvSpPr>
          <p:nvPr>
            <p:ph idx="1"/>
          </p:nvPr>
        </p:nvSpPr>
        <p:spPr>
          <a:xfrm>
            <a:off x="505885" y="841293"/>
            <a:ext cx="2284816" cy="4876800"/>
          </a:xfrm>
        </p:spPr>
        <p:txBody>
          <a:bodyPr/>
          <a:lstStyle/>
          <a:p>
            <a:r>
              <a:rPr lang="en-US" altLang="zh-CN" dirty="0"/>
              <a:t>4. </a:t>
            </a:r>
            <a:r>
              <a:rPr lang="zh-CN" altLang="en-US" dirty="0"/>
              <a:t>使用对象数组的扑克游戏类</a:t>
            </a:r>
          </a:p>
          <a:p>
            <a:pPr lvl="1"/>
            <a:r>
              <a:rPr lang="en-US" altLang="zh-CN" dirty="0"/>
              <a:t>【</a:t>
            </a:r>
            <a:r>
              <a:rPr lang="zh-CN" altLang="en-US" dirty="0"/>
              <a:t>代码</a:t>
            </a:r>
            <a:r>
              <a:rPr lang="en-US" altLang="zh-CN" dirty="0"/>
              <a:t>4-15】</a:t>
            </a:r>
            <a:r>
              <a:rPr lang="zh-CN" altLang="en-US" dirty="0"/>
              <a:t>使用对象数组的</a:t>
            </a:r>
            <a:r>
              <a:rPr lang="en-US" altLang="zh-CN" dirty="0" err="1"/>
              <a:t>CardGame</a:t>
            </a:r>
            <a:r>
              <a:rPr lang="zh-CN" altLang="en-US" dirty="0"/>
              <a:t>类设计。</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2877717" y="1007238"/>
            <a:ext cx="9175737" cy="5513817"/>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7F0055"/>
                </a:solidFill>
                <a:latin typeface="Consolas" panose="020B0609020204030204" pitchFamily="49" charset="0"/>
                <a:ea typeface="宋体" panose="02010600030101010101" pitchFamily="2" charset="-122"/>
              </a:rPr>
              <a:t>	import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java.util</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main(String[] </a:t>
            </a:r>
            <a:r>
              <a:rPr lang="en-US" altLang="zh-CN" sz="1800" b="0" kern="0" dirty="0" err="1">
                <a:solidFill>
                  <a:srgbClr val="6A3E3E"/>
                </a:solidFill>
                <a:latin typeface="Consolas" panose="020B0609020204030204" pitchFamily="49" charset="0"/>
                <a:ea typeface="宋体" panose="02010600030101010101" pitchFamily="2" charset="-122"/>
              </a:rPr>
              <a:t>args</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创建并初始化</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CardGame</a:t>
            </a:r>
            <a:r>
              <a:rPr lang="en-US" altLang="zh-CN" sz="1800" b="0" kern="0" dirty="0">
                <a:solidFill>
                  <a:srgbClr val="000000"/>
                </a:solidFill>
                <a:latin typeface="Consolas" panose="020B0609020204030204" pitchFamily="49" charset="0"/>
                <a:ea typeface="宋体" panose="02010600030101010101" pitchFamily="2" charset="-122"/>
              </a:rPr>
              <a:t>(3);</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扑克牌初始序列：</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显示初始化后的底牌序列</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.seeCard();</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.shuffle();</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14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洗牌后扑克牌序列：</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15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显示洗牌后的底牌序列</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16			</a:t>
            </a:r>
            <a:r>
              <a:rPr lang="en-US" altLang="zh-CN" sz="1800" b="0" kern="0" dirty="0">
                <a:solidFill>
                  <a:srgbClr val="6A3E3E"/>
                </a:solidFill>
                <a:latin typeface="Consolas" panose="020B0609020204030204" pitchFamily="49" charset="0"/>
                <a:ea typeface="宋体" panose="02010600030101010101" pitchFamily="2" charset="-122"/>
              </a:rPr>
              <a:t>play1</a:t>
            </a:r>
            <a:r>
              <a:rPr lang="en-US" altLang="zh-CN" sz="1800" b="0" kern="0" dirty="0">
                <a:solidFill>
                  <a:srgbClr val="000000"/>
                </a:solidFill>
                <a:latin typeface="Consolas" panose="020B0609020204030204" pitchFamily="49" charset="0"/>
                <a:ea typeface="宋体" panose="02010600030101010101" pitchFamily="2" charset="-122"/>
              </a:rPr>
              <a:t>.seeCard();</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17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18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19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声明总牌数为一个常量</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20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final</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i="1" kern="0" dirty="0">
                <a:solidFill>
                  <a:srgbClr val="0000C0"/>
                </a:solidFill>
                <a:latin typeface="Consolas" panose="020B0609020204030204" pitchFamily="49" charset="0"/>
                <a:ea typeface="宋体" panose="02010600030101010101" pitchFamily="2" charset="-122"/>
              </a:rPr>
              <a:t>DEKE_SIZE</a:t>
            </a:r>
            <a:r>
              <a:rPr lang="en-US" altLang="zh-CN" sz="1800" b="0" kern="0" dirty="0">
                <a:solidFill>
                  <a:srgbClr val="000000"/>
                </a:solidFill>
                <a:latin typeface="Consolas" panose="020B0609020204030204" pitchFamily="49" charset="0"/>
                <a:ea typeface="宋体" panose="02010600030101010101" pitchFamily="2" charset="-122"/>
              </a:rPr>
              <a:t> = 54;</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21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声明洗数次数</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22		</a:t>
            </a:r>
            <a:r>
              <a:rPr lang="en-US" altLang="zh-CN" sz="1800" b="0" kern="0" dirty="0">
                <a:solidFill>
                  <a:srgbClr val="7F0055"/>
                </a:solidFill>
                <a:latin typeface="Consolas" panose="020B0609020204030204" pitchFamily="49" charset="0"/>
                <a:ea typeface="宋体" panose="02010600030101010101" pitchFamily="2" charset="-122"/>
              </a:rPr>
              <a:t>private</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C0"/>
                </a:solidFill>
                <a:latin typeface="Consolas" panose="020B0609020204030204" pitchFamily="49" charset="0"/>
                <a:ea typeface="宋体" panose="02010600030101010101" pitchFamily="2" charset="-122"/>
              </a:rPr>
              <a:t>shuffleTimes</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44456610"/>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124198" y="408424"/>
            <a:ext cx="11546774" cy="6487930"/>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声明存储纸牌的对象数组</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Card[] </a:t>
            </a:r>
            <a:r>
              <a:rPr lang="en-US" altLang="zh-CN" b="0" i="1" kern="0" dirty="0" err="1">
                <a:solidFill>
                  <a:srgbClr val="0000C0"/>
                </a:solidFill>
                <a:latin typeface="Consolas" panose="020B0609020204030204" pitchFamily="49" charset="0"/>
                <a:ea typeface="宋体" panose="02010600030101010101" pitchFamily="2" charset="-122"/>
              </a:rPr>
              <a:t>cardArray</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"Q"</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"K"</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32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"Q"</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33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"K"</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34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35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36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37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"Q"</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"K"</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38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39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40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41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"Q"</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Diamond"</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"K</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42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RedJoker</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BlackJoker</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43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44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初始化洗牌次数</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47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49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74392100"/>
      </p:ext>
    </p:extLst>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3552" y="971186"/>
            <a:ext cx="11582401" cy="5790816"/>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50		</a:t>
            </a:r>
            <a:r>
              <a:rPr lang="en-US" altLang="zh-CN" sz="1800" b="0" kern="0" dirty="0">
                <a:solidFill>
                  <a:srgbClr val="3F5FBF"/>
                </a:solidFill>
                <a:latin typeface="Consolas" panose="020B0609020204030204" pitchFamily="49" charset="0"/>
                <a:ea typeface="宋体" panose="02010600030101010101" pitchFamily="2" charset="-122"/>
              </a:rPr>
              <a:t>/** n</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次洗牌方法</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51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shuffle()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52			Random </a:t>
            </a:r>
            <a:r>
              <a:rPr lang="en-US" altLang="zh-CN" sz="1800" b="0" kern="0" dirty="0" err="1">
                <a:solidFill>
                  <a:srgbClr val="6A3E3E"/>
                </a:solidFill>
                <a:latin typeface="Consolas" panose="020B0609020204030204" pitchFamily="49" charset="0"/>
                <a:ea typeface="宋体" panose="02010600030101010101" pitchFamily="2" charset="-122"/>
              </a:rPr>
              <a:t>random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Random();</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53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洗牌重复</a:t>
            </a:r>
            <a:r>
              <a:rPr lang="en-US" altLang="zh-CN" sz="1800" b="0" kern="0" dirty="0" err="1">
                <a:solidFill>
                  <a:srgbClr val="3F7F5F"/>
                </a:solidFill>
                <a:latin typeface="Consolas" panose="020B0609020204030204" pitchFamily="49" charset="0"/>
                <a:ea typeface="宋体" panose="02010600030101010101" pitchFamily="2" charset="-122"/>
              </a:rPr>
              <a:t>shuffleTimes</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次</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54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 0;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&lt; </a:t>
            </a:r>
            <a:r>
              <a:rPr lang="en-US" altLang="zh-CN" sz="1800" b="0" kern="0" dirty="0" err="1">
                <a:solidFill>
                  <a:srgbClr val="0000C0"/>
                </a:solidFill>
                <a:latin typeface="Consolas" panose="020B0609020204030204" pitchFamily="49" charset="0"/>
                <a:ea typeface="宋体" panose="02010600030101010101" pitchFamily="2" charset="-122"/>
              </a:rPr>
              <a:t>shuffleTimes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55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进行第</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j</a:t>
            </a:r>
            <a:r>
              <a:rPr lang="en-US" altLang="zh-CN" sz="1800" b="0" kern="0" dirty="0">
                <a:solidFill>
                  <a:srgbClr val="000000"/>
                </a:solidFill>
                <a:latin typeface="Consolas" panose="020B0609020204030204" pitchFamily="49" charset="0"/>
                <a:ea typeface="宋体" panose="02010600030101010101" pitchFamily="2" charset="-122"/>
              </a:rPr>
              <a:t> + 1) + </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次洗牌</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56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0;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&lt; </a:t>
            </a:r>
            <a:r>
              <a:rPr lang="en-US" altLang="zh-CN" sz="1800" b="0" i="1" kern="0" dirty="0">
                <a:solidFill>
                  <a:srgbClr val="0000C0"/>
                </a:solidFill>
                <a:latin typeface="Consolas" panose="020B0609020204030204" pitchFamily="49" charset="0"/>
                <a:ea typeface="宋体" panose="02010600030101010101" pitchFamily="2" charset="-122"/>
              </a:rPr>
              <a:t>DEKE_SIZE</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57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random</a:t>
            </a:r>
            <a:r>
              <a:rPr lang="en-US" altLang="zh-CN" sz="1800" b="0" kern="0" dirty="0" err="1">
                <a:solidFill>
                  <a:srgbClr val="000000"/>
                </a:solidFill>
                <a:latin typeface="Consolas" panose="020B0609020204030204" pitchFamily="49" charset="0"/>
                <a:ea typeface="宋体" panose="02010600030101010101" pitchFamily="2" charset="-122"/>
              </a:rPr>
              <a:t>.nextInt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i="1" kern="0" dirty="0">
                <a:solidFill>
                  <a:srgbClr val="0000C0"/>
                </a:solidFill>
                <a:latin typeface="Consolas" panose="020B0609020204030204" pitchFamily="49" charset="0"/>
                <a:ea typeface="宋体" panose="02010600030101010101" pitchFamily="2" charset="-122"/>
              </a:rPr>
              <a:t>DEKE_SIZE</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58					Card </a:t>
            </a:r>
            <a:r>
              <a:rPr lang="en-US" altLang="zh-CN" sz="1800" b="0" kern="0" dirty="0">
                <a:solidFill>
                  <a:srgbClr val="6A3E3E"/>
                </a:solidFill>
                <a:latin typeface="Consolas" panose="020B0609020204030204" pitchFamily="49" charset="0"/>
                <a:ea typeface="宋体" panose="02010600030101010101" pitchFamily="2" charset="-122"/>
              </a:rPr>
              <a:t>temp</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err="1">
                <a:solidFill>
                  <a:srgbClr val="0000C0"/>
                </a:solidFill>
                <a:latin typeface="Consolas" panose="020B0609020204030204" pitchFamily="49" charset="0"/>
                <a:ea typeface="宋体" panose="02010600030101010101" pitchFamily="2" charset="-122"/>
              </a:rPr>
              <a:t>cardArray</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59					</a:t>
            </a:r>
            <a:r>
              <a:rPr lang="en-US" altLang="zh-CN" sz="1800" b="0" i="1" kern="0" dirty="0" err="1">
                <a:solidFill>
                  <a:srgbClr val="0000C0"/>
                </a:solidFill>
                <a:latin typeface="Consolas" panose="020B0609020204030204" pitchFamily="49" charset="0"/>
                <a:ea typeface="宋体" panose="02010600030101010101" pitchFamily="2" charset="-122"/>
              </a:rPr>
              <a:t>cardArray</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err="1">
                <a:solidFill>
                  <a:srgbClr val="0000C0"/>
                </a:solidFill>
                <a:latin typeface="Consolas" panose="020B0609020204030204" pitchFamily="49" charset="0"/>
                <a:ea typeface="宋体" panose="02010600030101010101" pitchFamily="2" charset="-122"/>
              </a:rPr>
              <a:t>cardArray</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60					</a:t>
            </a:r>
            <a:r>
              <a:rPr lang="en-US" altLang="zh-CN" sz="1800" b="0" i="1" kern="0" dirty="0" err="1">
                <a:solidFill>
                  <a:srgbClr val="0000C0"/>
                </a:solidFill>
                <a:latin typeface="Consolas" panose="020B0609020204030204" pitchFamily="49" charset="0"/>
                <a:ea typeface="宋体" panose="02010600030101010101" pitchFamily="2" charset="-122"/>
              </a:rPr>
              <a:t>cardArray</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rdm</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6A3E3E"/>
                </a:solidFill>
                <a:latin typeface="Consolas" panose="020B0609020204030204" pitchFamily="49" charset="0"/>
                <a:ea typeface="宋体" panose="02010600030101010101" pitchFamily="2" charset="-122"/>
              </a:rPr>
              <a:t>temp</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61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62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63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64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65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显示底牌</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66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seeCard</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67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(Card </a:t>
            </a:r>
            <a:r>
              <a:rPr lang="en-US" altLang="zh-CN" sz="1800" b="0" kern="0" dirty="0">
                <a:solidFill>
                  <a:srgbClr val="6A3E3E"/>
                </a:solidFill>
                <a:latin typeface="Consolas" panose="020B0609020204030204" pitchFamily="49" charset="0"/>
                <a:ea typeface="宋体" panose="02010600030101010101" pitchFamily="2" charset="-122"/>
              </a:rPr>
              <a:t>element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i="1" kern="0" dirty="0" err="1">
                <a:solidFill>
                  <a:srgbClr val="0000C0"/>
                </a:solidFill>
                <a:latin typeface="Consolas" panose="020B0609020204030204" pitchFamily="49" charset="0"/>
                <a:ea typeface="宋体" panose="02010600030101010101" pitchFamily="2" charset="-122"/>
              </a:rPr>
              <a:t>cardArray</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68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6A3E3E"/>
                </a:solidFill>
                <a:latin typeface="Consolas" panose="020B0609020204030204" pitchFamily="49" charset="0"/>
                <a:ea typeface="宋体" panose="02010600030101010101" pitchFamily="2" charset="-122"/>
              </a:rPr>
              <a:t>element</a:t>
            </a:r>
            <a:r>
              <a:rPr lang="en-US" altLang="zh-CN" sz="1800" b="0" kern="0" dirty="0" err="1">
                <a:solidFill>
                  <a:srgbClr val="000000"/>
                </a:solidFill>
                <a:latin typeface="Consolas" panose="020B0609020204030204" pitchFamily="49" charset="0"/>
                <a:ea typeface="宋体" panose="02010600030101010101" pitchFamily="2" charset="-122"/>
              </a:rPr>
              <a:t>.toString</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69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70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71	}</a:t>
            </a:r>
            <a:endParaRPr lang="zh-CN" altLang="en-US" sz="1800" b="0" dirty="0"/>
          </a:p>
        </p:txBody>
      </p:sp>
    </p:spTree>
    <p:extLst>
      <p:ext uri="{BB962C8B-B14F-4D97-AF65-F5344CB8AC3E}">
        <p14:creationId xmlns:p14="http://schemas.microsoft.com/office/powerpoint/2010/main" val="4106979841"/>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en-US" altLang="zh-CN" dirty="0" err="1"/>
              <a:t>ArrayList</a:t>
            </a:r>
            <a:r>
              <a:rPr lang="zh-CN" altLang="en-US" dirty="0"/>
              <a:t>类</a:t>
            </a:r>
          </a:p>
        </p:txBody>
      </p:sp>
      <p:sp>
        <p:nvSpPr>
          <p:cNvPr id="3" name="内容占位符 2"/>
          <p:cNvSpPr>
            <a:spLocks noGrp="1"/>
          </p:cNvSpPr>
          <p:nvPr>
            <p:ph idx="1"/>
          </p:nvPr>
        </p:nvSpPr>
        <p:spPr/>
        <p:txBody>
          <a:bodyPr/>
          <a:lstStyle/>
          <a:p>
            <a:r>
              <a:rPr lang="zh-CN" altLang="en-US" sz="2400" dirty="0"/>
              <a:t>数组一旦创建，它的大小就固定了</a:t>
            </a:r>
            <a:r>
              <a:rPr lang="zh-CN" altLang="en-US" sz="2400" dirty="0" smtClean="0"/>
              <a:t>。</a:t>
            </a:r>
            <a:endParaRPr lang="en-US" altLang="zh-CN" sz="2400" dirty="0" smtClean="0"/>
          </a:p>
          <a:p>
            <a:r>
              <a:rPr lang="en-US" altLang="zh-CN" sz="2400" dirty="0" smtClean="0"/>
              <a:t>Java</a:t>
            </a:r>
            <a:r>
              <a:rPr lang="zh-CN" altLang="en-US" sz="2400" dirty="0"/>
              <a:t>提供了</a:t>
            </a:r>
            <a:r>
              <a:rPr lang="en-US" altLang="zh-CN" sz="2400" dirty="0" err="1"/>
              <a:t>ArrayList</a:t>
            </a:r>
            <a:r>
              <a:rPr lang="zh-CN" altLang="en-US" sz="2400" dirty="0"/>
              <a:t>类来存储</a:t>
            </a:r>
            <a:r>
              <a:rPr lang="zh-CN" altLang="en-US" sz="2400" dirty="0">
                <a:solidFill>
                  <a:srgbClr val="FF0000"/>
                </a:solidFill>
              </a:rPr>
              <a:t>不限定个数</a:t>
            </a:r>
            <a:r>
              <a:rPr lang="zh-CN" altLang="en-US" sz="2400" dirty="0"/>
              <a:t>的对象</a:t>
            </a:r>
            <a:r>
              <a:rPr lang="zh-CN" altLang="en-US" sz="2400" dirty="0" smtClean="0"/>
              <a:t>。</a:t>
            </a:r>
            <a:endParaRPr lang="en-US" altLang="zh-CN" sz="2400" dirty="0" smtClean="0"/>
          </a:p>
          <a:p>
            <a:r>
              <a:rPr lang="en-US" altLang="zh-CN" sz="2400" dirty="0" err="1" smtClean="0"/>
              <a:t>ArrayList</a:t>
            </a:r>
            <a:r>
              <a:rPr lang="en-US" altLang="zh-CN" sz="2400" dirty="0" smtClean="0"/>
              <a:t> </a:t>
            </a:r>
            <a:r>
              <a:rPr lang="zh-CN" altLang="en-US" sz="2400" dirty="0"/>
              <a:t>类是一个可以动态修改的数组，与普通数组的区别就是它是没有固定大小的限制，可以添加、删除或修改元素</a:t>
            </a:r>
            <a:r>
              <a:rPr lang="zh-CN" altLang="en-US" sz="2400" dirty="0" smtClean="0"/>
              <a:t>。</a:t>
            </a:r>
            <a:endParaRPr lang="en-US" altLang="zh-CN" sz="2400" dirty="0" smtClean="0"/>
          </a:p>
          <a:p>
            <a:r>
              <a:rPr lang="zh-CN" altLang="en-US" sz="2400" dirty="0"/>
              <a:t>一般情况下用</a:t>
            </a:r>
            <a:r>
              <a:rPr lang="en-US" altLang="zh-CN" sz="2400" dirty="0" err="1"/>
              <a:t>ArrayList</a:t>
            </a:r>
            <a:r>
              <a:rPr lang="zh-CN" altLang="en-US" sz="2400" dirty="0"/>
              <a:t>对象来存储一个对象列表，使用起来更灵活方便。</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2946152402"/>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4616" y="355415"/>
            <a:ext cx="10212916" cy="609600"/>
          </a:xfrm>
        </p:spPr>
        <p:txBody>
          <a:bodyPr/>
          <a:lstStyle/>
          <a:p>
            <a:r>
              <a:rPr lang="en-US" altLang="zh-CN" dirty="0"/>
              <a:t>4.5.3 </a:t>
            </a:r>
            <a:r>
              <a:rPr lang="en-US" altLang="zh-CN" dirty="0" err="1"/>
              <a:t>ArrayList</a:t>
            </a:r>
            <a:r>
              <a:rPr lang="zh-CN" altLang="en-US" dirty="0" smtClean="0"/>
              <a:t>类（续）</a:t>
            </a:r>
            <a:endParaRPr lang="zh-CN" altLang="en-US" dirty="0"/>
          </a:p>
        </p:txBody>
      </p:sp>
      <p:sp>
        <p:nvSpPr>
          <p:cNvPr id="3" name="内容占位符 2"/>
          <p:cNvSpPr>
            <a:spLocks noGrp="1"/>
          </p:cNvSpPr>
          <p:nvPr>
            <p:ph idx="1"/>
          </p:nvPr>
        </p:nvSpPr>
        <p:spPr/>
        <p:txBody>
          <a:bodyPr/>
          <a:lstStyle/>
          <a:p>
            <a:r>
              <a:rPr lang="en-US" altLang="zh-CN" dirty="0" err="1"/>
              <a:t>ArrayList</a:t>
            </a:r>
            <a:r>
              <a:rPr lang="en-US" altLang="zh-CN" dirty="0"/>
              <a:t> </a:t>
            </a:r>
            <a:r>
              <a:rPr lang="zh-CN" altLang="en-US" dirty="0"/>
              <a:t>常用方法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pic>
        <p:nvPicPr>
          <p:cNvPr id="5" name="图片 4"/>
          <p:cNvPicPr>
            <a:picLocks noChangeAspect="1"/>
          </p:cNvPicPr>
          <p:nvPr/>
        </p:nvPicPr>
        <p:blipFill>
          <a:blip r:embed="rId2"/>
          <a:stretch>
            <a:fillRect/>
          </a:stretch>
        </p:blipFill>
        <p:spPr>
          <a:xfrm>
            <a:off x="237534" y="1678789"/>
            <a:ext cx="5906188" cy="4579507"/>
          </a:xfrm>
          <a:prstGeom prst="rect">
            <a:avLst/>
          </a:prstGeom>
        </p:spPr>
      </p:pic>
      <p:pic>
        <p:nvPicPr>
          <p:cNvPr id="6" name="图片 5"/>
          <p:cNvPicPr>
            <a:picLocks noChangeAspect="1"/>
          </p:cNvPicPr>
          <p:nvPr/>
        </p:nvPicPr>
        <p:blipFill>
          <a:blip r:embed="rId3"/>
          <a:stretch>
            <a:fillRect/>
          </a:stretch>
        </p:blipFill>
        <p:spPr>
          <a:xfrm>
            <a:off x="6358575" y="870012"/>
            <a:ext cx="5528458" cy="5625790"/>
          </a:xfrm>
          <a:prstGeom prst="rect">
            <a:avLst/>
          </a:prstGeom>
        </p:spPr>
      </p:pic>
    </p:spTree>
    <p:extLst>
      <p:ext uri="{BB962C8B-B14F-4D97-AF65-F5344CB8AC3E}">
        <p14:creationId xmlns:p14="http://schemas.microsoft.com/office/powerpoint/2010/main" val="1199359499"/>
      </p:ext>
    </p:extLst>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en-US" altLang="zh-CN" dirty="0" err="1"/>
              <a:t>ArrayList</a:t>
            </a:r>
            <a:r>
              <a:rPr lang="zh-CN" altLang="en-US" dirty="0"/>
              <a:t>类（续）</a:t>
            </a:r>
          </a:p>
        </p:txBody>
      </p:sp>
      <p:sp>
        <p:nvSpPr>
          <p:cNvPr id="3" name="内容占位符 2"/>
          <p:cNvSpPr>
            <a:spLocks noGrp="1"/>
          </p:cNvSpPr>
          <p:nvPr>
            <p:ph idx="1"/>
          </p:nvPr>
        </p:nvSpPr>
        <p:spPr/>
        <p:txBody>
          <a:bodyPr/>
          <a:lstStyle/>
          <a:p>
            <a:r>
              <a:rPr lang="en-US" altLang="zh-CN" dirty="0" err="1"/>
              <a:t>ArrayList</a:t>
            </a:r>
            <a:r>
              <a:rPr lang="zh-CN" altLang="en-US" dirty="0"/>
              <a:t>是一种泛型类，具有一个泛型类型</a:t>
            </a:r>
            <a:r>
              <a:rPr lang="en-US" altLang="zh-CN" dirty="0"/>
              <a:t>E</a:t>
            </a:r>
            <a:r>
              <a:rPr lang="zh-CN" altLang="en-US" dirty="0"/>
              <a:t>（</a:t>
            </a:r>
            <a:r>
              <a:rPr lang="en-US" altLang="zh-CN" dirty="0" err="1"/>
              <a:t>java.util.ArrayList</a:t>
            </a:r>
            <a:r>
              <a:rPr lang="en-US" altLang="zh-CN" dirty="0"/>
              <a:t>&lt;E&gt;</a:t>
            </a:r>
            <a:r>
              <a:rPr lang="zh-CN" altLang="en-US" dirty="0"/>
              <a:t>）。创建一个</a:t>
            </a:r>
            <a:r>
              <a:rPr lang="en-US" altLang="zh-CN" dirty="0" err="1"/>
              <a:t>ArrayList</a:t>
            </a:r>
            <a:r>
              <a:rPr lang="zh-CN" altLang="en-US" dirty="0"/>
              <a:t>对象时，可以指定一个具体的类型来替代</a:t>
            </a:r>
            <a:r>
              <a:rPr lang="en-US" altLang="zh-CN" dirty="0"/>
              <a:t>E</a:t>
            </a:r>
            <a:r>
              <a:rPr lang="zh-CN" altLang="en-US" dirty="0" smtClean="0"/>
              <a:t>。</a:t>
            </a:r>
            <a:endParaRPr lang="en-US" altLang="zh-CN" dirty="0" smtClean="0"/>
          </a:p>
          <a:p>
            <a:pPr lvl="1"/>
            <a:r>
              <a:rPr lang="zh-CN" altLang="en-US" dirty="0"/>
              <a:t>存储用整型数表示的</a:t>
            </a:r>
            <a:r>
              <a:rPr lang="zh-CN" altLang="en-US" dirty="0" smtClean="0"/>
              <a:t>纸牌</a:t>
            </a:r>
            <a:endParaRPr lang="en-US" altLang="zh-CN" dirty="0" smtClean="0"/>
          </a:p>
          <a:p>
            <a:pPr marL="857250" lvl="2" indent="0">
              <a:buNone/>
            </a:pPr>
            <a:r>
              <a:rPr lang="en-US" altLang="zh-CN" dirty="0" err="1"/>
              <a:t>ArrayList</a:t>
            </a:r>
            <a:r>
              <a:rPr lang="en-US" altLang="zh-CN" dirty="0"/>
              <a:t>&lt;Integer&gt; </a:t>
            </a:r>
            <a:r>
              <a:rPr lang="en-US" altLang="zh-CN" dirty="0" err="1"/>
              <a:t>intList</a:t>
            </a:r>
            <a:r>
              <a:rPr lang="en-US" altLang="zh-CN" dirty="0"/>
              <a:t>=new </a:t>
            </a:r>
            <a:r>
              <a:rPr lang="en-US" altLang="zh-CN" dirty="0" err="1"/>
              <a:t>ArrayList</a:t>
            </a:r>
            <a:r>
              <a:rPr lang="en-US" altLang="zh-CN" dirty="0"/>
              <a:t>&lt;Integer</a:t>
            </a:r>
            <a:r>
              <a:rPr lang="en-US" altLang="zh-CN" dirty="0" smtClean="0"/>
              <a:t>&gt;();</a:t>
            </a:r>
          </a:p>
          <a:p>
            <a:pPr lvl="1"/>
            <a:r>
              <a:rPr lang="zh-CN" altLang="en-US" dirty="0"/>
              <a:t>存储用字符串表示的</a:t>
            </a:r>
            <a:r>
              <a:rPr lang="zh-CN" altLang="en-US" dirty="0" smtClean="0"/>
              <a:t>纸牌</a:t>
            </a:r>
            <a:endParaRPr lang="en-US" altLang="zh-CN" dirty="0" smtClean="0"/>
          </a:p>
          <a:p>
            <a:pPr marL="857250" lvl="2" indent="0">
              <a:buNone/>
            </a:pPr>
            <a:r>
              <a:rPr lang="en-US" altLang="zh-CN" dirty="0" err="1"/>
              <a:t>ArrayList</a:t>
            </a:r>
            <a:r>
              <a:rPr lang="en-US" altLang="zh-CN" dirty="0"/>
              <a:t>&lt;String&gt; </a:t>
            </a:r>
            <a:r>
              <a:rPr lang="en-US" altLang="zh-CN" dirty="0" err="1"/>
              <a:t>stringList</a:t>
            </a:r>
            <a:r>
              <a:rPr lang="en-US" altLang="zh-CN" dirty="0"/>
              <a:t>=new </a:t>
            </a:r>
            <a:r>
              <a:rPr lang="en-US" altLang="zh-CN" dirty="0" err="1"/>
              <a:t>ArrayList</a:t>
            </a:r>
            <a:r>
              <a:rPr lang="en-US" altLang="zh-CN" dirty="0"/>
              <a:t>&lt; String</a:t>
            </a:r>
            <a:r>
              <a:rPr lang="en-US" altLang="zh-CN" dirty="0" smtClean="0"/>
              <a:t>&gt;();</a:t>
            </a:r>
          </a:p>
          <a:p>
            <a:pPr lvl="1"/>
            <a:r>
              <a:rPr lang="zh-CN" altLang="en-US" dirty="0"/>
              <a:t>存储用</a:t>
            </a:r>
            <a:r>
              <a:rPr lang="en-US" altLang="zh-CN" dirty="0"/>
              <a:t>Card</a:t>
            </a:r>
            <a:r>
              <a:rPr lang="zh-CN" altLang="en-US" dirty="0"/>
              <a:t>类表示的</a:t>
            </a:r>
            <a:r>
              <a:rPr lang="zh-CN" altLang="en-US" dirty="0" smtClean="0"/>
              <a:t>纸牌</a:t>
            </a:r>
            <a:endParaRPr lang="en-US" altLang="zh-CN" dirty="0" smtClean="0"/>
          </a:p>
          <a:p>
            <a:pPr marL="857250" lvl="2" indent="0">
              <a:buNone/>
            </a:pPr>
            <a:r>
              <a:rPr lang="en-US" altLang="zh-CN" dirty="0" err="1"/>
              <a:t>ArrayList</a:t>
            </a:r>
            <a:r>
              <a:rPr lang="en-US" altLang="zh-CN" dirty="0"/>
              <a:t>&lt;Card&gt; </a:t>
            </a:r>
            <a:r>
              <a:rPr lang="en-US" altLang="zh-CN" dirty="0" err="1"/>
              <a:t>objectList</a:t>
            </a:r>
            <a:r>
              <a:rPr lang="en-US" altLang="zh-CN" dirty="0"/>
              <a:t>=new </a:t>
            </a:r>
            <a:r>
              <a:rPr lang="en-US" altLang="zh-CN" dirty="0" err="1"/>
              <a:t>ArrayList</a:t>
            </a:r>
            <a:r>
              <a:rPr lang="en-US" altLang="zh-CN" dirty="0"/>
              <a:t>&lt; Card</a:t>
            </a:r>
            <a:r>
              <a:rPr lang="en-US" altLang="zh-CN" dirty="0" smtClean="0"/>
              <a:t>&gt;();</a:t>
            </a:r>
          </a:p>
          <a:p>
            <a:r>
              <a:rPr lang="zh-CN" altLang="en-US" dirty="0"/>
              <a:t>用</a:t>
            </a:r>
            <a:r>
              <a:rPr lang="en-US" altLang="zh-CN" dirty="0" err="1"/>
              <a:t>ArrayList</a:t>
            </a:r>
            <a:r>
              <a:rPr lang="zh-CN" altLang="en-US" dirty="0"/>
              <a:t>来存储组织不同类型的数据很方便，用不同数据类型表示的纸牌，都可统一用</a:t>
            </a:r>
            <a:r>
              <a:rPr lang="en-US" altLang="zh-CN" dirty="0" err="1"/>
              <a:t>ArrayList</a:t>
            </a:r>
            <a:r>
              <a:rPr lang="zh-CN" altLang="en-US" dirty="0"/>
              <a:t>来存储处理。</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1306607157"/>
      </p:ext>
    </p:extLst>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en-US" altLang="zh-CN" dirty="0" err="1"/>
              <a:t>ArrayList</a:t>
            </a:r>
            <a:r>
              <a:rPr lang="zh-CN" altLang="en-US" dirty="0"/>
              <a:t>类（续）</a:t>
            </a:r>
          </a:p>
        </p:txBody>
      </p:sp>
      <p:sp>
        <p:nvSpPr>
          <p:cNvPr id="3" name="内容占位符 2"/>
          <p:cNvSpPr>
            <a:spLocks noGrp="1"/>
          </p:cNvSpPr>
          <p:nvPr>
            <p:ph idx="1"/>
          </p:nvPr>
        </p:nvSpPr>
        <p:spPr/>
        <p:txBody>
          <a:bodyPr/>
          <a:lstStyle/>
          <a:p>
            <a:r>
              <a:rPr lang="en-US" altLang="zh-CN" dirty="0"/>
              <a:t>1. </a:t>
            </a:r>
            <a:r>
              <a:rPr lang="en-US" altLang="zh-CN" dirty="0" err="1"/>
              <a:t>ArrayList</a:t>
            </a:r>
            <a:r>
              <a:rPr lang="zh-CN" altLang="en-US" dirty="0"/>
              <a:t>的基本</a:t>
            </a:r>
            <a:r>
              <a:rPr lang="zh-CN" altLang="en-US" dirty="0" smtClean="0"/>
              <a:t>操作</a:t>
            </a:r>
            <a:endParaRPr lang="en-US" altLang="zh-CN" dirty="0" smtClean="0"/>
          </a:p>
          <a:p>
            <a:pPr lvl="1"/>
            <a:r>
              <a:rPr lang="zh-CN" altLang="en-US" dirty="0"/>
              <a:t>以下操作均使用如下语句创建的</a:t>
            </a:r>
            <a:r>
              <a:rPr lang="en-US" altLang="zh-CN" dirty="0" err="1"/>
              <a:t>ArrayList</a:t>
            </a:r>
            <a:r>
              <a:rPr lang="zh-CN" altLang="en-US" dirty="0"/>
              <a:t>对象：</a:t>
            </a:r>
          </a:p>
          <a:p>
            <a:pPr marL="857250" lvl="2" indent="0">
              <a:buNone/>
            </a:pPr>
            <a:r>
              <a:rPr lang="en-US" altLang="zh-CN" dirty="0" err="1"/>
              <a:t>ArrayList</a:t>
            </a:r>
            <a:r>
              <a:rPr lang="en-US" altLang="zh-CN" dirty="0"/>
              <a:t>&lt;String&gt;  </a:t>
            </a:r>
            <a:r>
              <a:rPr lang="en-US" altLang="zh-CN" dirty="0" err="1"/>
              <a:t>cardList</a:t>
            </a:r>
            <a:r>
              <a:rPr lang="en-US" altLang="zh-CN" dirty="0"/>
              <a:t>=new </a:t>
            </a:r>
            <a:r>
              <a:rPr lang="en-US" altLang="zh-CN" dirty="0" err="1"/>
              <a:t>ArrayList</a:t>
            </a:r>
            <a:r>
              <a:rPr lang="en-US" altLang="zh-CN" dirty="0"/>
              <a:t>&lt; String&gt;();</a:t>
            </a:r>
          </a:p>
          <a:p>
            <a:pPr lvl="1"/>
            <a:r>
              <a:rPr lang="en-US" altLang="zh-CN" dirty="0"/>
              <a:t>1</a:t>
            </a:r>
            <a:r>
              <a:rPr lang="zh-CN" altLang="en-US" dirty="0" smtClean="0"/>
              <a:t>）添加元素</a:t>
            </a:r>
            <a:endParaRPr lang="en-US" altLang="zh-CN" dirty="0" smtClean="0"/>
          </a:p>
          <a:p>
            <a:pPr lvl="1"/>
            <a:endParaRPr lang="en-US" altLang="zh-CN" dirty="0"/>
          </a:p>
          <a:p>
            <a:pPr lvl="1"/>
            <a:endParaRPr lang="en-US" altLang="zh-CN" dirty="0" smtClean="0"/>
          </a:p>
          <a:p>
            <a:pPr lvl="1"/>
            <a:endParaRPr lang="en-US" altLang="zh-CN" dirty="0"/>
          </a:p>
          <a:p>
            <a:pPr lvl="1"/>
            <a:r>
              <a:rPr lang="en-US" altLang="zh-CN" dirty="0"/>
              <a:t>2</a:t>
            </a:r>
            <a:r>
              <a:rPr lang="zh-CN" altLang="en-US" dirty="0"/>
              <a:t>）计算</a:t>
            </a:r>
            <a:r>
              <a:rPr lang="zh-CN" altLang="en-US" dirty="0" smtClean="0"/>
              <a:t>大小</a:t>
            </a:r>
            <a:endParaRPr lang="en-US" altLang="zh-CN" dirty="0" smtClean="0"/>
          </a:p>
          <a:p>
            <a:pPr marL="457200" lvl="1" indent="0">
              <a:buNone/>
            </a:pPr>
            <a:r>
              <a:rPr lang="en-US" altLang="zh-CN" dirty="0" smtClean="0"/>
              <a:t>	</a:t>
            </a:r>
            <a:r>
              <a:rPr lang="en-US" altLang="zh-CN" dirty="0" err="1" smtClean="0"/>
              <a:t>System.out.println</a:t>
            </a:r>
            <a:r>
              <a:rPr lang="en-US" altLang="zh-CN" dirty="0" smtClean="0"/>
              <a:t>(</a:t>
            </a:r>
            <a:r>
              <a:rPr lang="en-US" altLang="zh-CN" dirty="0" err="1" smtClean="0"/>
              <a:t>cardList.</a:t>
            </a:r>
            <a:r>
              <a:rPr lang="en-US" altLang="zh-CN" dirty="0" err="1" smtClean="0">
                <a:solidFill>
                  <a:srgbClr val="FF0000"/>
                </a:solidFill>
              </a:rPr>
              <a:t>size</a:t>
            </a:r>
            <a:r>
              <a:rPr lang="en-US" altLang="zh-CN" dirty="0"/>
              <a:t>());	 // </a:t>
            </a:r>
            <a:r>
              <a:rPr lang="zh-CN" altLang="en-US" dirty="0"/>
              <a:t>输出</a:t>
            </a:r>
            <a:r>
              <a:rPr lang="en-US" altLang="zh-CN" dirty="0"/>
              <a:t>4</a:t>
            </a:r>
          </a:p>
          <a:p>
            <a:pPr lvl="1"/>
            <a:r>
              <a:rPr lang="en-US" altLang="zh-CN" dirty="0"/>
              <a:t>3</a:t>
            </a:r>
            <a:r>
              <a:rPr lang="zh-CN" altLang="en-US" dirty="0"/>
              <a:t>）访问</a:t>
            </a:r>
            <a:r>
              <a:rPr lang="zh-CN" altLang="en-US" dirty="0" smtClean="0"/>
              <a:t>元素</a:t>
            </a:r>
            <a:endParaRPr lang="en-US" altLang="zh-CN" dirty="0" smtClean="0"/>
          </a:p>
          <a:p>
            <a:pPr marL="457200" lvl="1" indent="0">
              <a:buNone/>
            </a:pPr>
            <a:r>
              <a:rPr lang="en-US" altLang="zh-CN" dirty="0" smtClean="0"/>
              <a:t>	</a:t>
            </a:r>
            <a:r>
              <a:rPr lang="en-US" altLang="zh-CN" dirty="0" err="1" smtClean="0"/>
              <a:t>System.out.println</a:t>
            </a:r>
            <a:r>
              <a:rPr lang="en-US" altLang="zh-CN" dirty="0" smtClean="0"/>
              <a:t>(</a:t>
            </a:r>
            <a:r>
              <a:rPr lang="en-US" altLang="zh-CN" dirty="0" err="1" smtClean="0"/>
              <a:t>cardList.</a:t>
            </a:r>
            <a:r>
              <a:rPr lang="en-US" altLang="zh-CN" dirty="0" err="1" smtClean="0">
                <a:solidFill>
                  <a:srgbClr val="FF0000"/>
                </a:solidFill>
              </a:rPr>
              <a:t>get</a:t>
            </a:r>
            <a:r>
              <a:rPr lang="en-US" altLang="zh-CN" dirty="0" smtClean="0"/>
              <a:t>(1</a:t>
            </a:r>
            <a:r>
              <a:rPr lang="en-US" altLang="zh-CN" dirty="0"/>
              <a:t>));  // </a:t>
            </a:r>
            <a:r>
              <a:rPr lang="zh-CN" altLang="en-US" dirty="0"/>
              <a:t>访问第二个元素，输出</a:t>
            </a:r>
            <a:r>
              <a:rPr lang="en-US" altLang="zh-CN" dirty="0"/>
              <a:t>Spade6</a:t>
            </a:r>
            <a:endParaRPr lang="en-US" altLang="zh-CN" dirty="0" smtClean="0"/>
          </a:p>
          <a:p>
            <a:pPr lvl="1"/>
            <a:r>
              <a:rPr lang="zh-CN" altLang="en-US" dirty="0"/>
              <a:t>注意：数组的索引值从 </a:t>
            </a:r>
            <a:r>
              <a:rPr lang="en-US" altLang="zh-CN" dirty="0"/>
              <a:t>0 </a:t>
            </a:r>
            <a:r>
              <a:rPr lang="zh-CN" altLang="en-US" dirty="0"/>
              <a:t>开始。</a:t>
            </a:r>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302328" y="2871960"/>
            <a:ext cx="3744686" cy="1052660"/>
          </a:xfrm>
          <a:prstGeom prst="rect">
            <a:avLst/>
          </a:prstGeom>
        </p:spPr>
        <p:txBody>
          <a:bodyPr wrap="square">
            <a:spAutoFit/>
          </a:bodyPr>
          <a:lstStyle/>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cardList.</a:t>
            </a:r>
            <a:r>
              <a:rPr lang="pt-BR" altLang="zh-CN" sz="2000" b="0" kern="100" dirty="0">
                <a:solidFill>
                  <a:srgbClr val="FF0000"/>
                </a:solidFill>
                <a:latin typeface="Times New Roman" panose="02020603050405020304" pitchFamily="18" charset="0"/>
                <a:ea typeface="宋体" panose="02010600030101010101" pitchFamily="2" charset="-122"/>
              </a:rPr>
              <a:t>add</a:t>
            </a:r>
            <a:r>
              <a:rPr lang="pt-BR" altLang="zh-CN" sz="2000" b="0" kern="100" dirty="0">
                <a:latin typeface="Times New Roman" panose="02020603050405020304" pitchFamily="18" charset="0"/>
                <a:ea typeface="宋体" panose="02010600030101010101" pitchFamily="2" charset="-122"/>
              </a:rPr>
              <a:t>("Spade5");</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cardList.add("Spade6");</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cardList.add("Spade7");</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cardList.add("Spade8");</a:t>
            </a:r>
            <a:endParaRPr lang="zh-CN" altLang="zh-CN" sz="20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25333427"/>
      </p:ext>
    </p:extLst>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en-US" altLang="zh-CN" dirty="0" err="1"/>
              <a:t>ArrayList</a:t>
            </a:r>
            <a:r>
              <a:rPr lang="zh-CN" altLang="en-US" dirty="0"/>
              <a:t>类（续）</a:t>
            </a:r>
          </a:p>
        </p:txBody>
      </p:sp>
      <p:sp>
        <p:nvSpPr>
          <p:cNvPr id="3" name="内容占位符 2"/>
          <p:cNvSpPr>
            <a:spLocks noGrp="1"/>
          </p:cNvSpPr>
          <p:nvPr>
            <p:ph idx="1"/>
          </p:nvPr>
        </p:nvSpPr>
        <p:spPr>
          <a:xfrm>
            <a:off x="478916" y="853174"/>
            <a:ext cx="11368616" cy="4876800"/>
          </a:xfrm>
        </p:spPr>
        <p:txBody>
          <a:bodyPr/>
          <a:lstStyle/>
          <a:p>
            <a:pPr lvl="1"/>
            <a:r>
              <a:rPr lang="en-US" altLang="zh-CN" dirty="0"/>
              <a:t>4</a:t>
            </a:r>
            <a:r>
              <a:rPr lang="zh-CN" altLang="en-US" dirty="0"/>
              <a:t>）遍历</a:t>
            </a:r>
            <a:r>
              <a:rPr lang="zh-CN" altLang="en-US" dirty="0" smtClean="0"/>
              <a:t>列表</a:t>
            </a:r>
            <a:endParaRPr lang="en-US" altLang="zh-CN" dirty="0" smtClean="0"/>
          </a:p>
          <a:p>
            <a:pPr lvl="2"/>
            <a:r>
              <a:rPr lang="zh-CN" altLang="en-US" dirty="0"/>
              <a:t>第一种方式使用</a:t>
            </a:r>
            <a:r>
              <a:rPr lang="en-US" altLang="zh-CN" dirty="0"/>
              <a:t>for</a:t>
            </a:r>
            <a:r>
              <a:rPr lang="zh-CN" altLang="en-US" dirty="0"/>
              <a:t>循环来迭代数组列表中的元素，例如</a:t>
            </a:r>
            <a:r>
              <a:rPr lang="zh-CN" altLang="en-US" dirty="0" smtClean="0"/>
              <a:t>：</a:t>
            </a:r>
            <a:endParaRPr lang="en-US" altLang="zh-CN" dirty="0" smtClean="0"/>
          </a:p>
          <a:p>
            <a:pPr lvl="2"/>
            <a:endParaRPr lang="en-US" altLang="zh-CN" dirty="0"/>
          </a:p>
          <a:p>
            <a:pPr lvl="2"/>
            <a:endParaRPr lang="en-US" altLang="zh-CN" dirty="0" smtClean="0"/>
          </a:p>
          <a:p>
            <a:pPr lvl="2"/>
            <a:endParaRPr lang="en-US" altLang="zh-CN" dirty="0"/>
          </a:p>
          <a:p>
            <a:pPr lvl="2"/>
            <a:r>
              <a:rPr lang="zh-CN" altLang="en-US" dirty="0"/>
              <a:t>第二种方式使用增强的</a:t>
            </a:r>
            <a:r>
              <a:rPr lang="en-US" altLang="zh-CN" dirty="0"/>
              <a:t>for</a:t>
            </a:r>
            <a:r>
              <a:rPr lang="zh-CN" altLang="en-US" dirty="0"/>
              <a:t>循环来迭代数组列表中的元素，例如</a:t>
            </a:r>
            <a:r>
              <a:rPr lang="zh-CN" altLang="en-US" dirty="0" smtClean="0"/>
              <a:t>：</a:t>
            </a:r>
            <a:endParaRPr lang="en-US" altLang="zh-CN" dirty="0" smtClean="0"/>
          </a:p>
          <a:p>
            <a:pPr lvl="2"/>
            <a:endParaRPr lang="en-US" altLang="zh-CN" dirty="0"/>
          </a:p>
          <a:p>
            <a:pPr lvl="2"/>
            <a:endParaRPr lang="en-US" altLang="zh-CN" dirty="0" smtClean="0"/>
          </a:p>
          <a:p>
            <a:pPr lvl="2"/>
            <a:r>
              <a:rPr lang="zh-CN" altLang="en-US" dirty="0" smtClean="0"/>
              <a:t>第三</a:t>
            </a:r>
            <a:r>
              <a:rPr lang="zh-CN" altLang="en-US" dirty="0"/>
              <a:t>种方式可以使用</a:t>
            </a:r>
            <a:r>
              <a:rPr lang="en-US" altLang="zh-CN" dirty="0" err="1"/>
              <a:t>ArrayList</a:t>
            </a:r>
            <a:r>
              <a:rPr lang="zh-CN" altLang="en-US" dirty="0"/>
              <a:t>的</a:t>
            </a:r>
            <a:r>
              <a:rPr lang="en-US" altLang="zh-CN" dirty="0" err="1"/>
              <a:t>forEach</a:t>
            </a:r>
            <a:r>
              <a:rPr lang="zh-CN" altLang="en-US" dirty="0"/>
              <a:t>方法来迭代元素，例如</a:t>
            </a:r>
            <a:r>
              <a:rPr lang="zh-CN" altLang="en-US" dirty="0" smtClean="0"/>
              <a:t>：</a:t>
            </a:r>
            <a:endParaRPr lang="en-US" altLang="zh-CN" dirty="0" smtClean="0"/>
          </a:p>
          <a:p>
            <a:pPr lvl="2"/>
            <a:endParaRPr lang="en-US" altLang="zh-CN" dirty="0"/>
          </a:p>
          <a:p>
            <a:pPr marL="857250" lvl="2" indent="0">
              <a:buNone/>
            </a:pPr>
            <a:endParaRPr lang="en-US" altLang="zh-CN" dirty="0"/>
          </a:p>
          <a:p>
            <a:pPr lvl="2"/>
            <a:endParaRPr lang="en-US" altLang="zh-CN" dirty="0" smtClean="0"/>
          </a:p>
          <a:p>
            <a:pPr lvl="2"/>
            <a:r>
              <a:rPr lang="en-US" altLang="zh-CN" dirty="0" smtClean="0"/>
              <a:t>lambda</a:t>
            </a:r>
            <a:r>
              <a:rPr lang="zh-CN" altLang="en-US" dirty="0"/>
              <a:t>表达式作为</a:t>
            </a:r>
            <a:r>
              <a:rPr lang="en-US" altLang="zh-CN" dirty="0" err="1"/>
              <a:t>forEach</a:t>
            </a:r>
            <a:r>
              <a:rPr lang="en-US" altLang="zh-CN" dirty="0"/>
              <a:t>( )</a:t>
            </a:r>
            <a:r>
              <a:rPr lang="zh-CN" altLang="en-US" dirty="0"/>
              <a:t>方法的参数。</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1492332" y="1912198"/>
            <a:ext cx="6096000" cy="791050"/>
          </a:xfrm>
          <a:prstGeom prst="rect">
            <a:avLst/>
          </a:prstGeom>
        </p:spPr>
        <p:txBody>
          <a:bodyPr>
            <a:spAutoFit/>
          </a:bodyPr>
          <a:lstStyle/>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for (int i = 0; i &lt; cardList.size(); i++) {</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    System.out.println(cardList.get(i));</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a:t>
            </a:r>
            <a:endParaRPr lang="zh-CN" altLang="zh-CN" sz="2000" b="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1492332" y="3425561"/>
            <a:ext cx="6096000" cy="791050"/>
          </a:xfrm>
          <a:prstGeom prst="rect">
            <a:avLst/>
          </a:prstGeom>
        </p:spPr>
        <p:txBody>
          <a:bodyPr>
            <a:spAutoFit/>
          </a:bodyPr>
          <a:lstStyle/>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for (String e:cardList) {</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    System.out.println(e);</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smtClean="0">
                <a:latin typeface="Times New Roman" panose="02020603050405020304" pitchFamily="18" charset="0"/>
                <a:ea typeface="宋体" panose="02010600030101010101" pitchFamily="2" charset="-122"/>
              </a:rPr>
              <a:t>}</a:t>
            </a:r>
            <a:endParaRPr lang="zh-CN" altLang="zh-CN" sz="2000" b="0" kern="100" dirty="0">
              <a:effectLst/>
              <a:latin typeface="Times New Roman" panose="02020603050405020304" pitchFamily="18" charset="0"/>
              <a:ea typeface="宋体" panose="02010600030101010101" pitchFamily="2" charset="-122"/>
            </a:endParaRPr>
          </a:p>
        </p:txBody>
      </p:sp>
      <p:sp>
        <p:nvSpPr>
          <p:cNvPr id="7" name="矩形 6"/>
          <p:cNvSpPr/>
          <p:nvPr/>
        </p:nvSpPr>
        <p:spPr>
          <a:xfrm>
            <a:off x="1492332" y="4880806"/>
            <a:ext cx="6096000" cy="791050"/>
          </a:xfrm>
          <a:prstGeom prst="rect">
            <a:avLst/>
          </a:prstGeom>
        </p:spPr>
        <p:txBody>
          <a:bodyPr>
            <a:spAutoFit/>
          </a:bodyPr>
          <a:lstStyle/>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cardList.forEach(e-&gt;{</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	System.out.println(e);</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pt-BR" altLang="zh-CN" sz="2000" b="0" kern="100" dirty="0">
                <a:latin typeface="Times New Roman" panose="02020603050405020304" pitchFamily="18" charset="0"/>
                <a:ea typeface="宋体" panose="02010600030101010101" pitchFamily="2" charset="-122"/>
              </a:rPr>
              <a:t>});</a:t>
            </a:r>
            <a:endParaRPr lang="zh-CN" altLang="zh-CN" sz="20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45179107"/>
      </p:ext>
    </p:extLst>
  </p:cSld>
  <p:clrMapOvr>
    <a:masterClrMapping/>
  </p:clrMapOvr>
  <p:transition spd="slow">
    <p:randomBar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en-US" altLang="zh-CN" dirty="0" err="1"/>
              <a:t>ArrayList</a:t>
            </a:r>
            <a:r>
              <a:rPr lang="zh-CN" altLang="en-US" dirty="0"/>
              <a:t>类（续）</a:t>
            </a:r>
          </a:p>
        </p:txBody>
      </p:sp>
      <p:sp>
        <p:nvSpPr>
          <p:cNvPr id="3" name="内容占位符 2"/>
          <p:cNvSpPr>
            <a:spLocks noGrp="1"/>
          </p:cNvSpPr>
          <p:nvPr>
            <p:ph idx="1"/>
          </p:nvPr>
        </p:nvSpPr>
        <p:spPr>
          <a:xfrm>
            <a:off x="478915" y="1114425"/>
            <a:ext cx="11713085" cy="4876800"/>
          </a:xfrm>
        </p:spPr>
        <p:txBody>
          <a:bodyPr/>
          <a:lstStyle/>
          <a:p>
            <a:pPr lvl="1"/>
            <a:r>
              <a:rPr lang="en-US" altLang="zh-CN" dirty="0"/>
              <a:t>5</a:t>
            </a:r>
            <a:r>
              <a:rPr lang="zh-CN" altLang="en-US" dirty="0"/>
              <a:t>）修改</a:t>
            </a:r>
            <a:r>
              <a:rPr lang="zh-CN" altLang="en-US" dirty="0" smtClean="0"/>
              <a:t>元素</a:t>
            </a:r>
            <a:endParaRPr lang="en-US" altLang="zh-CN" dirty="0" smtClean="0"/>
          </a:p>
          <a:p>
            <a:pPr marL="457200" lvl="1" indent="0">
              <a:buNone/>
            </a:pPr>
            <a:r>
              <a:rPr lang="en-US" altLang="zh-CN" dirty="0" smtClean="0"/>
              <a:t>	</a:t>
            </a:r>
            <a:r>
              <a:rPr lang="en-US" altLang="zh-CN" dirty="0" err="1" smtClean="0"/>
              <a:t>cardList.</a:t>
            </a:r>
            <a:r>
              <a:rPr lang="en-US" altLang="zh-CN" dirty="0" err="1" smtClean="0">
                <a:solidFill>
                  <a:srgbClr val="FF0000"/>
                </a:solidFill>
              </a:rPr>
              <a:t>set</a:t>
            </a:r>
            <a:r>
              <a:rPr lang="en-US" altLang="zh-CN" dirty="0" smtClean="0"/>
              <a:t>(2</a:t>
            </a:r>
            <a:r>
              <a:rPr lang="en-US" altLang="zh-CN" dirty="0"/>
              <a:t>, "</a:t>
            </a:r>
            <a:r>
              <a:rPr lang="en-US" altLang="zh-CN" dirty="0" err="1"/>
              <a:t>HeartJ</a:t>
            </a:r>
            <a:r>
              <a:rPr lang="en-US" altLang="zh-CN" dirty="0"/>
              <a:t>"); // </a:t>
            </a:r>
            <a:r>
              <a:rPr lang="zh-CN" altLang="en-US" dirty="0"/>
              <a:t>第一个参数为要修改元素的索引位置，第二个为修改后的</a:t>
            </a:r>
            <a:r>
              <a:rPr lang="zh-CN" altLang="en-US" dirty="0" smtClean="0"/>
              <a:t>值</a:t>
            </a:r>
            <a:endParaRPr lang="en-US" altLang="zh-CN" dirty="0" smtClean="0"/>
          </a:p>
          <a:p>
            <a:pPr marL="457200" lvl="1" indent="0">
              <a:buNone/>
            </a:pPr>
            <a:r>
              <a:rPr lang="en-US" altLang="zh-CN" dirty="0"/>
              <a:t>6</a:t>
            </a:r>
            <a:r>
              <a:rPr lang="zh-CN" altLang="en-US" dirty="0"/>
              <a:t>）删除元素</a:t>
            </a:r>
            <a:endParaRPr lang="en-US" altLang="zh-CN" dirty="0"/>
          </a:p>
          <a:p>
            <a:pPr marL="457200" lvl="1" indent="0">
              <a:buNone/>
            </a:pPr>
            <a:r>
              <a:rPr lang="en-US" altLang="zh-CN" dirty="0" smtClean="0"/>
              <a:t>	</a:t>
            </a:r>
            <a:r>
              <a:rPr lang="en-US" altLang="zh-CN" dirty="0" err="1" smtClean="0"/>
              <a:t>cardList.</a:t>
            </a:r>
            <a:r>
              <a:rPr lang="en-US" altLang="zh-CN" dirty="0" err="1" smtClean="0">
                <a:solidFill>
                  <a:srgbClr val="FF0000"/>
                </a:solidFill>
              </a:rPr>
              <a:t>remove</a:t>
            </a:r>
            <a:r>
              <a:rPr lang="en-US" altLang="zh-CN" dirty="0" smtClean="0"/>
              <a:t>(3</a:t>
            </a:r>
            <a:r>
              <a:rPr lang="en-US" altLang="zh-CN" dirty="0"/>
              <a:t>); // </a:t>
            </a:r>
            <a:r>
              <a:rPr lang="zh-CN" altLang="en-US" dirty="0"/>
              <a:t>删除第四个元素</a:t>
            </a:r>
            <a:endParaRPr lang="en-US" altLang="zh-CN" dirty="0" smtClean="0"/>
          </a:p>
          <a:p>
            <a:r>
              <a:rPr lang="en-US" altLang="zh-CN" dirty="0"/>
              <a:t>2. </a:t>
            </a:r>
            <a:r>
              <a:rPr lang="zh-CN" altLang="en-US" dirty="0" smtClean="0"/>
              <a:t>数组与</a:t>
            </a:r>
            <a:r>
              <a:rPr lang="en-US" altLang="zh-CN" dirty="0" err="1"/>
              <a:t>ArrayList</a:t>
            </a:r>
            <a:r>
              <a:rPr lang="zh-CN" altLang="en-US" dirty="0"/>
              <a:t>的</a:t>
            </a:r>
            <a:r>
              <a:rPr lang="zh-CN" altLang="en-US" dirty="0" smtClean="0"/>
              <a:t>转换</a:t>
            </a:r>
            <a:endParaRPr lang="en-US" altLang="zh-CN" dirty="0" smtClean="0"/>
          </a:p>
          <a:p>
            <a:pPr lvl="1"/>
            <a:r>
              <a:rPr lang="zh-CN" altLang="en-US" dirty="0"/>
              <a:t>数组转换成</a:t>
            </a:r>
            <a:r>
              <a:rPr lang="en-US" altLang="zh-CN" dirty="0" err="1"/>
              <a:t>ArrayList</a:t>
            </a:r>
            <a:r>
              <a:rPr lang="zh-CN" altLang="en-US" dirty="0"/>
              <a:t>的方法如下：</a:t>
            </a:r>
          </a:p>
          <a:p>
            <a:pPr marL="857250" lvl="2" indent="0">
              <a:buNone/>
            </a:pPr>
            <a:r>
              <a:rPr lang="en-US" altLang="zh-CN" dirty="0"/>
              <a:t>String[] </a:t>
            </a:r>
            <a:r>
              <a:rPr lang="en-US" altLang="zh-CN" dirty="0" err="1"/>
              <a:t>cardArray</a:t>
            </a:r>
            <a:r>
              <a:rPr lang="en-US" altLang="zh-CN" dirty="0"/>
              <a:t> = { "</a:t>
            </a:r>
            <a:r>
              <a:rPr lang="en-US" altLang="zh-CN" dirty="0" err="1"/>
              <a:t>SpadeA</a:t>
            </a:r>
            <a:r>
              <a:rPr lang="en-US" altLang="zh-CN" dirty="0"/>
              <a:t>", "Spade2", "Spade3", "Spade4" };</a:t>
            </a:r>
          </a:p>
          <a:p>
            <a:pPr marL="857250" lvl="2" indent="0">
              <a:buNone/>
            </a:pPr>
            <a:r>
              <a:rPr lang="en-US" altLang="zh-CN" dirty="0" err="1"/>
              <a:t>ArrayList</a:t>
            </a:r>
            <a:r>
              <a:rPr lang="en-US" altLang="zh-CN" dirty="0"/>
              <a:t>&lt;String&gt; </a:t>
            </a:r>
            <a:r>
              <a:rPr lang="en-US" altLang="zh-CN" dirty="0" err="1"/>
              <a:t>cardList</a:t>
            </a:r>
            <a:r>
              <a:rPr lang="en-US" altLang="zh-CN" dirty="0"/>
              <a:t> = new </a:t>
            </a:r>
            <a:r>
              <a:rPr lang="en-US" altLang="zh-CN" dirty="0" err="1"/>
              <a:t>ArrayList</a:t>
            </a:r>
            <a:r>
              <a:rPr lang="en-US" altLang="zh-CN" dirty="0"/>
              <a:t>&lt;&gt;(</a:t>
            </a:r>
            <a:r>
              <a:rPr lang="en-US" altLang="zh-CN" dirty="0" err="1"/>
              <a:t>Arrays.</a:t>
            </a:r>
            <a:r>
              <a:rPr lang="en-US" altLang="zh-CN" dirty="0" err="1">
                <a:solidFill>
                  <a:srgbClr val="FF0000"/>
                </a:solidFill>
              </a:rPr>
              <a:t>asList</a:t>
            </a:r>
            <a:r>
              <a:rPr lang="en-US" altLang="zh-CN" dirty="0"/>
              <a:t>(</a:t>
            </a:r>
            <a:r>
              <a:rPr lang="en-US" altLang="zh-CN" dirty="0" err="1"/>
              <a:t>cardArray</a:t>
            </a:r>
            <a:r>
              <a:rPr lang="en-US" altLang="zh-CN" dirty="0"/>
              <a:t>));</a:t>
            </a:r>
          </a:p>
          <a:p>
            <a:pPr lvl="1"/>
            <a:r>
              <a:rPr lang="en-US" altLang="zh-CN" dirty="0" err="1"/>
              <a:t>ArrayList</a:t>
            </a:r>
            <a:r>
              <a:rPr lang="zh-CN" altLang="en-US" dirty="0"/>
              <a:t>转换成数组的方法如下：</a:t>
            </a:r>
          </a:p>
          <a:p>
            <a:pPr marL="857250" lvl="2" indent="0">
              <a:buNone/>
            </a:pPr>
            <a:r>
              <a:rPr lang="en-US" altLang="zh-CN" dirty="0"/>
              <a:t>String[] array1 = new String[</a:t>
            </a:r>
            <a:r>
              <a:rPr lang="en-US" altLang="zh-CN" dirty="0" err="1"/>
              <a:t>cardList.size</a:t>
            </a:r>
            <a:r>
              <a:rPr lang="en-US" altLang="zh-CN" dirty="0"/>
              <a:t>()];</a:t>
            </a:r>
          </a:p>
          <a:p>
            <a:pPr marL="857250" lvl="2" indent="0">
              <a:buNone/>
            </a:pPr>
            <a:r>
              <a:rPr lang="en-US" altLang="zh-CN" dirty="0" err="1"/>
              <a:t>cardList.</a:t>
            </a:r>
            <a:r>
              <a:rPr lang="en-US" altLang="zh-CN" dirty="0" err="1">
                <a:solidFill>
                  <a:srgbClr val="FF0000"/>
                </a:solidFill>
              </a:rPr>
              <a:t>toArray</a:t>
            </a:r>
            <a:r>
              <a:rPr lang="en-US" altLang="zh-CN" dirty="0"/>
              <a:t>(array1);</a:t>
            </a:r>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4008726282"/>
      </p:ext>
    </p:extLst>
  </p:cSld>
  <p:clrMapOvr>
    <a:masterClrMapping/>
  </p:clrMapOvr>
  <p:transition spd="slow">
    <p:randomBa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 </a:t>
            </a:r>
            <a:r>
              <a:rPr lang="en-US" altLang="zh-CN" dirty="0" err="1"/>
              <a:t>ArrayList</a:t>
            </a:r>
            <a:r>
              <a:rPr lang="zh-CN" altLang="en-US" dirty="0"/>
              <a:t>类（续）</a:t>
            </a:r>
          </a:p>
        </p:txBody>
      </p:sp>
      <p:sp>
        <p:nvSpPr>
          <p:cNvPr id="3" name="内容占位符 2"/>
          <p:cNvSpPr>
            <a:spLocks noGrp="1"/>
          </p:cNvSpPr>
          <p:nvPr>
            <p:ph idx="1"/>
          </p:nvPr>
        </p:nvSpPr>
        <p:spPr>
          <a:xfrm>
            <a:off x="300786" y="995363"/>
            <a:ext cx="3808076" cy="4876800"/>
          </a:xfrm>
        </p:spPr>
        <p:txBody>
          <a:bodyPr/>
          <a:lstStyle/>
          <a:p>
            <a:r>
              <a:rPr lang="en-US" altLang="zh-CN" dirty="0"/>
              <a:t>3. </a:t>
            </a:r>
            <a:r>
              <a:rPr lang="zh-CN" altLang="en-US" dirty="0"/>
              <a:t>使用</a:t>
            </a:r>
            <a:r>
              <a:rPr lang="en-US" altLang="zh-CN" dirty="0" err="1"/>
              <a:t>ArrayList</a:t>
            </a:r>
            <a:r>
              <a:rPr lang="zh-CN" altLang="en-US" dirty="0"/>
              <a:t>的扑克游戏</a:t>
            </a:r>
            <a:r>
              <a:rPr lang="zh-CN" altLang="en-US" dirty="0" smtClean="0"/>
              <a:t>类</a:t>
            </a:r>
            <a:endParaRPr lang="en-US" altLang="zh-CN" dirty="0" smtClean="0"/>
          </a:p>
          <a:p>
            <a:pPr lvl="1"/>
            <a:r>
              <a:rPr lang="zh-CN" altLang="en-US" dirty="0"/>
              <a:t>使用</a:t>
            </a:r>
            <a:r>
              <a:rPr lang="en-US" altLang="zh-CN" dirty="0"/>
              <a:t>Card</a:t>
            </a:r>
            <a:r>
              <a:rPr lang="zh-CN" altLang="en-US" dirty="0"/>
              <a:t>类生成的纸牌对象可以使用</a:t>
            </a:r>
            <a:r>
              <a:rPr lang="en-US" altLang="zh-CN" dirty="0" err="1"/>
              <a:t>ArrayList</a:t>
            </a:r>
            <a:r>
              <a:rPr lang="zh-CN" altLang="en-US" dirty="0"/>
              <a:t>来存储，这样就可以利用</a:t>
            </a:r>
            <a:r>
              <a:rPr lang="en-US" altLang="zh-CN" dirty="0" err="1"/>
              <a:t>ArrayList</a:t>
            </a:r>
            <a:r>
              <a:rPr lang="zh-CN" altLang="en-US" dirty="0"/>
              <a:t>提供的方法更方便地实现扑克游戏的某些功能</a:t>
            </a:r>
            <a:r>
              <a:rPr lang="zh-CN" altLang="en-US" dirty="0" smtClean="0"/>
              <a:t>。</a:t>
            </a:r>
            <a:endParaRPr lang="en-US" altLang="zh-CN" dirty="0" smtClean="0"/>
          </a:p>
          <a:p>
            <a:pPr lvl="1"/>
            <a:r>
              <a:rPr lang="en-US" altLang="zh-CN" dirty="0"/>
              <a:t>【</a:t>
            </a:r>
            <a:r>
              <a:rPr lang="zh-CN" altLang="en-US" dirty="0"/>
              <a:t>代码</a:t>
            </a:r>
            <a:r>
              <a:rPr lang="en-US" altLang="zh-CN" dirty="0"/>
              <a:t>4-16】</a:t>
            </a:r>
            <a:r>
              <a:rPr lang="zh-CN" altLang="en-US" dirty="0"/>
              <a:t>使用</a:t>
            </a:r>
            <a:r>
              <a:rPr lang="en-US" altLang="zh-CN" dirty="0" err="1"/>
              <a:t>ArrayList</a:t>
            </a:r>
            <a:r>
              <a:rPr lang="zh-CN" altLang="en-US" dirty="0"/>
              <a:t>的</a:t>
            </a:r>
            <a:r>
              <a:rPr lang="en-US" altLang="zh-CN" dirty="0" err="1"/>
              <a:t>CardGame</a:t>
            </a:r>
            <a:r>
              <a:rPr lang="zh-CN" altLang="en-US" dirty="0"/>
              <a:t>类设计。</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
        <p:nvSpPr>
          <p:cNvPr id="5" name="矩形 4"/>
          <p:cNvSpPr/>
          <p:nvPr/>
        </p:nvSpPr>
        <p:spPr>
          <a:xfrm>
            <a:off x="4255254" y="1270094"/>
            <a:ext cx="7619248" cy="4327338"/>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java.util</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创建并初始化</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(3);</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扑克牌初始序列：</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显示初始化后的底牌序列</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.seeCard();</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.shuffle();</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洗牌后扑克牌序列：</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显示洗牌后的底牌序列</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6A3E3E"/>
                </a:solidFill>
                <a:latin typeface="Consolas" panose="020B0609020204030204" pitchFamily="49" charset="0"/>
                <a:ea typeface="宋体" panose="02010600030101010101" pitchFamily="2" charset="-122"/>
              </a:rPr>
              <a:t>play1</a:t>
            </a:r>
            <a:r>
              <a:rPr lang="en-US" altLang="zh-CN" b="0" kern="0" dirty="0">
                <a:solidFill>
                  <a:srgbClr val="000000"/>
                </a:solidFill>
                <a:latin typeface="Consolas" panose="020B0609020204030204" pitchFamily="49" charset="0"/>
                <a:ea typeface="宋体" panose="02010600030101010101" pitchFamily="2" charset="-122"/>
              </a:rPr>
              <a:t>.seeCard();</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18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9304966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a:t>
            </a:r>
            <a:r>
              <a:rPr lang="zh-CN" altLang="en-US" dirty="0"/>
              <a:t>数组的</a:t>
            </a:r>
            <a:r>
              <a:rPr lang="zh-CN" altLang="en-US" dirty="0" smtClean="0"/>
              <a:t>初始化</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174116" y="1089026"/>
            <a:ext cx="3950209" cy="4029075"/>
          </a:xfrm>
        </p:spPr>
        <p:txBody>
          <a:bodyPr/>
          <a:lstStyle/>
          <a:p>
            <a:pPr lvl="1"/>
            <a:r>
              <a:rPr lang="zh-CN" altLang="en-US" dirty="0"/>
              <a:t>扑克数组的存储情况如</a:t>
            </a:r>
            <a:r>
              <a:rPr lang="zh-CN" altLang="en-US" dirty="0" smtClean="0"/>
              <a:t>图所</a:t>
            </a:r>
            <a:r>
              <a:rPr lang="zh-CN" altLang="en-US" dirty="0"/>
              <a:t>示</a:t>
            </a:r>
            <a:r>
              <a:rPr lang="zh-CN" altLang="en-US" dirty="0" smtClean="0"/>
              <a:t>。</a:t>
            </a:r>
            <a:endParaRPr lang="en-US" altLang="zh-CN" dirty="0" smtClean="0"/>
          </a:p>
          <a:p>
            <a:pPr lvl="1"/>
            <a:r>
              <a:rPr lang="zh-CN" altLang="en-US" dirty="0"/>
              <a:t>说明</a:t>
            </a:r>
            <a:r>
              <a:rPr lang="zh-CN" altLang="en-US" dirty="0" smtClean="0"/>
              <a:t>：</a:t>
            </a:r>
            <a:endParaRPr lang="en-US" altLang="zh-CN" dirty="0" smtClean="0"/>
          </a:p>
          <a:p>
            <a:pPr lvl="2"/>
            <a:r>
              <a:rPr lang="zh-CN" altLang="en-US" dirty="0" smtClean="0"/>
              <a:t>数组</a:t>
            </a:r>
            <a:r>
              <a:rPr lang="zh-CN" altLang="en-US" dirty="0"/>
              <a:t>名</a:t>
            </a:r>
            <a:r>
              <a:rPr lang="en-US" altLang="zh-CN" dirty="0"/>
              <a:t>card</a:t>
            </a:r>
            <a:r>
              <a:rPr lang="zh-CN" altLang="en-US" dirty="0"/>
              <a:t>是引用变量，存储在</a:t>
            </a:r>
            <a:r>
              <a:rPr lang="zh-CN" altLang="en-US" dirty="0">
                <a:solidFill>
                  <a:srgbClr val="FF0000"/>
                </a:solidFill>
              </a:rPr>
              <a:t>栈内存</a:t>
            </a:r>
            <a:r>
              <a:rPr lang="zh-CN" altLang="en-US" dirty="0"/>
              <a:t>；而数组元素是存储在</a:t>
            </a:r>
            <a:r>
              <a:rPr lang="zh-CN" altLang="en-US" dirty="0">
                <a:solidFill>
                  <a:srgbClr val="FF0000"/>
                </a:solidFill>
              </a:rPr>
              <a:t>堆内存</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pic>
        <p:nvPicPr>
          <p:cNvPr id="7" name="图片 6"/>
          <p:cNvPicPr>
            <a:picLocks noChangeAspect="1"/>
          </p:cNvPicPr>
          <p:nvPr/>
        </p:nvPicPr>
        <p:blipFill>
          <a:blip r:embed="rId2"/>
          <a:stretch>
            <a:fillRect/>
          </a:stretch>
        </p:blipFill>
        <p:spPr>
          <a:xfrm>
            <a:off x="4356543" y="1228725"/>
            <a:ext cx="7085714" cy="4428571"/>
          </a:xfrm>
          <a:prstGeom prst="rect">
            <a:avLst/>
          </a:prstGeom>
        </p:spPr>
      </p:pic>
    </p:spTree>
    <p:extLst>
      <p:ext uri="{BB962C8B-B14F-4D97-AF65-F5344CB8AC3E}">
        <p14:creationId xmlns:p14="http://schemas.microsoft.com/office/powerpoint/2010/main" val="3616449022"/>
      </p:ext>
    </p:extLst>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6281" y="370070"/>
            <a:ext cx="10699667" cy="6487930"/>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声明总牌数为一个常量</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20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final</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i="1" kern="0" dirty="0">
                <a:solidFill>
                  <a:srgbClr val="0000C0"/>
                </a:solidFill>
                <a:latin typeface="Consolas" panose="020B0609020204030204" pitchFamily="49" charset="0"/>
                <a:ea typeface="宋体" panose="02010600030101010101" pitchFamily="2" charset="-122"/>
              </a:rPr>
              <a:t>DEKE_SIZE</a:t>
            </a:r>
            <a:r>
              <a:rPr lang="en-US" altLang="zh-CN" b="0" kern="0" dirty="0">
                <a:solidFill>
                  <a:srgbClr val="000000"/>
                </a:solidFill>
                <a:latin typeface="Consolas" panose="020B0609020204030204" pitchFamily="49" charset="0"/>
                <a:ea typeface="宋体" panose="02010600030101010101" pitchFamily="2" charset="-122"/>
              </a:rPr>
              <a:t> = 54;</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声明洗数次数</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声明存储纸牌的</a:t>
            </a:r>
            <a:r>
              <a:rPr lang="en-US" altLang="zh-CN" b="0" kern="0" dirty="0" err="1">
                <a:solidFill>
                  <a:srgbClr val="3F5FBF"/>
                </a:solidFill>
                <a:latin typeface="Consolas" panose="020B0609020204030204" pitchFamily="49" charset="0"/>
                <a:ea typeface="宋体" panose="02010600030101010101" pitchFamily="2" charset="-122"/>
              </a:rPr>
              <a:t>ArrayList</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ArrayList</a:t>
            </a:r>
            <a:r>
              <a:rPr lang="en-US" altLang="zh-CN" b="0" kern="0" dirty="0">
                <a:solidFill>
                  <a:srgbClr val="000000"/>
                </a:solidFill>
                <a:latin typeface="Consolas" panose="020B0609020204030204" pitchFamily="49" charset="0"/>
                <a:ea typeface="宋体" panose="02010600030101010101" pitchFamily="2" charset="-122"/>
              </a:rPr>
              <a:t>&lt;Card&gt; </a:t>
            </a:r>
            <a:r>
              <a:rPr lang="en-US" altLang="zh-CN" b="0" i="1" kern="0" dirty="0" err="1">
                <a:solidFill>
                  <a:srgbClr val="0000C0"/>
                </a:solidFill>
                <a:latin typeface="Consolas" panose="020B0609020204030204" pitchFamily="49" charset="0"/>
                <a:ea typeface="宋体" panose="02010600030101010101" pitchFamily="2" charset="-122"/>
              </a:rPr>
              <a:t>cardList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ArrayList</a:t>
            </a:r>
            <a:r>
              <a:rPr lang="en-US" altLang="zh-CN" b="0" kern="0" dirty="0">
                <a:solidFill>
                  <a:srgbClr val="000000"/>
                </a:solidFill>
                <a:latin typeface="Consolas" panose="020B0609020204030204" pitchFamily="49" charset="0"/>
                <a:ea typeface="宋体" panose="02010600030101010101" pitchFamily="2" charset="-122"/>
              </a:rPr>
              <a:t>&lt;&gt;();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声明存储纸牌的对象数组</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Card[] </a:t>
            </a:r>
            <a:r>
              <a:rPr lang="en-US" altLang="zh-CN" b="0" kern="0" dirty="0" err="1">
                <a:solidFill>
                  <a:srgbClr val="0000C0"/>
                </a:solidFill>
                <a:latin typeface="Consolas" panose="020B0609020204030204" pitchFamily="49" charset="0"/>
                <a:ea typeface="宋体" panose="02010600030101010101" pitchFamily="2" charset="-122"/>
              </a:rPr>
              <a:t>cardArray</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"Q"</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"Spade"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"K"</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32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33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34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"Q"</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35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"Heart"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"K"</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36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37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38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39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"Q"</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"Club"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"K"</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40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"3"</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"4"</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41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"5"</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"6"</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"7"</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42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"8"</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"9"</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"Diamond"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"10"</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43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Diamond"</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"J</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Diamond"</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"Q</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Diamond"</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"K</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44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RedJoker</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Card(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BlackJoker</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45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29277371"/>
      </p:ext>
    </p:extLst>
  </p:cSld>
  <p:clrMapOvr>
    <a:masterClrMapping/>
  </p:clrMapOvr>
  <p:transition spd="slow">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232" y="513013"/>
            <a:ext cx="9983190" cy="6100131"/>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46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47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CardGame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48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初始化洗牌次数</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49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50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将纸牌对象数组元素添加到</a:t>
            </a:r>
            <a:r>
              <a:rPr lang="en-US" altLang="zh-CN" b="0" kern="0" dirty="0" err="1">
                <a:solidFill>
                  <a:srgbClr val="3F7F5F"/>
                </a:solidFill>
                <a:latin typeface="Consolas" panose="020B0609020204030204" pitchFamily="49" charset="0"/>
                <a:ea typeface="宋体" panose="02010600030101010101" pitchFamily="2" charset="-122"/>
              </a:rPr>
              <a:t>cardList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中</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51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i="1" kern="0" dirty="0" err="1">
                <a:solidFill>
                  <a:srgbClr val="0000C0"/>
                </a:solidFill>
                <a:latin typeface="Consolas" panose="020B0609020204030204" pitchFamily="49" charset="0"/>
                <a:ea typeface="宋体" panose="02010600030101010101" pitchFamily="2" charset="-122"/>
              </a:rPr>
              <a:t>cardList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ArrayList</a:t>
            </a:r>
            <a:r>
              <a:rPr lang="en-US" altLang="zh-CN" b="0" kern="0" dirty="0">
                <a:solidFill>
                  <a:srgbClr val="000000"/>
                </a:solidFill>
                <a:latin typeface="Consolas" panose="020B0609020204030204" pitchFamily="49" charset="0"/>
                <a:ea typeface="宋体" panose="02010600030101010101" pitchFamily="2" charset="-122"/>
              </a:rPr>
              <a:t>&lt;&gt;(</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asList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cardArray</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54		</a:t>
            </a:r>
            <a:r>
              <a:rPr lang="en-US" altLang="zh-CN" b="0" kern="0" dirty="0">
                <a:solidFill>
                  <a:srgbClr val="3F5FBF"/>
                </a:solidFill>
                <a:latin typeface="Consolas" panose="020B0609020204030204" pitchFamily="49" charset="0"/>
                <a:ea typeface="宋体" panose="02010600030101010101" pitchFamily="2" charset="-122"/>
              </a:rPr>
              <a:t>/** n</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次洗牌方法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shuffle()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洗牌重复</a:t>
            </a:r>
            <a:r>
              <a:rPr lang="en-US" altLang="zh-CN" b="0" kern="0" dirty="0" err="1">
                <a:solidFill>
                  <a:srgbClr val="3F7F5F"/>
                </a:solidFill>
                <a:latin typeface="Consolas" panose="020B0609020204030204" pitchFamily="49" charset="0"/>
                <a:ea typeface="宋体" panose="02010600030101010101" pitchFamily="2" charset="-122"/>
              </a:rPr>
              <a:t>shuffleTimes</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次</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57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&lt; </a:t>
            </a:r>
            <a:r>
              <a:rPr lang="en-US" altLang="zh-CN" b="0" kern="0" dirty="0" err="1">
                <a:solidFill>
                  <a:srgbClr val="0000C0"/>
                </a:solidFill>
                <a:latin typeface="Consolas" panose="020B0609020204030204" pitchFamily="49" charset="0"/>
                <a:ea typeface="宋体" panose="02010600030101010101" pitchFamily="2" charset="-122"/>
              </a:rPr>
              <a:t>shuffleTimes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58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进行第</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j</a:t>
            </a:r>
            <a:r>
              <a:rPr lang="en-US" altLang="zh-CN" b="0" kern="0" dirty="0">
                <a:solidFill>
                  <a:srgbClr val="000000"/>
                </a:solidFill>
                <a:latin typeface="Consolas" panose="020B0609020204030204" pitchFamily="49" charset="0"/>
                <a:ea typeface="宋体" panose="02010600030101010101" pitchFamily="2" charset="-122"/>
              </a:rPr>
              <a:t> + 1) +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次洗牌</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使用</a:t>
            </a:r>
            <a:r>
              <a:rPr lang="en-US" altLang="zh-CN" b="0" kern="0" dirty="0">
                <a:solidFill>
                  <a:srgbClr val="3F7F5F"/>
                </a:solidFill>
                <a:latin typeface="Consolas" panose="020B0609020204030204" pitchFamily="49" charset="0"/>
                <a:ea typeface="宋体" panose="02010600030101010101" pitchFamily="2" charset="-122"/>
              </a:rPr>
              <a:t>Collections</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类的</a:t>
            </a:r>
            <a:r>
              <a:rPr lang="en-US" altLang="zh-CN" b="0" kern="0" dirty="0">
                <a:solidFill>
                  <a:srgbClr val="3F7F5F"/>
                </a:solidFill>
                <a:latin typeface="Consolas" panose="020B0609020204030204" pitchFamily="49" charset="0"/>
                <a:ea typeface="宋体" panose="02010600030101010101" pitchFamily="2" charset="-122"/>
              </a:rPr>
              <a:t>shuffle</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方法打乱纸牌顺序</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60				</a:t>
            </a:r>
            <a:r>
              <a:rPr lang="en-US" altLang="zh-CN" b="0" kern="0" dirty="0" err="1">
                <a:solidFill>
                  <a:srgbClr val="000000"/>
                </a:solidFill>
                <a:latin typeface="Consolas" panose="020B0609020204030204" pitchFamily="49" charset="0"/>
                <a:ea typeface="宋体" panose="02010600030101010101" pitchFamily="2" charset="-122"/>
              </a:rPr>
              <a:t>Collections.</a:t>
            </a:r>
            <a:r>
              <a:rPr lang="en-US" altLang="zh-CN" b="0" i="1" kern="0" dirty="0" err="1">
                <a:solidFill>
                  <a:srgbClr val="000000"/>
                </a:solidFill>
                <a:latin typeface="Consolas" panose="020B0609020204030204" pitchFamily="49" charset="0"/>
                <a:ea typeface="宋体" panose="02010600030101010101" pitchFamily="2" charset="-122"/>
              </a:rPr>
              <a:t>shuffle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i="1" kern="0" dirty="0" err="1">
                <a:solidFill>
                  <a:srgbClr val="0000C0"/>
                </a:solidFill>
                <a:latin typeface="Consolas" panose="020B0609020204030204" pitchFamily="49" charset="0"/>
                <a:ea typeface="宋体" panose="02010600030101010101" pitchFamily="2" charset="-122"/>
              </a:rPr>
              <a:t>cardList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64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显示底牌</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seeCard</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66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(Card </a:t>
            </a:r>
            <a:r>
              <a:rPr lang="en-US" altLang="zh-CN" b="0" kern="0" dirty="0">
                <a:solidFill>
                  <a:srgbClr val="6A3E3E"/>
                </a:solidFill>
                <a:latin typeface="Consolas" panose="020B0609020204030204" pitchFamily="49" charset="0"/>
                <a:ea typeface="宋体" panose="02010600030101010101" pitchFamily="2" charset="-122"/>
              </a:rPr>
              <a:t>element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i="1" kern="0" dirty="0" err="1">
                <a:solidFill>
                  <a:srgbClr val="0000C0"/>
                </a:solidFill>
                <a:latin typeface="Consolas" panose="020B0609020204030204" pitchFamily="49" charset="0"/>
                <a:ea typeface="宋体" panose="02010600030101010101" pitchFamily="2" charset="-122"/>
              </a:rPr>
              <a:t>cardList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67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element</a:t>
            </a:r>
            <a:r>
              <a:rPr lang="en-US" altLang="zh-CN" b="0" kern="0" dirty="0" err="1">
                <a:solidFill>
                  <a:srgbClr val="00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69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70	}</a:t>
            </a:r>
            <a:endParaRPr lang="zh-CN" altLang="en-US" b="0" dirty="0"/>
          </a:p>
        </p:txBody>
      </p:sp>
      <p:sp>
        <p:nvSpPr>
          <p:cNvPr id="6" name="矩形 5"/>
          <p:cNvSpPr/>
          <p:nvPr/>
        </p:nvSpPr>
        <p:spPr>
          <a:xfrm>
            <a:off x="7810005" y="4229144"/>
            <a:ext cx="4136572" cy="923330"/>
          </a:xfrm>
          <a:prstGeom prst="rect">
            <a:avLst/>
          </a:prstGeom>
        </p:spPr>
        <p:txBody>
          <a:bodyPr wrap="square">
            <a:spAutoFit/>
          </a:bodyPr>
          <a:lstStyle/>
          <a:p>
            <a:r>
              <a:rPr lang="zh-CN" altLang="zh-CN" sz="1800" b="0" kern="100" dirty="0">
                <a:latin typeface="Times New Roman" panose="02020603050405020304" pitchFamily="18" charset="0"/>
                <a:ea typeface="宋体" panose="02010600030101010101" pitchFamily="2" charset="-122"/>
                <a:cs typeface="Times New Roman" panose="02020603050405020304" pitchFamily="18" charset="0"/>
              </a:rPr>
              <a:t>直接使用</a:t>
            </a:r>
            <a:r>
              <a:rPr lang="en-US" altLang="zh-CN" sz="1800" b="0" kern="100" dirty="0" err="1">
                <a:latin typeface="Times New Roman" panose="02020603050405020304" pitchFamily="18" charset="0"/>
                <a:ea typeface="宋体" panose="02010600030101010101" pitchFamily="2" charset="-122"/>
              </a:rPr>
              <a:t>java.util.Collections</a:t>
            </a:r>
            <a:r>
              <a:rPr lang="zh-CN" altLang="zh-CN" sz="1800" b="0" kern="100" dirty="0">
                <a:latin typeface="Times New Roman" panose="02020603050405020304" pitchFamily="18" charset="0"/>
                <a:ea typeface="宋体" panose="02010600030101010101" pitchFamily="2" charset="-122"/>
                <a:cs typeface="Times New Roman" panose="02020603050405020304" pitchFamily="18" charset="0"/>
              </a:rPr>
              <a:t>类的</a:t>
            </a:r>
            <a:r>
              <a:rPr lang="en-US" altLang="zh-CN" sz="1800" b="0" kern="100" dirty="0">
                <a:latin typeface="Times New Roman" panose="02020603050405020304" pitchFamily="18" charset="0"/>
                <a:ea typeface="宋体" panose="02010600030101010101" pitchFamily="2" charset="-122"/>
              </a:rPr>
              <a:t>shuffle</a:t>
            </a:r>
            <a:r>
              <a:rPr lang="zh-CN" altLang="zh-CN" sz="1800" b="0" kern="100" dirty="0">
                <a:latin typeface="Times New Roman" panose="02020603050405020304" pitchFamily="18" charset="0"/>
                <a:ea typeface="宋体" panose="02010600030101010101" pitchFamily="2" charset="-122"/>
                <a:cs typeface="Times New Roman" panose="02020603050405020304" pitchFamily="18" charset="0"/>
              </a:rPr>
              <a:t>方法打乱纸牌顺序，这样洗牌方法的实现更简单，无需自己实现此方法。</a:t>
            </a:r>
            <a:endParaRPr lang="zh-CN" altLang="en-US" sz="1800" b="0" dirty="0"/>
          </a:p>
        </p:txBody>
      </p:sp>
    </p:spTree>
    <p:extLst>
      <p:ext uri="{BB962C8B-B14F-4D97-AF65-F5344CB8AC3E}">
        <p14:creationId xmlns:p14="http://schemas.microsoft.com/office/powerpoint/2010/main" val="17307050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4.6</a:t>
            </a:r>
            <a:r>
              <a:rPr lang="zh-CN" altLang="en-US" dirty="0"/>
              <a:t>课 小结</a:t>
            </a:r>
          </a:p>
        </p:txBody>
      </p:sp>
      <p:sp>
        <p:nvSpPr>
          <p:cNvPr id="3" name="内容占位符 2"/>
          <p:cNvSpPr>
            <a:spLocks noGrp="1"/>
          </p:cNvSpPr>
          <p:nvPr>
            <p:ph idx="1"/>
          </p:nvPr>
        </p:nvSpPr>
        <p:spPr/>
        <p:txBody>
          <a:bodyPr/>
          <a:lstStyle/>
          <a:p>
            <a:r>
              <a:rPr lang="zh-CN" altLang="en-US" sz="2400" dirty="0"/>
              <a:t>（</a:t>
            </a:r>
            <a:r>
              <a:rPr lang="en-US" altLang="zh-CN" sz="2400" dirty="0"/>
              <a:t>1</a:t>
            </a:r>
            <a:r>
              <a:rPr lang="zh-CN" altLang="en-US" sz="2400" dirty="0"/>
              <a:t>）以数字表示纸牌的存储及洗牌方法为例，介绍了一维数组的概念、初始化及数组元素的访问等内容；</a:t>
            </a:r>
          </a:p>
          <a:p>
            <a:r>
              <a:rPr lang="zh-CN" altLang="en-US" sz="2400" dirty="0"/>
              <a:t>（</a:t>
            </a:r>
            <a:r>
              <a:rPr lang="en-US" altLang="zh-CN" sz="2400" dirty="0"/>
              <a:t>2</a:t>
            </a:r>
            <a:r>
              <a:rPr lang="zh-CN" altLang="en-US" sz="2400" dirty="0"/>
              <a:t>）以发牌为例，介绍了二维数组的的概念、初始化及数组元素的访问等内容；</a:t>
            </a:r>
          </a:p>
          <a:p>
            <a:r>
              <a:rPr lang="zh-CN" altLang="en-US" sz="2400" dirty="0"/>
              <a:t>（</a:t>
            </a:r>
            <a:r>
              <a:rPr lang="en-US" altLang="zh-CN" sz="2400" dirty="0"/>
              <a:t>3</a:t>
            </a:r>
            <a:r>
              <a:rPr lang="zh-CN" altLang="en-US" sz="2400" dirty="0"/>
              <a:t>）使用字符串能直观地表示纸牌，以此为例介绍了字符串的概念、字符串数组及字符串的基本操作等内容；</a:t>
            </a:r>
          </a:p>
          <a:p>
            <a:r>
              <a:rPr lang="zh-CN" altLang="en-US" sz="2400" dirty="0"/>
              <a:t>（</a:t>
            </a:r>
            <a:r>
              <a:rPr lang="en-US" altLang="zh-CN" sz="2400" dirty="0"/>
              <a:t>4</a:t>
            </a:r>
            <a:r>
              <a:rPr lang="zh-CN" altLang="en-US" sz="2400" dirty="0"/>
              <a:t>）可把纸牌看成是对象并将其抽象成类，以此为例介绍了对象数组的概念及使用方法等内容；</a:t>
            </a:r>
          </a:p>
          <a:p>
            <a:r>
              <a:rPr lang="zh-CN" altLang="en-US" sz="2400" dirty="0"/>
              <a:t>（</a:t>
            </a:r>
            <a:r>
              <a:rPr lang="en-US" altLang="zh-CN" sz="2400" dirty="0"/>
              <a:t>5</a:t>
            </a:r>
            <a:r>
              <a:rPr lang="zh-CN" altLang="en-US" sz="2400" dirty="0"/>
              <a:t>）</a:t>
            </a:r>
            <a:r>
              <a:rPr lang="en-US" altLang="zh-CN" sz="2400" dirty="0" err="1"/>
              <a:t>ArrayList</a:t>
            </a:r>
            <a:r>
              <a:rPr lang="zh-CN" altLang="en-US" sz="2400" dirty="0"/>
              <a:t>类用于存储对象列表，以数字、字符串、对象等形式表示的纸牌都可以用</a:t>
            </a:r>
            <a:r>
              <a:rPr lang="en-US" altLang="zh-CN" sz="2400" dirty="0" err="1"/>
              <a:t>ArrayList</a:t>
            </a:r>
            <a:r>
              <a:rPr lang="zh-CN" altLang="en-US" sz="2400" dirty="0"/>
              <a:t>对象来存储，利用</a:t>
            </a:r>
            <a:r>
              <a:rPr lang="en-US" altLang="zh-CN" sz="2400" dirty="0" err="1"/>
              <a:t>ArrayList</a:t>
            </a:r>
            <a:r>
              <a:rPr lang="zh-CN" altLang="en-US" sz="2400" dirty="0"/>
              <a:t>类提供的方法能方便地实现洗牌等功能。</a:t>
            </a:r>
          </a:p>
          <a:p>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spTree>
    <p:extLst>
      <p:ext uri="{BB962C8B-B14F-4D97-AF65-F5344CB8AC3E}">
        <p14:creationId xmlns:p14="http://schemas.microsoft.com/office/powerpoint/2010/main" val="3581670095"/>
      </p:ext>
    </p:extLst>
  </p:cSld>
  <p:clrMapOvr>
    <a:masterClrMapping/>
  </p:clrMapOvr>
  <p:transition spd="slow">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a:xfrm>
            <a:off x="478916" y="1114425"/>
            <a:ext cx="5898133" cy="4876800"/>
          </a:xfrm>
        </p:spPr>
        <p:txBody>
          <a:bodyPr/>
          <a:lstStyle/>
          <a:p>
            <a:r>
              <a:rPr lang="zh-CN" altLang="en-US" sz="2400" dirty="0"/>
              <a:t>链</a:t>
            </a:r>
            <a:r>
              <a:rPr lang="en-US" altLang="zh-CN" sz="2400" dirty="0"/>
              <a:t>4.7</a:t>
            </a:r>
            <a:r>
              <a:rPr lang="zh-CN" altLang="en-US" sz="2400" dirty="0"/>
              <a:t>形参个数可变的</a:t>
            </a:r>
            <a:r>
              <a:rPr lang="zh-CN" altLang="en-US" sz="2400" dirty="0" smtClean="0"/>
              <a:t>方法</a:t>
            </a:r>
            <a:endParaRPr lang="en-US" altLang="zh-CN" sz="2400" dirty="0" smtClean="0"/>
          </a:p>
          <a:p>
            <a:pPr lvl="1"/>
            <a:r>
              <a:rPr lang="en-US" altLang="zh-CN" dirty="0"/>
              <a:t>Java</a:t>
            </a:r>
            <a:r>
              <a:rPr lang="zh-CN" altLang="en-US" dirty="0"/>
              <a:t>允许定义形参个数可变的参数，可以把类型相同但个数可变的参数传递给方法。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652" y="3248030"/>
            <a:ext cx="4602600" cy="317628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8385368" y="476640"/>
            <a:ext cx="1727896" cy="1762628"/>
          </a:xfrm>
          <a:prstGeom prst="rect">
            <a:avLst/>
          </a:prstGeom>
        </p:spPr>
      </p:pic>
    </p:spTree>
    <p:extLst>
      <p:ext uri="{BB962C8B-B14F-4D97-AF65-F5344CB8AC3E}">
        <p14:creationId xmlns:p14="http://schemas.microsoft.com/office/powerpoint/2010/main" val="90713244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a:t>
            </a:r>
            <a:r>
              <a:rPr lang="zh-CN" altLang="en-US" dirty="0"/>
              <a:t>数组的初始化</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sz="2200" dirty="0"/>
              <a:t>2. </a:t>
            </a:r>
            <a:r>
              <a:rPr lang="zh-CN" altLang="en-US" sz="2200" dirty="0"/>
              <a:t>数组的静态初始化</a:t>
            </a:r>
          </a:p>
          <a:p>
            <a:pPr lvl="1"/>
            <a:r>
              <a:rPr lang="zh-CN" altLang="en-US" sz="2000" dirty="0"/>
              <a:t>数组的静态初始化是在声明的同时用一对花括号内的初始化值列表为各元素指定具体值，有如下两种方式</a:t>
            </a:r>
            <a:r>
              <a:rPr lang="zh-CN" altLang="en-US" sz="2000" dirty="0" smtClean="0"/>
              <a:t>：</a:t>
            </a:r>
            <a:endParaRPr lang="en-US" altLang="zh-CN" sz="2000" dirty="0" smtClean="0"/>
          </a:p>
          <a:p>
            <a:pPr lvl="1"/>
            <a:r>
              <a:rPr lang="zh-CN" altLang="en-US" sz="2000" dirty="0"/>
              <a:t>（</a:t>
            </a:r>
            <a:r>
              <a:rPr lang="en-US" altLang="zh-CN" sz="2000" dirty="0"/>
              <a:t>1</a:t>
            </a:r>
            <a:r>
              <a:rPr lang="zh-CN" altLang="en-US" sz="2000" dirty="0"/>
              <a:t>）在使用</a:t>
            </a:r>
            <a:r>
              <a:rPr lang="en-US" altLang="zh-CN" sz="2000" dirty="0"/>
              <a:t>new</a:t>
            </a:r>
            <a:r>
              <a:rPr lang="zh-CN" altLang="en-US" sz="2000" dirty="0"/>
              <a:t>操作符分配存储空间的同时进行初始化，例如：</a:t>
            </a:r>
          </a:p>
          <a:p>
            <a:endParaRPr lang="en-US" altLang="zh-CN" sz="2200" dirty="0" smtClean="0"/>
          </a:p>
          <a:p>
            <a:endParaRPr lang="en-US" altLang="zh-CN" sz="2200" dirty="0"/>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2021/10/27</a:t>
            </a:fld>
            <a:endParaRPr lang="en-US" altLang="zh-CN" dirty="0"/>
          </a:p>
        </p:txBody>
      </p:sp>
      <p:pic>
        <p:nvPicPr>
          <p:cNvPr id="5" name="图片 4"/>
          <p:cNvPicPr>
            <a:picLocks noChangeAspect="1"/>
          </p:cNvPicPr>
          <p:nvPr/>
        </p:nvPicPr>
        <p:blipFill>
          <a:blip r:embed="rId2"/>
          <a:stretch>
            <a:fillRect/>
          </a:stretch>
        </p:blipFill>
        <p:spPr>
          <a:xfrm>
            <a:off x="918938" y="2733852"/>
            <a:ext cx="9509032" cy="3609798"/>
          </a:xfrm>
          <a:prstGeom prst="rect">
            <a:avLst/>
          </a:prstGeom>
        </p:spPr>
      </p:pic>
    </p:spTree>
    <p:extLst>
      <p:ext uri="{BB962C8B-B14F-4D97-AF65-F5344CB8AC3E}">
        <p14:creationId xmlns:p14="http://schemas.microsoft.com/office/powerpoint/2010/main" val="756983871"/>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13700</TotalTime>
  <Words>5694</Words>
  <Application>Microsoft Office PowerPoint</Application>
  <PresentationFormat>宽屏</PresentationFormat>
  <Paragraphs>1205</Paragraphs>
  <Slides>83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94" baseType="lpstr">
      <vt:lpstr>ˎ̥</vt:lpstr>
      <vt:lpstr>Monotype Sorts</vt:lpstr>
      <vt:lpstr>黑体</vt:lpstr>
      <vt:lpstr>楷体_GB2312</vt:lpstr>
      <vt:lpstr>宋体</vt:lpstr>
      <vt:lpstr>Consolas</vt:lpstr>
      <vt:lpstr>Helvetica</vt:lpstr>
      <vt:lpstr>Times New Roman</vt:lpstr>
      <vt:lpstr>Wingdings</vt:lpstr>
      <vt:lpstr>db-book</vt:lpstr>
      <vt:lpstr>Visio</vt:lpstr>
      <vt:lpstr>PowerPoint 演示文稿</vt:lpstr>
      <vt:lpstr>第4.1课 一维数组与扑克牌的表示和存储</vt:lpstr>
      <vt:lpstr>4.1.1数组的概念</vt:lpstr>
      <vt:lpstr>4.1.2数组的声明与内存分配</vt:lpstr>
      <vt:lpstr>4.1.2数组的声明与内存分配(续)</vt:lpstr>
      <vt:lpstr>4.1.2数组的声明与内存分配(续)</vt:lpstr>
      <vt:lpstr>4.1.3数组的初始化</vt:lpstr>
      <vt:lpstr>4.1.3数组的初始化(续)</vt:lpstr>
      <vt:lpstr>4.1.3数组的初始化(续)</vt:lpstr>
      <vt:lpstr>4.1.3数组的初始化(续)</vt:lpstr>
      <vt:lpstr>4.1.4 数组元素的访问</vt:lpstr>
      <vt:lpstr>4.1.4 数组元素的访问(续)</vt:lpstr>
      <vt:lpstr>4.1.4 数组元素的访问(续)</vt:lpstr>
      <vt:lpstr>4.1.4 数组元素的访问(续)</vt:lpstr>
      <vt:lpstr>4.1.4 数组元素的访问(续)</vt:lpstr>
      <vt:lpstr>4.1.4 数组元素的访问(续)</vt:lpstr>
      <vt:lpstr>第4.2课 洗牌方法</vt:lpstr>
      <vt:lpstr>4.2.1 随机数与Random类</vt:lpstr>
      <vt:lpstr>4.2.1 随机数与Random类(续)</vt:lpstr>
      <vt:lpstr>4.2.1 随机数与Random类(续)</vt:lpstr>
      <vt:lpstr>4.2.2 洗牌方法设计</vt:lpstr>
      <vt:lpstr>4.2.2 洗牌方法设计（续）</vt:lpstr>
      <vt:lpstr>4.2.2 洗牌方法设计（续）</vt:lpstr>
      <vt:lpstr>4.2.3含有洗牌方法的扑克游戏类设计</vt:lpstr>
      <vt:lpstr>4.2.3含有洗牌方法的扑克游戏类设计（续）</vt:lpstr>
      <vt:lpstr>4.2.3含有洗牌方法的扑克游戏类设计（续）</vt:lpstr>
      <vt:lpstr>4.2.4 一维数组和方法</vt:lpstr>
      <vt:lpstr>4.2.4 一维数组和方法（续）</vt:lpstr>
      <vt:lpstr>4.2.4 一维数组和方法（续）</vt:lpstr>
      <vt:lpstr>4.2.5 排序与查找</vt:lpstr>
      <vt:lpstr>4.2.5 排序与查找（续）</vt:lpstr>
      <vt:lpstr>4.2.5 排序与查找（续）</vt:lpstr>
      <vt:lpstr>4.2.5 排序与查找（续）</vt:lpstr>
      <vt:lpstr>4.2.5 排序与查找（续）</vt:lpstr>
      <vt:lpstr>知识链接</vt:lpstr>
      <vt:lpstr>第4.3课 扑克的发牌与二维数组</vt:lpstr>
      <vt:lpstr>4.3.1基本的发牌算法</vt:lpstr>
      <vt:lpstr>4.3.2 用二维数组表示玩家手中的牌</vt:lpstr>
      <vt:lpstr>4.3.2 用二维数组表示玩家手中的牌（续）</vt:lpstr>
      <vt:lpstr>4.3.2 用二维数组表示玩家手中的牌（续）</vt:lpstr>
      <vt:lpstr>4.3.2 用二维数组表示玩家手中的牌（续）</vt:lpstr>
      <vt:lpstr>4.3.2 用二维数组表示玩家手中的牌（续）</vt:lpstr>
      <vt:lpstr>4.3.2 用二维数组表示玩家手中的牌（续）</vt:lpstr>
      <vt:lpstr>4.3.3 使用二维数组的发牌方法</vt:lpstr>
      <vt:lpstr>4.3.4含有洗牌、发牌方法的扑克游戏类设计</vt:lpstr>
      <vt:lpstr>4.3.5 二维数组和方法</vt:lpstr>
      <vt:lpstr>4.3.5 二维数组和方法 （续）</vt:lpstr>
      <vt:lpstr>第4.4课 字符串</vt:lpstr>
      <vt:lpstr>4.4.1 String类型</vt:lpstr>
      <vt:lpstr>4.4.1 String类型(续)</vt:lpstr>
      <vt:lpstr>4.4.2 用字符串数组存储纸牌</vt:lpstr>
      <vt:lpstr>4.4.2 用字符串数组存储纸牌（续）</vt:lpstr>
      <vt:lpstr>4.4.2 用字符串数组存储纸牌（续）</vt:lpstr>
      <vt:lpstr>4.4.2 用字符串数组存储纸牌（续）</vt:lpstr>
      <vt:lpstr>4.4.3 不可变字符串与可变字符串</vt:lpstr>
      <vt:lpstr>4.4.3 不可变字符串与可变字符串（续）</vt:lpstr>
      <vt:lpstr>4.4.3 不可变字符串与可变字符串（续）</vt:lpstr>
      <vt:lpstr>4.4.3 不可变字符串与可变字符串（续）</vt:lpstr>
      <vt:lpstr>4.4.3 不可变字符串与可变字符串（续）</vt:lpstr>
      <vt:lpstr>知识链接</vt:lpstr>
      <vt:lpstr>链4.3 String类与字符串常见操作</vt:lpstr>
      <vt:lpstr>第4.5课 对象数组与ArrayList类</vt:lpstr>
      <vt:lpstr>4.5.1 将纸牌抽象成类</vt:lpstr>
      <vt:lpstr>4.5.1 将纸牌抽象成类（续）</vt:lpstr>
      <vt:lpstr>4.5.1 将纸牌抽象成类（续）</vt:lpstr>
      <vt:lpstr>4.5.2 用对象数组存储纸牌</vt:lpstr>
      <vt:lpstr>4.5.2 用对象数组存储纸牌</vt:lpstr>
      <vt:lpstr>4.5.2 用对象数组存储纸牌（续）</vt:lpstr>
      <vt:lpstr>4.5.2 用对象数组存储纸牌（续）</vt:lpstr>
      <vt:lpstr>4.5.2 用对象数组存储纸牌（续）</vt:lpstr>
      <vt:lpstr>PowerPoint 演示文稿</vt:lpstr>
      <vt:lpstr>PowerPoint 演示文稿</vt:lpstr>
      <vt:lpstr>4.5.3 ArrayList类</vt:lpstr>
      <vt:lpstr>4.5.3 ArrayList类（续）</vt:lpstr>
      <vt:lpstr>4.5.3 ArrayList类（续）</vt:lpstr>
      <vt:lpstr>4.5.3 ArrayList类（续）</vt:lpstr>
      <vt:lpstr>4.5.3 ArrayList类（续）</vt:lpstr>
      <vt:lpstr>4.5.3 ArrayList类（续）</vt:lpstr>
      <vt:lpstr>4.5.3 ArrayList类（续）</vt:lpstr>
      <vt:lpstr>PowerPoint 演示文稿</vt:lpstr>
      <vt:lpstr>PowerPoint 演示文稿</vt:lpstr>
      <vt:lpstr>第4.6课 小结</vt:lpstr>
      <vt:lpstr>知识链接</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1615</cp:revision>
  <cp:lastPrinted>2001-02-09T15:35:27Z</cp:lastPrinted>
  <dcterms:created xsi:type="dcterms:W3CDTF">1999-11-04T20:50:09Z</dcterms:created>
  <dcterms:modified xsi:type="dcterms:W3CDTF">2021-10-27T14:05:56Z</dcterms:modified>
</cp:coreProperties>
</file>