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52" r:id="rId10"/>
    <p:sldId id="453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5" r:id="rId24"/>
    <p:sldId id="434" r:id="rId25"/>
    <p:sldId id="441" r:id="rId26"/>
    <p:sldId id="436" r:id="rId27"/>
    <p:sldId id="437" r:id="rId28"/>
    <p:sldId id="438" r:id="rId29"/>
    <p:sldId id="439" r:id="rId30"/>
    <p:sldId id="440" r:id="rId31"/>
    <p:sldId id="442" r:id="rId32"/>
    <p:sldId id="444" r:id="rId33"/>
    <p:sldId id="445" r:id="rId34"/>
    <p:sldId id="446" r:id="rId35"/>
    <p:sldId id="447" r:id="rId36"/>
    <p:sldId id="448" r:id="rId37"/>
    <p:sldId id="449" r:id="rId38"/>
    <p:sldId id="451" r:id="rId39"/>
    <p:sldId id="450" r:id="rId40"/>
  </p:sldIdLst>
  <p:sldSz cx="12192000" cy="6858000"/>
  <p:notesSz cx="6669088" cy="9926638"/>
  <p:defaultTextStyle>
    <a:defPPr>
      <a:defRPr lang="en-US"/>
    </a:defPPr>
    <a:lvl1pPr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CC0000"/>
    <a:srgbClr val="FF0000"/>
    <a:srgbClr val="B2B2B2"/>
    <a:srgbClr val="969696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8" autoAdjust="0"/>
    <p:restoredTop sz="94679" autoAdjust="0"/>
  </p:normalViewPr>
  <p:slideViewPr>
    <p:cSldViewPr snapToGrid="0">
      <p:cViewPr varScale="1">
        <p:scale>
          <a:sx n="98" d="100"/>
          <a:sy n="98" d="100"/>
        </p:scale>
        <p:origin x="7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477" y="-86"/>
      </p:cViewPr>
      <p:guideLst>
        <p:guide orient="horz" pos="3126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8E3F2733-9BB8-4064-9314-2ADEF8FA81EF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7DF4052E-B9ED-408F-9626-45E6566A6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66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98726098-D1C5-406C-BC1F-14CED1640491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16C97A23-31E5-469B-81A4-91B0E96C7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0824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1454-E76A-4ED0-AC1D-F2FF580D7734}" type="datetime1">
              <a:rPr lang="zh-CN" altLang="en-US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719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EEC7-0A31-48E3-9C82-9A5D4C134434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4902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9484" y="385763"/>
            <a:ext cx="2885016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385763"/>
            <a:ext cx="8458200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3E493-9AB7-4F6D-A140-F915F085C374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825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385763"/>
            <a:ext cx="1021291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085" y="1114425"/>
            <a:ext cx="5581649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2934" y="1114425"/>
            <a:ext cx="5583767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F263-0584-455A-8440-5736CC324397}" type="datetime1">
              <a:rPr lang="zh-CN" altLang="en-US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946556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632952" y="0"/>
            <a:ext cx="2559049" cy="2873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9335D9F-1989-4CB5-B388-8B9DD648A56B}" type="datetime1">
              <a:rPr lang="zh-CN" altLang="en-US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938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AC39-EFC0-4CDC-B867-8A89F1BEDFEB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12235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085" y="1114425"/>
            <a:ext cx="558164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2934" y="1114425"/>
            <a:ext cx="55837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49465-5310-42A9-A9B0-B346CBE3F838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2215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9141"/>
            <a:ext cx="10972800" cy="103849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00710-F3FD-4AFD-8D88-5372409210CE}" type="datetime1">
              <a:rPr lang="zh-CN" altLang="en-US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589596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8D08D-5A72-4F63-9931-CC49FC2D0D21}" type="datetime1">
              <a:rPr lang="zh-CN" altLang="en-US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62380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2385-E1A9-4832-A56E-384495E79250}" type="datetime1">
              <a:rPr lang="zh-CN" altLang="en-US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632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390293"/>
            <a:ext cx="6815667" cy="57358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9F2CA-94AE-455C-A157-B327DCD501EF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88888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Wingdings" pitchFamily="2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A8B07-FF1A-4429-BAE0-7E92DD1D2ECF}" type="datetime1">
              <a:rPr lang="zh-CN" altLang="en-US"/>
              <a:pPr>
                <a:defRPr/>
              </a:pPr>
              <a:t>2021/11/18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50063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916" y="1114425"/>
            <a:ext cx="1136861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Wingdings" pitchFamily="2" charset="2"/>
              </a:rPr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32952" y="39689"/>
            <a:ext cx="2559049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kumimoji="0" sz="1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7D86D4F-245B-423E-8A13-9C9EC19A5100}" type="datetime1">
              <a:rPr lang="zh-CN" altLang="en-US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1028" name="Text Box 41"/>
          <p:cNvSpPr txBox="1">
            <a:spLocks noChangeArrowheads="1"/>
          </p:cNvSpPr>
          <p:nvPr/>
        </p:nvSpPr>
        <p:spPr bwMode="auto">
          <a:xfrm>
            <a:off x="3868732" y="6583364"/>
            <a:ext cx="5265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清华大学出版社 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新概念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程序设计大学教程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第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版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)》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第</a:t>
            </a:r>
            <a:fld id="{8F576773-6D69-4665-8E16-799E54E69532}" type="slidenum">
              <a:rPr kumimoji="0" lang="en-US" altLang="zh-CN" sz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pPr algn="ctr">
                <a:spcBef>
                  <a:spcPct val="50000"/>
                </a:spcBef>
                <a:buClrTx/>
                <a:buFontTx/>
                <a:buNone/>
                <a:defRPr/>
              </a:pPr>
              <a:t>‹#›</a:t>
            </a:fld>
            <a:r>
              <a:rPr kumimoji="0" lang="zh-CN" altLang="en-US" sz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页 </a:t>
            </a:r>
            <a:r>
              <a:rPr kumimoji="0" lang="en-US" altLang="zh-CN" sz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1200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661585" y="385763"/>
            <a:ext cx="102129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Text Box 43"/>
          <p:cNvSpPr txBox="1">
            <a:spLocks noChangeArrowheads="1"/>
          </p:cNvSpPr>
          <p:nvPr/>
        </p:nvSpPr>
        <p:spPr bwMode="auto">
          <a:xfrm>
            <a:off x="1852084" y="1"/>
            <a:ext cx="4326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1800" dirty="0" smtClean="0">
                <a:solidFill>
                  <a:schemeClr val="bg2"/>
                </a:solidFill>
                <a:ea typeface="宋体" pitchFamily="2" charset="-122"/>
              </a:rPr>
              <a:t>第</a:t>
            </a:r>
            <a:r>
              <a:rPr kumimoji="0"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1</a:t>
            </a:r>
            <a:r>
              <a:rPr kumimoji="0" lang="zh-CN" altLang="en-US" sz="1800" dirty="0" smtClean="0">
                <a:solidFill>
                  <a:schemeClr val="bg2"/>
                </a:solidFill>
                <a:ea typeface="宋体" pitchFamily="2" charset="-122"/>
              </a:rPr>
              <a:t>单元 抽象类与接口</a:t>
            </a:r>
          </a:p>
        </p:txBody>
      </p:sp>
      <p:sp>
        <p:nvSpPr>
          <p:cNvPr id="1031" name="Line 44"/>
          <p:cNvSpPr>
            <a:spLocks noChangeShapeType="1"/>
          </p:cNvSpPr>
          <p:nvPr userDrawn="1"/>
        </p:nvSpPr>
        <p:spPr bwMode="auto">
          <a:xfrm flipV="1">
            <a:off x="1756833" y="333375"/>
            <a:ext cx="9950451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/>
          </a:p>
        </p:txBody>
      </p:sp>
      <p:sp>
        <p:nvSpPr>
          <p:cNvPr id="1032" name="Rectangle 47"/>
          <p:cNvSpPr>
            <a:spLocks noChangeArrowheads="1"/>
          </p:cNvSpPr>
          <p:nvPr userDrawn="1"/>
        </p:nvSpPr>
        <p:spPr bwMode="auto">
          <a:xfrm>
            <a:off x="5245100" y="2867025"/>
            <a:ext cx="1219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160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52384" y="327026"/>
            <a:ext cx="364134" cy="643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5"/>
        </a:buBlip>
        <a:defRPr kumimoji="1" sz="2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  <a:sym typeface="Wingdings" pitchFamily="2" charset="2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Font typeface="Monotype Sorts" pitchFamily="2" charset="2"/>
        <a:buBlip>
          <a:blip r:embed="rId16"/>
        </a:buBlip>
        <a:defRPr kumimoji="1"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Font typeface="Monotype Sorts" pitchFamily="2" charset="2"/>
        <a:buBlip>
          <a:blip r:embed="rId17"/>
        </a:buBlip>
        <a:defRPr kumimoji="1"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Blip>
          <a:blip r:embed="rId18"/>
        </a:buBlip>
        <a:defRPr kumimoji="1"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753363" y="1319784"/>
            <a:ext cx="8658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</a:t>
            </a:r>
            <a:r>
              <a:rPr kumimoji="0" lang="en-US" altLang="zh-CN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6</a:t>
            </a:r>
            <a:r>
              <a:rPr kumimoji="0" lang="zh-CN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单元 抽象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类与接口</a:t>
            </a:r>
            <a:endParaRPr kumimoji="0"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8865" y="3419855"/>
            <a:ext cx="7467220" cy="548641"/>
          </a:xfrm>
        </p:spPr>
        <p:txBody>
          <a:bodyPr/>
          <a:lstStyle/>
          <a:p>
            <a:r>
              <a:rPr lang="zh-CN" altLang="en-US" dirty="0"/>
              <a:t>抽象类和接口是基于继承的两种组织类的机制。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  <a:r>
              <a:rPr lang="zh-CN" altLang="en-US" dirty="0" smtClean="0"/>
              <a:t>示例（续）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70562" y="1608416"/>
            <a:ext cx="9247762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sz="18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TestErrorCode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 </a:t>
            </a:r>
            <a:r>
              <a:rPr lang="en-US" altLang="zh-CN" sz="18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[]) {</a:t>
            </a:r>
            <a:endParaRPr lang="zh-CN" altLang="zh-CN" sz="18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ErrorCode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error1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ErrorCode.</a:t>
            </a:r>
            <a:r>
              <a:rPr lang="en-US" altLang="zh-CN" sz="18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8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"code:"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error1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.getCode());</a:t>
            </a:r>
            <a:endParaRPr lang="zh-CN" altLang="zh-CN" sz="18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</a:t>
            </a:r>
            <a:r>
              <a:rPr lang="en-US" altLang="zh-CN" sz="18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18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.println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desc</a:t>
            </a:r>
            <a:r>
              <a:rPr lang="en-US" altLang="zh-CN" sz="18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:"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error1</a:t>
            </a: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.getDescription());</a:t>
            </a:r>
            <a:endParaRPr lang="zh-CN" altLang="zh-CN" sz="18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8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b="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7516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641" y="2616899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6.2</a:t>
            </a:r>
            <a:r>
              <a:rPr lang="zh-CN" altLang="en-US" dirty="0"/>
              <a:t>课 抽象类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9489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lang="zh-CN" altLang="en-US" dirty="0" smtClean="0"/>
              <a:t>由</a:t>
            </a:r>
            <a:r>
              <a:rPr lang="zh-CN" altLang="en-US" dirty="0"/>
              <a:t>具体类抽象出抽象类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2"/>
            <a:ext cx="11368616" cy="5496877"/>
          </a:xfrm>
        </p:spPr>
        <p:txBody>
          <a:bodyPr/>
          <a:lstStyle/>
          <a:p>
            <a:r>
              <a:rPr lang="en-US" altLang="zh-CN" sz="2000" dirty="0"/>
              <a:t>1. 3</a:t>
            </a:r>
            <a:r>
              <a:rPr lang="zh-CN" altLang="en-US" sz="2000" dirty="0"/>
              <a:t>个类中具有的相同成员</a:t>
            </a:r>
          </a:p>
          <a:p>
            <a:pPr lvl="1"/>
            <a:r>
              <a:rPr lang="zh-CN" altLang="en-US" sz="1800" dirty="0"/>
              <a:t>第</a:t>
            </a:r>
            <a:r>
              <a:rPr lang="en-US" altLang="zh-CN" sz="1800" dirty="0" smtClean="0"/>
              <a:t>6.1</a:t>
            </a:r>
            <a:r>
              <a:rPr lang="zh-CN" altLang="en-US" sz="1800" dirty="0"/>
              <a:t>节已经定义了 </a:t>
            </a:r>
            <a:r>
              <a:rPr lang="en-US" altLang="zh-CN" sz="1800" dirty="0"/>
              <a:t>3</a:t>
            </a:r>
            <a:r>
              <a:rPr lang="zh-CN" altLang="en-US" sz="1800" dirty="0"/>
              <a:t>个并列的类，现对它们进一步抽象：分析前面的</a:t>
            </a:r>
            <a:r>
              <a:rPr lang="en-US" altLang="zh-CN" sz="1800" dirty="0"/>
              <a:t>3</a:t>
            </a:r>
            <a:r>
              <a:rPr lang="zh-CN" altLang="en-US" sz="1800" dirty="0"/>
              <a:t>个类，发现它们有以下相同点。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）都有下列成员。</a:t>
            </a:r>
          </a:p>
          <a:p>
            <a:pPr marL="857250" lvl="2" indent="0">
              <a:buNone/>
            </a:pPr>
            <a:r>
              <a:rPr lang="en-US" altLang="zh-CN" sz="1800" dirty="0"/>
              <a:t>public 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Color { RED, YELLOW, BLUE, WHITE, BLACK };	</a:t>
            </a:r>
            <a:r>
              <a:rPr lang="en-US" altLang="zh-CN" sz="1800" dirty="0" smtClean="0"/>
              <a:t>// </a:t>
            </a:r>
            <a:r>
              <a:rPr lang="zh-CN" altLang="en-US" sz="1800" dirty="0"/>
              <a:t>定义枚举</a:t>
            </a:r>
          </a:p>
          <a:p>
            <a:pPr marL="857250" lvl="2" indent="0">
              <a:buNone/>
            </a:pPr>
            <a:r>
              <a:rPr lang="en-US" altLang="zh-CN" sz="1800" dirty="0"/>
              <a:t>private Color </a:t>
            </a:r>
            <a:r>
              <a:rPr lang="en-US" altLang="zh-CN" sz="1800" dirty="0" err="1"/>
              <a:t>lineColor</a:t>
            </a:r>
            <a:r>
              <a:rPr lang="en-US" altLang="zh-CN" sz="1800" dirty="0" smtClean="0"/>
              <a:t>;</a:t>
            </a:r>
            <a:r>
              <a:rPr lang="en-US" altLang="zh-CN" sz="1800" dirty="0"/>
              <a:t>				</a:t>
            </a:r>
            <a:r>
              <a:rPr lang="en-US" altLang="zh-CN" sz="1800" dirty="0" smtClean="0"/>
              <a:t>	// </a:t>
            </a:r>
            <a:r>
              <a:rPr lang="zh-CN" altLang="en-US" sz="1800" dirty="0"/>
              <a:t>线条色</a:t>
            </a:r>
          </a:p>
          <a:p>
            <a:pPr marL="857250" lvl="2" indent="0">
              <a:buNone/>
            </a:pPr>
            <a:r>
              <a:rPr lang="en-US" altLang="zh-CN" sz="1800" dirty="0"/>
              <a:t>private Color </a:t>
            </a:r>
            <a:r>
              <a:rPr lang="en-US" altLang="zh-CN" sz="1800" dirty="0" err="1"/>
              <a:t>fillColor</a:t>
            </a:r>
            <a:r>
              <a:rPr lang="en-US" altLang="zh-CN" sz="1800" dirty="0"/>
              <a:t>;			</a:t>
            </a:r>
            <a:r>
              <a:rPr lang="en-US" altLang="zh-CN" sz="1800" dirty="0" smtClean="0"/>
              <a:t>		// </a:t>
            </a:r>
            <a:r>
              <a:rPr lang="zh-CN" altLang="en-US" sz="1800" dirty="0"/>
              <a:t>填充色</a:t>
            </a:r>
          </a:p>
          <a:p>
            <a:pPr marL="857250" lvl="2" indent="0">
              <a:buNone/>
            </a:pPr>
            <a:endParaRPr lang="zh-CN" altLang="en-US" sz="1800" dirty="0"/>
          </a:p>
          <a:p>
            <a:pPr marL="857250" lvl="2" indent="0"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setColor</a:t>
            </a:r>
            <a:r>
              <a:rPr lang="en-US" altLang="zh-CN" sz="1800" dirty="0"/>
              <a:t>(Color </a:t>
            </a:r>
            <a:r>
              <a:rPr lang="en-US" altLang="zh-CN" sz="1800" dirty="0" err="1"/>
              <a:t>lineColor</a:t>
            </a:r>
            <a:r>
              <a:rPr lang="en-US" altLang="zh-CN" sz="1800" dirty="0"/>
              <a:t>, Color </a:t>
            </a:r>
            <a:r>
              <a:rPr lang="en-US" altLang="zh-CN" sz="1800" dirty="0" err="1"/>
              <a:t>fillColor</a:t>
            </a:r>
            <a:r>
              <a:rPr lang="en-US" altLang="zh-CN" sz="1800" dirty="0"/>
              <a:t>){	</a:t>
            </a:r>
            <a:r>
              <a:rPr lang="en-US" altLang="zh-CN" sz="1800" dirty="0" smtClean="0"/>
              <a:t>// </a:t>
            </a:r>
            <a:r>
              <a:rPr lang="zh-CN" altLang="en-US" sz="1800" dirty="0"/>
              <a:t>着色方法</a:t>
            </a:r>
          </a:p>
          <a:p>
            <a:pPr marL="857250" lvl="2" indent="0">
              <a:buNone/>
            </a:pPr>
            <a:r>
              <a:rPr lang="zh-CN" altLang="en-US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this.lineColor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lineColor</a:t>
            </a:r>
            <a:r>
              <a:rPr lang="en-US" altLang="zh-CN" sz="1800" dirty="0"/>
              <a:t>;</a:t>
            </a:r>
          </a:p>
          <a:p>
            <a:pPr marL="857250" lvl="2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 err="1"/>
              <a:t>this.fillColor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fillColor</a:t>
            </a:r>
            <a:r>
              <a:rPr lang="en-US" altLang="zh-CN" sz="1800" dirty="0"/>
              <a:t>;</a:t>
            </a:r>
          </a:p>
          <a:p>
            <a:pPr marL="857250" lvl="2" indent="0">
              <a:buNone/>
            </a:pPr>
            <a:r>
              <a:rPr lang="en-US" altLang="zh-CN" sz="1800" dirty="0"/>
              <a:t>}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）都要在构造器中初始化</a:t>
            </a:r>
            <a:r>
              <a:rPr lang="en-US" altLang="zh-CN" sz="1800" dirty="0" err="1"/>
              <a:t>lineColor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fillColor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显然，只要将</a:t>
            </a:r>
            <a:r>
              <a:rPr lang="en-US" altLang="zh-CN" sz="1800" dirty="0"/>
              <a:t>private</a:t>
            </a:r>
            <a:r>
              <a:rPr lang="zh-CN" altLang="en-US" sz="1800" dirty="0"/>
              <a:t>换成</a:t>
            </a:r>
            <a:r>
              <a:rPr lang="en-US" altLang="zh-CN" sz="1800" dirty="0"/>
              <a:t>protected</a:t>
            </a:r>
            <a:r>
              <a:rPr lang="zh-CN" altLang="en-US" sz="1800" dirty="0"/>
              <a:t>，就可以为</a:t>
            </a:r>
            <a:r>
              <a:rPr lang="en-US" altLang="zh-CN" sz="1800" dirty="0"/>
              <a:t>3</a:t>
            </a:r>
            <a:r>
              <a:rPr lang="zh-CN" altLang="en-US" sz="1800" dirty="0"/>
              <a:t>个类设计一个含有上述成员的父类，让</a:t>
            </a:r>
            <a:r>
              <a:rPr lang="en-US" altLang="zh-CN" sz="1800" dirty="0"/>
              <a:t>3</a:t>
            </a:r>
            <a:r>
              <a:rPr lang="zh-CN" altLang="en-US" sz="1800" dirty="0"/>
              <a:t>个类继承父类的上述成员，实现部分代码的复用。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07969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lang="zh-CN" altLang="en-US" dirty="0" smtClean="0"/>
              <a:t>由</a:t>
            </a:r>
            <a:r>
              <a:rPr lang="zh-CN" altLang="en-US" dirty="0"/>
              <a:t>具体类抽象出抽象</a:t>
            </a:r>
            <a:r>
              <a:rPr lang="zh-CN" altLang="en-US" dirty="0" smtClean="0"/>
              <a:t>类（续）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2. 3</a:t>
            </a:r>
            <a:r>
              <a:rPr lang="zh-CN" altLang="en-US" dirty="0"/>
              <a:t>个类中都具有的名字、参数和返回类型都相同的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个类中各有一个</a:t>
            </a:r>
            <a:r>
              <a:rPr lang="en-US" altLang="zh-CN" dirty="0" err="1"/>
              <a:t>getArea</a:t>
            </a:r>
            <a:r>
              <a:rPr lang="en-US" altLang="zh-CN" dirty="0"/>
              <a:t>( )</a:t>
            </a:r>
            <a:r>
              <a:rPr lang="zh-CN" altLang="en-US" dirty="0"/>
              <a:t>方法和</a:t>
            </a:r>
            <a:r>
              <a:rPr lang="en-US" altLang="zh-CN" dirty="0"/>
              <a:t>draw( )</a:t>
            </a:r>
            <a:r>
              <a:rPr lang="zh-CN" altLang="en-US" dirty="0"/>
              <a:t>方法，特点是名字、 参数和类型都相同，只是实现不同。对于这样的方法，显然不能够像</a:t>
            </a:r>
            <a:r>
              <a:rPr lang="en-US" altLang="zh-CN" dirty="0" err="1"/>
              <a:t>setColor</a:t>
            </a:r>
            <a:r>
              <a:rPr lang="en-US" altLang="zh-CN" dirty="0"/>
              <a:t>( )</a:t>
            </a:r>
            <a:r>
              <a:rPr lang="zh-CN" altLang="en-US" dirty="0"/>
              <a:t>方法那样写在父类中让子类直接去继承。唯一的办法是写在父类中让子类去覆盖，即在父类中把这两个方法写为方法体空的形式：</a:t>
            </a:r>
          </a:p>
          <a:p>
            <a:pPr marL="857250" lvl="2" indent="0">
              <a:buNone/>
            </a:pPr>
            <a:r>
              <a:rPr lang="en-US" altLang="zh-CN" dirty="0"/>
              <a:t>void </a:t>
            </a:r>
            <a:r>
              <a:rPr lang="en-US" altLang="zh-CN" dirty="0" smtClean="0"/>
              <a:t>draw() </a:t>
            </a:r>
            <a:r>
              <a:rPr lang="en-US" altLang="zh-CN" dirty="0"/>
              <a:t>{}</a:t>
            </a:r>
          </a:p>
          <a:p>
            <a:pPr marL="857250" lvl="2" indent="0">
              <a:buNone/>
            </a:pPr>
            <a:r>
              <a:rPr lang="en-US" altLang="zh-CN" dirty="0"/>
              <a:t>double </a:t>
            </a:r>
            <a:r>
              <a:rPr lang="en-US" altLang="zh-CN" dirty="0" err="1" smtClean="0"/>
              <a:t>getArea</a:t>
            </a:r>
            <a:r>
              <a:rPr lang="en-US" altLang="zh-CN" dirty="0" smtClean="0"/>
              <a:t>() {}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560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由具体类抽象出抽象类（续）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885825"/>
            <a:ext cx="11368616" cy="487680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一个父类的代码</a:t>
            </a:r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6-5】 </a:t>
            </a:r>
            <a:r>
              <a:rPr lang="zh-CN" altLang="en-US" dirty="0"/>
              <a:t>由</a:t>
            </a:r>
            <a:r>
              <a:rPr lang="en-US" altLang="zh-CN" dirty="0"/>
              <a:t>3</a:t>
            </a:r>
            <a:r>
              <a:rPr lang="zh-CN" altLang="en-US" dirty="0"/>
              <a:t>个独立类抽象出的</a:t>
            </a:r>
            <a:r>
              <a:rPr lang="en-US" altLang="zh-CN" dirty="0"/>
              <a:t>Shape</a:t>
            </a:r>
            <a:r>
              <a:rPr lang="zh-CN" altLang="en-US" dirty="0"/>
              <a:t>类。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41376" y="1791610"/>
            <a:ext cx="8199120" cy="506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Shape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定义枚举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	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YELLOW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BLACK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};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线条色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填充色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Shape()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BLACK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着色方法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(Color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Color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8180" y="1855428"/>
            <a:ext cx="4846321" cy="237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空的画图形方法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}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空的计算面积方法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0;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}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6020547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由具体类抽象出抽象类（续）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有了这个类就可以用它来派生类</a:t>
            </a:r>
            <a:r>
              <a:rPr lang="en-US" altLang="zh-CN" dirty="0"/>
              <a:t>Circle</a:t>
            </a:r>
            <a:r>
              <a:rPr lang="zh-CN" altLang="en-US" dirty="0"/>
              <a:t>、</a:t>
            </a:r>
            <a:r>
              <a:rPr lang="en-US" altLang="zh-CN" dirty="0"/>
              <a:t>Rectangle</a:t>
            </a:r>
            <a:r>
              <a:rPr lang="zh-CN" altLang="en-US" dirty="0"/>
              <a:t>和</a:t>
            </a:r>
            <a:r>
              <a:rPr lang="en-US" altLang="zh-CN" dirty="0"/>
              <a:t>Triangle</a:t>
            </a:r>
            <a:r>
              <a:rPr lang="zh-CN" altLang="en-US" dirty="0"/>
              <a:t>，实现</a:t>
            </a:r>
            <a:r>
              <a:rPr lang="zh-CN" altLang="en-US" dirty="0">
                <a:solidFill>
                  <a:srgbClr val="FF0000"/>
                </a:solidFill>
              </a:rPr>
              <a:t>部分代码复用</a:t>
            </a:r>
            <a:r>
              <a:rPr lang="zh-CN" altLang="en-US" dirty="0"/>
              <a:t>。但是，这样带来了两个问题：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）这里的</a:t>
            </a:r>
            <a:r>
              <a:rPr lang="en-US" altLang="zh-CN" dirty="0"/>
              <a:t>draw( )</a:t>
            </a:r>
            <a:r>
              <a:rPr lang="zh-CN" altLang="en-US" dirty="0"/>
              <a:t>和</a:t>
            </a:r>
            <a:r>
              <a:rPr lang="en-US" altLang="zh-CN" dirty="0" err="1"/>
              <a:t>getArea</a:t>
            </a:r>
            <a:r>
              <a:rPr lang="en-US" altLang="zh-CN" dirty="0"/>
              <a:t>( )</a:t>
            </a:r>
            <a:r>
              <a:rPr lang="zh-CN" altLang="en-US" dirty="0"/>
              <a:t>都是无参方法，要是有参方法，方法体该如何写呢？</a:t>
            </a:r>
            <a:r>
              <a:rPr lang="en-US" altLang="zh-CN" dirty="0"/>
              <a:t>Shape</a:t>
            </a:r>
            <a:r>
              <a:rPr lang="zh-CN" altLang="en-US" dirty="0"/>
              <a:t>类只知道子类（</a:t>
            </a:r>
            <a:r>
              <a:rPr lang="en-US" altLang="zh-CN" dirty="0"/>
              <a:t>Circle</a:t>
            </a:r>
            <a:r>
              <a:rPr lang="zh-CN" altLang="en-US" dirty="0"/>
              <a:t>、</a:t>
            </a:r>
            <a:r>
              <a:rPr lang="en-US" altLang="zh-CN" dirty="0"/>
              <a:t>Rectangle</a:t>
            </a:r>
            <a:r>
              <a:rPr lang="zh-CN" altLang="en-US" dirty="0"/>
              <a:t>和</a:t>
            </a:r>
            <a:r>
              <a:rPr lang="en-US" altLang="zh-CN" dirty="0"/>
              <a:t>Triangle</a:t>
            </a:r>
            <a:r>
              <a:rPr lang="zh-CN" altLang="en-US" dirty="0"/>
              <a:t>类）应该包含怎样的方法，但无法准确地知道这些子类如何实现这些方法。如</a:t>
            </a:r>
            <a:r>
              <a:rPr lang="en-US" altLang="zh-CN" dirty="0"/>
              <a:t>Shape</a:t>
            </a:r>
            <a:r>
              <a:rPr lang="zh-CN" altLang="en-US" dirty="0"/>
              <a:t>类提供了一个计算面积的方法</a:t>
            </a:r>
            <a:r>
              <a:rPr lang="en-US" altLang="zh-CN" dirty="0" err="1"/>
              <a:t>getArea</a:t>
            </a:r>
            <a:r>
              <a:rPr lang="en-US" altLang="zh-CN" dirty="0"/>
              <a:t>()</a:t>
            </a:r>
            <a:r>
              <a:rPr lang="zh-CN" altLang="en-US" dirty="0"/>
              <a:t>，但其不同子类对面积的计算方法是不一样的，即</a:t>
            </a:r>
            <a:r>
              <a:rPr lang="en-US" altLang="zh-CN" dirty="0"/>
              <a:t>Shape</a:t>
            </a:r>
            <a:r>
              <a:rPr lang="zh-CN" altLang="en-US" dirty="0"/>
              <a:t>类无法准确地知道其子类计算面积的方法。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）如果用类</a:t>
            </a:r>
            <a:r>
              <a:rPr lang="en-US" altLang="zh-CN" dirty="0"/>
              <a:t>Shape</a:t>
            </a:r>
            <a:r>
              <a:rPr lang="zh-CN" altLang="en-US" dirty="0"/>
              <a:t>生成对象（引用变量），用其引用不同子类的实例，去调用子类的方法</a:t>
            </a:r>
            <a:r>
              <a:rPr lang="en-US" altLang="zh-CN" dirty="0"/>
              <a:t>draw( )</a:t>
            </a:r>
            <a:r>
              <a:rPr lang="zh-CN" altLang="en-US" dirty="0"/>
              <a:t>或</a:t>
            </a:r>
            <a:r>
              <a:rPr lang="en-US" altLang="zh-CN" dirty="0" err="1"/>
              <a:t>getArea</a:t>
            </a:r>
            <a:r>
              <a:rPr lang="en-US" altLang="zh-CN" dirty="0"/>
              <a:t>( )</a:t>
            </a:r>
            <a:r>
              <a:rPr lang="zh-CN" altLang="en-US" dirty="0"/>
              <a:t>，那么该如何执行呢</a:t>
            </a:r>
            <a:r>
              <a:rPr lang="en-US" altLang="zh-CN" dirty="0"/>
              <a:t>?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抽象类</a:t>
            </a:r>
            <a:r>
              <a:rPr lang="zh-CN" altLang="en-US" dirty="0"/>
              <a:t>可以很好地解决这两个问题。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076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由具体类抽象出抽象类（续）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00113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4. </a:t>
            </a:r>
            <a:r>
              <a:rPr lang="zh-CN" altLang="en-US" sz="2000" dirty="0"/>
              <a:t>定义抽象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抽象类是用</a:t>
            </a:r>
            <a:r>
              <a:rPr lang="en-US" altLang="zh-CN" sz="1800" dirty="0">
                <a:solidFill>
                  <a:srgbClr val="FF0000"/>
                </a:solidFill>
              </a:rPr>
              <a:t>abstract</a:t>
            </a:r>
            <a:r>
              <a:rPr lang="zh-CN" altLang="en-US" sz="1800" dirty="0"/>
              <a:t>修饰的类。在这个类中，要被抽象类的实例类覆盖的方法也用 </a:t>
            </a:r>
            <a:r>
              <a:rPr lang="en-US" altLang="zh-CN" sz="1800" dirty="0"/>
              <a:t>abstract</a:t>
            </a:r>
            <a:r>
              <a:rPr lang="zh-CN" altLang="en-US" sz="1800" dirty="0"/>
              <a:t>修饰为抽象方法，不定义方法体，只定义方法头。这样，抽象类就成为其实例类的 一个模板了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6-6】 </a:t>
            </a:r>
            <a:r>
              <a:rPr lang="zh-CN" altLang="en-US" sz="1800" dirty="0"/>
              <a:t>抽象类</a:t>
            </a:r>
            <a:r>
              <a:rPr lang="en-US" altLang="zh-CN" sz="1800" dirty="0"/>
              <a:t>Shape</a:t>
            </a:r>
            <a:r>
              <a:rPr lang="zh-CN" altLang="en-US" sz="1800" dirty="0"/>
              <a:t>的定义。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76768" y="2514320"/>
            <a:ext cx="7433732" cy="382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public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abstract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Shape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</a:t>
            </a:r>
            <a:r>
              <a:rPr lang="en-US" altLang="zh-CN" sz="13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定义枚举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300" b="0" i="1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YELLOW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WHITE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BLACK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6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r>
              <a:rPr lang="en-US" altLang="zh-CN" sz="13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线条色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3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r>
              <a:rPr lang="en-US" altLang="zh-CN" sz="13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填充色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3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</a:t>
            </a:r>
            <a:r>
              <a:rPr lang="en-US" altLang="zh-CN" sz="13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Shape()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3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3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3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WHITE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3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3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3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BLACK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2168" y="1976438"/>
            <a:ext cx="6262157" cy="297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</a:t>
            </a:r>
            <a:r>
              <a:rPr lang="en-US" altLang="zh-CN" sz="13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着色方法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setColor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(Color </a:t>
            </a:r>
            <a:r>
              <a:rPr lang="en-US" altLang="zh-CN" sz="13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Color </a:t>
            </a:r>
            <a:r>
              <a:rPr lang="en-US" altLang="zh-CN" sz="13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</a:t>
            </a:r>
            <a:r>
              <a:rPr lang="en-US" altLang="zh-CN" sz="13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3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3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3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</a:t>
            </a:r>
            <a:r>
              <a:rPr lang="en-US" altLang="zh-CN" sz="13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3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3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3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23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</a:t>
            </a:r>
            <a:r>
              <a:rPr lang="en-US" altLang="zh-CN" sz="13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抽象画图形方法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abstract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26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</a:t>
            </a:r>
            <a:r>
              <a:rPr lang="en-US" altLang="zh-CN" sz="13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抽象计算面积方法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</a:t>
            </a:r>
            <a:r>
              <a:rPr lang="en-US" altLang="zh-CN" sz="13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abstract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300" b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  }</a:t>
            </a:r>
            <a:endParaRPr lang="zh-CN" altLang="en-US" sz="1300" b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09416" y="4879515"/>
            <a:ext cx="6407659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Font typeface="Monotype Sorts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Font typeface="Monotype Sort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zh-CN" sz="1700" b="0" kern="0" dirty="0" smtClean="0"/>
              <a:t>这样，关键字</a:t>
            </a:r>
            <a:r>
              <a:rPr lang="en-US" altLang="zh-CN" sz="1700" b="0" kern="0" dirty="0" smtClean="0"/>
              <a:t>abstract</a:t>
            </a:r>
            <a:r>
              <a:rPr lang="zh-CN" altLang="zh-CN" sz="1700" b="0" kern="0" dirty="0" smtClean="0"/>
              <a:t>将类</a:t>
            </a:r>
            <a:r>
              <a:rPr lang="en-US" altLang="zh-CN" sz="1700" b="0" kern="0" dirty="0" smtClean="0"/>
              <a:t>Shape</a:t>
            </a:r>
            <a:r>
              <a:rPr lang="zh-CN" altLang="zh-CN" sz="1700" b="0" kern="0" dirty="0" smtClean="0"/>
              <a:t>定义成了抽象类，即它只有象征性意义——相当于设计了一个类的模板，它只能用于派生子类，不能被实例化。</a:t>
            </a:r>
          </a:p>
          <a:p>
            <a:pPr lvl="1"/>
            <a:r>
              <a:rPr lang="zh-CN" altLang="zh-CN" sz="1700" b="0" kern="0" dirty="0" smtClean="0"/>
              <a:t>抽象类与普通类相比，得到了一个能力，即抽象类可以包含抽象方法；同时也失去了一个能力，即抽象类不能用于创建实例。</a:t>
            </a:r>
          </a:p>
          <a:p>
            <a:endParaRPr lang="zh-CN" altLang="en-US" sz="1700" b="0" kern="0" dirty="0"/>
          </a:p>
        </p:txBody>
      </p:sp>
    </p:spTree>
    <p:extLst>
      <p:ext uri="{BB962C8B-B14F-4D97-AF65-F5344CB8AC3E}">
        <p14:creationId xmlns:p14="http://schemas.microsoft.com/office/powerpoint/2010/main" val="6124958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由抽象类派生出实例类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114425"/>
            <a:ext cx="11227309" cy="4876800"/>
          </a:xfrm>
        </p:spPr>
        <p:txBody>
          <a:bodyPr/>
          <a:lstStyle/>
          <a:p>
            <a:r>
              <a:rPr lang="zh-CN" altLang="en-US" dirty="0"/>
              <a:t>由于子类是超类的实例化，超类是子类的抽象化，有了这个象征性的抽象类就可以派生岀其具体类。或者说，抽象类作为类模型，可以按照这个模型生成具体的</a:t>
            </a:r>
            <a:r>
              <a:rPr lang="zh-CN" altLang="en-US" dirty="0" smtClean="0"/>
              <a:t>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实例</a:t>
            </a:r>
            <a:r>
              <a:rPr lang="zh-CN" altLang="en-US" dirty="0"/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/>
              <a:t>由抽象类派生实例类的示例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6-7】 </a:t>
            </a:r>
            <a:r>
              <a:rPr lang="zh-CN" altLang="en-US" dirty="0"/>
              <a:t>作为</a:t>
            </a:r>
            <a:r>
              <a:rPr lang="en-US" altLang="zh-CN" dirty="0"/>
              <a:t>Shape</a:t>
            </a:r>
            <a:r>
              <a:rPr lang="zh-CN" altLang="en-US" dirty="0"/>
              <a:t>派生类的</a:t>
            </a:r>
            <a:r>
              <a:rPr lang="en-US" altLang="zh-CN" dirty="0"/>
              <a:t>3</a:t>
            </a:r>
            <a:r>
              <a:rPr lang="zh-CN" altLang="en-US" dirty="0"/>
              <a:t>个子类的定义。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8730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962150" y="465138"/>
            <a:ext cx="7905750" cy="617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Circle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类定义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 class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Shape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定义常量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——final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变量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final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3.1415926;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半径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	</a:t>
            </a:r>
            <a:r>
              <a:rPr lang="en-US" altLang="zh-CN" sz="12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画图形方法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2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画圆。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计算圆面积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200" b="0" kern="0" dirty="0" smtClean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200" b="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200" b="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i="1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200" b="0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200" b="0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}</a:t>
            </a:r>
            <a:endParaRPr lang="zh-CN" altLang="zh-CN" sz="1200" b="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}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182084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3125" y="395600"/>
            <a:ext cx="6096000" cy="63955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Rectangle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类定义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Rectangle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Shape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矩形宽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矩形高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Rectangle()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Rectangle(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	</a:t>
            </a:r>
            <a:r>
              <a:rPr lang="en-US" altLang="zh-CN" sz="12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	</a:t>
            </a:r>
            <a:r>
              <a:rPr lang="en-US" altLang="zh-CN" sz="12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画图形方法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2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画矩形。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23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计算圆面积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</a:t>
            </a:r>
            <a:r>
              <a:rPr lang="en-US" altLang="zh-CN" sz="12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2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}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463304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497" y="2507171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6.1</a:t>
            </a:r>
            <a:r>
              <a:rPr lang="zh-CN" altLang="en-US" dirty="0"/>
              <a:t>课 圆、三角形和矩形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326327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7324" y="535355"/>
            <a:ext cx="10506075" cy="5396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Triangle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类定义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Shape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边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边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边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Triangle()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Triangle(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NonTriangleException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isATriangle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}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NonTriangleException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3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不能组成三角形！</a:t>
            </a:r>
            <a:r>
              <a:rPr lang="en-US" altLang="zh-CN" sz="13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24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499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6849" y="354380"/>
            <a:ext cx="10506075" cy="611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判断三条线能否组成三角形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isATriangle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&lt;=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}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&lt;=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}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&lt;=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}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36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画图形方法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</a:t>
            </a:r>
            <a:r>
              <a:rPr lang="en-US" altLang="zh-CN" sz="13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3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画三角形。</a:t>
            </a:r>
            <a:r>
              <a:rPr lang="en-US" altLang="zh-CN" sz="13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	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42	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计算三角形面积</a:t>
            </a:r>
            <a:r>
              <a:rPr lang="en-US" altLang="zh-CN" sz="13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	</a:t>
            </a:r>
            <a:r>
              <a:rPr lang="en-US" altLang="zh-CN" sz="13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/ 2;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Math.</a:t>
            </a:r>
            <a:r>
              <a:rPr lang="en-US" altLang="zh-CN" sz="13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sqrt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* 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* 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 </a:t>
            </a:r>
            <a:r>
              <a:rPr lang="en-US" altLang="zh-CN" sz="13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	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	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3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50	}</a:t>
            </a:r>
            <a:endParaRPr lang="zh-CN" altLang="en-US" sz="1300" b="0" dirty="0"/>
          </a:p>
        </p:txBody>
      </p:sp>
    </p:spTree>
    <p:extLst>
      <p:ext uri="{BB962C8B-B14F-4D97-AF65-F5344CB8AC3E}">
        <p14:creationId xmlns:p14="http://schemas.microsoft.com/office/powerpoint/2010/main" val="2235859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71649" y="677241"/>
            <a:ext cx="8448675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自定义异常类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NonTriangleException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RuntimeException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NonTriangleException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(String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super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}</a:t>
            </a:r>
            <a:endParaRPr lang="zh-CN" altLang="en-US" sz="1400" b="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17016" y="2136772"/>
            <a:ext cx="11368616" cy="2143125"/>
          </a:xfrm>
        </p:spPr>
        <p:txBody>
          <a:bodyPr/>
          <a:lstStyle/>
          <a:p>
            <a:r>
              <a:rPr lang="zh-CN" altLang="en-US" dirty="0"/>
              <a:t>注意：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）只有抽象类中的所有抽象方法都实现为实例方法，才能成为实例类。在子类中重定义父类的抽象方法称为实现。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UML</a:t>
            </a:r>
            <a:r>
              <a:rPr lang="zh-CN" altLang="en-US" dirty="0"/>
              <a:t>图中抽象类的类名（</a:t>
            </a:r>
            <a:r>
              <a:rPr lang="en-US" altLang="zh-CN" dirty="0"/>
              <a:t>Shape</a:t>
            </a:r>
            <a:r>
              <a:rPr lang="zh-CN" altLang="en-US" dirty="0"/>
              <a:t>）用斜体表示。</a:t>
            </a:r>
          </a:p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56706"/>
              </p:ext>
            </p:extLst>
          </p:nvPr>
        </p:nvGraphicFramePr>
        <p:xfrm>
          <a:off x="5995986" y="3065460"/>
          <a:ext cx="5485128" cy="329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3" imgW="3390913" imgH="2038363" progId="Visio.Drawing.15">
                  <p:embed/>
                </p:oleObj>
              </mc:Choice>
              <mc:Fallback>
                <p:oleObj name="Visio" r:id="rId3" imgW="3390913" imgH="20383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6" y="3065460"/>
                        <a:ext cx="5485128" cy="3297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746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本例的测试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240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由抽象类派生出实例</a:t>
            </a:r>
            <a:r>
              <a:rPr lang="zh-CN" altLang="en-US" dirty="0" smtClean="0"/>
              <a:t>类（续）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911432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6-8】 </a:t>
            </a:r>
            <a:r>
              <a:rPr lang="zh-CN" altLang="en-US" sz="2000" dirty="0"/>
              <a:t>代码</a:t>
            </a:r>
            <a:r>
              <a:rPr lang="en-US" altLang="zh-CN" sz="2000" dirty="0"/>
              <a:t>6-7</a:t>
            </a:r>
            <a:r>
              <a:rPr lang="zh-CN" altLang="en-US" sz="2000" dirty="0"/>
              <a:t>的测试代码。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69366" y="1398736"/>
            <a:ext cx="9134475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TestAbstractClass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定义父类引用并初始化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Shape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静态绑定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Triangle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t1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Triangle(10, 8, 6);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输出三角形面积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	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三角形面积为：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t1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.getArea());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指向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Triangle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	</a:t>
            </a:r>
            <a:r>
              <a:rPr lang="en-US" altLang="zh-CN" sz="12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Triangle(10, 8, 6);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	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三角形面积为：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.getArea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15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指向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Rectangle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</a:t>
            </a:r>
            <a:r>
              <a:rPr lang="en-US" altLang="zh-CN" sz="12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Rectangle(10, 8);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矩形面积为：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.getArea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19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指向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Circle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对象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</a:t>
            </a:r>
            <a:r>
              <a:rPr lang="en-US" altLang="zh-CN" sz="12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Circle(10);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圆面积为：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.getArea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23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549" y="930276"/>
            <a:ext cx="6239424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不能构成成三角形的实例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Triangle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t2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Triangle(1, 2, 3);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NonTriangleException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nis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err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捕获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nis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  }</a:t>
            </a:r>
            <a:endParaRPr lang="zh-CN" altLang="en-US" sz="1200" b="0" dirty="0"/>
          </a:p>
        </p:txBody>
      </p:sp>
      <p:sp>
        <p:nvSpPr>
          <p:cNvPr id="7" name="矩形 6"/>
          <p:cNvSpPr/>
          <p:nvPr/>
        </p:nvSpPr>
        <p:spPr>
          <a:xfrm>
            <a:off x="7725598" y="2755768"/>
            <a:ext cx="4237802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zh-CN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三角形面积为：</a:t>
            </a:r>
            <a:r>
              <a:rPr lang="en-US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24.0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zh-CN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三角形面积为：</a:t>
            </a:r>
            <a:r>
              <a:rPr lang="en-US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24.0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zh-CN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矩形面积为：</a:t>
            </a:r>
            <a:r>
              <a:rPr lang="en-US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80.0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zh-CN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圆面积为：</a:t>
            </a:r>
            <a:r>
              <a:rPr lang="en-US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314.15926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zh-CN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捕获</a:t>
            </a:r>
            <a:r>
              <a:rPr lang="en-US" altLang="zh-CN" sz="1400" b="0" u="sng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NonTriangleException</a:t>
            </a:r>
            <a:r>
              <a:rPr lang="en-US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1400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不能组成三角形！</a:t>
            </a:r>
            <a:endParaRPr lang="zh-CN" altLang="zh-CN" sz="1400" b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242076" y="4436766"/>
            <a:ext cx="466339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Font typeface="Monotype Sorts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Font typeface="Monotype Sort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zh-CN" sz="1800" b="0" kern="0" dirty="0" smtClean="0"/>
              <a:t>说明：抽象类虽然不能直接实例化，但是可以通过声明</a:t>
            </a:r>
            <a:r>
              <a:rPr lang="zh-CN" altLang="zh-CN" sz="1800" b="0" kern="0" dirty="0" smtClean="0">
                <a:solidFill>
                  <a:srgbClr val="FF0000"/>
                </a:solidFill>
              </a:rPr>
              <a:t>抽象类的引用变量</a:t>
            </a:r>
            <a:r>
              <a:rPr lang="zh-CN" altLang="zh-CN" sz="1800" b="0" kern="0" dirty="0" smtClean="0"/>
              <a:t>去指向其子类对象（第</a:t>
            </a:r>
            <a:r>
              <a:rPr lang="en-US" altLang="zh-CN" sz="1800" b="0" kern="0" dirty="0" smtClean="0"/>
              <a:t>13</a:t>
            </a:r>
            <a:r>
              <a:rPr lang="zh-CN" altLang="zh-CN" sz="1800" b="0" kern="0" dirty="0" smtClean="0"/>
              <a:t>、</a:t>
            </a:r>
            <a:r>
              <a:rPr lang="en-US" altLang="zh-CN" sz="1800" b="0" kern="0" dirty="0" smtClean="0"/>
              <a:t>17</a:t>
            </a:r>
            <a:r>
              <a:rPr lang="zh-CN" altLang="zh-CN" sz="1800" b="0" kern="0" dirty="0" smtClean="0"/>
              <a:t>、</a:t>
            </a:r>
            <a:r>
              <a:rPr lang="en-US" altLang="zh-CN" sz="1800" b="0" kern="0" dirty="0" smtClean="0"/>
              <a:t>21</a:t>
            </a:r>
            <a:r>
              <a:rPr lang="zh-CN" altLang="zh-CN" sz="1800" b="0" kern="0" dirty="0" smtClean="0"/>
              <a:t>行），这样就可以调用子类重写的方法，这就是抽象类的</a:t>
            </a:r>
            <a:r>
              <a:rPr lang="zh-CN" altLang="zh-CN" sz="1800" b="0" kern="0" dirty="0" smtClean="0">
                <a:solidFill>
                  <a:srgbClr val="FF0000"/>
                </a:solidFill>
              </a:rPr>
              <a:t>多态</a:t>
            </a:r>
            <a:r>
              <a:rPr lang="zh-CN" altLang="zh-CN" sz="1800" b="0" kern="0" dirty="0" smtClean="0"/>
              <a:t>体现。</a:t>
            </a:r>
            <a:endParaRPr lang="zh-CN" alt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38213272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</a:t>
            </a:r>
            <a:r>
              <a:rPr lang="en-US" altLang="zh-CN" dirty="0"/>
              <a:t>6.1 Java</a:t>
            </a:r>
            <a:r>
              <a:rPr lang="zh-CN" altLang="en-US" dirty="0"/>
              <a:t>构件修饰符小结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pic>
        <p:nvPicPr>
          <p:cNvPr id="5" name="Picture 6" descr="t01b26d925f98cb6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92" y="2946952"/>
            <a:ext cx="4695744" cy="324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961" y="406400"/>
            <a:ext cx="2128646" cy="21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13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560" y="2586038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6.3</a:t>
            </a:r>
            <a:r>
              <a:rPr lang="zh-CN" altLang="en-US" dirty="0"/>
              <a:t>课 接口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905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接口及其特点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基于如何为组织圆、矩形和三角形成为一个类体系的</a:t>
            </a:r>
            <a:r>
              <a:rPr lang="zh-CN" altLang="en-US" dirty="0" smtClean="0"/>
              <a:t>考虑</a:t>
            </a:r>
            <a:endParaRPr lang="en-US" altLang="zh-CN" dirty="0" smtClean="0"/>
          </a:p>
          <a:p>
            <a:pPr lvl="1"/>
            <a:r>
              <a:rPr lang="zh-CN" altLang="en-US" dirty="0"/>
              <a:t>定义了一个抽象类，它有两个抽象方法，即画图方法</a:t>
            </a:r>
            <a:r>
              <a:rPr lang="en-US" altLang="zh-CN" dirty="0"/>
              <a:t>draw( )</a:t>
            </a:r>
            <a:r>
              <a:rPr lang="zh-CN" altLang="en-US" dirty="0"/>
              <a:t>和计算面积的方法</a:t>
            </a:r>
            <a:r>
              <a:rPr lang="en-US" altLang="zh-CN" dirty="0" err="1"/>
              <a:t>getArea</a:t>
            </a:r>
            <a:r>
              <a:rPr lang="en-US" altLang="zh-CN" dirty="0"/>
              <a:t>( 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另外一个角度考虑，这个系统要实现两种服务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不同形状的面积和画不同 的几何图形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面对任何一个服务，都有需求方和提供方两个方面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位于需求方和提供方之间的部分称为接口（</a:t>
            </a:r>
            <a:r>
              <a:rPr lang="en-US" altLang="zh-CN" dirty="0"/>
              <a:t>interface</a:t>
            </a:r>
            <a:r>
              <a:rPr lang="zh-CN" altLang="en-US" dirty="0"/>
              <a:t>）。从需求方看，接口表达了需求；从提供方看，接口表达了可以提供的服务规范。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76424" y="4478655"/>
            <a:ext cx="8315325" cy="1207770"/>
            <a:chOff x="2520" y="7368"/>
            <a:chExt cx="7200" cy="780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520" y="7680"/>
              <a:ext cx="21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  <a:buNone/>
              </a:pPr>
              <a:r>
                <a:rPr lang="zh-CN" b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需要计算面积的系统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00" y="7680"/>
              <a:ext cx="1443" cy="4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  <a:buNone/>
              </a:pPr>
              <a:r>
                <a:rPr lang="zh-CN" b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计算面积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560" y="7680"/>
              <a:ext cx="21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  <a:buNone/>
              </a:pPr>
              <a:r>
                <a:rPr lang="zh-CN" b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可以实现计算面积的系统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520" y="7368"/>
              <a:ext cx="21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  <a:buNone/>
              </a:pPr>
              <a:r>
                <a:rPr lang="zh-CN" b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需求方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60" y="7368"/>
              <a:ext cx="21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  <a:buNone/>
              </a:pPr>
              <a:r>
                <a:rPr lang="zh-CN" b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提供方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760" y="7368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  <a:buNone/>
              </a:pPr>
              <a:r>
                <a:rPr lang="zh-CN" b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接口</a:t>
              </a:r>
            </a:p>
          </p:txBody>
        </p:sp>
        <p:cxnSp>
          <p:nvCxnSpPr>
            <p:cNvPr id="12" name="Line 11"/>
            <p:cNvCxnSpPr>
              <a:cxnSpLocks noChangeShapeType="1"/>
            </p:cNvCxnSpPr>
            <p:nvPr/>
          </p:nvCxnSpPr>
          <p:spPr bwMode="auto">
            <a:xfrm>
              <a:off x="4680" y="790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2"/>
            <p:cNvCxnSpPr>
              <a:cxnSpLocks noChangeShapeType="1"/>
            </p:cNvCxnSpPr>
            <p:nvPr/>
          </p:nvCxnSpPr>
          <p:spPr bwMode="auto">
            <a:xfrm>
              <a:off x="6840" y="790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98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接口及其</a:t>
            </a:r>
            <a:r>
              <a:rPr lang="zh-CN" altLang="en-US" dirty="0" smtClean="0"/>
              <a:t>特点（续）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中，接口是与类并列的类型，是接口类型的简称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zh-CN" altLang="en-US" dirty="0"/>
              <a:t>属性和方法的封装体，接口主要用于描述某些类之间基于服务（或称职责）的共同抽象行为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方法声明与方法实现相分离</a:t>
            </a:r>
            <a:r>
              <a:rPr lang="zh-CN" altLang="en-US" dirty="0"/>
              <a:t>的机制，使多个类之间表现出共同的行为能力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机制使</a:t>
            </a:r>
            <a:r>
              <a:rPr lang="en-US" altLang="zh-CN" dirty="0"/>
              <a:t>Java</a:t>
            </a:r>
            <a:r>
              <a:rPr lang="zh-CN" altLang="en-US" dirty="0"/>
              <a:t>具有实现</a:t>
            </a:r>
            <a:r>
              <a:rPr lang="zh-CN" altLang="en-US" dirty="0">
                <a:solidFill>
                  <a:srgbClr val="FF0000"/>
                </a:solidFill>
              </a:rPr>
              <a:t>多重继承</a:t>
            </a:r>
            <a:r>
              <a:rPr lang="zh-CN" altLang="en-US" dirty="0"/>
              <a:t>的能力。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809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接口及其特点（续）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接口具有如下特点：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）接口的属性都是默认为</a:t>
            </a:r>
            <a:r>
              <a:rPr lang="en-US" altLang="zh-CN" dirty="0"/>
              <a:t>final</a:t>
            </a:r>
            <a:r>
              <a:rPr lang="zh-CN" altLang="en-US" dirty="0"/>
              <a:t>、</a:t>
            </a:r>
            <a:r>
              <a:rPr lang="en-US" altLang="zh-CN" dirty="0"/>
              <a:t>static</a:t>
            </a:r>
            <a:r>
              <a:rPr lang="zh-CN" altLang="en-US" dirty="0"/>
              <a:t>、</a:t>
            </a:r>
            <a:r>
              <a:rPr lang="en-US" altLang="zh-CN" dirty="0"/>
              <a:t>public</a:t>
            </a:r>
            <a:r>
              <a:rPr lang="zh-CN" altLang="en-US" dirty="0"/>
              <a:t>的，以供多个实现类共享。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）接口只关心服务的内容，不关心服务如何执行，其所有方法都被隐式声明为 </a:t>
            </a:r>
            <a:r>
              <a:rPr lang="en-US" altLang="zh-CN" dirty="0"/>
              <a:t>abstract</a:t>
            </a:r>
            <a:r>
              <a:rPr lang="zh-CN" altLang="en-US" dirty="0"/>
              <a:t>和</a:t>
            </a:r>
            <a:r>
              <a:rPr lang="en-US" altLang="zh-CN" dirty="0"/>
              <a:t>public</a:t>
            </a:r>
            <a:r>
              <a:rPr lang="zh-CN" altLang="en-US" dirty="0"/>
              <a:t>的。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）接口用关键字</a:t>
            </a:r>
            <a:r>
              <a:rPr lang="en-US" altLang="zh-CN" dirty="0"/>
              <a:t>interface</a:t>
            </a:r>
            <a:r>
              <a:rPr lang="zh-CN" altLang="en-US" dirty="0"/>
              <a:t>引岀，其前可以使用</a:t>
            </a:r>
            <a:r>
              <a:rPr lang="en-US" altLang="zh-CN" dirty="0"/>
              <a:t>public</a:t>
            </a:r>
            <a:r>
              <a:rPr lang="zh-CN" altLang="en-US" dirty="0"/>
              <a:t>或</a:t>
            </a:r>
            <a:r>
              <a:rPr lang="en-US" altLang="zh-CN" dirty="0"/>
              <a:t>abstract</a:t>
            </a:r>
            <a:r>
              <a:rPr lang="zh-CN" altLang="en-US" dirty="0"/>
              <a:t>，也可以什么都不写（这时默认的访问权限是</a:t>
            </a:r>
            <a:r>
              <a:rPr lang="en-US" altLang="zh-CN" dirty="0"/>
              <a:t>public</a:t>
            </a:r>
            <a:r>
              <a:rPr lang="zh-CN" altLang="en-US" dirty="0"/>
              <a:t>），但一定不能使用</a:t>
            </a:r>
            <a:r>
              <a:rPr lang="en-US" altLang="zh-CN" dirty="0"/>
              <a:t>private</a:t>
            </a:r>
            <a:r>
              <a:rPr lang="zh-CN" altLang="en-US" dirty="0"/>
              <a:t>修饰。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）接口必须用实现类来实现其抽象方法。在定义实现类时要用关键字</a:t>
            </a:r>
            <a:r>
              <a:rPr lang="en-US" altLang="zh-CN" dirty="0"/>
              <a:t>implements </a:t>
            </a:r>
            <a:r>
              <a:rPr lang="zh-CN" altLang="en-US" dirty="0"/>
              <a:t>从接口引用。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）接口和抽象类一样，不能用来生成自己的实例，但是允许定义接口的引用变量。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）在接口中定义构造器是错误的。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）如果接口的实现类不能全部实现接口中的方法，就必须将其定义为抽象类。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136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349187"/>
            <a:ext cx="10212916" cy="609600"/>
          </a:xfrm>
        </p:spPr>
        <p:txBody>
          <a:bodyPr/>
          <a:lstStyle/>
          <a:p>
            <a:r>
              <a:rPr lang="en-US" altLang="zh-CN" dirty="0"/>
              <a:t>6.1.1 3</a:t>
            </a:r>
            <a:r>
              <a:rPr lang="zh-CN" altLang="en-US" dirty="0"/>
              <a:t>个独立的类：</a:t>
            </a:r>
            <a:r>
              <a:rPr lang="en-US" altLang="zh-CN" dirty="0"/>
              <a:t>Circle</a:t>
            </a:r>
            <a:r>
              <a:rPr lang="zh-CN" altLang="en-US" dirty="0"/>
              <a:t>、</a:t>
            </a:r>
            <a:r>
              <a:rPr lang="en-US" altLang="zh-CN" dirty="0"/>
              <a:t>Rectangle </a:t>
            </a:r>
            <a:r>
              <a:rPr lang="zh-CN" altLang="en-US" dirty="0"/>
              <a:t>和 </a:t>
            </a:r>
            <a:r>
              <a:rPr lang="en-US" altLang="zh-CN" dirty="0"/>
              <a:t>Triangle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890239"/>
            <a:ext cx="11368616" cy="4876800"/>
          </a:xfrm>
        </p:spPr>
        <p:txBody>
          <a:bodyPr/>
          <a:lstStyle/>
          <a:p>
            <a:r>
              <a:rPr lang="zh-CN" altLang="en-US" sz="1800" dirty="0"/>
              <a:t>圆（</a:t>
            </a:r>
            <a:r>
              <a:rPr lang="en-US" altLang="zh-CN" sz="1800" dirty="0"/>
              <a:t>circle</a:t>
            </a:r>
            <a:r>
              <a:rPr lang="zh-CN" altLang="en-US" sz="1800" dirty="0"/>
              <a:t>）、矩形（</a:t>
            </a:r>
            <a:r>
              <a:rPr lang="en-US" altLang="zh-CN" sz="1800" dirty="0"/>
              <a:t>rectangle</a:t>
            </a:r>
            <a:r>
              <a:rPr lang="zh-CN" altLang="en-US" sz="1800" dirty="0"/>
              <a:t>）和三角形（</a:t>
            </a:r>
            <a:r>
              <a:rPr lang="en-US" altLang="zh-CN" sz="1800" dirty="0"/>
              <a:t>triangle</a:t>
            </a:r>
            <a:r>
              <a:rPr lang="zh-CN" altLang="en-US" sz="1800" dirty="0"/>
              <a:t>）可以看作</a:t>
            </a:r>
            <a:r>
              <a:rPr lang="en-US" altLang="zh-CN" sz="1800" dirty="0"/>
              <a:t>3</a:t>
            </a:r>
            <a:r>
              <a:rPr lang="zh-CN" altLang="en-US" sz="1800" dirty="0"/>
              <a:t>个独立的</a:t>
            </a:r>
            <a:r>
              <a:rPr lang="zh-CN" altLang="en-US" sz="1800" dirty="0" smtClean="0"/>
              <a:t>类。</a:t>
            </a:r>
            <a:endParaRPr lang="en-US" altLang="zh-CN" sz="1800" dirty="0" smtClean="0"/>
          </a:p>
          <a:p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6-1】 Circle</a:t>
            </a:r>
            <a:r>
              <a:rPr lang="zh-CN" altLang="en-US" sz="1800" dirty="0"/>
              <a:t>类定义。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77368" y="1622185"/>
            <a:ext cx="5245608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定义常量：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final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变量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final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3.1415926;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半径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定义枚举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400" b="0" i="1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YELLOW, BLUE, WHITE, BLACK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线条色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填充色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Circle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Circle(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4688" y="2208636"/>
            <a:ext cx="6784848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着色方法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(Color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Color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</a:t>
            </a:r>
            <a:r>
              <a:rPr lang="en-US" altLang="zh-CN" sz="14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</a:t>
            </a:r>
            <a:r>
              <a:rPr lang="en-US" altLang="zh-CN" sz="14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29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画图形方法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画圆。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计算圆面积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  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227651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接口及其特点（续）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114425"/>
            <a:ext cx="7369684" cy="4876800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6-9】 </a:t>
            </a:r>
            <a:r>
              <a:rPr lang="zh-CN" altLang="en-US" dirty="0"/>
              <a:t>计算面积的接口和画图的接口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说明：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）这里定义的两个接口名前都添加了一个字符“</a:t>
            </a:r>
            <a:r>
              <a:rPr lang="en-US" altLang="zh-CN" dirty="0"/>
              <a:t>I”</a:t>
            </a:r>
            <a:r>
              <a:rPr lang="zh-CN" altLang="en-US" dirty="0"/>
              <a:t>，以与类名区别。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）右图是</a:t>
            </a:r>
            <a:r>
              <a:rPr lang="zh-CN" altLang="en-US" dirty="0"/>
              <a:t>接口</a:t>
            </a:r>
            <a:r>
              <a:rPr lang="en-US" altLang="zh-CN" dirty="0" err="1"/>
              <a:t>IArea</a:t>
            </a:r>
            <a:r>
              <a:rPr lang="zh-CN" altLang="en-US" dirty="0"/>
              <a:t>的</a:t>
            </a:r>
            <a:r>
              <a:rPr lang="en-US" altLang="zh-CN" dirty="0"/>
              <a:t>UML</a:t>
            </a:r>
            <a:r>
              <a:rPr lang="zh-CN" altLang="en-US" dirty="0"/>
              <a:t>描述。图中第</a:t>
            </a:r>
            <a:r>
              <a:rPr lang="en-US" altLang="zh-CN" dirty="0"/>
              <a:t>1</a:t>
            </a:r>
            <a:r>
              <a:rPr lang="zh-CN" altLang="en-US" dirty="0"/>
              <a:t>层是名字层，接口的名字必须用斜体字形，而且需要用</a:t>
            </a:r>
            <a:r>
              <a:rPr lang="en-US" altLang="zh-CN" dirty="0"/>
              <a:t>《interface》</a:t>
            </a:r>
            <a:r>
              <a:rPr lang="zh-CN" altLang="en-US" dirty="0"/>
              <a:t>修饰，并且该修饰和名字分布在两行；第</a:t>
            </a:r>
            <a:r>
              <a:rPr lang="en-US" altLang="zh-CN" dirty="0"/>
              <a:t>2</a:t>
            </a:r>
            <a:r>
              <a:rPr lang="zh-CN" altLang="en-US" dirty="0"/>
              <a:t>层是常量层；第</a:t>
            </a:r>
            <a:r>
              <a:rPr lang="en-US" altLang="zh-CN" dirty="0"/>
              <a:t>3</a:t>
            </a:r>
            <a:r>
              <a:rPr lang="zh-CN" altLang="en-US" dirty="0"/>
              <a:t>层是方法层。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72043" y="1794588"/>
            <a:ext cx="6096000" cy="1912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面积计算接口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可加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final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3.141596;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可加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final static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}</a:t>
            </a:r>
            <a:endParaRPr lang="zh-CN" altLang="en-US" sz="1400" b="0" dirty="0"/>
          </a:p>
        </p:txBody>
      </p:sp>
      <p:sp>
        <p:nvSpPr>
          <p:cNvPr id="6" name="矩形 5"/>
          <p:cNvSpPr/>
          <p:nvPr/>
        </p:nvSpPr>
        <p:spPr>
          <a:xfrm>
            <a:off x="5944659" y="1794588"/>
            <a:ext cx="6096000" cy="12249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画图接口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IDraw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可加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abstract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abstract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}</a:t>
            </a:r>
            <a:endParaRPr lang="zh-CN" altLang="en-US" sz="1400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66" y="4161615"/>
            <a:ext cx="2777771" cy="19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157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6.3.2 </a:t>
            </a:r>
            <a:r>
              <a:rPr lang="zh-CN" altLang="en-US" dirty="0"/>
              <a:t>接口的实现类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185" y="876300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单一接口的实现类</a:t>
            </a:r>
          </a:p>
          <a:p>
            <a:pPr lvl="1"/>
            <a:r>
              <a:rPr lang="zh-CN" altLang="en-US" sz="1800" dirty="0"/>
              <a:t>接口不能直接使用，只有其实现类才可以直接</a:t>
            </a:r>
            <a:r>
              <a:rPr lang="zh-CN" altLang="en-US" sz="1800" dirty="0" smtClean="0"/>
              <a:t>使用。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6-10】</a:t>
            </a:r>
            <a:r>
              <a:rPr lang="zh-CN" altLang="en-US" sz="1800" dirty="0"/>
              <a:t>基于接口的实现计算圆面积的类。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6718" y="2132427"/>
            <a:ext cx="6096000" cy="44350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半径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计算圆面积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}</a:t>
            </a:r>
            <a:endParaRPr lang="zh-CN" altLang="en-US" sz="1400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848" y="1444142"/>
            <a:ext cx="2813628" cy="47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8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6.3.2 </a:t>
            </a:r>
            <a:r>
              <a:rPr lang="zh-CN" altLang="en-US" dirty="0"/>
              <a:t>接口的实现</a:t>
            </a:r>
            <a:r>
              <a:rPr lang="zh-CN" altLang="en-US" dirty="0" smtClean="0"/>
              <a:t>类（续）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0600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一个类作为多个接口的实现类</a:t>
            </a:r>
          </a:p>
          <a:p>
            <a:pPr lvl="1"/>
            <a:r>
              <a:rPr lang="zh-CN" altLang="en-US" sz="1800" dirty="0"/>
              <a:t>一个类可以作为多个接口的实现类，从而实现了类（包括抽象类）所不能实现的多重 继承。</a:t>
            </a:r>
          </a:p>
          <a:p>
            <a:pPr lvl="1"/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6-11】</a:t>
            </a:r>
            <a:r>
              <a:rPr lang="zh-CN" altLang="en-US" sz="1800" dirty="0"/>
              <a:t>基于接口 </a:t>
            </a:r>
            <a:r>
              <a:rPr lang="en-US" altLang="zh-CN" sz="1800" dirty="0" err="1"/>
              <a:t>lArea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IDraw</a:t>
            </a:r>
            <a:r>
              <a:rPr lang="zh-CN" altLang="en-US" sz="1800" dirty="0"/>
              <a:t>具有多重继承的</a:t>
            </a:r>
            <a:r>
              <a:rPr lang="en-US" altLang="zh-CN" sz="1800" dirty="0"/>
              <a:t>Circle</a:t>
            </a:r>
            <a:r>
              <a:rPr lang="zh-CN" altLang="en-US" sz="1800" dirty="0"/>
              <a:t>类。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8385" y="2238375"/>
            <a:ext cx="6096000" cy="41442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IDraw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圆面积计算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7834" y="2587231"/>
            <a:ext cx="6096000" cy="16835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画圆方法实现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画圆。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1286821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6.3.2 </a:t>
            </a:r>
            <a:r>
              <a:rPr lang="zh-CN" altLang="en-US" dirty="0"/>
              <a:t>接口的实现类（续）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3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3. </a:t>
            </a:r>
            <a:r>
              <a:rPr lang="zh-CN" altLang="en-US" sz="2000" dirty="0"/>
              <a:t>带有父类的接口实现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接口的实现类也可以在实现接口的同时继承来自父类的成员。</a:t>
            </a:r>
          </a:p>
          <a:p>
            <a:pPr lvl="1"/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6-12】</a:t>
            </a:r>
            <a:r>
              <a:rPr lang="zh-CN" altLang="en-US" sz="1800" dirty="0"/>
              <a:t>用</a:t>
            </a:r>
            <a:r>
              <a:rPr lang="en-US" altLang="zh-CN" sz="1800" dirty="0"/>
              <a:t>Shape</a:t>
            </a:r>
            <a:r>
              <a:rPr lang="zh-CN" altLang="en-US" sz="1800" dirty="0"/>
              <a:t>类的派生类</a:t>
            </a:r>
            <a:r>
              <a:rPr lang="en-US" altLang="zh-CN" sz="1800" dirty="0"/>
              <a:t>Circle</a:t>
            </a:r>
            <a:r>
              <a:rPr lang="zh-CN" altLang="en-US" sz="1800" dirty="0"/>
              <a:t>实现接口 </a:t>
            </a:r>
            <a:r>
              <a:rPr lang="en-US" altLang="zh-CN" sz="1800" dirty="0" err="1"/>
              <a:t>IArea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IDraw</a:t>
            </a:r>
            <a:r>
              <a:rPr lang="zh-CN" altLang="en-US" sz="18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4367" y="2270068"/>
            <a:ext cx="7443257" cy="4380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Shape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IDraw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半径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实现圆面积计算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radius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19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0193" y="2776713"/>
            <a:ext cx="5890683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画圆方法实现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画圆。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66490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6.3.3 </a:t>
            </a:r>
            <a:r>
              <a:rPr lang="zh-CN" altLang="en-US" dirty="0"/>
              <a:t>接口之间的继承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3"/>
            <a:ext cx="11368616" cy="4876800"/>
          </a:xfrm>
        </p:spPr>
        <p:txBody>
          <a:bodyPr/>
          <a:lstStyle/>
          <a:p>
            <a:r>
              <a:rPr lang="zh-CN" altLang="en-US" sz="2000" dirty="0"/>
              <a:t>接口可以建立继承关系，形成复合接口。与类的继承一样，接口的继承也是使用关键字</a:t>
            </a:r>
            <a:r>
              <a:rPr lang="en-US" altLang="zh-CN" sz="2000" dirty="0"/>
              <a:t>extends</a:t>
            </a:r>
            <a:r>
              <a:rPr lang="zh-CN" altLang="en-US" sz="2000" dirty="0"/>
              <a:t>。两者不一样的是</a:t>
            </a:r>
            <a:r>
              <a:rPr lang="zh-CN" altLang="en-US" sz="2000" dirty="0">
                <a:solidFill>
                  <a:srgbClr val="FF0000"/>
                </a:solidFill>
              </a:rPr>
              <a:t>类不支持多继承</a:t>
            </a:r>
            <a:r>
              <a:rPr lang="zh-CN" altLang="en-US" sz="2000" dirty="0"/>
              <a:t>，而</a:t>
            </a:r>
            <a:r>
              <a:rPr lang="zh-CN" altLang="en-US" sz="2000" dirty="0">
                <a:solidFill>
                  <a:srgbClr val="FF0000"/>
                </a:solidFill>
              </a:rPr>
              <a:t>接口则完全支持继承</a:t>
            </a:r>
            <a:r>
              <a:rPr lang="zh-CN" altLang="en-US" sz="2000" dirty="0"/>
              <a:t>，即一个接口可以有多个直接父接口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6-13】</a:t>
            </a:r>
            <a:r>
              <a:rPr lang="zh-CN" altLang="en-US" sz="1800" dirty="0"/>
              <a:t>复合接口示例。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467225" y="1817409"/>
            <a:ext cx="6096000" cy="46643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面积计算接口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interface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也可加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final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3.141596;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可加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final static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画图接口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interface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IDraw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public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abstract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可无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abstract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复合接口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interface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ICalcuDraw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IDraw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着色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Coloring();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6986891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6.3.4 </a:t>
            </a:r>
            <a:r>
              <a:rPr lang="zh-CN" altLang="en-US" dirty="0"/>
              <a:t>基于接口的动态绑定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1585913"/>
            <a:ext cx="11368616" cy="4876800"/>
          </a:xfrm>
        </p:spPr>
        <p:txBody>
          <a:bodyPr/>
          <a:lstStyle/>
          <a:p>
            <a:r>
              <a:rPr lang="zh-CN" altLang="en-US" sz="2400" dirty="0"/>
              <a:t>接口类型和抽象类一样可以实现动态绑定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个接口的引用可以用其不同的实现类构造器初始化，指向不同的实现类对象。下面是一个用于测试</a:t>
            </a:r>
            <a:r>
              <a:rPr lang="en-US" altLang="zh-CN" sz="2400" dirty="0" err="1"/>
              <a:t>CalcuArea</a:t>
            </a:r>
            <a:r>
              <a:rPr lang="zh-CN" altLang="en-US" sz="2400" dirty="0"/>
              <a:t>接口的类。为了表明“动态性”，在主方法中使用了随机数，以便读者更容易理解动态绑定发生在程序运行中。</a:t>
            </a:r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6-14】 </a:t>
            </a:r>
            <a:r>
              <a:rPr lang="zh-CN" altLang="en-US" sz="2400" dirty="0"/>
              <a:t>用指向</a:t>
            </a:r>
            <a:r>
              <a:rPr lang="en-US" altLang="zh-CN" sz="2400" dirty="0" err="1"/>
              <a:t>lArea</a:t>
            </a:r>
            <a:r>
              <a:rPr lang="zh-CN" altLang="en-US" sz="2400" dirty="0"/>
              <a:t>的引用计算不同形状的图形面积。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7046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2499" y="611371"/>
            <a:ext cx="8791576" cy="59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TestCalcuArea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声明一个接口的引用变量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创建一默认随机数产生器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	Random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random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Random();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byte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0;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 3; ++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生成一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[0,2]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间的随机数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rdm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random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.nextInt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(3);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rdm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0: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Circle(10);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1: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Rectangle(10, 8);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2: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Triangle(10, 8, 6);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rdm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":"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}</a:t>
            </a:r>
            <a:endParaRPr lang="zh-CN" altLang="en-US" sz="1400" b="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077075" y="790575"/>
            <a:ext cx="4876800" cy="2600325"/>
          </a:xfrm>
        </p:spPr>
        <p:txBody>
          <a:bodyPr/>
          <a:lstStyle/>
          <a:p>
            <a:pPr lvl="1"/>
            <a:r>
              <a:rPr lang="zh-CN" altLang="zh-CN" sz="1800" dirty="0"/>
              <a:t>说明：</a:t>
            </a:r>
          </a:p>
          <a:p>
            <a:pPr lvl="2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）此处每次的运行结果可能不一样。</a:t>
            </a:r>
          </a:p>
          <a:p>
            <a:pPr lvl="2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）接口不能被实例化，但是可以通过声明接口的引用变量去指向其实现类对象（第</a:t>
            </a:r>
            <a:r>
              <a:rPr lang="en-US" altLang="zh-CN" sz="1800" dirty="0"/>
              <a:t>13</a:t>
            </a:r>
            <a:r>
              <a:rPr lang="zh-CN" altLang="zh-CN" sz="1800" dirty="0"/>
              <a:t>、</a:t>
            </a:r>
            <a:r>
              <a:rPr lang="en-US" altLang="zh-CN" sz="1800" dirty="0"/>
              <a:t>16</a:t>
            </a:r>
            <a:r>
              <a:rPr lang="zh-CN" altLang="zh-CN" sz="1800" dirty="0"/>
              <a:t>、</a:t>
            </a:r>
            <a:r>
              <a:rPr lang="en-US" altLang="zh-CN" sz="1800" dirty="0"/>
              <a:t>19</a:t>
            </a:r>
            <a:r>
              <a:rPr lang="zh-CN" altLang="zh-CN" sz="1800" dirty="0"/>
              <a:t>行），这样就可以调用实现类重写的方法，这就是接口的</a:t>
            </a:r>
            <a:r>
              <a:rPr lang="zh-CN" altLang="zh-CN" sz="1800" dirty="0">
                <a:solidFill>
                  <a:srgbClr val="FF0000"/>
                </a:solidFill>
              </a:rPr>
              <a:t>多态</a:t>
            </a:r>
            <a:r>
              <a:rPr lang="zh-CN" altLang="zh-CN" sz="1800" dirty="0"/>
              <a:t>体现。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0013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</a:t>
            </a:r>
            <a:r>
              <a:rPr lang="en-US" altLang="zh-CN" dirty="0"/>
              <a:t>6.2 </a:t>
            </a:r>
            <a:r>
              <a:rPr lang="en-US" altLang="zh-CN" dirty="0" err="1"/>
              <a:t>Cloneable</a:t>
            </a:r>
            <a:r>
              <a:rPr lang="zh-CN" altLang="en-US" dirty="0"/>
              <a:t>接口和对象</a:t>
            </a:r>
            <a:r>
              <a:rPr lang="zh-CN" altLang="en-US" dirty="0" smtClean="0"/>
              <a:t>克隆</a:t>
            </a:r>
            <a:endParaRPr lang="en-US" altLang="zh-CN" dirty="0" smtClean="0"/>
          </a:p>
          <a:p>
            <a:r>
              <a:rPr lang="zh-CN" altLang="en-US" dirty="0"/>
              <a:t>链</a:t>
            </a:r>
            <a:r>
              <a:rPr lang="en-US" altLang="zh-CN" dirty="0"/>
              <a:t>6.3 </a:t>
            </a:r>
            <a:r>
              <a:rPr lang="en-US" altLang="zh-CN" dirty="0" err="1"/>
              <a:t>Compareable</a:t>
            </a:r>
            <a:r>
              <a:rPr lang="zh-CN" altLang="en-US" dirty="0"/>
              <a:t>接口和</a:t>
            </a:r>
            <a:r>
              <a:rPr lang="en-US" altLang="zh-CN" dirty="0"/>
              <a:t>Comparator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链</a:t>
            </a:r>
            <a:r>
              <a:rPr lang="en-US" altLang="zh-CN" dirty="0" smtClean="0"/>
              <a:t>6.4 Java</a:t>
            </a:r>
            <a:r>
              <a:rPr lang="zh-CN" altLang="en-US" dirty="0" smtClean="0"/>
              <a:t>８的接口增强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pic>
        <p:nvPicPr>
          <p:cNvPr id="5" name="Picture 6" descr="t01b26d925f98cb6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152" y="3041607"/>
            <a:ext cx="4558584" cy="31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961" y="406400"/>
            <a:ext cx="2128646" cy="21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</a:t>
            </a:r>
            <a:r>
              <a:rPr lang="en-US" altLang="zh-CN" dirty="0"/>
              <a:t>6.4 Java</a:t>
            </a:r>
            <a:r>
              <a:rPr lang="zh-CN" altLang="en-US" dirty="0"/>
              <a:t>８的接口</a:t>
            </a:r>
            <a:r>
              <a:rPr lang="zh-CN" altLang="en-US" dirty="0" smtClean="0"/>
              <a:t>增强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196" y="995363"/>
            <a:ext cx="11368616" cy="796861"/>
          </a:xfrm>
        </p:spPr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Java8</a:t>
            </a:r>
            <a:r>
              <a:rPr lang="zh-CN" altLang="en-US" sz="2000" dirty="0"/>
              <a:t>之前接口中的成员由全局常量以及抽象方法组成。方法不能有具体的实现，但是在</a:t>
            </a:r>
            <a:r>
              <a:rPr lang="en-US" altLang="zh-CN" sz="2000" dirty="0"/>
              <a:t>Java</a:t>
            </a:r>
            <a:r>
              <a:rPr lang="zh-CN" altLang="en-US" sz="2000" dirty="0"/>
              <a:t>８之后，接口中可以定义具体的方法实现，但是只能是</a:t>
            </a:r>
            <a:r>
              <a:rPr lang="en-US" altLang="zh-CN" sz="2000" dirty="0"/>
              <a:t>default</a:t>
            </a:r>
            <a:r>
              <a:rPr lang="zh-CN" altLang="en-US" sz="2000" dirty="0"/>
              <a:t>或者</a:t>
            </a:r>
            <a:r>
              <a:rPr lang="en-US" altLang="zh-CN" sz="2000" dirty="0"/>
              <a:t>static</a:t>
            </a:r>
            <a:r>
              <a:rPr lang="zh-CN" altLang="en-US" sz="2000" dirty="0"/>
              <a:t>类型的方法。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0507" y="1792224"/>
            <a:ext cx="8107680" cy="460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InterfaceDemo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MessageImpl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message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MessageImpl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400" b="0" kern="0" dirty="0" smtClean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利用接口的实现类对象调用其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default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message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"hello"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</a:t>
            </a:r>
            <a:r>
              <a:rPr lang="en-US" altLang="zh-CN" sz="1400" b="0" kern="0" dirty="0" smtClean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利用接口名直接调用其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IMessagePrint.</a:t>
            </a:r>
            <a:r>
              <a:rPr lang="en-US" altLang="zh-CN" sz="1400" b="0" i="1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display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"welcome"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  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class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MessageImpl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IMessagePrint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  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interface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IMessagePrint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default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default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show(String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"show method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0992" y="3086468"/>
            <a:ext cx="723112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display(String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"display method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msg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  }</a:t>
            </a:r>
            <a:endParaRPr lang="zh-CN" altLang="en-US" sz="1400" b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190193" y="4536856"/>
            <a:ext cx="5684308" cy="186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Font typeface="Monotype Sorts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Font typeface="Monotype Sort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1800" b="0" kern="0" smtClean="0"/>
              <a:t>（</a:t>
            </a:r>
            <a:r>
              <a:rPr lang="en-US" altLang="zh-CN" sz="1800" b="0" kern="0" smtClean="0"/>
              <a:t>1</a:t>
            </a:r>
            <a:r>
              <a:rPr lang="zh-CN" altLang="en-US" sz="1800" b="0" kern="0" smtClean="0"/>
              <a:t>）接口里面使用 </a:t>
            </a:r>
            <a:r>
              <a:rPr lang="en-US" altLang="zh-CN" sz="1800" b="0" kern="0" smtClean="0"/>
              <a:t>default </a:t>
            </a:r>
            <a:r>
              <a:rPr lang="zh-CN" altLang="en-US" sz="1800" b="0" kern="0" smtClean="0"/>
              <a:t>或 </a:t>
            </a:r>
            <a:r>
              <a:rPr lang="en-US" altLang="zh-CN" sz="1800" b="0" kern="0" smtClean="0"/>
              <a:t>static </a:t>
            </a:r>
            <a:r>
              <a:rPr lang="zh-CN" altLang="en-US" sz="1800" b="0" kern="0" smtClean="0"/>
              <a:t>定义方法的意义是：对于某些情况下，接口中的某些方法在子类之中的实现是一样的，这样就能减少重复代码，实现代码的复用。</a:t>
            </a:r>
          </a:p>
          <a:p>
            <a:pPr lvl="1"/>
            <a:r>
              <a:rPr lang="zh-CN" altLang="en-US" sz="1800" b="0" kern="0" smtClean="0"/>
              <a:t>（</a:t>
            </a:r>
            <a:r>
              <a:rPr lang="en-US" altLang="zh-CN" sz="1800" b="0" kern="0" smtClean="0"/>
              <a:t>2</a:t>
            </a:r>
            <a:r>
              <a:rPr lang="zh-CN" altLang="en-US" sz="1800" b="0" kern="0" smtClean="0"/>
              <a:t>）接口的使用还是应该以抽象方法为主。</a:t>
            </a:r>
          </a:p>
          <a:p>
            <a:endParaRPr lang="zh-CN" alt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3382755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6.4</a:t>
            </a:r>
            <a:r>
              <a:rPr lang="zh-CN" altLang="en-US" dirty="0"/>
              <a:t>课 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抽象类是对一种事物的抽象，即对类抽象，而接口是对行为的抽象。抽象类是对整个类整体进行抽象，包括属性、行为，但是接口却是对类局部（行为）进行抽象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在接口和抽象类的选择上，必须遵守这样一个原则：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）行为模型应该总是通过接口而不是抽象类定义。所以通常是：优先选用接口，尽量少用抽象类。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）选择抽象类的时候通常是如下情况：需要定义子类的行为，又要为子类提供共性的功能。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48817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6.1.1 3</a:t>
            </a:r>
            <a:r>
              <a:rPr lang="zh-CN" altLang="en-US" sz="2800" dirty="0"/>
              <a:t>个独立的类：</a:t>
            </a:r>
            <a:r>
              <a:rPr lang="en-US" altLang="zh-CN" sz="2800" dirty="0"/>
              <a:t>Circle</a:t>
            </a:r>
            <a:r>
              <a:rPr lang="zh-CN" altLang="en-US" sz="2800" dirty="0"/>
              <a:t>、</a:t>
            </a:r>
            <a:r>
              <a:rPr lang="en-US" altLang="zh-CN" sz="2800" dirty="0"/>
              <a:t>Rectangle </a:t>
            </a:r>
            <a:r>
              <a:rPr lang="zh-CN" altLang="en-US" sz="2800" dirty="0"/>
              <a:t>和 </a:t>
            </a:r>
            <a:r>
              <a:rPr lang="en-US" altLang="zh-CN" sz="2800" dirty="0" smtClean="0"/>
              <a:t>Triangle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续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692" y="990600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6-2】 Rectangle</a:t>
            </a:r>
            <a:r>
              <a:rPr lang="zh-CN" altLang="en-US" sz="2000" dirty="0"/>
              <a:t>类定义。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10524" y="1600200"/>
            <a:ext cx="6096000" cy="46027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Rectangle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矩形宽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矩形高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定义枚举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i="1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YELLOW, BLUE, WHITE, BLACK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线条色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填充色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Rectangle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8276" y="1263184"/>
            <a:ext cx="6763724" cy="527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Rectangle(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4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4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着色方法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(Color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Color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</a:t>
            </a:r>
            <a:r>
              <a:rPr lang="en-US" altLang="zh-CN" sz="14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</a:t>
            </a:r>
            <a:r>
              <a:rPr lang="en-US" altLang="zh-CN" sz="14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</a:t>
            </a:r>
            <a:r>
              <a:rPr lang="en-US" altLang="zh-CN" sz="14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画图形方法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画矩形。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计算圆面积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</a:t>
            </a:r>
            <a:r>
              <a:rPr lang="en-US" altLang="zh-CN" sz="14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height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  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51387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233363"/>
            <a:ext cx="10212916" cy="609600"/>
          </a:xfrm>
        </p:spPr>
        <p:txBody>
          <a:bodyPr/>
          <a:lstStyle/>
          <a:p>
            <a:r>
              <a:rPr lang="en-US" altLang="zh-CN" sz="2800" dirty="0"/>
              <a:t>6.1.1 3</a:t>
            </a:r>
            <a:r>
              <a:rPr lang="zh-CN" altLang="en-US" sz="2800" dirty="0"/>
              <a:t>个独立的类：</a:t>
            </a:r>
            <a:r>
              <a:rPr lang="en-US" altLang="zh-CN" sz="2800" dirty="0"/>
              <a:t>Circle</a:t>
            </a:r>
            <a:r>
              <a:rPr lang="zh-CN" altLang="en-US" sz="2800" dirty="0"/>
              <a:t>、</a:t>
            </a:r>
            <a:r>
              <a:rPr lang="en-US" altLang="zh-CN" sz="2800" dirty="0"/>
              <a:t>Rectangle </a:t>
            </a:r>
            <a:r>
              <a:rPr lang="zh-CN" altLang="en-US" sz="2800" dirty="0"/>
              <a:t>和 </a:t>
            </a:r>
            <a:r>
              <a:rPr lang="en-US" altLang="zh-CN" sz="2800" dirty="0"/>
              <a:t>Triangle</a:t>
            </a:r>
            <a:r>
              <a:rPr lang="zh-CN" altLang="en-US" sz="2800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3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6-3】 Triangle</a:t>
            </a:r>
            <a:r>
              <a:rPr lang="zh-CN" altLang="en-US" sz="2000" dirty="0"/>
              <a:t>类定义。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45759" y="1773713"/>
            <a:ext cx="5323521" cy="43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Triangle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边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边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边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定义枚举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200" b="0" i="1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2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YELLOW, BLUE, WHITE, BLACK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线条色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2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填充色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 </a:t>
            </a:r>
            <a:r>
              <a:rPr lang="en-US" altLang="zh-CN" sz="12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无参构造器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Triangle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20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43192" y="842963"/>
            <a:ext cx="8212688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有参构造器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Triangle(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27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着色方法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setColor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(Color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Color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</a:t>
            </a:r>
            <a:r>
              <a:rPr lang="en-US" altLang="zh-CN" sz="12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lineColor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</a:t>
            </a:r>
            <a:r>
              <a:rPr lang="en-US" altLang="zh-CN" sz="1200" b="0" kern="0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2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200" b="0" kern="0" dirty="0" err="1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12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fillColor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33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画图形方法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draw() {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2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画三角形。</a:t>
            </a:r>
            <a:r>
              <a:rPr lang="en-US" altLang="zh-CN" sz="12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38	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</a:t>
            </a:r>
            <a:r>
              <a:rPr lang="en-US" altLang="zh-CN" sz="1200" b="0" kern="0" dirty="0" smtClean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计算三角形面积</a:t>
            </a:r>
            <a:r>
              <a:rPr lang="en-US" altLang="zh-CN" sz="12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getArea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 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(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/ 2;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2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Math.</a:t>
            </a:r>
            <a:r>
              <a:rPr lang="en-US" altLang="zh-CN" sz="12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sqrt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 (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side1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* (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side2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* (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 </a:t>
            </a:r>
            <a:r>
              <a:rPr lang="en-US" altLang="zh-CN" sz="12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side3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</a:t>
            </a:r>
            <a:r>
              <a:rPr lang="en-US" altLang="zh-CN" sz="12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2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</a:t>
            </a:r>
            <a:r>
              <a:rPr lang="en-US" altLang="zh-CN" sz="12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2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200" b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  }</a:t>
            </a:r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1780630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 </a:t>
            </a:r>
            <a:r>
              <a:rPr lang="zh-CN" altLang="en-US" dirty="0" smtClean="0"/>
              <a:t>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180" y="1021462"/>
            <a:ext cx="11636884" cy="537800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枚举的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/>
              <a:t>从字面上看，枚举（</a:t>
            </a:r>
            <a:r>
              <a:rPr lang="en-US" altLang="zh-CN" dirty="0"/>
              <a:t>enumerate</a:t>
            </a:r>
            <a:r>
              <a:rPr lang="zh-CN" altLang="en-US" dirty="0"/>
              <a:t>）就是将值逐一列岀。在本例中，使用语句</a:t>
            </a:r>
          </a:p>
          <a:p>
            <a:pPr marL="857250" lvl="2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Color { RED, YELLOW, BLUE, WHITE, BLACK };	/ / </a:t>
            </a:r>
            <a:r>
              <a:rPr lang="zh-CN" altLang="en-US" dirty="0"/>
              <a:t>定义枚举</a:t>
            </a:r>
          </a:p>
          <a:p>
            <a:pPr lvl="1"/>
            <a:r>
              <a:rPr lang="zh-CN" altLang="en-US" dirty="0"/>
              <a:t>就是在定义</a:t>
            </a:r>
            <a:r>
              <a:rPr lang="en-US" altLang="zh-CN" dirty="0" err="1"/>
              <a:t>enum</a:t>
            </a:r>
            <a:r>
              <a:rPr lang="zh-CN" altLang="en-US" dirty="0"/>
              <a:t>类型</a:t>
            </a:r>
            <a:r>
              <a:rPr lang="en-US" altLang="zh-CN" dirty="0"/>
              <a:t>Color</a:t>
            </a:r>
            <a:r>
              <a:rPr lang="zh-CN" altLang="en-US" dirty="0"/>
              <a:t>时逐一列出了 </a:t>
            </a:r>
            <a:r>
              <a:rPr lang="en-US" altLang="zh-CN" dirty="0"/>
              <a:t>Color</a:t>
            </a:r>
            <a:r>
              <a:rPr lang="zh-CN" altLang="en-US" dirty="0"/>
              <a:t>变量在本问题中的可能取值</a:t>
            </a:r>
            <a:r>
              <a:rPr lang="en-US" altLang="zh-CN" dirty="0"/>
              <a:t>RED</a:t>
            </a:r>
            <a:r>
              <a:rPr lang="zh-CN" altLang="en-US" dirty="0"/>
              <a:t>、</a:t>
            </a:r>
            <a:r>
              <a:rPr lang="en-US" altLang="zh-CN" dirty="0"/>
              <a:t>YELLOW</a:t>
            </a:r>
            <a:r>
              <a:rPr lang="zh-CN" altLang="en-US" dirty="0"/>
              <a:t>、</a:t>
            </a:r>
            <a:r>
              <a:rPr lang="en-US" altLang="zh-CN" dirty="0"/>
              <a:t>BLUE</a:t>
            </a:r>
            <a:r>
              <a:rPr lang="zh-CN" altLang="en-US" dirty="0"/>
              <a:t>、</a:t>
            </a:r>
            <a:r>
              <a:rPr lang="en-US" altLang="zh-CN" dirty="0"/>
              <a:t>WHITE</a:t>
            </a:r>
            <a:r>
              <a:rPr lang="zh-CN" altLang="en-US" dirty="0"/>
              <a:t>、</a:t>
            </a:r>
            <a:r>
              <a:rPr lang="en-US" altLang="zh-CN" dirty="0"/>
              <a:t>BLACK</a:t>
            </a:r>
            <a:r>
              <a:rPr lang="zh-CN" altLang="en-US" dirty="0"/>
              <a:t>，并且每个</a:t>
            </a:r>
            <a:r>
              <a:rPr lang="en-US" altLang="zh-CN" dirty="0"/>
              <a:t>Color</a:t>
            </a:r>
            <a:r>
              <a:rPr lang="zh-CN" altLang="en-US" dirty="0"/>
              <a:t>变量只能取这些值中的一个。</a:t>
            </a:r>
            <a:r>
              <a:rPr lang="en-US" altLang="zh-CN" dirty="0"/>
              <a:t>Color</a:t>
            </a:r>
            <a:r>
              <a:rPr lang="zh-CN" altLang="en-US" dirty="0"/>
              <a:t>称为一种类型，可以用来定义变量。例如，本例中的语句：</a:t>
            </a:r>
          </a:p>
          <a:p>
            <a:pPr marL="857250" lvl="2" indent="0">
              <a:buNone/>
            </a:pPr>
            <a:r>
              <a:rPr lang="en-US" altLang="zh-CN" dirty="0"/>
              <a:t>private Color </a:t>
            </a:r>
            <a:r>
              <a:rPr lang="en-US" altLang="zh-CN" dirty="0" err="1"/>
              <a:t>lineColor</a:t>
            </a:r>
            <a:r>
              <a:rPr lang="en-US" altLang="zh-CN" dirty="0"/>
              <a:t>;	// </a:t>
            </a:r>
            <a:r>
              <a:rPr lang="zh-CN" altLang="en-US" dirty="0"/>
              <a:t>线条色</a:t>
            </a:r>
          </a:p>
          <a:p>
            <a:pPr marL="857250" lvl="2" indent="0">
              <a:buNone/>
            </a:pPr>
            <a:r>
              <a:rPr lang="en-US" altLang="zh-CN" dirty="0"/>
              <a:t>private Color </a:t>
            </a:r>
            <a:r>
              <a:rPr lang="en-US" altLang="zh-CN" dirty="0" err="1"/>
              <a:t>fillColor</a:t>
            </a:r>
            <a:r>
              <a:rPr lang="en-US" altLang="zh-CN" dirty="0"/>
              <a:t>;	// </a:t>
            </a:r>
            <a:r>
              <a:rPr lang="zh-CN" altLang="en-US" dirty="0"/>
              <a:t>填充色</a:t>
            </a:r>
          </a:p>
          <a:p>
            <a:pPr lvl="1"/>
            <a:r>
              <a:rPr lang="zh-CN" altLang="en-US" dirty="0"/>
              <a:t>再如定义：</a:t>
            </a:r>
          </a:p>
          <a:p>
            <a:pPr marL="857250" lvl="2" indent="0">
              <a:buNone/>
            </a:pPr>
            <a:r>
              <a:rPr lang="en-US" altLang="zh-CN" dirty="0" err="1"/>
              <a:t>enum</a:t>
            </a:r>
            <a:r>
              <a:rPr lang="en-US" altLang="zh-CN" dirty="0"/>
              <a:t> Sex{ MALE,FEMALE };</a:t>
            </a:r>
          </a:p>
          <a:p>
            <a:pPr lvl="2"/>
            <a:r>
              <a:rPr lang="zh-CN" altLang="en-US" dirty="0"/>
              <a:t>后，将使</a:t>
            </a:r>
            <a:r>
              <a:rPr lang="en-US" altLang="zh-CN" dirty="0"/>
              <a:t>Sex</a:t>
            </a:r>
            <a:r>
              <a:rPr lang="zh-CN" altLang="en-US" dirty="0"/>
              <a:t>类型的变量只能取</a:t>
            </a:r>
            <a:r>
              <a:rPr lang="en-US" altLang="zh-CN" dirty="0"/>
              <a:t>MALE</a:t>
            </a:r>
            <a:r>
              <a:rPr lang="zh-CN" altLang="en-US" dirty="0"/>
              <a:t>和</a:t>
            </a:r>
            <a:r>
              <a:rPr lang="en-US" altLang="zh-CN" dirty="0"/>
              <a:t>FEMALE</a:t>
            </a:r>
            <a:r>
              <a:rPr lang="zh-CN" altLang="en-US" dirty="0"/>
              <a:t>中的一个。这样编写程序比用</a:t>
            </a:r>
            <a:r>
              <a:rPr lang="en-US" altLang="zh-CN" dirty="0"/>
              <a:t>char</a:t>
            </a:r>
            <a:r>
              <a:rPr lang="zh-CN" altLang="en-US" dirty="0"/>
              <a:t>类型表示安全多了，不至于在输入了非“</a:t>
            </a:r>
            <a:r>
              <a:rPr lang="en-US" altLang="zh-CN" dirty="0"/>
              <a:t>m”</a:t>
            </a:r>
            <a:r>
              <a:rPr lang="zh-CN" altLang="en-US" dirty="0"/>
              <a:t>又非“</a:t>
            </a:r>
            <a:r>
              <a:rPr lang="en-US" altLang="zh-CN" dirty="0"/>
              <a:t>f”</a:t>
            </a:r>
            <a:r>
              <a:rPr lang="zh-CN" altLang="en-US" dirty="0"/>
              <a:t>的字符后系统无法判断对错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9489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</a:t>
            </a:r>
            <a:r>
              <a:rPr lang="zh-CN" altLang="en-US" dirty="0" smtClean="0"/>
              <a:t>枚举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052" y="1397889"/>
            <a:ext cx="11368616" cy="4876800"/>
          </a:xfrm>
        </p:spPr>
        <p:txBody>
          <a:bodyPr/>
          <a:lstStyle/>
          <a:p>
            <a:r>
              <a:rPr lang="zh-CN" altLang="en-US" dirty="0"/>
              <a:t>枚举的作用主要体现在三个方面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是能直观地描述事物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是将常量组织起来，统一进行管理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/>
              <a:t>是避免不合理的赋值，使程序更加合理和安全。</a:t>
            </a:r>
            <a:endParaRPr lang="en-US" altLang="zh-CN" dirty="0" smtClean="0"/>
          </a:p>
          <a:p>
            <a:r>
              <a:rPr lang="zh-CN" altLang="en-US" dirty="0"/>
              <a:t>枚举命名规范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</a:t>
            </a:r>
            <a:r>
              <a:rPr lang="zh-CN" altLang="en-US" dirty="0"/>
              <a:t>名称每个单词首字母大写；其枚举值，全大写，多个单词则用下划线连接。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2688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</a:t>
            </a:r>
            <a:r>
              <a:rPr lang="zh-CN" altLang="en-US" dirty="0"/>
              <a:t>枚举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052" y="995363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枚举类的成员变量、方法和构造</a:t>
            </a:r>
            <a:r>
              <a:rPr lang="zh-CN" altLang="en-US" sz="2000" dirty="0" smtClean="0"/>
              <a:t>器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枚举类也是一种类，只是它是一种比较特殊的类，因此它一样可以定义成员变量、方法和构造器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6-4】 </a:t>
            </a:r>
            <a:r>
              <a:rPr lang="zh-CN" altLang="en-US" sz="1800" dirty="0"/>
              <a:t>枚举类</a:t>
            </a:r>
            <a:r>
              <a:rPr lang="en-US" altLang="zh-CN" sz="1800" dirty="0"/>
              <a:t>Color</a:t>
            </a:r>
            <a:r>
              <a:rPr lang="zh-CN" altLang="en-US" sz="1800" dirty="0"/>
              <a:t>的另一种定义形式。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4256" y="2322462"/>
            <a:ext cx="9259824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 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enum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枚举值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红色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YELLOW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黄色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蓝色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白色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), </a:t>
            </a:r>
            <a:r>
              <a:rPr lang="en-US" altLang="zh-CN" sz="14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BLACK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黑色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400" b="0" kern="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自定义字段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String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desc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构造方法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Color(String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desc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	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desc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desc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一般成员方法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String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getDesc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desc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}</a:t>
            </a:r>
            <a:endParaRPr lang="zh-CN" altLang="en-US" sz="1400" b="0" dirty="0"/>
          </a:p>
        </p:txBody>
      </p:sp>
      <p:sp>
        <p:nvSpPr>
          <p:cNvPr id="6" name="矩形 5"/>
          <p:cNvSpPr/>
          <p:nvPr/>
        </p:nvSpPr>
        <p:spPr>
          <a:xfrm>
            <a:off x="5864352" y="3295295"/>
            <a:ext cx="6096000" cy="23075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EnumDemo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		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3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3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			Color 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			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			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			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.equals(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c2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		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.toString());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		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3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3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3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c1</a:t>
            </a: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.getDesc());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3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}</a:t>
            </a:r>
            <a:endParaRPr lang="zh-CN" altLang="zh-CN" sz="13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3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}</a:t>
            </a:r>
            <a:endParaRPr lang="zh-CN" altLang="en-US" sz="1300" b="0" dirty="0"/>
          </a:p>
        </p:txBody>
      </p:sp>
      <p:sp>
        <p:nvSpPr>
          <p:cNvPr id="7" name="矩形 6"/>
          <p:cNvSpPr/>
          <p:nvPr/>
        </p:nvSpPr>
        <p:spPr>
          <a:xfrm>
            <a:off x="6250634" y="5748015"/>
            <a:ext cx="1034818" cy="70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RED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7965" marR="130810" algn="just">
              <a:lnSpc>
                <a:spcPts val="1200"/>
              </a:lnSpc>
              <a:spcAft>
                <a:spcPts val="0"/>
              </a:spcAft>
              <a:buNone/>
            </a:pPr>
            <a:r>
              <a:rPr lang="zh-CN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红色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708266" y="5422339"/>
            <a:ext cx="5483734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Font typeface="Monotype Sorts" pitchFamily="2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Font typeface="Monotype Sort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1600" b="0" kern="0" dirty="0" smtClean="0"/>
              <a:t>（</a:t>
            </a:r>
            <a:r>
              <a:rPr lang="en-US" altLang="zh-CN" sz="1600" b="0" kern="0" dirty="0" smtClean="0"/>
              <a:t>1</a:t>
            </a:r>
            <a:r>
              <a:rPr lang="zh-CN" altLang="en-US" sz="1600" b="0" kern="0" dirty="0" smtClean="0"/>
              <a:t>）如果有自定义方法，则最后一个枚举值与后续代码之间要用分号隔开，不能使用逗号或空格。</a:t>
            </a:r>
          </a:p>
          <a:p>
            <a:pPr lvl="1"/>
            <a:r>
              <a:rPr lang="zh-CN" altLang="en-US" sz="1600" b="0" kern="0" dirty="0" smtClean="0"/>
              <a:t>（</a:t>
            </a:r>
            <a:r>
              <a:rPr lang="en-US" altLang="zh-CN" sz="1600" b="0" kern="0" dirty="0" smtClean="0"/>
              <a:t>2</a:t>
            </a:r>
            <a:r>
              <a:rPr lang="zh-CN" altLang="en-US" sz="1600" b="0" kern="0" dirty="0" smtClean="0"/>
              <a:t>）在</a:t>
            </a:r>
            <a:r>
              <a:rPr lang="en-US" altLang="zh-CN" sz="1600" b="0" kern="0" dirty="0" err="1" smtClean="0"/>
              <a:t>enum</a:t>
            </a:r>
            <a:r>
              <a:rPr lang="zh-CN" altLang="en-US" sz="1600" b="0" kern="0" dirty="0" smtClean="0"/>
              <a:t>中必须先定义实例，不能将字段或方法定义在实例前面。否则，编译器会报错。</a:t>
            </a:r>
          </a:p>
          <a:p>
            <a:endParaRPr lang="zh-CN" alt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24909296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317667"/>
            <a:ext cx="10212916" cy="609600"/>
          </a:xfrm>
        </p:spPr>
        <p:txBody>
          <a:bodyPr/>
          <a:lstStyle/>
          <a:p>
            <a:r>
              <a:rPr lang="zh-CN" altLang="en-US" dirty="0" smtClean="0"/>
              <a:t>枚举示例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2021/11/18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95464" y="700190"/>
            <a:ext cx="8440366" cy="593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ErrorCode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5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(0, </a:t>
            </a:r>
            <a:r>
              <a:rPr lang="en-US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成功</a:t>
            </a:r>
            <a:r>
              <a:rPr lang="en-US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15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ERROR_A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(100, </a:t>
            </a:r>
            <a:r>
              <a:rPr lang="en-US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错误</a:t>
            </a:r>
            <a:r>
              <a:rPr lang="en-US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A"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1500" b="0" i="1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ERROR_B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(200, </a:t>
            </a:r>
            <a:r>
              <a:rPr lang="en-US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错误</a:t>
            </a:r>
            <a:r>
              <a:rPr lang="en-US" altLang="zh-CN" sz="15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B"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5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ErrorCode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5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String </a:t>
            </a:r>
            <a:r>
              <a:rPr lang="en-US" altLang="zh-CN" sz="15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5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5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5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5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5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5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5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 </a:t>
            </a:r>
            <a:r>
              <a:rPr lang="en-US" altLang="zh-CN" sz="15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5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getCode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5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5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String </a:t>
            </a:r>
            <a:r>
              <a:rPr lang="en-US" altLang="zh-CN" sz="15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getDescription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5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500" b="0" kern="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description</a:t>
            </a: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500" b="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15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500" b="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3133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FF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F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13308</TotalTime>
  <Words>2460</Words>
  <Application>Microsoft Office PowerPoint</Application>
  <PresentationFormat>宽屏</PresentationFormat>
  <Paragraphs>737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Monotype Sorts</vt:lpstr>
      <vt:lpstr>楷体_GB2312</vt:lpstr>
      <vt:lpstr>宋体</vt:lpstr>
      <vt:lpstr>Calibri</vt:lpstr>
      <vt:lpstr>Consolas</vt:lpstr>
      <vt:lpstr>Helvetica</vt:lpstr>
      <vt:lpstr>Times New Roman</vt:lpstr>
      <vt:lpstr>Wingdings</vt:lpstr>
      <vt:lpstr>db-book</vt:lpstr>
      <vt:lpstr>Visio</vt:lpstr>
      <vt:lpstr>PowerPoint 演示文稿</vt:lpstr>
      <vt:lpstr>第6.1课 圆、三角形和矩形</vt:lpstr>
      <vt:lpstr>6.1.1 3个独立的类：Circle、Rectangle 和 Triangle</vt:lpstr>
      <vt:lpstr>6.1.1 3个独立的类：Circle、Rectangle 和 Triangle（续）</vt:lpstr>
      <vt:lpstr>6.1.1 3个独立的类：Circle、Rectangle 和 Triangle（续）</vt:lpstr>
      <vt:lpstr>6.1.2 枚举</vt:lpstr>
      <vt:lpstr>6.1.2 枚举(续)</vt:lpstr>
      <vt:lpstr>6.1.2 枚举(续)</vt:lpstr>
      <vt:lpstr>枚举示例</vt:lpstr>
      <vt:lpstr>枚举示例（续）</vt:lpstr>
      <vt:lpstr>第6.2课 抽象类</vt:lpstr>
      <vt:lpstr>6.2.1 由具体类抽象出抽象类</vt:lpstr>
      <vt:lpstr>6.2.1 由具体类抽象出抽象类（续）</vt:lpstr>
      <vt:lpstr>6.2.1 由具体类抽象出抽象类（续）</vt:lpstr>
      <vt:lpstr>6.2.1 由具体类抽象出抽象类（续）</vt:lpstr>
      <vt:lpstr>6.2.1 由具体类抽象出抽象类（续）</vt:lpstr>
      <vt:lpstr>6.2.2 由抽象类派生出实例类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6.2.2 由抽象类派生出实例类（续）</vt:lpstr>
      <vt:lpstr>知识链接</vt:lpstr>
      <vt:lpstr>第6.3课 接口</vt:lpstr>
      <vt:lpstr>6.3.1 接口及其特点</vt:lpstr>
      <vt:lpstr>6.3.1 接口及其特点（续）</vt:lpstr>
      <vt:lpstr>6.3.1 接口及其特点（续）</vt:lpstr>
      <vt:lpstr>6.3.1 接口及其特点（续）</vt:lpstr>
      <vt:lpstr>6.3.2 接口的实现类</vt:lpstr>
      <vt:lpstr>6.3.2 接口的实现类（续）</vt:lpstr>
      <vt:lpstr>6.3.2 接口的实现类（续）</vt:lpstr>
      <vt:lpstr>6.3.3 接口之间的继承</vt:lpstr>
      <vt:lpstr>6.3.4 基于接口的动态绑定</vt:lpstr>
      <vt:lpstr>PowerPoint 演示文稿</vt:lpstr>
      <vt:lpstr>知识链接</vt:lpstr>
      <vt:lpstr>链6.4 Java８的接口增强</vt:lpstr>
      <vt:lpstr>第6.4课 小结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rabbit8848</dc:creator>
  <cp:lastModifiedBy>tlm</cp:lastModifiedBy>
  <cp:revision>1611</cp:revision>
  <cp:lastPrinted>2001-02-09T15:35:27Z</cp:lastPrinted>
  <dcterms:created xsi:type="dcterms:W3CDTF">1999-11-04T20:50:09Z</dcterms:created>
  <dcterms:modified xsi:type="dcterms:W3CDTF">2021-11-18T12:56:12Z</dcterms:modified>
</cp:coreProperties>
</file>