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2"/>
  </p:notesMasterIdLst>
  <p:handoutMasterIdLst>
    <p:handoutMasterId r:id="rId73"/>
  </p:handoutMasterIdLst>
  <p:sldIdLst>
    <p:sldId id="413" r:id="rId2"/>
    <p:sldId id="414" r:id="rId3"/>
    <p:sldId id="415" r:id="rId4"/>
    <p:sldId id="416" r:id="rId5"/>
    <p:sldId id="417" r:id="rId6"/>
    <p:sldId id="418"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459" r:id="rId48"/>
    <p:sldId id="460" r:id="rId49"/>
    <p:sldId id="461"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74" r:id="rId63"/>
    <p:sldId id="475" r:id="rId64"/>
    <p:sldId id="476" r:id="rId65"/>
    <p:sldId id="477" r:id="rId66"/>
    <p:sldId id="478" r:id="rId67"/>
    <p:sldId id="479" r:id="rId68"/>
    <p:sldId id="480" r:id="rId69"/>
    <p:sldId id="481" r:id="rId70"/>
    <p:sldId id="482" r:id="rId71"/>
  </p:sldIdLst>
  <p:sldSz cx="12192000" cy="6858000"/>
  <p:notesSz cx="6669088" cy="9926638"/>
  <p:defaultTextStyle>
    <a:defPPr>
      <a:defRPr lang="en-US"/>
    </a:defPPr>
    <a:lvl1pPr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1pPr>
    <a:lvl2pPr marL="4572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2pPr>
    <a:lvl3pPr marL="9144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3pPr>
    <a:lvl4pPr marL="13716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4pPr>
    <a:lvl5pPr marL="18288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5pPr>
    <a:lvl6pPr marL="2286000" algn="l" defTabSz="914400" rtl="0" eaLnBrk="1" latinLnBrk="0" hangingPunct="1">
      <a:defRPr kumimoji="1" sz="1600" b="1" kern="1200">
        <a:solidFill>
          <a:schemeClr val="tx1"/>
        </a:solidFill>
        <a:latin typeface="Helvetica" pitchFamily="34" charset="0"/>
        <a:ea typeface="+mn-ea"/>
        <a:cs typeface="+mn-cs"/>
      </a:defRPr>
    </a:lvl6pPr>
    <a:lvl7pPr marL="2743200" algn="l" defTabSz="914400" rtl="0" eaLnBrk="1" latinLnBrk="0" hangingPunct="1">
      <a:defRPr kumimoji="1" sz="1600" b="1" kern="1200">
        <a:solidFill>
          <a:schemeClr val="tx1"/>
        </a:solidFill>
        <a:latin typeface="Helvetica" pitchFamily="34" charset="0"/>
        <a:ea typeface="+mn-ea"/>
        <a:cs typeface="+mn-cs"/>
      </a:defRPr>
    </a:lvl7pPr>
    <a:lvl8pPr marL="3200400" algn="l" defTabSz="914400" rtl="0" eaLnBrk="1" latinLnBrk="0" hangingPunct="1">
      <a:defRPr kumimoji="1" sz="1600" b="1" kern="1200">
        <a:solidFill>
          <a:schemeClr val="tx1"/>
        </a:solidFill>
        <a:latin typeface="Helvetica" pitchFamily="34" charset="0"/>
        <a:ea typeface="+mn-ea"/>
        <a:cs typeface="+mn-cs"/>
      </a:defRPr>
    </a:lvl8pPr>
    <a:lvl9pPr marL="3657600" algn="l" defTabSz="914400" rtl="0" eaLnBrk="1" latinLnBrk="0" hangingPunct="1">
      <a:defRPr kumimoji="1" sz="1600" b="1" kern="1200">
        <a:solidFill>
          <a:schemeClr val="tx1"/>
        </a:solidFill>
        <a:latin typeface="Helvetica" pitchFamily="34" charset="0"/>
        <a:ea typeface="+mn-ea"/>
        <a:cs typeface="+mn-cs"/>
      </a:defRPr>
    </a:lvl9pPr>
  </p:defaultTextStyle>
  <p:extLst>
    <p:ext uri="{521415D9-36F7-43E2-AB2F-B90AF26B5E84}">
      <p14:sectionLst xmlns:p14="http://schemas.microsoft.com/office/powerpoint/2010/main">
        <p14:section name="默认节" id="{65931F8D-8ACD-46AB-A633-42C6329157EB}">
          <p14:sldIdLst>
            <p14:sldId id="413"/>
            <p14:sldId id="414"/>
            <p14:sldId id="415"/>
            <p14:sldId id="416"/>
            <p14:sldId id="417"/>
            <p14:sldId id="418"/>
            <p14:sldId id="419"/>
            <p14:sldId id="420"/>
            <p14:sldId id="421"/>
            <p14:sldId id="422"/>
            <p14:sldId id="423"/>
            <p14:sldId id="424"/>
            <p14:sldId id="425"/>
            <p14:sldId id="426"/>
            <p14:sldId id="427"/>
            <p14:sldId id="428"/>
            <p14:sldId id="429"/>
          </p14:sldIdLst>
        </p14:section>
        <p14:section name="无标题节" id="{FEE8283F-F239-4AF6-8689-6B5E2704F3A3}">
          <p14:sldIdLst>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FF"/>
    <a:srgbClr val="CC0000"/>
    <a:srgbClr val="FF0000"/>
    <a:srgbClr val="B2B2B2"/>
    <a:srgbClr val="969696"/>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94679" autoAdjust="0"/>
  </p:normalViewPr>
  <p:slideViewPr>
    <p:cSldViewPr snapToGrid="0">
      <p:cViewPr varScale="1">
        <p:scale>
          <a:sx n="102" d="100"/>
          <a:sy n="102" d="100"/>
        </p:scale>
        <p:origin x="72"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2477" y="-86"/>
      </p:cViewPr>
      <p:guideLst>
        <p:guide orient="horz" pos="3126"/>
        <p:guide pos="21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837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8E3F2733-9BB8-4064-9314-2ADEF8FA81EF}" type="datetime1">
              <a:rPr lang="zh-CN" altLang="en-US"/>
              <a:pPr>
                <a:defRPr/>
              </a:pPr>
              <a:t>2021/11/23</a:t>
            </a:fld>
            <a:endParaRPr lang="en-US" altLang="zh-CN"/>
          </a:p>
        </p:txBody>
      </p:sp>
      <p:sp>
        <p:nvSpPr>
          <p:cNvPr id="5837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837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7DF4052E-B9ED-408F-9626-45E6566A669F}" type="slidenum">
              <a:rPr lang="zh-CN" altLang="en-US"/>
              <a:pPr>
                <a:defRPr/>
              </a:pPr>
              <a:t>‹#›</a:t>
            </a:fld>
            <a:endParaRPr lang="en-US" altLang="zh-CN"/>
          </a:p>
        </p:txBody>
      </p:sp>
    </p:spTree>
    <p:extLst>
      <p:ext uri="{BB962C8B-B14F-4D97-AF65-F5344CB8AC3E}">
        <p14:creationId xmlns:p14="http://schemas.microsoft.com/office/powerpoint/2010/main" val="296966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222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98726098-D1C5-406C-BC1F-14CED1640491}" type="datetime1">
              <a:rPr lang="zh-CN" altLang="en-US"/>
              <a:pPr>
                <a:defRPr/>
              </a:pPr>
              <a:t>2021/11/23</a:t>
            </a:fld>
            <a:endParaRPr lang="en-US" altLang="zh-CN"/>
          </a:p>
        </p:txBody>
      </p:sp>
      <p:sp>
        <p:nvSpPr>
          <p:cNvPr id="109572"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223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16C97A23-31E5-469B-81A4-91B0E96C79C3}" type="slidenum">
              <a:rPr lang="zh-CN" altLang="en-US"/>
              <a:pPr>
                <a:defRPr/>
              </a:pPr>
              <a:t>‹#›</a:t>
            </a:fld>
            <a:endParaRPr lang="en-US" altLang="zh-CN"/>
          </a:p>
        </p:txBody>
      </p:sp>
    </p:spTree>
    <p:extLst>
      <p:ext uri="{BB962C8B-B14F-4D97-AF65-F5344CB8AC3E}">
        <p14:creationId xmlns:p14="http://schemas.microsoft.com/office/powerpoint/2010/main" val="385470824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7B1454-E76A-4ED0-AC1D-F2FF580D7734}" type="datetime1">
              <a:rPr lang="zh-CN" altLang="en-US"/>
              <a:pPr>
                <a:defRPr/>
              </a:pPr>
              <a:t>2021/11/23</a:t>
            </a:fld>
            <a:endParaRPr lang="en-US" altLang="zh-CN" dirty="0"/>
          </a:p>
        </p:txBody>
      </p:sp>
    </p:spTree>
    <p:extLst>
      <p:ext uri="{BB962C8B-B14F-4D97-AF65-F5344CB8AC3E}">
        <p14:creationId xmlns:p14="http://schemas.microsoft.com/office/powerpoint/2010/main" val="410071928"/>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314EEC7-0A31-48E3-9C82-9A5D4C134434}" type="datetime1">
              <a:rPr lang="zh-CN" altLang="en-US"/>
              <a:pPr>
                <a:defRPr/>
              </a:pPr>
              <a:t>2021/11/23</a:t>
            </a:fld>
            <a:endParaRPr lang="en-US" altLang="zh-CN"/>
          </a:p>
        </p:txBody>
      </p:sp>
    </p:spTree>
    <p:extLst>
      <p:ext uri="{BB962C8B-B14F-4D97-AF65-F5344CB8AC3E}">
        <p14:creationId xmlns:p14="http://schemas.microsoft.com/office/powerpoint/2010/main" val="36945490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89484" y="385763"/>
            <a:ext cx="2885016"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385763"/>
            <a:ext cx="8458200"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3E493-9AB7-4F6D-A140-F915F085C374}" type="datetime1">
              <a:rPr lang="zh-CN" altLang="en-US"/>
              <a:pPr>
                <a:defRPr/>
              </a:pPr>
              <a:t>2021/11/23</a:t>
            </a:fld>
            <a:endParaRPr lang="en-US" altLang="zh-CN"/>
          </a:p>
        </p:txBody>
      </p:sp>
    </p:spTree>
    <p:extLst>
      <p:ext uri="{BB962C8B-B14F-4D97-AF65-F5344CB8AC3E}">
        <p14:creationId xmlns:p14="http://schemas.microsoft.com/office/powerpoint/2010/main" val="6658252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61585" y="385763"/>
            <a:ext cx="10212916"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8085" y="1114425"/>
            <a:ext cx="5581649"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6DF263-0584-455A-8440-5736CC324397}" type="datetime1">
              <a:rPr lang="zh-CN" altLang="en-US"/>
              <a:pPr>
                <a:defRPr/>
              </a:pPr>
              <a:t>2021/11/23</a:t>
            </a:fld>
            <a:endParaRPr lang="en-US" altLang="zh-CN" dirty="0"/>
          </a:p>
        </p:txBody>
      </p:sp>
    </p:spTree>
    <p:extLst>
      <p:ext uri="{BB962C8B-B14F-4D97-AF65-F5344CB8AC3E}">
        <p14:creationId xmlns:p14="http://schemas.microsoft.com/office/powerpoint/2010/main" val="241194655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9632952" y="0"/>
            <a:ext cx="2559049" cy="287338"/>
          </a:xfrm>
        </p:spPr>
        <p:txBody>
          <a:bodyPr/>
          <a:lstStyle>
            <a:lvl1pPr algn="ctr">
              <a:defRPr/>
            </a:lvl1pPr>
          </a:lstStyle>
          <a:p>
            <a:pPr>
              <a:defRPr/>
            </a:pPr>
            <a:fld id="{E9335D9F-1989-4CB5-B388-8B9DD648A56B}" type="datetime1">
              <a:rPr lang="zh-CN" altLang="en-US"/>
              <a:pPr>
                <a:defRPr/>
              </a:pPr>
              <a:t>2021/11/23</a:t>
            </a:fld>
            <a:endParaRPr lang="en-US" altLang="zh-CN" dirty="0"/>
          </a:p>
        </p:txBody>
      </p:sp>
    </p:spTree>
    <p:extLst>
      <p:ext uri="{BB962C8B-B14F-4D97-AF65-F5344CB8AC3E}">
        <p14:creationId xmlns:p14="http://schemas.microsoft.com/office/powerpoint/2010/main" val="502938312"/>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E4DAC39-EFC0-4CDC-B867-8A89F1BEDFEB}" type="datetime1">
              <a:rPr lang="zh-CN" altLang="en-US"/>
              <a:pPr>
                <a:defRPr/>
              </a:pPr>
              <a:t>2021/11/23</a:t>
            </a:fld>
            <a:endParaRPr lang="en-US" altLang="zh-CN"/>
          </a:p>
        </p:txBody>
      </p:sp>
    </p:spTree>
    <p:extLst>
      <p:ext uri="{BB962C8B-B14F-4D97-AF65-F5344CB8AC3E}">
        <p14:creationId xmlns:p14="http://schemas.microsoft.com/office/powerpoint/2010/main" val="47912235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085" y="1114425"/>
            <a:ext cx="558164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949465-5310-42A9-A9B0-B346CBE3F838}" type="datetime1">
              <a:rPr lang="zh-CN" altLang="en-US"/>
              <a:pPr>
                <a:defRPr/>
              </a:pPr>
              <a:t>2021/11/23</a:t>
            </a:fld>
            <a:endParaRPr lang="en-US" altLang="zh-CN"/>
          </a:p>
        </p:txBody>
      </p:sp>
    </p:spTree>
    <p:extLst>
      <p:ext uri="{BB962C8B-B14F-4D97-AF65-F5344CB8AC3E}">
        <p14:creationId xmlns:p14="http://schemas.microsoft.com/office/powerpoint/2010/main" val="21147221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79141"/>
            <a:ext cx="10972800" cy="103849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F9100710-F3FD-4AFD-8D88-5372409210CE}" type="datetime1">
              <a:rPr lang="zh-CN" altLang="en-US"/>
              <a:pPr>
                <a:defRPr/>
              </a:pPr>
              <a:t>2021/11/23</a:t>
            </a:fld>
            <a:endParaRPr lang="en-US" altLang="zh-CN" dirty="0"/>
          </a:p>
        </p:txBody>
      </p:sp>
    </p:spTree>
    <p:extLst>
      <p:ext uri="{BB962C8B-B14F-4D97-AF65-F5344CB8AC3E}">
        <p14:creationId xmlns:p14="http://schemas.microsoft.com/office/powerpoint/2010/main" val="269158959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4068D08D-5A72-4F63-9931-CC49FC2D0D21}" type="datetime1">
              <a:rPr lang="zh-CN" altLang="en-US"/>
              <a:pPr>
                <a:defRPr/>
              </a:pPr>
              <a:t>2021/11/23</a:t>
            </a:fld>
            <a:endParaRPr lang="en-US" altLang="zh-CN" dirty="0"/>
          </a:p>
        </p:txBody>
      </p:sp>
    </p:spTree>
    <p:extLst>
      <p:ext uri="{BB962C8B-B14F-4D97-AF65-F5344CB8AC3E}">
        <p14:creationId xmlns:p14="http://schemas.microsoft.com/office/powerpoint/2010/main" val="270562380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4F372385-E1A9-4832-A56E-384495E79250}" type="datetime1">
              <a:rPr lang="zh-CN" altLang="en-US"/>
              <a:pPr>
                <a:defRPr/>
              </a:pPr>
              <a:t>2021/11/23</a:t>
            </a:fld>
            <a:endParaRPr lang="en-US" altLang="zh-CN" dirty="0"/>
          </a:p>
        </p:txBody>
      </p:sp>
    </p:spTree>
    <p:extLst>
      <p:ext uri="{BB962C8B-B14F-4D97-AF65-F5344CB8AC3E}">
        <p14:creationId xmlns:p14="http://schemas.microsoft.com/office/powerpoint/2010/main" val="1642632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390293"/>
            <a:ext cx="6815667" cy="57358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739F2CA-94AE-455C-A157-B327DCD501EF}" type="datetime1">
              <a:rPr lang="zh-CN" altLang="en-US"/>
              <a:pPr>
                <a:defRPr/>
              </a:pPr>
              <a:t>2021/11/23</a:t>
            </a:fld>
            <a:endParaRPr lang="en-US" altLang="zh-CN"/>
          </a:p>
        </p:txBody>
      </p:sp>
    </p:spTree>
    <p:extLst>
      <p:ext uri="{BB962C8B-B14F-4D97-AF65-F5344CB8AC3E}">
        <p14:creationId xmlns:p14="http://schemas.microsoft.com/office/powerpoint/2010/main" val="75988888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Wingdings" pitchFamily="2" charset="2"/>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629A8B07-FF1A-4429-BAE0-7E92DD1D2ECF}" type="datetime1">
              <a:rPr lang="zh-CN" altLang="en-US"/>
              <a:pPr>
                <a:defRPr/>
              </a:pPr>
              <a:t>2021/11/23</a:t>
            </a:fld>
            <a:endParaRPr lang="en-US" altLang="zh-CN"/>
          </a:p>
        </p:txBody>
      </p:sp>
    </p:spTree>
    <p:extLst>
      <p:ext uri="{BB962C8B-B14F-4D97-AF65-F5344CB8AC3E}">
        <p14:creationId xmlns:p14="http://schemas.microsoft.com/office/powerpoint/2010/main" val="3883500630"/>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78916" y="1114425"/>
            <a:ext cx="1136861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sym typeface="Wingdings" pitchFamily="2" charset="2"/>
              </a:rPr>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9156" name="Rectangle 4"/>
          <p:cNvSpPr>
            <a:spLocks noGrp="1" noChangeArrowheads="1"/>
          </p:cNvSpPr>
          <p:nvPr>
            <p:ph type="dt" sz="half" idx="2"/>
          </p:nvPr>
        </p:nvSpPr>
        <p:spPr bwMode="auto">
          <a:xfrm>
            <a:off x="9632952" y="39689"/>
            <a:ext cx="2559049" cy="287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FontTx/>
              <a:buNone/>
              <a:defRPr kumimoji="0" sz="1400">
                <a:solidFill>
                  <a:schemeClr val="bg2"/>
                </a:solidFill>
                <a:latin typeface="Times New Roman" pitchFamily="18" charset="0"/>
                <a:ea typeface="宋体" pitchFamily="2" charset="-122"/>
              </a:defRPr>
            </a:lvl1pPr>
          </a:lstStyle>
          <a:p>
            <a:pPr>
              <a:defRPr/>
            </a:pPr>
            <a:fld id="{B7D86D4F-245B-423E-8A13-9C9EC19A5100}" type="datetime1">
              <a:rPr lang="zh-CN" altLang="en-US"/>
              <a:pPr>
                <a:defRPr/>
              </a:pPr>
              <a:t>2021/11/23</a:t>
            </a:fld>
            <a:endParaRPr lang="en-US" altLang="zh-CN" dirty="0"/>
          </a:p>
        </p:txBody>
      </p:sp>
      <p:sp>
        <p:nvSpPr>
          <p:cNvPr id="1028" name="Text Box 41"/>
          <p:cNvSpPr txBox="1">
            <a:spLocks noChangeArrowheads="1"/>
          </p:cNvSpPr>
          <p:nvPr/>
        </p:nvSpPr>
        <p:spPr bwMode="auto">
          <a:xfrm>
            <a:off x="3868732" y="6583364"/>
            <a:ext cx="5265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lgn="ctr">
              <a:spcBef>
                <a:spcPct val="50000"/>
              </a:spcBef>
              <a:buClrTx/>
              <a:buFontTx/>
              <a:buNone/>
              <a:defRPr/>
            </a:pPr>
            <a:r>
              <a:rPr kumimoji="0" lang="zh-CN" altLang="en-US" sz="1200" dirty="0" smtClean="0">
                <a:solidFill>
                  <a:schemeClr val="bg2"/>
                </a:solidFill>
                <a:latin typeface="Times New Roman" pitchFamily="18" charset="0"/>
                <a:ea typeface="宋体" pitchFamily="2" charset="-122"/>
              </a:rPr>
              <a:t>清华大学出版社 </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新概念</a:t>
            </a:r>
            <a:r>
              <a:rPr kumimoji="0" lang="en-US" altLang="zh-CN" sz="1200" dirty="0" smtClean="0">
                <a:solidFill>
                  <a:schemeClr val="bg2"/>
                </a:solidFill>
                <a:latin typeface="Times New Roman" pitchFamily="18" charset="0"/>
                <a:ea typeface="宋体" pitchFamily="2" charset="-122"/>
              </a:rPr>
              <a:t>Java</a:t>
            </a:r>
            <a:r>
              <a:rPr kumimoji="0" lang="zh-CN" altLang="en-US" sz="1200" dirty="0" smtClean="0">
                <a:solidFill>
                  <a:schemeClr val="bg2"/>
                </a:solidFill>
                <a:latin typeface="Times New Roman" pitchFamily="18" charset="0"/>
                <a:ea typeface="宋体" pitchFamily="2" charset="-122"/>
              </a:rPr>
              <a:t>程序设计大学教程</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第</a:t>
            </a:r>
            <a:r>
              <a:rPr kumimoji="0" lang="en-US" altLang="zh-CN" sz="1200" dirty="0" smtClean="0">
                <a:solidFill>
                  <a:schemeClr val="bg2"/>
                </a:solidFill>
                <a:latin typeface="Times New Roman" pitchFamily="18" charset="0"/>
                <a:ea typeface="宋体" pitchFamily="2" charset="-122"/>
              </a:rPr>
              <a:t>4</a:t>
            </a:r>
            <a:r>
              <a:rPr kumimoji="0" lang="zh-CN" altLang="en-US" sz="1200" dirty="0" smtClean="0">
                <a:solidFill>
                  <a:schemeClr val="bg2"/>
                </a:solidFill>
                <a:latin typeface="Times New Roman" pitchFamily="18" charset="0"/>
                <a:ea typeface="宋体" pitchFamily="2" charset="-122"/>
              </a:rPr>
              <a:t>版</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 第</a:t>
            </a:r>
            <a:fld id="{8F576773-6D69-4665-8E16-799E54E69532}" type="slidenum">
              <a:rPr kumimoji="0" lang="en-US" altLang="zh-CN" sz="1200" smtClean="0">
                <a:solidFill>
                  <a:schemeClr val="bg2"/>
                </a:solidFill>
                <a:latin typeface="Times New Roman" pitchFamily="18" charset="0"/>
                <a:ea typeface="宋体" pitchFamily="2" charset="-122"/>
              </a:rPr>
              <a:pPr algn="ctr">
                <a:spcBef>
                  <a:spcPct val="50000"/>
                </a:spcBef>
                <a:buClrTx/>
                <a:buFontTx/>
                <a:buNone/>
                <a:defRPr/>
              </a:pPr>
              <a:t>‹#›</a:t>
            </a:fld>
            <a:r>
              <a:rPr kumimoji="0" lang="zh-CN" altLang="en-US" sz="1200" smtClean="0">
                <a:solidFill>
                  <a:schemeClr val="bg2"/>
                </a:solidFill>
                <a:latin typeface="Times New Roman" pitchFamily="18" charset="0"/>
                <a:ea typeface="宋体" pitchFamily="2" charset="-122"/>
              </a:rPr>
              <a:t>页 </a:t>
            </a:r>
            <a:r>
              <a:rPr kumimoji="0" lang="en-US" altLang="zh-CN" sz="1200" smtClean="0">
                <a:solidFill>
                  <a:schemeClr val="bg2"/>
                </a:solidFill>
                <a:latin typeface="Times New Roman" pitchFamily="18" charset="0"/>
                <a:ea typeface="宋体" pitchFamily="2" charset="-122"/>
              </a:rPr>
              <a:t> </a:t>
            </a:r>
            <a:endParaRPr kumimoji="0" lang="en-US" altLang="zh-CN" sz="1200" dirty="0" smtClean="0">
              <a:solidFill>
                <a:schemeClr val="bg2"/>
              </a:solidFill>
              <a:latin typeface="Times New Roman" pitchFamily="18" charset="0"/>
              <a:ea typeface="宋体" pitchFamily="2" charset="-122"/>
            </a:endParaRPr>
          </a:p>
        </p:txBody>
      </p:sp>
      <p:sp>
        <p:nvSpPr>
          <p:cNvPr id="49194" name="Rectangle 42"/>
          <p:cNvSpPr>
            <a:spLocks noGrp="1" noChangeArrowheads="1"/>
          </p:cNvSpPr>
          <p:nvPr>
            <p:ph type="title"/>
          </p:nvPr>
        </p:nvSpPr>
        <p:spPr bwMode="auto">
          <a:xfrm>
            <a:off x="1661585" y="385763"/>
            <a:ext cx="10212916"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0" name="Text Box 43"/>
          <p:cNvSpPr txBox="1">
            <a:spLocks noChangeArrowheads="1"/>
          </p:cNvSpPr>
          <p:nvPr/>
        </p:nvSpPr>
        <p:spPr bwMode="auto">
          <a:xfrm>
            <a:off x="1852084" y="1"/>
            <a:ext cx="4326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spcBef>
                <a:spcPct val="50000"/>
              </a:spcBef>
              <a:buClrTx/>
              <a:buFontTx/>
              <a:buNone/>
              <a:defRPr/>
            </a:pPr>
            <a:r>
              <a:rPr kumimoji="0" lang="zh-CN" altLang="en-US" sz="1800" dirty="0" smtClean="0">
                <a:solidFill>
                  <a:schemeClr val="bg2"/>
                </a:solidFill>
                <a:ea typeface="宋体" pitchFamily="2" charset="-122"/>
              </a:rPr>
              <a:t>第</a:t>
            </a:r>
            <a:r>
              <a:rPr kumimoji="0" lang="en-US" altLang="zh-CN" sz="1800" dirty="0" smtClean="0">
                <a:solidFill>
                  <a:schemeClr val="bg2"/>
                </a:solidFill>
                <a:ea typeface="宋体" pitchFamily="2" charset="-122"/>
              </a:rPr>
              <a:t>07</a:t>
            </a:r>
            <a:r>
              <a:rPr kumimoji="0" lang="zh-CN" altLang="en-US" sz="1800" dirty="0" smtClean="0">
                <a:solidFill>
                  <a:schemeClr val="bg2"/>
                </a:solidFill>
                <a:ea typeface="宋体" pitchFamily="2" charset="-122"/>
              </a:rPr>
              <a:t>单元 输入输出流与对象序列化</a:t>
            </a:r>
            <a:endParaRPr kumimoji="0" lang="en-US" altLang="zh-CN" sz="1800" dirty="0" smtClean="0">
              <a:solidFill>
                <a:schemeClr val="bg2"/>
              </a:solidFill>
              <a:ea typeface="宋体" pitchFamily="2" charset="-122"/>
            </a:endParaRPr>
          </a:p>
        </p:txBody>
      </p:sp>
      <p:sp>
        <p:nvSpPr>
          <p:cNvPr id="1031" name="Line 44"/>
          <p:cNvSpPr>
            <a:spLocks noChangeShapeType="1"/>
          </p:cNvSpPr>
          <p:nvPr userDrawn="1"/>
        </p:nvSpPr>
        <p:spPr bwMode="auto">
          <a:xfrm flipV="1">
            <a:off x="1756833" y="333375"/>
            <a:ext cx="9950451"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p>
        </p:txBody>
      </p:sp>
      <p:sp>
        <p:nvSpPr>
          <p:cNvPr id="1032" name="Rectangle 47"/>
          <p:cNvSpPr>
            <a:spLocks noChangeArrowheads="1"/>
          </p:cNvSpPr>
          <p:nvPr userDrawn="1"/>
        </p:nvSpPr>
        <p:spPr bwMode="auto">
          <a:xfrm>
            <a:off x="5245100" y="2867025"/>
            <a:ext cx="1219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600">
              <a:ea typeface="宋体" pitchFamily="2" charset="-122"/>
            </a:endParaRPr>
          </a:p>
        </p:txBody>
      </p:sp>
      <p:pic>
        <p:nvPicPr>
          <p:cNvPr id="2" name="图片 1"/>
          <p:cNvPicPr>
            <a:picLocks noChangeAspect="1"/>
          </p:cNvPicPr>
          <p:nvPr userDrawn="1"/>
        </p:nvPicPr>
        <p:blipFill>
          <a:blip r:embed="rId14"/>
          <a:stretch>
            <a:fillRect/>
          </a:stretch>
        </p:blipFill>
        <p:spPr>
          <a:xfrm>
            <a:off x="552384" y="327026"/>
            <a:ext cx="364134" cy="643056"/>
          </a:xfrm>
          <a:prstGeom prst="rect">
            <a:avLst/>
          </a:prstGeom>
        </p:spPr>
      </p:pic>
    </p:spTree>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 id="2147484453" r:id="rId12"/>
  </p:sldLayoutIdLst>
  <p:transition spd="slow">
    <p:randomBar dir="ver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Font typeface="Monotype Sorts" pitchFamily="2" charset="2"/>
        <a:buBlip>
          <a:blip r:embed="rId15"/>
        </a:buBlip>
        <a:defRPr kumimoji="1" sz="22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16"/>
        </a:buBlip>
        <a:defRPr kumimoji="1" sz="20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17"/>
        </a:buBlip>
        <a:defRPr kumimoji="1" sz="20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18"/>
        </a:buBlip>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package" Target="../embeddings/Microsoft_Visio___1.vsd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2.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2.emf"/><Relationship Id="rId4" Type="http://schemas.openxmlformats.org/officeDocument/2006/relationships/package" Target="../embeddings/Microsoft_Visio___2.vsdx"/><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package" Target="../embeddings/Microsoft_Visio___3.vsd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package" Target="../embeddings/Microsoft_Visio___4.vsdx"/></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emf"/><Relationship Id="rId4" Type="http://schemas.openxmlformats.org/officeDocument/2006/relationships/package" Target="../embeddings/Microsoft_Visio___5.vsdx"/></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Text Box 3"/>
          <p:cNvSpPr txBox="1">
            <a:spLocks noChangeArrowheads="1"/>
          </p:cNvSpPr>
          <p:nvPr/>
        </p:nvSpPr>
        <p:spPr bwMode="auto">
          <a:xfrm>
            <a:off x="1799083" y="2545080"/>
            <a:ext cx="9283445" cy="769441"/>
          </a:xfrm>
          <a:prstGeom prst="rect">
            <a:avLst/>
          </a:prstGeom>
          <a:noFill/>
          <a:ln w="9525">
            <a:noFill/>
            <a:miter lim="800000"/>
            <a:headEnd/>
            <a:tailEnd/>
          </a:ln>
          <a:effectLst/>
        </p:spPr>
        <p:txBody>
          <a:bodyPr wrap="square">
            <a:spAutoFit/>
          </a:bodyPr>
          <a:lstStyle/>
          <a:p>
            <a:pPr algn="ctr">
              <a:spcBef>
                <a:spcPct val="50000"/>
              </a:spcBef>
              <a:buClrTx/>
              <a:buFontTx/>
              <a:buNone/>
              <a:defRPr/>
            </a:pPr>
            <a:r>
              <a:rPr kumimoji="0" lang="zh-CN" altLang="en-US" sz="4400" dirty="0">
                <a:solidFill>
                  <a:srgbClr val="FF0000"/>
                </a:solidFill>
                <a:effectLst>
                  <a:outerShdw blurRad="38100" dist="38100" dir="2700000" algn="tl">
                    <a:srgbClr val="C0C0C0"/>
                  </a:outerShdw>
                </a:effectLst>
                <a:ea typeface="楷体_GB2312" pitchFamily="49" charset="-122"/>
              </a:rPr>
              <a:t>第</a:t>
            </a:r>
            <a:r>
              <a:rPr kumimoji="0" lang="en-US" altLang="zh-CN" sz="4400" dirty="0">
                <a:solidFill>
                  <a:srgbClr val="FF0000"/>
                </a:solidFill>
                <a:effectLst>
                  <a:outerShdw blurRad="38100" dist="38100" dir="2700000" algn="tl">
                    <a:srgbClr val="C0C0C0"/>
                  </a:outerShdw>
                </a:effectLst>
                <a:ea typeface="楷体_GB2312" pitchFamily="49" charset="-122"/>
              </a:rPr>
              <a:t>07</a:t>
            </a:r>
            <a:r>
              <a:rPr kumimoji="0" lang="zh-CN" altLang="en-US" sz="4400" dirty="0">
                <a:solidFill>
                  <a:srgbClr val="FF0000"/>
                </a:solidFill>
                <a:effectLst>
                  <a:outerShdw blurRad="38100" dist="38100" dir="2700000" algn="tl">
                    <a:srgbClr val="C0C0C0"/>
                  </a:outerShdw>
                </a:effectLst>
                <a:ea typeface="楷体_GB2312" pitchFamily="49" charset="-122"/>
              </a:rPr>
              <a:t>单元 输入输出流与对象序列化</a:t>
            </a:r>
            <a:endParaRPr kumimoji="0" lang="en-US" altLang="zh-CN" sz="3600" dirty="0">
              <a:solidFill>
                <a:srgbClr val="FF0000"/>
              </a:solidFill>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en-US" dirty="0"/>
              <a:t>流的基本</a:t>
            </a:r>
            <a:r>
              <a:rPr lang="zh-CN" altLang="en-US" dirty="0" smtClean="0"/>
              <a:t>概念（续）</a:t>
            </a:r>
            <a:endParaRPr lang="zh-CN" altLang="en-US" dirty="0"/>
          </a:p>
        </p:txBody>
      </p:sp>
      <p:sp>
        <p:nvSpPr>
          <p:cNvPr id="3" name="内容占位符 2"/>
          <p:cNvSpPr>
            <a:spLocks noGrp="1"/>
          </p:cNvSpPr>
          <p:nvPr>
            <p:ph idx="1"/>
          </p:nvPr>
        </p:nvSpPr>
        <p:spPr/>
        <p:txBody>
          <a:bodyPr/>
          <a:lstStyle/>
          <a:p>
            <a:r>
              <a:rPr lang="zh-CN" altLang="en-US" dirty="0"/>
              <a:t>流可以被理解为一条“管子”。这条管子的一端与与程序相连，另一端与数据源（当输入数据时）或数据宿（当输出数据时）相连</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流具有如下特点：</a:t>
            </a:r>
          </a:p>
          <a:p>
            <a:pPr lvl="1"/>
            <a:r>
              <a:rPr lang="zh-CN" altLang="en-US" dirty="0"/>
              <a:t>（</a:t>
            </a:r>
            <a:r>
              <a:rPr lang="en-US" altLang="zh-CN" dirty="0"/>
              <a:t>1</a:t>
            </a:r>
            <a:r>
              <a:rPr lang="zh-CN" altLang="en-US" dirty="0"/>
              <a:t>）单向性，即流只能从数据源流向程序，或从程序流向数据宿。</a:t>
            </a:r>
          </a:p>
          <a:p>
            <a:pPr lvl="1"/>
            <a:r>
              <a:rPr lang="zh-CN" altLang="en-US" dirty="0"/>
              <a:t>（</a:t>
            </a:r>
            <a:r>
              <a:rPr lang="en-US" altLang="zh-CN" dirty="0"/>
              <a:t>2</a:t>
            </a:r>
            <a:r>
              <a:rPr lang="zh-CN" altLang="en-US" dirty="0"/>
              <a:t>）顺序性，即在流中间的数据只能依次流动，不可插队。</a:t>
            </a:r>
          </a:p>
          <a:p>
            <a:pPr lvl="1"/>
            <a:r>
              <a:rPr lang="zh-CN" altLang="en-US" dirty="0"/>
              <a:t>（</a:t>
            </a:r>
            <a:r>
              <a:rPr lang="en-US" altLang="zh-CN" dirty="0"/>
              <a:t>3</a:t>
            </a:r>
            <a:r>
              <a:rPr lang="zh-CN" altLang="en-US" dirty="0"/>
              <a:t>）流也是对象，它们也是由类生成的。基于不同的应用，可以设计不同的流类。</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6" name="图片 5"/>
          <p:cNvPicPr>
            <a:picLocks noChangeAspect="1"/>
          </p:cNvPicPr>
          <p:nvPr/>
        </p:nvPicPr>
        <p:blipFill>
          <a:blip r:embed="rId2"/>
          <a:stretch>
            <a:fillRect/>
          </a:stretch>
        </p:blipFill>
        <p:spPr>
          <a:xfrm>
            <a:off x="729362" y="2005098"/>
            <a:ext cx="10477355" cy="2393703"/>
          </a:xfrm>
          <a:prstGeom prst="rect">
            <a:avLst/>
          </a:prstGeom>
        </p:spPr>
      </p:pic>
    </p:spTree>
    <p:extLst>
      <p:ext uri="{BB962C8B-B14F-4D97-AF65-F5344CB8AC3E}">
        <p14:creationId xmlns:p14="http://schemas.microsoft.com/office/powerpoint/2010/main" val="6551480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1000"/>
                                        <p:tgtEl>
                                          <p:spTgt spid="3">
                                            <p:txEl>
                                              <p:pRg st="8" end="8"/>
                                            </p:txEl>
                                          </p:spTgt>
                                        </p:tgtEl>
                                      </p:cBhvr>
                                    </p:animEffect>
                                    <p:anim calcmode="lin" valueType="num">
                                      <p:cBhvr>
                                        <p:cTn id="1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1000"/>
                                        <p:tgtEl>
                                          <p:spTgt spid="3">
                                            <p:txEl>
                                              <p:pRg st="9" end="9"/>
                                            </p:txEl>
                                          </p:spTgt>
                                        </p:tgtEl>
                                      </p:cBhvr>
                                    </p:animEffect>
                                    <p:anim calcmode="lin" valueType="num">
                                      <p:cBhvr>
                                        <p:cTn id="1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1000"/>
                                        <p:tgtEl>
                                          <p:spTgt spid="3">
                                            <p:txEl>
                                              <p:pRg st="10" end="10"/>
                                            </p:txEl>
                                          </p:spTgt>
                                        </p:tgtEl>
                                      </p:cBhvr>
                                    </p:animEffect>
                                    <p:anim calcmode="lin" valueType="num">
                                      <p:cBhvr>
                                        <p:cTn id="2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87338"/>
            <a:ext cx="10212916" cy="609600"/>
          </a:xfrm>
        </p:spPr>
        <p:txBody>
          <a:bodyPr/>
          <a:lstStyle/>
          <a:p>
            <a:r>
              <a:rPr lang="en-US" altLang="zh-CN" dirty="0"/>
              <a:t>7.2.2 </a:t>
            </a:r>
            <a:r>
              <a:rPr lang="zh-CN" altLang="en-US" dirty="0"/>
              <a:t>流的分类</a:t>
            </a:r>
          </a:p>
        </p:txBody>
      </p:sp>
      <p:sp>
        <p:nvSpPr>
          <p:cNvPr id="3" name="内容占位符 2"/>
          <p:cNvSpPr>
            <a:spLocks noGrp="1"/>
          </p:cNvSpPr>
          <p:nvPr>
            <p:ph idx="1"/>
          </p:nvPr>
        </p:nvSpPr>
        <p:spPr>
          <a:xfrm>
            <a:off x="644109" y="795449"/>
            <a:ext cx="11368616" cy="5881798"/>
          </a:xfrm>
        </p:spPr>
        <p:txBody>
          <a:bodyPr/>
          <a:lstStyle/>
          <a:p>
            <a:r>
              <a:rPr lang="zh-CN" altLang="en-US" dirty="0"/>
              <a:t>流可以按照</a:t>
            </a:r>
            <a:r>
              <a:rPr lang="zh-CN" altLang="en-US" dirty="0">
                <a:solidFill>
                  <a:srgbClr val="FF0000"/>
                </a:solidFill>
              </a:rPr>
              <a:t>方向、内容（字节流，字符流）、源或宿的性质</a:t>
            </a:r>
            <a:r>
              <a:rPr lang="zh-CN" altLang="en-US" dirty="0"/>
              <a:t>定义为不同的流类，形成一个较大的流体系。</a:t>
            </a:r>
          </a:p>
          <a:p>
            <a:r>
              <a:rPr lang="en-US" altLang="zh-CN" dirty="0"/>
              <a:t>1. </a:t>
            </a:r>
            <a:r>
              <a:rPr lang="zh-CN" altLang="en-US" dirty="0"/>
              <a:t>输入流和输出流</a:t>
            </a:r>
          </a:p>
          <a:p>
            <a:pPr lvl="1"/>
            <a:r>
              <a:rPr lang="zh-CN" altLang="en-US" dirty="0"/>
              <a:t>按照流的方向分为输入流（</a:t>
            </a:r>
            <a:r>
              <a:rPr lang="en-US" altLang="zh-CN" dirty="0" err="1"/>
              <a:t>InputStream</a:t>
            </a:r>
            <a:r>
              <a:rPr lang="zh-CN" altLang="en-US" dirty="0"/>
              <a:t>）与输出流（</a:t>
            </a:r>
            <a:r>
              <a:rPr lang="en-US" altLang="zh-CN" dirty="0" err="1"/>
              <a:t>OuputStream</a:t>
            </a:r>
            <a:r>
              <a:rPr lang="zh-CN" altLang="en-US" dirty="0"/>
              <a:t>）。</a:t>
            </a:r>
          </a:p>
          <a:p>
            <a:pPr lvl="2"/>
            <a:r>
              <a:rPr lang="zh-CN" altLang="en-US" dirty="0" smtClean="0"/>
              <a:t>输入流</a:t>
            </a:r>
            <a:r>
              <a:rPr lang="zh-CN" altLang="en-US" dirty="0"/>
              <a:t>：程序可以从中读取数据的流，而不能向其写入数据。</a:t>
            </a:r>
          </a:p>
          <a:p>
            <a:pPr lvl="2"/>
            <a:r>
              <a:rPr lang="zh-CN" altLang="en-US" dirty="0" smtClean="0"/>
              <a:t>输出</a:t>
            </a:r>
            <a:r>
              <a:rPr lang="zh-CN" altLang="en-US" dirty="0"/>
              <a:t>流：程序能向其中写入数据的流，而不能从中读取数据</a:t>
            </a:r>
            <a:r>
              <a:rPr lang="zh-CN" altLang="en-US" dirty="0" smtClean="0"/>
              <a:t>。</a:t>
            </a:r>
            <a:endParaRPr lang="en-US" altLang="zh-CN" dirty="0" smtClean="0"/>
          </a:p>
          <a:p>
            <a:r>
              <a:rPr lang="en-US" altLang="zh-CN" dirty="0"/>
              <a:t>2. </a:t>
            </a:r>
            <a:r>
              <a:rPr lang="zh-CN" altLang="en-US" dirty="0"/>
              <a:t>字节流和字符流</a:t>
            </a:r>
          </a:p>
          <a:p>
            <a:pPr lvl="1"/>
            <a:r>
              <a:rPr lang="zh-CN" altLang="en-US" dirty="0"/>
              <a:t>按照处理的数据单位分为字节流和字符流。</a:t>
            </a:r>
          </a:p>
          <a:p>
            <a:pPr lvl="2"/>
            <a:r>
              <a:rPr lang="zh-CN" altLang="en-US" dirty="0" smtClean="0"/>
              <a:t>字节</a:t>
            </a:r>
            <a:r>
              <a:rPr lang="zh-CN" altLang="en-US" dirty="0"/>
              <a:t>流：以字节为单位传输数据的流，操作的数据单元是</a:t>
            </a:r>
            <a:r>
              <a:rPr lang="en-US" altLang="zh-CN" dirty="0"/>
              <a:t>8</a:t>
            </a:r>
            <a:r>
              <a:rPr lang="zh-CN" altLang="en-US" dirty="0"/>
              <a:t>位的字节。以</a:t>
            </a:r>
            <a:r>
              <a:rPr lang="en-US" altLang="zh-CN" dirty="0" err="1"/>
              <a:t>InputStream</a:t>
            </a:r>
            <a:r>
              <a:rPr lang="zh-CN" altLang="en-US" dirty="0"/>
              <a:t>、</a:t>
            </a:r>
            <a:r>
              <a:rPr lang="en-US" altLang="zh-CN" dirty="0" err="1"/>
              <a:t>OutputStream</a:t>
            </a:r>
            <a:r>
              <a:rPr lang="zh-CN" altLang="en-US" dirty="0"/>
              <a:t>作为抽象基类。字节流可以处理所有数据文件，若处理的是纯文本数据，建议使用字符流。</a:t>
            </a:r>
          </a:p>
          <a:p>
            <a:pPr lvl="2"/>
            <a:r>
              <a:rPr lang="zh-CN" altLang="en-US" dirty="0" smtClean="0"/>
              <a:t>字符流</a:t>
            </a:r>
            <a:r>
              <a:rPr lang="zh-CN" altLang="en-US" dirty="0"/>
              <a:t>：以字符为单位传输数据的流，操作的数据单元是字符。以</a:t>
            </a:r>
            <a:r>
              <a:rPr lang="en-US" altLang="zh-CN" dirty="0"/>
              <a:t>Writer</a:t>
            </a:r>
            <a:r>
              <a:rPr lang="zh-CN" altLang="en-US" dirty="0"/>
              <a:t>、</a:t>
            </a:r>
            <a:r>
              <a:rPr lang="en-US" altLang="zh-CN" dirty="0"/>
              <a:t>Reader</a:t>
            </a:r>
            <a:r>
              <a:rPr lang="zh-CN" altLang="en-US" dirty="0"/>
              <a:t>作为抽象基类。</a:t>
            </a:r>
          </a:p>
          <a:p>
            <a:pPr lvl="1"/>
            <a:r>
              <a:rPr lang="zh-CN" altLang="en-US" dirty="0"/>
              <a:t>通常情况下，如果进行输入</a:t>
            </a:r>
            <a:r>
              <a:rPr lang="en-US" altLang="zh-CN" dirty="0"/>
              <a:t>/</a:t>
            </a:r>
            <a:r>
              <a:rPr lang="zh-CN" altLang="en-US" dirty="0"/>
              <a:t>输出的内容是</a:t>
            </a:r>
            <a:r>
              <a:rPr lang="zh-CN" altLang="en-US" dirty="0">
                <a:solidFill>
                  <a:srgbClr val="FF0000"/>
                </a:solidFill>
              </a:rPr>
              <a:t>文本内容</a:t>
            </a:r>
            <a:r>
              <a:rPr lang="zh-CN" altLang="en-US" dirty="0"/>
              <a:t>，则应该考虑使用</a:t>
            </a:r>
            <a:r>
              <a:rPr lang="zh-CN" altLang="en-US" dirty="0">
                <a:solidFill>
                  <a:srgbClr val="FF0000"/>
                </a:solidFill>
              </a:rPr>
              <a:t>字符流</a:t>
            </a:r>
            <a:r>
              <a:rPr lang="zh-CN" altLang="en-US" dirty="0"/>
              <a:t>处理；如果进行输入</a:t>
            </a:r>
            <a:r>
              <a:rPr lang="en-US" altLang="zh-CN" dirty="0"/>
              <a:t>/</a:t>
            </a:r>
            <a:r>
              <a:rPr lang="zh-CN" altLang="en-US" dirty="0"/>
              <a:t>输出的内容是</a:t>
            </a:r>
            <a:r>
              <a:rPr lang="zh-CN" altLang="en-US" dirty="0">
                <a:solidFill>
                  <a:srgbClr val="FF0000"/>
                </a:solidFill>
              </a:rPr>
              <a:t>二进制内容</a:t>
            </a:r>
            <a:r>
              <a:rPr lang="zh-CN" altLang="en-US" dirty="0"/>
              <a:t>，则应该考虑使用</a:t>
            </a:r>
            <a:r>
              <a:rPr lang="zh-CN" altLang="en-US" dirty="0">
                <a:solidFill>
                  <a:srgbClr val="FF0000"/>
                </a:solidFill>
              </a:rPr>
              <a:t>字节流</a:t>
            </a:r>
            <a:r>
              <a:rPr lang="zh-CN" altLang="en-US" dirty="0"/>
              <a:t>处理。</a:t>
            </a: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28573134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1000"/>
                                        <p:tgtEl>
                                          <p:spTgt spid="3">
                                            <p:txEl>
                                              <p:pRg st="9" end="9"/>
                                            </p:txEl>
                                          </p:spTgt>
                                        </p:tgtEl>
                                      </p:cBhvr>
                                    </p:animEffect>
                                    <p:anim calcmode="lin" valueType="num">
                                      <p:cBhvr>
                                        <p:cTn id="3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en-US" dirty="0"/>
              <a:t>流的</a:t>
            </a:r>
            <a:r>
              <a:rPr lang="zh-CN" altLang="en-US" dirty="0" smtClean="0"/>
              <a:t>分类（续）</a:t>
            </a:r>
            <a:endParaRPr lang="zh-CN" altLang="en-US" dirty="0"/>
          </a:p>
        </p:txBody>
      </p:sp>
      <p:sp>
        <p:nvSpPr>
          <p:cNvPr id="3" name="内容占位符 2"/>
          <p:cNvSpPr>
            <a:spLocks noGrp="1"/>
          </p:cNvSpPr>
          <p:nvPr>
            <p:ph idx="1"/>
          </p:nvPr>
        </p:nvSpPr>
        <p:spPr/>
        <p:txBody>
          <a:bodyPr/>
          <a:lstStyle/>
          <a:p>
            <a:r>
              <a:rPr lang="en-US" altLang="zh-CN" dirty="0"/>
              <a:t>3. </a:t>
            </a:r>
            <a:r>
              <a:rPr lang="zh-CN" altLang="en-US" dirty="0"/>
              <a:t>节点流和处理流</a:t>
            </a:r>
          </a:p>
          <a:p>
            <a:pPr lvl="1"/>
            <a:r>
              <a:rPr lang="zh-CN" altLang="en-US" dirty="0"/>
              <a:t>按照流是否直接与特定的地方（如磁盘、内存、设备等）相连，分为节点流和处理流两类。</a:t>
            </a:r>
          </a:p>
          <a:p>
            <a:pPr lvl="2"/>
            <a:r>
              <a:rPr lang="zh-CN" altLang="en-US" dirty="0" smtClean="0"/>
              <a:t>节点</a:t>
            </a:r>
            <a:r>
              <a:rPr lang="zh-CN" altLang="en-US" dirty="0"/>
              <a:t>流：节点流是低级流，直接跟数据源相接。可以从或向一个特定的地方（节点）读写数据。如</a:t>
            </a:r>
            <a:r>
              <a:rPr lang="en-US" altLang="zh-CN" dirty="0" err="1"/>
              <a:t>FileReader</a:t>
            </a:r>
            <a:r>
              <a:rPr lang="zh-CN" altLang="en-US" dirty="0"/>
              <a:t>。</a:t>
            </a:r>
          </a:p>
          <a:p>
            <a:pPr lvl="2"/>
            <a:r>
              <a:rPr lang="zh-CN" altLang="en-US" dirty="0" smtClean="0"/>
              <a:t>处理</a:t>
            </a:r>
            <a:r>
              <a:rPr lang="zh-CN" altLang="en-US" dirty="0"/>
              <a:t>流：不会直接与数据源相连，是对一个已存在的流的连接和封装，通过封装改变或提高流的性能。如</a:t>
            </a:r>
            <a:r>
              <a:rPr lang="en-US" altLang="zh-CN" dirty="0" err="1"/>
              <a:t>BufferedReader</a:t>
            </a:r>
            <a:r>
              <a:rPr lang="zh-CN" altLang="en-US" dirty="0"/>
              <a:t>是一个处理流，它可以提高流的处理效率。处理流的构造方法总是要带一个其他的流对象做参数。节点流是最根本的流。一个流对象经过其他流的多次包装，称为流的链接。</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749808589"/>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en-US" dirty="0"/>
              <a:t>流的分类（续）</a:t>
            </a:r>
          </a:p>
        </p:txBody>
      </p:sp>
      <p:sp>
        <p:nvSpPr>
          <p:cNvPr id="3" name="内容占位符 2"/>
          <p:cNvSpPr>
            <a:spLocks noGrp="1"/>
          </p:cNvSpPr>
          <p:nvPr>
            <p:ph idx="1"/>
          </p:nvPr>
        </p:nvSpPr>
        <p:spPr/>
        <p:txBody>
          <a:bodyPr/>
          <a:lstStyle/>
          <a:p>
            <a:r>
              <a:rPr lang="en-US" altLang="zh-CN" dirty="0"/>
              <a:t>4. </a:t>
            </a:r>
            <a:r>
              <a:rPr lang="zh-CN" altLang="en-US" dirty="0"/>
              <a:t>缓冲流与转换流</a:t>
            </a:r>
          </a:p>
          <a:p>
            <a:pPr lvl="1"/>
            <a:r>
              <a:rPr lang="zh-CN" altLang="en-US" dirty="0" smtClean="0"/>
              <a:t>缓冲</a:t>
            </a:r>
            <a:r>
              <a:rPr lang="zh-CN" altLang="en-US" dirty="0"/>
              <a:t>流：提供一个缓冲区，能够提高输入</a:t>
            </a:r>
            <a:r>
              <a:rPr lang="en-US" altLang="zh-CN" dirty="0"/>
              <a:t>/</a:t>
            </a:r>
            <a:r>
              <a:rPr lang="zh-CN" altLang="en-US" dirty="0"/>
              <a:t>输出的执行效率，减少同节点的频繁操作。例如：</a:t>
            </a:r>
            <a:r>
              <a:rPr lang="en-US" altLang="zh-CN" dirty="0" err="1"/>
              <a:t>BufferedInputStream</a:t>
            </a:r>
            <a:r>
              <a:rPr lang="en-US" altLang="zh-CN" dirty="0"/>
              <a:t>/</a:t>
            </a:r>
            <a:r>
              <a:rPr lang="en-US" altLang="zh-CN" dirty="0" err="1"/>
              <a:t>BufferedOutputStream</a:t>
            </a:r>
            <a:r>
              <a:rPr lang="zh-CN" altLang="en-US" dirty="0"/>
              <a:t>、</a:t>
            </a:r>
            <a:r>
              <a:rPr lang="en-US" altLang="zh-CN" dirty="0" err="1"/>
              <a:t>BufferedReader</a:t>
            </a:r>
            <a:r>
              <a:rPr lang="en-US" altLang="zh-CN" dirty="0"/>
              <a:t>/</a:t>
            </a:r>
            <a:r>
              <a:rPr lang="en-US" altLang="zh-CN" dirty="0" err="1"/>
              <a:t>BufferWriter</a:t>
            </a:r>
            <a:r>
              <a:rPr lang="zh-CN" altLang="en-US" dirty="0"/>
              <a:t>。</a:t>
            </a:r>
          </a:p>
          <a:p>
            <a:pPr lvl="1"/>
            <a:r>
              <a:rPr lang="zh-CN" altLang="en-US" dirty="0" smtClean="0"/>
              <a:t>转换</a:t>
            </a:r>
            <a:r>
              <a:rPr lang="zh-CN" altLang="en-US" dirty="0"/>
              <a:t>流：将字节流转成字符流。字节流使用范围广，但字符流更方便。</a:t>
            </a:r>
            <a:r>
              <a:rPr lang="en-US" altLang="zh-CN" dirty="0"/>
              <a:t>Java IO</a:t>
            </a:r>
            <a:r>
              <a:rPr lang="zh-CN" altLang="en-US" dirty="0"/>
              <a:t>流中提供了两种用于将字节流转换为字符流的转换流。其中</a:t>
            </a:r>
            <a:r>
              <a:rPr lang="en-US" altLang="zh-CN" dirty="0" err="1"/>
              <a:t>InputStreamReader</a:t>
            </a:r>
            <a:r>
              <a:rPr lang="zh-CN" altLang="en-US" dirty="0"/>
              <a:t>用于将字节输入流转换为字符输入流，其中</a:t>
            </a:r>
            <a:r>
              <a:rPr lang="en-US" altLang="zh-CN" dirty="0" err="1"/>
              <a:t>OutputStreamWriter</a:t>
            </a:r>
            <a:r>
              <a:rPr lang="zh-CN" altLang="en-US" dirty="0"/>
              <a:t>用于将字节输出流转换为字符输出流。</a:t>
            </a:r>
          </a:p>
          <a:p>
            <a:r>
              <a:rPr lang="en-US" altLang="zh-CN" dirty="0"/>
              <a:t>5. </a:t>
            </a:r>
            <a:r>
              <a:rPr lang="zh-CN" altLang="en-US" dirty="0"/>
              <a:t>打印流</a:t>
            </a:r>
          </a:p>
          <a:p>
            <a:pPr lvl="1"/>
            <a:r>
              <a:rPr lang="zh-CN" altLang="en-US" dirty="0"/>
              <a:t>打印输出指定内容，根据构造参数中的节点流来决定输出到何处。</a:t>
            </a:r>
            <a:r>
              <a:rPr lang="en-US" altLang="zh-CN" dirty="0" err="1"/>
              <a:t>PrintStream</a:t>
            </a:r>
            <a:r>
              <a:rPr lang="en-US" altLang="zh-CN" dirty="0"/>
              <a:t> </a:t>
            </a:r>
            <a:r>
              <a:rPr lang="zh-CN" altLang="en-US" dirty="0"/>
              <a:t>用来打印输出字节数据；</a:t>
            </a:r>
            <a:r>
              <a:rPr lang="en-US" altLang="zh-CN" dirty="0" err="1"/>
              <a:t>PrintWriter</a:t>
            </a:r>
            <a:r>
              <a:rPr lang="en-US" altLang="zh-CN" dirty="0"/>
              <a:t> </a:t>
            </a:r>
            <a:r>
              <a:rPr lang="zh-CN" altLang="en-US" dirty="0"/>
              <a:t>用来打印输出字符数据。　</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535008227"/>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7548" y="2342154"/>
            <a:ext cx="10212916" cy="609600"/>
          </a:xfrm>
        </p:spPr>
        <p:txBody>
          <a:bodyPr/>
          <a:lstStyle/>
          <a:p>
            <a:r>
              <a:rPr lang="zh-CN" altLang="en-US" dirty="0"/>
              <a:t>第</a:t>
            </a:r>
            <a:r>
              <a:rPr lang="en-US" altLang="zh-CN" dirty="0"/>
              <a:t>7.3</a:t>
            </a:r>
            <a:r>
              <a:rPr lang="zh-CN" altLang="en-US" dirty="0"/>
              <a:t>课 字节流与字符流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2432582209"/>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根据流的组成单位，</a:t>
            </a:r>
            <a:r>
              <a:rPr lang="en-US" altLang="zh-CN" dirty="0"/>
              <a:t>Java</a:t>
            </a:r>
            <a:r>
              <a:rPr lang="zh-CN" altLang="en-US" dirty="0"/>
              <a:t>流可以分为字节流与字符流两大类。</a:t>
            </a:r>
          </a:p>
          <a:p>
            <a:r>
              <a:rPr lang="zh-CN" altLang="en-US" dirty="0"/>
              <a:t>字节流是以字节（</a:t>
            </a:r>
            <a:r>
              <a:rPr lang="en-US" altLang="zh-CN" dirty="0"/>
              <a:t>Byte</a:t>
            </a:r>
            <a:r>
              <a:rPr lang="zh-CN" altLang="en-US" dirty="0"/>
              <a:t>，</a:t>
            </a:r>
            <a:r>
              <a:rPr lang="en-US" altLang="zh-CN" dirty="0"/>
              <a:t>8b</a:t>
            </a:r>
            <a:r>
              <a:rPr lang="zh-CN" altLang="en-US" dirty="0"/>
              <a:t>）为单位的流，即把数据看成一个一个字节组成的序列。这种流可以处理任何类型的数据，包括二进制数据和文本数据。这也是一个较低层次的流。</a:t>
            </a:r>
          </a:p>
          <a:p>
            <a:r>
              <a:rPr lang="zh-CN" altLang="en-US" dirty="0"/>
              <a:t>字符流是以字符（</a:t>
            </a:r>
            <a:r>
              <a:rPr lang="en-US" altLang="zh-CN" dirty="0" err="1"/>
              <a:t>Unicod</a:t>
            </a:r>
            <a:r>
              <a:rPr lang="zh-CN" altLang="en-US" dirty="0"/>
              <a:t>码，</a:t>
            </a:r>
            <a:r>
              <a:rPr lang="en-US" altLang="zh-CN" dirty="0"/>
              <a:t>char</a:t>
            </a:r>
            <a:r>
              <a:rPr lang="zh-CN" altLang="en-US" dirty="0"/>
              <a:t>，</a:t>
            </a:r>
            <a:r>
              <a:rPr lang="en-US" altLang="zh-CN" dirty="0"/>
              <a:t>16b</a:t>
            </a:r>
            <a:r>
              <a:rPr lang="zh-CN" altLang="en-US" dirty="0"/>
              <a:t>）为单位的流，即把数据看成一个一个字符组成的序列。这种流可以处理字符数据和文本信息。但是，使用这种流时往往会遇到在 </a:t>
            </a:r>
            <a:r>
              <a:rPr lang="en-US" altLang="zh-CN" dirty="0"/>
              <a:t>Unicode</a:t>
            </a:r>
            <a:r>
              <a:rPr lang="zh-CN" altLang="en-US" dirty="0"/>
              <a:t>码与本地字符（如</a:t>
            </a:r>
            <a:r>
              <a:rPr lang="en-US" altLang="zh-CN" dirty="0"/>
              <a:t>ASCII</a:t>
            </a:r>
            <a:r>
              <a:rPr lang="zh-CN" altLang="en-US" dirty="0"/>
              <a:t>码）之间的转换问题，需要进行编码</a:t>
            </a:r>
            <a:r>
              <a:rPr lang="en-US" altLang="zh-CN" dirty="0"/>
              <a:t>/</a:t>
            </a:r>
            <a:r>
              <a:rPr lang="zh-CN" altLang="en-US" dirty="0"/>
              <a:t>解码处理。</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3629952324"/>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1446" y="954937"/>
            <a:ext cx="11368616" cy="4876800"/>
          </a:xfrm>
        </p:spPr>
        <p:txBody>
          <a:bodyPr/>
          <a:lstStyle/>
          <a:p>
            <a:r>
              <a:rPr lang="zh-CN" altLang="en-US" dirty="0"/>
              <a:t>由于流具有单向性，所以每种流都要分为输入流与输出流两种</a:t>
            </a:r>
            <a:r>
              <a:rPr lang="zh-CN" altLang="en-US" dirty="0" smtClean="0"/>
              <a:t>。</a:t>
            </a:r>
            <a:endParaRPr lang="en-US" altLang="zh-CN" dirty="0" smtClean="0"/>
          </a:p>
          <a:p>
            <a:r>
              <a:rPr lang="zh-CN" altLang="en-US" dirty="0"/>
              <a:t>在</a:t>
            </a:r>
            <a:r>
              <a:rPr lang="en-US" altLang="zh-CN" dirty="0"/>
              <a:t>Java</a:t>
            </a:r>
            <a:r>
              <a:rPr lang="zh-CN" altLang="en-US" dirty="0"/>
              <a:t>中，字节输入流、字节输出流的基类分别是</a:t>
            </a:r>
            <a:r>
              <a:rPr lang="en-US" altLang="zh-CN" dirty="0" err="1"/>
              <a:t>InputStream</a:t>
            </a:r>
            <a:r>
              <a:rPr lang="en-US" altLang="zh-CN" dirty="0"/>
              <a:t> </a:t>
            </a:r>
            <a:r>
              <a:rPr lang="zh-CN" altLang="en-US" dirty="0"/>
              <a:t>、</a:t>
            </a:r>
            <a:r>
              <a:rPr lang="en-US" altLang="zh-CN" dirty="0" err="1"/>
              <a:t>OutputStream</a:t>
            </a:r>
            <a:r>
              <a:rPr lang="zh-CN" altLang="en-US" dirty="0"/>
              <a:t>，它们都有后缀</a:t>
            </a:r>
            <a:r>
              <a:rPr lang="en-US" altLang="zh-CN" dirty="0"/>
              <a:t>Stream</a:t>
            </a:r>
            <a:r>
              <a:rPr lang="zh-CN" altLang="en-US" dirty="0" smtClean="0"/>
              <a:t>；字符</a:t>
            </a:r>
            <a:r>
              <a:rPr lang="zh-CN" altLang="en-US" dirty="0"/>
              <a:t>输入流、字符输出流的基类分别是</a:t>
            </a:r>
            <a:r>
              <a:rPr lang="en-US" altLang="zh-CN" dirty="0"/>
              <a:t>Reader</a:t>
            </a:r>
            <a:r>
              <a:rPr lang="zh-CN" altLang="en-US" dirty="0"/>
              <a:t>、</a:t>
            </a:r>
            <a:r>
              <a:rPr lang="en-US" altLang="zh-CN" dirty="0"/>
              <a:t>Writer</a:t>
            </a:r>
            <a:r>
              <a:rPr lang="zh-CN" altLang="en-US" dirty="0"/>
              <a:t>。这</a:t>
            </a:r>
            <a:r>
              <a:rPr lang="en-US" altLang="zh-CN" dirty="0"/>
              <a:t>4</a:t>
            </a:r>
            <a:r>
              <a:rPr lang="zh-CN" altLang="en-US" dirty="0"/>
              <a:t>个都是抽象类，</a:t>
            </a:r>
            <a:r>
              <a:rPr lang="en-US" altLang="zh-CN" dirty="0"/>
              <a:t>Java</a:t>
            </a:r>
            <a:r>
              <a:rPr lang="zh-CN" altLang="en-US" dirty="0"/>
              <a:t>中其他多种多样变化的流均是由它们派生出来的。</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3449314730"/>
              </p:ext>
            </p:extLst>
          </p:nvPr>
        </p:nvGraphicFramePr>
        <p:xfrm>
          <a:off x="3194529" y="2694800"/>
          <a:ext cx="5267139" cy="3535879"/>
        </p:xfrm>
        <a:graphic>
          <a:graphicData uri="http://schemas.openxmlformats.org/presentationml/2006/ole">
            <mc:AlternateContent xmlns:mc="http://schemas.openxmlformats.org/markup-compatibility/2006">
              <mc:Choice xmlns:v="urn:schemas-microsoft-com:vml" Requires="v">
                <p:oleObj spid="_x0000_s1070" name="Visio" r:id="rId4" imgW="3419517" imgH="2295422" progId="Visio.Drawing.15">
                  <p:embed/>
                </p:oleObj>
              </mc:Choice>
              <mc:Fallback>
                <p:oleObj name="Visio" r:id="rId4" imgW="3419517" imgH="2295422"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529" y="2694800"/>
                        <a:ext cx="5267139" cy="3535879"/>
                      </a:xfrm>
                      <a:prstGeom prst="rect">
                        <a:avLst/>
                      </a:prstGeom>
                      <a:noFill/>
                    </p:spPr>
                  </p:pic>
                </p:oleObj>
              </mc:Fallback>
            </mc:AlternateContent>
          </a:graphicData>
        </a:graphic>
      </p:graphicFrame>
    </p:spTree>
    <p:extLst>
      <p:ext uri="{BB962C8B-B14F-4D97-AF65-F5344CB8AC3E}">
        <p14:creationId xmlns:p14="http://schemas.microsoft.com/office/powerpoint/2010/main" val="3932182935"/>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字节流</a:t>
            </a:r>
          </a:p>
        </p:txBody>
      </p:sp>
      <p:sp>
        <p:nvSpPr>
          <p:cNvPr id="3" name="内容占位符 2"/>
          <p:cNvSpPr>
            <a:spLocks noGrp="1"/>
          </p:cNvSpPr>
          <p:nvPr>
            <p:ph idx="1"/>
          </p:nvPr>
        </p:nvSpPr>
        <p:spPr>
          <a:xfrm>
            <a:off x="505885" y="1495094"/>
            <a:ext cx="11368616" cy="4876800"/>
          </a:xfrm>
        </p:spPr>
        <p:txBody>
          <a:bodyPr/>
          <a:lstStyle/>
          <a:p>
            <a:r>
              <a:rPr lang="en-US" altLang="zh-CN" sz="2400" dirty="0"/>
              <a:t>1. </a:t>
            </a:r>
            <a:r>
              <a:rPr lang="en-US" altLang="zh-CN" sz="2400" dirty="0" err="1"/>
              <a:t>InputStream</a:t>
            </a:r>
            <a:r>
              <a:rPr lang="zh-CN" altLang="en-US" sz="2400" dirty="0"/>
              <a:t>类与</a:t>
            </a:r>
            <a:r>
              <a:rPr lang="en-US" altLang="zh-CN" sz="2400" dirty="0" err="1"/>
              <a:t>OutputStream</a:t>
            </a:r>
            <a:r>
              <a:rPr lang="zh-CN" altLang="en-US" sz="2400" dirty="0"/>
              <a:t>类</a:t>
            </a:r>
          </a:p>
          <a:p>
            <a:r>
              <a:rPr lang="en-US" altLang="zh-CN" sz="2400" dirty="0" err="1"/>
              <a:t>Inputstream</a:t>
            </a:r>
            <a:r>
              <a:rPr lang="zh-CN" altLang="en-US" sz="2400" dirty="0"/>
              <a:t>类和</a:t>
            </a:r>
            <a:r>
              <a:rPr lang="en-US" altLang="zh-CN" sz="2400" dirty="0" err="1"/>
              <a:t>Outputstream</a:t>
            </a:r>
            <a:r>
              <a:rPr lang="zh-CN" altLang="en-US" sz="2400" dirty="0"/>
              <a:t>类都是抽象类，不能创建对象，可以通过子类来实例化。</a:t>
            </a:r>
          </a:p>
          <a:p>
            <a:pPr lvl="1"/>
            <a:r>
              <a:rPr lang="en-US" altLang="zh-CN" dirty="0"/>
              <a:t>1</a:t>
            </a:r>
            <a:r>
              <a:rPr lang="zh-CN" altLang="en-US" dirty="0"/>
              <a:t>） </a:t>
            </a:r>
            <a:r>
              <a:rPr lang="en-US" altLang="zh-CN" dirty="0" err="1"/>
              <a:t>InputStream</a:t>
            </a:r>
            <a:r>
              <a:rPr lang="zh-CN" altLang="en-US" dirty="0"/>
              <a:t>类</a:t>
            </a:r>
          </a:p>
          <a:p>
            <a:pPr lvl="2"/>
            <a:r>
              <a:rPr lang="en-US" altLang="zh-CN" dirty="0" err="1"/>
              <a:t>InputStream</a:t>
            </a:r>
            <a:r>
              <a:rPr lang="zh-CN" altLang="en-US" dirty="0"/>
              <a:t>类是所有字节输入流的父类，它定义了操作输入流的各种操作方法。</a:t>
            </a:r>
          </a:p>
          <a:p>
            <a:pPr lvl="1"/>
            <a:r>
              <a:rPr lang="zh-CN" altLang="en-US" dirty="0"/>
              <a:t>（</a:t>
            </a:r>
            <a:r>
              <a:rPr lang="en-US" altLang="zh-CN" dirty="0"/>
              <a:t>1</a:t>
            </a:r>
            <a:r>
              <a:rPr lang="zh-CN" altLang="en-US" dirty="0"/>
              <a:t>）</a:t>
            </a:r>
            <a:r>
              <a:rPr lang="en-US" altLang="zh-CN" dirty="0" err="1"/>
              <a:t>InputStream</a:t>
            </a:r>
            <a:r>
              <a:rPr lang="zh-CN" altLang="en-US" dirty="0"/>
              <a:t>类的主要方法</a:t>
            </a:r>
          </a:p>
          <a:p>
            <a:pPr lvl="2"/>
            <a:r>
              <a:rPr lang="en-US" altLang="zh-CN" dirty="0" err="1"/>
              <a:t>InputStream</a:t>
            </a:r>
            <a:r>
              <a:rPr lang="zh-CN" altLang="en-US" dirty="0"/>
              <a:t>类的主要方法，如</a:t>
            </a:r>
            <a:r>
              <a:rPr lang="zh-CN" altLang="en-US" dirty="0" smtClean="0"/>
              <a:t>表所</a:t>
            </a:r>
            <a:r>
              <a:rPr lang="zh-CN" altLang="en-US" dirty="0"/>
              <a:t>示。</a:t>
            </a:r>
          </a:p>
          <a:p>
            <a:endParaRPr lang="zh-CN" altLang="en-US" sz="24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946684013"/>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字节</a:t>
            </a:r>
            <a:r>
              <a:rPr lang="zh-CN" altLang="en-US" dirty="0" smtClean="0"/>
              <a:t>流（续）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5" name="图片 4"/>
          <p:cNvPicPr>
            <a:picLocks noChangeAspect="1"/>
          </p:cNvPicPr>
          <p:nvPr/>
        </p:nvPicPr>
        <p:blipFill>
          <a:blip r:embed="rId2"/>
          <a:stretch>
            <a:fillRect/>
          </a:stretch>
        </p:blipFill>
        <p:spPr>
          <a:xfrm>
            <a:off x="1661585" y="1415696"/>
            <a:ext cx="8724780" cy="4437306"/>
          </a:xfrm>
          <a:prstGeom prst="rect">
            <a:avLst/>
          </a:prstGeom>
        </p:spPr>
      </p:pic>
    </p:spTree>
    <p:extLst>
      <p:ext uri="{BB962C8B-B14F-4D97-AF65-F5344CB8AC3E}">
        <p14:creationId xmlns:p14="http://schemas.microsoft.com/office/powerpoint/2010/main" val="1414384151"/>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字节流（续）</a:t>
            </a:r>
          </a:p>
        </p:txBody>
      </p:sp>
      <p:sp>
        <p:nvSpPr>
          <p:cNvPr id="3" name="内容占位符 2"/>
          <p:cNvSpPr>
            <a:spLocks noGrp="1"/>
          </p:cNvSpPr>
          <p:nvPr>
            <p:ph idx="1"/>
          </p:nvPr>
        </p:nvSpPr>
        <p:spPr>
          <a:xfrm>
            <a:off x="505885" y="846507"/>
            <a:ext cx="11368616" cy="4876800"/>
          </a:xfrm>
        </p:spPr>
        <p:txBody>
          <a:bodyPr/>
          <a:lstStyle/>
          <a:p>
            <a:r>
              <a:rPr lang="zh-CN" altLang="en-US" dirty="0"/>
              <a:t>（</a:t>
            </a:r>
            <a:r>
              <a:rPr lang="en-US" altLang="zh-CN" dirty="0"/>
              <a:t>2</a:t>
            </a:r>
            <a:r>
              <a:rPr lang="zh-CN" altLang="en-US" dirty="0"/>
              <a:t>）</a:t>
            </a:r>
            <a:r>
              <a:rPr lang="en-US" altLang="zh-CN" dirty="0" err="1"/>
              <a:t>InputStream</a:t>
            </a:r>
            <a:r>
              <a:rPr lang="zh-CN" altLang="en-US" dirty="0"/>
              <a:t>类层次结构</a:t>
            </a:r>
          </a:p>
          <a:p>
            <a:pPr lvl="1"/>
            <a:r>
              <a:rPr lang="en-US" altLang="zh-CN" dirty="0" err="1"/>
              <a:t>InputStream</a:t>
            </a:r>
            <a:r>
              <a:rPr lang="zh-CN" altLang="en-US" dirty="0"/>
              <a:t>类是一个抽象类，它派生了一系列实现类，</a:t>
            </a:r>
            <a:r>
              <a:rPr lang="zh-CN" altLang="en-US" dirty="0" smtClean="0"/>
              <a:t>形成如图所</a:t>
            </a:r>
            <a:r>
              <a:rPr lang="zh-CN" altLang="en-US" dirty="0"/>
              <a:t>示的层次结构。</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801330225"/>
              </p:ext>
            </p:extLst>
          </p:nvPr>
        </p:nvGraphicFramePr>
        <p:xfrm>
          <a:off x="290627" y="1716051"/>
          <a:ext cx="7013794" cy="4748544"/>
        </p:xfrm>
        <a:graphic>
          <a:graphicData uri="http://schemas.openxmlformats.org/presentationml/2006/ole">
            <mc:AlternateContent xmlns:mc="http://schemas.openxmlformats.org/markup-compatibility/2006">
              <mc:Choice xmlns:v="urn:schemas-microsoft-com:vml" Requires="v">
                <p:oleObj spid="_x0000_s2093" name="Visio" r:id="rId4" imgW="5514888" imgH="3733710" progId="Visio.Drawing.15">
                  <p:embed/>
                </p:oleObj>
              </mc:Choice>
              <mc:Fallback>
                <p:oleObj name="Visio" r:id="rId4" imgW="5514888" imgH="3733710"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27" y="1716051"/>
                        <a:ext cx="7013794" cy="4748544"/>
                      </a:xfrm>
                      <a:prstGeom prst="rect">
                        <a:avLst/>
                      </a:prstGeom>
                      <a:noFill/>
                    </p:spPr>
                  </p:pic>
                </p:oleObj>
              </mc:Fallback>
            </mc:AlternateContent>
          </a:graphicData>
        </a:graphic>
      </p:graphicFrame>
      <p:sp>
        <p:nvSpPr>
          <p:cNvPr id="6" name="内容占位符 2"/>
          <p:cNvSpPr txBox="1">
            <a:spLocks/>
          </p:cNvSpPr>
          <p:nvPr/>
        </p:nvSpPr>
        <p:spPr bwMode="auto">
          <a:xfrm>
            <a:off x="7519679" y="2153204"/>
            <a:ext cx="457008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6"/>
              </a:buBlip>
              <a:defRPr kumimoji="1" sz="22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7"/>
              </a:buBlip>
              <a:defRPr kumimoji="1" sz="20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8"/>
              </a:buBlip>
              <a:defRPr kumimoji="1" sz="20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9"/>
              </a:buBlip>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9"/>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9"/>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9"/>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9"/>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9"/>
              </a:buBlip>
              <a:defRPr kumimoji="1" sz="2200">
                <a:solidFill>
                  <a:schemeClr val="tx1"/>
                </a:solidFill>
                <a:latin typeface="+mn-lt"/>
              </a:defRPr>
            </a:lvl9pPr>
          </a:lstStyle>
          <a:p>
            <a:r>
              <a:rPr lang="zh-CN" altLang="en-US" b="0" kern="0" smtClean="0">
                <a:solidFill>
                  <a:srgbClr val="FF0000"/>
                </a:solidFill>
              </a:rPr>
              <a:t>注意：</a:t>
            </a:r>
            <a:endParaRPr lang="en-US" altLang="zh-CN" b="0" kern="0" smtClean="0">
              <a:solidFill>
                <a:srgbClr val="FF0000"/>
              </a:solidFill>
            </a:endParaRPr>
          </a:p>
          <a:p>
            <a:pPr lvl="1"/>
            <a:r>
              <a:rPr lang="zh-CN" altLang="en-US" b="0" kern="0" smtClean="0"/>
              <a:t>从</a:t>
            </a:r>
            <a:r>
              <a:rPr lang="en-US" altLang="zh-CN" b="0" kern="0" smtClean="0"/>
              <a:t>JDK 1.8</a:t>
            </a:r>
            <a:r>
              <a:rPr lang="zh-CN" altLang="en-US" b="0" kern="0" smtClean="0"/>
              <a:t>开始</a:t>
            </a:r>
            <a:r>
              <a:rPr lang="en-US" altLang="zh-CN" b="0" kern="0" smtClean="0"/>
              <a:t>StringBufferInputStream</a:t>
            </a:r>
            <a:r>
              <a:rPr lang="zh-CN" altLang="en-US" b="0" kern="0" smtClean="0"/>
              <a:t>和</a:t>
            </a:r>
            <a:r>
              <a:rPr lang="en-US" altLang="zh-CN" b="0" kern="0" smtClean="0"/>
              <a:t>LineNumberInputStream</a:t>
            </a:r>
            <a:r>
              <a:rPr lang="zh-CN" altLang="en-US" b="0" kern="0" smtClean="0"/>
              <a:t>已被废弃。</a:t>
            </a:r>
            <a:r>
              <a:rPr lang="en-US" altLang="zh-CN" b="0" kern="0" smtClean="0"/>
              <a:t>StringBufferInputStream</a:t>
            </a:r>
            <a:r>
              <a:rPr lang="zh-CN" altLang="en-US" b="0" kern="0" smtClean="0"/>
              <a:t>类建议用字符流的</a:t>
            </a:r>
            <a:r>
              <a:rPr lang="en-US" altLang="zh-CN" b="0" kern="0" smtClean="0"/>
              <a:t>StringReader</a:t>
            </a:r>
            <a:r>
              <a:rPr lang="zh-CN" altLang="en-US" b="0" kern="0" smtClean="0"/>
              <a:t>类来取代使用。</a:t>
            </a:r>
            <a:r>
              <a:rPr lang="en-US" altLang="zh-CN" b="0" kern="0" smtClean="0"/>
              <a:t>LineNumberInputStream</a:t>
            </a:r>
            <a:r>
              <a:rPr lang="zh-CN" altLang="en-US" b="0" kern="0" smtClean="0"/>
              <a:t>类建议使用字符流的</a:t>
            </a:r>
            <a:r>
              <a:rPr lang="en-US" altLang="zh-CN" b="0" kern="0" smtClean="0"/>
              <a:t>LineNumberReader</a:t>
            </a:r>
            <a:r>
              <a:rPr lang="zh-CN" altLang="en-US" b="0" kern="0" smtClean="0"/>
              <a:t>类来取代使用。</a:t>
            </a:r>
            <a:endParaRPr lang="zh-CN" altLang="en-US" b="0" kern="0" dirty="0"/>
          </a:p>
        </p:txBody>
      </p:sp>
    </p:spTree>
    <p:extLst>
      <p:ext uri="{BB962C8B-B14F-4D97-AF65-F5344CB8AC3E}">
        <p14:creationId xmlns:p14="http://schemas.microsoft.com/office/powerpoint/2010/main" val="3941716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8665" y="2397443"/>
            <a:ext cx="10212916" cy="609600"/>
          </a:xfrm>
        </p:spPr>
        <p:txBody>
          <a:bodyPr/>
          <a:lstStyle/>
          <a:p>
            <a:r>
              <a:rPr lang="zh-CN" altLang="en-US" dirty="0"/>
              <a:t>第</a:t>
            </a:r>
            <a:r>
              <a:rPr lang="en-US" altLang="zh-CN" dirty="0"/>
              <a:t>7.1</a:t>
            </a:r>
            <a:r>
              <a:rPr lang="zh-CN" altLang="en-US" dirty="0"/>
              <a:t>课 </a:t>
            </a:r>
            <a:r>
              <a:rPr lang="en-US" altLang="zh-CN" dirty="0"/>
              <a:t>File</a:t>
            </a:r>
            <a:r>
              <a:rPr lang="zh-CN" altLang="en-US" dirty="0"/>
              <a:t>类</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2786400253"/>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字节流（续）</a:t>
            </a:r>
          </a:p>
        </p:txBody>
      </p:sp>
      <p:sp>
        <p:nvSpPr>
          <p:cNvPr id="3" name="内容占位符 2"/>
          <p:cNvSpPr>
            <a:spLocks noGrp="1"/>
          </p:cNvSpPr>
          <p:nvPr>
            <p:ph idx="1"/>
          </p:nvPr>
        </p:nvSpPr>
        <p:spPr/>
        <p:txBody>
          <a:bodyPr/>
          <a:lstStyle/>
          <a:p>
            <a:pPr lvl="1"/>
            <a:r>
              <a:rPr lang="en-US" altLang="zh-CN" dirty="0"/>
              <a:t>2</a:t>
            </a:r>
            <a:r>
              <a:rPr lang="zh-CN" altLang="en-US" dirty="0"/>
              <a:t>） </a:t>
            </a:r>
            <a:r>
              <a:rPr lang="en-US" altLang="zh-CN" dirty="0" err="1"/>
              <a:t>OutputStream</a:t>
            </a:r>
            <a:r>
              <a:rPr lang="zh-CN" altLang="en-US" dirty="0"/>
              <a:t>类</a:t>
            </a:r>
          </a:p>
          <a:p>
            <a:pPr lvl="2"/>
            <a:r>
              <a:rPr lang="en-US" altLang="zh-CN" dirty="0" err="1"/>
              <a:t>OutputStream</a:t>
            </a:r>
            <a:r>
              <a:rPr lang="zh-CN" altLang="en-US" dirty="0"/>
              <a:t>类是所有字节输出流的父类，它定义了操作输出流的各种操作方法。</a:t>
            </a:r>
          </a:p>
          <a:p>
            <a:pPr lvl="1"/>
            <a:r>
              <a:rPr lang="zh-CN" altLang="en-US" dirty="0"/>
              <a:t>（</a:t>
            </a:r>
            <a:r>
              <a:rPr lang="en-US" altLang="zh-CN" dirty="0"/>
              <a:t>1</a:t>
            </a:r>
            <a:r>
              <a:rPr lang="zh-CN" altLang="en-US" dirty="0"/>
              <a:t>）</a:t>
            </a:r>
            <a:r>
              <a:rPr lang="en-US" altLang="zh-CN" dirty="0" err="1"/>
              <a:t>OutputStream</a:t>
            </a:r>
            <a:r>
              <a:rPr lang="zh-CN" altLang="en-US" dirty="0"/>
              <a:t>类的主要方法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5" name="图片 4"/>
          <p:cNvPicPr>
            <a:picLocks noChangeAspect="1"/>
          </p:cNvPicPr>
          <p:nvPr/>
        </p:nvPicPr>
        <p:blipFill>
          <a:blip r:embed="rId2"/>
          <a:stretch>
            <a:fillRect/>
          </a:stretch>
        </p:blipFill>
        <p:spPr>
          <a:xfrm>
            <a:off x="891791" y="2634018"/>
            <a:ext cx="10216398" cy="3192624"/>
          </a:xfrm>
          <a:prstGeom prst="rect">
            <a:avLst/>
          </a:prstGeom>
        </p:spPr>
      </p:pic>
    </p:spTree>
    <p:extLst>
      <p:ext uri="{BB962C8B-B14F-4D97-AF65-F5344CB8AC3E}">
        <p14:creationId xmlns:p14="http://schemas.microsoft.com/office/powerpoint/2010/main" val="213284257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4616" y="317870"/>
            <a:ext cx="10212916" cy="609600"/>
          </a:xfrm>
        </p:spPr>
        <p:txBody>
          <a:bodyPr/>
          <a:lstStyle/>
          <a:p>
            <a:r>
              <a:rPr lang="en-US" altLang="zh-CN" dirty="0"/>
              <a:t>7.3.1 </a:t>
            </a:r>
            <a:r>
              <a:rPr lang="zh-CN" altLang="en-US" dirty="0"/>
              <a:t>字节流（续）</a:t>
            </a:r>
          </a:p>
        </p:txBody>
      </p:sp>
      <p:sp>
        <p:nvSpPr>
          <p:cNvPr id="3" name="内容占位符 2"/>
          <p:cNvSpPr>
            <a:spLocks noGrp="1"/>
          </p:cNvSpPr>
          <p:nvPr>
            <p:ph idx="1"/>
          </p:nvPr>
        </p:nvSpPr>
        <p:spPr>
          <a:xfrm>
            <a:off x="478916" y="958002"/>
            <a:ext cx="11368616" cy="4876800"/>
          </a:xfrm>
        </p:spPr>
        <p:txBody>
          <a:bodyPr/>
          <a:lstStyle/>
          <a:p>
            <a:pPr lvl="1"/>
            <a:r>
              <a:rPr lang="zh-CN" altLang="en-US" dirty="0"/>
              <a:t>（</a:t>
            </a:r>
            <a:r>
              <a:rPr lang="en-US" altLang="zh-CN" dirty="0"/>
              <a:t>2</a:t>
            </a:r>
            <a:r>
              <a:rPr lang="zh-CN" altLang="en-US" dirty="0"/>
              <a:t>）</a:t>
            </a:r>
            <a:r>
              <a:rPr lang="en-US" altLang="zh-CN" dirty="0" err="1"/>
              <a:t>OutputStream</a:t>
            </a:r>
            <a:r>
              <a:rPr lang="zh-CN" altLang="en-US" dirty="0"/>
              <a:t>类层次结构</a:t>
            </a:r>
          </a:p>
          <a:p>
            <a:pPr lvl="2"/>
            <a:r>
              <a:rPr lang="en-US" altLang="zh-CN" dirty="0" err="1"/>
              <a:t>OutputStream</a:t>
            </a:r>
            <a:r>
              <a:rPr lang="zh-CN" altLang="en-US" dirty="0"/>
              <a:t>类是一个抽象类，它派生了一系列实现类，</a:t>
            </a:r>
            <a:r>
              <a:rPr lang="zh-CN" altLang="en-US" dirty="0" smtClean="0"/>
              <a:t>形成如图所</a:t>
            </a:r>
            <a:r>
              <a:rPr lang="zh-CN" altLang="en-US" dirty="0"/>
              <a:t>示的层次结构。</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1285196505"/>
              </p:ext>
            </p:extLst>
          </p:nvPr>
        </p:nvGraphicFramePr>
        <p:xfrm>
          <a:off x="1301935" y="1780399"/>
          <a:ext cx="9308756" cy="4726726"/>
        </p:xfrm>
        <a:graphic>
          <a:graphicData uri="http://schemas.openxmlformats.org/presentationml/2006/ole">
            <mc:AlternateContent xmlns:mc="http://schemas.openxmlformats.org/markup-compatibility/2006">
              <mc:Choice xmlns:v="urn:schemas-microsoft-com:vml" Requires="v">
                <p:oleObj spid="_x0000_s3115" name="Visio" r:id="rId4" imgW="5514888" imgH="2800350" progId="Visio.Drawing.15">
                  <p:embed/>
                </p:oleObj>
              </mc:Choice>
              <mc:Fallback>
                <p:oleObj name="Visio" r:id="rId4" imgW="5514888" imgH="2800350"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935" y="1780399"/>
                        <a:ext cx="9308756" cy="4726726"/>
                      </a:xfrm>
                      <a:prstGeom prst="rect">
                        <a:avLst/>
                      </a:prstGeom>
                      <a:noFill/>
                    </p:spPr>
                  </p:pic>
                </p:oleObj>
              </mc:Fallback>
            </mc:AlternateContent>
          </a:graphicData>
        </a:graphic>
      </p:graphicFrame>
    </p:spTree>
    <p:extLst>
      <p:ext uri="{BB962C8B-B14F-4D97-AF65-F5344CB8AC3E}">
        <p14:creationId xmlns:p14="http://schemas.microsoft.com/office/powerpoint/2010/main" val="2288764879"/>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字节流（续）</a:t>
            </a:r>
          </a:p>
        </p:txBody>
      </p:sp>
      <p:sp>
        <p:nvSpPr>
          <p:cNvPr id="3" name="内容占位符 2"/>
          <p:cNvSpPr>
            <a:spLocks noGrp="1"/>
          </p:cNvSpPr>
          <p:nvPr>
            <p:ph idx="1"/>
          </p:nvPr>
        </p:nvSpPr>
        <p:spPr/>
        <p:txBody>
          <a:bodyPr/>
          <a:lstStyle/>
          <a:p>
            <a:r>
              <a:rPr lang="en-US" altLang="zh-CN" dirty="0"/>
              <a:t>2. </a:t>
            </a:r>
            <a:r>
              <a:rPr lang="en-US" altLang="zh-CN" dirty="0" err="1"/>
              <a:t>FileInputStream</a:t>
            </a:r>
            <a:r>
              <a:rPr lang="zh-CN" altLang="en-US" dirty="0"/>
              <a:t>类与</a:t>
            </a:r>
            <a:r>
              <a:rPr lang="en-US" altLang="zh-CN" dirty="0" err="1"/>
              <a:t>FileOutputStream</a:t>
            </a:r>
            <a:r>
              <a:rPr lang="zh-CN" altLang="en-US" dirty="0"/>
              <a:t>类</a:t>
            </a:r>
          </a:p>
          <a:p>
            <a:pPr lvl="1"/>
            <a:r>
              <a:rPr lang="en-US" altLang="zh-CN" dirty="0"/>
              <a:t>1</a:t>
            </a:r>
            <a:r>
              <a:rPr lang="zh-CN" altLang="en-US" dirty="0"/>
              <a:t>）</a:t>
            </a:r>
            <a:r>
              <a:rPr lang="en-US" altLang="zh-CN" dirty="0" err="1"/>
              <a:t>FileInputStream</a:t>
            </a:r>
            <a:r>
              <a:rPr lang="zh-CN" altLang="en-US" dirty="0"/>
              <a:t>类</a:t>
            </a:r>
          </a:p>
          <a:p>
            <a:pPr lvl="2"/>
            <a:r>
              <a:rPr lang="en-US" altLang="zh-CN" dirty="0" err="1"/>
              <a:t>FileInputStream</a:t>
            </a:r>
            <a:r>
              <a:rPr lang="zh-CN" altLang="en-US" dirty="0"/>
              <a:t>类创建的对象被称为文件字节输入流。</a:t>
            </a:r>
            <a:r>
              <a:rPr lang="en-US" altLang="zh-CN" dirty="0" err="1"/>
              <a:t>FileInputStream</a:t>
            </a:r>
            <a:r>
              <a:rPr lang="zh-CN" altLang="en-US" dirty="0"/>
              <a:t>类是从</a:t>
            </a:r>
            <a:r>
              <a:rPr lang="en-US" altLang="zh-CN" dirty="0" err="1"/>
              <a:t>InputStream</a:t>
            </a:r>
            <a:r>
              <a:rPr lang="zh-CN" altLang="en-US" dirty="0"/>
              <a:t>中派生出来的简单输入流类，该类适用于比较简单的文件读取，其所有方法都是从</a:t>
            </a:r>
            <a:r>
              <a:rPr lang="en-US" altLang="zh-CN" dirty="0" err="1"/>
              <a:t>InputStream</a:t>
            </a:r>
            <a:r>
              <a:rPr lang="zh-CN" altLang="en-US" dirty="0"/>
              <a:t>类继承并重写的</a:t>
            </a:r>
            <a:r>
              <a:rPr lang="zh-CN" altLang="en-US" dirty="0" smtClean="0"/>
              <a:t>。</a:t>
            </a:r>
            <a:endParaRPr lang="en-US" altLang="zh-CN" dirty="0" smtClean="0"/>
          </a:p>
          <a:p>
            <a:pPr lvl="2"/>
            <a:r>
              <a:rPr lang="zh-CN" altLang="en-US" dirty="0" smtClean="0"/>
              <a:t>创建</a:t>
            </a:r>
            <a:r>
              <a:rPr lang="zh-CN" altLang="en-US" dirty="0"/>
              <a:t>文件字节输入流常用的构造方法有以下三种</a:t>
            </a:r>
            <a:r>
              <a:rPr lang="zh-CN" altLang="en-US" dirty="0" smtClean="0"/>
              <a:t>。</a:t>
            </a:r>
            <a:endParaRPr lang="zh-CN" altLang="en-US" dirty="0"/>
          </a:p>
          <a:p>
            <a:pPr lvl="3"/>
            <a:r>
              <a:rPr lang="zh-CN" altLang="en-US" dirty="0"/>
              <a:t>（</a:t>
            </a:r>
            <a:r>
              <a:rPr lang="en-US" altLang="zh-CN" dirty="0"/>
              <a:t>1</a:t>
            </a:r>
            <a:r>
              <a:rPr lang="zh-CN" altLang="en-US" dirty="0"/>
              <a:t>）</a:t>
            </a:r>
            <a:r>
              <a:rPr lang="en-US" altLang="zh-CN" dirty="0" err="1"/>
              <a:t>FileInputStream</a:t>
            </a:r>
            <a:r>
              <a:rPr lang="en-US" altLang="zh-CN" dirty="0"/>
              <a:t>(String </a:t>
            </a:r>
            <a:r>
              <a:rPr lang="en-US" altLang="zh-CN" dirty="0" err="1"/>
              <a:t>fileName</a:t>
            </a:r>
            <a:r>
              <a:rPr lang="en-US" altLang="zh-CN" dirty="0"/>
              <a:t>)</a:t>
            </a:r>
            <a:r>
              <a:rPr lang="zh-CN" altLang="en-US" dirty="0"/>
              <a:t>：该构造方法以指定的文件名</a:t>
            </a:r>
            <a:r>
              <a:rPr lang="en-US" altLang="zh-CN" dirty="0" err="1"/>
              <a:t>fileName</a:t>
            </a:r>
            <a:r>
              <a:rPr lang="zh-CN" altLang="en-US" dirty="0"/>
              <a:t>，创建</a:t>
            </a:r>
            <a:r>
              <a:rPr lang="en-US" altLang="zh-CN" dirty="0" err="1"/>
              <a:t>FileInputStream</a:t>
            </a:r>
            <a:r>
              <a:rPr lang="zh-CN" altLang="en-US" dirty="0"/>
              <a:t>类的对象。</a:t>
            </a:r>
          </a:p>
          <a:p>
            <a:pPr marL="1200150" lvl="3" indent="0">
              <a:buNone/>
            </a:pPr>
            <a:r>
              <a:rPr lang="en-US" altLang="zh-CN" dirty="0" smtClean="0"/>
              <a:t>	</a:t>
            </a:r>
            <a:r>
              <a:rPr lang="en-US" altLang="zh-CN" dirty="0" err="1" smtClean="0"/>
              <a:t>fileName</a:t>
            </a:r>
            <a:r>
              <a:rPr lang="zh-CN" altLang="en-US" dirty="0"/>
              <a:t>：文件名称，包含有绝对路径或相对路径。</a:t>
            </a:r>
          </a:p>
          <a:p>
            <a:pPr lvl="3"/>
            <a:r>
              <a:rPr lang="zh-CN" altLang="en-US" dirty="0"/>
              <a:t>（</a:t>
            </a:r>
            <a:r>
              <a:rPr lang="en-US" altLang="zh-CN" dirty="0"/>
              <a:t>2</a:t>
            </a:r>
            <a:r>
              <a:rPr lang="zh-CN" altLang="en-US" dirty="0"/>
              <a:t>）</a:t>
            </a:r>
            <a:r>
              <a:rPr lang="en-US" altLang="zh-CN" dirty="0" err="1"/>
              <a:t>FileInputStream</a:t>
            </a:r>
            <a:r>
              <a:rPr lang="en-US" altLang="zh-CN" dirty="0"/>
              <a:t>(File file)</a:t>
            </a:r>
            <a:r>
              <a:rPr lang="zh-CN" altLang="en-US" dirty="0"/>
              <a:t>：该构造方法以指定的</a:t>
            </a:r>
            <a:r>
              <a:rPr lang="en-US" altLang="zh-CN" dirty="0"/>
              <a:t>File</a:t>
            </a:r>
            <a:r>
              <a:rPr lang="zh-CN" altLang="en-US" dirty="0"/>
              <a:t>对象，创建</a:t>
            </a:r>
            <a:r>
              <a:rPr lang="en-US" altLang="zh-CN" dirty="0" err="1"/>
              <a:t>FileInputStream</a:t>
            </a:r>
            <a:r>
              <a:rPr lang="zh-CN" altLang="en-US" dirty="0"/>
              <a:t>类的对象。</a:t>
            </a:r>
          </a:p>
          <a:p>
            <a:pPr marL="1200150" lvl="3" indent="0">
              <a:buNone/>
            </a:pPr>
            <a:r>
              <a:rPr lang="en-US" altLang="zh-CN" dirty="0" smtClean="0"/>
              <a:t>	file</a:t>
            </a:r>
            <a:r>
              <a:rPr lang="zh-CN" altLang="en-US" dirty="0"/>
              <a:t>：</a:t>
            </a:r>
            <a:r>
              <a:rPr lang="en-US" altLang="zh-CN" dirty="0"/>
              <a:t>File</a:t>
            </a:r>
            <a:r>
              <a:rPr lang="zh-CN" altLang="en-US" dirty="0"/>
              <a:t>文件类型的实例对象。</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3376335592"/>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58171"/>
            <a:ext cx="10212916" cy="609600"/>
          </a:xfrm>
        </p:spPr>
        <p:txBody>
          <a:bodyPr/>
          <a:lstStyle/>
          <a:p>
            <a:r>
              <a:rPr lang="en-US" altLang="zh-CN" dirty="0"/>
              <a:t>7.3.1 </a:t>
            </a:r>
            <a:r>
              <a:rPr lang="zh-CN" altLang="en-US" dirty="0"/>
              <a:t>字节流（续）</a:t>
            </a:r>
          </a:p>
        </p:txBody>
      </p:sp>
      <p:sp>
        <p:nvSpPr>
          <p:cNvPr id="3" name="内容占位符 2"/>
          <p:cNvSpPr>
            <a:spLocks noGrp="1"/>
          </p:cNvSpPr>
          <p:nvPr>
            <p:ph idx="1"/>
          </p:nvPr>
        </p:nvSpPr>
        <p:spPr>
          <a:xfrm>
            <a:off x="64240" y="816712"/>
            <a:ext cx="11925736" cy="5881800"/>
          </a:xfrm>
        </p:spPr>
        <p:txBody>
          <a:bodyPr/>
          <a:lstStyle/>
          <a:p>
            <a:pPr lvl="1"/>
            <a:r>
              <a:rPr lang="en-US" altLang="zh-CN" sz="1800" dirty="0"/>
              <a:t>2</a:t>
            </a:r>
            <a:r>
              <a:rPr lang="zh-CN" altLang="en-US" sz="1800" dirty="0"/>
              <a:t>）</a:t>
            </a:r>
            <a:r>
              <a:rPr lang="en-US" altLang="zh-CN" sz="1800" dirty="0" err="1"/>
              <a:t>FileOutputStream</a:t>
            </a:r>
            <a:r>
              <a:rPr lang="zh-CN" altLang="en-US" sz="1800" dirty="0"/>
              <a:t>类</a:t>
            </a:r>
          </a:p>
          <a:p>
            <a:pPr lvl="2"/>
            <a:r>
              <a:rPr lang="en-US" altLang="zh-CN" sz="1800" dirty="0" err="1"/>
              <a:t>FileOutputStream</a:t>
            </a:r>
            <a:r>
              <a:rPr lang="zh-CN" altLang="en-US" sz="1800" dirty="0"/>
              <a:t>类创建的对象被称为文件字节输出流。</a:t>
            </a:r>
            <a:r>
              <a:rPr lang="en-US" altLang="zh-CN" sz="1800" dirty="0" err="1"/>
              <a:t>FileOutputStream</a:t>
            </a:r>
            <a:r>
              <a:rPr lang="zh-CN" altLang="en-US" sz="1800" dirty="0"/>
              <a:t>类是</a:t>
            </a:r>
            <a:r>
              <a:rPr lang="en-US" altLang="zh-CN" sz="1800" dirty="0" err="1"/>
              <a:t>OutputStream</a:t>
            </a:r>
            <a:r>
              <a:rPr lang="zh-CN" altLang="en-US" sz="1800" dirty="0"/>
              <a:t>类的子类，它实现的文件的写入，能够以字节形式写入文件中。该类的所有方法都是从</a:t>
            </a:r>
            <a:r>
              <a:rPr lang="en-US" altLang="zh-CN" sz="1800" dirty="0" err="1"/>
              <a:t>OutputStream</a:t>
            </a:r>
            <a:r>
              <a:rPr lang="zh-CN" altLang="en-US" sz="1800" dirty="0"/>
              <a:t>类继承而来并重写的。创建文件字节输出流常用的构造方法有以下四种。</a:t>
            </a:r>
          </a:p>
          <a:p>
            <a:pPr lvl="2"/>
            <a:r>
              <a:rPr lang="zh-CN" altLang="en-US" sz="1800" dirty="0"/>
              <a:t>（</a:t>
            </a:r>
            <a:r>
              <a:rPr lang="en-US" altLang="zh-CN" sz="1800" dirty="0"/>
              <a:t>1</a:t>
            </a:r>
            <a:r>
              <a:rPr lang="zh-CN" altLang="en-US" sz="1800" dirty="0"/>
              <a:t>）</a:t>
            </a:r>
            <a:r>
              <a:rPr lang="en-US" altLang="zh-CN" sz="1800" dirty="0" err="1"/>
              <a:t>FileOutputStream</a:t>
            </a:r>
            <a:r>
              <a:rPr lang="en-US" altLang="zh-CN" sz="1800" dirty="0"/>
              <a:t>(String </a:t>
            </a:r>
            <a:r>
              <a:rPr lang="en-US" altLang="zh-CN" sz="1800" dirty="0" err="1"/>
              <a:t>fileName</a:t>
            </a:r>
            <a:r>
              <a:rPr lang="en-US" altLang="zh-CN" sz="1800" dirty="0"/>
              <a:t>)</a:t>
            </a:r>
            <a:r>
              <a:rPr lang="zh-CN" altLang="en-US" sz="1800" dirty="0"/>
              <a:t>：该构造方法以指定的文件名</a:t>
            </a:r>
            <a:r>
              <a:rPr lang="en-US" altLang="zh-CN" sz="1800" dirty="0" err="1"/>
              <a:t>fileName</a:t>
            </a:r>
            <a:r>
              <a:rPr lang="zh-CN" altLang="en-US" sz="1800" dirty="0"/>
              <a:t>，创建</a:t>
            </a:r>
            <a:r>
              <a:rPr lang="en-US" altLang="zh-CN" sz="1800" dirty="0" err="1"/>
              <a:t>FileOutputStream</a:t>
            </a:r>
            <a:r>
              <a:rPr lang="zh-CN" altLang="en-US" sz="1800" dirty="0"/>
              <a:t>类的对象。</a:t>
            </a:r>
          </a:p>
          <a:p>
            <a:pPr marL="857250" lvl="2" indent="0">
              <a:buNone/>
            </a:pPr>
            <a:r>
              <a:rPr lang="en-US" altLang="zh-CN" sz="1800" dirty="0" smtClean="0"/>
              <a:t>	</a:t>
            </a:r>
            <a:r>
              <a:rPr lang="en-US" altLang="zh-CN" sz="1800" dirty="0" err="1" smtClean="0"/>
              <a:t>fileName</a:t>
            </a:r>
            <a:r>
              <a:rPr lang="zh-CN" altLang="en-US" sz="1800" dirty="0"/>
              <a:t>：文件名称，包含有绝对路径或相对路径。</a:t>
            </a:r>
          </a:p>
          <a:p>
            <a:pPr lvl="2"/>
            <a:r>
              <a:rPr lang="zh-CN" altLang="en-US" sz="1800" dirty="0"/>
              <a:t>（</a:t>
            </a:r>
            <a:r>
              <a:rPr lang="en-US" altLang="zh-CN" sz="1800" dirty="0"/>
              <a:t>2</a:t>
            </a:r>
            <a:r>
              <a:rPr lang="zh-CN" altLang="en-US" sz="1800" dirty="0"/>
              <a:t>）</a:t>
            </a:r>
            <a:r>
              <a:rPr lang="en-US" altLang="zh-CN" sz="1800" dirty="0" err="1"/>
              <a:t>FileOutputStream</a:t>
            </a:r>
            <a:r>
              <a:rPr lang="en-US" altLang="zh-CN" sz="1800" dirty="0"/>
              <a:t>(String </a:t>
            </a:r>
            <a:r>
              <a:rPr lang="en-US" altLang="zh-CN" sz="1800" dirty="0" err="1"/>
              <a:t>fileName</a:t>
            </a:r>
            <a:r>
              <a:rPr lang="en-US" altLang="zh-CN" sz="1800" dirty="0"/>
              <a:t>, </a:t>
            </a:r>
            <a:r>
              <a:rPr lang="en-US" altLang="zh-CN" sz="1800" dirty="0" err="1"/>
              <a:t>boolean</a:t>
            </a:r>
            <a:r>
              <a:rPr lang="en-US" altLang="zh-CN" sz="1800" dirty="0"/>
              <a:t> append)</a:t>
            </a:r>
            <a:r>
              <a:rPr lang="zh-CN" altLang="en-US" sz="1800" dirty="0"/>
              <a:t>：该构造方法以指定的文件名</a:t>
            </a:r>
            <a:r>
              <a:rPr lang="en-US" altLang="zh-CN" sz="1800" dirty="0" err="1"/>
              <a:t>fileName</a:t>
            </a:r>
            <a:r>
              <a:rPr lang="zh-CN" altLang="en-US" sz="1800" dirty="0"/>
              <a:t>，创建</a:t>
            </a:r>
            <a:r>
              <a:rPr lang="en-US" altLang="zh-CN" sz="1800" dirty="0" err="1"/>
              <a:t>FileInputStream</a:t>
            </a:r>
            <a:r>
              <a:rPr lang="zh-CN" altLang="en-US" sz="1800" dirty="0"/>
              <a:t>类的对象。</a:t>
            </a:r>
          </a:p>
          <a:p>
            <a:pPr marL="857250" lvl="2" indent="0">
              <a:buNone/>
            </a:pPr>
            <a:r>
              <a:rPr lang="en-US" altLang="zh-CN" sz="1800" dirty="0" err="1"/>
              <a:t>fileName</a:t>
            </a:r>
            <a:r>
              <a:rPr lang="zh-CN" altLang="en-US" sz="1800" dirty="0"/>
              <a:t>：文件名称，包含有绝对路径或相对路径。</a:t>
            </a:r>
          </a:p>
          <a:p>
            <a:pPr marL="857250" lvl="2" indent="0">
              <a:buNone/>
            </a:pPr>
            <a:r>
              <a:rPr lang="en-US" altLang="zh-CN" sz="1800" dirty="0"/>
              <a:t>append</a:t>
            </a:r>
            <a:r>
              <a:rPr lang="zh-CN" altLang="en-US" sz="1800" dirty="0"/>
              <a:t>：如果</a:t>
            </a:r>
            <a:r>
              <a:rPr lang="en-US" altLang="zh-CN" sz="1800" dirty="0"/>
              <a:t>append</a:t>
            </a:r>
            <a:r>
              <a:rPr lang="zh-CN" altLang="en-US" sz="1800" dirty="0"/>
              <a:t>的值为 </a:t>
            </a:r>
            <a:r>
              <a:rPr lang="en-US" altLang="zh-CN" sz="1800" dirty="0"/>
              <a:t>true</a:t>
            </a:r>
            <a:r>
              <a:rPr lang="zh-CN" altLang="en-US" sz="1800" dirty="0"/>
              <a:t>，则向文件中追加内容；值为</a:t>
            </a:r>
            <a:r>
              <a:rPr lang="en-US" altLang="zh-CN" sz="1800" dirty="0"/>
              <a:t>false</a:t>
            </a:r>
            <a:r>
              <a:rPr lang="zh-CN" altLang="en-US" sz="1800" dirty="0"/>
              <a:t>，则是覆盖文件中原有的内容。</a:t>
            </a:r>
          </a:p>
          <a:p>
            <a:pPr lvl="2"/>
            <a:r>
              <a:rPr lang="zh-CN" altLang="en-US" sz="1800" dirty="0"/>
              <a:t>（</a:t>
            </a:r>
            <a:r>
              <a:rPr lang="en-US" altLang="zh-CN" sz="1800" dirty="0"/>
              <a:t>3</a:t>
            </a:r>
            <a:r>
              <a:rPr lang="zh-CN" altLang="en-US" sz="1800" dirty="0"/>
              <a:t>）</a:t>
            </a:r>
            <a:r>
              <a:rPr lang="en-US" altLang="zh-CN" sz="1800" dirty="0" err="1"/>
              <a:t>FileOutputStream</a:t>
            </a:r>
            <a:r>
              <a:rPr lang="en-US" altLang="zh-CN" sz="1800" dirty="0"/>
              <a:t>(File file)</a:t>
            </a:r>
            <a:r>
              <a:rPr lang="zh-CN" altLang="en-US" sz="1800" dirty="0"/>
              <a:t>：该构造方法以指定的</a:t>
            </a:r>
            <a:r>
              <a:rPr lang="en-US" altLang="zh-CN" sz="1800" dirty="0"/>
              <a:t>File</a:t>
            </a:r>
            <a:r>
              <a:rPr lang="zh-CN" altLang="en-US" sz="1800" dirty="0"/>
              <a:t>对象，创建</a:t>
            </a:r>
            <a:r>
              <a:rPr lang="en-US" altLang="zh-CN" sz="1800" dirty="0" err="1"/>
              <a:t>FileOutputStream</a:t>
            </a:r>
            <a:r>
              <a:rPr lang="zh-CN" altLang="en-US" sz="1800" dirty="0"/>
              <a:t>类的对象。</a:t>
            </a:r>
          </a:p>
          <a:p>
            <a:pPr marL="857250" lvl="2" indent="0">
              <a:buNone/>
            </a:pPr>
            <a:r>
              <a:rPr lang="en-US" altLang="zh-CN" sz="1800" dirty="0"/>
              <a:t>file</a:t>
            </a:r>
            <a:r>
              <a:rPr lang="zh-CN" altLang="en-US" sz="1800" dirty="0"/>
              <a:t>：</a:t>
            </a:r>
            <a:r>
              <a:rPr lang="en-US" altLang="zh-CN" sz="1800" dirty="0"/>
              <a:t>File</a:t>
            </a:r>
            <a:r>
              <a:rPr lang="zh-CN" altLang="en-US" sz="1800" dirty="0"/>
              <a:t>文件类型的实例对象。</a:t>
            </a:r>
          </a:p>
          <a:p>
            <a:pPr lvl="2"/>
            <a:r>
              <a:rPr lang="zh-CN" altLang="en-US" sz="1800" dirty="0"/>
              <a:t>（</a:t>
            </a:r>
            <a:r>
              <a:rPr lang="en-US" altLang="zh-CN" sz="1800" dirty="0"/>
              <a:t>4</a:t>
            </a:r>
            <a:r>
              <a:rPr lang="zh-CN" altLang="en-US" sz="1800" dirty="0"/>
              <a:t>）</a:t>
            </a:r>
            <a:r>
              <a:rPr lang="en-US" altLang="zh-CN" sz="1800" dirty="0" err="1"/>
              <a:t>FileOutputStream</a:t>
            </a:r>
            <a:r>
              <a:rPr lang="en-US" altLang="zh-CN" sz="1800" dirty="0"/>
              <a:t>(File </a:t>
            </a:r>
            <a:r>
              <a:rPr lang="en-US" altLang="zh-CN" sz="1800" dirty="0" err="1"/>
              <a:t>file</a:t>
            </a:r>
            <a:r>
              <a:rPr lang="en-US" altLang="zh-CN" sz="1800" dirty="0"/>
              <a:t>, </a:t>
            </a:r>
            <a:r>
              <a:rPr lang="en-US" altLang="zh-CN" sz="1800" dirty="0" err="1"/>
              <a:t>boolean</a:t>
            </a:r>
            <a:r>
              <a:rPr lang="en-US" altLang="zh-CN" sz="1800" dirty="0"/>
              <a:t> append)</a:t>
            </a:r>
            <a:r>
              <a:rPr lang="zh-CN" altLang="en-US" sz="1800" dirty="0"/>
              <a:t>：该构造方法以指定的</a:t>
            </a:r>
            <a:r>
              <a:rPr lang="en-US" altLang="zh-CN" sz="1800" dirty="0"/>
              <a:t>File</a:t>
            </a:r>
            <a:r>
              <a:rPr lang="zh-CN" altLang="en-US" sz="1800" dirty="0"/>
              <a:t>对象，创建</a:t>
            </a:r>
            <a:r>
              <a:rPr lang="en-US" altLang="zh-CN" sz="1800" dirty="0" err="1"/>
              <a:t>FileOutputStream</a:t>
            </a:r>
            <a:r>
              <a:rPr lang="zh-CN" altLang="en-US" sz="1800" dirty="0"/>
              <a:t>类的对象。</a:t>
            </a:r>
          </a:p>
          <a:p>
            <a:pPr marL="857250" lvl="2" indent="0">
              <a:buNone/>
            </a:pPr>
            <a:r>
              <a:rPr lang="en-US" altLang="zh-CN" sz="1800" dirty="0"/>
              <a:t>file</a:t>
            </a:r>
            <a:r>
              <a:rPr lang="zh-CN" altLang="en-US" sz="1800" dirty="0"/>
              <a:t>：</a:t>
            </a:r>
            <a:r>
              <a:rPr lang="en-US" altLang="zh-CN" sz="1800" dirty="0"/>
              <a:t>File</a:t>
            </a:r>
            <a:r>
              <a:rPr lang="zh-CN" altLang="en-US" sz="1800" dirty="0"/>
              <a:t>文件类型的实例对象。</a:t>
            </a:r>
          </a:p>
          <a:p>
            <a:pPr marL="857250" lvl="2" indent="0">
              <a:buNone/>
            </a:pPr>
            <a:r>
              <a:rPr lang="en-US" altLang="zh-CN" sz="1800" dirty="0"/>
              <a:t>append</a:t>
            </a:r>
            <a:r>
              <a:rPr lang="zh-CN" altLang="en-US" sz="1800" dirty="0"/>
              <a:t>：如果</a:t>
            </a:r>
            <a:r>
              <a:rPr lang="en-US" altLang="zh-CN" sz="1800" dirty="0"/>
              <a:t>append</a:t>
            </a:r>
            <a:r>
              <a:rPr lang="zh-CN" altLang="en-US" sz="1800" dirty="0"/>
              <a:t>的值为 </a:t>
            </a:r>
            <a:r>
              <a:rPr lang="en-US" altLang="zh-CN" sz="1800" dirty="0"/>
              <a:t>true</a:t>
            </a:r>
            <a:r>
              <a:rPr lang="zh-CN" altLang="en-US" sz="1800" dirty="0"/>
              <a:t>，则向文件中追加内容；值为</a:t>
            </a:r>
            <a:r>
              <a:rPr lang="en-US" altLang="zh-CN" sz="1800" dirty="0"/>
              <a:t>false</a:t>
            </a:r>
            <a:r>
              <a:rPr lang="zh-CN" altLang="en-US" sz="1800" dirty="0"/>
              <a:t>，则是覆盖文件中原有的内容。</a:t>
            </a:r>
          </a:p>
          <a:p>
            <a:pPr marL="0" indent="0">
              <a:buNone/>
            </a:pP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2294750976"/>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字节流（续）</a:t>
            </a:r>
          </a:p>
        </p:txBody>
      </p:sp>
      <p:sp>
        <p:nvSpPr>
          <p:cNvPr id="3" name="内容占位符 2"/>
          <p:cNvSpPr>
            <a:spLocks noGrp="1"/>
          </p:cNvSpPr>
          <p:nvPr>
            <p:ph idx="1"/>
          </p:nvPr>
        </p:nvSpPr>
        <p:spPr>
          <a:xfrm>
            <a:off x="633475" y="825242"/>
            <a:ext cx="11368616" cy="4876800"/>
          </a:xfrm>
        </p:spPr>
        <p:txBody>
          <a:bodyPr/>
          <a:lstStyle/>
          <a:p>
            <a:r>
              <a:rPr lang="en-US" altLang="zh-CN" sz="1800" dirty="0"/>
              <a:t>【</a:t>
            </a:r>
            <a:r>
              <a:rPr lang="zh-CN" altLang="en-US" sz="1800" dirty="0"/>
              <a:t>代码</a:t>
            </a:r>
            <a:r>
              <a:rPr lang="en-US" altLang="zh-CN" sz="1800" dirty="0"/>
              <a:t>7-2】 </a:t>
            </a:r>
            <a:r>
              <a:rPr lang="en-US" altLang="zh-CN" sz="1800" dirty="0" err="1"/>
              <a:t>FileInputStream</a:t>
            </a:r>
            <a:r>
              <a:rPr lang="zh-CN" altLang="en-US" sz="1800" dirty="0"/>
              <a:t>类和</a:t>
            </a:r>
            <a:r>
              <a:rPr lang="en-US" altLang="zh-CN" sz="1800" dirty="0" err="1"/>
              <a:t>FileOutputStream</a:t>
            </a:r>
            <a:r>
              <a:rPr lang="zh-CN" altLang="en-US" sz="1800" dirty="0"/>
              <a:t>类使用示例。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942752" y="1197377"/>
            <a:ext cx="12018336" cy="5519973"/>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java.io.*;</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FileStreamDemo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throws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IOException</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String </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"C:\\file"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filename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"example1.dat"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File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File(</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如果目录不存在，则创建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.exists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.mkdirs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File(</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filename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如果文件不存在，则创建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.exists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.createNewFile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创建文件字节输出流对象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err="1">
                <a:solidFill>
                  <a:srgbClr val="000000"/>
                </a:solidFill>
                <a:latin typeface="Consolas" panose="020B0609020204030204" pitchFamily="49" charset="0"/>
                <a:ea typeface="宋体" panose="02010600030101010101" pitchFamily="2" charset="-122"/>
              </a:rPr>
              <a:t>FileOutputStream</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output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FileOutputStream</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将值写入文件</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a:solidFill>
                  <a:srgbClr val="7F0055"/>
                </a:solidFill>
                <a:latin typeface="Consolas" panose="020B0609020204030204" pitchFamily="49" charset="0"/>
                <a:ea typeface="宋体" panose="02010600030101010101" pitchFamily="2" charset="-122"/>
              </a:rPr>
              <a:t>for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1;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&lt;= 10;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err="1">
                <a:solidFill>
                  <a:srgbClr val="6A3E3E"/>
                </a:solidFill>
                <a:latin typeface="Consolas" panose="020B0609020204030204" pitchFamily="49" charset="0"/>
                <a:ea typeface="宋体" panose="02010600030101010101" pitchFamily="2" charset="-122"/>
              </a:rPr>
              <a:t>output</a:t>
            </a:r>
            <a:r>
              <a:rPr lang="en-US" altLang="zh-CN" sz="1400" b="0" kern="0" dirty="0" err="1">
                <a:solidFill>
                  <a:srgbClr val="000000"/>
                </a:solidFill>
                <a:latin typeface="Consolas" panose="020B0609020204030204" pitchFamily="49" charset="0"/>
                <a:ea typeface="宋体" panose="02010600030101010101" pitchFamily="2" charset="-122"/>
              </a:rPr>
              <a:t>.write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02175576"/>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字节流（续）</a:t>
            </a:r>
          </a:p>
        </p:txBody>
      </p:sp>
      <p:sp>
        <p:nvSpPr>
          <p:cNvPr id="3" name="内容占位符 2"/>
          <p:cNvSpPr>
            <a:spLocks noGrp="1"/>
          </p:cNvSpPr>
          <p:nvPr>
            <p:ph idx="1"/>
          </p:nvPr>
        </p:nvSpPr>
        <p:spPr>
          <a:xfrm>
            <a:off x="627772" y="4480805"/>
            <a:ext cx="11368616" cy="2036953"/>
          </a:xfrm>
        </p:spPr>
        <p:txBody>
          <a:bodyPr/>
          <a:lstStyle/>
          <a:p>
            <a:r>
              <a:rPr lang="zh-CN" altLang="en-US" dirty="0"/>
              <a:t>程序运行结果如下：</a:t>
            </a:r>
          </a:p>
          <a:p>
            <a:pPr marL="457200" lvl="1" indent="0">
              <a:buNone/>
            </a:pPr>
            <a:r>
              <a:rPr lang="en-US" altLang="zh-CN" dirty="0"/>
              <a:t>1 2 3 4 5 6 7 8 9 10</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549347" y="1093788"/>
            <a:ext cx="12018336" cy="3288593"/>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25</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关闭流</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err="1">
                <a:solidFill>
                  <a:srgbClr val="6A3E3E"/>
                </a:solidFill>
                <a:latin typeface="Consolas" panose="020B0609020204030204" pitchFamily="49" charset="0"/>
                <a:ea typeface="宋体" panose="02010600030101010101" pitchFamily="2" charset="-122"/>
              </a:rPr>
              <a:t>output</a:t>
            </a:r>
            <a:r>
              <a:rPr lang="en-US" altLang="zh-CN" sz="1400" b="0" kern="0" dirty="0" err="1">
                <a:solidFill>
                  <a:srgbClr val="000000"/>
                </a:solidFill>
                <a:latin typeface="Consolas" panose="020B0609020204030204" pitchFamily="49" charset="0"/>
                <a:ea typeface="宋体" panose="02010600030101010101" pitchFamily="2" charset="-122"/>
              </a:rPr>
              <a:t>.close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r>
              <a:rPr lang="en-US" altLang="zh-CN" sz="1400" b="0" kern="0" dirty="0">
                <a:solidFill>
                  <a:srgbClr val="7F0055"/>
                </a:solidFill>
                <a:latin typeface="Consolas" panose="020B0609020204030204" pitchFamily="49" charset="0"/>
                <a:ea typeface="宋体" panose="02010600030101010101" pitchFamily="2" charset="-122"/>
              </a:rPr>
              <a:t>try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创建文件字节输入流对象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r>
              <a:rPr lang="en-US" altLang="zh-CN" sz="1400" b="0" kern="0" dirty="0" err="1">
                <a:solidFill>
                  <a:srgbClr val="000000"/>
                </a:solidFill>
                <a:latin typeface="Consolas" panose="020B0609020204030204" pitchFamily="49" charset="0"/>
                <a:ea typeface="宋体" panose="02010600030101010101" pitchFamily="2" charset="-122"/>
              </a:rPr>
              <a:t>FileInputStream</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input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smtClean="0">
                <a:solidFill>
                  <a:srgbClr val="7F0055"/>
                </a:solidFill>
                <a:latin typeface="Consolas" panose="020B0609020204030204" pitchFamily="49" charset="0"/>
                <a:ea typeface="宋体" panose="02010600030101010101" pitchFamily="2" charset="-122"/>
              </a:rPr>
              <a:t>new</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smtClean="0">
                <a:solidFill>
                  <a:srgbClr val="000000"/>
                </a:solidFill>
                <a:latin typeface="Consolas" panose="020B0609020204030204" pitchFamily="49" charset="0"/>
                <a:ea typeface="宋体" panose="02010600030101010101" pitchFamily="2" charset="-122"/>
              </a:rPr>
              <a:t>FileInputStream</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"C:\\file\\example1.dat"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31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从文件读取值</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32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33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input</a:t>
            </a:r>
            <a:r>
              <a:rPr lang="en-US" altLang="zh-CN" sz="1400" b="0" kern="0" dirty="0" err="1">
                <a:solidFill>
                  <a:srgbClr val="000000"/>
                </a:solidFill>
                <a:latin typeface="Consolas" panose="020B0609020204030204" pitchFamily="49" charset="0"/>
                <a:ea typeface="宋体" panose="02010600030101010101" pitchFamily="2" charset="-122"/>
              </a:rPr>
              <a:t>.read</a:t>
            </a:r>
            <a:r>
              <a:rPr lang="en-US" altLang="zh-CN" sz="1400" b="0" kern="0" dirty="0">
                <a:solidFill>
                  <a:srgbClr val="000000"/>
                </a:solidFill>
                <a:latin typeface="Consolas" panose="020B0609020204030204" pitchFamily="49" charset="0"/>
                <a:ea typeface="宋体" panose="02010600030101010101" pitchFamily="2" charset="-122"/>
              </a:rPr>
              <a:t>()) != -1)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34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37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38	}</a:t>
            </a:r>
            <a:endParaRPr lang="zh-CN" altLang="en-US" sz="1400" b="0" dirty="0"/>
          </a:p>
        </p:txBody>
      </p:sp>
    </p:spTree>
    <p:extLst>
      <p:ext uri="{BB962C8B-B14F-4D97-AF65-F5344CB8AC3E}">
        <p14:creationId xmlns:p14="http://schemas.microsoft.com/office/powerpoint/2010/main" val="66758644"/>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字节流（续）</a:t>
            </a:r>
          </a:p>
        </p:txBody>
      </p:sp>
      <p:sp>
        <p:nvSpPr>
          <p:cNvPr id="3" name="内容占位符 2"/>
          <p:cNvSpPr>
            <a:spLocks noGrp="1"/>
          </p:cNvSpPr>
          <p:nvPr>
            <p:ph idx="1"/>
          </p:nvPr>
        </p:nvSpPr>
        <p:spPr/>
        <p:txBody>
          <a:bodyPr/>
          <a:lstStyle/>
          <a:p>
            <a:r>
              <a:rPr lang="zh-CN" altLang="en-US" dirty="0" smtClean="0"/>
              <a:t>说明：</a:t>
            </a:r>
            <a:endParaRPr lang="en-US" altLang="zh-CN" dirty="0" smtClean="0"/>
          </a:p>
          <a:p>
            <a:pPr lvl="1"/>
            <a:r>
              <a:rPr lang="zh-CN" altLang="en-US" dirty="0" smtClean="0"/>
              <a:t>当</a:t>
            </a:r>
            <a:r>
              <a:rPr lang="zh-CN" altLang="en-US" dirty="0"/>
              <a:t>流不再需要使用时，需调用</a:t>
            </a:r>
            <a:r>
              <a:rPr lang="en-US" altLang="zh-CN" dirty="0"/>
              <a:t>close( )</a:t>
            </a:r>
            <a:r>
              <a:rPr lang="zh-CN" altLang="en-US" dirty="0"/>
              <a:t>方法将其关闭，见代码第</a:t>
            </a:r>
            <a:r>
              <a:rPr lang="en-US" altLang="zh-CN" dirty="0"/>
              <a:t>26</a:t>
            </a:r>
            <a:r>
              <a:rPr lang="zh-CN" altLang="en-US" dirty="0"/>
              <a:t>行。不关闭流可能会在输出文件中造成数据受损，或导致其他的程序设计错误。</a:t>
            </a:r>
          </a:p>
          <a:p>
            <a:pPr lvl="1"/>
            <a:r>
              <a:rPr lang="zh-CN" altLang="en-US" dirty="0" smtClean="0"/>
              <a:t>也</a:t>
            </a:r>
            <a:r>
              <a:rPr lang="zh-CN" altLang="en-US" dirty="0"/>
              <a:t>可使用从</a:t>
            </a:r>
            <a:r>
              <a:rPr lang="en-US" altLang="zh-CN" dirty="0"/>
              <a:t>JDK7</a:t>
            </a:r>
            <a:r>
              <a:rPr lang="zh-CN" altLang="en-US" dirty="0"/>
              <a:t>开始提供的</a:t>
            </a:r>
            <a:r>
              <a:rPr lang="en-US" altLang="zh-CN" dirty="0">
                <a:solidFill>
                  <a:srgbClr val="FF0000"/>
                </a:solidFill>
              </a:rPr>
              <a:t>try-with-resource</a:t>
            </a:r>
            <a:r>
              <a:rPr lang="zh-CN" altLang="en-US" dirty="0"/>
              <a:t>来声明和创建输入输出流，从而在使用后可以自动关闭，就不必调用</a:t>
            </a:r>
            <a:r>
              <a:rPr lang="en-US" altLang="zh-CN" dirty="0"/>
              <a:t>close( )</a:t>
            </a:r>
            <a:r>
              <a:rPr lang="zh-CN" altLang="en-US" dirty="0"/>
              <a:t>方法了，见代码第</a:t>
            </a:r>
            <a:r>
              <a:rPr lang="en-US" altLang="zh-CN" dirty="0"/>
              <a:t>28-30</a:t>
            </a:r>
            <a:r>
              <a:rPr lang="zh-CN" altLang="en-US" dirty="0"/>
              <a:t>行</a:t>
            </a:r>
            <a:r>
              <a:rPr lang="zh-CN" altLang="en-US" dirty="0" smtClean="0"/>
              <a:t>。</a:t>
            </a:r>
            <a:endParaRPr lang="en-US" altLang="zh-CN" dirty="0" smtClean="0"/>
          </a:p>
          <a:p>
            <a:pPr lvl="1"/>
            <a:r>
              <a:rPr lang="en-US" altLang="zh-CN" dirty="0" smtClean="0"/>
              <a:t>try-with-resource</a:t>
            </a:r>
            <a:r>
              <a:rPr lang="zh-CN" altLang="en-US" dirty="0"/>
              <a:t>语法格式如下：</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4229693476"/>
              </p:ext>
            </p:extLst>
          </p:nvPr>
        </p:nvGraphicFramePr>
        <p:xfrm>
          <a:off x="1436692" y="3695184"/>
          <a:ext cx="4860290" cy="1377950"/>
        </p:xfrm>
        <a:graphic>
          <a:graphicData uri="http://schemas.openxmlformats.org/drawingml/2006/table">
            <a:tbl>
              <a:tblPr firstRow="1" firstCol="1" bandRow="1"/>
              <a:tblGrid>
                <a:gridCol w="4860290"/>
              </a:tblGrid>
              <a:tr h="0">
                <a:tc>
                  <a:txBody>
                    <a:bodyPr/>
                    <a:lstStyle/>
                    <a:p>
                      <a:pPr indent="269875" algn="just">
                        <a:lnSpc>
                          <a:spcPct val="150000"/>
                        </a:lnSpc>
                        <a:spcAft>
                          <a:spcPts val="0"/>
                        </a:spcAft>
                      </a:pPr>
                      <a:r>
                        <a:rPr lang="en-US" sz="1800" kern="100" dirty="0">
                          <a:effectLst/>
                          <a:latin typeface="ˎ̥"/>
                          <a:ea typeface="宋体" panose="02010600030101010101" pitchFamily="2" charset="-122"/>
                        </a:rPr>
                        <a:t>try(</a:t>
                      </a:r>
                      <a:r>
                        <a:rPr lang="zh-CN" sz="1800" kern="100" dirty="0">
                          <a:effectLst/>
                          <a:latin typeface="ˎ̥"/>
                          <a:ea typeface="宋体" panose="02010600030101010101" pitchFamily="2" charset="-122"/>
                        </a:rPr>
                        <a:t>声明和创建资源</a:t>
                      </a:r>
                      <a:r>
                        <a:rPr lang="en-US" sz="1800" kern="100" dirty="0">
                          <a:effectLst/>
                          <a:latin typeface="ˎ̥"/>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p>
                      <a:pPr indent="269875" algn="just">
                        <a:lnSpc>
                          <a:spcPct val="150000"/>
                        </a:lnSpc>
                        <a:spcAft>
                          <a:spcPts val="0"/>
                        </a:spcAft>
                      </a:pPr>
                      <a:r>
                        <a:rPr lang="en-US" sz="1800" kern="100" dirty="0">
                          <a:effectLst/>
                          <a:latin typeface="ˎ̥"/>
                          <a:ea typeface="宋体" panose="02010600030101010101" pitchFamily="2" charset="-122"/>
                        </a:rPr>
                        <a:t>  </a:t>
                      </a:r>
                      <a:r>
                        <a:rPr lang="zh-CN" sz="1800" kern="100" dirty="0">
                          <a:effectLst/>
                          <a:latin typeface="ˎ̥"/>
                          <a:ea typeface="宋体" panose="02010600030101010101" pitchFamily="2" charset="-122"/>
                        </a:rPr>
                        <a:t>使用资源处理文件</a:t>
                      </a:r>
                      <a:r>
                        <a:rPr lang="en-US" sz="1800" kern="100" dirty="0">
                          <a:effectLst/>
                          <a:latin typeface="ˎ̥"/>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p>
                      <a:pPr indent="269875" algn="just">
                        <a:lnSpc>
                          <a:spcPct val="150000"/>
                        </a:lnSpc>
                        <a:spcAft>
                          <a:spcPts val="0"/>
                        </a:spcAft>
                      </a:pPr>
                      <a:r>
                        <a:rPr lang="en-US" sz="1800" kern="100" dirty="0">
                          <a:effectLst/>
                          <a:latin typeface="ˎ̥"/>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77034702"/>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字符流</a:t>
            </a:r>
          </a:p>
        </p:txBody>
      </p:sp>
      <p:sp>
        <p:nvSpPr>
          <p:cNvPr id="3" name="内容占位符 2"/>
          <p:cNvSpPr>
            <a:spLocks noGrp="1"/>
          </p:cNvSpPr>
          <p:nvPr>
            <p:ph idx="1"/>
          </p:nvPr>
        </p:nvSpPr>
        <p:spPr>
          <a:xfrm>
            <a:off x="505885" y="880509"/>
            <a:ext cx="11368616" cy="4876800"/>
          </a:xfrm>
        </p:spPr>
        <p:txBody>
          <a:bodyPr/>
          <a:lstStyle/>
          <a:p>
            <a:r>
              <a:rPr lang="en-US" altLang="zh-CN" sz="2000" dirty="0"/>
              <a:t>1. Reader</a:t>
            </a:r>
            <a:r>
              <a:rPr lang="zh-CN" altLang="en-US" sz="2000" dirty="0"/>
              <a:t>类与</a:t>
            </a:r>
            <a:r>
              <a:rPr lang="en-US" altLang="zh-CN" sz="2000" dirty="0"/>
              <a:t>Writer</a:t>
            </a:r>
            <a:r>
              <a:rPr lang="zh-CN" altLang="en-US" sz="2000" dirty="0"/>
              <a:t>类</a:t>
            </a:r>
          </a:p>
          <a:p>
            <a:pPr lvl="1"/>
            <a:r>
              <a:rPr lang="en-US" altLang="zh-CN" sz="1800" dirty="0"/>
              <a:t>1</a:t>
            </a:r>
            <a:r>
              <a:rPr lang="zh-CN" altLang="en-US" sz="1800" dirty="0"/>
              <a:t>）</a:t>
            </a:r>
            <a:r>
              <a:rPr lang="en-US" altLang="zh-CN" sz="1800" dirty="0"/>
              <a:t>Reader</a:t>
            </a:r>
            <a:r>
              <a:rPr lang="zh-CN" altLang="en-US" sz="1800" dirty="0"/>
              <a:t>类</a:t>
            </a:r>
          </a:p>
          <a:p>
            <a:pPr lvl="2"/>
            <a:r>
              <a:rPr lang="en-US" altLang="zh-CN" sz="1800" dirty="0"/>
              <a:t>Reader</a:t>
            </a:r>
            <a:r>
              <a:rPr lang="zh-CN" altLang="en-US" sz="1800" dirty="0"/>
              <a:t>类是一个抽象类，它代表字符流。</a:t>
            </a:r>
            <a:r>
              <a:rPr lang="en-US" altLang="zh-CN" sz="1800" dirty="0"/>
              <a:t>Reader</a:t>
            </a:r>
            <a:r>
              <a:rPr lang="zh-CN" altLang="en-US" sz="1800" dirty="0"/>
              <a:t>类是所有字符输入流的父类，它定义了操作字符输入流的各种方法。</a:t>
            </a:r>
          </a:p>
          <a:p>
            <a:pPr lvl="1"/>
            <a:r>
              <a:rPr lang="zh-CN" altLang="en-US" sz="1800" dirty="0"/>
              <a:t>（</a:t>
            </a:r>
            <a:r>
              <a:rPr lang="en-US" altLang="zh-CN" sz="1800" dirty="0"/>
              <a:t>1</a:t>
            </a:r>
            <a:r>
              <a:rPr lang="zh-CN" altLang="en-US" sz="1800" dirty="0"/>
              <a:t>）</a:t>
            </a:r>
            <a:r>
              <a:rPr lang="en-US" altLang="zh-CN" sz="1800" dirty="0"/>
              <a:t>Reader</a:t>
            </a:r>
            <a:r>
              <a:rPr lang="zh-CN" altLang="en-US" sz="1800" dirty="0"/>
              <a:t>类的主要方法</a:t>
            </a:r>
          </a:p>
          <a:p>
            <a:pPr lvl="2"/>
            <a:r>
              <a:rPr lang="en-US" altLang="zh-CN" sz="1800" dirty="0"/>
              <a:t>Reader</a:t>
            </a:r>
            <a:r>
              <a:rPr lang="zh-CN" altLang="en-US" sz="1800" dirty="0"/>
              <a:t>类的主要方法，如</a:t>
            </a:r>
            <a:r>
              <a:rPr lang="zh-CN" altLang="en-US" sz="1800" dirty="0" smtClean="0"/>
              <a:t>表所</a:t>
            </a:r>
            <a:r>
              <a:rPr lang="zh-CN" altLang="en-US" sz="1800" dirty="0"/>
              <a:t>示。在这些方法中</a:t>
            </a:r>
            <a:r>
              <a:rPr lang="en-US" altLang="zh-CN" sz="1800" dirty="0"/>
              <a:t>, </a:t>
            </a:r>
            <a:r>
              <a:rPr lang="zh-CN" altLang="en-US" sz="1800" dirty="0"/>
              <a:t>除了处理单位是</a:t>
            </a:r>
            <a:r>
              <a:rPr lang="en-US" altLang="zh-CN" sz="1800" dirty="0"/>
              <a:t>char</a:t>
            </a:r>
            <a:r>
              <a:rPr lang="zh-CN" altLang="en-US" sz="1800" dirty="0"/>
              <a:t>而不是</a:t>
            </a:r>
            <a:r>
              <a:rPr lang="en-US" altLang="zh-CN" sz="1800" dirty="0"/>
              <a:t>byte</a:t>
            </a:r>
            <a:r>
              <a:rPr lang="zh-CN" altLang="en-US" sz="1800" dirty="0"/>
              <a:t>外，其他与</a:t>
            </a:r>
            <a:r>
              <a:rPr lang="en-US" altLang="zh-CN" sz="1800" dirty="0" err="1"/>
              <a:t>InputStream</a:t>
            </a:r>
            <a:r>
              <a:rPr lang="zh-CN" altLang="en-US" sz="1800" dirty="0"/>
              <a:t>中的方法类似。</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5" name="图片 4"/>
          <p:cNvPicPr>
            <a:picLocks noChangeAspect="1"/>
          </p:cNvPicPr>
          <p:nvPr/>
        </p:nvPicPr>
        <p:blipFill>
          <a:blip r:embed="rId2"/>
          <a:stretch>
            <a:fillRect/>
          </a:stretch>
        </p:blipFill>
        <p:spPr>
          <a:xfrm>
            <a:off x="1877023" y="3287011"/>
            <a:ext cx="8459182" cy="3305175"/>
          </a:xfrm>
          <a:prstGeom prst="rect">
            <a:avLst/>
          </a:prstGeom>
        </p:spPr>
      </p:pic>
    </p:spTree>
    <p:extLst>
      <p:ext uri="{BB962C8B-B14F-4D97-AF65-F5344CB8AC3E}">
        <p14:creationId xmlns:p14="http://schemas.microsoft.com/office/powerpoint/2010/main" val="2856402526"/>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smtClean="0"/>
              <a:t>字符流（续）</a:t>
            </a:r>
            <a:endParaRPr lang="zh-CN" altLang="en-US" dirty="0"/>
          </a:p>
        </p:txBody>
      </p:sp>
      <p:sp>
        <p:nvSpPr>
          <p:cNvPr id="3" name="内容占位符 2"/>
          <p:cNvSpPr>
            <a:spLocks noGrp="1"/>
          </p:cNvSpPr>
          <p:nvPr>
            <p:ph idx="1"/>
          </p:nvPr>
        </p:nvSpPr>
        <p:spPr/>
        <p:txBody>
          <a:bodyPr/>
          <a:lstStyle/>
          <a:p>
            <a:pPr lvl="1"/>
            <a:r>
              <a:rPr lang="zh-CN" altLang="en-US" dirty="0"/>
              <a:t>（</a:t>
            </a:r>
            <a:r>
              <a:rPr lang="en-US" altLang="zh-CN" dirty="0"/>
              <a:t>2</a:t>
            </a:r>
            <a:r>
              <a:rPr lang="zh-CN" altLang="en-US" dirty="0"/>
              <a:t>）</a:t>
            </a:r>
            <a:r>
              <a:rPr lang="en-US" altLang="zh-CN" dirty="0"/>
              <a:t>Reader</a:t>
            </a:r>
            <a:r>
              <a:rPr lang="zh-CN" altLang="en-US" dirty="0"/>
              <a:t>类层次结构</a:t>
            </a:r>
          </a:p>
          <a:p>
            <a:pPr lvl="2"/>
            <a:r>
              <a:rPr lang="en-US" altLang="zh-CN" dirty="0"/>
              <a:t>Reader</a:t>
            </a:r>
            <a:r>
              <a:rPr lang="zh-CN" altLang="en-US" dirty="0"/>
              <a:t>类是一个抽象类，它派生了一系列实现类，</a:t>
            </a:r>
            <a:r>
              <a:rPr lang="zh-CN" altLang="en-US" dirty="0" smtClean="0"/>
              <a:t>形成如图所</a:t>
            </a:r>
            <a:r>
              <a:rPr lang="zh-CN" altLang="en-US" dirty="0"/>
              <a:t>示的层次结构。</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3864298101"/>
              </p:ext>
            </p:extLst>
          </p:nvPr>
        </p:nvGraphicFramePr>
        <p:xfrm>
          <a:off x="1661585" y="2056847"/>
          <a:ext cx="7971367" cy="4415430"/>
        </p:xfrm>
        <a:graphic>
          <a:graphicData uri="http://schemas.openxmlformats.org/presentationml/2006/ole">
            <mc:AlternateContent xmlns:mc="http://schemas.openxmlformats.org/markup-compatibility/2006">
              <mc:Choice xmlns:v="urn:schemas-microsoft-com:vml" Requires="v">
                <p:oleObj spid="_x0000_s5156" name="Visio" r:id="rId4" imgW="4505386" imgH="2495447" progId="Visio.Drawing.15">
                  <p:embed/>
                </p:oleObj>
              </mc:Choice>
              <mc:Fallback>
                <p:oleObj name="Visio" r:id="rId4" imgW="4505386" imgH="2495447"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585" y="2056847"/>
                        <a:ext cx="7971367" cy="4415430"/>
                      </a:xfrm>
                      <a:prstGeom prst="rect">
                        <a:avLst/>
                      </a:prstGeom>
                      <a:noFill/>
                    </p:spPr>
                  </p:pic>
                </p:oleObj>
              </mc:Fallback>
            </mc:AlternateContent>
          </a:graphicData>
        </a:graphic>
      </p:graphicFrame>
    </p:spTree>
    <p:extLst>
      <p:ext uri="{BB962C8B-B14F-4D97-AF65-F5344CB8AC3E}">
        <p14:creationId xmlns:p14="http://schemas.microsoft.com/office/powerpoint/2010/main" val="276110216"/>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字符流（续）</a:t>
            </a:r>
          </a:p>
        </p:txBody>
      </p:sp>
      <p:sp>
        <p:nvSpPr>
          <p:cNvPr id="3" name="内容占位符 2"/>
          <p:cNvSpPr>
            <a:spLocks noGrp="1"/>
          </p:cNvSpPr>
          <p:nvPr>
            <p:ph idx="1"/>
          </p:nvPr>
        </p:nvSpPr>
        <p:spPr>
          <a:xfrm>
            <a:off x="74879" y="862200"/>
            <a:ext cx="11368616" cy="4876800"/>
          </a:xfrm>
        </p:spPr>
        <p:txBody>
          <a:bodyPr/>
          <a:lstStyle/>
          <a:p>
            <a:pPr lvl="1"/>
            <a:r>
              <a:rPr lang="en-US" altLang="zh-CN" dirty="0"/>
              <a:t>2</a:t>
            </a:r>
            <a:r>
              <a:rPr lang="zh-CN" altLang="en-US" dirty="0"/>
              <a:t>）</a:t>
            </a:r>
            <a:r>
              <a:rPr lang="en-US" altLang="zh-CN" dirty="0"/>
              <a:t>Writer</a:t>
            </a:r>
            <a:r>
              <a:rPr lang="zh-CN" altLang="en-US" dirty="0"/>
              <a:t>类</a:t>
            </a:r>
          </a:p>
          <a:p>
            <a:pPr lvl="2"/>
            <a:r>
              <a:rPr lang="en-US" altLang="zh-CN" dirty="0"/>
              <a:t>Writer</a:t>
            </a:r>
            <a:r>
              <a:rPr lang="zh-CN" altLang="en-US" dirty="0"/>
              <a:t>类是所有字符流输出类的父类，它定义操作输出流的各种方法。</a:t>
            </a:r>
          </a:p>
          <a:p>
            <a:pPr lvl="1"/>
            <a:r>
              <a:rPr lang="zh-CN" altLang="en-US" dirty="0"/>
              <a:t>（</a:t>
            </a:r>
            <a:r>
              <a:rPr lang="en-US" altLang="zh-CN" dirty="0"/>
              <a:t>1</a:t>
            </a:r>
            <a:r>
              <a:rPr lang="zh-CN" altLang="en-US" dirty="0"/>
              <a:t>）</a:t>
            </a:r>
            <a:r>
              <a:rPr lang="en-US" altLang="zh-CN" dirty="0"/>
              <a:t>Writer</a:t>
            </a:r>
            <a:r>
              <a:rPr lang="zh-CN" altLang="en-US" dirty="0"/>
              <a:t>类的主要方法</a:t>
            </a:r>
          </a:p>
          <a:p>
            <a:pPr lvl="2"/>
            <a:r>
              <a:rPr lang="en-US" altLang="zh-CN" dirty="0"/>
              <a:t>Writer</a:t>
            </a:r>
            <a:r>
              <a:rPr lang="zh-CN" altLang="en-US" dirty="0"/>
              <a:t>类的主要方法，如</a:t>
            </a:r>
            <a:r>
              <a:rPr lang="zh-CN" altLang="en-US" dirty="0" smtClean="0"/>
              <a:t>表所</a:t>
            </a:r>
            <a:r>
              <a:rPr lang="zh-CN" altLang="en-US" dirty="0"/>
              <a:t>示。这些方法中，除了处理单位是</a:t>
            </a:r>
            <a:r>
              <a:rPr lang="en-US" altLang="zh-CN" dirty="0"/>
              <a:t>char</a:t>
            </a:r>
            <a:r>
              <a:rPr lang="zh-CN" altLang="en-US" dirty="0"/>
              <a:t>而不是</a:t>
            </a:r>
            <a:r>
              <a:rPr lang="en-US" altLang="zh-CN" dirty="0"/>
              <a:t>Byte</a:t>
            </a:r>
            <a:r>
              <a:rPr lang="zh-CN" altLang="en-US" dirty="0"/>
              <a:t>外，其他与</a:t>
            </a:r>
            <a:r>
              <a:rPr lang="en-US" altLang="zh-CN" dirty="0" err="1"/>
              <a:t>OutputStream</a:t>
            </a:r>
            <a:r>
              <a:rPr lang="zh-CN" altLang="en-US" dirty="0"/>
              <a:t>中的方法类似。</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5" name="图片 4"/>
          <p:cNvPicPr>
            <a:picLocks noChangeAspect="1"/>
          </p:cNvPicPr>
          <p:nvPr/>
        </p:nvPicPr>
        <p:blipFill>
          <a:blip r:embed="rId2"/>
          <a:stretch>
            <a:fillRect/>
          </a:stretch>
        </p:blipFill>
        <p:spPr>
          <a:xfrm>
            <a:off x="1390470" y="2875299"/>
            <a:ext cx="9302676" cy="3599930"/>
          </a:xfrm>
          <a:prstGeom prst="rect">
            <a:avLst/>
          </a:prstGeom>
        </p:spPr>
      </p:pic>
    </p:spTree>
    <p:extLst>
      <p:ext uri="{BB962C8B-B14F-4D97-AF65-F5344CB8AC3E}">
        <p14:creationId xmlns:p14="http://schemas.microsoft.com/office/powerpoint/2010/main" val="669515505"/>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File</a:t>
            </a:r>
            <a:r>
              <a:rPr lang="zh-CN" altLang="en-US" dirty="0"/>
              <a:t>类及使用</a:t>
            </a:r>
          </a:p>
        </p:txBody>
      </p:sp>
      <p:sp>
        <p:nvSpPr>
          <p:cNvPr id="3" name="内容占位符 2"/>
          <p:cNvSpPr>
            <a:spLocks noGrp="1"/>
          </p:cNvSpPr>
          <p:nvPr>
            <p:ph idx="1"/>
          </p:nvPr>
        </p:nvSpPr>
        <p:spPr>
          <a:xfrm>
            <a:off x="505885" y="995362"/>
            <a:ext cx="11368616" cy="5643181"/>
          </a:xfrm>
        </p:spPr>
        <p:txBody>
          <a:bodyPr/>
          <a:lstStyle/>
          <a:p>
            <a:r>
              <a:rPr lang="en-US" altLang="zh-CN" sz="2000" dirty="0"/>
              <a:t>Java</a:t>
            </a:r>
            <a:r>
              <a:rPr lang="zh-CN" altLang="en-US" sz="2000" dirty="0"/>
              <a:t>文件类以抽象的方式代表文件名和目录路径名。该类主要用于文件和目录的创建、文件的查找和文件的删除、重命名文件等</a:t>
            </a:r>
            <a:r>
              <a:rPr lang="zh-CN" altLang="en-US" sz="2000" dirty="0" smtClean="0"/>
              <a:t>。</a:t>
            </a:r>
            <a:endParaRPr lang="en-US" altLang="zh-CN" sz="2000" dirty="0" smtClean="0"/>
          </a:p>
          <a:p>
            <a:r>
              <a:rPr lang="en-US" altLang="zh-CN" sz="2000" dirty="0" smtClean="0"/>
              <a:t>File</a:t>
            </a:r>
            <a:r>
              <a:rPr lang="zh-CN" altLang="en-US" sz="2000" dirty="0"/>
              <a:t>对象代表磁盘中实际存在的文件和目录。</a:t>
            </a:r>
            <a:r>
              <a:rPr lang="en-US" altLang="zh-CN" sz="2000" dirty="0"/>
              <a:t>File</a:t>
            </a:r>
            <a:r>
              <a:rPr lang="zh-CN" altLang="en-US" sz="2000" dirty="0"/>
              <a:t>类是一个与流无关的类，</a:t>
            </a:r>
            <a:r>
              <a:rPr lang="en-US" altLang="zh-CN" sz="2000" dirty="0">
                <a:solidFill>
                  <a:srgbClr val="FF0000"/>
                </a:solidFill>
              </a:rPr>
              <a:t>File</a:t>
            </a:r>
            <a:r>
              <a:rPr lang="zh-CN" altLang="en-US" sz="2000" dirty="0">
                <a:solidFill>
                  <a:srgbClr val="FF0000"/>
                </a:solidFill>
              </a:rPr>
              <a:t>不能访问文件内容本身</a:t>
            </a:r>
            <a:r>
              <a:rPr lang="zh-CN" altLang="en-US" sz="2000" dirty="0"/>
              <a:t>。如果需要</a:t>
            </a:r>
            <a:r>
              <a:rPr lang="zh-CN" altLang="en-US" sz="2000" dirty="0" smtClean="0"/>
              <a:t>访问</a:t>
            </a:r>
            <a:r>
              <a:rPr lang="zh-CN" altLang="en-US" sz="2000" dirty="0"/>
              <a:t>文件内容本身，则需要使用输入</a:t>
            </a:r>
            <a:r>
              <a:rPr lang="en-US" altLang="zh-CN" sz="2000" dirty="0"/>
              <a:t>/</a:t>
            </a:r>
            <a:r>
              <a:rPr lang="zh-CN" altLang="en-US" sz="2000" dirty="0"/>
              <a:t>输出流</a:t>
            </a:r>
            <a:r>
              <a:rPr lang="zh-CN" altLang="en-US" sz="2000" dirty="0" smtClean="0"/>
              <a:t>。</a:t>
            </a:r>
            <a:endParaRPr lang="en-US" altLang="zh-CN" sz="2000" dirty="0" smtClean="0"/>
          </a:p>
          <a:p>
            <a:r>
              <a:rPr lang="zh-CN" altLang="en-US" sz="2000" dirty="0"/>
              <a:t>创建一个</a:t>
            </a:r>
            <a:r>
              <a:rPr lang="en-US" altLang="zh-CN" sz="2000" dirty="0"/>
              <a:t>File</a:t>
            </a:r>
            <a:r>
              <a:rPr lang="zh-CN" altLang="en-US" sz="2000" dirty="0" smtClean="0"/>
              <a:t>对象</a:t>
            </a:r>
            <a:endParaRPr lang="en-US" altLang="zh-CN" sz="2000" dirty="0" smtClean="0"/>
          </a:p>
          <a:p>
            <a:pPr lvl="1"/>
            <a:r>
              <a:rPr lang="zh-CN" altLang="en-US" sz="1800" dirty="0"/>
              <a:t>（</a:t>
            </a:r>
            <a:r>
              <a:rPr lang="en-US" altLang="zh-CN" sz="1800" dirty="0"/>
              <a:t>1</a:t>
            </a:r>
            <a:r>
              <a:rPr lang="zh-CN" altLang="en-US" sz="1800" dirty="0"/>
              <a:t>）</a:t>
            </a:r>
            <a:r>
              <a:rPr lang="en-US" altLang="zh-CN" sz="1800" dirty="0"/>
              <a:t>File(String pathname)</a:t>
            </a:r>
            <a:r>
              <a:rPr lang="zh-CN" altLang="en-US" sz="1800" dirty="0"/>
              <a:t>：通过路径名（包含文件名）创建一个新</a:t>
            </a:r>
            <a:r>
              <a:rPr lang="en-US" altLang="zh-CN" sz="1800" dirty="0"/>
              <a:t>File</a:t>
            </a:r>
            <a:r>
              <a:rPr lang="zh-CN" altLang="en-US" sz="1800" dirty="0"/>
              <a:t>实例。</a:t>
            </a:r>
          </a:p>
          <a:p>
            <a:pPr lvl="2"/>
            <a:r>
              <a:rPr lang="en-US" altLang="zh-CN" sz="1800" dirty="0"/>
              <a:t>pathname</a:t>
            </a:r>
            <a:r>
              <a:rPr lang="zh-CN" altLang="en-US" sz="1800" dirty="0"/>
              <a:t>：文件路径字符串（包含文件名）。</a:t>
            </a:r>
          </a:p>
          <a:p>
            <a:pPr lvl="1"/>
            <a:r>
              <a:rPr lang="zh-CN" altLang="en-US" sz="1800" dirty="0"/>
              <a:t>（</a:t>
            </a:r>
            <a:r>
              <a:rPr lang="en-US" altLang="zh-CN" sz="1800" dirty="0"/>
              <a:t>2</a:t>
            </a:r>
            <a:r>
              <a:rPr lang="zh-CN" altLang="en-US" sz="1800" dirty="0"/>
              <a:t>）</a:t>
            </a:r>
            <a:r>
              <a:rPr lang="en-US" altLang="zh-CN" sz="1800" dirty="0"/>
              <a:t>File(String parent, String child)</a:t>
            </a:r>
            <a:r>
              <a:rPr lang="zh-CN" altLang="en-US" sz="1800" dirty="0"/>
              <a:t>：根据</a:t>
            </a:r>
            <a:r>
              <a:rPr lang="en-US" altLang="zh-CN" sz="1800" dirty="0"/>
              <a:t>parent</a:t>
            </a:r>
            <a:r>
              <a:rPr lang="zh-CN" altLang="en-US" sz="1800" dirty="0"/>
              <a:t>路径名字符串和</a:t>
            </a:r>
            <a:r>
              <a:rPr lang="en-US" altLang="zh-CN" sz="1800" dirty="0"/>
              <a:t>child</a:t>
            </a:r>
            <a:r>
              <a:rPr lang="zh-CN" altLang="en-US" sz="1800" dirty="0"/>
              <a:t>路径名字符串（包含文件名）创建一个新</a:t>
            </a:r>
            <a:r>
              <a:rPr lang="en-US" altLang="zh-CN" sz="1800" dirty="0"/>
              <a:t>File</a:t>
            </a:r>
            <a:r>
              <a:rPr lang="zh-CN" altLang="en-US" sz="1800" dirty="0"/>
              <a:t>实例。</a:t>
            </a:r>
          </a:p>
          <a:p>
            <a:pPr lvl="2"/>
            <a:r>
              <a:rPr lang="en-US" altLang="zh-CN" sz="1800" dirty="0"/>
              <a:t>parent</a:t>
            </a:r>
            <a:r>
              <a:rPr lang="zh-CN" altLang="en-US" sz="1800" dirty="0"/>
              <a:t>：父路径字符串。</a:t>
            </a:r>
          </a:p>
          <a:p>
            <a:pPr lvl="2"/>
            <a:r>
              <a:rPr lang="en-US" altLang="zh-CN" sz="1800" dirty="0"/>
              <a:t>child</a:t>
            </a:r>
            <a:r>
              <a:rPr lang="zh-CN" altLang="en-US" sz="1800" dirty="0"/>
              <a:t>：子路径字符串，不能为空。</a:t>
            </a:r>
          </a:p>
          <a:p>
            <a:pPr lvl="1"/>
            <a:r>
              <a:rPr lang="zh-CN" altLang="en-US" sz="1800" dirty="0"/>
              <a:t>（</a:t>
            </a:r>
            <a:r>
              <a:rPr lang="en-US" altLang="zh-CN" sz="1800" dirty="0"/>
              <a:t>3</a:t>
            </a:r>
            <a:r>
              <a:rPr lang="zh-CN" altLang="en-US" sz="1800" dirty="0"/>
              <a:t>）</a:t>
            </a:r>
            <a:r>
              <a:rPr lang="en-US" altLang="zh-CN" sz="1800" dirty="0"/>
              <a:t>File(File parent, String child)</a:t>
            </a:r>
            <a:r>
              <a:rPr lang="zh-CN" altLang="en-US" sz="1800" dirty="0"/>
              <a:t>：根据父目录路径</a:t>
            </a:r>
            <a:r>
              <a:rPr lang="en-US" altLang="zh-CN" sz="1800" dirty="0"/>
              <a:t>File</a:t>
            </a:r>
            <a:r>
              <a:rPr lang="zh-CN" altLang="en-US" sz="1800" dirty="0"/>
              <a:t>实例和子目录或文件路径名字符串创建一个新 </a:t>
            </a:r>
            <a:r>
              <a:rPr lang="en-US" altLang="zh-CN" sz="1800" dirty="0"/>
              <a:t>File </a:t>
            </a:r>
            <a:r>
              <a:rPr lang="zh-CN" altLang="en-US" sz="1800" dirty="0"/>
              <a:t>实例。</a:t>
            </a:r>
          </a:p>
          <a:p>
            <a:pPr lvl="2"/>
            <a:r>
              <a:rPr lang="en-US" altLang="zh-CN" sz="1800" dirty="0"/>
              <a:t>parent</a:t>
            </a:r>
            <a:r>
              <a:rPr lang="zh-CN" altLang="en-US" sz="1800" dirty="0"/>
              <a:t>：父目录路径</a:t>
            </a:r>
            <a:r>
              <a:rPr lang="en-US" altLang="zh-CN" sz="1800" dirty="0"/>
              <a:t>File</a:t>
            </a:r>
            <a:r>
              <a:rPr lang="zh-CN" altLang="en-US" sz="1800" dirty="0"/>
              <a:t>实例。</a:t>
            </a:r>
          </a:p>
          <a:p>
            <a:pPr lvl="2"/>
            <a:r>
              <a:rPr lang="en-US" altLang="zh-CN" sz="1800" dirty="0"/>
              <a:t>child</a:t>
            </a:r>
            <a:r>
              <a:rPr lang="zh-CN" altLang="en-US" sz="1800" dirty="0"/>
              <a:t>：子路径字符串（包含文件名）。</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6561479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字符流（续）</a:t>
            </a:r>
          </a:p>
        </p:txBody>
      </p:sp>
      <p:sp>
        <p:nvSpPr>
          <p:cNvPr id="3" name="内容占位符 2"/>
          <p:cNvSpPr>
            <a:spLocks noGrp="1"/>
          </p:cNvSpPr>
          <p:nvPr>
            <p:ph idx="1"/>
          </p:nvPr>
        </p:nvSpPr>
        <p:spPr>
          <a:xfrm>
            <a:off x="0" y="962100"/>
            <a:ext cx="11368616" cy="4876800"/>
          </a:xfrm>
        </p:spPr>
        <p:txBody>
          <a:bodyPr/>
          <a:lstStyle/>
          <a:p>
            <a:pPr lvl="1"/>
            <a:r>
              <a:rPr lang="zh-CN" altLang="en-US" dirty="0"/>
              <a:t>（</a:t>
            </a:r>
            <a:r>
              <a:rPr lang="en-US" altLang="zh-CN" dirty="0"/>
              <a:t>2</a:t>
            </a:r>
            <a:r>
              <a:rPr lang="zh-CN" altLang="en-US" dirty="0"/>
              <a:t>）</a:t>
            </a:r>
            <a:r>
              <a:rPr lang="en-US" altLang="zh-CN" dirty="0"/>
              <a:t>Writer</a:t>
            </a:r>
            <a:r>
              <a:rPr lang="zh-CN" altLang="en-US" dirty="0"/>
              <a:t>类层次结构</a:t>
            </a:r>
          </a:p>
          <a:p>
            <a:pPr lvl="2"/>
            <a:r>
              <a:rPr lang="en-US" altLang="zh-CN" dirty="0"/>
              <a:t>Writer</a:t>
            </a:r>
            <a:r>
              <a:rPr lang="zh-CN" altLang="en-US" dirty="0"/>
              <a:t>类是一个抽象类，它派生了一系列实现类，</a:t>
            </a:r>
            <a:r>
              <a:rPr lang="zh-CN" altLang="en-US" dirty="0" smtClean="0"/>
              <a:t>形成如图所</a:t>
            </a:r>
            <a:r>
              <a:rPr lang="zh-CN" altLang="en-US" dirty="0"/>
              <a:t>示的层次结构。</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2082202958"/>
              </p:ext>
            </p:extLst>
          </p:nvPr>
        </p:nvGraphicFramePr>
        <p:xfrm>
          <a:off x="1950521" y="1812297"/>
          <a:ext cx="7352968" cy="4745865"/>
        </p:xfrm>
        <a:graphic>
          <a:graphicData uri="http://schemas.openxmlformats.org/presentationml/2006/ole">
            <mc:AlternateContent xmlns:mc="http://schemas.openxmlformats.org/markup-compatibility/2006">
              <mc:Choice xmlns:v="urn:schemas-microsoft-com:vml" Requires="v">
                <p:oleObj spid="_x0000_s6178" name="Visio" r:id="rId4" imgW="4486227" imgH="2895497" progId="Visio.Drawing.15">
                  <p:embed/>
                </p:oleObj>
              </mc:Choice>
              <mc:Fallback>
                <p:oleObj name="Visio" r:id="rId4" imgW="4486227" imgH="2895497"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0521" y="1812297"/>
                        <a:ext cx="7352968" cy="4745865"/>
                      </a:xfrm>
                      <a:prstGeom prst="rect">
                        <a:avLst/>
                      </a:prstGeom>
                      <a:noFill/>
                    </p:spPr>
                  </p:pic>
                </p:oleObj>
              </mc:Fallback>
            </mc:AlternateContent>
          </a:graphicData>
        </a:graphic>
      </p:graphicFrame>
    </p:spTree>
    <p:extLst>
      <p:ext uri="{BB962C8B-B14F-4D97-AF65-F5344CB8AC3E}">
        <p14:creationId xmlns:p14="http://schemas.microsoft.com/office/powerpoint/2010/main" val="2734799562"/>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字符流（续</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t>2. </a:t>
            </a:r>
            <a:r>
              <a:rPr lang="en-US" altLang="zh-CN" dirty="0" err="1"/>
              <a:t>FileReader</a:t>
            </a:r>
            <a:r>
              <a:rPr lang="zh-CN" altLang="en-US" dirty="0"/>
              <a:t>类与</a:t>
            </a:r>
            <a:r>
              <a:rPr lang="en-US" altLang="zh-CN" dirty="0" err="1"/>
              <a:t>FileWriter</a:t>
            </a:r>
            <a:r>
              <a:rPr lang="zh-CN" altLang="en-US" dirty="0"/>
              <a:t>类</a:t>
            </a:r>
          </a:p>
          <a:p>
            <a:pPr lvl="1"/>
            <a:r>
              <a:rPr lang="en-US" altLang="zh-CN" dirty="0"/>
              <a:t>1</a:t>
            </a:r>
            <a:r>
              <a:rPr lang="zh-CN" altLang="en-US" dirty="0"/>
              <a:t>）</a:t>
            </a:r>
            <a:r>
              <a:rPr lang="en-US" altLang="zh-CN" dirty="0" err="1"/>
              <a:t>FileReader</a:t>
            </a:r>
            <a:r>
              <a:rPr lang="zh-CN" altLang="en-US" dirty="0"/>
              <a:t>类</a:t>
            </a:r>
          </a:p>
          <a:p>
            <a:pPr lvl="2"/>
            <a:r>
              <a:rPr lang="en-US" altLang="zh-CN" dirty="0" err="1"/>
              <a:t>FileReader</a:t>
            </a:r>
            <a:r>
              <a:rPr lang="zh-CN" altLang="en-US" dirty="0"/>
              <a:t>类从</a:t>
            </a:r>
            <a:r>
              <a:rPr lang="en-US" altLang="zh-CN" dirty="0" err="1"/>
              <a:t>InputStreamReader</a:t>
            </a:r>
            <a:r>
              <a:rPr lang="zh-CN" altLang="en-US" dirty="0"/>
              <a:t>类继承而来，该类按字符读取流中数据，是文件字符输入流。该类的所有方法都是从</a:t>
            </a:r>
            <a:r>
              <a:rPr lang="en-US" altLang="zh-CN" dirty="0"/>
              <a:t>Reader</a:t>
            </a:r>
            <a:r>
              <a:rPr lang="zh-CN" altLang="en-US" dirty="0"/>
              <a:t>类中继承来的。</a:t>
            </a:r>
            <a:r>
              <a:rPr lang="en-US" altLang="zh-CN" dirty="0" err="1"/>
              <a:t>FileReader</a:t>
            </a:r>
            <a:r>
              <a:rPr lang="zh-CN" altLang="en-US" dirty="0"/>
              <a:t>类的常用构造方法有以下两种。</a:t>
            </a:r>
          </a:p>
          <a:p>
            <a:pPr lvl="1"/>
            <a:r>
              <a:rPr lang="zh-CN" altLang="en-US" dirty="0"/>
              <a:t>（</a:t>
            </a:r>
            <a:r>
              <a:rPr lang="en-US" altLang="zh-CN" dirty="0"/>
              <a:t>1</a:t>
            </a:r>
            <a:r>
              <a:rPr lang="zh-CN" altLang="en-US" dirty="0"/>
              <a:t>）</a:t>
            </a:r>
            <a:r>
              <a:rPr lang="en-US" altLang="zh-CN" dirty="0" err="1"/>
              <a:t>FileReader</a:t>
            </a:r>
            <a:r>
              <a:rPr lang="en-US" altLang="zh-CN" dirty="0"/>
              <a:t>(String </a:t>
            </a:r>
            <a:r>
              <a:rPr lang="en-US" altLang="zh-CN" dirty="0" err="1"/>
              <a:t>fileName</a:t>
            </a:r>
            <a:r>
              <a:rPr lang="en-US" altLang="zh-CN" dirty="0"/>
              <a:t>)</a:t>
            </a:r>
            <a:r>
              <a:rPr lang="zh-CN" altLang="en-US" dirty="0"/>
              <a:t>：该构造方法以指定的文件名</a:t>
            </a:r>
            <a:r>
              <a:rPr lang="en-US" altLang="zh-CN" dirty="0" err="1"/>
              <a:t>fileName</a:t>
            </a:r>
            <a:r>
              <a:rPr lang="zh-CN" altLang="en-US" dirty="0"/>
              <a:t>，创建</a:t>
            </a:r>
            <a:r>
              <a:rPr lang="en-US" altLang="zh-CN" dirty="0" err="1"/>
              <a:t>FileReader</a:t>
            </a:r>
            <a:r>
              <a:rPr lang="zh-CN" altLang="en-US" dirty="0"/>
              <a:t>类的对象。</a:t>
            </a:r>
          </a:p>
          <a:p>
            <a:pPr marL="457200" lvl="1" indent="0">
              <a:buNone/>
            </a:pPr>
            <a:r>
              <a:rPr lang="en-US" altLang="zh-CN" dirty="0" smtClean="0"/>
              <a:t>	</a:t>
            </a:r>
            <a:r>
              <a:rPr lang="en-US" altLang="zh-CN" dirty="0" err="1" smtClean="0"/>
              <a:t>fileName</a:t>
            </a:r>
            <a:r>
              <a:rPr lang="zh-CN" altLang="en-US" dirty="0"/>
              <a:t>：文件名称，包含有绝对路径或相对路径。</a:t>
            </a:r>
          </a:p>
          <a:p>
            <a:pPr lvl="1"/>
            <a:r>
              <a:rPr lang="zh-CN" altLang="en-US" dirty="0"/>
              <a:t>（</a:t>
            </a:r>
            <a:r>
              <a:rPr lang="en-US" altLang="zh-CN" dirty="0"/>
              <a:t>2</a:t>
            </a:r>
            <a:r>
              <a:rPr lang="zh-CN" altLang="en-US" dirty="0"/>
              <a:t>）</a:t>
            </a:r>
            <a:r>
              <a:rPr lang="en-US" altLang="zh-CN" dirty="0" err="1"/>
              <a:t>FileReader</a:t>
            </a:r>
            <a:r>
              <a:rPr lang="en-US" altLang="zh-CN" dirty="0"/>
              <a:t>(File file)</a:t>
            </a:r>
            <a:r>
              <a:rPr lang="zh-CN" altLang="en-US" dirty="0"/>
              <a:t>：该构造方法以指定的</a:t>
            </a:r>
            <a:r>
              <a:rPr lang="en-US" altLang="zh-CN" dirty="0"/>
              <a:t>File</a:t>
            </a:r>
            <a:r>
              <a:rPr lang="zh-CN" altLang="en-US" dirty="0"/>
              <a:t>对象，创建</a:t>
            </a:r>
            <a:r>
              <a:rPr lang="en-US" altLang="zh-CN" dirty="0" err="1"/>
              <a:t>FileReader</a:t>
            </a:r>
            <a:r>
              <a:rPr lang="zh-CN" altLang="en-US" dirty="0"/>
              <a:t>类的对象。</a:t>
            </a:r>
          </a:p>
          <a:p>
            <a:pPr marL="857250" lvl="2" indent="0">
              <a:buNone/>
            </a:pPr>
            <a:r>
              <a:rPr lang="en-US" altLang="zh-CN" dirty="0"/>
              <a:t>file</a:t>
            </a:r>
            <a:r>
              <a:rPr lang="zh-CN" altLang="en-US" dirty="0"/>
              <a:t>：</a:t>
            </a:r>
            <a:r>
              <a:rPr lang="en-US" altLang="zh-CN" dirty="0"/>
              <a:t>File</a:t>
            </a:r>
            <a:r>
              <a:rPr lang="zh-CN" altLang="en-US" dirty="0"/>
              <a:t>文件类型的实例对象。</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4226190593"/>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字符流（续）</a:t>
            </a:r>
          </a:p>
        </p:txBody>
      </p:sp>
      <p:sp>
        <p:nvSpPr>
          <p:cNvPr id="3" name="内容占位符 2"/>
          <p:cNvSpPr>
            <a:spLocks noGrp="1"/>
          </p:cNvSpPr>
          <p:nvPr>
            <p:ph idx="1"/>
          </p:nvPr>
        </p:nvSpPr>
        <p:spPr>
          <a:xfrm>
            <a:off x="-1" y="995363"/>
            <a:ext cx="12014791" cy="4876800"/>
          </a:xfrm>
        </p:spPr>
        <p:txBody>
          <a:bodyPr/>
          <a:lstStyle/>
          <a:p>
            <a:pPr lvl="1"/>
            <a:r>
              <a:rPr lang="en-US" altLang="zh-CN" sz="1800" dirty="0"/>
              <a:t>2</a:t>
            </a:r>
            <a:r>
              <a:rPr lang="zh-CN" altLang="en-US" sz="1800" dirty="0"/>
              <a:t>）</a:t>
            </a:r>
            <a:r>
              <a:rPr lang="en-US" altLang="zh-CN" sz="1800" dirty="0" err="1"/>
              <a:t>FileWriter</a:t>
            </a:r>
            <a:r>
              <a:rPr lang="zh-CN" altLang="en-US" sz="1800" dirty="0"/>
              <a:t>类</a:t>
            </a:r>
          </a:p>
          <a:p>
            <a:pPr lvl="2"/>
            <a:r>
              <a:rPr lang="en-US" altLang="zh-CN" sz="1800" dirty="0" err="1"/>
              <a:t>FileWriter</a:t>
            </a:r>
            <a:r>
              <a:rPr lang="en-US" altLang="zh-CN" sz="1800" dirty="0"/>
              <a:t> </a:t>
            </a:r>
            <a:r>
              <a:rPr lang="zh-CN" altLang="en-US" sz="1800" dirty="0"/>
              <a:t>类从 </a:t>
            </a:r>
            <a:r>
              <a:rPr lang="en-US" altLang="zh-CN" sz="1800" dirty="0" err="1"/>
              <a:t>OutputStreamWriter</a:t>
            </a:r>
            <a:r>
              <a:rPr lang="en-US" altLang="zh-CN" sz="1800" dirty="0"/>
              <a:t> </a:t>
            </a:r>
            <a:r>
              <a:rPr lang="zh-CN" altLang="en-US" sz="1800" dirty="0"/>
              <a:t>类继承而来。该类按字符向流中写入数据，是文件字符输出流。可以通过以下几种构造方法创建需要的对象。</a:t>
            </a:r>
          </a:p>
          <a:p>
            <a:pPr lvl="1"/>
            <a:r>
              <a:rPr lang="zh-CN" altLang="en-US" sz="1800" dirty="0"/>
              <a:t>（</a:t>
            </a:r>
            <a:r>
              <a:rPr lang="en-US" altLang="zh-CN" sz="1800" dirty="0"/>
              <a:t>1</a:t>
            </a:r>
            <a:r>
              <a:rPr lang="zh-CN" altLang="en-US" sz="1800" dirty="0"/>
              <a:t>）</a:t>
            </a:r>
            <a:r>
              <a:rPr lang="en-US" altLang="zh-CN" sz="1800" dirty="0" err="1"/>
              <a:t>FileWriter</a:t>
            </a:r>
            <a:r>
              <a:rPr lang="en-US" altLang="zh-CN" sz="1800" dirty="0"/>
              <a:t>(String </a:t>
            </a:r>
            <a:r>
              <a:rPr lang="en-US" altLang="zh-CN" sz="1800" dirty="0" err="1"/>
              <a:t>fileName</a:t>
            </a:r>
            <a:r>
              <a:rPr lang="en-US" altLang="zh-CN" sz="1800" dirty="0"/>
              <a:t>)</a:t>
            </a:r>
            <a:r>
              <a:rPr lang="zh-CN" altLang="en-US" sz="1800" dirty="0"/>
              <a:t>：该构造方法以指定的文件名</a:t>
            </a:r>
            <a:r>
              <a:rPr lang="en-US" altLang="zh-CN" sz="1800" dirty="0" err="1"/>
              <a:t>fileName</a:t>
            </a:r>
            <a:r>
              <a:rPr lang="zh-CN" altLang="en-US" sz="1800" dirty="0"/>
              <a:t>，创建</a:t>
            </a:r>
            <a:r>
              <a:rPr lang="en-US" altLang="zh-CN" sz="1800" dirty="0" err="1"/>
              <a:t>FileWriter</a:t>
            </a:r>
            <a:r>
              <a:rPr lang="zh-CN" altLang="en-US" sz="1800" dirty="0"/>
              <a:t>类的对象。</a:t>
            </a:r>
          </a:p>
          <a:p>
            <a:pPr marL="857250" lvl="2" indent="0">
              <a:buNone/>
            </a:pPr>
            <a:r>
              <a:rPr lang="en-US" altLang="zh-CN" sz="1800" dirty="0" err="1"/>
              <a:t>fileName</a:t>
            </a:r>
            <a:r>
              <a:rPr lang="zh-CN" altLang="en-US" sz="1800" dirty="0"/>
              <a:t>：文件名称，包含有绝对路径或相对路径。</a:t>
            </a:r>
          </a:p>
          <a:p>
            <a:pPr lvl="1"/>
            <a:r>
              <a:rPr lang="zh-CN" altLang="en-US" sz="1800" dirty="0"/>
              <a:t>（</a:t>
            </a:r>
            <a:r>
              <a:rPr lang="en-US" altLang="zh-CN" sz="1800" dirty="0"/>
              <a:t>2</a:t>
            </a:r>
            <a:r>
              <a:rPr lang="zh-CN" altLang="en-US" sz="1800" dirty="0"/>
              <a:t>）</a:t>
            </a:r>
            <a:r>
              <a:rPr lang="en-US" altLang="zh-CN" sz="1800" dirty="0" err="1"/>
              <a:t>FileWriter</a:t>
            </a:r>
            <a:r>
              <a:rPr lang="en-US" altLang="zh-CN" sz="1800" dirty="0"/>
              <a:t>(String </a:t>
            </a:r>
            <a:r>
              <a:rPr lang="en-US" altLang="zh-CN" sz="1800" dirty="0" err="1"/>
              <a:t>fileName</a:t>
            </a:r>
            <a:r>
              <a:rPr lang="en-US" altLang="zh-CN" sz="1800" dirty="0"/>
              <a:t>, </a:t>
            </a:r>
            <a:r>
              <a:rPr lang="en-US" altLang="zh-CN" sz="1800" dirty="0" err="1"/>
              <a:t>boolean</a:t>
            </a:r>
            <a:r>
              <a:rPr lang="en-US" altLang="zh-CN" sz="1800" dirty="0"/>
              <a:t> append)</a:t>
            </a:r>
            <a:r>
              <a:rPr lang="zh-CN" altLang="en-US" sz="1800" dirty="0"/>
              <a:t>：该构造方法以指定的文件名</a:t>
            </a:r>
            <a:r>
              <a:rPr lang="en-US" altLang="zh-CN" sz="1800" dirty="0" err="1"/>
              <a:t>fileName</a:t>
            </a:r>
            <a:r>
              <a:rPr lang="zh-CN" altLang="en-US" sz="1800" dirty="0"/>
              <a:t>，创建</a:t>
            </a:r>
            <a:r>
              <a:rPr lang="en-US" altLang="zh-CN" sz="1800" dirty="0" err="1"/>
              <a:t>FileWriter</a:t>
            </a:r>
            <a:r>
              <a:rPr lang="zh-CN" altLang="en-US" sz="1800" dirty="0"/>
              <a:t>类的对象。</a:t>
            </a:r>
          </a:p>
          <a:p>
            <a:pPr marL="857250" lvl="2" indent="0">
              <a:buNone/>
            </a:pPr>
            <a:r>
              <a:rPr lang="en-US" altLang="zh-CN" sz="1800" dirty="0" err="1"/>
              <a:t>fileName</a:t>
            </a:r>
            <a:r>
              <a:rPr lang="zh-CN" altLang="en-US" sz="1800" dirty="0"/>
              <a:t>：文件名称，包含有绝对路径或相对路径。</a:t>
            </a:r>
          </a:p>
          <a:p>
            <a:pPr marL="857250" lvl="2" indent="0">
              <a:buNone/>
            </a:pPr>
            <a:r>
              <a:rPr lang="en-US" altLang="zh-CN" sz="1800" dirty="0"/>
              <a:t>append</a:t>
            </a:r>
            <a:r>
              <a:rPr lang="zh-CN" altLang="en-US" sz="1800" dirty="0"/>
              <a:t>：如果</a:t>
            </a:r>
            <a:r>
              <a:rPr lang="en-US" altLang="zh-CN" sz="1800" dirty="0"/>
              <a:t>append</a:t>
            </a:r>
            <a:r>
              <a:rPr lang="zh-CN" altLang="en-US" sz="1800" dirty="0"/>
              <a:t>的值为 </a:t>
            </a:r>
            <a:r>
              <a:rPr lang="en-US" altLang="zh-CN" sz="1800" dirty="0"/>
              <a:t>true</a:t>
            </a:r>
            <a:r>
              <a:rPr lang="zh-CN" altLang="en-US" sz="1800" dirty="0"/>
              <a:t>，则向文件中追加内容；值为</a:t>
            </a:r>
            <a:r>
              <a:rPr lang="en-US" altLang="zh-CN" sz="1800" dirty="0"/>
              <a:t>false</a:t>
            </a:r>
            <a:r>
              <a:rPr lang="zh-CN" altLang="en-US" sz="1800" dirty="0"/>
              <a:t>，则是覆盖文件中原有的内容。</a:t>
            </a:r>
          </a:p>
          <a:p>
            <a:pPr lvl="1"/>
            <a:r>
              <a:rPr lang="zh-CN" altLang="en-US" sz="1800" dirty="0"/>
              <a:t>（</a:t>
            </a:r>
            <a:r>
              <a:rPr lang="en-US" altLang="zh-CN" sz="1800" dirty="0"/>
              <a:t>3</a:t>
            </a:r>
            <a:r>
              <a:rPr lang="zh-CN" altLang="en-US" sz="1800" dirty="0"/>
              <a:t>）</a:t>
            </a:r>
            <a:r>
              <a:rPr lang="en-US" altLang="zh-CN" sz="1800" dirty="0" err="1"/>
              <a:t>FileWriter</a:t>
            </a:r>
            <a:r>
              <a:rPr lang="en-US" altLang="zh-CN" sz="1800" dirty="0"/>
              <a:t>(File file)</a:t>
            </a:r>
            <a:r>
              <a:rPr lang="zh-CN" altLang="en-US" sz="1800" dirty="0"/>
              <a:t>：该构造方法以指定的</a:t>
            </a:r>
            <a:r>
              <a:rPr lang="en-US" altLang="zh-CN" sz="1800" dirty="0"/>
              <a:t>File</a:t>
            </a:r>
            <a:r>
              <a:rPr lang="zh-CN" altLang="en-US" sz="1800" dirty="0"/>
              <a:t>对象，创建</a:t>
            </a:r>
            <a:r>
              <a:rPr lang="en-US" altLang="zh-CN" sz="1800" dirty="0" err="1"/>
              <a:t>FileWriter</a:t>
            </a:r>
            <a:r>
              <a:rPr lang="zh-CN" altLang="en-US" sz="1800" dirty="0"/>
              <a:t>类的对象。</a:t>
            </a:r>
          </a:p>
          <a:p>
            <a:pPr marL="857250" lvl="2" indent="0">
              <a:buNone/>
            </a:pPr>
            <a:r>
              <a:rPr lang="en-US" altLang="zh-CN" sz="1800" dirty="0"/>
              <a:t>file</a:t>
            </a:r>
            <a:r>
              <a:rPr lang="zh-CN" altLang="en-US" sz="1800" dirty="0"/>
              <a:t>：</a:t>
            </a:r>
            <a:r>
              <a:rPr lang="en-US" altLang="zh-CN" sz="1800" dirty="0"/>
              <a:t>File</a:t>
            </a:r>
            <a:r>
              <a:rPr lang="zh-CN" altLang="en-US" sz="1800" dirty="0"/>
              <a:t>文件类型的实例对象。</a:t>
            </a:r>
          </a:p>
          <a:p>
            <a:pPr lvl="1"/>
            <a:r>
              <a:rPr lang="zh-CN" altLang="en-US" sz="1800" dirty="0"/>
              <a:t>（</a:t>
            </a:r>
            <a:r>
              <a:rPr lang="en-US" altLang="zh-CN" sz="1800" dirty="0"/>
              <a:t>4</a:t>
            </a:r>
            <a:r>
              <a:rPr lang="zh-CN" altLang="en-US" sz="1800" dirty="0"/>
              <a:t>）</a:t>
            </a:r>
            <a:r>
              <a:rPr lang="en-US" altLang="zh-CN" sz="1800" dirty="0" err="1"/>
              <a:t>FileWriter</a:t>
            </a:r>
            <a:r>
              <a:rPr lang="en-US" altLang="zh-CN" sz="1800" dirty="0"/>
              <a:t>(File </a:t>
            </a:r>
            <a:r>
              <a:rPr lang="en-US" altLang="zh-CN" sz="1800" dirty="0" err="1"/>
              <a:t>file</a:t>
            </a:r>
            <a:r>
              <a:rPr lang="en-US" altLang="zh-CN" sz="1800" dirty="0"/>
              <a:t>, </a:t>
            </a:r>
            <a:r>
              <a:rPr lang="en-US" altLang="zh-CN" sz="1800" dirty="0" err="1"/>
              <a:t>boolean</a:t>
            </a:r>
            <a:r>
              <a:rPr lang="en-US" altLang="zh-CN" sz="1800" dirty="0"/>
              <a:t> append)</a:t>
            </a:r>
            <a:r>
              <a:rPr lang="zh-CN" altLang="en-US" sz="1800" dirty="0"/>
              <a:t>：该构造方法以指定的</a:t>
            </a:r>
            <a:r>
              <a:rPr lang="en-US" altLang="zh-CN" sz="1800" dirty="0"/>
              <a:t>File</a:t>
            </a:r>
            <a:r>
              <a:rPr lang="zh-CN" altLang="en-US" sz="1800" dirty="0"/>
              <a:t>对象，创建</a:t>
            </a:r>
            <a:r>
              <a:rPr lang="en-US" altLang="zh-CN" sz="1800" dirty="0" err="1"/>
              <a:t>FileWriter</a:t>
            </a:r>
            <a:r>
              <a:rPr lang="zh-CN" altLang="en-US" sz="1800" dirty="0"/>
              <a:t>类的对象。</a:t>
            </a:r>
          </a:p>
          <a:p>
            <a:pPr marL="857250" lvl="2" indent="0">
              <a:buNone/>
            </a:pPr>
            <a:r>
              <a:rPr lang="en-US" altLang="zh-CN" sz="1800" dirty="0"/>
              <a:t>file</a:t>
            </a:r>
            <a:r>
              <a:rPr lang="zh-CN" altLang="en-US" sz="1800" dirty="0"/>
              <a:t>：</a:t>
            </a:r>
            <a:r>
              <a:rPr lang="en-US" altLang="zh-CN" sz="1800" dirty="0"/>
              <a:t>File</a:t>
            </a:r>
            <a:r>
              <a:rPr lang="zh-CN" altLang="en-US" sz="1800" dirty="0"/>
              <a:t>文件类型的实例对象。</a:t>
            </a:r>
          </a:p>
          <a:p>
            <a:pPr marL="857250" lvl="2" indent="0">
              <a:buNone/>
            </a:pPr>
            <a:r>
              <a:rPr lang="en-US" altLang="zh-CN" sz="1800" dirty="0"/>
              <a:t>append</a:t>
            </a:r>
            <a:r>
              <a:rPr lang="zh-CN" altLang="en-US" sz="1800" dirty="0"/>
              <a:t>：如果</a:t>
            </a:r>
            <a:r>
              <a:rPr lang="en-US" altLang="zh-CN" sz="1800" dirty="0"/>
              <a:t>append</a:t>
            </a:r>
            <a:r>
              <a:rPr lang="zh-CN" altLang="en-US" sz="1800" dirty="0"/>
              <a:t>的值为 </a:t>
            </a:r>
            <a:r>
              <a:rPr lang="en-US" altLang="zh-CN" sz="1800" dirty="0"/>
              <a:t>true</a:t>
            </a:r>
            <a:r>
              <a:rPr lang="zh-CN" altLang="en-US" sz="1800" dirty="0"/>
              <a:t>，则向文件中追加内容；值为</a:t>
            </a:r>
            <a:r>
              <a:rPr lang="en-US" altLang="zh-CN" sz="1800" dirty="0"/>
              <a:t>false</a:t>
            </a:r>
            <a:r>
              <a:rPr lang="zh-CN" altLang="en-US" sz="1800" dirty="0"/>
              <a:t>，则是覆盖文件中原有的内容。</a:t>
            </a:r>
          </a:p>
          <a:p>
            <a:pPr marL="0" indent="0">
              <a:buNone/>
            </a:pP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3282211775"/>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字符流（续）</a:t>
            </a:r>
          </a:p>
        </p:txBody>
      </p:sp>
      <p:sp>
        <p:nvSpPr>
          <p:cNvPr id="3" name="内容占位符 2"/>
          <p:cNvSpPr>
            <a:spLocks noGrp="1"/>
          </p:cNvSpPr>
          <p:nvPr>
            <p:ph idx="1"/>
          </p:nvPr>
        </p:nvSpPr>
        <p:spPr>
          <a:xfrm>
            <a:off x="505885" y="913096"/>
            <a:ext cx="11368616" cy="4876800"/>
          </a:xfrm>
        </p:spPr>
        <p:txBody>
          <a:bodyPr/>
          <a:lstStyle/>
          <a:p>
            <a:r>
              <a:rPr lang="en-US" altLang="zh-CN" sz="2000" dirty="0"/>
              <a:t>【</a:t>
            </a:r>
            <a:r>
              <a:rPr lang="zh-CN" altLang="en-US" sz="2000" dirty="0"/>
              <a:t>代码</a:t>
            </a:r>
            <a:r>
              <a:rPr lang="en-US" altLang="zh-CN" sz="2000" dirty="0"/>
              <a:t>7-3】 </a:t>
            </a:r>
            <a:r>
              <a:rPr lang="en-US" altLang="zh-CN" sz="2000" dirty="0" err="1"/>
              <a:t>FileReader</a:t>
            </a:r>
            <a:r>
              <a:rPr lang="zh-CN" altLang="en-US" sz="2000" dirty="0"/>
              <a:t>类和</a:t>
            </a:r>
            <a:r>
              <a:rPr lang="en-US" altLang="zh-CN" sz="2000" dirty="0" err="1"/>
              <a:t>FileWriter</a:t>
            </a:r>
            <a:r>
              <a:rPr lang="zh-CN" altLang="en-US" sz="2000" dirty="0"/>
              <a:t>类使用示例。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921487" y="1522696"/>
            <a:ext cx="9647275" cy="4567404"/>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java.io.*;</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FileReaderWriterDemo</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throws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IOException</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String </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"C:\\file"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filename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"example2.txt"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String </a:t>
            </a:r>
            <a:r>
              <a:rPr lang="en-US" altLang="zh-CN" b="0" kern="0" dirty="0" err="1">
                <a:solidFill>
                  <a:srgbClr val="6A3E3E"/>
                </a:solidFill>
                <a:latin typeface="Consolas" panose="020B0609020204030204" pitchFamily="49" charset="0"/>
                <a:ea typeface="宋体" panose="02010600030101010101" pitchFamily="2" charset="-122"/>
              </a:rPr>
              <a:t>str</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"Hello World!"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创建文件对象</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File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File(</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如果目录不存在，则创建</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.exists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.mkdirs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File(</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filename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如果文件不存在，则创建</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.exists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.createNewFile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endParaRPr lang="zh-CN" altLang="zh-CN"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64348191"/>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字符流（续）</a:t>
            </a:r>
          </a:p>
        </p:txBody>
      </p:sp>
      <p:sp>
        <p:nvSpPr>
          <p:cNvPr id="3" name="内容占位符 2"/>
          <p:cNvSpPr>
            <a:spLocks noGrp="1"/>
          </p:cNvSpPr>
          <p:nvPr>
            <p:ph idx="1"/>
          </p:nvPr>
        </p:nvSpPr>
        <p:spPr>
          <a:xfrm>
            <a:off x="425753" y="5012191"/>
            <a:ext cx="11368616" cy="1409874"/>
          </a:xfrm>
        </p:spPr>
        <p:txBody>
          <a:bodyPr/>
          <a:lstStyle/>
          <a:p>
            <a:r>
              <a:rPr lang="zh-CN" altLang="en-US" dirty="0"/>
              <a:t>程序运行结果如下：</a:t>
            </a:r>
          </a:p>
          <a:p>
            <a:pPr marL="857250" lvl="2" indent="0">
              <a:buNone/>
            </a:pPr>
            <a:r>
              <a:rPr lang="en-US" altLang="zh-CN" dirty="0"/>
              <a:t>Hello World!</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666306" y="995363"/>
            <a:ext cx="9647275" cy="3699474"/>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20			</a:t>
            </a:r>
            <a:r>
              <a:rPr lang="en-US" altLang="zh-CN" b="0" kern="0" dirty="0">
                <a:solidFill>
                  <a:srgbClr val="7F0055"/>
                </a:solidFill>
                <a:latin typeface="Consolas" panose="020B0609020204030204" pitchFamily="49" charset="0"/>
                <a:ea typeface="宋体" panose="02010600030101010101" pitchFamily="2" charset="-122"/>
              </a:rPr>
              <a:t>try</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000000"/>
                </a:solidFill>
                <a:latin typeface="Consolas" panose="020B0609020204030204" pitchFamily="49" charset="0"/>
                <a:ea typeface="宋体" panose="02010600030101010101" pitchFamily="2" charset="-122"/>
              </a:rPr>
              <a:t>FileWriter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output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FileWriter</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21				</a:t>
            </a:r>
            <a:r>
              <a:rPr lang="en-US" altLang="zh-CN" b="0" kern="0" dirty="0">
                <a:solidFill>
                  <a:srgbClr val="7F0055"/>
                </a:solidFill>
                <a:latin typeface="Consolas" panose="020B0609020204030204" pitchFamily="49" charset="0"/>
                <a:ea typeface="宋体" panose="02010600030101010101" pitchFamily="2" charset="-122"/>
              </a:rPr>
              <a:t>char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charArray</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str</a:t>
            </a:r>
            <a:r>
              <a:rPr lang="en-US" altLang="zh-CN" b="0" kern="0" dirty="0" err="1">
                <a:solidFill>
                  <a:srgbClr val="000000"/>
                </a:solidFill>
                <a:latin typeface="Consolas" panose="020B0609020204030204" pitchFamily="49" charset="0"/>
                <a:ea typeface="宋体" panose="02010600030101010101" pitchFamily="2" charset="-122"/>
              </a:rPr>
              <a:t>.toCharArray</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22				</a:t>
            </a:r>
            <a:r>
              <a:rPr lang="en-US" altLang="zh-CN" b="0" kern="0" dirty="0">
                <a:solidFill>
                  <a:srgbClr val="3F7F5F"/>
                </a:solidFill>
                <a:latin typeface="Consolas" panose="020B0609020204030204" pitchFamily="49" charset="0"/>
                <a:ea typeface="宋体" panose="02010600030101010101" pitchFamily="2" charset="-122"/>
              </a:rPr>
              <a:t>//</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输出字符数组数据；</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err="1">
                <a:solidFill>
                  <a:srgbClr val="6A3E3E"/>
                </a:solidFill>
                <a:latin typeface="Consolas" panose="020B0609020204030204" pitchFamily="49" charset="0"/>
                <a:ea typeface="宋体" panose="02010600030101010101" pitchFamily="2" charset="-122"/>
              </a:rPr>
              <a:t>output</a:t>
            </a:r>
            <a:r>
              <a:rPr lang="en-US" altLang="zh-CN" b="0" kern="0" dirty="0" err="1">
                <a:solidFill>
                  <a:srgbClr val="000000"/>
                </a:solidFill>
                <a:latin typeface="Consolas" panose="020B0609020204030204" pitchFamily="49" charset="0"/>
                <a:ea typeface="宋体" panose="02010600030101010101" pitchFamily="2" charset="-122"/>
              </a:rPr>
              <a:t>.write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charArray</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26			</a:t>
            </a:r>
            <a:r>
              <a:rPr lang="en-US" altLang="zh-CN" b="0" kern="0" dirty="0">
                <a:solidFill>
                  <a:srgbClr val="7F0055"/>
                </a:solidFill>
                <a:latin typeface="Consolas" panose="020B0609020204030204" pitchFamily="49" charset="0"/>
                <a:ea typeface="宋体" panose="02010600030101010101" pitchFamily="2" charset="-122"/>
              </a:rPr>
              <a:t>try</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000000"/>
                </a:solidFill>
                <a:latin typeface="Consolas" panose="020B0609020204030204" pitchFamily="49" charset="0"/>
                <a:ea typeface="宋体" panose="02010600030101010101" pitchFamily="2" charset="-122"/>
              </a:rPr>
              <a:t>FileReader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input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FileReader</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27				</a:t>
            </a:r>
            <a:r>
              <a:rPr lang="en-US" altLang="zh-CN" b="0" kern="0" dirty="0">
                <a:solidFill>
                  <a:srgbClr val="7F0055"/>
                </a:solidFill>
                <a:latin typeface="Consolas" panose="020B0609020204030204" pitchFamily="49" charset="0"/>
                <a:ea typeface="宋体" panose="02010600030101010101" pitchFamily="2" charset="-122"/>
              </a:rPr>
              <a:t>char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b</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char</a:t>
            </a:r>
            <a:r>
              <a:rPr lang="en-US" altLang="zh-CN" b="0" kern="0" dirty="0">
                <a:solidFill>
                  <a:srgbClr val="000000"/>
                </a:solidFill>
                <a:latin typeface="Consolas" panose="020B0609020204030204" pitchFamily="49" charset="0"/>
                <a:ea typeface="宋体" panose="02010600030101010101" pitchFamily="2" charset="-122"/>
              </a:rPr>
              <a:t>[100];</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28				</a:t>
            </a:r>
            <a:r>
              <a:rPr lang="en-US" altLang="zh-CN" b="0" kern="0" dirty="0">
                <a:solidFill>
                  <a:srgbClr val="3F7F5F"/>
                </a:solidFill>
                <a:latin typeface="Consolas" panose="020B0609020204030204" pitchFamily="49" charset="0"/>
                <a:ea typeface="宋体" panose="02010600030101010101" pitchFamily="2" charset="-122"/>
              </a:rPr>
              <a:t>//</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读取数据，并保存在数组中；</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29				</a:t>
            </a:r>
            <a:r>
              <a:rPr lang="en-US" altLang="zh-CN" b="0" kern="0" dirty="0" err="1">
                <a:solidFill>
                  <a:srgbClr val="6A3E3E"/>
                </a:solidFill>
                <a:latin typeface="Consolas" panose="020B0609020204030204" pitchFamily="49" charset="0"/>
                <a:ea typeface="宋体" panose="02010600030101010101" pitchFamily="2" charset="-122"/>
              </a:rPr>
              <a:t>input</a:t>
            </a:r>
            <a:r>
              <a:rPr lang="en-US" altLang="zh-CN" b="0" kern="0" dirty="0" err="1">
                <a:solidFill>
                  <a:srgbClr val="000000"/>
                </a:solidFill>
                <a:latin typeface="Consolas" panose="020B0609020204030204" pitchFamily="49" charset="0"/>
                <a:ea typeface="宋体" panose="02010600030101010101" pitchFamily="2" charset="-122"/>
              </a:rPr>
              <a:t>.read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b</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30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b</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31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32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33	}</a:t>
            </a:r>
            <a:endParaRPr lang="zh-CN" altLang="en-US" b="0" dirty="0"/>
          </a:p>
        </p:txBody>
      </p:sp>
    </p:spTree>
    <p:extLst>
      <p:ext uri="{BB962C8B-B14F-4D97-AF65-F5344CB8AC3E}">
        <p14:creationId xmlns:p14="http://schemas.microsoft.com/office/powerpoint/2010/main" val="2947728152"/>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0710" y="2512274"/>
            <a:ext cx="10212916" cy="609600"/>
          </a:xfrm>
        </p:spPr>
        <p:txBody>
          <a:bodyPr/>
          <a:lstStyle/>
          <a:p>
            <a:r>
              <a:rPr lang="zh-CN" altLang="en-US" dirty="0"/>
              <a:t>第</a:t>
            </a:r>
            <a:r>
              <a:rPr lang="en-US" altLang="zh-CN" dirty="0"/>
              <a:t>7.4 </a:t>
            </a:r>
            <a:r>
              <a:rPr lang="zh-CN" altLang="en-US" dirty="0"/>
              <a:t>课 缓冲流与转换流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2819647344"/>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缓冲</a:t>
            </a:r>
            <a:r>
              <a:rPr lang="zh-CN" altLang="en-US" dirty="0" smtClean="0"/>
              <a:t>流</a:t>
            </a:r>
            <a:endParaRPr lang="zh-CN" altLang="en-US" dirty="0"/>
          </a:p>
        </p:txBody>
      </p:sp>
      <p:sp>
        <p:nvSpPr>
          <p:cNvPr id="3" name="内容占位符 2"/>
          <p:cNvSpPr>
            <a:spLocks noGrp="1"/>
          </p:cNvSpPr>
          <p:nvPr>
            <p:ph idx="1"/>
          </p:nvPr>
        </p:nvSpPr>
        <p:spPr/>
        <p:txBody>
          <a:bodyPr/>
          <a:lstStyle/>
          <a:p>
            <a:r>
              <a:rPr lang="en-US" altLang="zh-CN" dirty="0" smtClean="0"/>
              <a:t>Java </a:t>
            </a:r>
            <a:r>
              <a:rPr lang="en-US" altLang="zh-CN" dirty="0"/>
              <a:t>IO</a:t>
            </a:r>
            <a:r>
              <a:rPr lang="zh-CN" altLang="en-US" dirty="0"/>
              <a:t>通过缓冲流来提高读</a:t>
            </a:r>
            <a:r>
              <a:rPr lang="en-US" altLang="zh-CN" dirty="0"/>
              <a:t>/</a:t>
            </a:r>
            <a:r>
              <a:rPr lang="zh-CN" altLang="en-US" dirty="0"/>
              <a:t>写效率，普通的字节流、字符流都是一个字节或一个字符这样读取的，而缓冲流则是将数据先缓冲起来，然后一起写入或者读取出来。经常使用的是</a:t>
            </a:r>
            <a:r>
              <a:rPr lang="en-US" altLang="zh-CN" dirty="0" err="1"/>
              <a:t>readLine</a:t>
            </a:r>
            <a:r>
              <a:rPr lang="en-US" altLang="zh-CN" dirty="0"/>
              <a:t>( )</a:t>
            </a:r>
            <a:r>
              <a:rPr lang="zh-CN" altLang="en-US" dirty="0"/>
              <a:t>方法，表示一次读取一行数据</a:t>
            </a:r>
            <a:r>
              <a:rPr lang="zh-CN" altLang="en-US" dirty="0" smtClean="0"/>
              <a:t>。</a:t>
            </a:r>
            <a:endParaRPr lang="en-US" altLang="zh-CN" dirty="0"/>
          </a:p>
          <a:p>
            <a:r>
              <a:rPr lang="zh-CN" altLang="en-US" dirty="0"/>
              <a:t>注意</a:t>
            </a:r>
            <a:r>
              <a:rPr lang="zh-CN" altLang="en-US" dirty="0" smtClean="0"/>
              <a:t>：</a:t>
            </a:r>
            <a:endParaRPr lang="en-US" altLang="zh-CN" dirty="0" smtClean="0"/>
          </a:p>
          <a:p>
            <a:pPr lvl="1"/>
            <a:r>
              <a:rPr lang="zh-CN" altLang="en-US" dirty="0" smtClean="0"/>
              <a:t>缓冲</a:t>
            </a:r>
            <a:r>
              <a:rPr lang="zh-CN" altLang="en-US" dirty="0"/>
              <a:t>流在调用</a:t>
            </a:r>
            <a:r>
              <a:rPr lang="en-US" altLang="zh-CN" dirty="0"/>
              <a:t>write</a:t>
            </a:r>
            <a:r>
              <a:rPr lang="zh-CN" altLang="en-US" dirty="0"/>
              <a:t>方法写入数据时，是写入的缓冲区，如果缓冲区满了自动执行写操作，缓冲区不满则需要执行</a:t>
            </a:r>
            <a:r>
              <a:rPr lang="en-US" altLang="zh-CN" dirty="0"/>
              <a:t>flush</a:t>
            </a:r>
            <a:r>
              <a:rPr lang="zh-CN" altLang="en-US" dirty="0"/>
              <a:t>方法强制写入到输出设备，调用</a:t>
            </a:r>
            <a:r>
              <a:rPr lang="en-US" altLang="zh-CN" dirty="0"/>
              <a:t>close</a:t>
            </a:r>
            <a:r>
              <a:rPr lang="zh-CN" altLang="en-US" dirty="0"/>
              <a:t>方法也会强制写入。</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1116323260"/>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缓冲</a:t>
            </a:r>
            <a:r>
              <a:rPr lang="zh-CN" altLang="en-US" dirty="0" smtClean="0"/>
              <a:t>流（续）</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字节缓冲流</a:t>
            </a:r>
          </a:p>
          <a:p>
            <a:pPr lvl="1"/>
            <a:r>
              <a:rPr lang="zh-CN" altLang="en-US" dirty="0"/>
              <a:t>字节缓冲流有两个：缓冲输入流</a:t>
            </a:r>
            <a:r>
              <a:rPr lang="en-US" altLang="zh-CN" dirty="0" err="1"/>
              <a:t>BufferedInputStream</a:t>
            </a:r>
            <a:r>
              <a:rPr lang="zh-CN" altLang="en-US" dirty="0"/>
              <a:t>和缓冲输出流</a:t>
            </a:r>
            <a:r>
              <a:rPr lang="en-US" altLang="zh-CN" dirty="0" err="1"/>
              <a:t>BufferedOutputStream</a:t>
            </a:r>
            <a:r>
              <a:rPr lang="zh-CN" altLang="en-US" dirty="0"/>
              <a:t>。两个缓冲字节流是分别间接派生自</a:t>
            </a:r>
            <a:r>
              <a:rPr lang="en-US" altLang="zh-CN" dirty="0" err="1"/>
              <a:t>InputStream</a:t>
            </a:r>
            <a:r>
              <a:rPr lang="zh-CN" altLang="en-US" dirty="0"/>
              <a:t>和</a:t>
            </a:r>
            <a:r>
              <a:rPr lang="en-US" altLang="zh-CN" dirty="0" err="1"/>
              <a:t>OutputStream</a:t>
            </a:r>
            <a:r>
              <a:rPr lang="zh-CN" altLang="en-US" dirty="0"/>
              <a:t>两个抽象类。两个缓冲字节流只是对字节流进行了包装，继承或覆盖了它们父类的有关方法，使用方式和字节流基本一致。</a:t>
            </a:r>
          </a:p>
          <a:p>
            <a:pPr lvl="1"/>
            <a:r>
              <a:rPr lang="zh-CN" altLang="en-US" dirty="0"/>
              <a:t>两个字节缓冲流具有如下形式的构造方法：</a:t>
            </a:r>
          </a:p>
          <a:p>
            <a:pPr marL="857250" lvl="2" indent="0">
              <a:buNone/>
            </a:pPr>
            <a:r>
              <a:rPr lang="en-US" altLang="zh-CN" dirty="0"/>
              <a:t>public </a:t>
            </a:r>
            <a:r>
              <a:rPr lang="en-US" altLang="zh-CN" dirty="0" err="1"/>
              <a:t>BufferedInputStream</a:t>
            </a:r>
            <a:r>
              <a:rPr lang="en-US" altLang="zh-CN" dirty="0"/>
              <a:t>(</a:t>
            </a:r>
            <a:r>
              <a:rPr lang="en-US" altLang="zh-CN" dirty="0" err="1"/>
              <a:t>InputStream</a:t>
            </a:r>
            <a:r>
              <a:rPr lang="en-US" altLang="zh-CN" dirty="0"/>
              <a:t> in)</a:t>
            </a:r>
          </a:p>
          <a:p>
            <a:pPr marL="857250" lvl="2" indent="0">
              <a:buNone/>
            </a:pPr>
            <a:r>
              <a:rPr lang="en-US" altLang="zh-CN" dirty="0"/>
              <a:t>public </a:t>
            </a:r>
            <a:r>
              <a:rPr lang="en-US" altLang="zh-CN" dirty="0" err="1"/>
              <a:t>BufferedInputStream</a:t>
            </a:r>
            <a:r>
              <a:rPr lang="en-US" altLang="zh-CN" dirty="0"/>
              <a:t>(</a:t>
            </a:r>
            <a:r>
              <a:rPr lang="en-US" altLang="zh-CN" dirty="0" err="1"/>
              <a:t>InputStream</a:t>
            </a:r>
            <a:r>
              <a:rPr lang="en-US" altLang="zh-CN" dirty="0"/>
              <a:t> in, </a:t>
            </a:r>
            <a:r>
              <a:rPr lang="en-US" altLang="zh-CN" dirty="0" err="1"/>
              <a:t>int</a:t>
            </a:r>
            <a:r>
              <a:rPr lang="en-US" altLang="zh-CN" dirty="0"/>
              <a:t> size)</a:t>
            </a:r>
          </a:p>
          <a:p>
            <a:pPr marL="857250" lvl="2" indent="0">
              <a:buNone/>
            </a:pPr>
            <a:r>
              <a:rPr lang="en-US" altLang="zh-CN" dirty="0"/>
              <a:t>public </a:t>
            </a:r>
            <a:r>
              <a:rPr lang="en-US" altLang="zh-CN" dirty="0" err="1"/>
              <a:t>BufferedOutputStream</a:t>
            </a:r>
            <a:r>
              <a:rPr lang="en-US" altLang="zh-CN" dirty="0"/>
              <a:t>(</a:t>
            </a:r>
            <a:r>
              <a:rPr lang="en-US" altLang="zh-CN" dirty="0" err="1"/>
              <a:t>OutputStream</a:t>
            </a:r>
            <a:r>
              <a:rPr lang="en-US" altLang="zh-CN" dirty="0"/>
              <a:t> out)</a:t>
            </a:r>
          </a:p>
          <a:p>
            <a:pPr marL="857250" lvl="2" indent="0">
              <a:buNone/>
            </a:pPr>
            <a:r>
              <a:rPr lang="en-US" altLang="zh-CN" dirty="0"/>
              <a:t>public </a:t>
            </a:r>
            <a:r>
              <a:rPr lang="en-US" altLang="zh-CN" dirty="0" err="1"/>
              <a:t>BufferedOutputStream</a:t>
            </a:r>
            <a:r>
              <a:rPr lang="en-US" altLang="zh-CN" dirty="0"/>
              <a:t>(</a:t>
            </a:r>
            <a:r>
              <a:rPr lang="en-US" altLang="zh-CN" dirty="0" err="1"/>
              <a:t>OutputStream</a:t>
            </a:r>
            <a:r>
              <a:rPr lang="en-US" altLang="zh-CN" dirty="0"/>
              <a:t> out, </a:t>
            </a:r>
            <a:r>
              <a:rPr lang="en-US" altLang="zh-CN" dirty="0" err="1"/>
              <a:t>int</a:t>
            </a:r>
            <a:r>
              <a:rPr lang="en-US" altLang="zh-CN" dirty="0"/>
              <a:t> size)</a:t>
            </a:r>
          </a:p>
          <a:p>
            <a:pPr lvl="1"/>
            <a:r>
              <a:rPr lang="zh-CN" altLang="en-US" dirty="0"/>
              <a:t>可以看出，字节缓冲流是用顶层流的引用作为参数创建的，或者说是对于它们顶层类的包装。其中，</a:t>
            </a:r>
            <a:r>
              <a:rPr lang="en-US" altLang="zh-CN" dirty="0"/>
              <a:t>size</a:t>
            </a:r>
            <a:r>
              <a:rPr lang="zh-CN" altLang="en-US" dirty="0"/>
              <a:t>表示缓冲区大小。在缺省形式下，缓冲区大小默认为</a:t>
            </a:r>
            <a:r>
              <a:rPr lang="en-US" altLang="zh-CN" dirty="0"/>
              <a:t>32B</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3710758567"/>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缓冲流（续）</a:t>
            </a:r>
          </a:p>
        </p:txBody>
      </p:sp>
      <p:sp>
        <p:nvSpPr>
          <p:cNvPr id="3" name="内容占位符 2"/>
          <p:cNvSpPr>
            <a:spLocks noGrp="1"/>
          </p:cNvSpPr>
          <p:nvPr>
            <p:ph idx="1"/>
          </p:nvPr>
        </p:nvSpPr>
        <p:spPr>
          <a:xfrm>
            <a:off x="505885" y="614693"/>
            <a:ext cx="11368616" cy="5584087"/>
          </a:xfrm>
        </p:spPr>
        <p:txBody>
          <a:bodyPr/>
          <a:lstStyle/>
          <a:p>
            <a:endParaRPr lang="en-US" altLang="zh-CN" sz="2000" dirty="0" smtClean="0"/>
          </a:p>
          <a:p>
            <a:r>
              <a:rPr lang="en-US" altLang="zh-CN" sz="2000" dirty="0" smtClean="0"/>
              <a:t>2</a:t>
            </a:r>
            <a:r>
              <a:rPr lang="en-US" altLang="zh-CN" sz="2000" dirty="0"/>
              <a:t>. </a:t>
            </a:r>
            <a:r>
              <a:rPr lang="zh-CN" altLang="en-US" sz="2000" dirty="0" smtClean="0"/>
              <a:t>字符</a:t>
            </a:r>
            <a:r>
              <a:rPr lang="zh-CN" altLang="en-US" sz="2000" dirty="0"/>
              <a:t>缓冲流</a:t>
            </a:r>
          </a:p>
          <a:p>
            <a:pPr lvl="1"/>
            <a:r>
              <a:rPr lang="zh-CN" altLang="en-US" sz="1800" dirty="0"/>
              <a:t>字符缓冲流也有两个：缓冲输入流</a:t>
            </a:r>
            <a:r>
              <a:rPr lang="en-US" altLang="zh-CN" sz="1800" dirty="0" err="1"/>
              <a:t>BufferedReader</a:t>
            </a:r>
            <a:r>
              <a:rPr lang="zh-CN" altLang="en-US" sz="1800" dirty="0"/>
              <a:t>和缓冲输出流</a:t>
            </a:r>
            <a:r>
              <a:rPr lang="en-US" altLang="zh-CN" sz="1800" dirty="0" err="1"/>
              <a:t>BufferedWriter</a:t>
            </a:r>
            <a:r>
              <a:rPr lang="zh-CN" altLang="en-US" sz="1800" dirty="0"/>
              <a:t>。两个缓冲字符流分别直接派生自</a:t>
            </a:r>
            <a:r>
              <a:rPr lang="en-US" altLang="zh-CN" sz="1800" dirty="0"/>
              <a:t>Reader</a:t>
            </a:r>
            <a:r>
              <a:rPr lang="zh-CN" altLang="en-US" sz="1800" dirty="0"/>
              <a:t>和</a:t>
            </a:r>
            <a:r>
              <a:rPr lang="en-US" altLang="zh-CN" sz="1800" dirty="0"/>
              <a:t>Writer</a:t>
            </a:r>
            <a:r>
              <a:rPr lang="zh-CN" altLang="en-US" sz="1800" dirty="0"/>
              <a:t>两个抽象类。</a:t>
            </a:r>
          </a:p>
          <a:p>
            <a:pPr lvl="1"/>
            <a:r>
              <a:rPr lang="zh-CN" altLang="en-US" sz="1800" dirty="0"/>
              <a:t>两个字符缓冲流具有如下形式的构造方法：</a:t>
            </a:r>
          </a:p>
          <a:p>
            <a:pPr marL="857250" lvl="2" indent="0">
              <a:buNone/>
            </a:pPr>
            <a:r>
              <a:rPr lang="en-US" altLang="zh-CN" sz="1800" dirty="0"/>
              <a:t>public </a:t>
            </a:r>
            <a:r>
              <a:rPr lang="en-US" altLang="zh-CN" sz="1800" dirty="0" err="1"/>
              <a:t>BufferedReader</a:t>
            </a:r>
            <a:r>
              <a:rPr lang="en-US" altLang="zh-CN" sz="1800" dirty="0"/>
              <a:t>(Reader in)</a:t>
            </a:r>
          </a:p>
          <a:p>
            <a:pPr marL="857250" lvl="2" indent="0">
              <a:buNone/>
            </a:pPr>
            <a:r>
              <a:rPr lang="en-US" altLang="zh-CN" sz="1800" dirty="0"/>
              <a:t>public </a:t>
            </a:r>
            <a:r>
              <a:rPr lang="en-US" altLang="zh-CN" sz="1800" dirty="0" err="1"/>
              <a:t>BufferedReader</a:t>
            </a:r>
            <a:r>
              <a:rPr lang="en-US" altLang="zh-CN" sz="1800" dirty="0"/>
              <a:t>(Reader in, </a:t>
            </a:r>
            <a:r>
              <a:rPr lang="en-US" altLang="zh-CN" sz="1800" dirty="0" err="1"/>
              <a:t>int</a:t>
            </a:r>
            <a:r>
              <a:rPr lang="en-US" altLang="zh-CN" sz="1800" dirty="0"/>
              <a:t> size)</a:t>
            </a:r>
          </a:p>
          <a:p>
            <a:pPr marL="857250" lvl="2" indent="0">
              <a:buNone/>
            </a:pPr>
            <a:r>
              <a:rPr lang="en-US" altLang="zh-CN" sz="1800" dirty="0"/>
              <a:t>public </a:t>
            </a:r>
            <a:r>
              <a:rPr lang="en-US" altLang="zh-CN" sz="1800" dirty="0" err="1"/>
              <a:t>BufferedWriter</a:t>
            </a:r>
            <a:r>
              <a:rPr lang="en-US" altLang="zh-CN" sz="1800" dirty="0"/>
              <a:t>(Writer out)</a:t>
            </a:r>
          </a:p>
          <a:p>
            <a:pPr marL="857250" lvl="2" indent="0">
              <a:buNone/>
            </a:pPr>
            <a:r>
              <a:rPr lang="en-US" altLang="zh-CN" sz="1800" dirty="0"/>
              <a:t>public </a:t>
            </a:r>
            <a:r>
              <a:rPr lang="en-US" altLang="zh-CN" sz="1800" dirty="0" err="1"/>
              <a:t>BufferedWriter</a:t>
            </a:r>
            <a:r>
              <a:rPr lang="en-US" altLang="zh-CN" sz="1800" dirty="0"/>
              <a:t>(Writer out, </a:t>
            </a:r>
            <a:r>
              <a:rPr lang="en-US" altLang="zh-CN" sz="1800" dirty="0" err="1"/>
              <a:t>int</a:t>
            </a:r>
            <a:r>
              <a:rPr lang="en-US" altLang="zh-CN" sz="1800" dirty="0"/>
              <a:t> size)</a:t>
            </a:r>
          </a:p>
          <a:p>
            <a:pPr lvl="1"/>
            <a:r>
              <a:rPr lang="zh-CN" altLang="en-US" sz="1800" dirty="0"/>
              <a:t>可以看出，字符缓冲流同样用顶层流的引用作为参数创建的，或者说是对于它们顶层类的包装。其中，</a:t>
            </a:r>
            <a:r>
              <a:rPr lang="en-US" altLang="zh-CN" sz="1800" dirty="0"/>
              <a:t>size</a:t>
            </a:r>
            <a:r>
              <a:rPr lang="zh-CN" altLang="en-US" sz="1800" dirty="0"/>
              <a:t>表示缓冲区大小。在缺省形式下，缓冲区大小默认也为</a:t>
            </a:r>
            <a:r>
              <a:rPr lang="en-US" altLang="zh-CN" sz="1800" dirty="0"/>
              <a:t>32B</a:t>
            </a:r>
            <a:r>
              <a:rPr lang="zh-CN" altLang="en-US" sz="1800" dirty="0"/>
              <a:t>。</a:t>
            </a:r>
          </a:p>
          <a:p>
            <a:pPr lvl="1"/>
            <a:r>
              <a:rPr lang="zh-CN" altLang="en-US" sz="1800" dirty="0"/>
              <a:t>相较于字节缓冲流，常用的是两个字符缓冲流，因为它们各定义了一个用于行操作的方法：</a:t>
            </a:r>
          </a:p>
          <a:p>
            <a:pPr marL="857250" lvl="2" indent="0">
              <a:buNone/>
            </a:pPr>
            <a:r>
              <a:rPr lang="en-US" altLang="zh-CN" sz="1800" dirty="0"/>
              <a:t>String </a:t>
            </a:r>
            <a:r>
              <a:rPr lang="en-US" altLang="zh-CN" sz="1800" dirty="0" err="1"/>
              <a:t>readLine</a:t>
            </a:r>
            <a:r>
              <a:rPr lang="en-US" altLang="zh-CN" sz="1800" dirty="0"/>
              <a:t> ( </a:t>
            </a:r>
            <a:r>
              <a:rPr lang="en-US" altLang="zh-CN" sz="1800" dirty="0" smtClean="0"/>
              <a:t>);	// </a:t>
            </a:r>
            <a:r>
              <a:rPr lang="zh-CN" altLang="en-US" sz="1800" dirty="0"/>
              <a:t>定义在</a:t>
            </a:r>
            <a:r>
              <a:rPr lang="en-US" altLang="zh-CN" sz="1800" dirty="0" err="1"/>
              <a:t>BufferedReader</a:t>
            </a:r>
            <a:r>
              <a:rPr lang="zh-CN" altLang="en-US" sz="1800" dirty="0"/>
              <a:t>类中，整行读取字符，直到遇到换行符。</a:t>
            </a:r>
          </a:p>
          <a:p>
            <a:pPr marL="857250" lvl="2" indent="0">
              <a:buNone/>
            </a:pPr>
            <a:r>
              <a:rPr lang="en-US" altLang="zh-CN" sz="1800" dirty="0"/>
              <a:t>void </a:t>
            </a:r>
            <a:r>
              <a:rPr lang="en-US" altLang="zh-CN" sz="1800" dirty="0" err="1"/>
              <a:t>newLine</a:t>
            </a:r>
            <a:r>
              <a:rPr lang="en-US" altLang="zh-CN" sz="1800" dirty="0"/>
              <a:t>( );		// </a:t>
            </a:r>
            <a:r>
              <a:rPr lang="zh-CN" altLang="en-US" sz="1800" dirty="0"/>
              <a:t>定义在</a:t>
            </a:r>
            <a:r>
              <a:rPr lang="en-US" altLang="zh-CN" sz="1800" dirty="0" err="1"/>
              <a:t>BufferedWriter</a:t>
            </a:r>
            <a:r>
              <a:rPr lang="zh-CN" altLang="en-US" sz="1800" dirty="0"/>
              <a:t>类中，按照操作系统规定创建一个换行符</a:t>
            </a:r>
            <a:r>
              <a:rPr lang="zh-CN" altLang="en-US" sz="1800" dirty="0" smtClean="0"/>
              <a:t>。</a:t>
            </a:r>
            <a:endParaRPr lang="en-US" altLang="zh-CN" sz="1800" dirty="0" smtClean="0"/>
          </a:p>
          <a:p>
            <a:r>
              <a:rPr lang="zh-CN" altLang="en-US" sz="2000" dirty="0" smtClean="0"/>
              <a:t>注意</a:t>
            </a:r>
            <a:r>
              <a:rPr lang="zh-CN" altLang="en-US" sz="2000" dirty="0"/>
              <a:t>：</a:t>
            </a:r>
          </a:p>
          <a:p>
            <a:pPr lvl="1"/>
            <a:r>
              <a:rPr lang="zh-CN" altLang="en-US" sz="1800" dirty="0"/>
              <a:t>不同的操作系统中，换行符的规定不同。例如在</a:t>
            </a:r>
            <a:r>
              <a:rPr lang="en-US" altLang="zh-CN" sz="1800" dirty="0"/>
              <a:t>Windows</a:t>
            </a:r>
            <a:r>
              <a:rPr lang="zh-CN" altLang="en-US" sz="1800" dirty="0"/>
              <a:t>中是“</a:t>
            </a:r>
            <a:r>
              <a:rPr lang="en-US" altLang="zh-CN" sz="1800" dirty="0"/>
              <a:t>\r\n”</a:t>
            </a:r>
            <a:r>
              <a:rPr lang="zh-CN" altLang="en-US" sz="1800" dirty="0"/>
              <a:t>，而在</a:t>
            </a:r>
            <a:r>
              <a:rPr lang="en-US" altLang="zh-CN" sz="1800" dirty="0"/>
              <a:t>Linux</a:t>
            </a:r>
            <a:r>
              <a:rPr lang="zh-CN" altLang="en-US" sz="1800" dirty="0"/>
              <a:t>中是“</a:t>
            </a:r>
            <a:r>
              <a:rPr lang="en-US" altLang="zh-CN" sz="1800" dirty="0"/>
              <a:t>\n”</a:t>
            </a:r>
            <a:r>
              <a:rPr lang="zh-CN" altLang="en-US" sz="1800" dirty="0"/>
              <a:t>。</a:t>
            </a:r>
          </a:p>
          <a:p>
            <a:pPr marL="857250" lvl="2" indent="0">
              <a:buNone/>
            </a:pPr>
            <a:endParaRPr lang="zh-CN" altLang="en-US" sz="1800" dirty="0"/>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13761162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1000"/>
                                        <p:tgtEl>
                                          <p:spTgt spid="3">
                                            <p:txEl>
                                              <p:pRg st="12" end="12"/>
                                            </p:txEl>
                                          </p:spTgt>
                                        </p:tgtEl>
                                      </p:cBhvr>
                                    </p:animEffect>
                                    <p:anim calcmode="lin" valueType="num">
                                      <p:cBhvr>
                                        <p:cTn id="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3" end="13"/>
                                            </p:txEl>
                                          </p:spTgt>
                                        </p:tgtEl>
                                        <p:attrNameLst>
                                          <p:attrName>style.visibility</p:attrName>
                                        </p:attrNameLst>
                                      </p:cBhvr>
                                      <p:to>
                                        <p:strVal val="visible"/>
                                      </p:to>
                                    </p:set>
                                    <p:animEffect transition="in" filter="fade">
                                      <p:cBhvr>
                                        <p:cTn id="12" dur="1000"/>
                                        <p:tgtEl>
                                          <p:spTgt spid="3">
                                            <p:txEl>
                                              <p:pRg st="13" end="13"/>
                                            </p:txEl>
                                          </p:spTgt>
                                        </p:tgtEl>
                                      </p:cBhvr>
                                    </p:animEffect>
                                    <p:anim calcmode="lin" valueType="num">
                                      <p:cBhvr>
                                        <p:cTn id="1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缓冲流（续）</a:t>
            </a:r>
          </a:p>
        </p:txBody>
      </p:sp>
      <p:sp>
        <p:nvSpPr>
          <p:cNvPr id="3" name="内容占位符 2"/>
          <p:cNvSpPr>
            <a:spLocks noGrp="1"/>
          </p:cNvSpPr>
          <p:nvPr>
            <p:ph idx="1"/>
          </p:nvPr>
        </p:nvSpPr>
        <p:spPr>
          <a:xfrm>
            <a:off x="505885" y="995363"/>
            <a:ext cx="11368616" cy="4876800"/>
          </a:xfrm>
        </p:spPr>
        <p:txBody>
          <a:bodyPr/>
          <a:lstStyle/>
          <a:p>
            <a:r>
              <a:rPr lang="en-US" altLang="zh-CN" sz="2000" dirty="0"/>
              <a:t>【</a:t>
            </a:r>
            <a:r>
              <a:rPr lang="zh-CN" altLang="en-US" sz="2000" dirty="0"/>
              <a:t>代码</a:t>
            </a:r>
            <a:r>
              <a:rPr lang="en-US" altLang="zh-CN" sz="2000" dirty="0"/>
              <a:t>7-4】 </a:t>
            </a:r>
            <a:r>
              <a:rPr lang="en-US" altLang="zh-CN" sz="2000" dirty="0" err="1"/>
              <a:t>BufferedReader</a:t>
            </a:r>
            <a:r>
              <a:rPr lang="zh-CN" altLang="en-US" sz="2000" dirty="0"/>
              <a:t>类和</a:t>
            </a:r>
            <a:r>
              <a:rPr lang="en-US" altLang="zh-CN" sz="2000" dirty="0" err="1"/>
              <a:t>BufferedWriter</a:t>
            </a:r>
            <a:r>
              <a:rPr lang="zh-CN" altLang="en-US" sz="2000" dirty="0"/>
              <a:t>类使用示例。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935937" y="1604963"/>
            <a:ext cx="10508512" cy="4602798"/>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java.io.*;</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BufferedStreamDemo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String </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"C:\\file"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filename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"example3.txt"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7F0055"/>
                </a:solidFill>
                <a:latin typeface="Consolas" panose="020B0609020204030204" pitchFamily="49" charset="0"/>
                <a:ea typeface="宋体" panose="02010600030101010101" pitchFamily="2" charset="-122"/>
              </a:rPr>
              <a:t>try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File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File(</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如果目录不存在，则创建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.exists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.mkdirs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File(</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filename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如果文件不存在，则创建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.exists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.createNewFile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13529470"/>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File</a:t>
            </a:r>
            <a:r>
              <a:rPr lang="zh-CN" altLang="en-US" dirty="0"/>
              <a:t>类及</a:t>
            </a:r>
            <a:r>
              <a:rPr lang="zh-CN" altLang="en-US" dirty="0" smtClean="0"/>
              <a:t>使用（续）</a:t>
            </a:r>
            <a:endParaRPr lang="zh-CN" altLang="en-US" dirty="0"/>
          </a:p>
        </p:txBody>
      </p:sp>
      <p:sp>
        <p:nvSpPr>
          <p:cNvPr id="3" name="内容占位符 2"/>
          <p:cNvSpPr>
            <a:spLocks noGrp="1"/>
          </p:cNvSpPr>
          <p:nvPr>
            <p:ph idx="1"/>
          </p:nvPr>
        </p:nvSpPr>
        <p:spPr/>
        <p:txBody>
          <a:bodyPr/>
          <a:lstStyle/>
          <a:p>
            <a:r>
              <a:rPr lang="en-US" altLang="zh-CN" dirty="0"/>
              <a:t>File</a:t>
            </a:r>
            <a:r>
              <a:rPr lang="zh-CN" altLang="en-US" dirty="0" smtClean="0"/>
              <a:t>类常用</a:t>
            </a:r>
            <a:r>
              <a:rPr lang="zh-CN" altLang="en-US" dirty="0"/>
              <a:t>的方法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5" name="图片 4"/>
          <p:cNvPicPr>
            <a:picLocks noChangeAspect="1"/>
          </p:cNvPicPr>
          <p:nvPr/>
        </p:nvPicPr>
        <p:blipFill>
          <a:blip r:embed="rId2"/>
          <a:stretch>
            <a:fillRect/>
          </a:stretch>
        </p:blipFill>
        <p:spPr>
          <a:xfrm>
            <a:off x="3442098" y="1233777"/>
            <a:ext cx="7950614" cy="4876510"/>
          </a:xfrm>
          <a:prstGeom prst="rect">
            <a:avLst/>
          </a:prstGeom>
        </p:spPr>
      </p:pic>
    </p:spTree>
    <p:extLst>
      <p:ext uri="{BB962C8B-B14F-4D97-AF65-F5344CB8AC3E}">
        <p14:creationId xmlns:p14="http://schemas.microsoft.com/office/powerpoint/2010/main" val="3851039893"/>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缓冲流（续）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632522" y="995363"/>
            <a:ext cx="10508512" cy="5290679"/>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写文件</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err="1">
                <a:solidFill>
                  <a:srgbClr val="000000"/>
                </a:solidFill>
                <a:latin typeface="Consolas" panose="020B0609020204030204" pitchFamily="49" charset="0"/>
                <a:ea typeface="宋体" panose="02010600030101010101" pitchFamily="2" charset="-122"/>
              </a:rPr>
              <a:t>FileWriter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writer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FileWriter</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err="1">
                <a:solidFill>
                  <a:srgbClr val="000000"/>
                </a:solidFill>
                <a:latin typeface="Consolas" panose="020B0609020204030204" pitchFamily="49" charset="0"/>
                <a:ea typeface="宋体" panose="02010600030101010101" pitchFamily="2" charset="-122"/>
              </a:rPr>
              <a:t>BufferedWriter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BufferedWriter</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writer</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.write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宝剑锋从磨砺出</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写入换行符</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根据平台写入对应的换行符</a:t>
            </a:r>
            <a:r>
              <a:rPr lang="en-US" altLang="zh-CN" sz="1400" b="0" kern="0" dirty="0">
                <a:solidFill>
                  <a:srgbClr val="3F7F5F"/>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.newLine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.write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梅花香自苦寒来</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.newLine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r>
              <a:rPr lang="en-US" altLang="zh-CN" sz="1400" b="0" kern="0" dirty="0">
                <a:solidFill>
                  <a:srgbClr val="3F7F5F"/>
                </a:solidFill>
                <a:latin typeface="Consolas" panose="020B0609020204030204" pitchFamily="49" charset="0"/>
                <a:ea typeface="宋体" panose="02010600030101010101" pitchFamily="2" charset="-122"/>
              </a:rPr>
              <a:t>// windows</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下使用</a:t>
            </a:r>
            <a:r>
              <a:rPr lang="en-US" altLang="zh-CN" sz="1400" b="0" kern="0" dirty="0">
                <a:solidFill>
                  <a:srgbClr val="3F7F5F"/>
                </a:solidFill>
                <a:latin typeface="Consolas" panose="020B0609020204030204" pitchFamily="49" charset="0"/>
                <a:ea typeface="宋体" panose="02010600030101010101" pitchFamily="2" charset="-122"/>
              </a:rPr>
              <a:t>\r\n</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也能换行</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.write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学如逆水行舟</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不进则退</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"\r\n"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31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.write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心似平原走马</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易放难收</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32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必须刷新缓冲区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33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.flush</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35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读文件</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36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存储读取的文件内容</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37				String </a:t>
            </a:r>
            <a:r>
              <a:rPr lang="en-US" altLang="zh-CN" sz="1400" b="0" kern="0" dirty="0">
                <a:solidFill>
                  <a:srgbClr val="6A3E3E"/>
                </a:solidFill>
                <a:latin typeface="Consolas" panose="020B0609020204030204" pitchFamily="49" charset="0"/>
                <a:ea typeface="宋体" panose="02010600030101010101" pitchFamily="2" charset="-122"/>
              </a:rPr>
              <a:t>record</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null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记录行数</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39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count</a:t>
            </a:r>
            <a:r>
              <a:rPr lang="en-US" altLang="zh-CN" sz="1400" b="0" kern="0" dirty="0">
                <a:solidFill>
                  <a:srgbClr val="000000"/>
                </a:solidFill>
                <a:latin typeface="Consolas" panose="020B0609020204030204" pitchFamily="49" charset="0"/>
                <a:ea typeface="宋体" panose="02010600030101010101" pitchFamily="2" charset="-122"/>
              </a:rPr>
              <a:t> = 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40				</a:t>
            </a:r>
            <a:r>
              <a:rPr lang="en-US" altLang="zh-CN" sz="1400" b="0" kern="0" dirty="0" err="1">
                <a:solidFill>
                  <a:srgbClr val="000000"/>
                </a:solidFill>
                <a:latin typeface="Consolas" panose="020B0609020204030204" pitchFamily="49" charset="0"/>
                <a:ea typeface="宋体" panose="02010600030101010101" pitchFamily="2" charset="-122"/>
              </a:rPr>
              <a:t>FileReader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reader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FileReader</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"c:\\file\\example3.txt"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41				</a:t>
            </a:r>
            <a:r>
              <a:rPr lang="en-US" altLang="zh-CN" sz="1400" b="0" kern="0" dirty="0" err="1">
                <a:solidFill>
                  <a:srgbClr val="000000"/>
                </a:solidFill>
                <a:latin typeface="Consolas" panose="020B0609020204030204" pitchFamily="49" charset="0"/>
                <a:ea typeface="宋体" panose="02010600030101010101" pitchFamily="2" charset="-122"/>
              </a:rPr>
              <a:t>BufferedReader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br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BufferedReader</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reader</a:t>
            </a:r>
            <a:r>
              <a:rPr lang="en-US" altLang="zh-CN" sz="1400" b="0" kern="0" dirty="0" smtClean="0">
                <a:solidFill>
                  <a:srgbClr val="000000"/>
                </a:solidFill>
                <a:latin typeface="Consolas" panose="020B0609020204030204" pitchFamily="49" charset="0"/>
                <a:ea typeface="宋体" panose="02010600030101010101" pitchFamily="2" charset="-122"/>
              </a:rPr>
              <a:t>);</a:t>
            </a:r>
          </a:p>
          <a:p>
            <a:pPr>
              <a:lnSpc>
                <a:spcPts val="1200"/>
              </a:lnSpc>
              <a:spcAft>
                <a:spcPts val="0"/>
              </a:spcAft>
              <a:buNone/>
            </a:pPr>
            <a:endParaRPr lang="zh-CN" altLang="en-US" sz="1400" b="0" dirty="0"/>
          </a:p>
        </p:txBody>
      </p:sp>
    </p:spTree>
    <p:extLst>
      <p:ext uri="{BB962C8B-B14F-4D97-AF65-F5344CB8AC3E}">
        <p14:creationId xmlns:p14="http://schemas.microsoft.com/office/powerpoint/2010/main" val="1833976926"/>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0953" y="322226"/>
            <a:ext cx="10212916" cy="609600"/>
          </a:xfrm>
        </p:spPr>
        <p:txBody>
          <a:bodyPr/>
          <a:lstStyle/>
          <a:p>
            <a:r>
              <a:rPr lang="en-US" altLang="zh-CN" dirty="0"/>
              <a:t>7.4.1 </a:t>
            </a:r>
            <a:r>
              <a:rPr lang="zh-CN" altLang="en-US" dirty="0"/>
              <a:t>缓冲流（续）</a:t>
            </a:r>
          </a:p>
        </p:txBody>
      </p:sp>
      <p:sp>
        <p:nvSpPr>
          <p:cNvPr id="3" name="内容占位符 2"/>
          <p:cNvSpPr>
            <a:spLocks noGrp="1"/>
          </p:cNvSpPr>
          <p:nvPr>
            <p:ph idx="1"/>
          </p:nvPr>
        </p:nvSpPr>
        <p:spPr>
          <a:xfrm>
            <a:off x="696317" y="4890977"/>
            <a:ext cx="11368616" cy="1690576"/>
          </a:xfrm>
        </p:spPr>
        <p:txBody>
          <a:bodyPr/>
          <a:lstStyle/>
          <a:p>
            <a:r>
              <a:rPr lang="zh-CN" altLang="en-US" sz="2000" dirty="0"/>
              <a:t>程序运行结果如下：</a:t>
            </a:r>
          </a:p>
          <a:p>
            <a:pPr marL="857250" lvl="2" indent="0">
              <a:buNone/>
            </a:pPr>
            <a:r>
              <a:rPr lang="zh-CN" altLang="en-US" sz="1600" dirty="0"/>
              <a:t>当前行数</a:t>
            </a:r>
            <a:r>
              <a:rPr lang="en-US" altLang="zh-CN" sz="1600" dirty="0"/>
              <a:t>1:</a:t>
            </a:r>
            <a:r>
              <a:rPr lang="zh-CN" altLang="en-US" sz="1600" dirty="0"/>
              <a:t>宝剑锋从磨砺出</a:t>
            </a:r>
          </a:p>
          <a:p>
            <a:pPr marL="857250" lvl="2" indent="0">
              <a:buNone/>
            </a:pPr>
            <a:r>
              <a:rPr lang="zh-CN" altLang="en-US" sz="1600" dirty="0"/>
              <a:t>当前行数</a:t>
            </a:r>
            <a:r>
              <a:rPr lang="en-US" altLang="zh-CN" sz="1600" dirty="0"/>
              <a:t>2:</a:t>
            </a:r>
            <a:r>
              <a:rPr lang="zh-CN" altLang="en-US" sz="1600" dirty="0"/>
              <a:t>梅花香自苦寒来</a:t>
            </a:r>
          </a:p>
          <a:p>
            <a:pPr marL="857250" lvl="2" indent="0">
              <a:buNone/>
            </a:pPr>
            <a:r>
              <a:rPr lang="zh-CN" altLang="en-US" sz="1600" dirty="0"/>
              <a:t>当前行数</a:t>
            </a:r>
            <a:r>
              <a:rPr lang="en-US" altLang="zh-CN" sz="1600" dirty="0"/>
              <a:t>3:</a:t>
            </a:r>
            <a:r>
              <a:rPr lang="zh-CN" altLang="en-US" sz="1600" dirty="0"/>
              <a:t>学如逆水行舟</a:t>
            </a:r>
            <a:r>
              <a:rPr lang="en-US" altLang="zh-CN" sz="1600" dirty="0"/>
              <a:t>,</a:t>
            </a:r>
            <a:r>
              <a:rPr lang="zh-CN" altLang="en-US" sz="1600" dirty="0"/>
              <a:t>不进则退</a:t>
            </a:r>
          </a:p>
          <a:p>
            <a:pPr marL="857250" lvl="2" indent="0">
              <a:buNone/>
            </a:pPr>
            <a:r>
              <a:rPr lang="zh-CN" altLang="en-US" sz="1600" dirty="0"/>
              <a:t>当前行数</a:t>
            </a:r>
            <a:r>
              <a:rPr lang="en-US" altLang="zh-CN" sz="1600" dirty="0"/>
              <a:t>4:</a:t>
            </a:r>
            <a:r>
              <a:rPr lang="zh-CN" altLang="en-US" sz="1600" dirty="0"/>
              <a:t>心似平原走马</a:t>
            </a:r>
            <a:r>
              <a:rPr lang="en-US" altLang="zh-CN" sz="1600" dirty="0"/>
              <a:t>,</a:t>
            </a:r>
            <a:r>
              <a:rPr lang="zh-CN" altLang="en-US" sz="1600" dirty="0"/>
              <a:t>易放难收</a:t>
            </a:r>
          </a:p>
          <a:p>
            <a:pPr marL="857250" lvl="2" indent="0">
              <a:buNone/>
            </a:pPr>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696317" y="995363"/>
            <a:ext cx="10508512" cy="3976473"/>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42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smtClean="0">
                <a:solidFill>
                  <a:srgbClr val="3F7F5F"/>
                </a:solidFill>
                <a:latin typeface="Consolas" panose="020B0609020204030204" pitchFamily="49" charset="0"/>
                <a:ea typeface="宋体" panose="02010600030101010101" pitchFamily="2" charset="-122"/>
                <a:cs typeface="Consolas" panose="020B0609020204030204" pitchFamily="49" charset="0"/>
              </a:rPr>
              <a:t>每次读取一整行数据，返回值为空时说明读取到文件末尾</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43				</a:t>
            </a:r>
            <a:r>
              <a:rPr lang="en-US" altLang="zh-CN" sz="1400" b="0" kern="0" dirty="0" smtClean="0">
                <a:solidFill>
                  <a:srgbClr val="7F0055"/>
                </a:solidFill>
                <a:latin typeface="Consolas" panose="020B0609020204030204" pitchFamily="49" charset="0"/>
                <a:ea typeface="宋体" panose="02010600030101010101" pitchFamily="2" charset="-122"/>
              </a:rPr>
              <a:t>while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smtClean="0">
                <a:solidFill>
                  <a:srgbClr val="6A3E3E"/>
                </a:solidFill>
                <a:latin typeface="Consolas" panose="020B0609020204030204" pitchFamily="49" charset="0"/>
                <a:ea typeface="宋体" panose="02010600030101010101" pitchFamily="2" charset="-122"/>
              </a:rPr>
              <a:t>record</a:t>
            </a:r>
            <a:r>
              <a:rPr lang="en-US" altLang="zh-CN" sz="1400" b="0" kern="0" dirty="0" smtClean="0">
                <a:solidFill>
                  <a:srgbClr val="000000"/>
                </a:solidFill>
                <a:latin typeface="Consolas" panose="020B0609020204030204" pitchFamily="49" charset="0"/>
                <a:ea typeface="宋体" panose="02010600030101010101" pitchFamily="2" charset="-122"/>
              </a:rPr>
              <a:t> = </a:t>
            </a:r>
            <a:r>
              <a:rPr lang="en-US" altLang="zh-CN" sz="1400" b="0" kern="0" dirty="0" err="1" smtClean="0">
                <a:solidFill>
                  <a:srgbClr val="6A3E3E"/>
                </a:solidFill>
                <a:latin typeface="Consolas" panose="020B0609020204030204" pitchFamily="49" charset="0"/>
                <a:ea typeface="宋体" panose="02010600030101010101" pitchFamily="2" charset="-122"/>
              </a:rPr>
              <a:t>br</a:t>
            </a:r>
            <a:r>
              <a:rPr lang="en-US" altLang="zh-CN" sz="1400" b="0" kern="0" dirty="0" err="1" smtClean="0">
                <a:solidFill>
                  <a:srgbClr val="000000"/>
                </a:solidFill>
                <a:latin typeface="Consolas" panose="020B0609020204030204" pitchFamily="49" charset="0"/>
                <a:ea typeface="宋体" panose="02010600030101010101" pitchFamily="2" charset="-122"/>
              </a:rPr>
              <a:t>.readLine</a:t>
            </a:r>
            <a:r>
              <a:rPr lang="en-US" altLang="zh-CN" sz="1400" b="0" kern="0" dirty="0" smtClean="0">
                <a:solidFill>
                  <a:srgbClr val="000000"/>
                </a:solidFill>
                <a:latin typeface="Consolas" panose="020B0609020204030204" pitchFamily="49" charset="0"/>
                <a:ea typeface="宋体" panose="02010600030101010101" pitchFamily="2" charset="-122"/>
              </a:rPr>
              <a:t>()) != </a:t>
            </a:r>
            <a:r>
              <a:rPr lang="en-US" altLang="zh-CN" sz="1400" b="0" kern="0" dirty="0" smtClean="0">
                <a:solidFill>
                  <a:srgbClr val="7F0055"/>
                </a:solidFill>
                <a:latin typeface="Consolas" panose="020B0609020204030204" pitchFamily="49" charset="0"/>
                <a:ea typeface="宋体" panose="02010600030101010101" pitchFamily="2" charset="-122"/>
              </a:rPr>
              <a:t>null</a:t>
            </a:r>
            <a:r>
              <a:rPr lang="en-US" altLang="zh-CN" sz="1400" b="0" kern="0" dirty="0" smtClean="0">
                <a:solidFill>
                  <a:srgbClr val="000000"/>
                </a:solidFill>
                <a:latin typeface="Consolas" panose="020B0609020204030204" pitchFamily="49" charset="0"/>
                <a:ea typeface="宋体" panose="02010600030101010101" pitchFamily="2" charset="-122"/>
              </a:rPr>
              <a:t>) {</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44					</a:t>
            </a:r>
            <a:r>
              <a:rPr lang="en-US" altLang="zh-CN" sz="1400" b="0" kern="0" dirty="0" smtClean="0">
                <a:solidFill>
                  <a:srgbClr val="6A3E3E"/>
                </a:solidFill>
                <a:latin typeface="Consolas" panose="020B0609020204030204" pitchFamily="49" charset="0"/>
                <a:ea typeface="宋体" panose="02010600030101010101" pitchFamily="2" charset="-122"/>
              </a:rPr>
              <a:t>count</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45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2A00FF"/>
                </a:solidFill>
                <a:latin typeface="Consolas" panose="020B0609020204030204" pitchFamily="49" charset="0"/>
                <a:ea typeface="宋体" panose="02010600030101010101" pitchFamily="2" charset="-122"/>
              </a:rPr>
              <a:t>"</a:t>
            </a:r>
            <a:r>
              <a:rPr lang="zh-CN" altLang="zh-CN" sz="1400" b="0" kern="0" dirty="0" smtClean="0">
                <a:solidFill>
                  <a:srgbClr val="2A00FF"/>
                </a:solidFill>
                <a:latin typeface="Consolas" panose="020B0609020204030204" pitchFamily="49" charset="0"/>
                <a:ea typeface="宋体" panose="02010600030101010101" pitchFamily="2" charset="-122"/>
                <a:cs typeface="Consolas" panose="020B0609020204030204" pitchFamily="49" charset="0"/>
              </a:rPr>
              <a:t>当前行数</a:t>
            </a:r>
            <a:r>
              <a:rPr lang="en-US" altLang="zh-CN" sz="1400" b="0" kern="0" dirty="0" smtClean="0">
                <a:solidFill>
                  <a:srgbClr val="2A00FF"/>
                </a:solidFill>
                <a:latin typeface="Consolas" panose="020B0609020204030204" pitchFamily="49" charset="0"/>
                <a:ea typeface="宋体" panose="02010600030101010101" pitchFamily="2" charset="-122"/>
              </a:rPr>
              <a:t>"</a:t>
            </a:r>
            <a:r>
              <a:rPr lang="en-US" altLang="zh-CN" sz="1400" b="0" kern="0" dirty="0" smtClean="0">
                <a:solidFill>
                  <a:srgbClr val="000000"/>
                </a:solidFill>
                <a:latin typeface="Consolas" panose="020B0609020204030204" pitchFamily="49" charset="0"/>
                <a:ea typeface="宋体" panose="02010600030101010101" pitchFamily="2" charset="-122"/>
              </a:rPr>
              <a:t> + </a:t>
            </a:r>
            <a:r>
              <a:rPr lang="en-US" altLang="zh-CN" sz="1400" b="0" kern="0" dirty="0" smtClean="0">
                <a:solidFill>
                  <a:srgbClr val="6A3E3E"/>
                </a:solidFill>
                <a:latin typeface="Consolas" panose="020B0609020204030204" pitchFamily="49" charset="0"/>
                <a:ea typeface="宋体" panose="02010600030101010101" pitchFamily="2" charset="-122"/>
              </a:rPr>
              <a:t>count</a:t>
            </a:r>
            <a:r>
              <a:rPr lang="en-US" altLang="zh-CN" sz="1400" b="0" kern="0" dirty="0" smtClean="0">
                <a:solidFill>
                  <a:srgbClr val="000000"/>
                </a:solidFill>
                <a:latin typeface="Consolas" panose="020B0609020204030204" pitchFamily="49" charset="0"/>
                <a:ea typeface="宋体" panose="02010600030101010101" pitchFamily="2" charset="-122"/>
              </a:rPr>
              <a:t> + </a:t>
            </a:r>
            <a:r>
              <a:rPr lang="en-US" altLang="zh-CN" sz="1400" b="0" kern="0" dirty="0" smtClean="0">
                <a:solidFill>
                  <a:srgbClr val="2A00FF"/>
                </a:solidFill>
                <a:latin typeface="Consolas" panose="020B0609020204030204" pitchFamily="49" charset="0"/>
                <a:ea typeface="宋体" panose="02010600030101010101" pitchFamily="2" charset="-122"/>
              </a:rPr>
              <a:t>":"</a:t>
            </a:r>
            <a:r>
              <a:rPr lang="en-US" altLang="zh-CN" sz="1400" b="0" kern="0" dirty="0" smtClean="0">
                <a:solidFill>
                  <a:srgbClr val="000000"/>
                </a:solidFill>
                <a:latin typeface="Consolas" panose="020B0609020204030204" pitchFamily="49" charset="0"/>
                <a:ea typeface="宋体" panose="02010600030101010101" pitchFamily="2" charset="-122"/>
              </a:rPr>
              <a:t> + </a:t>
            </a:r>
            <a:r>
              <a:rPr lang="en-US" altLang="zh-CN" sz="1400" b="0" kern="0" dirty="0" smtClean="0">
                <a:solidFill>
                  <a:srgbClr val="6A3E3E"/>
                </a:solidFill>
                <a:latin typeface="Consolas" panose="020B0609020204030204" pitchFamily="49" charset="0"/>
                <a:ea typeface="宋体" panose="02010600030101010101" pitchFamily="2" charset="-122"/>
              </a:rPr>
              <a:t>record</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46				}</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47	</a:t>
            </a:r>
            <a:r>
              <a:rPr lang="en-US" altLang="zh-CN" sz="1400" b="0" kern="0" dirty="0" smtClean="0">
                <a:solidFill>
                  <a:srgbClr val="3F7F5F"/>
                </a:solidFill>
                <a:latin typeface="Consolas" panose="020B0609020204030204" pitchFamily="49" charset="0"/>
                <a:ea typeface="宋体" panose="02010600030101010101" pitchFamily="2" charset="-122"/>
              </a:rPr>
              <a:t>                            // </a:t>
            </a:r>
            <a:r>
              <a:rPr lang="zh-CN" altLang="zh-CN" sz="1400" b="0" kern="0" dirty="0" smtClean="0">
                <a:solidFill>
                  <a:srgbClr val="3F7F5F"/>
                </a:solidFill>
                <a:latin typeface="Consolas" panose="020B0609020204030204" pitchFamily="49" charset="0"/>
                <a:ea typeface="宋体" panose="02010600030101010101" pitchFamily="2" charset="-122"/>
                <a:cs typeface="Consolas" panose="020B0609020204030204" pitchFamily="49" charset="0"/>
              </a:rPr>
              <a:t>关闭流</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48				</a:t>
            </a:r>
            <a:r>
              <a:rPr lang="en-US" altLang="zh-CN" sz="1400" b="0" kern="0" dirty="0" err="1" smtClean="0">
                <a:solidFill>
                  <a:srgbClr val="6A3E3E"/>
                </a:solidFill>
                <a:latin typeface="Consolas" panose="020B0609020204030204" pitchFamily="49" charset="0"/>
                <a:ea typeface="宋体" panose="02010600030101010101" pitchFamily="2" charset="-122"/>
              </a:rPr>
              <a:t>bw</a:t>
            </a:r>
            <a:r>
              <a:rPr lang="en-US" altLang="zh-CN" sz="1400" b="0" kern="0" dirty="0" err="1" smtClean="0">
                <a:solidFill>
                  <a:srgbClr val="000000"/>
                </a:solidFill>
                <a:latin typeface="Consolas" panose="020B0609020204030204" pitchFamily="49" charset="0"/>
                <a:ea typeface="宋体" panose="02010600030101010101" pitchFamily="2" charset="-122"/>
              </a:rPr>
              <a:t>.close</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49				</a:t>
            </a:r>
            <a:r>
              <a:rPr lang="en-US" altLang="zh-CN" sz="1400" b="0" kern="0" dirty="0" err="1" smtClean="0">
                <a:solidFill>
                  <a:srgbClr val="6A3E3E"/>
                </a:solidFill>
                <a:latin typeface="Consolas" panose="020B0609020204030204" pitchFamily="49" charset="0"/>
                <a:ea typeface="宋体" panose="02010600030101010101" pitchFamily="2" charset="-122"/>
              </a:rPr>
              <a:t>br</a:t>
            </a:r>
            <a:r>
              <a:rPr lang="en-US" altLang="zh-CN" sz="1400" b="0" kern="0" dirty="0" err="1" smtClean="0">
                <a:solidFill>
                  <a:srgbClr val="000000"/>
                </a:solidFill>
                <a:latin typeface="Consolas" panose="020B0609020204030204" pitchFamily="49" charset="0"/>
                <a:ea typeface="宋体" panose="02010600030101010101" pitchFamily="2" charset="-122"/>
              </a:rPr>
              <a:t>.close</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50				</a:t>
            </a:r>
            <a:r>
              <a:rPr lang="en-US" altLang="zh-CN" sz="1400" b="0" kern="0" dirty="0" err="1" smtClean="0">
                <a:solidFill>
                  <a:srgbClr val="6A3E3E"/>
                </a:solidFill>
                <a:latin typeface="Consolas" panose="020B0609020204030204" pitchFamily="49" charset="0"/>
                <a:ea typeface="宋体" panose="02010600030101010101" pitchFamily="2" charset="-122"/>
              </a:rPr>
              <a:t>writer</a:t>
            </a:r>
            <a:r>
              <a:rPr lang="en-US" altLang="zh-CN" sz="1400" b="0" kern="0" dirty="0" err="1" smtClean="0">
                <a:solidFill>
                  <a:srgbClr val="000000"/>
                </a:solidFill>
                <a:latin typeface="Consolas" panose="020B0609020204030204" pitchFamily="49" charset="0"/>
                <a:ea typeface="宋体" panose="02010600030101010101" pitchFamily="2" charset="-122"/>
              </a:rPr>
              <a:t>.close</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51				</a:t>
            </a:r>
            <a:r>
              <a:rPr lang="en-US" altLang="zh-CN" sz="1400" b="0" kern="0" dirty="0" err="1" smtClean="0">
                <a:solidFill>
                  <a:srgbClr val="6A3E3E"/>
                </a:solidFill>
                <a:latin typeface="Consolas" panose="020B0609020204030204" pitchFamily="49" charset="0"/>
                <a:ea typeface="宋体" panose="02010600030101010101" pitchFamily="2" charset="-122"/>
              </a:rPr>
              <a:t>reader</a:t>
            </a:r>
            <a:r>
              <a:rPr lang="en-US" altLang="zh-CN" sz="1400" b="0" kern="0" dirty="0" err="1" smtClean="0">
                <a:solidFill>
                  <a:srgbClr val="000000"/>
                </a:solidFill>
                <a:latin typeface="Consolas" panose="020B0609020204030204" pitchFamily="49" charset="0"/>
                <a:ea typeface="宋体" panose="02010600030101010101" pitchFamily="2" charset="-122"/>
              </a:rPr>
              <a:t>.close</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52			} </a:t>
            </a:r>
            <a:r>
              <a:rPr lang="en-US" altLang="zh-CN" sz="1400" b="0" kern="0" dirty="0" smtClean="0">
                <a:solidFill>
                  <a:srgbClr val="7F0055"/>
                </a:solidFill>
                <a:latin typeface="Consolas" panose="020B0609020204030204" pitchFamily="49" charset="0"/>
                <a:ea typeface="宋体" panose="02010600030101010101" pitchFamily="2" charset="-122"/>
              </a:rPr>
              <a:t>catch</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smtClean="0">
                <a:solidFill>
                  <a:srgbClr val="000000"/>
                </a:solidFill>
                <a:latin typeface="Consolas" panose="020B0609020204030204" pitchFamily="49" charset="0"/>
                <a:ea typeface="宋体" panose="02010600030101010101" pitchFamily="2" charset="-122"/>
              </a:rPr>
              <a:t>FileNotFoundException</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smtClean="0">
                <a:solidFill>
                  <a:srgbClr val="6A3E3E"/>
                </a:solidFill>
                <a:latin typeface="Consolas" panose="020B0609020204030204" pitchFamily="49" charset="0"/>
                <a:ea typeface="宋体" panose="02010600030101010101" pitchFamily="2" charset="-122"/>
              </a:rPr>
              <a:t>e</a:t>
            </a:r>
            <a:r>
              <a:rPr lang="en-US" altLang="zh-CN" sz="1400" b="0" kern="0" dirty="0" smtClean="0">
                <a:solidFill>
                  <a:srgbClr val="000000"/>
                </a:solidFill>
                <a:latin typeface="Consolas" panose="020B0609020204030204" pitchFamily="49" charset="0"/>
                <a:ea typeface="宋体" panose="02010600030101010101" pitchFamily="2" charset="-122"/>
              </a:rPr>
              <a:t>) {</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53				</a:t>
            </a:r>
            <a:r>
              <a:rPr lang="en-US" altLang="zh-CN" sz="1400" b="0" kern="0" dirty="0" err="1" smtClean="0">
                <a:solidFill>
                  <a:srgbClr val="6A3E3E"/>
                </a:solidFill>
                <a:latin typeface="Consolas" panose="020B0609020204030204" pitchFamily="49" charset="0"/>
                <a:ea typeface="宋体" panose="02010600030101010101" pitchFamily="2" charset="-122"/>
              </a:rPr>
              <a:t>e</a:t>
            </a:r>
            <a:r>
              <a:rPr lang="en-US" altLang="zh-CN" sz="1400" b="0" kern="0" dirty="0" err="1" smtClean="0">
                <a:solidFill>
                  <a:srgbClr val="000000"/>
                </a:solidFill>
                <a:latin typeface="Consolas" panose="020B0609020204030204" pitchFamily="49" charset="0"/>
                <a:ea typeface="宋体" panose="02010600030101010101" pitchFamily="2" charset="-122"/>
              </a:rPr>
              <a:t>.printStackTrace</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54			} </a:t>
            </a:r>
            <a:r>
              <a:rPr lang="en-US" altLang="zh-CN" sz="1400" b="0" kern="0" dirty="0" smtClean="0">
                <a:solidFill>
                  <a:srgbClr val="7F0055"/>
                </a:solidFill>
                <a:latin typeface="Consolas" panose="020B0609020204030204" pitchFamily="49" charset="0"/>
                <a:ea typeface="宋体" panose="02010600030101010101" pitchFamily="2" charset="-122"/>
              </a:rPr>
              <a:t>catch</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smtClean="0">
                <a:solidFill>
                  <a:srgbClr val="000000"/>
                </a:solidFill>
                <a:latin typeface="Consolas" panose="020B0609020204030204" pitchFamily="49" charset="0"/>
                <a:ea typeface="宋体" panose="02010600030101010101" pitchFamily="2" charset="-122"/>
              </a:rPr>
              <a:t>IOException</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smtClean="0">
                <a:solidFill>
                  <a:srgbClr val="6A3E3E"/>
                </a:solidFill>
                <a:latin typeface="Consolas" panose="020B0609020204030204" pitchFamily="49" charset="0"/>
                <a:ea typeface="宋体" panose="02010600030101010101" pitchFamily="2" charset="-122"/>
              </a:rPr>
              <a:t>e</a:t>
            </a:r>
            <a:r>
              <a:rPr lang="en-US" altLang="zh-CN" sz="1400" b="0" kern="0" dirty="0" smtClean="0">
                <a:solidFill>
                  <a:srgbClr val="000000"/>
                </a:solidFill>
                <a:latin typeface="Consolas" panose="020B0609020204030204" pitchFamily="49" charset="0"/>
                <a:ea typeface="宋体" panose="02010600030101010101" pitchFamily="2" charset="-122"/>
              </a:rPr>
              <a:t>) {</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55				</a:t>
            </a:r>
            <a:r>
              <a:rPr lang="en-US" altLang="zh-CN" sz="1400" b="0" kern="0" dirty="0" err="1" smtClean="0">
                <a:solidFill>
                  <a:srgbClr val="6A3E3E"/>
                </a:solidFill>
                <a:latin typeface="Consolas" panose="020B0609020204030204" pitchFamily="49" charset="0"/>
                <a:ea typeface="宋体" panose="02010600030101010101" pitchFamily="2" charset="-122"/>
              </a:rPr>
              <a:t>e</a:t>
            </a:r>
            <a:r>
              <a:rPr lang="en-US" altLang="zh-CN" sz="1400" b="0" kern="0" dirty="0" err="1" smtClean="0">
                <a:solidFill>
                  <a:srgbClr val="000000"/>
                </a:solidFill>
                <a:latin typeface="Consolas" panose="020B0609020204030204" pitchFamily="49" charset="0"/>
                <a:ea typeface="宋体" panose="02010600030101010101" pitchFamily="2" charset="-122"/>
              </a:rPr>
              <a:t>.printStackTrace</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56			}</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57		}</a:t>
            </a:r>
            <a:endParaRPr lang="zh-CN" altLang="zh-CN" sz="1400" b="0" kern="100" dirty="0" smtClean="0">
              <a:latin typeface="Times New Roman" panose="02020603050405020304" pitchFamily="18" charset="0"/>
              <a:ea typeface="宋体" panose="02010600030101010101" pitchFamily="2" charset="-122"/>
            </a:endParaRPr>
          </a:p>
          <a:p>
            <a:pPr>
              <a:buNone/>
            </a:pPr>
            <a:r>
              <a:rPr lang="en-US" altLang="zh-CN" sz="1400" b="0" dirty="0" smtClean="0">
                <a:solidFill>
                  <a:srgbClr val="000000"/>
                </a:solidFill>
                <a:latin typeface="Consolas" panose="020B0609020204030204" pitchFamily="49" charset="0"/>
                <a:ea typeface="宋体" panose="02010600030101010101" pitchFamily="2" charset="-122"/>
              </a:rPr>
              <a:t>58	}</a:t>
            </a:r>
            <a:endParaRPr lang="zh-CN" altLang="en-US" sz="1400" b="0" dirty="0"/>
          </a:p>
        </p:txBody>
      </p:sp>
    </p:spTree>
    <p:extLst>
      <p:ext uri="{BB962C8B-B14F-4D97-AF65-F5344CB8AC3E}">
        <p14:creationId xmlns:p14="http://schemas.microsoft.com/office/powerpoint/2010/main" val="1408904409"/>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7.4.2 </a:t>
            </a:r>
            <a:r>
              <a:rPr lang="zh-CN" altLang="en-US" dirty="0" smtClean="0"/>
              <a:t>转换</a:t>
            </a:r>
            <a:r>
              <a:rPr lang="zh-CN" altLang="en-US" dirty="0"/>
              <a:t>流</a:t>
            </a:r>
          </a:p>
        </p:txBody>
      </p:sp>
      <p:sp>
        <p:nvSpPr>
          <p:cNvPr id="3" name="内容占位符 2"/>
          <p:cNvSpPr>
            <a:spLocks noGrp="1"/>
          </p:cNvSpPr>
          <p:nvPr>
            <p:ph idx="1"/>
          </p:nvPr>
        </p:nvSpPr>
        <p:spPr>
          <a:xfrm>
            <a:off x="505885" y="910302"/>
            <a:ext cx="11368616" cy="5671251"/>
          </a:xfrm>
        </p:spPr>
        <p:txBody>
          <a:bodyPr/>
          <a:lstStyle/>
          <a:p>
            <a:r>
              <a:rPr lang="en-US" altLang="zh-CN" sz="2000" dirty="0"/>
              <a:t>1. </a:t>
            </a:r>
            <a:r>
              <a:rPr lang="zh-CN" altLang="en-US" sz="2000" dirty="0"/>
              <a:t>转换流概述</a:t>
            </a:r>
          </a:p>
          <a:p>
            <a:pPr lvl="1"/>
            <a:r>
              <a:rPr lang="zh-CN" altLang="en-US" sz="1800" dirty="0"/>
              <a:t>在缓冲流中，常用的是两个</a:t>
            </a:r>
            <a:r>
              <a:rPr lang="zh-CN" altLang="en-US" sz="1800" dirty="0">
                <a:solidFill>
                  <a:srgbClr val="FF0000"/>
                </a:solidFill>
              </a:rPr>
              <a:t>字符缓冲流</a:t>
            </a:r>
            <a:r>
              <a:rPr lang="zh-CN" altLang="en-US" sz="1800" dirty="0"/>
              <a:t>。那么两个</a:t>
            </a:r>
            <a:r>
              <a:rPr lang="zh-CN" altLang="en-US" sz="1800" dirty="0">
                <a:solidFill>
                  <a:srgbClr val="FF0000"/>
                </a:solidFill>
              </a:rPr>
              <a:t>字节流</a:t>
            </a:r>
            <a:r>
              <a:rPr lang="zh-CN" altLang="en-US" sz="1800" dirty="0"/>
              <a:t>如何使用缓冲技术来提高处理效率呢？为此，</a:t>
            </a:r>
            <a:r>
              <a:rPr lang="en-US" altLang="zh-CN" sz="1800" dirty="0"/>
              <a:t>Java</a:t>
            </a:r>
            <a:r>
              <a:rPr lang="zh-CN" altLang="en-US" sz="1800" dirty="0"/>
              <a:t>提供了两个转换流</a:t>
            </a:r>
            <a:r>
              <a:rPr lang="en-US" altLang="zh-CN" sz="1800" dirty="0" err="1"/>
              <a:t>InputStreamReader</a:t>
            </a:r>
            <a:r>
              <a:rPr lang="zh-CN" altLang="en-US" sz="1800" dirty="0"/>
              <a:t>类和</a:t>
            </a:r>
            <a:r>
              <a:rPr lang="en-US" altLang="zh-CN" sz="1800" dirty="0" err="1"/>
              <a:t>OutputStreamWriter</a:t>
            </a:r>
            <a:r>
              <a:rPr lang="zh-CN" altLang="en-US" sz="1800" dirty="0"/>
              <a:t>类分别用于将输入字节流和输出字节流转换为输入字符流和输出字符流。它们分别是</a:t>
            </a:r>
            <a:r>
              <a:rPr lang="en-US" altLang="zh-CN" sz="1800" dirty="0"/>
              <a:t>Read</a:t>
            </a:r>
            <a:r>
              <a:rPr lang="zh-CN" altLang="en-US" sz="1800" dirty="0"/>
              <a:t>类和</a:t>
            </a:r>
            <a:r>
              <a:rPr lang="en-US" altLang="zh-CN" sz="1800" dirty="0"/>
              <a:t>Writer</a:t>
            </a:r>
            <a:r>
              <a:rPr lang="zh-CN" altLang="en-US" sz="1800" dirty="0"/>
              <a:t>类的实现类。所以，它们继承了</a:t>
            </a:r>
            <a:r>
              <a:rPr lang="en-US" altLang="zh-CN" sz="1800" dirty="0"/>
              <a:t>Read</a:t>
            </a:r>
            <a:r>
              <a:rPr lang="zh-CN" altLang="en-US" sz="1800" dirty="0"/>
              <a:t>类和</a:t>
            </a:r>
            <a:r>
              <a:rPr lang="en-US" altLang="zh-CN" sz="1800" dirty="0"/>
              <a:t>Writer</a:t>
            </a:r>
            <a:r>
              <a:rPr lang="zh-CN" altLang="en-US" sz="1800" dirty="0"/>
              <a:t>类的有关方法。</a:t>
            </a:r>
          </a:p>
          <a:p>
            <a:r>
              <a:rPr lang="en-US" altLang="zh-CN" sz="2000" dirty="0"/>
              <a:t>2. </a:t>
            </a:r>
            <a:r>
              <a:rPr lang="zh-CN" altLang="en-US" sz="2000" dirty="0"/>
              <a:t>转换格式</a:t>
            </a:r>
          </a:p>
          <a:p>
            <a:pPr lvl="1"/>
            <a:r>
              <a:rPr lang="zh-CN" altLang="en-US" sz="1800" dirty="0"/>
              <a:t>使用这两个类进行转换很简单，就是用字节流的引用作为它们构造器的参数，或者说是对于字节流的包装。包装时，可以指定字符编码集，也可以使用默认字符编码集，形成如下</a:t>
            </a:r>
            <a:r>
              <a:rPr lang="en-US" altLang="zh-CN" sz="1800" dirty="0"/>
              <a:t>4</a:t>
            </a:r>
            <a:r>
              <a:rPr lang="zh-CN" altLang="en-US" sz="1800" dirty="0"/>
              <a:t>种形式。</a:t>
            </a:r>
          </a:p>
          <a:p>
            <a:pPr lvl="2"/>
            <a:r>
              <a:rPr lang="zh-CN" altLang="en-US" sz="1800" dirty="0"/>
              <a:t>（</a:t>
            </a:r>
            <a:r>
              <a:rPr lang="en-US" altLang="zh-CN" sz="1800" dirty="0"/>
              <a:t>1</a:t>
            </a:r>
            <a:r>
              <a:rPr lang="zh-CN" altLang="en-US" sz="1800" dirty="0"/>
              <a:t>）构造一个默认编码集的</a:t>
            </a:r>
            <a:r>
              <a:rPr lang="en-US" altLang="zh-CN" sz="1800" dirty="0" err="1"/>
              <a:t>InputStreamReader</a:t>
            </a:r>
            <a:r>
              <a:rPr lang="zh-CN" altLang="en-US" sz="1800" dirty="0"/>
              <a:t>类对象：</a:t>
            </a:r>
          </a:p>
          <a:p>
            <a:pPr marL="1200150" lvl="3" indent="0">
              <a:buNone/>
            </a:pPr>
            <a:r>
              <a:rPr lang="en-US" altLang="zh-CN" sz="1800" dirty="0" err="1"/>
              <a:t>InputStreamReader</a:t>
            </a:r>
            <a:r>
              <a:rPr lang="en-US" altLang="zh-CN" sz="1800" dirty="0"/>
              <a:t> </a:t>
            </a:r>
            <a:r>
              <a:rPr lang="en-US" altLang="zh-CN" sz="1800" dirty="0" err="1"/>
              <a:t>isr</a:t>
            </a:r>
            <a:r>
              <a:rPr lang="en-US" altLang="zh-CN" sz="1800" dirty="0"/>
              <a:t> = new </a:t>
            </a:r>
            <a:r>
              <a:rPr lang="en-US" altLang="zh-CN" sz="1800" dirty="0" err="1"/>
              <a:t>InputStreamReader</a:t>
            </a:r>
            <a:r>
              <a:rPr lang="en-US" altLang="zh-CN" sz="1800" dirty="0"/>
              <a:t>(</a:t>
            </a:r>
            <a:r>
              <a:rPr lang="en-US" altLang="zh-CN" sz="1800" dirty="0" err="1"/>
              <a:t>InputStream</a:t>
            </a:r>
            <a:r>
              <a:rPr lang="en-US" altLang="zh-CN" sz="1800" dirty="0"/>
              <a:t> in);</a:t>
            </a:r>
          </a:p>
          <a:p>
            <a:pPr lvl="2"/>
            <a:r>
              <a:rPr lang="zh-CN" altLang="en-US" sz="1800" dirty="0"/>
              <a:t>（</a:t>
            </a:r>
            <a:r>
              <a:rPr lang="en-US" altLang="zh-CN" sz="1800" dirty="0"/>
              <a:t>2</a:t>
            </a:r>
            <a:r>
              <a:rPr lang="zh-CN" altLang="en-US" sz="1800" dirty="0"/>
              <a:t>）构造一个指定编码集的</a:t>
            </a:r>
            <a:r>
              <a:rPr lang="en-US" altLang="zh-CN" sz="1800" dirty="0" err="1"/>
              <a:t>InputStreamReader</a:t>
            </a:r>
            <a:r>
              <a:rPr lang="zh-CN" altLang="en-US" sz="1800" dirty="0"/>
              <a:t>类对象：</a:t>
            </a:r>
          </a:p>
          <a:p>
            <a:pPr marL="1200150" lvl="3" indent="0">
              <a:buNone/>
            </a:pPr>
            <a:r>
              <a:rPr lang="en-US" altLang="zh-CN" sz="1800" dirty="0" err="1"/>
              <a:t>InputStreamReader</a:t>
            </a:r>
            <a:r>
              <a:rPr lang="en-US" altLang="zh-CN" sz="1800" dirty="0"/>
              <a:t> </a:t>
            </a:r>
            <a:r>
              <a:rPr lang="en-US" altLang="zh-CN" sz="1800" dirty="0" err="1"/>
              <a:t>isr</a:t>
            </a:r>
            <a:r>
              <a:rPr lang="en-US" altLang="zh-CN" sz="1800" dirty="0"/>
              <a:t> = new </a:t>
            </a:r>
            <a:r>
              <a:rPr lang="en-US" altLang="zh-CN" sz="1800" dirty="0" err="1"/>
              <a:t>InputStreamReader</a:t>
            </a:r>
            <a:r>
              <a:rPr lang="en-US" altLang="zh-CN" sz="1800" dirty="0"/>
              <a:t>(</a:t>
            </a:r>
            <a:r>
              <a:rPr lang="en-US" altLang="zh-CN" sz="1800" dirty="0" err="1"/>
              <a:t>InputStream</a:t>
            </a:r>
            <a:r>
              <a:rPr lang="en-US" altLang="zh-CN" sz="1800" dirty="0"/>
              <a:t> </a:t>
            </a:r>
            <a:r>
              <a:rPr lang="en-US" altLang="zh-CN" sz="1800" dirty="0" err="1"/>
              <a:t>in,String</a:t>
            </a:r>
            <a:r>
              <a:rPr lang="en-US" altLang="zh-CN" sz="1800" dirty="0"/>
              <a:t> </a:t>
            </a:r>
            <a:r>
              <a:rPr lang="en-US" altLang="zh-CN" sz="1800" dirty="0" err="1"/>
              <a:t>charsetName</a:t>
            </a:r>
            <a:r>
              <a:rPr lang="en-US" altLang="zh-CN" sz="1800" dirty="0"/>
              <a:t>);</a:t>
            </a:r>
          </a:p>
          <a:p>
            <a:pPr lvl="2"/>
            <a:r>
              <a:rPr lang="zh-CN" altLang="en-US" sz="1800" dirty="0"/>
              <a:t>（</a:t>
            </a:r>
            <a:r>
              <a:rPr lang="en-US" altLang="zh-CN" sz="1800" dirty="0"/>
              <a:t>3</a:t>
            </a:r>
            <a:r>
              <a:rPr lang="zh-CN" altLang="en-US" sz="1800" dirty="0"/>
              <a:t>）构造一个默认编码集的</a:t>
            </a:r>
            <a:r>
              <a:rPr lang="en-US" altLang="zh-CN" sz="1800" dirty="0" err="1"/>
              <a:t>OutputStreamWriter</a:t>
            </a:r>
            <a:r>
              <a:rPr lang="zh-CN" altLang="en-US" sz="1800" dirty="0"/>
              <a:t>类对象：</a:t>
            </a:r>
          </a:p>
          <a:p>
            <a:pPr marL="1200150" lvl="3" indent="0">
              <a:buNone/>
            </a:pPr>
            <a:r>
              <a:rPr lang="en-US" altLang="zh-CN" sz="1800" dirty="0" err="1"/>
              <a:t>OutputStreamWriter</a:t>
            </a:r>
            <a:r>
              <a:rPr lang="en-US" altLang="zh-CN" sz="1800" dirty="0"/>
              <a:t> </a:t>
            </a:r>
            <a:r>
              <a:rPr lang="en-US" altLang="zh-CN" sz="1800" dirty="0" err="1"/>
              <a:t>osw</a:t>
            </a:r>
            <a:r>
              <a:rPr lang="en-US" altLang="zh-CN" sz="1800" dirty="0"/>
              <a:t> = new </a:t>
            </a:r>
            <a:r>
              <a:rPr lang="en-US" altLang="zh-CN" sz="1800" dirty="0" err="1"/>
              <a:t>OutputStreamWriter</a:t>
            </a:r>
            <a:r>
              <a:rPr lang="en-US" altLang="zh-CN" sz="1800" dirty="0"/>
              <a:t>(</a:t>
            </a:r>
            <a:r>
              <a:rPr lang="en-US" altLang="zh-CN" sz="1800" dirty="0" err="1"/>
              <a:t>OutputStream</a:t>
            </a:r>
            <a:r>
              <a:rPr lang="en-US" altLang="zh-CN" sz="1800" dirty="0"/>
              <a:t> out);</a:t>
            </a:r>
          </a:p>
          <a:p>
            <a:pPr lvl="2"/>
            <a:r>
              <a:rPr lang="zh-CN" altLang="en-US" sz="1800" dirty="0"/>
              <a:t>（</a:t>
            </a:r>
            <a:r>
              <a:rPr lang="en-US" altLang="zh-CN" sz="1800" dirty="0"/>
              <a:t>4</a:t>
            </a:r>
            <a:r>
              <a:rPr lang="zh-CN" altLang="en-US" sz="1800" dirty="0"/>
              <a:t>）构造一个指定编码集的</a:t>
            </a:r>
            <a:r>
              <a:rPr lang="en-US" altLang="zh-CN" sz="1800" dirty="0" err="1"/>
              <a:t>OutputStreamWriter</a:t>
            </a:r>
            <a:r>
              <a:rPr lang="zh-CN" altLang="en-US" sz="1800" dirty="0"/>
              <a:t>类对象：</a:t>
            </a:r>
          </a:p>
          <a:p>
            <a:pPr marL="1200150" lvl="3" indent="0">
              <a:buNone/>
            </a:pPr>
            <a:r>
              <a:rPr lang="en-US" altLang="zh-CN" sz="1800" dirty="0" err="1"/>
              <a:t>OutputStreamWriter</a:t>
            </a:r>
            <a:r>
              <a:rPr lang="en-US" altLang="zh-CN" sz="1800" dirty="0"/>
              <a:t> </a:t>
            </a:r>
            <a:r>
              <a:rPr lang="en-US" altLang="zh-CN" sz="1800" dirty="0" err="1"/>
              <a:t>osw</a:t>
            </a:r>
            <a:r>
              <a:rPr lang="en-US" altLang="zh-CN" sz="1800" dirty="0"/>
              <a:t> = new </a:t>
            </a:r>
            <a:r>
              <a:rPr lang="en-US" altLang="zh-CN" sz="1800" dirty="0" err="1"/>
              <a:t>OutputStreamWriter</a:t>
            </a:r>
            <a:r>
              <a:rPr lang="en-US" altLang="zh-CN" sz="1800" dirty="0"/>
              <a:t>(</a:t>
            </a:r>
            <a:r>
              <a:rPr lang="en-US" altLang="zh-CN" sz="1800" dirty="0" err="1"/>
              <a:t>OutputStream</a:t>
            </a:r>
            <a:r>
              <a:rPr lang="en-US" altLang="zh-CN" sz="1800" dirty="0"/>
              <a:t> </a:t>
            </a:r>
            <a:r>
              <a:rPr lang="en-US" altLang="zh-CN" sz="1800" dirty="0" err="1"/>
              <a:t>out,String</a:t>
            </a:r>
            <a:r>
              <a:rPr lang="en-US" altLang="zh-CN" sz="1800" dirty="0"/>
              <a:t> </a:t>
            </a:r>
            <a:r>
              <a:rPr lang="en-US" altLang="zh-CN" sz="1800" dirty="0" err="1"/>
              <a:t>charsetName</a:t>
            </a:r>
            <a:r>
              <a:rPr lang="en-US" altLang="zh-CN" sz="1800" dirty="0"/>
              <a:t>);</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132840876"/>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7.4.2 </a:t>
            </a:r>
            <a:r>
              <a:rPr lang="zh-CN" altLang="en-US" dirty="0"/>
              <a:t>转换</a:t>
            </a:r>
            <a:r>
              <a:rPr lang="zh-CN" altLang="en-US" dirty="0" smtClean="0"/>
              <a:t>流（续）</a:t>
            </a:r>
            <a:endParaRPr lang="zh-CN" altLang="en-US" dirty="0"/>
          </a:p>
        </p:txBody>
      </p:sp>
      <p:sp>
        <p:nvSpPr>
          <p:cNvPr id="3" name="内容占位符 2"/>
          <p:cNvSpPr>
            <a:spLocks noGrp="1"/>
          </p:cNvSpPr>
          <p:nvPr>
            <p:ph idx="1"/>
          </p:nvPr>
        </p:nvSpPr>
        <p:spPr>
          <a:xfrm>
            <a:off x="505885" y="860683"/>
            <a:ext cx="11368616" cy="5795298"/>
          </a:xfrm>
        </p:spPr>
        <p:txBody>
          <a:bodyPr/>
          <a:lstStyle/>
          <a:p>
            <a:r>
              <a:rPr lang="en-US" altLang="zh-CN" dirty="0"/>
              <a:t>3. </a:t>
            </a:r>
            <a:r>
              <a:rPr lang="zh-CN" altLang="en-US" dirty="0"/>
              <a:t>参数说明</a:t>
            </a:r>
          </a:p>
          <a:p>
            <a:pPr lvl="1"/>
            <a:r>
              <a:rPr lang="zh-CN" altLang="en-US" dirty="0"/>
              <a:t>（</a:t>
            </a:r>
            <a:r>
              <a:rPr lang="en-US" altLang="zh-CN" dirty="0"/>
              <a:t>1</a:t>
            </a:r>
            <a:r>
              <a:rPr lang="zh-CN" altLang="en-US" dirty="0"/>
              <a:t>）</a:t>
            </a:r>
            <a:r>
              <a:rPr lang="en-US" altLang="zh-CN" dirty="0" err="1"/>
              <a:t>charsetName</a:t>
            </a:r>
            <a:r>
              <a:rPr lang="zh-CN" altLang="en-US" dirty="0"/>
              <a:t>用于指定字符集编码。常用的字符编码有下列几种：</a:t>
            </a:r>
          </a:p>
          <a:p>
            <a:pPr lvl="2"/>
            <a:r>
              <a:rPr lang="en-US" altLang="zh-CN" dirty="0" smtClean="0"/>
              <a:t>GBK/GBK2312</a:t>
            </a:r>
            <a:r>
              <a:rPr lang="zh-CN" altLang="en-US" dirty="0"/>
              <a:t>：国标中文编码，前者包含简体中文和繁体中文，后者仅有简体中文。</a:t>
            </a:r>
          </a:p>
          <a:p>
            <a:pPr lvl="2"/>
            <a:r>
              <a:rPr lang="en-US" altLang="zh-CN" dirty="0" smtClean="0"/>
              <a:t>ISO </a:t>
            </a:r>
            <a:r>
              <a:rPr lang="en-US" altLang="zh-CN" dirty="0"/>
              <a:t>8859-1</a:t>
            </a:r>
            <a:r>
              <a:rPr lang="zh-CN" altLang="en-US" dirty="0"/>
              <a:t>：国际通用吗，可以表示任何文字。</a:t>
            </a:r>
          </a:p>
          <a:p>
            <a:pPr lvl="2"/>
            <a:r>
              <a:rPr lang="en-US" altLang="zh-CN" dirty="0" smtClean="0"/>
              <a:t>Unicode</a:t>
            </a:r>
            <a:r>
              <a:rPr lang="zh-CN" altLang="en-US" dirty="0"/>
              <a:t>：十六进制编码，可以准确地表示出任何语言文字。</a:t>
            </a:r>
          </a:p>
          <a:p>
            <a:pPr lvl="2"/>
            <a:r>
              <a:rPr lang="en-US" altLang="zh-CN" dirty="0" smtClean="0"/>
              <a:t>UTF-8</a:t>
            </a:r>
            <a:r>
              <a:rPr lang="zh-CN" altLang="en-US" dirty="0"/>
              <a:t>：部分</a:t>
            </a:r>
            <a:r>
              <a:rPr lang="en-US" altLang="zh-CN" dirty="0"/>
              <a:t>Unicode</a:t>
            </a:r>
            <a:r>
              <a:rPr lang="zh-CN" altLang="en-US" dirty="0"/>
              <a:t>，部分</a:t>
            </a:r>
            <a:r>
              <a:rPr lang="en-US" altLang="zh-CN" dirty="0"/>
              <a:t>ISO 8859-1</a:t>
            </a:r>
            <a:r>
              <a:rPr lang="zh-CN" altLang="en-US" dirty="0"/>
              <a:t>，适合网络传输。</a:t>
            </a:r>
          </a:p>
          <a:p>
            <a:pPr lvl="1"/>
            <a:r>
              <a:rPr lang="zh-CN" altLang="en-US" dirty="0"/>
              <a:t>（</a:t>
            </a:r>
            <a:r>
              <a:rPr lang="en-US" altLang="zh-CN" dirty="0"/>
              <a:t>2</a:t>
            </a:r>
            <a:r>
              <a:rPr lang="zh-CN" altLang="en-US" dirty="0"/>
              <a:t>）</a:t>
            </a:r>
            <a:r>
              <a:rPr lang="en-US" altLang="zh-CN" dirty="0"/>
              <a:t>in</a:t>
            </a:r>
            <a:r>
              <a:rPr lang="zh-CN" altLang="en-US" dirty="0"/>
              <a:t>是一个输入字节流对象，可以通过如下形式获取：</a:t>
            </a:r>
          </a:p>
          <a:p>
            <a:pPr lvl="2"/>
            <a:r>
              <a:rPr lang="zh-CN" altLang="en-US" dirty="0" smtClean="0"/>
              <a:t>通过</a:t>
            </a:r>
            <a:r>
              <a:rPr lang="zh-CN" altLang="en-US" dirty="0"/>
              <a:t>读取键盘上的数据：</a:t>
            </a:r>
            <a:r>
              <a:rPr lang="en-US" altLang="zh-CN" dirty="0" err="1"/>
              <a:t>InputStream</a:t>
            </a:r>
            <a:r>
              <a:rPr lang="en-US" altLang="zh-CN" dirty="0"/>
              <a:t> in = </a:t>
            </a:r>
            <a:r>
              <a:rPr lang="en-US" altLang="zh-CN" dirty="0" smtClean="0"/>
              <a:t>System.in</a:t>
            </a:r>
            <a:r>
              <a:rPr lang="zh-CN" altLang="en-US" dirty="0"/>
              <a:t>。</a:t>
            </a:r>
          </a:p>
          <a:p>
            <a:pPr lvl="2"/>
            <a:r>
              <a:rPr lang="zh-CN" altLang="en-US" dirty="0" smtClean="0"/>
              <a:t>从</a:t>
            </a:r>
            <a:r>
              <a:rPr lang="zh-CN" altLang="en-US" dirty="0"/>
              <a:t>文件获取：</a:t>
            </a:r>
            <a:r>
              <a:rPr lang="en-US" altLang="zh-CN" dirty="0" err="1"/>
              <a:t>InputStream</a:t>
            </a:r>
            <a:r>
              <a:rPr lang="en-US" altLang="zh-CN" dirty="0"/>
              <a:t> in = new </a:t>
            </a:r>
            <a:r>
              <a:rPr lang="en-US" altLang="zh-CN" dirty="0" err="1"/>
              <a:t>FileInputStream</a:t>
            </a:r>
            <a:r>
              <a:rPr lang="en-US" altLang="zh-CN" dirty="0"/>
              <a:t>(String </a:t>
            </a:r>
            <a:r>
              <a:rPr lang="en-US" altLang="zh-CN" dirty="0" err="1"/>
              <a:t>fileName</a:t>
            </a:r>
            <a:r>
              <a:rPr lang="en-US" altLang="zh-CN" dirty="0"/>
              <a:t>)</a:t>
            </a:r>
            <a:r>
              <a:rPr lang="zh-CN" altLang="en-US" dirty="0"/>
              <a:t>。</a:t>
            </a:r>
          </a:p>
          <a:p>
            <a:pPr lvl="2"/>
            <a:r>
              <a:rPr lang="zh-CN" altLang="en-US" dirty="0" smtClean="0"/>
              <a:t>通过</a:t>
            </a:r>
            <a:r>
              <a:rPr lang="en-US" altLang="zh-CN" dirty="0" smtClean="0"/>
              <a:t>Socket</a:t>
            </a:r>
            <a:r>
              <a:rPr lang="zh-CN" altLang="en-US" dirty="0"/>
              <a:t>获取。</a:t>
            </a:r>
          </a:p>
          <a:p>
            <a:pPr lvl="1"/>
            <a:r>
              <a:rPr lang="zh-CN" altLang="en-US" dirty="0"/>
              <a:t>（</a:t>
            </a:r>
            <a:r>
              <a:rPr lang="en-US" altLang="zh-CN" dirty="0"/>
              <a:t>3</a:t>
            </a:r>
            <a:r>
              <a:rPr lang="zh-CN" altLang="en-US" dirty="0"/>
              <a:t>）</a:t>
            </a:r>
            <a:r>
              <a:rPr lang="en-US" altLang="zh-CN" dirty="0"/>
              <a:t>out</a:t>
            </a:r>
            <a:r>
              <a:rPr lang="zh-CN" altLang="en-US" dirty="0"/>
              <a:t>是一个输出字节流，可以通过如下形式形成：</a:t>
            </a:r>
          </a:p>
          <a:p>
            <a:pPr lvl="2"/>
            <a:r>
              <a:rPr lang="zh-CN" altLang="en-US" dirty="0" smtClean="0"/>
              <a:t>通过 </a:t>
            </a:r>
            <a:r>
              <a:rPr lang="en-US" altLang="zh-CN" dirty="0" err="1"/>
              <a:t>OutputStream</a:t>
            </a:r>
            <a:r>
              <a:rPr lang="en-US" altLang="zh-CN" dirty="0"/>
              <a:t> out = </a:t>
            </a:r>
            <a:r>
              <a:rPr lang="en-US" altLang="zh-CN" dirty="0" err="1"/>
              <a:t>System.out</a:t>
            </a:r>
            <a:r>
              <a:rPr lang="zh-CN" altLang="en-US" dirty="0"/>
              <a:t>显示到控制台上。</a:t>
            </a:r>
          </a:p>
          <a:p>
            <a:pPr lvl="2"/>
            <a:r>
              <a:rPr lang="zh-CN" altLang="en-US" dirty="0" smtClean="0"/>
              <a:t>通过</a:t>
            </a:r>
            <a:r>
              <a:rPr lang="en-US" altLang="zh-CN" dirty="0" err="1"/>
              <a:t>OutputStream</a:t>
            </a:r>
            <a:r>
              <a:rPr lang="en-US" altLang="zh-CN" dirty="0"/>
              <a:t> out = new </a:t>
            </a:r>
            <a:r>
              <a:rPr lang="en-US" altLang="zh-CN" dirty="0" err="1"/>
              <a:t>FileoutputStream</a:t>
            </a:r>
            <a:r>
              <a:rPr lang="en-US" altLang="zh-CN" dirty="0"/>
              <a:t>(String </a:t>
            </a:r>
            <a:r>
              <a:rPr lang="en-US" altLang="zh-CN" dirty="0" err="1"/>
              <a:t>fileName</a:t>
            </a:r>
            <a:r>
              <a:rPr lang="en-US" altLang="zh-CN" dirty="0"/>
              <a:t>)</a:t>
            </a:r>
            <a:r>
              <a:rPr lang="zh-CN" altLang="en-US" dirty="0"/>
              <a:t>输出到文件中。</a:t>
            </a:r>
          </a:p>
          <a:p>
            <a:pPr lvl="2"/>
            <a:r>
              <a:rPr lang="zh-CN" altLang="en-US" dirty="0" smtClean="0"/>
              <a:t>通过</a:t>
            </a:r>
            <a:r>
              <a:rPr lang="en-US" altLang="zh-CN" dirty="0" smtClean="0"/>
              <a:t>Socket</a:t>
            </a:r>
            <a:r>
              <a:rPr lang="zh-CN" altLang="en-US" dirty="0"/>
              <a:t>获取。</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4193910430"/>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43231"/>
            <a:ext cx="10212916" cy="609600"/>
          </a:xfrm>
        </p:spPr>
        <p:txBody>
          <a:bodyPr/>
          <a:lstStyle/>
          <a:p>
            <a:r>
              <a:rPr lang="en-US" altLang="zh-CN" dirty="0"/>
              <a:t>7.4.2 </a:t>
            </a:r>
            <a:r>
              <a:rPr lang="zh-CN" altLang="en-US" dirty="0"/>
              <a:t>转换流（续）</a:t>
            </a:r>
          </a:p>
        </p:txBody>
      </p:sp>
      <p:sp>
        <p:nvSpPr>
          <p:cNvPr id="3" name="内容占位符 2"/>
          <p:cNvSpPr>
            <a:spLocks noGrp="1"/>
          </p:cNvSpPr>
          <p:nvPr>
            <p:ph idx="1"/>
          </p:nvPr>
        </p:nvSpPr>
        <p:spPr>
          <a:xfrm>
            <a:off x="505885" y="867772"/>
            <a:ext cx="11368616" cy="4876800"/>
          </a:xfrm>
        </p:spPr>
        <p:txBody>
          <a:bodyPr/>
          <a:lstStyle/>
          <a:p>
            <a:r>
              <a:rPr lang="en-US" altLang="zh-CN" sz="2000" dirty="0"/>
              <a:t>【</a:t>
            </a:r>
            <a:r>
              <a:rPr lang="zh-CN" altLang="en-US" sz="2000" dirty="0"/>
              <a:t>代码</a:t>
            </a:r>
            <a:r>
              <a:rPr lang="en-US" altLang="zh-CN" sz="2000" dirty="0"/>
              <a:t>7-5】 </a:t>
            </a:r>
            <a:r>
              <a:rPr lang="en-US" altLang="zh-CN" sz="2000" dirty="0" err="1"/>
              <a:t>InputStreamReader</a:t>
            </a:r>
            <a:r>
              <a:rPr lang="zh-CN" altLang="en-US" sz="2000" dirty="0"/>
              <a:t>类和</a:t>
            </a:r>
            <a:r>
              <a:rPr lang="en-US" altLang="zh-CN" sz="2000" dirty="0" err="1"/>
              <a:t>OutputStreamWriter</a:t>
            </a:r>
            <a:r>
              <a:rPr lang="zh-CN" altLang="en-US" sz="2000" dirty="0"/>
              <a:t>类使用示例。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308344" y="1296174"/>
            <a:ext cx="13875489" cy="5290679"/>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a:t>
            </a:r>
            <a:r>
              <a:rPr lang="en-US" altLang="zh-CN" sz="1400" b="0" kern="0" dirty="0" smtClean="0">
                <a:solidFill>
                  <a:srgbClr val="7F0055"/>
                </a:solidFill>
                <a:latin typeface="Consolas" panose="020B0609020204030204" pitchFamily="49" charset="0"/>
                <a:ea typeface="宋体" panose="02010600030101010101" pitchFamily="2" charset="-122"/>
              </a:rPr>
              <a:t>  import</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java.io.*;</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3</a:t>
            </a:r>
            <a:r>
              <a:rPr lang="en-US" altLang="zh-CN" sz="1400" b="0" kern="0" dirty="0" smtClean="0">
                <a:solidFill>
                  <a:srgbClr val="7F0055"/>
                </a:solidFill>
                <a:latin typeface="Consolas" panose="020B0609020204030204" pitchFamily="49" charset="0"/>
                <a:ea typeface="宋体" panose="02010600030101010101" pitchFamily="2" charset="-122"/>
              </a:rPr>
              <a:t>  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TransformStream</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throws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IOException</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smtClean="0">
                <a:solidFill>
                  <a:srgbClr val="000000"/>
                </a:solidFill>
                <a:latin typeface="Consolas" panose="020B0609020204030204" pitchFamily="49" charset="0"/>
                <a:ea typeface="宋体" panose="02010600030101010101" pitchFamily="2" charset="-122"/>
              </a:rPr>
              <a:t>String </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"C:\\file"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filename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"example4.txt"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smtClean="0">
                <a:solidFill>
                  <a:srgbClr val="000000"/>
                </a:solidFill>
                <a:latin typeface="Consolas" panose="020B0609020204030204" pitchFamily="49" charset="0"/>
                <a:ea typeface="宋体" panose="02010600030101010101" pitchFamily="2" charset="-122"/>
              </a:rPr>
              <a:t>File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File(</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如果目录不存在，则创建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smtClean="0">
                <a:solidFill>
                  <a:srgbClr val="7F0055"/>
                </a:solidFill>
                <a:latin typeface="Consolas" panose="020B0609020204030204" pitchFamily="49" charset="0"/>
                <a:ea typeface="宋体" panose="02010600030101010101" pitchFamily="2" charset="-122"/>
              </a:rPr>
              <a:t>if</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.exists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smtClean="0">
                <a:solidFill>
                  <a:srgbClr val="6A3E3E"/>
                </a:solidFill>
                <a:latin typeface="Consolas" panose="020B0609020204030204" pitchFamily="49" charset="0"/>
                <a:ea typeface="宋体" panose="02010600030101010101" pitchFamily="2" charset="-122"/>
              </a:rPr>
              <a:t>file</a:t>
            </a:r>
            <a:r>
              <a:rPr lang="en-US" altLang="zh-CN" sz="1400" b="0" kern="0" dirty="0" err="1" smtClean="0">
                <a:solidFill>
                  <a:srgbClr val="000000"/>
                </a:solidFill>
                <a:latin typeface="Consolas" panose="020B0609020204030204" pitchFamily="49" charset="0"/>
                <a:ea typeface="宋体" panose="02010600030101010101" pitchFamily="2" charset="-122"/>
              </a:rPr>
              <a:t>.mkdirs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smtClean="0">
                <a:solidFill>
                  <a:srgbClr val="6A3E3E"/>
                </a:solidFill>
                <a:latin typeface="Consolas" panose="020B0609020204030204" pitchFamily="49" charset="0"/>
                <a:ea typeface="宋体" panose="02010600030101010101" pitchFamily="2" charset="-122"/>
              </a:rPr>
              <a:t>file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File(</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filename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如果文件不存在，则创建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smtClean="0">
                <a:solidFill>
                  <a:srgbClr val="7F0055"/>
                </a:solidFill>
                <a:latin typeface="Consolas" panose="020B0609020204030204" pitchFamily="49" charset="0"/>
                <a:ea typeface="宋体" panose="02010600030101010101" pitchFamily="2" charset="-122"/>
              </a:rPr>
              <a:t>if</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.exists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err="1" smtClean="0">
                <a:solidFill>
                  <a:srgbClr val="6A3E3E"/>
                </a:solidFill>
                <a:latin typeface="Consolas" panose="020B0609020204030204" pitchFamily="49" charset="0"/>
                <a:ea typeface="宋体" panose="02010600030101010101" pitchFamily="2" charset="-122"/>
              </a:rPr>
              <a:t>file</a:t>
            </a:r>
            <a:r>
              <a:rPr lang="en-US" altLang="zh-CN" sz="1400" b="0" kern="0" dirty="0" err="1" smtClean="0">
                <a:solidFill>
                  <a:srgbClr val="000000"/>
                </a:solidFill>
                <a:latin typeface="Consolas" panose="020B0609020204030204" pitchFamily="49" charset="0"/>
                <a:ea typeface="宋体" panose="02010600030101010101" pitchFamily="2" charset="-122"/>
              </a:rPr>
              <a:t>.createNewFile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以</a:t>
            </a:r>
            <a:r>
              <a:rPr lang="en-US" altLang="zh-CN" sz="1400" b="0" kern="0" dirty="0">
                <a:solidFill>
                  <a:srgbClr val="3F7F5F"/>
                </a:solidFill>
                <a:latin typeface="Consolas" panose="020B0609020204030204" pitchFamily="49" charset="0"/>
                <a:ea typeface="宋体" panose="02010600030101010101" pitchFamily="2" charset="-122"/>
              </a:rPr>
              <a:t>System.in</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作为读取的数据源，即从键盘读取</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err="1" smtClean="0">
                <a:solidFill>
                  <a:srgbClr val="000000"/>
                </a:solidFill>
                <a:latin typeface="Consolas" panose="020B0609020204030204" pitchFamily="49" charset="0"/>
                <a:ea typeface="宋体" panose="02010600030101010101" pitchFamily="2" charset="-122"/>
              </a:rPr>
              <a:t>BufferedReader</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br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BufferedReader</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InputStreamReader</a:t>
            </a:r>
            <a:r>
              <a:rPr lang="en-US" altLang="zh-CN" sz="1400" b="0" kern="0" dirty="0">
                <a:solidFill>
                  <a:srgbClr val="000000"/>
                </a:solidFill>
                <a:latin typeface="Consolas" panose="020B0609020204030204" pitchFamily="49" charset="0"/>
                <a:ea typeface="宋体" panose="02010600030101010101" pitchFamily="2" charset="-122"/>
              </a:rPr>
              <a:t>(System.</a:t>
            </a:r>
            <a:r>
              <a:rPr lang="en-US" altLang="zh-CN" sz="1400" b="0" i="1" kern="0" dirty="0">
                <a:solidFill>
                  <a:srgbClr val="0000C0"/>
                </a:solidFill>
                <a:latin typeface="Consolas" panose="020B0609020204030204" pitchFamily="49" charset="0"/>
                <a:ea typeface="宋体" panose="02010600030101010101" pitchFamily="2" charset="-122"/>
              </a:rPr>
              <a:t>in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允许添加内容，不会清除原有数据源</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err="1" smtClean="0">
                <a:solidFill>
                  <a:srgbClr val="000000"/>
                </a:solidFill>
                <a:latin typeface="Consolas" panose="020B0609020204030204" pitchFamily="49" charset="0"/>
                <a:ea typeface="宋体" panose="02010600030101010101" pitchFamily="2" charset="-122"/>
              </a:rPr>
              <a:t>BufferedWriter</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BufferedWriter</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OutputStreamWriter</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FileOutputStream</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true</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12868856"/>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7.4.2 </a:t>
            </a:r>
            <a:r>
              <a:rPr lang="zh-CN" altLang="en-US" dirty="0"/>
              <a:t>转换流（续）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265814" y="1093788"/>
            <a:ext cx="11036596" cy="5352234"/>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24</a:t>
            </a:r>
            <a:r>
              <a:rPr lang="en-US" altLang="zh-CN" sz="1400" b="0" kern="0" dirty="0">
                <a:solidFill>
                  <a:srgbClr val="000000"/>
                </a:solidFill>
                <a:latin typeface="Consolas" panose="020B0609020204030204" pitchFamily="49" charset="0"/>
                <a:ea typeface="宋体" panose="02010600030101010101" pitchFamily="2" charset="-122"/>
              </a:rPr>
              <a:t>			String </a:t>
            </a:r>
            <a:r>
              <a:rPr lang="en-US" altLang="zh-CN" sz="1400" b="0" kern="0" dirty="0">
                <a:solidFill>
                  <a:srgbClr val="6A3E3E"/>
                </a:solidFill>
                <a:latin typeface="Consolas" panose="020B0609020204030204" pitchFamily="49" charset="0"/>
                <a:ea typeface="宋体" panose="02010600030101010101" pitchFamily="2" charset="-122"/>
              </a:rPr>
              <a:t>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null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请输入：</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直接回车结束输入</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br</a:t>
            </a:r>
            <a:r>
              <a:rPr lang="en-US" altLang="zh-CN" sz="1400" b="0" kern="0" dirty="0" err="1">
                <a:solidFill>
                  <a:srgbClr val="000000"/>
                </a:solidFill>
                <a:latin typeface="Consolas" panose="020B0609020204030204" pitchFamily="49" charset="0"/>
                <a:ea typeface="宋体" panose="02010600030101010101" pitchFamily="2" charset="-122"/>
              </a:rPr>
              <a:t>.readLine</a:t>
            </a:r>
            <a:r>
              <a:rPr lang="en-US" altLang="zh-CN" sz="1400" b="0" kern="0" dirty="0">
                <a:solidFill>
                  <a:srgbClr val="000000"/>
                </a:solidFill>
                <a:latin typeface="Consolas" panose="020B0609020204030204" pitchFamily="49" charset="0"/>
                <a:ea typeface="宋体" panose="02010600030101010101" pitchFamily="2" charset="-122"/>
              </a:rPr>
              <a:t>()).equals(</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.write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写入换行符</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.newLine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32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.flush</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34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存储读取的文件内容</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35			String </a:t>
            </a:r>
            <a:r>
              <a:rPr lang="en-US" altLang="zh-CN" sz="1400" b="0" kern="0" dirty="0">
                <a:solidFill>
                  <a:srgbClr val="6A3E3E"/>
                </a:solidFill>
                <a:latin typeface="Consolas" panose="020B0609020204030204" pitchFamily="49" charset="0"/>
                <a:ea typeface="宋体" panose="02010600030101010101" pitchFamily="2" charset="-122"/>
              </a:rPr>
              <a:t>record</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null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36			</a:t>
            </a:r>
            <a:r>
              <a:rPr lang="en-US" altLang="zh-CN" sz="1400" b="0" kern="0" dirty="0" err="1">
                <a:solidFill>
                  <a:srgbClr val="6A3E3E"/>
                </a:solidFill>
                <a:latin typeface="Consolas" panose="020B0609020204030204" pitchFamily="49" charset="0"/>
                <a:ea typeface="宋体" panose="02010600030101010101" pitchFamily="2" charset="-122"/>
              </a:rPr>
              <a:t>br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BufferedReader</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FileReader</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37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您输入的内容是：</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每次读取一整行数据，返回值为空时说明读取到文件末尾</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39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record</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br</a:t>
            </a:r>
            <a:r>
              <a:rPr lang="en-US" altLang="zh-CN" sz="1400" b="0" kern="0" dirty="0" err="1">
                <a:solidFill>
                  <a:srgbClr val="000000"/>
                </a:solidFill>
                <a:latin typeface="Consolas" panose="020B0609020204030204" pitchFamily="49" charset="0"/>
                <a:ea typeface="宋体" panose="02010600030101010101" pitchFamily="2" charset="-122"/>
              </a:rPr>
              <a:t>.readLine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null</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40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record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43			</a:t>
            </a:r>
            <a:r>
              <a:rPr lang="en-US" altLang="zh-CN" sz="1400" b="0" kern="0" dirty="0" err="1">
                <a:solidFill>
                  <a:srgbClr val="6A3E3E"/>
                </a:solidFill>
                <a:latin typeface="Consolas" panose="020B0609020204030204" pitchFamily="49" charset="0"/>
                <a:ea typeface="宋体" panose="02010600030101010101" pitchFamily="2" charset="-122"/>
              </a:rPr>
              <a:t>bw</a:t>
            </a:r>
            <a:r>
              <a:rPr lang="en-US" altLang="zh-CN" sz="1400" b="0" kern="0" dirty="0" err="1">
                <a:solidFill>
                  <a:srgbClr val="000000"/>
                </a:solidFill>
                <a:latin typeface="Consolas" panose="020B0609020204030204" pitchFamily="49" charset="0"/>
                <a:ea typeface="宋体" panose="02010600030101010101" pitchFamily="2" charset="-122"/>
              </a:rPr>
              <a:t>.close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44			</a:t>
            </a:r>
            <a:r>
              <a:rPr lang="en-US" altLang="zh-CN" sz="1400" b="0" kern="0" dirty="0" err="1">
                <a:solidFill>
                  <a:srgbClr val="6A3E3E"/>
                </a:solidFill>
                <a:latin typeface="Consolas" panose="020B0609020204030204" pitchFamily="49" charset="0"/>
                <a:ea typeface="宋体" panose="02010600030101010101" pitchFamily="2" charset="-122"/>
              </a:rPr>
              <a:t>br</a:t>
            </a:r>
            <a:r>
              <a:rPr lang="en-US" altLang="zh-CN" sz="1400" b="0" kern="0" dirty="0" err="1">
                <a:solidFill>
                  <a:srgbClr val="000000"/>
                </a:solidFill>
                <a:latin typeface="Consolas" panose="020B0609020204030204" pitchFamily="49" charset="0"/>
                <a:ea typeface="宋体" panose="02010600030101010101" pitchFamily="2" charset="-122"/>
              </a:rPr>
              <a:t>.close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45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46	}</a:t>
            </a:r>
            <a:endParaRPr lang="zh-CN" altLang="en-US" sz="1400" b="0" dirty="0"/>
          </a:p>
        </p:txBody>
      </p:sp>
    </p:spTree>
    <p:extLst>
      <p:ext uri="{BB962C8B-B14F-4D97-AF65-F5344CB8AC3E}">
        <p14:creationId xmlns:p14="http://schemas.microsoft.com/office/powerpoint/2010/main" val="769212927"/>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7.4.2 </a:t>
            </a:r>
            <a:r>
              <a:rPr lang="zh-CN" altLang="en-US" dirty="0"/>
              <a:t>转换流（续）</a:t>
            </a:r>
          </a:p>
        </p:txBody>
      </p:sp>
      <p:sp>
        <p:nvSpPr>
          <p:cNvPr id="3" name="内容占位符 2"/>
          <p:cNvSpPr>
            <a:spLocks noGrp="1"/>
          </p:cNvSpPr>
          <p:nvPr>
            <p:ph idx="1"/>
          </p:nvPr>
        </p:nvSpPr>
        <p:spPr>
          <a:xfrm>
            <a:off x="478916" y="1114425"/>
            <a:ext cx="11368616" cy="5265110"/>
          </a:xfrm>
        </p:spPr>
        <p:txBody>
          <a:bodyPr/>
          <a:lstStyle/>
          <a:p>
            <a:r>
              <a:rPr lang="zh-CN" altLang="en-US" dirty="0"/>
              <a:t>程序运行结果如下</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a:t>说明：</a:t>
            </a:r>
          </a:p>
          <a:p>
            <a:pPr lvl="1"/>
            <a:r>
              <a:rPr lang="zh-CN" altLang="en-US" dirty="0"/>
              <a:t>（</a:t>
            </a:r>
            <a:r>
              <a:rPr lang="en-US" altLang="zh-CN" dirty="0"/>
              <a:t>1</a:t>
            </a:r>
            <a:r>
              <a:rPr lang="zh-CN" altLang="en-US" dirty="0"/>
              <a:t>）因为</a:t>
            </a:r>
            <a:r>
              <a:rPr lang="en-US" altLang="zh-CN" dirty="0"/>
              <a:t>System.in</a:t>
            </a:r>
            <a:r>
              <a:rPr lang="zh-CN" altLang="en-US" dirty="0"/>
              <a:t>是一个</a:t>
            </a:r>
            <a:r>
              <a:rPr lang="en-US" altLang="zh-CN" dirty="0" err="1"/>
              <a:t>InputStream</a:t>
            </a:r>
            <a:r>
              <a:rPr lang="zh-CN" altLang="en-US" dirty="0"/>
              <a:t>对象，缓冲字符流无法直接使用，需要通过转换流将字节流转成字符流。然后使用字符输入处理流的</a:t>
            </a:r>
            <a:r>
              <a:rPr lang="en-US" altLang="zh-CN" dirty="0" err="1"/>
              <a:t>readLine</a:t>
            </a:r>
            <a:r>
              <a:rPr lang="en-US" altLang="zh-CN" dirty="0"/>
              <a:t>( )</a:t>
            </a:r>
            <a:r>
              <a:rPr lang="zh-CN" altLang="en-US" dirty="0"/>
              <a:t>每次读取一行，使用</a:t>
            </a:r>
            <a:r>
              <a:rPr lang="en-US" altLang="zh-CN" dirty="0" err="1"/>
              <a:t>newLine</a:t>
            </a:r>
            <a:r>
              <a:rPr lang="en-US" altLang="zh-CN" dirty="0"/>
              <a:t>( )</a:t>
            </a:r>
            <a:r>
              <a:rPr lang="zh-CN" altLang="en-US" dirty="0"/>
              <a:t>完成换行。</a:t>
            </a:r>
          </a:p>
          <a:p>
            <a:pPr lvl="1"/>
            <a:r>
              <a:rPr lang="zh-CN" altLang="en-US" dirty="0"/>
              <a:t>（</a:t>
            </a:r>
            <a:r>
              <a:rPr lang="en-US" altLang="zh-CN" dirty="0"/>
              <a:t>2</a:t>
            </a:r>
            <a:r>
              <a:rPr lang="zh-CN" altLang="en-US" dirty="0"/>
              <a:t>）通常使用</a:t>
            </a:r>
            <a:r>
              <a:rPr lang="en-US" altLang="zh-CN" dirty="0"/>
              <a:t>IO</a:t>
            </a:r>
            <a:r>
              <a:rPr lang="zh-CN" altLang="en-US" dirty="0"/>
              <a:t>流写入文件时，写入的数据总会覆盖原来的数据，这是因为文件输出流默认不允许追加内容，所以需要为</a:t>
            </a:r>
            <a:r>
              <a:rPr lang="en-US" altLang="zh-CN" dirty="0" err="1"/>
              <a:t>FileOuputStream</a:t>
            </a:r>
            <a:r>
              <a:rPr lang="zh-CN" altLang="en-US" dirty="0"/>
              <a:t>、</a:t>
            </a:r>
            <a:r>
              <a:rPr lang="en-US" altLang="zh-CN" dirty="0" err="1"/>
              <a:t>FileWriter</a:t>
            </a:r>
            <a:r>
              <a:rPr lang="zh-CN" altLang="en-US" dirty="0"/>
              <a:t>的构造参数</a:t>
            </a:r>
            <a:r>
              <a:rPr lang="en-US" altLang="zh-CN" dirty="0" err="1"/>
              <a:t>boolean</a:t>
            </a:r>
            <a:r>
              <a:rPr lang="en-US" altLang="zh-CN" dirty="0"/>
              <a:t> append </a:t>
            </a:r>
            <a:r>
              <a:rPr lang="zh-CN" altLang="en-US" dirty="0"/>
              <a:t>传入</a:t>
            </a:r>
            <a:r>
              <a:rPr lang="en-US" altLang="zh-CN" dirty="0"/>
              <a:t>true</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5" name="图片 4"/>
          <p:cNvPicPr>
            <a:picLocks noChangeAspect="1"/>
          </p:cNvPicPr>
          <p:nvPr/>
        </p:nvPicPr>
        <p:blipFill>
          <a:blip r:embed="rId2"/>
          <a:stretch>
            <a:fillRect/>
          </a:stretch>
        </p:blipFill>
        <p:spPr>
          <a:xfrm>
            <a:off x="3775210" y="1114425"/>
            <a:ext cx="2388014" cy="2717395"/>
          </a:xfrm>
          <a:prstGeom prst="rect">
            <a:avLst/>
          </a:prstGeom>
        </p:spPr>
      </p:pic>
    </p:spTree>
    <p:extLst>
      <p:ext uri="{BB962C8B-B14F-4D97-AF65-F5344CB8AC3E}">
        <p14:creationId xmlns:p14="http://schemas.microsoft.com/office/powerpoint/2010/main" val="1744199570"/>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8059" y="2491009"/>
            <a:ext cx="10212916" cy="609600"/>
          </a:xfrm>
        </p:spPr>
        <p:txBody>
          <a:bodyPr/>
          <a:lstStyle/>
          <a:p>
            <a:r>
              <a:rPr lang="zh-CN" altLang="en-US" dirty="0"/>
              <a:t>第</a:t>
            </a:r>
            <a:r>
              <a:rPr lang="en-US" altLang="zh-CN" dirty="0"/>
              <a:t>7.5 </a:t>
            </a:r>
            <a:r>
              <a:rPr lang="zh-CN" altLang="en-US" dirty="0"/>
              <a:t>课 打印流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725450059"/>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打印流只做输出没有输入，即</a:t>
            </a:r>
            <a:r>
              <a:rPr lang="zh-CN" altLang="en-US" sz="2400" dirty="0">
                <a:solidFill>
                  <a:srgbClr val="FF0000"/>
                </a:solidFill>
              </a:rPr>
              <a:t>只能写数据</a:t>
            </a:r>
            <a:r>
              <a:rPr lang="zh-CN" altLang="en-US" sz="2400" dirty="0"/>
              <a:t>（只能针对目的地文件进行操作），</a:t>
            </a:r>
            <a:r>
              <a:rPr lang="zh-CN" altLang="en-US" sz="2400" dirty="0">
                <a:solidFill>
                  <a:srgbClr val="FF0000"/>
                </a:solidFill>
              </a:rPr>
              <a:t>不能读数据</a:t>
            </a:r>
            <a:r>
              <a:rPr lang="zh-CN" altLang="en-US" sz="2400" dirty="0"/>
              <a:t>（不能针对源文件进行操作）</a:t>
            </a:r>
            <a:r>
              <a:rPr lang="zh-CN" altLang="en-US" sz="2400" dirty="0" smtClean="0"/>
              <a:t>。</a:t>
            </a:r>
            <a:endParaRPr lang="en-US" altLang="zh-CN" sz="2400" dirty="0" smtClean="0"/>
          </a:p>
          <a:p>
            <a:r>
              <a:rPr lang="zh-CN" altLang="en-US" sz="2400" dirty="0" smtClean="0"/>
              <a:t>打印</a:t>
            </a:r>
            <a:r>
              <a:rPr lang="zh-CN" altLang="en-US" sz="2400" dirty="0"/>
              <a:t>流分为：字节打印流（</a:t>
            </a:r>
            <a:r>
              <a:rPr lang="en-US" altLang="zh-CN" sz="2400" dirty="0" err="1"/>
              <a:t>PrintStream</a:t>
            </a:r>
            <a:r>
              <a:rPr lang="zh-CN" altLang="en-US" sz="2400" dirty="0"/>
              <a:t>）和字符打印流（</a:t>
            </a:r>
            <a:r>
              <a:rPr lang="en-US" altLang="zh-CN" sz="2400" dirty="0" err="1"/>
              <a:t>PrintWriter</a:t>
            </a:r>
            <a:r>
              <a:rPr lang="zh-CN" altLang="en-US" sz="2400"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2150443236"/>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en-US" altLang="zh-CN" dirty="0" err="1"/>
              <a:t>PrintStream</a:t>
            </a:r>
            <a:r>
              <a:rPr lang="zh-CN" altLang="en-US" dirty="0"/>
              <a:t>类</a:t>
            </a:r>
          </a:p>
        </p:txBody>
      </p:sp>
      <p:sp>
        <p:nvSpPr>
          <p:cNvPr id="3" name="内容占位符 2"/>
          <p:cNvSpPr>
            <a:spLocks noGrp="1"/>
          </p:cNvSpPr>
          <p:nvPr>
            <p:ph idx="1"/>
          </p:nvPr>
        </p:nvSpPr>
        <p:spPr/>
        <p:txBody>
          <a:bodyPr/>
          <a:lstStyle/>
          <a:p>
            <a:r>
              <a:rPr lang="en-US" altLang="zh-CN" sz="2400" dirty="0"/>
              <a:t>1. </a:t>
            </a:r>
            <a:r>
              <a:rPr lang="en-US" altLang="zh-CN" sz="2400" dirty="0" err="1"/>
              <a:t>PrintStream</a:t>
            </a:r>
            <a:r>
              <a:rPr lang="zh-CN" altLang="en-US" sz="2400" dirty="0"/>
              <a:t>及其构造器</a:t>
            </a:r>
          </a:p>
          <a:p>
            <a:pPr lvl="1"/>
            <a:r>
              <a:rPr lang="en-US" altLang="zh-CN" sz="2200" dirty="0" err="1"/>
              <a:t>PrintStream</a:t>
            </a:r>
            <a:r>
              <a:rPr lang="zh-CN" altLang="en-US" sz="2200" dirty="0"/>
              <a:t>是</a:t>
            </a:r>
            <a:r>
              <a:rPr lang="zh-CN" altLang="en-US" sz="2200" dirty="0">
                <a:solidFill>
                  <a:srgbClr val="FF0000"/>
                </a:solidFill>
              </a:rPr>
              <a:t>字节类型</a:t>
            </a:r>
            <a:r>
              <a:rPr lang="zh-CN" altLang="en-US" sz="2200" dirty="0"/>
              <a:t>的打印输出流，它继承于</a:t>
            </a:r>
            <a:r>
              <a:rPr lang="en-US" altLang="zh-CN" sz="2200" dirty="0" err="1"/>
              <a:t>FilterOutputStream</a:t>
            </a:r>
            <a:r>
              <a:rPr lang="zh-CN" altLang="en-US" sz="2200" dirty="0"/>
              <a:t>。</a:t>
            </a:r>
            <a:r>
              <a:rPr lang="en-US" altLang="zh-CN" sz="2200" dirty="0" err="1"/>
              <a:t>PrintStream</a:t>
            </a:r>
            <a:r>
              <a:rPr lang="en-US" altLang="zh-CN" sz="2200" dirty="0"/>
              <a:t> </a:t>
            </a:r>
            <a:r>
              <a:rPr lang="zh-CN" altLang="en-US" sz="2200" dirty="0"/>
              <a:t>是用来装饰其它输出流。它能为其他输出流添加功能，使它们能够方便地打印各种类型的数据（而不仅限于</a:t>
            </a:r>
            <a:r>
              <a:rPr lang="en-US" altLang="zh-CN" sz="2200" dirty="0"/>
              <a:t>byte</a:t>
            </a:r>
            <a:r>
              <a:rPr lang="zh-CN" altLang="en-US" sz="2200" dirty="0"/>
              <a:t>型）的格式化表示形式。</a:t>
            </a:r>
            <a:r>
              <a:rPr lang="en-US" altLang="zh-CN" sz="2200" dirty="0" err="1"/>
              <a:t>PrintStream</a:t>
            </a:r>
            <a:r>
              <a:rPr lang="zh-CN" altLang="en-US" sz="2200" dirty="0"/>
              <a:t>的构造方法有如下两种形式：</a:t>
            </a:r>
          </a:p>
          <a:p>
            <a:pPr lvl="1"/>
            <a:r>
              <a:rPr lang="zh-CN" altLang="en-US" sz="2200" dirty="0"/>
              <a:t>（</a:t>
            </a:r>
            <a:r>
              <a:rPr lang="en-US" altLang="zh-CN" sz="2200" dirty="0"/>
              <a:t>1</a:t>
            </a:r>
            <a:r>
              <a:rPr lang="zh-CN" altLang="en-US" sz="2200" dirty="0"/>
              <a:t>）由</a:t>
            </a:r>
            <a:r>
              <a:rPr lang="en-US" altLang="zh-CN" sz="2200" dirty="0" err="1"/>
              <a:t>OutputStream</a:t>
            </a:r>
            <a:r>
              <a:rPr lang="zh-CN" altLang="en-US" sz="2200" dirty="0"/>
              <a:t>创建新</a:t>
            </a:r>
            <a:r>
              <a:rPr lang="en-US" altLang="zh-CN" sz="2200" dirty="0" err="1"/>
              <a:t>PrintStream</a:t>
            </a:r>
            <a:r>
              <a:rPr lang="zh-CN" altLang="en-US" sz="2200" dirty="0"/>
              <a:t>。</a:t>
            </a:r>
          </a:p>
          <a:p>
            <a:pPr lvl="2"/>
            <a:r>
              <a:rPr lang="en-US" altLang="zh-CN" sz="2200" dirty="0" err="1"/>
              <a:t>PrintStream</a:t>
            </a:r>
            <a:r>
              <a:rPr lang="en-US" altLang="zh-CN" sz="2200" dirty="0"/>
              <a:t>(</a:t>
            </a:r>
            <a:r>
              <a:rPr lang="en-US" altLang="zh-CN" sz="2200" dirty="0" err="1"/>
              <a:t>OutputStream</a:t>
            </a:r>
            <a:r>
              <a:rPr lang="en-US" altLang="zh-CN" sz="2200" dirty="0"/>
              <a:t> out);		</a:t>
            </a:r>
            <a:r>
              <a:rPr lang="en-US" altLang="zh-CN" sz="2200" dirty="0" smtClean="0"/>
              <a:t>// </a:t>
            </a:r>
            <a:r>
              <a:rPr lang="zh-CN" altLang="en-US" sz="2200" dirty="0"/>
              <a:t>不自动</a:t>
            </a:r>
            <a:r>
              <a:rPr lang="en-US" altLang="zh-CN" sz="2200" dirty="0"/>
              <a:t>flush</a:t>
            </a:r>
            <a:r>
              <a:rPr lang="zh-CN" altLang="en-US" sz="2200" dirty="0"/>
              <a:t>，采用默认字符集</a:t>
            </a:r>
          </a:p>
          <a:p>
            <a:pPr lvl="2"/>
            <a:r>
              <a:rPr lang="en-US" altLang="zh-CN" sz="2200" dirty="0" err="1"/>
              <a:t>PrintStream</a:t>
            </a:r>
            <a:r>
              <a:rPr lang="en-US" altLang="zh-CN" sz="2200" dirty="0"/>
              <a:t>(</a:t>
            </a:r>
            <a:r>
              <a:rPr lang="en-US" altLang="zh-CN" sz="2200" dirty="0" err="1"/>
              <a:t>OutputStream</a:t>
            </a:r>
            <a:r>
              <a:rPr lang="en-US" altLang="zh-CN" sz="2200" dirty="0"/>
              <a:t> out, </a:t>
            </a:r>
            <a:r>
              <a:rPr lang="en-US" altLang="zh-CN" sz="2200" dirty="0" err="1"/>
              <a:t>boolean</a:t>
            </a:r>
            <a:r>
              <a:rPr lang="en-US" altLang="zh-CN" sz="2200" dirty="0"/>
              <a:t> </a:t>
            </a:r>
            <a:r>
              <a:rPr lang="en-US" altLang="zh-CN" sz="2200" dirty="0" err="1"/>
              <a:t>autoFlush</a:t>
            </a:r>
            <a:r>
              <a:rPr lang="en-US" altLang="zh-CN" sz="2200" dirty="0" smtClean="0"/>
              <a:t>);</a:t>
            </a:r>
            <a:r>
              <a:rPr lang="en-US" altLang="zh-CN" sz="1600" dirty="0" smtClean="0"/>
              <a:t>// </a:t>
            </a:r>
            <a:r>
              <a:rPr lang="zh-CN" altLang="en-US" sz="1600" dirty="0"/>
              <a:t>带自动</a:t>
            </a:r>
            <a:r>
              <a:rPr lang="en-US" altLang="zh-CN" sz="1600" dirty="0"/>
              <a:t>flush</a:t>
            </a:r>
            <a:r>
              <a:rPr lang="zh-CN" altLang="en-US" sz="1600" dirty="0"/>
              <a:t>，采用默认字符集</a:t>
            </a:r>
          </a:p>
          <a:p>
            <a:pPr lvl="2"/>
            <a:r>
              <a:rPr lang="en-US" altLang="zh-CN" sz="2200" dirty="0" err="1"/>
              <a:t>PrintStream</a:t>
            </a:r>
            <a:r>
              <a:rPr lang="en-US" altLang="zh-CN" sz="2200" dirty="0"/>
              <a:t>(</a:t>
            </a:r>
            <a:r>
              <a:rPr lang="en-US" altLang="zh-CN" sz="2200" dirty="0" err="1"/>
              <a:t>OutputStream</a:t>
            </a:r>
            <a:r>
              <a:rPr lang="en-US" altLang="zh-CN" sz="2200" dirty="0"/>
              <a:t> out, </a:t>
            </a:r>
            <a:r>
              <a:rPr lang="en-US" altLang="zh-CN" sz="2200" dirty="0" err="1"/>
              <a:t>boolean</a:t>
            </a:r>
            <a:r>
              <a:rPr lang="en-US" altLang="zh-CN" sz="2200" dirty="0"/>
              <a:t> </a:t>
            </a:r>
            <a:r>
              <a:rPr lang="en-US" altLang="zh-CN" sz="2200" dirty="0" err="1"/>
              <a:t>autoFlush</a:t>
            </a:r>
            <a:r>
              <a:rPr lang="en-US" altLang="zh-CN" sz="2200" dirty="0"/>
              <a:t>, String </a:t>
            </a:r>
            <a:r>
              <a:rPr lang="en-US" altLang="zh-CN" sz="2200" dirty="0" err="1"/>
              <a:t>charsetName</a:t>
            </a:r>
            <a:r>
              <a:rPr lang="en-US" altLang="zh-CN" sz="2200" dirty="0"/>
              <a:t>);	// </a:t>
            </a:r>
            <a:r>
              <a:rPr lang="zh-CN" altLang="en-US" sz="2200" dirty="0"/>
              <a:t>带自动</a:t>
            </a:r>
            <a:r>
              <a:rPr lang="en-US" altLang="zh-CN" sz="2200" dirty="0"/>
              <a:t>flush</a:t>
            </a:r>
            <a:r>
              <a:rPr lang="zh-CN" altLang="en-US" sz="2200" dirty="0"/>
              <a:t>，采用</a:t>
            </a:r>
            <a:r>
              <a:rPr lang="en-US" altLang="zh-CN" sz="2200" dirty="0" err="1"/>
              <a:t>charsetName</a:t>
            </a:r>
            <a:r>
              <a:rPr lang="zh-CN" altLang="en-US" sz="2200" dirty="0"/>
              <a:t>字符集</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240432089"/>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File</a:t>
            </a:r>
            <a:r>
              <a:rPr lang="zh-CN" altLang="en-US" dirty="0"/>
              <a:t>类及使用（续）</a:t>
            </a:r>
          </a:p>
        </p:txBody>
      </p:sp>
      <p:sp>
        <p:nvSpPr>
          <p:cNvPr id="3" name="内容占位符 2"/>
          <p:cNvSpPr>
            <a:spLocks noGrp="1"/>
          </p:cNvSpPr>
          <p:nvPr>
            <p:ph idx="1"/>
          </p:nvPr>
        </p:nvSpPr>
        <p:spPr/>
        <p:txBody>
          <a:bodyPr/>
          <a:lstStyle/>
          <a:p>
            <a:r>
              <a:rPr lang="en-US" altLang="zh-CN" dirty="0"/>
              <a:t>File</a:t>
            </a:r>
            <a:r>
              <a:rPr lang="zh-CN" altLang="en-US" dirty="0"/>
              <a:t>类常用的方法</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5" name="图片 4"/>
          <p:cNvPicPr>
            <a:picLocks noChangeAspect="1"/>
          </p:cNvPicPr>
          <p:nvPr/>
        </p:nvPicPr>
        <p:blipFill>
          <a:blip r:embed="rId2"/>
          <a:stretch>
            <a:fillRect/>
          </a:stretch>
        </p:blipFill>
        <p:spPr>
          <a:xfrm>
            <a:off x="1253900" y="1796107"/>
            <a:ext cx="10160003" cy="3956107"/>
          </a:xfrm>
          <a:prstGeom prst="rect">
            <a:avLst/>
          </a:prstGeom>
        </p:spPr>
      </p:pic>
    </p:spTree>
    <p:extLst>
      <p:ext uri="{BB962C8B-B14F-4D97-AF65-F5344CB8AC3E}">
        <p14:creationId xmlns:p14="http://schemas.microsoft.com/office/powerpoint/2010/main" val="2710262949"/>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en-US" altLang="zh-CN" dirty="0" err="1"/>
              <a:t>PrintStream</a:t>
            </a:r>
            <a:r>
              <a:rPr lang="zh-CN" altLang="en-US" dirty="0" smtClean="0"/>
              <a:t>类（续）</a:t>
            </a:r>
            <a:endParaRPr lang="zh-CN" altLang="en-US" dirty="0"/>
          </a:p>
        </p:txBody>
      </p:sp>
      <p:sp>
        <p:nvSpPr>
          <p:cNvPr id="3" name="内容占位符 2"/>
          <p:cNvSpPr>
            <a:spLocks noGrp="1"/>
          </p:cNvSpPr>
          <p:nvPr>
            <p:ph idx="1"/>
          </p:nvPr>
        </p:nvSpPr>
        <p:spPr/>
        <p:txBody>
          <a:bodyPr/>
          <a:lstStyle/>
          <a:p>
            <a:pPr lvl="1"/>
            <a:r>
              <a:rPr lang="zh-CN" altLang="en-US" dirty="0"/>
              <a:t>（</a:t>
            </a:r>
            <a:r>
              <a:rPr lang="en-US" altLang="zh-CN" dirty="0"/>
              <a:t>2</a:t>
            </a:r>
            <a:r>
              <a:rPr lang="zh-CN" altLang="en-US" dirty="0"/>
              <a:t>）由文件名或文件对象创建新</a:t>
            </a:r>
            <a:r>
              <a:rPr lang="en-US" altLang="zh-CN" dirty="0" err="1"/>
              <a:t>PrintStream</a:t>
            </a:r>
            <a:r>
              <a:rPr lang="zh-CN" altLang="en-US" dirty="0"/>
              <a:t>。</a:t>
            </a:r>
          </a:p>
          <a:p>
            <a:pPr lvl="2"/>
            <a:r>
              <a:rPr lang="en-US" altLang="zh-CN" dirty="0" err="1"/>
              <a:t>PrintStream</a:t>
            </a:r>
            <a:r>
              <a:rPr lang="en-US" altLang="zh-CN" dirty="0"/>
              <a:t>(String </a:t>
            </a:r>
            <a:r>
              <a:rPr lang="en-US" altLang="zh-CN" dirty="0" err="1"/>
              <a:t>fileName</a:t>
            </a:r>
            <a:r>
              <a:rPr lang="en-US" altLang="zh-CN" dirty="0"/>
              <a:t>);	// </a:t>
            </a:r>
            <a:r>
              <a:rPr lang="zh-CN" altLang="en-US" dirty="0"/>
              <a:t>不自动</a:t>
            </a:r>
            <a:r>
              <a:rPr lang="en-US" altLang="zh-CN" dirty="0"/>
              <a:t>flush</a:t>
            </a:r>
            <a:r>
              <a:rPr lang="zh-CN" altLang="en-US" dirty="0"/>
              <a:t>，采用默认字符集</a:t>
            </a:r>
          </a:p>
          <a:p>
            <a:pPr lvl="2"/>
            <a:r>
              <a:rPr lang="en-US" altLang="zh-CN" dirty="0" err="1"/>
              <a:t>PrintStream</a:t>
            </a:r>
            <a:r>
              <a:rPr lang="en-US" altLang="zh-CN" dirty="0"/>
              <a:t>(String </a:t>
            </a:r>
            <a:r>
              <a:rPr lang="en-US" altLang="zh-CN" dirty="0" err="1"/>
              <a:t>fileName</a:t>
            </a:r>
            <a:r>
              <a:rPr lang="en-US" altLang="zh-CN" dirty="0"/>
              <a:t>, String </a:t>
            </a:r>
            <a:r>
              <a:rPr lang="en-US" altLang="zh-CN" dirty="0" err="1"/>
              <a:t>charsetName</a:t>
            </a:r>
            <a:r>
              <a:rPr lang="en-US" altLang="zh-CN" dirty="0"/>
              <a:t>);	</a:t>
            </a:r>
            <a:r>
              <a:rPr lang="en-US" altLang="zh-CN" sz="1600" dirty="0"/>
              <a:t>// </a:t>
            </a:r>
            <a:r>
              <a:rPr lang="zh-CN" altLang="en-US" sz="1600" dirty="0"/>
              <a:t>不自动</a:t>
            </a:r>
            <a:r>
              <a:rPr lang="en-US" altLang="zh-CN" sz="1600" dirty="0"/>
              <a:t>flush</a:t>
            </a:r>
            <a:r>
              <a:rPr lang="zh-CN" altLang="en-US" sz="1600" dirty="0"/>
              <a:t>，采用</a:t>
            </a:r>
            <a:r>
              <a:rPr lang="en-US" altLang="zh-CN" sz="1600" dirty="0" err="1"/>
              <a:t>charsetName</a:t>
            </a:r>
            <a:r>
              <a:rPr lang="zh-CN" altLang="en-US" sz="1600" dirty="0"/>
              <a:t>字符集</a:t>
            </a:r>
          </a:p>
          <a:p>
            <a:pPr lvl="2"/>
            <a:r>
              <a:rPr lang="en-US" altLang="zh-CN" dirty="0" err="1"/>
              <a:t>PrintStream</a:t>
            </a:r>
            <a:r>
              <a:rPr lang="en-US" altLang="zh-CN" dirty="0"/>
              <a:t>(File file);	// </a:t>
            </a:r>
            <a:r>
              <a:rPr lang="zh-CN" altLang="en-US" dirty="0"/>
              <a:t>不自动</a:t>
            </a:r>
            <a:r>
              <a:rPr lang="en-US" altLang="zh-CN" dirty="0"/>
              <a:t>flush</a:t>
            </a:r>
            <a:r>
              <a:rPr lang="zh-CN" altLang="en-US" dirty="0"/>
              <a:t>，采用默认字符集</a:t>
            </a:r>
          </a:p>
          <a:p>
            <a:pPr lvl="2"/>
            <a:r>
              <a:rPr lang="en-US" altLang="zh-CN" dirty="0" err="1"/>
              <a:t>PrintStream</a:t>
            </a:r>
            <a:r>
              <a:rPr lang="en-US" altLang="zh-CN" dirty="0"/>
              <a:t>(File </a:t>
            </a:r>
            <a:r>
              <a:rPr lang="en-US" altLang="zh-CN" dirty="0" err="1"/>
              <a:t>file</a:t>
            </a:r>
            <a:r>
              <a:rPr lang="en-US" altLang="zh-CN" dirty="0"/>
              <a:t>, String </a:t>
            </a:r>
            <a:r>
              <a:rPr lang="en-US" altLang="zh-CN" dirty="0" err="1"/>
              <a:t>charsetName</a:t>
            </a:r>
            <a:r>
              <a:rPr lang="en-US" altLang="zh-CN" sz="1800" dirty="0" smtClean="0"/>
              <a:t>); // </a:t>
            </a:r>
            <a:r>
              <a:rPr lang="zh-CN" altLang="en-US" sz="1800" dirty="0"/>
              <a:t>不自动</a:t>
            </a:r>
            <a:r>
              <a:rPr lang="en-US" altLang="zh-CN" sz="1800" dirty="0"/>
              <a:t>flush</a:t>
            </a:r>
            <a:r>
              <a:rPr lang="zh-CN" altLang="en-US" sz="1800" dirty="0"/>
              <a:t>，采用</a:t>
            </a:r>
            <a:r>
              <a:rPr lang="en-US" altLang="zh-CN" sz="1800" dirty="0" err="1"/>
              <a:t>charsetName</a:t>
            </a:r>
            <a:r>
              <a:rPr lang="zh-CN" altLang="en-US" sz="1800" dirty="0"/>
              <a:t>字符集</a:t>
            </a:r>
          </a:p>
          <a:p>
            <a:pPr lvl="1"/>
            <a:r>
              <a:rPr lang="zh-CN" altLang="en-US" dirty="0" smtClean="0"/>
              <a:t>说明</a:t>
            </a:r>
            <a:r>
              <a:rPr lang="zh-CN" altLang="en-US" dirty="0"/>
              <a:t>：</a:t>
            </a:r>
          </a:p>
          <a:p>
            <a:pPr lvl="2"/>
            <a:r>
              <a:rPr lang="zh-CN" altLang="en-US" dirty="0" smtClean="0"/>
              <a:t>（</a:t>
            </a:r>
            <a:r>
              <a:rPr lang="en-US" altLang="zh-CN" dirty="0"/>
              <a:t>1</a:t>
            </a:r>
            <a:r>
              <a:rPr lang="zh-CN" altLang="en-US" dirty="0"/>
              <a:t>）参数</a:t>
            </a:r>
            <a:r>
              <a:rPr lang="en-US" altLang="zh-CN" dirty="0" err="1"/>
              <a:t>autoFlush</a:t>
            </a:r>
            <a:r>
              <a:rPr lang="zh-CN" altLang="en-US" dirty="0"/>
              <a:t>为</a:t>
            </a:r>
            <a:r>
              <a:rPr lang="en-US" altLang="zh-CN" dirty="0"/>
              <a:t>true</a:t>
            </a:r>
            <a:r>
              <a:rPr lang="zh-CN" altLang="en-US" dirty="0"/>
              <a:t>是能自动刷新。</a:t>
            </a:r>
          </a:p>
          <a:p>
            <a:pPr lvl="2"/>
            <a:r>
              <a:rPr lang="zh-CN" altLang="en-US" dirty="0"/>
              <a:t>（</a:t>
            </a:r>
            <a:r>
              <a:rPr lang="en-US" altLang="zh-CN" dirty="0"/>
              <a:t>2</a:t>
            </a:r>
            <a:r>
              <a:rPr lang="zh-CN" altLang="en-US" dirty="0"/>
              <a:t>）所谓“自动</a:t>
            </a:r>
            <a:r>
              <a:rPr lang="en-US" altLang="zh-CN" dirty="0"/>
              <a:t>flush”</a:t>
            </a:r>
            <a:r>
              <a:rPr lang="zh-CN" altLang="en-US" dirty="0"/>
              <a:t>，就是每次执行</a:t>
            </a:r>
            <a:r>
              <a:rPr lang="en-US" altLang="zh-CN" dirty="0"/>
              <a:t>print( )</a:t>
            </a:r>
            <a:r>
              <a:rPr lang="zh-CN" altLang="en-US" dirty="0"/>
              <a:t>，</a:t>
            </a:r>
            <a:r>
              <a:rPr lang="en-US" altLang="zh-CN" dirty="0" err="1"/>
              <a:t>println</a:t>
            </a:r>
            <a:r>
              <a:rPr lang="en-US" altLang="zh-CN" dirty="0"/>
              <a:t>( )</a:t>
            </a:r>
            <a:r>
              <a:rPr lang="zh-CN" altLang="en-US" dirty="0"/>
              <a:t>，</a:t>
            </a:r>
            <a:r>
              <a:rPr lang="en-US" altLang="zh-CN" dirty="0"/>
              <a:t>write( )</a:t>
            </a:r>
            <a:r>
              <a:rPr lang="zh-CN" altLang="en-US" dirty="0"/>
              <a:t>方法，都会调用</a:t>
            </a:r>
            <a:r>
              <a:rPr lang="en-US" altLang="zh-CN" dirty="0"/>
              <a:t>flush( )</a:t>
            </a:r>
            <a:r>
              <a:rPr lang="zh-CN" altLang="en-US" dirty="0"/>
              <a:t>方法；而“不自动</a:t>
            </a:r>
            <a:r>
              <a:rPr lang="en-US" altLang="zh-CN" dirty="0"/>
              <a:t>flush”</a:t>
            </a:r>
            <a:r>
              <a:rPr lang="zh-CN" altLang="en-US" dirty="0"/>
              <a:t>，则需要手动调用</a:t>
            </a:r>
            <a:r>
              <a:rPr lang="en-US" altLang="zh-CN" dirty="0"/>
              <a:t>flush( )</a:t>
            </a:r>
            <a:r>
              <a:rPr lang="zh-CN" altLang="en-US" dirty="0"/>
              <a:t>方法。</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3826545244"/>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en-US" altLang="zh-CN" dirty="0" err="1"/>
              <a:t>PrintStream</a:t>
            </a:r>
            <a:r>
              <a:rPr lang="zh-CN" altLang="en-US" dirty="0"/>
              <a:t>类（续）</a:t>
            </a:r>
          </a:p>
        </p:txBody>
      </p:sp>
      <p:sp>
        <p:nvSpPr>
          <p:cNvPr id="3" name="内容占位符 2"/>
          <p:cNvSpPr>
            <a:spLocks noGrp="1"/>
          </p:cNvSpPr>
          <p:nvPr>
            <p:ph idx="1"/>
          </p:nvPr>
        </p:nvSpPr>
        <p:spPr/>
        <p:txBody>
          <a:bodyPr/>
          <a:lstStyle/>
          <a:p>
            <a:r>
              <a:rPr lang="en-US" altLang="zh-CN" dirty="0"/>
              <a:t>2. </a:t>
            </a:r>
            <a:r>
              <a:rPr lang="en-US" altLang="zh-CN" dirty="0" err="1"/>
              <a:t>PrintStream</a:t>
            </a:r>
            <a:r>
              <a:rPr lang="zh-CN" altLang="en-US" dirty="0"/>
              <a:t>的主要</a:t>
            </a:r>
            <a:r>
              <a:rPr lang="zh-CN" altLang="en-US" dirty="0" smtClean="0"/>
              <a:t>方法</a:t>
            </a:r>
            <a:endParaRPr lang="en-US" altLang="zh-CN" dirty="0" smtClean="0"/>
          </a:p>
          <a:p>
            <a:pPr lvl="1"/>
            <a:r>
              <a:rPr lang="en-US" altLang="zh-CN" dirty="0"/>
              <a:t>1</a:t>
            </a:r>
            <a:r>
              <a:rPr lang="zh-CN" altLang="en-US" dirty="0"/>
              <a:t>）返回类型为</a:t>
            </a:r>
            <a:r>
              <a:rPr lang="en-US" altLang="zh-CN" dirty="0" err="1"/>
              <a:t>PrintStream</a:t>
            </a:r>
            <a:r>
              <a:rPr lang="zh-CN" altLang="en-US" dirty="0"/>
              <a:t>的方法</a:t>
            </a:r>
          </a:p>
          <a:p>
            <a:pPr lvl="2"/>
            <a:r>
              <a:rPr lang="zh-CN" altLang="en-US" dirty="0"/>
              <a:t>（</a:t>
            </a:r>
            <a:r>
              <a:rPr lang="en-US" altLang="zh-CN" dirty="0"/>
              <a:t>1</a:t>
            </a:r>
            <a:r>
              <a:rPr lang="zh-CN" altLang="en-US" dirty="0"/>
              <a:t>）</a:t>
            </a:r>
            <a:r>
              <a:rPr lang="en-US" altLang="zh-CN" dirty="0"/>
              <a:t>append(</a:t>
            </a:r>
            <a:r>
              <a:rPr lang="zh-CN" altLang="en-US" dirty="0"/>
              <a:t>参数</a:t>
            </a:r>
            <a:r>
              <a:rPr lang="en-US" altLang="zh-CN" dirty="0"/>
              <a:t>); </a:t>
            </a:r>
            <a:r>
              <a:rPr lang="zh-CN" altLang="en-US" dirty="0"/>
              <a:t>将指定数据添加到该</a:t>
            </a:r>
            <a:r>
              <a:rPr lang="en-US" altLang="zh-CN" dirty="0" err="1"/>
              <a:t>PrintStream</a:t>
            </a:r>
            <a:r>
              <a:rPr lang="zh-CN" altLang="en-US" dirty="0"/>
              <a:t>对象。参数可以是</a:t>
            </a:r>
          </a:p>
          <a:p>
            <a:pPr lvl="3"/>
            <a:r>
              <a:rPr lang="en-US" altLang="zh-CN" dirty="0" smtClean="0"/>
              <a:t>char </a:t>
            </a:r>
            <a:r>
              <a:rPr lang="en-US" altLang="zh-CN" dirty="0"/>
              <a:t>c</a:t>
            </a:r>
            <a:r>
              <a:rPr lang="zh-CN" altLang="en-US" dirty="0"/>
              <a:t>：将指定字符添加到此 </a:t>
            </a:r>
            <a:r>
              <a:rPr lang="en-US" altLang="zh-CN" dirty="0"/>
              <a:t>Writer</a:t>
            </a:r>
            <a:r>
              <a:rPr lang="zh-CN" altLang="en-US" dirty="0"/>
              <a:t>。</a:t>
            </a:r>
          </a:p>
          <a:p>
            <a:pPr lvl="3"/>
            <a:r>
              <a:rPr lang="en-US" altLang="zh-CN" dirty="0" err="1" smtClean="0"/>
              <a:t>CharSequence</a:t>
            </a:r>
            <a:r>
              <a:rPr lang="en-US" altLang="zh-CN" dirty="0" smtClean="0"/>
              <a:t> </a:t>
            </a:r>
            <a:r>
              <a:rPr lang="en-US" altLang="zh-CN" dirty="0" err="1"/>
              <a:t>csq</a:t>
            </a:r>
            <a:r>
              <a:rPr lang="zh-CN" altLang="en-US" dirty="0"/>
              <a:t>：将指定的字符序列添加到此</a:t>
            </a:r>
            <a:r>
              <a:rPr lang="en-US" altLang="zh-CN" dirty="0"/>
              <a:t>Writer</a:t>
            </a:r>
            <a:r>
              <a:rPr lang="zh-CN" altLang="en-US" dirty="0"/>
              <a:t>。</a:t>
            </a:r>
          </a:p>
          <a:p>
            <a:pPr lvl="3"/>
            <a:r>
              <a:rPr lang="en-US" altLang="zh-CN" dirty="0" err="1" smtClean="0"/>
              <a:t>CharSequence</a:t>
            </a:r>
            <a:r>
              <a:rPr lang="en-US" altLang="zh-CN" dirty="0" smtClean="0"/>
              <a:t> </a:t>
            </a:r>
            <a:r>
              <a:rPr lang="en-US" altLang="zh-CN" dirty="0" err="1"/>
              <a:t>csq</a:t>
            </a:r>
            <a:r>
              <a:rPr lang="en-US" altLang="zh-CN" dirty="0"/>
              <a:t>, </a:t>
            </a:r>
            <a:r>
              <a:rPr lang="en-US" altLang="zh-CN" dirty="0" err="1"/>
              <a:t>int</a:t>
            </a:r>
            <a:r>
              <a:rPr lang="en-US" altLang="zh-CN" dirty="0"/>
              <a:t> start, </a:t>
            </a:r>
            <a:r>
              <a:rPr lang="en-US" altLang="zh-CN" dirty="0" err="1"/>
              <a:t>int</a:t>
            </a:r>
            <a:r>
              <a:rPr lang="en-US" altLang="zh-CN" dirty="0"/>
              <a:t> end</a:t>
            </a:r>
            <a:r>
              <a:rPr lang="zh-CN" altLang="en-US" dirty="0"/>
              <a:t>：将指定字符序列的子序列添加到此</a:t>
            </a:r>
            <a:r>
              <a:rPr lang="en-US" altLang="zh-CN" dirty="0"/>
              <a:t>Writer</a:t>
            </a:r>
            <a:r>
              <a:rPr lang="zh-CN" altLang="en-US" dirty="0"/>
              <a:t>。</a:t>
            </a:r>
          </a:p>
          <a:p>
            <a:pPr lvl="2"/>
            <a:r>
              <a:rPr lang="zh-CN" altLang="en-US" dirty="0"/>
              <a:t>（</a:t>
            </a:r>
            <a:r>
              <a:rPr lang="en-US" altLang="zh-CN" dirty="0"/>
              <a:t>2</a:t>
            </a:r>
            <a:r>
              <a:rPr lang="zh-CN" altLang="en-US" dirty="0"/>
              <a:t>）</a:t>
            </a:r>
            <a:r>
              <a:rPr lang="en-US" altLang="zh-CN" dirty="0" err="1"/>
              <a:t>PrintStream</a:t>
            </a:r>
            <a:r>
              <a:rPr lang="en-US" altLang="zh-CN" dirty="0"/>
              <a:t> format(String format, Object... </a:t>
            </a:r>
            <a:r>
              <a:rPr lang="en-US" altLang="zh-CN" dirty="0" err="1"/>
              <a:t>args</a:t>
            </a:r>
            <a:r>
              <a:rPr lang="en-US" altLang="zh-CN" dirty="0"/>
              <a:t>); </a:t>
            </a:r>
            <a:r>
              <a:rPr lang="zh-CN" altLang="en-US" dirty="0"/>
              <a:t>格式化数据。</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884879508"/>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en-US" altLang="zh-CN" dirty="0" err="1"/>
              <a:t>PrintStream</a:t>
            </a:r>
            <a:r>
              <a:rPr lang="zh-CN" altLang="en-US" dirty="0"/>
              <a:t>类（续）</a:t>
            </a:r>
          </a:p>
        </p:txBody>
      </p:sp>
      <p:sp>
        <p:nvSpPr>
          <p:cNvPr id="3" name="内容占位符 2"/>
          <p:cNvSpPr>
            <a:spLocks noGrp="1"/>
          </p:cNvSpPr>
          <p:nvPr>
            <p:ph idx="1"/>
          </p:nvPr>
        </p:nvSpPr>
        <p:spPr/>
        <p:txBody>
          <a:bodyPr/>
          <a:lstStyle/>
          <a:p>
            <a:pPr lvl="1"/>
            <a:r>
              <a:rPr lang="en-US" altLang="zh-CN" dirty="0"/>
              <a:t>2</a:t>
            </a:r>
            <a:r>
              <a:rPr lang="zh-CN" altLang="en-US" dirty="0"/>
              <a:t>）返回类型为</a:t>
            </a:r>
            <a:r>
              <a:rPr lang="en-US" altLang="zh-CN" dirty="0"/>
              <a:t>void</a:t>
            </a:r>
            <a:r>
              <a:rPr lang="zh-CN" altLang="en-US" dirty="0"/>
              <a:t>的方法</a:t>
            </a:r>
          </a:p>
          <a:p>
            <a:pPr lvl="2"/>
            <a:r>
              <a:rPr lang="zh-CN" altLang="en-US" dirty="0"/>
              <a:t>（</a:t>
            </a:r>
            <a:r>
              <a:rPr lang="en-US" altLang="zh-CN" dirty="0"/>
              <a:t>1</a:t>
            </a:r>
            <a:r>
              <a:rPr lang="zh-CN" altLang="en-US" dirty="0"/>
              <a:t>）</a:t>
            </a:r>
            <a:r>
              <a:rPr lang="en-US" altLang="zh-CN" dirty="0" err="1"/>
              <a:t>println</a:t>
            </a:r>
            <a:r>
              <a:rPr lang="en-US" altLang="zh-CN" dirty="0"/>
              <a:t>(Object </a:t>
            </a:r>
            <a:r>
              <a:rPr lang="en-US" altLang="zh-CN" dirty="0" err="1"/>
              <a:t>obj</a:t>
            </a:r>
            <a:r>
              <a:rPr lang="en-US" altLang="zh-CN" dirty="0"/>
              <a:t>); </a:t>
            </a:r>
            <a:r>
              <a:rPr lang="zh-CN" altLang="en-US" dirty="0"/>
              <a:t>显示</a:t>
            </a:r>
            <a:r>
              <a:rPr lang="en-US" altLang="zh-CN" dirty="0" err="1"/>
              <a:t>obj</a:t>
            </a:r>
            <a:r>
              <a:rPr lang="zh-CN" altLang="en-US" dirty="0"/>
              <a:t>，可以是基本数据类型或对象，并换行。</a:t>
            </a:r>
          </a:p>
          <a:p>
            <a:pPr lvl="2"/>
            <a:r>
              <a:rPr lang="zh-CN" altLang="en-US" dirty="0"/>
              <a:t>（</a:t>
            </a:r>
            <a:r>
              <a:rPr lang="en-US" altLang="zh-CN" dirty="0"/>
              <a:t>2</a:t>
            </a:r>
            <a:r>
              <a:rPr lang="zh-CN" altLang="en-US" dirty="0"/>
              <a:t>）</a:t>
            </a:r>
            <a:r>
              <a:rPr lang="en-US" altLang="zh-CN" dirty="0"/>
              <a:t>print(Object </a:t>
            </a:r>
            <a:r>
              <a:rPr lang="en-US" altLang="zh-CN" dirty="0" err="1"/>
              <a:t>obj</a:t>
            </a:r>
            <a:r>
              <a:rPr lang="en-US" altLang="zh-CN" dirty="0"/>
              <a:t>); </a:t>
            </a:r>
            <a:r>
              <a:rPr lang="zh-CN" altLang="en-US" dirty="0"/>
              <a:t>同上，但不换行。</a:t>
            </a:r>
          </a:p>
          <a:p>
            <a:pPr lvl="2"/>
            <a:r>
              <a:rPr lang="zh-CN" altLang="en-US" dirty="0"/>
              <a:t>（</a:t>
            </a:r>
            <a:r>
              <a:rPr lang="en-US" altLang="zh-CN" dirty="0"/>
              <a:t>3</a:t>
            </a:r>
            <a:r>
              <a:rPr lang="zh-CN" altLang="en-US" dirty="0"/>
              <a:t>）</a:t>
            </a:r>
            <a:r>
              <a:rPr lang="en-US" altLang="zh-CN" dirty="0"/>
              <a:t>write(</a:t>
            </a:r>
            <a:r>
              <a:rPr lang="zh-CN" altLang="en-US" dirty="0"/>
              <a:t>参数</a:t>
            </a:r>
            <a:r>
              <a:rPr lang="en-US" altLang="zh-CN" dirty="0"/>
              <a:t>); </a:t>
            </a:r>
            <a:r>
              <a:rPr lang="zh-CN" altLang="en-US" dirty="0"/>
              <a:t>写入字节。参数可以是：</a:t>
            </a:r>
          </a:p>
          <a:p>
            <a:pPr lvl="3"/>
            <a:r>
              <a:rPr lang="en-US" altLang="zh-CN" dirty="0" err="1" smtClean="0"/>
              <a:t>int</a:t>
            </a:r>
            <a:r>
              <a:rPr lang="en-US" altLang="zh-CN" dirty="0" smtClean="0"/>
              <a:t> </a:t>
            </a:r>
            <a:r>
              <a:rPr lang="en-US" altLang="zh-CN" dirty="0"/>
              <a:t>b</a:t>
            </a:r>
            <a:r>
              <a:rPr lang="zh-CN" altLang="en-US" dirty="0"/>
              <a:t>：写入整型数。</a:t>
            </a:r>
          </a:p>
          <a:p>
            <a:pPr lvl="3"/>
            <a:r>
              <a:rPr lang="en-US" altLang="zh-CN" dirty="0" smtClean="0"/>
              <a:t>char</a:t>
            </a:r>
            <a:r>
              <a:rPr lang="en-US" altLang="zh-CN" dirty="0"/>
              <a:t>[] </a:t>
            </a:r>
            <a:r>
              <a:rPr lang="en-US" altLang="zh-CN" dirty="0" err="1"/>
              <a:t>buf</a:t>
            </a:r>
            <a:r>
              <a:rPr lang="zh-CN" altLang="en-US" dirty="0"/>
              <a:t>：写入字符数组。</a:t>
            </a:r>
          </a:p>
          <a:p>
            <a:pPr lvl="3"/>
            <a:r>
              <a:rPr lang="en-US" altLang="zh-CN" dirty="0" smtClean="0"/>
              <a:t>char</a:t>
            </a:r>
            <a:r>
              <a:rPr lang="en-US" altLang="zh-CN" dirty="0"/>
              <a:t>[] </a:t>
            </a:r>
            <a:r>
              <a:rPr lang="en-US" altLang="zh-CN" dirty="0" err="1"/>
              <a:t>buf</a:t>
            </a:r>
            <a:r>
              <a:rPr lang="en-US" altLang="zh-CN" dirty="0"/>
              <a:t>, </a:t>
            </a:r>
            <a:r>
              <a:rPr lang="en-US" altLang="zh-CN" dirty="0" err="1"/>
              <a:t>int</a:t>
            </a:r>
            <a:r>
              <a:rPr lang="en-US" altLang="zh-CN" dirty="0"/>
              <a:t> off, </a:t>
            </a:r>
            <a:r>
              <a:rPr lang="en-US" altLang="zh-CN" dirty="0" err="1"/>
              <a:t>int</a:t>
            </a:r>
            <a:r>
              <a:rPr lang="en-US" altLang="zh-CN" dirty="0"/>
              <a:t> </a:t>
            </a:r>
            <a:r>
              <a:rPr lang="en-US" altLang="zh-CN" dirty="0" err="1"/>
              <a:t>len</a:t>
            </a:r>
            <a:r>
              <a:rPr lang="zh-CN" altLang="en-US" dirty="0"/>
              <a:t>：写入字符数组的某一部分。</a:t>
            </a:r>
          </a:p>
          <a:p>
            <a:pPr lvl="3"/>
            <a:r>
              <a:rPr lang="en-US" altLang="zh-CN" dirty="0" smtClean="0"/>
              <a:t>String </a:t>
            </a:r>
            <a:r>
              <a:rPr lang="en-US" altLang="zh-CN" dirty="0"/>
              <a:t>s</a:t>
            </a:r>
            <a:r>
              <a:rPr lang="zh-CN" altLang="en-US" dirty="0"/>
              <a:t>：写入字符串。</a:t>
            </a:r>
          </a:p>
          <a:p>
            <a:pPr lvl="2"/>
            <a:r>
              <a:rPr lang="zh-CN" altLang="en-US" dirty="0"/>
              <a:t>（</a:t>
            </a:r>
            <a:r>
              <a:rPr lang="en-US" altLang="zh-CN" dirty="0"/>
              <a:t>4</a:t>
            </a:r>
            <a:r>
              <a:rPr lang="zh-CN" altLang="en-US" dirty="0"/>
              <a:t>）</a:t>
            </a:r>
            <a:r>
              <a:rPr lang="en-US" altLang="zh-CN" dirty="0"/>
              <a:t>void close( ); </a:t>
            </a:r>
            <a:r>
              <a:rPr lang="zh-CN" altLang="en-US" dirty="0"/>
              <a:t>关闭该流并释放与之关联的所有系统资源。</a:t>
            </a:r>
          </a:p>
          <a:p>
            <a:pPr lvl="2"/>
            <a:r>
              <a:rPr lang="zh-CN" altLang="en-US" dirty="0"/>
              <a:t>（</a:t>
            </a:r>
            <a:r>
              <a:rPr lang="en-US" altLang="zh-CN" dirty="0"/>
              <a:t>5</a:t>
            </a:r>
            <a:r>
              <a:rPr lang="zh-CN" altLang="en-US" dirty="0"/>
              <a:t>）</a:t>
            </a:r>
            <a:r>
              <a:rPr lang="en-US" altLang="zh-CN" dirty="0"/>
              <a:t>void flush( ); </a:t>
            </a:r>
            <a:r>
              <a:rPr lang="zh-CN" altLang="en-US" dirty="0"/>
              <a:t>执行更新</a:t>
            </a:r>
          </a:p>
          <a:p>
            <a:pPr lvl="1"/>
            <a:r>
              <a:rPr lang="en-US" altLang="zh-CN" dirty="0"/>
              <a:t>3</a:t>
            </a:r>
            <a:r>
              <a:rPr lang="zh-CN" altLang="en-US" dirty="0"/>
              <a:t>）返回类型为</a:t>
            </a:r>
            <a:r>
              <a:rPr lang="en-US" altLang="zh-CN" dirty="0" err="1"/>
              <a:t>boolean</a:t>
            </a:r>
            <a:r>
              <a:rPr lang="zh-CN" altLang="en-US" dirty="0"/>
              <a:t>类型的方法</a:t>
            </a:r>
          </a:p>
          <a:p>
            <a:pPr lvl="2"/>
            <a:r>
              <a:rPr lang="en-US" altLang="zh-CN" dirty="0" err="1"/>
              <a:t>checkError</a:t>
            </a:r>
            <a:r>
              <a:rPr lang="en-US" altLang="zh-CN" dirty="0"/>
              <a:t>( ); </a:t>
            </a:r>
            <a:r>
              <a:rPr lang="zh-CN" altLang="en-US" dirty="0"/>
              <a:t>刷新流并检查其错误状态。</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2987159718"/>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en-US" altLang="zh-CN" dirty="0" err="1"/>
              <a:t>PrintStream</a:t>
            </a:r>
            <a:r>
              <a:rPr lang="zh-CN" altLang="en-US" dirty="0"/>
              <a:t>类（续）</a:t>
            </a:r>
          </a:p>
        </p:txBody>
      </p:sp>
      <p:sp>
        <p:nvSpPr>
          <p:cNvPr id="3" name="内容占位符 2"/>
          <p:cNvSpPr>
            <a:spLocks noGrp="1"/>
          </p:cNvSpPr>
          <p:nvPr>
            <p:ph idx="1"/>
          </p:nvPr>
        </p:nvSpPr>
        <p:spPr>
          <a:xfrm>
            <a:off x="505885" y="995363"/>
            <a:ext cx="11368616" cy="4876800"/>
          </a:xfrm>
        </p:spPr>
        <p:txBody>
          <a:bodyPr/>
          <a:lstStyle/>
          <a:p>
            <a:r>
              <a:rPr lang="en-US" altLang="zh-CN" dirty="0"/>
              <a:t>【</a:t>
            </a:r>
            <a:r>
              <a:rPr lang="zh-CN" altLang="en-US" dirty="0"/>
              <a:t>代码</a:t>
            </a:r>
            <a:r>
              <a:rPr lang="en-US" altLang="zh-CN" dirty="0"/>
              <a:t>7-6】 </a:t>
            </a:r>
            <a:r>
              <a:rPr lang="en-US" altLang="zh-CN" dirty="0" err="1"/>
              <a:t>PrintStream</a:t>
            </a:r>
            <a:r>
              <a:rPr lang="zh-CN" altLang="en-US" dirty="0"/>
              <a:t>类使用示例。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1129096" y="1604963"/>
            <a:ext cx="10122194" cy="4580741"/>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java.io.*;</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PrintStreamDemo</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throws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IOException</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String </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"C:\\file"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filename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"example5.txt"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6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创建文件对象</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File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File(</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如果目录不存在，则创建</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.exists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.mkdirs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File(</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filename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如果文件不存在，则创建</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.exists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.createNewFile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19	</a:t>
            </a:r>
            <a:endParaRPr lang="zh-CN" altLang="zh-CN"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36140609"/>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en-US" altLang="zh-CN" dirty="0" err="1"/>
              <a:t>PrintStream</a:t>
            </a:r>
            <a:r>
              <a:rPr lang="zh-CN" altLang="en-US" dirty="0"/>
              <a:t>类（续）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618732" y="1093788"/>
            <a:ext cx="10896327" cy="3459409"/>
          </a:xfrm>
          <a:prstGeom prst="rect">
            <a:avLst/>
          </a:prstGeom>
        </p:spPr>
        <p:txBody>
          <a:bodyPr wrap="square">
            <a:spAutoFit/>
          </a:bodyPr>
          <a:lstStyle/>
          <a:p>
            <a:pPr>
              <a:lnSpc>
                <a:spcPts val="1200"/>
              </a:lnSpc>
              <a:spcAft>
                <a:spcPts val="0"/>
              </a:spcAft>
              <a:buNone/>
            </a:pPr>
            <a:r>
              <a:rPr lang="en-US" altLang="zh-CN" b="0" kern="0" dirty="0">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20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以文件对应</a:t>
            </a:r>
            <a:r>
              <a:rPr lang="en-US" altLang="zh-CN" b="0" kern="0" dirty="0" err="1">
                <a:solidFill>
                  <a:srgbClr val="3F7F5F"/>
                </a:solidFill>
                <a:latin typeface="Consolas" panose="020B0609020204030204" pitchFamily="49" charset="0"/>
                <a:ea typeface="宋体" panose="02010600030101010101" pitchFamily="2" charset="-122"/>
              </a:rPr>
              <a:t>FileOutputStream</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作为参数创建</a:t>
            </a:r>
            <a:r>
              <a:rPr lang="en-US" altLang="zh-CN" b="0" kern="0" dirty="0" err="1">
                <a:solidFill>
                  <a:srgbClr val="3F7F5F"/>
                </a:solidFill>
                <a:latin typeface="Consolas" panose="020B0609020204030204" pitchFamily="49" charset="0"/>
                <a:ea typeface="宋体" panose="02010600030101010101" pitchFamily="2" charset="-122"/>
              </a:rPr>
              <a:t>PrintStream</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21			</a:t>
            </a:r>
            <a:r>
              <a:rPr lang="en-US" altLang="zh-CN" b="0" kern="0" dirty="0">
                <a:solidFill>
                  <a:srgbClr val="7F0055"/>
                </a:solidFill>
                <a:latin typeface="Consolas" panose="020B0609020204030204" pitchFamily="49" charset="0"/>
                <a:ea typeface="宋体" panose="02010600030101010101" pitchFamily="2" charset="-122"/>
              </a:rPr>
              <a:t>try</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PrintStream</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ps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PrintStream</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FileOutputStream</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22				</a:t>
            </a:r>
            <a:r>
              <a:rPr lang="en-US" altLang="zh-CN" b="0" kern="0" dirty="0" err="1">
                <a:solidFill>
                  <a:srgbClr val="6A3E3E"/>
                </a:solidFill>
                <a:latin typeface="Consolas" panose="020B0609020204030204" pitchFamily="49" charset="0"/>
                <a:ea typeface="宋体" panose="02010600030101010101" pitchFamily="2" charset="-122"/>
              </a:rPr>
              <a:t>ps</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true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err="1">
                <a:solidFill>
                  <a:srgbClr val="6A3E3E"/>
                </a:solidFill>
                <a:latin typeface="Consolas" panose="020B0609020204030204" pitchFamily="49" charset="0"/>
                <a:ea typeface="宋体" panose="02010600030101010101" pitchFamily="2" charset="-122"/>
              </a:rPr>
              <a:t>ps</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r>
              <a:rPr lang="en-US" altLang="zh-CN" b="0" kern="0" dirty="0" err="1">
                <a:solidFill>
                  <a:srgbClr val="6A3E3E"/>
                </a:solidFill>
                <a:latin typeface="Consolas" panose="020B0609020204030204" pitchFamily="49" charset="0"/>
                <a:ea typeface="宋体" panose="02010600030101010101" pitchFamily="2" charset="-122"/>
              </a:rPr>
              <a:t>ps</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char</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'f'</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r>
              <a:rPr lang="en-US" altLang="zh-CN" b="0" kern="0" dirty="0" err="1">
                <a:solidFill>
                  <a:srgbClr val="6A3E3E"/>
                </a:solidFill>
                <a:latin typeface="Consolas" panose="020B0609020204030204" pitchFamily="49" charset="0"/>
                <a:ea typeface="宋体" panose="02010600030101010101" pitchFamily="2" charset="-122"/>
              </a:rPr>
              <a:t>ps</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(456l);</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26				</a:t>
            </a:r>
            <a:r>
              <a:rPr lang="en-US" altLang="zh-CN" b="0" kern="0" dirty="0" err="1">
                <a:solidFill>
                  <a:srgbClr val="6A3E3E"/>
                </a:solidFill>
                <a:latin typeface="Consolas" panose="020B0609020204030204" pitchFamily="49" charset="0"/>
                <a:ea typeface="宋体" panose="02010600030101010101" pitchFamily="2" charset="-122"/>
              </a:rPr>
              <a:t>ps</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(78f);</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27				</a:t>
            </a:r>
            <a:r>
              <a:rPr lang="en-US" altLang="zh-CN" b="0" kern="0" dirty="0" err="1">
                <a:solidFill>
                  <a:srgbClr val="6A3E3E"/>
                </a:solidFill>
                <a:latin typeface="Consolas" panose="020B0609020204030204" pitchFamily="49" charset="0"/>
                <a:ea typeface="宋体" panose="02010600030101010101" pitchFamily="2" charset="-122"/>
              </a:rPr>
              <a:t>ps</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(45);</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28				</a:t>
            </a:r>
            <a:r>
              <a:rPr lang="en-US" altLang="zh-CN" b="0" kern="0" dirty="0" err="1">
                <a:solidFill>
                  <a:srgbClr val="6A3E3E"/>
                </a:solidFill>
                <a:latin typeface="Consolas" panose="020B0609020204030204" pitchFamily="49" charset="0"/>
                <a:ea typeface="宋体" panose="02010600030101010101" pitchFamily="2" charset="-122"/>
              </a:rPr>
              <a:t>ps</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张飞</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29				</a:t>
            </a:r>
            <a:r>
              <a:rPr lang="en-US" altLang="zh-CN" b="0" kern="0" dirty="0" err="1">
                <a:solidFill>
                  <a:srgbClr val="6A3E3E"/>
                </a:solidFill>
                <a:latin typeface="Consolas" panose="020B0609020204030204" pitchFamily="49" charset="0"/>
                <a:ea typeface="宋体" panose="02010600030101010101" pitchFamily="2" charset="-122"/>
              </a:rPr>
              <a:t>ps</a:t>
            </a:r>
            <a:r>
              <a:rPr lang="en-US" altLang="zh-CN" b="0" kern="0" dirty="0" err="1">
                <a:solidFill>
                  <a:srgbClr val="000000"/>
                </a:solidFill>
                <a:latin typeface="Consolas" panose="020B0609020204030204" pitchFamily="49" charset="0"/>
                <a:ea typeface="宋体" panose="02010600030101010101" pitchFamily="2" charset="-122"/>
              </a:rPr>
              <a:t>.flush</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31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32	}</a:t>
            </a:r>
            <a:endParaRPr lang="zh-CN" altLang="en-US" b="0" dirty="0"/>
          </a:p>
        </p:txBody>
      </p:sp>
      <p:pic>
        <p:nvPicPr>
          <p:cNvPr id="6" name="图片 5"/>
          <p:cNvPicPr>
            <a:picLocks noChangeAspect="1"/>
          </p:cNvPicPr>
          <p:nvPr/>
        </p:nvPicPr>
        <p:blipFill>
          <a:blip r:embed="rId2"/>
          <a:stretch>
            <a:fillRect/>
          </a:stretch>
        </p:blipFill>
        <p:spPr>
          <a:xfrm>
            <a:off x="6978092" y="3498643"/>
            <a:ext cx="4010017" cy="2785199"/>
          </a:xfrm>
          <a:prstGeom prst="rect">
            <a:avLst/>
          </a:prstGeom>
        </p:spPr>
      </p:pic>
    </p:spTree>
    <p:extLst>
      <p:ext uri="{BB962C8B-B14F-4D97-AF65-F5344CB8AC3E}">
        <p14:creationId xmlns:p14="http://schemas.microsoft.com/office/powerpoint/2010/main" val="3323204938"/>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en-US" altLang="zh-CN" dirty="0" err="1"/>
              <a:t>PrintWriter</a:t>
            </a:r>
            <a:r>
              <a:rPr lang="zh-CN" altLang="en-US" dirty="0"/>
              <a:t>类</a:t>
            </a:r>
          </a:p>
        </p:txBody>
      </p:sp>
      <p:sp>
        <p:nvSpPr>
          <p:cNvPr id="3" name="内容占位符 2"/>
          <p:cNvSpPr>
            <a:spLocks noGrp="1"/>
          </p:cNvSpPr>
          <p:nvPr>
            <p:ph idx="1"/>
          </p:nvPr>
        </p:nvSpPr>
        <p:spPr>
          <a:xfrm>
            <a:off x="505885" y="991266"/>
            <a:ext cx="11368616" cy="5643450"/>
          </a:xfrm>
        </p:spPr>
        <p:txBody>
          <a:bodyPr/>
          <a:lstStyle/>
          <a:p>
            <a:r>
              <a:rPr lang="en-US" altLang="zh-CN" sz="2000" dirty="0"/>
              <a:t>1. </a:t>
            </a:r>
            <a:r>
              <a:rPr lang="en-US" altLang="zh-CN" sz="2000" dirty="0" err="1"/>
              <a:t>PrintWriter</a:t>
            </a:r>
            <a:r>
              <a:rPr lang="zh-CN" altLang="en-US" sz="2000" dirty="0"/>
              <a:t>及其构造器</a:t>
            </a:r>
          </a:p>
          <a:p>
            <a:pPr lvl="1"/>
            <a:r>
              <a:rPr lang="en-US" altLang="zh-CN" sz="1800" dirty="0" err="1"/>
              <a:t>PrintWriter</a:t>
            </a:r>
            <a:r>
              <a:rPr lang="en-US" altLang="zh-CN" sz="1800" dirty="0"/>
              <a:t> </a:t>
            </a:r>
            <a:r>
              <a:rPr lang="zh-CN" altLang="en-US" sz="1800" dirty="0"/>
              <a:t>是字符类型的打印输出流，它继承于</a:t>
            </a:r>
            <a:r>
              <a:rPr lang="en-US" altLang="zh-CN" sz="1800" dirty="0"/>
              <a:t>Writer</a:t>
            </a:r>
            <a:r>
              <a:rPr lang="zh-CN" altLang="en-US" sz="1800" dirty="0"/>
              <a:t>。</a:t>
            </a:r>
            <a:r>
              <a:rPr lang="en-US" altLang="zh-CN" sz="1800" dirty="0" err="1"/>
              <a:t>PrintStream</a:t>
            </a:r>
            <a:r>
              <a:rPr lang="zh-CN" altLang="en-US" sz="1800" dirty="0"/>
              <a:t>用于向文本输出流打印对象的格式化表示形式。</a:t>
            </a:r>
            <a:r>
              <a:rPr lang="en-US" altLang="zh-CN" sz="1800" dirty="0" err="1"/>
              <a:t>PrintStream</a:t>
            </a:r>
            <a:r>
              <a:rPr lang="zh-CN" altLang="en-US" sz="1800" dirty="0"/>
              <a:t>的构造方法有如下三种基本形式：</a:t>
            </a:r>
          </a:p>
          <a:p>
            <a:pPr lvl="1"/>
            <a:r>
              <a:rPr lang="zh-CN" altLang="en-US" sz="1800" dirty="0"/>
              <a:t>（</a:t>
            </a:r>
            <a:r>
              <a:rPr lang="en-US" altLang="zh-CN" sz="1800" dirty="0"/>
              <a:t>1</a:t>
            </a:r>
            <a:r>
              <a:rPr lang="zh-CN" altLang="en-US" sz="1800" dirty="0"/>
              <a:t>）由</a:t>
            </a:r>
            <a:r>
              <a:rPr lang="en-US" altLang="zh-CN" sz="1800" dirty="0" err="1"/>
              <a:t>OutputStream</a:t>
            </a:r>
            <a:r>
              <a:rPr lang="zh-CN" altLang="en-US" sz="1800" dirty="0"/>
              <a:t>创建新</a:t>
            </a:r>
            <a:r>
              <a:rPr lang="en-US" altLang="zh-CN" sz="1800" dirty="0" err="1"/>
              <a:t>PrintWriter</a:t>
            </a:r>
            <a:r>
              <a:rPr lang="zh-CN" altLang="en-US" sz="1800" dirty="0"/>
              <a:t>。</a:t>
            </a:r>
          </a:p>
          <a:p>
            <a:pPr marL="857250" lvl="2" indent="0">
              <a:buNone/>
            </a:pPr>
            <a:r>
              <a:rPr lang="en-US" altLang="zh-CN" sz="1800" dirty="0"/>
              <a:t>public </a:t>
            </a:r>
            <a:r>
              <a:rPr lang="en-US" altLang="zh-CN" sz="1800" dirty="0" err="1"/>
              <a:t>PrintWriter</a:t>
            </a:r>
            <a:r>
              <a:rPr lang="en-US" altLang="zh-CN" sz="1800" dirty="0"/>
              <a:t>(</a:t>
            </a:r>
            <a:r>
              <a:rPr lang="en-US" altLang="zh-CN" sz="1800" dirty="0" err="1"/>
              <a:t>OutputStream</a:t>
            </a:r>
            <a:r>
              <a:rPr lang="en-US" altLang="zh-CN" sz="1800" dirty="0"/>
              <a:t> out); 				// </a:t>
            </a:r>
            <a:r>
              <a:rPr lang="zh-CN" altLang="en-US" sz="1800" dirty="0"/>
              <a:t>不带自动刷新</a:t>
            </a:r>
          </a:p>
          <a:p>
            <a:pPr marL="857250" lvl="2" indent="0">
              <a:buNone/>
            </a:pPr>
            <a:r>
              <a:rPr lang="en-US" altLang="zh-CN" sz="1800" dirty="0"/>
              <a:t>public </a:t>
            </a:r>
            <a:r>
              <a:rPr lang="en-US" altLang="zh-CN" sz="1800" dirty="0" err="1"/>
              <a:t>PrintWriter</a:t>
            </a:r>
            <a:r>
              <a:rPr lang="en-US" altLang="zh-CN" sz="1800" dirty="0"/>
              <a:t>(</a:t>
            </a:r>
            <a:r>
              <a:rPr lang="en-US" altLang="zh-CN" sz="1800" dirty="0" err="1"/>
              <a:t>OutputStream</a:t>
            </a:r>
            <a:r>
              <a:rPr lang="en-US" altLang="zh-CN" sz="1800" dirty="0"/>
              <a:t> out, </a:t>
            </a:r>
            <a:r>
              <a:rPr lang="en-US" altLang="zh-CN" sz="1800" dirty="0" err="1"/>
              <a:t>boolean</a:t>
            </a:r>
            <a:r>
              <a:rPr lang="en-US" altLang="zh-CN" sz="1800" dirty="0"/>
              <a:t> </a:t>
            </a:r>
            <a:r>
              <a:rPr lang="en-US" altLang="zh-CN" sz="1800" dirty="0" err="1"/>
              <a:t>autoFlush</a:t>
            </a:r>
            <a:r>
              <a:rPr lang="en-US" altLang="zh-CN" sz="1800" dirty="0"/>
              <a:t>); 	// </a:t>
            </a:r>
            <a:r>
              <a:rPr lang="zh-CN" altLang="en-US" sz="1800" dirty="0"/>
              <a:t>带自动刷新</a:t>
            </a:r>
          </a:p>
          <a:p>
            <a:pPr lvl="1"/>
            <a:r>
              <a:rPr lang="zh-CN" altLang="en-US" sz="1800" dirty="0"/>
              <a:t>（</a:t>
            </a:r>
            <a:r>
              <a:rPr lang="en-US" altLang="zh-CN" sz="1800" dirty="0"/>
              <a:t>2</a:t>
            </a:r>
            <a:r>
              <a:rPr lang="zh-CN" altLang="en-US" sz="1800" dirty="0"/>
              <a:t>）由</a:t>
            </a:r>
            <a:r>
              <a:rPr lang="en-US" altLang="zh-CN" sz="1800" dirty="0"/>
              <a:t>Writer</a:t>
            </a:r>
            <a:r>
              <a:rPr lang="zh-CN" altLang="en-US" sz="1800" dirty="0"/>
              <a:t>创建新</a:t>
            </a:r>
            <a:r>
              <a:rPr lang="en-US" altLang="zh-CN" sz="1800" dirty="0" err="1"/>
              <a:t>PrintWriter</a:t>
            </a:r>
            <a:r>
              <a:rPr lang="zh-CN" altLang="en-US" sz="1800" dirty="0"/>
              <a:t>。</a:t>
            </a:r>
          </a:p>
          <a:p>
            <a:pPr marL="857250" lvl="2" indent="0">
              <a:buNone/>
            </a:pPr>
            <a:r>
              <a:rPr lang="en-US" altLang="zh-CN" sz="1800" dirty="0" err="1"/>
              <a:t>PrintWriter</a:t>
            </a:r>
            <a:r>
              <a:rPr lang="en-US" altLang="zh-CN" sz="1800" dirty="0"/>
              <a:t>(Writer out); 					</a:t>
            </a:r>
            <a:r>
              <a:rPr lang="en-US" altLang="zh-CN" sz="1800" dirty="0" smtClean="0"/>
              <a:t>// </a:t>
            </a:r>
            <a:r>
              <a:rPr lang="zh-CN" altLang="en-US" sz="1800" dirty="0"/>
              <a:t>不带自动刷新</a:t>
            </a:r>
          </a:p>
          <a:p>
            <a:pPr marL="857250" lvl="2" indent="0">
              <a:buNone/>
            </a:pPr>
            <a:r>
              <a:rPr lang="en-US" altLang="zh-CN" sz="1800" dirty="0" err="1"/>
              <a:t>PrintWriter</a:t>
            </a:r>
            <a:r>
              <a:rPr lang="en-US" altLang="zh-CN" sz="1800" dirty="0"/>
              <a:t>(Writer out, </a:t>
            </a:r>
            <a:r>
              <a:rPr lang="en-US" altLang="zh-CN" sz="1800" dirty="0" err="1"/>
              <a:t>boolean</a:t>
            </a:r>
            <a:r>
              <a:rPr lang="en-US" altLang="zh-CN" sz="1800" dirty="0"/>
              <a:t> </a:t>
            </a:r>
            <a:r>
              <a:rPr lang="en-US" altLang="zh-CN" sz="1800" dirty="0" err="1"/>
              <a:t>autoFlush</a:t>
            </a:r>
            <a:r>
              <a:rPr lang="en-US" altLang="zh-CN" sz="1800" dirty="0"/>
              <a:t>);		</a:t>
            </a:r>
            <a:r>
              <a:rPr lang="en-US" altLang="zh-CN" sz="1800" dirty="0" smtClean="0"/>
              <a:t>	// </a:t>
            </a:r>
            <a:r>
              <a:rPr lang="zh-CN" altLang="en-US" sz="1800" dirty="0"/>
              <a:t>带自动刷新</a:t>
            </a:r>
          </a:p>
          <a:p>
            <a:pPr lvl="2"/>
            <a:r>
              <a:rPr lang="zh-CN" altLang="en-US" sz="1800" dirty="0"/>
              <a:t>参数</a:t>
            </a:r>
            <a:r>
              <a:rPr lang="en-US" altLang="zh-CN" sz="1800" dirty="0" err="1"/>
              <a:t>autoFlush</a:t>
            </a:r>
            <a:r>
              <a:rPr lang="zh-CN" altLang="en-US" sz="1800" dirty="0"/>
              <a:t>为</a:t>
            </a:r>
            <a:r>
              <a:rPr lang="en-US" altLang="zh-CN" sz="1800" dirty="0"/>
              <a:t>true</a:t>
            </a:r>
            <a:r>
              <a:rPr lang="zh-CN" altLang="en-US" sz="1800" dirty="0"/>
              <a:t>是能自动刷新。</a:t>
            </a:r>
          </a:p>
          <a:p>
            <a:pPr lvl="1"/>
            <a:r>
              <a:rPr lang="zh-CN" altLang="en-US" sz="1800" dirty="0"/>
              <a:t>（</a:t>
            </a:r>
            <a:r>
              <a:rPr lang="en-US" altLang="zh-CN" sz="1800" dirty="0"/>
              <a:t>3</a:t>
            </a:r>
            <a:r>
              <a:rPr lang="zh-CN" altLang="en-US" sz="1800" dirty="0"/>
              <a:t>）由文件名或文件对象创建新</a:t>
            </a:r>
            <a:r>
              <a:rPr lang="en-US" altLang="zh-CN" sz="1800" dirty="0" err="1"/>
              <a:t>PrintWriter</a:t>
            </a:r>
            <a:r>
              <a:rPr lang="zh-CN" altLang="en-US" sz="1800" dirty="0"/>
              <a:t>。</a:t>
            </a:r>
          </a:p>
          <a:p>
            <a:pPr marL="857250" lvl="2" indent="0">
              <a:buNone/>
            </a:pPr>
            <a:r>
              <a:rPr lang="en-US" altLang="zh-CN" sz="1800" dirty="0"/>
              <a:t>public </a:t>
            </a:r>
            <a:r>
              <a:rPr lang="en-US" altLang="zh-CN" sz="1800" dirty="0" err="1"/>
              <a:t>PrintWriter</a:t>
            </a:r>
            <a:r>
              <a:rPr lang="en-US" altLang="zh-CN" sz="1800" dirty="0"/>
              <a:t>(String </a:t>
            </a:r>
            <a:r>
              <a:rPr lang="en-US" altLang="zh-CN" sz="1800" dirty="0" err="1"/>
              <a:t>fileName</a:t>
            </a:r>
            <a:r>
              <a:rPr lang="en-US" altLang="zh-CN" sz="1800" dirty="0"/>
              <a:t>);</a:t>
            </a:r>
          </a:p>
          <a:p>
            <a:pPr marL="857250" lvl="2" indent="0">
              <a:buNone/>
            </a:pPr>
            <a:r>
              <a:rPr lang="en-US" altLang="zh-CN" sz="1800" dirty="0"/>
              <a:t>public </a:t>
            </a:r>
            <a:r>
              <a:rPr lang="en-US" altLang="zh-CN" sz="1800" dirty="0" err="1"/>
              <a:t>PrintWriter</a:t>
            </a:r>
            <a:r>
              <a:rPr lang="en-US" altLang="zh-CN" sz="1800" dirty="0"/>
              <a:t>(String </a:t>
            </a:r>
            <a:r>
              <a:rPr lang="en-US" altLang="zh-CN" sz="1800" dirty="0" err="1"/>
              <a:t>fileName</a:t>
            </a:r>
            <a:r>
              <a:rPr lang="en-US" altLang="zh-CN" sz="1800" dirty="0"/>
              <a:t>, String </a:t>
            </a:r>
            <a:r>
              <a:rPr lang="en-US" altLang="zh-CN" sz="1800" dirty="0" err="1"/>
              <a:t>charsetName</a:t>
            </a:r>
            <a:r>
              <a:rPr lang="en-US" altLang="zh-CN" sz="1800" dirty="0"/>
              <a:t>);</a:t>
            </a:r>
          </a:p>
          <a:p>
            <a:pPr marL="857250" lvl="2" indent="0">
              <a:buNone/>
            </a:pPr>
            <a:r>
              <a:rPr lang="en-US" altLang="zh-CN" sz="1800" dirty="0"/>
              <a:t>public </a:t>
            </a:r>
            <a:r>
              <a:rPr lang="en-US" altLang="zh-CN" sz="1800" dirty="0" err="1"/>
              <a:t>PrintWriter</a:t>
            </a:r>
            <a:r>
              <a:rPr lang="en-US" altLang="zh-CN" sz="1800" dirty="0"/>
              <a:t>(File file);</a:t>
            </a:r>
          </a:p>
          <a:p>
            <a:pPr marL="857250" lvl="2" indent="0">
              <a:buNone/>
            </a:pPr>
            <a:r>
              <a:rPr lang="en-US" altLang="zh-CN" sz="1800" dirty="0"/>
              <a:t>public </a:t>
            </a:r>
            <a:r>
              <a:rPr lang="en-US" altLang="zh-CN" sz="1800" dirty="0" err="1"/>
              <a:t>PrintWriter</a:t>
            </a:r>
            <a:r>
              <a:rPr lang="en-US" altLang="zh-CN" sz="1800" dirty="0"/>
              <a:t>(File </a:t>
            </a:r>
            <a:r>
              <a:rPr lang="en-US" altLang="zh-CN" sz="1800" dirty="0" err="1"/>
              <a:t>file</a:t>
            </a:r>
            <a:r>
              <a:rPr lang="en-US" altLang="zh-CN" sz="1800" dirty="0"/>
              <a:t>, String </a:t>
            </a:r>
            <a:r>
              <a:rPr lang="en-US" altLang="zh-CN" sz="1800" dirty="0" err="1"/>
              <a:t>charsetName</a:t>
            </a:r>
            <a:r>
              <a:rPr lang="en-US" altLang="zh-CN" sz="1800" dirty="0"/>
              <a:t>);</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670756672"/>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en-US" altLang="zh-CN" dirty="0" err="1"/>
              <a:t>PrintWriter</a:t>
            </a:r>
            <a:r>
              <a:rPr lang="zh-CN" altLang="en-US" dirty="0" smtClean="0"/>
              <a:t>类（续）</a:t>
            </a:r>
            <a:endParaRPr lang="zh-CN" altLang="en-US" dirty="0"/>
          </a:p>
        </p:txBody>
      </p:sp>
      <p:sp>
        <p:nvSpPr>
          <p:cNvPr id="3" name="内容占位符 2"/>
          <p:cNvSpPr>
            <a:spLocks noGrp="1"/>
          </p:cNvSpPr>
          <p:nvPr>
            <p:ph idx="1"/>
          </p:nvPr>
        </p:nvSpPr>
        <p:spPr>
          <a:xfrm>
            <a:off x="478915" y="1114425"/>
            <a:ext cx="11503977" cy="4876800"/>
          </a:xfrm>
        </p:spPr>
        <p:txBody>
          <a:bodyPr/>
          <a:lstStyle/>
          <a:p>
            <a:r>
              <a:rPr lang="en-US" altLang="zh-CN" dirty="0"/>
              <a:t>2. </a:t>
            </a:r>
            <a:r>
              <a:rPr lang="en-US" altLang="zh-CN" dirty="0" err="1"/>
              <a:t>PrintWriter</a:t>
            </a:r>
            <a:r>
              <a:rPr lang="zh-CN" altLang="en-US" dirty="0"/>
              <a:t>的主要方法</a:t>
            </a:r>
          </a:p>
          <a:p>
            <a:pPr lvl="1"/>
            <a:r>
              <a:rPr lang="en-US" altLang="zh-CN" dirty="0"/>
              <a:t>1</a:t>
            </a:r>
            <a:r>
              <a:rPr lang="zh-CN" altLang="en-US" dirty="0"/>
              <a:t>）返回类型为</a:t>
            </a:r>
            <a:r>
              <a:rPr lang="en-US" altLang="zh-CN" dirty="0" err="1"/>
              <a:t>PrintWriter</a:t>
            </a:r>
            <a:r>
              <a:rPr lang="zh-CN" altLang="en-US" dirty="0"/>
              <a:t>的方法</a:t>
            </a:r>
          </a:p>
          <a:p>
            <a:pPr lvl="2"/>
            <a:r>
              <a:rPr lang="en-US" altLang="zh-CN" dirty="0"/>
              <a:t>append(</a:t>
            </a:r>
            <a:r>
              <a:rPr lang="zh-CN" altLang="en-US" dirty="0"/>
              <a:t>参数</a:t>
            </a:r>
            <a:r>
              <a:rPr lang="en-US" altLang="zh-CN" dirty="0"/>
              <a:t>); </a:t>
            </a:r>
            <a:r>
              <a:rPr lang="zh-CN" altLang="en-US" dirty="0"/>
              <a:t>将指定数据添加到该</a:t>
            </a:r>
            <a:r>
              <a:rPr lang="en-US" altLang="zh-CN" dirty="0" err="1"/>
              <a:t>PrintWriter</a:t>
            </a:r>
            <a:r>
              <a:rPr lang="zh-CN" altLang="en-US" dirty="0"/>
              <a:t>对象。参数可以是</a:t>
            </a:r>
          </a:p>
          <a:p>
            <a:pPr lvl="3"/>
            <a:r>
              <a:rPr lang="en-US" altLang="zh-CN" dirty="0" smtClean="0"/>
              <a:t>char </a:t>
            </a:r>
            <a:r>
              <a:rPr lang="en-US" altLang="zh-CN" dirty="0"/>
              <a:t>c</a:t>
            </a:r>
            <a:r>
              <a:rPr lang="zh-CN" altLang="en-US" dirty="0"/>
              <a:t>：将指定字符添加到此 </a:t>
            </a:r>
            <a:r>
              <a:rPr lang="en-US" altLang="zh-CN" dirty="0"/>
              <a:t>Writer</a:t>
            </a:r>
            <a:r>
              <a:rPr lang="zh-CN" altLang="en-US" dirty="0"/>
              <a:t>。</a:t>
            </a:r>
          </a:p>
          <a:p>
            <a:pPr lvl="3"/>
            <a:r>
              <a:rPr lang="en-US" altLang="zh-CN" dirty="0" err="1" smtClean="0"/>
              <a:t>CharSequence</a:t>
            </a:r>
            <a:r>
              <a:rPr lang="en-US" altLang="zh-CN" dirty="0" smtClean="0"/>
              <a:t> </a:t>
            </a:r>
            <a:r>
              <a:rPr lang="en-US" altLang="zh-CN" dirty="0" err="1"/>
              <a:t>csq</a:t>
            </a:r>
            <a:r>
              <a:rPr lang="zh-CN" altLang="en-US" dirty="0"/>
              <a:t>：将指定的字符序列添加到此</a:t>
            </a:r>
            <a:r>
              <a:rPr lang="en-US" altLang="zh-CN" dirty="0"/>
              <a:t>Writer</a:t>
            </a:r>
            <a:r>
              <a:rPr lang="zh-CN" altLang="en-US" dirty="0"/>
              <a:t>。</a:t>
            </a:r>
          </a:p>
          <a:p>
            <a:pPr lvl="3"/>
            <a:r>
              <a:rPr lang="en-US" altLang="zh-CN" dirty="0" err="1" smtClean="0"/>
              <a:t>CharSequence</a:t>
            </a:r>
            <a:r>
              <a:rPr lang="en-US" altLang="zh-CN" dirty="0" smtClean="0"/>
              <a:t> </a:t>
            </a:r>
            <a:r>
              <a:rPr lang="en-US" altLang="zh-CN" dirty="0" err="1"/>
              <a:t>csq</a:t>
            </a:r>
            <a:r>
              <a:rPr lang="en-US" altLang="zh-CN" dirty="0"/>
              <a:t>, </a:t>
            </a:r>
            <a:r>
              <a:rPr lang="en-US" altLang="zh-CN" dirty="0" err="1"/>
              <a:t>int</a:t>
            </a:r>
            <a:r>
              <a:rPr lang="en-US" altLang="zh-CN" dirty="0"/>
              <a:t> start, </a:t>
            </a:r>
            <a:r>
              <a:rPr lang="en-US" altLang="zh-CN" dirty="0" err="1"/>
              <a:t>int</a:t>
            </a:r>
            <a:r>
              <a:rPr lang="en-US" altLang="zh-CN" dirty="0"/>
              <a:t> end:</a:t>
            </a:r>
            <a:r>
              <a:rPr lang="zh-CN" altLang="en-US" dirty="0"/>
              <a:t>：将指定字符序列的子序列添加到此</a:t>
            </a:r>
            <a:r>
              <a:rPr lang="en-US" altLang="zh-CN" dirty="0"/>
              <a:t>Writer</a:t>
            </a:r>
            <a:r>
              <a:rPr lang="zh-CN" altLang="en-US" dirty="0" smtClean="0"/>
              <a:t>。</a:t>
            </a:r>
            <a:endParaRPr lang="zh-CN" altLang="en-US" dirty="0"/>
          </a:p>
          <a:p>
            <a:pPr lvl="1"/>
            <a:r>
              <a:rPr lang="en-US" altLang="zh-CN" dirty="0"/>
              <a:t>2</a:t>
            </a:r>
            <a:r>
              <a:rPr lang="zh-CN" altLang="en-US" dirty="0"/>
              <a:t>）返回类型为</a:t>
            </a:r>
            <a:r>
              <a:rPr lang="en-US" altLang="zh-CN" dirty="0"/>
              <a:t>void</a:t>
            </a:r>
            <a:r>
              <a:rPr lang="zh-CN" altLang="en-US" dirty="0"/>
              <a:t>的方法</a:t>
            </a:r>
          </a:p>
          <a:p>
            <a:pPr lvl="2"/>
            <a:r>
              <a:rPr lang="zh-CN" altLang="en-US" dirty="0"/>
              <a:t>（</a:t>
            </a:r>
            <a:r>
              <a:rPr lang="en-US" altLang="zh-CN" dirty="0"/>
              <a:t>1</a:t>
            </a:r>
            <a:r>
              <a:rPr lang="zh-CN" altLang="en-US" dirty="0"/>
              <a:t>）</a:t>
            </a:r>
            <a:r>
              <a:rPr lang="en-US" altLang="zh-CN" dirty="0" err="1"/>
              <a:t>println</a:t>
            </a:r>
            <a:r>
              <a:rPr lang="en-US" altLang="zh-CN" dirty="0"/>
              <a:t>(Object </a:t>
            </a:r>
            <a:r>
              <a:rPr lang="en-US" altLang="zh-CN" dirty="0" err="1"/>
              <a:t>obj</a:t>
            </a:r>
            <a:r>
              <a:rPr lang="en-US" altLang="zh-CN" dirty="0"/>
              <a:t>); </a:t>
            </a:r>
            <a:r>
              <a:rPr lang="zh-CN" altLang="en-US" dirty="0"/>
              <a:t>显示</a:t>
            </a:r>
            <a:r>
              <a:rPr lang="en-US" altLang="zh-CN" dirty="0" err="1"/>
              <a:t>obj</a:t>
            </a:r>
            <a:r>
              <a:rPr lang="zh-CN" altLang="en-US" dirty="0"/>
              <a:t>，可以是基本数据类型或对象，并换行。</a:t>
            </a:r>
          </a:p>
          <a:p>
            <a:pPr lvl="2"/>
            <a:r>
              <a:rPr lang="zh-CN" altLang="en-US" dirty="0"/>
              <a:t>（</a:t>
            </a:r>
            <a:r>
              <a:rPr lang="en-US" altLang="zh-CN" dirty="0"/>
              <a:t>2</a:t>
            </a:r>
            <a:r>
              <a:rPr lang="zh-CN" altLang="en-US" dirty="0"/>
              <a:t>）</a:t>
            </a:r>
            <a:r>
              <a:rPr lang="en-US" altLang="zh-CN" dirty="0"/>
              <a:t>print(Object </a:t>
            </a:r>
            <a:r>
              <a:rPr lang="en-US" altLang="zh-CN" dirty="0" err="1"/>
              <a:t>obj</a:t>
            </a:r>
            <a:r>
              <a:rPr lang="en-US" altLang="zh-CN" dirty="0"/>
              <a:t>); </a:t>
            </a:r>
            <a:r>
              <a:rPr lang="zh-CN" altLang="en-US" dirty="0"/>
              <a:t>同上，但不换行。</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4200006497"/>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en-US" altLang="zh-CN" dirty="0" err="1"/>
              <a:t>PrintWriter</a:t>
            </a:r>
            <a:r>
              <a:rPr lang="zh-CN" altLang="en-US" dirty="0"/>
              <a:t>类（续）</a:t>
            </a:r>
          </a:p>
        </p:txBody>
      </p:sp>
      <p:sp>
        <p:nvSpPr>
          <p:cNvPr id="3" name="内容占位符 2"/>
          <p:cNvSpPr>
            <a:spLocks noGrp="1"/>
          </p:cNvSpPr>
          <p:nvPr>
            <p:ph idx="1"/>
          </p:nvPr>
        </p:nvSpPr>
        <p:spPr/>
        <p:txBody>
          <a:bodyPr/>
          <a:lstStyle/>
          <a:p>
            <a:pPr lvl="2"/>
            <a:r>
              <a:rPr lang="zh-CN" altLang="en-US" dirty="0"/>
              <a:t>（</a:t>
            </a:r>
            <a:r>
              <a:rPr lang="en-US" altLang="zh-CN" dirty="0"/>
              <a:t>3</a:t>
            </a:r>
            <a:r>
              <a:rPr lang="zh-CN" altLang="en-US" dirty="0"/>
              <a:t>）</a:t>
            </a:r>
            <a:r>
              <a:rPr lang="en-US" altLang="zh-CN" dirty="0"/>
              <a:t>write(</a:t>
            </a:r>
            <a:r>
              <a:rPr lang="zh-CN" altLang="en-US" dirty="0"/>
              <a:t>参数</a:t>
            </a:r>
            <a:r>
              <a:rPr lang="en-US" altLang="zh-CN" dirty="0"/>
              <a:t>); </a:t>
            </a:r>
            <a:r>
              <a:rPr lang="zh-CN" altLang="en-US" dirty="0"/>
              <a:t>写入字符。参数可以是：</a:t>
            </a:r>
          </a:p>
          <a:p>
            <a:pPr lvl="3"/>
            <a:r>
              <a:rPr lang="en-US" altLang="zh-CN" dirty="0" smtClean="0"/>
              <a:t>char </a:t>
            </a:r>
            <a:r>
              <a:rPr lang="en-US" altLang="zh-CN" dirty="0"/>
              <a:t>c</a:t>
            </a:r>
            <a:r>
              <a:rPr lang="zh-CN" altLang="en-US" dirty="0"/>
              <a:t>：写入字符。</a:t>
            </a:r>
          </a:p>
          <a:p>
            <a:pPr lvl="3"/>
            <a:r>
              <a:rPr lang="en-US" altLang="zh-CN" dirty="0" smtClean="0"/>
              <a:t>char</a:t>
            </a:r>
            <a:r>
              <a:rPr lang="en-US" altLang="zh-CN" dirty="0"/>
              <a:t>[] </a:t>
            </a:r>
            <a:r>
              <a:rPr lang="en-US" altLang="zh-CN" dirty="0" err="1"/>
              <a:t>buf</a:t>
            </a:r>
            <a:r>
              <a:rPr lang="zh-CN" altLang="en-US" dirty="0"/>
              <a:t>：写入字符数组。</a:t>
            </a:r>
          </a:p>
          <a:p>
            <a:pPr lvl="3"/>
            <a:r>
              <a:rPr lang="en-US" altLang="zh-CN" dirty="0" smtClean="0"/>
              <a:t>char</a:t>
            </a:r>
            <a:r>
              <a:rPr lang="en-US" altLang="zh-CN" dirty="0"/>
              <a:t>[] </a:t>
            </a:r>
            <a:r>
              <a:rPr lang="en-US" altLang="zh-CN" dirty="0" err="1"/>
              <a:t>buf</a:t>
            </a:r>
            <a:r>
              <a:rPr lang="en-US" altLang="zh-CN" dirty="0"/>
              <a:t>, </a:t>
            </a:r>
            <a:r>
              <a:rPr lang="en-US" altLang="zh-CN" dirty="0" err="1"/>
              <a:t>int</a:t>
            </a:r>
            <a:r>
              <a:rPr lang="en-US" altLang="zh-CN" dirty="0"/>
              <a:t> off, </a:t>
            </a:r>
            <a:r>
              <a:rPr lang="en-US" altLang="zh-CN" dirty="0" err="1"/>
              <a:t>int</a:t>
            </a:r>
            <a:r>
              <a:rPr lang="en-US" altLang="zh-CN" dirty="0"/>
              <a:t> </a:t>
            </a:r>
            <a:r>
              <a:rPr lang="en-US" altLang="zh-CN" dirty="0" err="1"/>
              <a:t>len</a:t>
            </a:r>
            <a:r>
              <a:rPr lang="zh-CN" altLang="en-US" dirty="0"/>
              <a:t>：写入字符数组的某一部分。</a:t>
            </a:r>
          </a:p>
          <a:p>
            <a:pPr lvl="3"/>
            <a:r>
              <a:rPr lang="en-US" altLang="zh-CN" dirty="0" smtClean="0"/>
              <a:t>String </a:t>
            </a:r>
            <a:r>
              <a:rPr lang="en-US" altLang="zh-CN" dirty="0"/>
              <a:t>s</a:t>
            </a:r>
            <a:r>
              <a:rPr lang="zh-CN" altLang="en-US" dirty="0"/>
              <a:t>：写入字符串。</a:t>
            </a:r>
          </a:p>
          <a:p>
            <a:pPr lvl="3"/>
            <a:r>
              <a:rPr lang="en-US" altLang="zh-CN" dirty="0" smtClean="0"/>
              <a:t>String </a:t>
            </a:r>
            <a:r>
              <a:rPr lang="en-US" altLang="zh-CN" dirty="0"/>
              <a:t>s, </a:t>
            </a:r>
            <a:r>
              <a:rPr lang="en-US" altLang="zh-CN" dirty="0" err="1"/>
              <a:t>int</a:t>
            </a:r>
            <a:r>
              <a:rPr lang="en-US" altLang="zh-CN" dirty="0"/>
              <a:t> off, </a:t>
            </a:r>
            <a:r>
              <a:rPr lang="en-US" altLang="zh-CN" dirty="0" err="1"/>
              <a:t>int</a:t>
            </a:r>
            <a:r>
              <a:rPr lang="en-US" altLang="zh-CN" dirty="0"/>
              <a:t> </a:t>
            </a:r>
            <a:r>
              <a:rPr lang="en-US" altLang="zh-CN" dirty="0" err="1"/>
              <a:t>len</a:t>
            </a:r>
            <a:r>
              <a:rPr lang="zh-CN" altLang="en-US" dirty="0"/>
              <a:t>：写入字符串的某一部分。</a:t>
            </a:r>
          </a:p>
          <a:p>
            <a:pPr lvl="2"/>
            <a:r>
              <a:rPr lang="zh-CN" altLang="en-US" dirty="0"/>
              <a:t>（</a:t>
            </a:r>
            <a:r>
              <a:rPr lang="en-US" altLang="zh-CN" dirty="0"/>
              <a:t>4</a:t>
            </a:r>
            <a:r>
              <a:rPr lang="zh-CN" altLang="en-US" dirty="0"/>
              <a:t>）</a:t>
            </a:r>
            <a:r>
              <a:rPr lang="en-US" altLang="zh-CN" dirty="0"/>
              <a:t>void close( ); </a:t>
            </a:r>
            <a:r>
              <a:rPr lang="zh-CN" altLang="en-US" dirty="0"/>
              <a:t>关闭该流并释放与之关联的所有系统资源。</a:t>
            </a:r>
          </a:p>
          <a:p>
            <a:pPr lvl="2"/>
            <a:r>
              <a:rPr lang="zh-CN" altLang="en-US" dirty="0"/>
              <a:t>（</a:t>
            </a:r>
            <a:r>
              <a:rPr lang="en-US" altLang="zh-CN" dirty="0"/>
              <a:t>5</a:t>
            </a:r>
            <a:r>
              <a:rPr lang="zh-CN" altLang="en-US" dirty="0"/>
              <a:t>）</a:t>
            </a:r>
            <a:r>
              <a:rPr lang="en-US" altLang="zh-CN" dirty="0"/>
              <a:t>void flush( ); </a:t>
            </a:r>
            <a:r>
              <a:rPr lang="zh-CN" altLang="en-US" dirty="0"/>
              <a:t>执行更新</a:t>
            </a:r>
          </a:p>
          <a:p>
            <a:pPr lvl="1"/>
            <a:r>
              <a:rPr lang="en-US" altLang="zh-CN" dirty="0"/>
              <a:t>3</a:t>
            </a:r>
            <a:r>
              <a:rPr lang="zh-CN" altLang="en-US" dirty="0"/>
              <a:t>）返回类型为</a:t>
            </a:r>
            <a:r>
              <a:rPr lang="en-US" altLang="zh-CN" dirty="0" err="1"/>
              <a:t>boolean</a:t>
            </a:r>
            <a:r>
              <a:rPr lang="zh-CN" altLang="en-US" dirty="0"/>
              <a:t>类型的方法</a:t>
            </a:r>
          </a:p>
          <a:p>
            <a:pPr lvl="2"/>
            <a:r>
              <a:rPr lang="en-US" altLang="zh-CN" dirty="0" err="1"/>
              <a:t>checkError</a:t>
            </a:r>
            <a:r>
              <a:rPr lang="en-US" altLang="zh-CN" dirty="0"/>
              <a:t>( ); </a:t>
            </a:r>
            <a:r>
              <a:rPr lang="zh-CN" altLang="en-US" dirty="0"/>
              <a:t>刷新流并检查其错误状态。</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1060457724"/>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19470"/>
            <a:ext cx="10212916" cy="609600"/>
          </a:xfrm>
        </p:spPr>
        <p:txBody>
          <a:bodyPr/>
          <a:lstStyle/>
          <a:p>
            <a:r>
              <a:rPr lang="en-US" altLang="zh-CN" dirty="0"/>
              <a:t>7.5.2 </a:t>
            </a:r>
            <a:r>
              <a:rPr lang="en-US" altLang="zh-CN" dirty="0" err="1"/>
              <a:t>PrintWriter</a:t>
            </a:r>
            <a:r>
              <a:rPr lang="zh-CN" altLang="en-US" dirty="0"/>
              <a:t>类（续）</a:t>
            </a:r>
          </a:p>
        </p:txBody>
      </p:sp>
      <p:sp>
        <p:nvSpPr>
          <p:cNvPr id="3" name="内容占位符 2"/>
          <p:cNvSpPr>
            <a:spLocks noGrp="1"/>
          </p:cNvSpPr>
          <p:nvPr>
            <p:ph idx="1"/>
          </p:nvPr>
        </p:nvSpPr>
        <p:spPr>
          <a:xfrm>
            <a:off x="505885" y="907804"/>
            <a:ext cx="11368616" cy="4876800"/>
          </a:xfrm>
        </p:spPr>
        <p:txBody>
          <a:bodyPr/>
          <a:lstStyle/>
          <a:p>
            <a:r>
              <a:rPr lang="en-US" altLang="zh-CN" dirty="0"/>
              <a:t>【</a:t>
            </a:r>
            <a:r>
              <a:rPr lang="zh-CN" altLang="en-US" dirty="0"/>
              <a:t>代码</a:t>
            </a:r>
            <a:r>
              <a:rPr lang="en-US" altLang="zh-CN" dirty="0"/>
              <a:t>7-7】 </a:t>
            </a:r>
            <a:r>
              <a:rPr lang="en-US" altLang="zh-CN" dirty="0" err="1"/>
              <a:t>PrintWriter</a:t>
            </a:r>
            <a:r>
              <a:rPr lang="zh-CN" altLang="en-US" dirty="0"/>
              <a:t>类使用示例。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1040171" y="1400076"/>
            <a:ext cx="10515353" cy="5047536"/>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java.io.*;</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PrintWriterDemo</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throws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IOException</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String </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"C:\\file"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filename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"example6.txt"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6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创建文件对象</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File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File(</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如果目录不存在，则创建</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.exists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.mkdirs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File(</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filename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如果文件不存在，则创建</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.exists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.createNewFile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19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20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创建一个字符打印流对象</a:t>
            </a:r>
            <a:r>
              <a:rPr lang="en-US" altLang="zh-CN" b="0" kern="0" dirty="0">
                <a:solidFill>
                  <a:srgbClr val="3F7F5F"/>
                </a:solidFill>
                <a:latin typeface="Consolas" panose="020B0609020204030204" pitchFamily="49" charset="0"/>
                <a:ea typeface="宋体" panose="02010600030101010101" pitchFamily="2" charset="-122"/>
              </a:rPr>
              <a:t>,</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启动自动刷新</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21			</a:t>
            </a:r>
            <a:r>
              <a:rPr lang="en-US" altLang="zh-CN" b="0" kern="0" dirty="0" err="1">
                <a:solidFill>
                  <a:srgbClr val="000000"/>
                </a:solidFill>
                <a:latin typeface="Consolas" panose="020B0609020204030204" pitchFamily="49" charset="0"/>
                <a:ea typeface="宋体" panose="02010600030101010101" pitchFamily="2" charset="-122"/>
              </a:rPr>
              <a:t>PrintWriter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pw</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PrintWriter</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FileWriter</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true</a:t>
            </a: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66416290"/>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en-US" altLang="zh-CN" dirty="0" err="1"/>
              <a:t>PrintWriter</a:t>
            </a:r>
            <a:r>
              <a:rPr lang="zh-CN" altLang="en-US" dirty="0"/>
              <a:t>类（续）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1040171" y="1400076"/>
            <a:ext cx="10515353" cy="2019014"/>
          </a:xfrm>
          <a:prstGeom prst="rect">
            <a:avLst/>
          </a:prstGeom>
        </p:spPr>
        <p:txBody>
          <a:bodyPr wrap="square">
            <a:spAutoFit/>
          </a:bodyPr>
          <a:lstStyle/>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22</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加入换行</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err="1">
                <a:solidFill>
                  <a:srgbClr val="6A3E3E"/>
                </a:solidFill>
                <a:latin typeface="Consolas" panose="020B0609020204030204" pitchFamily="49" charset="0"/>
                <a:ea typeface="宋体" panose="02010600030101010101" pitchFamily="2" charset="-122"/>
              </a:rPr>
              <a:t>pw</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"hello"</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r>
              <a:rPr lang="en-US" altLang="zh-CN" b="0" kern="0" dirty="0" err="1">
                <a:solidFill>
                  <a:srgbClr val="6A3E3E"/>
                </a:solidFill>
                <a:latin typeface="Consolas" panose="020B0609020204030204" pitchFamily="49" charset="0"/>
                <a:ea typeface="宋体" panose="02010600030101010101" pitchFamily="2" charset="-122"/>
              </a:rPr>
              <a:t>pw</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"java"</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r>
              <a:rPr lang="en-US" altLang="zh-CN" b="0" kern="0" dirty="0" err="1">
                <a:solidFill>
                  <a:srgbClr val="6A3E3E"/>
                </a:solidFill>
                <a:latin typeface="Consolas" panose="020B0609020204030204" pitchFamily="49" charset="0"/>
                <a:ea typeface="宋体" panose="02010600030101010101" pitchFamily="2" charset="-122"/>
              </a:rPr>
              <a:t>pw</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(999);</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关闭流</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27			</a:t>
            </a:r>
            <a:r>
              <a:rPr lang="en-US" altLang="zh-CN" b="0" kern="0" dirty="0" err="1">
                <a:solidFill>
                  <a:srgbClr val="6A3E3E"/>
                </a:solidFill>
                <a:latin typeface="Consolas" panose="020B0609020204030204" pitchFamily="49" charset="0"/>
                <a:ea typeface="宋体" panose="02010600030101010101" pitchFamily="2" charset="-122"/>
              </a:rPr>
              <a:t>pw</a:t>
            </a:r>
            <a:r>
              <a:rPr lang="en-US" altLang="zh-CN" b="0" kern="0" dirty="0" err="1">
                <a:solidFill>
                  <a:srgbClr val="000000"/>
                </a:solidFill>
                <a:latin typeface="Consolas" panose="020B0609020204030204" pitchFamily="49" charset="0"/>
                <a:ea typeface="宋体" panose="02010600030101010101" pitchFamily="2" charset="-122"/>
              </a:rPr>
              <a:t>.close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28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29	}</a:t>
            </a:r>
            <a:endParaRPr lang="zh-CN" altLang="en-US" b="0" dirty="0"/>
          </a:p>
        </p:txBody>
      </p:sp>
      <p:pic>
        <p:nvPicPr>
          <p:cNvPr id="6" name="图片 5"/>
          <p:cNvPicPr/>
          <p:nvPr/>
        </p:nvPicPr>
        <p:blipFill>
          <a:blip r:embed="rId2"/>
          <a:stretch>
            <a:fillRect/>
          </a:stretch>
        </p:blipFill>
        <p:spPr>
          <a:xfrm>
            <a:off x="5947749" y="2936327"/>
            <a:ext cx="4429627" cy="2348053"/>
          </a:xfrm>
          <a:prstGeom prst="rect">
            <a:avLst/>
          </a:prstGeom>
        </p:spPr>
      </p:pic>
    </p:spTree>
    <p:extLst>
      <p:ext uri="{BB962C8B-B14F-4D97-AF65-F5344CB8AC3E}">
        <p14:creationId xmlns:p14="http://schemas.microsoft.com/office/powerpoint/2010/main" val="1860512873"/>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32598"/>
            <a:ext cx="10212916" cy="609600"/>
          </a:xfrm>
        </p:spPr>
        <p:txBody>
          <a:bodyPr/>
          <a:lstStyle/>
          <a:p>
            <a:r>
              <a:rPr lang="en-US" altLang="zh-CN" dirty="0"/>
              <a:t>7.1.1 File</a:t>
            </a:r>
            <a:r>
              <a:rPr lang="zh-CN" altLang="en-US" dirty="0"/>
              <a:t>类及使用（续）</a:t>
            </a:r>
          </a:p>
        </p:txBody>
      </p:sp>
      <p:sp>
        <p:nvSpPr>
          <p:cNvPr id="3" name="内容占位符 2"/>
          <p:cNvSpPr>
            <a:spLocks noGrp="1"/>
          </p:cNvSpPr>
          <p:nvPr>
            <p:ph idx="1"/>
          </p:nvPr>
        </p:nvSpPr>
        <p:spPr>
          <a:xfrm>
            <a:off x="505885" y="880509"/>
            <a:ext cx="11368616" cy="4876800"/>
          </a:xfrm>
        </p:spPr>
        <p:txBody>
          <a:bodyPr/>
          <a:lstStyle/>
          <a:p>
            <a:r>
              <a:rPr lang="en-US" altLang="zh-CN" sz="1800" dirty="0"/>
              <a:t>【</a:t>
            </a:r>
            <a:r>
              <a:rPr lang="zh-CN" altLang="en-US" sz="1800" dirty="0"/>
              <a:t>代码</a:t>
            </a:r>
            <a:r>
              <a:rPr lang="en-US" altLang="zh-CN" sz="1800" dirty="0"/>
              <a:t>7-1】 File</a:t>
            </a:r>
            <a:r>
              <a:rPr lang="zh-CN" altLang="en-US" sz="1800" dirty="0"/>
              <a:t>类使用示例。使用</a:t>
            </a:r>
            <a:r>
              <a:rPr lang="en-US" altLang="zh-CN" sz="1800" dirty="0"/>
              <a:t>File</a:t>
            </a:r>
            <a:r>
              <a:rPr lang="zh-CN" altLang="en-US" sz="1800" dirty="0"/>
              <a:t>类获取</a:t>
            </a:r>
            <a:r>
              <a:rPr lang="en-US" altLang="zh-CN" sz="1800" dirty="0"/>
              <a:t>C</a:t>
            </a:r>
            <a:r>
              <a:rPr lang="zh-CN" altLang="en-US" sz="1800" dirty="0"/>
              <a:t>盘</a:t>
            </a:r>
            <a:r>
              <a:rPr lang="en-US" altLang="zh-CN" sz="1800" dirty="0"/>
              <a:t>file</a:t>
            </a:r>
            <a:r>
              <a:rPr lang="zh-CN" altLang="en-US" sz="1800" dirty="0"/>
              <a:t>目录下“</a:t>
            </a:r>
            <a:r>
              <a:rPr lang="en-US" altLang="zh-CN" sz="1800" dirty="0"/>
              <a:t>example.txt”</a:t>
            </a:r>
            <a:r>
              <a:rPr lang="zh-CN" altLang="en-US" sz="1800" dirty="0"/>
              <a:t>的文件信息；若文件不存在，则先创建。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166576" y="1588565"/>
            <a:ext cx="10040680" cy="5061386"/>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a:t>
            </a:r>
            <a:r>
              <a:rPr lang="en-US" altLang="zh-CN" sz="1400" b="0" kern="0" dirty="0" smtClean="0">
                <a:solidFill>
                  <a:srgbClr val="7F0055"/>
                </a:solidFill>
                <a:latin typeface="Consolas" panose="020B0609020204030204" pitchFamily="49" charset="0"/>
                <a:ea typeface="宋体" panose="02010600030101010101" pitchFamily="2" charset="-122"/>
              </a:rPr>
              <a:t>  import</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java.io.File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3</a:t>
            </a:r>
            <a:r>
              <a:rPr lang="en-US" altLang="zh-CN" sz="1400" b="0" kern="0" dirty="0" smtClean="0">
                <a:solidFill>
                  <a:srgbClr val="7F0055"/>
                </a:solidFill>
                <a:latin typeface="Consolas" panose="020B0609020204030204" pitchFamily="49" charset="0"/>
                <a:ea typeface="宋体" panose="02010600030101010101" pitchFamily="2" charset="-122"/>
              </a:rPr>
              <a:t>  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FileDemo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smtClean="0">
                <a:solidFill>
                  <a:srgbClr val="000000"/>
                </a:solidFill>
                <a:latin typeface="Consolas" panose="020B0609020204030204" pitchFamily="49" charset="0"/>
                <a:ea typeface="宋体" panose="02010600030101010101" pitchFamily="2" charset="-122"/>
              </a:rPr>
              <a:t>	String </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"C:\\file"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filename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"example.txt"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smtClean="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smtClean="0">
                <a:solidFill>
                  <a:srgbClr val="000000"/>
                </a:solidFill>
                <a:latin typeface="Consolas" panose="020B0609020204030204" pitchFamily="49" charset="0"/>
                <a:ea typeface="宋体" panose="02010600030101010101" pitchFamily="2" charset="-122"/>
              </a:rPr>
              <a:t>File </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File(</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smtClean="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如果目录不存在，则创建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smtClean="0">
                <a:solidFill>
                  <a:srgbClr val="7F0055"/>
                </a:solidFill>
                <a:latin typeface="Consolas" panose="020B0609020204030204" pitchFamily="49" charset="0"/>
                <a:ea typeface="宋体" panose="02010600030101010101" pitchFamily="2" charset="-122"/>
              </a:rPr>
              <a:t>if</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.exists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smtClean="0">
                <a:solidFill>
                  <a:srgbClr val="6A3E3E"/>
                </a:solidFill>
                <a:latin typeface="Consolas" panose="020B0609020204030204" pitchFamily="49" charset="0"/>
                <a:ea typeface="宋体" panose="02010600030101010101" pitchFamily="2" charset="-122"/>
              </a:rPr>
              <a:t>file</a:t>
            </a:r>
            <a:r>
              <a:rPr lang="en-US" altLang="zh-CN" sz="1400" b="0" kern="0" dirty="0" err="1" smtClean="0">
                <a:solidFill>
                  <a:srgbClr val="000000"/>
                </a:solidFill>
                <a:latin typeface="Consolas" panose="020B0609020204030204" pitchFamily="49" charset="0"/>
                <a:ea typeface="宋体" panose="02010600030101010101" pitchFamily="2" charset="-122"/>
              </a:rPr>
              <a:t>.mkdirs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smtClean="0">
                <a:solidFill>
                  <a:srgbClr val="6A3E3E"/>
                </a:solidFill>
                <a:latin typeface="Consolas" panose="020B0609020204030204" pitchFamily="49" charset="0"/>
                <a:ea typeface="宋体" panose="02010600030101010101" pitchFamily="2" charset="-122"/>
              </a:rPr>
              <a:t>file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File(</a:t>
            </a:r>
            <a:r>
              <a:rPr lang="en-US" altLang="zh-CN" sz="1400" b="0" kern="0" dirty="0">
                <a:solidFill>
                  <a:srgbClr val="6A3E3E"/>
                </a:solidFill>
                <a:latin typeface="Consolas" panose="020B0609020204030204" pitchFamily="49" charset="0"/>
                <a:ea typeface="宋体" panose="02010600030101010101" pitchFamily="2" charset="-122"/>
              </a:rPr>
              <a:t>path</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filename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smtClean="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如果文件不存在，则创建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smtClean="0">
                <a:solidFill>
                  <a:srgbClr val="7F0055"/>
                </a:solidFill>
                <a:latin typeface="Consolas" panose="020B0609020204030204" pitchFamily="49" charset="0"/>
                <a:ea typeface="宋体" panose="02010600030101010101" pitchFamily="2" charset="-122"/>
              </a:rPr>
              <a:t>if</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file</a:t>
            </a:r>
            <a:r>
              <a:rPr lang="en-US" altLang="zh-CN" sz="1400" b="0" kern="0" dirty="0" err="1">
                <a:solidFill>
                  <a:srgbClr val="000000"/>
                </a:solidFill>
                <a:latin typeface="Consolas" panose="020B0609020204030204" pitchFamily="49" charset="0"/>
                <a:ea typeface="宋体" panose="02010600030101010101" pitchFamily="2" charset="-122"/>
              </a:rPr>
              <a:t>.exists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smtClean="0">
                <a:solidFill>
                  <a:srgbClr val="7F0055"/>
                </a:solidFill>
                <a:latin typeface="Consolas" panose="020B0609020204030204" pitchFamily="49" charset="0"/>
                <a:ea typeface="宋体" panose="02010600030101010101" pitchFamily="2" charset="-122"/>
              </a:rPr>
              <a:t>try</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err="1" smtClean="0">
                <a:solidFill>
                  <a:srgbClr val="6A3E3E"/>
                </a:solidFill>
                <a:latin typeface="Consolas" panose="020B0609020204030204" pitchFamily="49" charset="0"/>
                <a:ea typeface="宋体" panose="02010600030101010101" pitchFamily="2" charset="-122"/>
              </a:rPr>
              <a:t>file</a:t>
            </a:r>
            <a:r>
              <a:rPr lang="en-US" altLang="zh-CN" sz="1400" b="0" kern="0" dirty="0" err="1" smtClean="0">
                <a:solidFill>
                  <a:srgbClr val="000000"/>
                </a:solidFill>
                <a:latin typeface="Consolas" panose="020B0609020204030204" pitchFamily="49" charset="0"/>
                <a:ea typeface="宋体" panose="02010600030101010101" pitchFamily="2" charset="-122"/>
              </a:rPr>
              <a:t>.createNewFile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catch</a:t>
            </a:r>
            <a:r>
              <a:rPr lang="en-US" altLang="zh-CN" sz="1400" b="0" kern="0" dirty="0">
                <a:solidFill>
                  <a:srgbClr val="000000"/>
                </a:solidFill>
                <a:latin typeface="Consolas" panose="020B0609020204030204" pitchFamily="49" charset="0"/>
                <a:ea typeface="宋体" panose="02010600030101010101" pitchFamily="2" charset="-122"/>
              </a:rPr>
              <a:t> (Exception </a:t>
            </a:r>
            <a:r>
              <a:rPr lang="en-US" altLang="zh-CN" sz="1400" b="0" kern="0" dirty="0">
                <a:solidFill>
                  <a:srgbClr val="6A3E3E"/>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err="1" smtClean="0">
                <a:solidFill>
                  <a:srgbClr val="6A3E3E"/>
                </a:solidFill>
                <a:latin typeface="Consolas" panose="020B0609020204030204" pitchFamily="49" charset="0"/>
                <a:ea typeface="宋体" panose="02010600030101010101" pitchFamily="2" charset="-122"/>
              </a:rPr>
              <a:t>e</a:t>
            </a:r>
            <a:r>
              <a:rPr lang="en-US" altLang="zh-CN" sz="1400" b="0" kern="0" dirty="0" err="1" smtClean="0">
                <a:solidFill>
                  <a:srgbClr val="000000"/>
                </a:solidFill>
                <a:latin typeface="Consolas" panose="020B0609020204030204" pitchFamily="49" charset="0"/>
                <a:ea typeface="宋体" panose="02010600030101010101" pitchFamily="2" charset="-122"/>
              </a:rPr>
              <a:t>.printStackTrace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endParaRPr lang="zh-CN" altLang="zh-CN" sz="1400" b="0" kern="100" dirty="0">
              <a:latin typeface="Times New Roman" panose="02020603050405020304" pitchFamily="18" charset="0"/>
              <a:ea typeface="宋体" panose="02010600030101010101" pitchFamily="2" charset="-122"/>
            </a:endParaRPr>
          </a:p>
        </p:txBody>
      </p:sp>
      <p:sp>
        <p:nvSpPr>
          <p:cNvPr id="6" name="矩形 5"/>
          <p:cNvSpPr/>
          <p:nvPr/>
        </p:nvSpPr>
        <p:spPr>
          <a:xfrm>
            <a:off x="5579289" y="2752795"/>
            <a:ext cx="6612712" cy="2371418"/>
          </a:xfrm>
          <a:prstGeom prst="rect">
            <a:avLst/>
          </a:prstGeom>
        </p:spPr>
        <p:txBody>
          <a:bodyPr wrap="square">
            <a:spAutoFit/>
          </a:bodyPr>
          <a:lstStyle/>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23	</a:t>
            </a:r>
            <a:r>
              <a:rPr lang="en-US" altLang="zh-CN" sz="1300" b="0" kern="0" dirty="0" smtClean="0">
                <a:solidFill>
                  <a:srgbClr val="3F7F5F"/>
                </a:solidFill>
                <a:latin typeface="Consolas" panose="020B0609020204030204" pitchFamily="49" charset="0"/>
                <a:ea typeface="宋体" panose="02010600030101010101" pitchFamily="2" charset="-122"/>
              </a:rPr>
              <a:t>// </a:t>
            </a:r>
            <a:r>
              <a:rPr lang="zh-CN" altLang="zh-CN" sz="13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输出文件属性</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24	</a:t>
            </a:r>
            <a:r>
              <a:rPr lang="en-US" altLang="zh-CN" sz="1300" b="0" kern="0" dirty="0" err="1" smtClean="0">
                <a:solidFill>
                  <a:srgbClr val="000000"/>
                </a:solidFill>
                <a:latin typeface="Consolas" panose="020B0609020204030204" pitchFamily="49" charset="0"/>
                <a:ea typeface="宋体" panose="02010600030101010101" pitchFamily="2" charset="-122"/>
              </a:rPr>
              <a:t>System.</a:t>
            </a:r>
            <a:r>
              <a:rPr lang="en-US" altLang="zh-CN" sz="1300" b="0" i="1" kern="0" dirty="0" err="1" smtClean="0">
                <a:solidFill>
                  <a:srgbClr val="0000C0"/>
                </a:solidFill>
                <a:latin typeface="Consolas" panose="020B0609020204030204" pitchFamily="49" charset="0"/>
                <a:ea typeface="宋体" panose="02010600030101010101" pitchFamily="2" charset="-122"/>
              </a:rPr>
              <a:t>out</a:t>
            </a:r>
            <a:r>
              <a:rPr lang="en-US" altLang="zh-CN" sz="1300" b="0" kern="0" dirty="0" err="1" smtClean="0">
                <a:solidFill>
                  <a:srgbClr val="000000"/>
                </a:solidFill>
                <a:latin typeface="Consolas" panose="020B0609020204030204" pitchFamily="49" charset="0"/>
                <a:ea typeface="宋体" panose="02010600030101010101" pitchFamily="2" charset="-122"/>
              </a:rPr>
              <a:t>.println</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文件名称：</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err="1">
                <a:solidFill>
                  <a:srgbClr val="6A3E3E"/>
                </a:solidFill>
                <a:latin typeface="Consolas" panose="020B0609020204030204" pitchFamily="49" charset="0"/>
                <a:ea typeface="宋体" panose="02010600030101010101" pitchFamily="2" charset="-122"/>
              </a:rPr>
              <a:t>file</a:t>
            </a:r>
            <a:r>
              <a:rPr lang="en-US" altLang="zh-CN" sz="1300" b="0" kern="0" dirty="0" err="1">
                <a:solidFill>
                  <a:srgbClr val="000000"/>
                </a:solidFill>
                <a:latin typeface="Consolas" panose="020B0609020204030204" pitchFamily="49" charset="0"/>
                <a:ea typeface="宋体" panose="02010600030101010101" pitchFamily="2" charset="-122"/>
              </a:rPr>
              <a:t>.getName</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25	</a:t>
            </a:r>
            <a:r>
              <a:rPr lang="en-US" altLang="zh-CN" sz="1300" b="0" kern="0" dirty="0" err="1" smtClean="0">
                <a:solidFill>
                  <a:srgbClr val="000000"/>
                </a:solidFill>
                <a:latin typeface="Consolas" panose="020B0609020204030204" pitchFamily="49" charset="0"/>
                <a:ea typeface="宋体" panose="02010600030101010101" pitchFamily="2" charset="-122"/>
              </a:rPr>
              <a:t>System.</a:t>
            </a:r>
            <a:r>
              <a:rPr lang="en-US" altLang="zh-CN" sz="1300" b="0" i="1" kern="0" dirty="0" err="1" smtClean="0">
                <a:solidFill>
                  <a:srgbClr val="0000C0"/>
                </a:solidFill>
                <a:latin typeface="Consolas" panose="020B0609020204030204" pitchFamily="49" charset="0"/>
                <a:ea typeface="宋体" panose="02010600030101010101" pitchFamily="2" charset="-122"/>
              </a:rPr>
              <a:t>out</a:t>
            </a:r>
            <a:r>
              <a:rPr lang="en-US" altLang="zh-CN" sz="1300" b="0" kern="0" dirty="0" err="1" smtClean="0">
                <a:solidFill>
                  <a:srgbClr val="000000"/>
                </a:solidFill>
                <a:latin typeface="Consolas" panose="020B0609020204030204" pitchFamily="49" charset="0"/>
                <a:ea typeface="宋体" panose="02010600030101010101" pitchFamily="2" charset="-122"/>
              </a:rPr>
              <a:t>.println</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文件的相对路径：</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err="1">
                <a:solidFill>
                  <a:srgbClr val="6A3E3E"/>
                </a:solidFill>
                <a:latin typeface="Consolas" panose="020B0609020204030204" pitchFamily="49" charset="0"/>
                <a:ea typeface="宋体" panose="02010600030101010101" pitchFamily="2" charset="-122"/>
              </a:rPr>
              <a:t>file</a:t>
            </a:r>
            <a:r>
              <a:rPr lang="en-US" altLang="zh-CN" sz="1300" b="0" kern="0" dirty="0" err="1">
                <a:solidFill>
                  <a:srgbClr val="000000"/>
                </a:solidFill>
                <a:latin typeface="Consolas" panose="020B0609020204030204" pitchFamily="49" charset="0"/>
                <a:ea typeface="宋体" panose="02010600030101010101" pitchFamily="2" charset="-122"/>
              </a:rPr>
              <a:t>.getPath</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26	</a:t>
            </a:r>
            <a:r>
              <a:rPr lang="en-US" altLang="zh-CN" sz="1300" b="0" kern="0" dirty="0" err="1" smtClean="0">
                <a:solidFill>
                  <a:srgbClr val="000000"/>
                </a:solidFill>
                <a:latin typeface="Consolas" panose="020B0609020204030204" pitchFamily="49" charset="0"/>
                <a:ea typeface="宋体" panose="02010600030101010101" pitchFamily="2" charset="-122"/>
              </a:rPr>
              <a:t>System.</a:t>
            </a:r>
            <a:r>
              <a:rPr lang="en-US" altLang="zh-CN" sz="1300" b="0" i="1" kern="0" dirty="0" err="1" smtClean="0">
                <a:solidFill>
                  <a:srgbClr val="0000C0"/>
                </a:solidFill>
                <a:latin typeface="Consolas" panose="020B0609020204030204" pitchFamily="49" charset="0"/>
                <a:ea typeface="宋体" panose="02010600030101010101" pitchFamily="2" charset="-122"/>
              </a:rPr>
              <a:t>out</a:t>
            </a:r>
            <a:r>
              <a:rPr lang="en-US" altLang="zh-CN" sz="1300" b="0" kern="0" dirty="0" err="1" smtClean="0">
                <a:solidFill>
                  <a:srgbClr val="000000"/>
                </a:solidFill>
                <a:latin typeface="Consolas" panose="020B0609020204030204" pitchFamily="49" charset="0"/>
                <a:ea typeface="宋体" panose="02010600030101010101" pitchFamily="2" charset="-122"/>
              </a:rPr>
              <a:t>.println</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文件的绝对路径：</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err="1">
                <a:solidFill>
                  <a:srgbClr val="6A3E3E"/>
                </a:solidFill>
                <a:latin typeface="Consolas" panose="020B0609020204030204" pitchFamily="49" charset="0"/>
                <a:ea typeface="宋体" panose="02010600030101010101" pitchFamily="2" charset="-122"/>
              </a:rPr>
              <a:t>file</a:t>
            </a:r>
            <a:r>
              <a:rPr lang="en-US" altLang="zh-CN" sz="1300" b="0" kern="0" dirty="0" err="1">
                <a:solidFill>
                  <a:srgbClr val="000000"/>
                </a:solidFill>
                <a:latin typeface="Consolas" panose="020B0609020204030204" pitchFamily="49" charset="0"/>
                <a:ea typeface="宋体" panose="02010600030101010101" pitchFamily="2" charset="-122"/>
              </a:rPr>
              <a:t>.getAbsolutePath</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27	</a:t>
            </a:r>
            <a:r>
              <a:rPr lang="en-US" altLang="zh-CN" sz="1300" b="0" kern="0" dirty="0" err="1" smtClean="0">
                <a:solidFill>
                  <a:srgbClr val="000000"/>
                </a:solidFill>
                <a:latin typeface="Consolas" panose="020B0609020204030204" pitchFamily="49" charset="0"/>
                <a:ea typeface="宋体" panose="02010600030101010101" pitchFamily="2" charset="-122"/>
              </a:rPr>
              <a:t>System.</a:t>
            </a:r>
            <a:r>
              <a:rPr lang="en-US" altLang="zh-CN" sz="1300" b="0" i="1" kern="0" dirty="0" err="1" smtClean="0">
                <a:solidFill>
                  <a:srgbClr val="0000C0"/>
                </a:solidFill>
                <a:latin typeface="Consolas" panose="020B0609020204030204" pitchFamily="49" charset="0"/>
                <a:ea typeface="宋体" panose="02010600030101010101" pitchFamily="2" charset="-122"/>
              </a:rPr>
              <a:t>out</a:t>
            </a:r>
            <a:r>
              <a:rPr lang="en-US" altLang="zh-CN" sz="1300" b="0" kern="0" dirty="0" err="1" smtClean="0">
                <a:solidFill>
                  <a:srgbClr val="000000"/>
                </a:solidFill>
                <a:latin typeface="Consolas" panose="020B0609020204030204" pitchFamily="49" charset="0"/>
                <a:ea typeface="宋体" panose="02010600030101010101" pitchFamily="2" charset="-122"/>
              </a:rPr>
              <a:t>.println</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文件是否可读取：</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err="1">
                <a:solidFill>
                  <a:srgbClr val="6A3E3E"/>
                </a:solidFill>
                <a:latin typeface="Consolas" panose="020B0609020204030204" pitchFamily="49" charset="0"/>
                <a:ea typeface="宋体" panose="02010600030101010101" pitchFamily="2" charset="-122"/>
              </a:rPr>
              <a:t>file</a:t>
            </a:r>
            <a:r>
              <a:rPr lang="en-US" altLang="zh-CN" sz="1300" b="0" kern="0" dirty="0" err="1">
                <a:solidFill>
                  <a:srgbClr val="000000"/>
                </a:solidFill>
                <a:latin typeface="Consolas" panose="020B0609020204030204" pitchFamily="49" charset="0"/>
                <a:ea typeface="宋体" panose="02010600030101010101" pitchFamily="2" charset="-122"/>
              </a:rPr>
              <a:t>.canRead</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28	</a:t>
            </a:r>
            <a:r>
              <a:rPr lang="en-US" altLang="zh-CN" sz="1300" b="0" kern="0" dirty="0" err="1" smtClean="0">
                <a:solidFill>
                  <a:srgbClr val="000000"/>
                </a:solidFill>
                <a:latin typeface="Consolas" panose="020B0609020204030204" pitchFamily="49" charset="0"/>
                <a:ea typeface="宋体" panose="02010600030101010101" pitchFamily="2" charset="-122"/>
              </a:rPr>
              <a:t>System.</a:t>
            </a:r>
            <a:r>
              <a:rPr lang="en-US" altLang="zh-CN" sz="1300" b="0" i="1" kern="0" dirty="0" err="1" smtClean="0">
                <a:solidFill>
                  <a:srgbClr val="0000C0"/>
                </a:solidFill>
                <a:latin typeface="Consolas" panose="020B0609020204030204" pitchFamily="49" charset="0"/>
                <a:ea typeface="宋体" panose="02010600030101010101" pitchFamily="2" charset="-122"/>
              </a:rPr>
              <a:t>out</a:t>
            </a:r>
            <a:r>
              <a:rPr lang="en-US" altLang="zh-CN" sz="1300" b="0" kern="0" dirty="0" err="1" smtClean="0">
                <a:solidFill>
                  <a:srgbClr val="000000"/>
                </a:solidFill>
                <a:latin typeface="Consolas" panose="020B0609020204030204" pitchFamily="49" charset="0"/>
                <a:ea typeface="宋体" panose="02010600030101010101" pitchFamily="2" charset="-122"/>
              </a:rPr>
              <a:t>.println</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文件是否可写入：</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err="1">
                <a:solidFill>
                  <a:srgbClr val="6A3E3E"/>
                </a:solidFill>
                <a:latin typeface="Consolas" panose="020B0609020204030204" pitchFamily="49" charset="0"/>
                <a:ea typeface="宋体" panose="02010600030101010101" pitchFamily="2" charset="-122"/>
              </a:rPr>
              <a:t>file</a:t>
            </a:r>
            <a:r>
              <a:rPr lang="en-US" altLang="zh-CN" sz="1300" b="0" kern="0" dirty="0" err="1">
                <a:solidFill>
                  <a:srgbClr val="000000"/>
                </a:solidFill>
                <a:latin typeface="Consolas" panose="020B0609020204030204" pitchFamily="49" charset="0"/>
                <a:ea typeface="宋体" panose="02010600030101010101" pitchFamily="2" charset="-122"/>
              </a:rPr>
              <a:t>.canWrite</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29	</a:t>
            </a:r>
            <a:r>
              <a:rPr lang="en-US" altLang="zh-CN" sz="1300" b="0" kern="0" dirty="0" err="1" smtClean="0">
                <a:solidFill>
                  <a:srgbClr val="000000"/>
                </a:solidFill>
                <a:latin typeface="Consolas" panose="020B0609020204030204" pitchFamily="49" charset="0"/>
                <a:ea typeface="宋体" panose="02010600030101010101" pitchFamily="2" charset="-122"/>
              </a:rPr>
              <a:t>System.</a:t>
            </a:r>
            <a:r>
              <a:rPr lang="en-US" altLang="zh-CN" sz="1300" b="0" i="1" kern="0" dirty="0" err="1" smtClean="0">
                <a:solidFill>
                  <a:srgbClr val="0000C0"/>
                </a:solidFill>
                <a:latin typeface="Consolas" panose="020B0609020204030204" pitchFamily="49" charset="0"/>
                <a:ea typeface="宋体" panose="02010600030101010101" pitchFamily="2" charset="-122"/>
              </a:rPr>
              <a:t>out</a:t>
            </a:r>
            <a:r>
              <a:rPr lang="en-US" altLang="zh-CN" sz="1300" b="0" kern="0" dirty="0" err="1" smtClean="0">
                <a:solidFill>
                  <a:srgbClr val="000000"/>
                </a:solidFill>
                <a:latin typeface="Consolas" panose="020B0609020204030204" pitchFamily="49" charset="0"/>
                <a:ea typeface="宋体" panose="02010600030101010101" pitchFamily="2" charset="-122"/>
              </a:rPr>
              <a:t>.println</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文件大小：</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err="1">
                <a:solidFill>
                  <a:srgbClr val="6A3E3E"/>
                </a:solidFill>
                <a:latin typeface="Consolas" panose="020B0609020204030204" pitchFamily="49" charset="0"/>
                <a:ea typeface="宋体" panose="02010600030101010101" pitchFamily="2" charset="-122"/>
              </a:rPr>
              <a:t>file</a:t>
            </a:r>
            <a:r>
              <a:rPr lang="en-US" altLang="zh-CN" sz="1300" b="0" kern="0" dirty="0" err="1">
                <a:solidFill>
                  <a:srgbClr val="000000"/>
                </a:solidFill>
                <a:latin typeface="Consolas" panose="020B0609020204030204" pitchFamily="49" charset="0"/>
                <a:ea typeface="宋体" panose="02010600030101010101" pitchFamily="2" charset="-122"/>
              </a:rPr>
              <a:t>.length</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2A00FF"/>
                </a:solidFill>
                <a:latin typeface="Consolas" panose="020B0609020204030204" pitchFamily="49" charset="0"/>
                <a:ea typeface="宋体" panose="02010600030101010101" pitchFamily="2" charset="-122"/>
              </a:rPr>
              <a:t>"B"</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smtClean="0">
                <a:solidFill>
                  <a:srgbClr val="000000"/>
                </a:solidFill>
                <a:latin typeface="Consolas" panose="020B0609020204030204" pitchFamily="49" charset="0"/>
                <a:ea typeface="宋体" panose="02010600030101010101" pitchFamily="2" charset="-122"/>
              </a:rPr>
              <a:t>30    }</a:t>
            </a:r>
            <a:endParaRPr lang="zh-CN" altLang="zh-CN" sz="1300" b="0" kern="100" dirty="0">
              <a:latin typeface="Times New Roman" panose="02020603050405020304" pitchFamily="18" charset="0"/>
              <a:ea typeface="宋体" panose="02010600030101010101" pitchFamily="2" charset="-122"/>
            </a:endParaRPr>
          </a:p>
          <a:p>
            <a:pPr>
              <a:buNone/>
            </a:pPr>
            <a:r>
              <a:rPr lang="en-US" altLang="zh-CN" sz="1300" b="0" dirty="0" smtClean="0">
                <a:solidFill>
                  <a:srgbClr val="000000"/>
                </a:solidFill>
                <a:latin typeface="Consolas" panose="020B0609020204030204" pitchFamily="49" charset="0"/>
                <a:ea typeface="宋体" panose="02010600030101010101" pitchFamily="2" charset="-122"/>
              </a:rPr>
              <a:t>31  }</a:t>
            </a:r>
            <a:endParaRPr lang="zh-CN" altLang="en-US" sz="1300" b="0" dirty="0"/>
          </a:p>
        </p:txBody>
      </p:sp>
    </p:spTree>
    <p:extLst>
      <p:ext uri="{BB962C8B-B14F-4D97-AF65-F5344CB8AC3E}">
        <p14:creationId xmlns:p14="http://schemas.microsoft.com/office/powerpoint/2010/main" val="3350082910"/>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a:t>7.1 </a:t>
            </a:r>
            <a:r>
              <a:rPr lang="en-US" altLang="zh-CN" dirty="0" err="1"/>
              <a:t>RandomAccessFile</a:t>
            </a:r>
            <a:r>
              <a:rPr lang="zh-CN" altLang="en-US" dirty="0"/>
              <a:t>类</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828" y="2360535"/>
            <a:ext cx="5261049" cy="363069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8089641" y="385763"/>
            <a:ext cx="1870786" cy="1870786"/>
          </a:xfrm>
          <a:prstGeom prst="rect">
            <a:avLst/>
          </a:prstGeom>
        </p:spPr>
      </p:pic>
    </p:spTree>
    <p:extLst>
      <p:ext uri="{BB962C8B-B14F-4D97-AF65-F5344CB8AC3E}">
        <p14:creationId xmlns:p14="http://schemas.microsoft.com/office/powerpoint/2010/main" val="1419024917"/>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608" y="2416582"/>
            <a:ext cx="10212916" cy="609600"/>
          </a:xfrm>
        </p:spPr>
        <p:txBody>
          <a:bodyPr/>
          <a:lstStyle/>
          <a:p>
            <a:r>
              <a:rPr lang="zh-CN" altLang="en-US" dirty="0"/>
              <a:t>第</a:t>
            </a:r>
            <a:r>
              <a:rPr lang="en-US" altLang="zh-CN" dirty="0"/>
              <a:t>7.6 </a:t>
            </a:r>
            <a:r>
              <a:rPr lang="zh-CN" altLang="en-US" dirty="0"/>
              <a:t>课 对象序列化</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4272156527"/>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对于基本类型的数据，如</a:t>
            </a:r>
            <a:r>
              <a:rPr lang="en-US" altLang="zh-CN" dirty="0" err="1"/>
              <a:t>int</a:t>
            </a:r>
            <a:r>
              <a:rPr lang="zh-CN" altLang="en-US" dirty="0"/>
              <a:t>、</a:t>
            </a:r>
            <a:r>
              <a:rPr lang="en-US" altLang="zh-CN" dirty="0"/>
              <a:t>double</a:t>
            </a:r>
            <a:r>
              <a:rPr lang="zh-CN" altLang="en-US" dirty="0"/>
              <a:t>、</a:t>
            </a:r>
            <a:r>
              <a:rPr lang="en-US" altLang="zh-CN" dirty="0"/>
              <a:t>char</a:t>
            </a:r>
            <a:r>
              <a:rPr lang="zh-CN" altLang="en-US" dirty="0"/>
              <a:t>等，程序可以简单地将其保存到文件中，也可以从文件中读取以再次使用；基本类型的数据在网络中传输时，客户端和服务端都能正确识别</a:t>
            </a:r>
            <a:r>
              <a:rPr lang="zh-CN" altLang="en-US" dirty="0" smtClean="0"/>
              <a:t>。</a:t>
            </a:r>
            <a:endParaRPr lang="en-US" altLang="zh-CN" dirty="0" smtClean="0"/>
          </a:p>
          <a:p>
            <a:r>
              <a:rPr lang="zh-CN" altLang="en-US" dirty="0" smtClean="0"/>
              <a:t>但是</a:t>
            </a:r>
            <a:r>
              <a:rPr lang="zh-CN" altLang="en-US" dirty="0"/>
              <a:t>对于复杂的对象类型数据，如果需要持久保存，使用简单的文件读取方法会出现一些问题；不经处理在网络中直接传输，客户端和服务端也不能正确识别</a:t>
            </a:r>
            <a:r>
              <a:rPr lang="zh-CN" altLang="en-US" dirty="0" smtClean="0"/>
              <a:t>。</a:t>
            </a:r>
            <a:endParaRPr lang="en-US" altLang="zh-CN" dirty="0" smtClean="0"/>
          </a:p>
          <a:p>
            <a:r>
              <a:rPr lang="zh-CN" altLang="en-US" dirty="0" smtClean="0"/>
              <a:t>为了</a:t>
            </a:r>
            <a:r>
              <a:rPr lang="zh-CN" altLang="en-US" dirty="0"/>
              <a:t>将对象类型数据持久保存或在网络中传输，需要用到</a:t>
            </a:r>
            <a:r>
              <a:rPr lang="en-US" altLang="zh-CN" dirty="0"/>
              <a:t>Java</a:t>
            </a:r>
            <a:r>
              <a:rPr lang="zh-CN" altLang="en-US" dirty="0"/>
              <a:t>提供的对象序列化技术</a:t>
            </a:r>
            <a:r>
              <a:rPr lang="zh-CN" altLang="en-US" dirty="0" smtClean="0"/>
              <a:t>。</a:t>
            </a:r>
            <a:endParaRPr lang="en-US" altLang="zh-CN" dirty="0" smtClean="0"/>
          </a:p>
          <a:p>
            <a:r>
              <a:rPr lang="zh-CN" altLang="en-US" dirty="0" smtClean="0"/>
              <a:t>对象</a:t>
            </a:r>
            <a:r>
              <a:rPr lang="zh-CN" altLang="en-US" dirty="0"/>
              <a:t>序列化的目标是将对象保存中磁盘中，或允许在网络中直接传输对象。</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1274426831"/>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 </a:t>
            </a:r>
            <a:r>
              <a:rPr lang="zh-CN" altLang="en-US" dirty="0"/>
              <a:t>对象序列化概念</a:t>
            </a:r>
          </a:p>
        </p:txBody>
      </p:sp>
      <p:sp>
        <p:nvSpPr>
          <p:cNvPr id="3" name="内容占位符 2"/>
          <p:cNvSpPr>
            <a:spLocks noGrp="1"/>
          </p:cNvSpPr>
          <p:nvPr>
            <p:ph idx="1"/>
          </p:nvPr>
        </p:nvSpPr>
        <p:spPr/>
        <p:txBody>
          <a:bodyPr/>
          <a:lstStyle/>
          <a:p>
            <a:r>
              <a:rPr lang="zh-CN" altLang="en-US" dirty="0"/>
              <a:t>对象序列化（</a:t>
            </a:r>
            <a:r>
              <a:rPr lang="en-US" altLang="zh-CN" dirty="0"/>
              <a:t>object serialization</a:t>
            </a:r>
            <a:r>
              <a:rPr lang="zh-CN" altLang="en-US" dirty="0"/>
              <a:t>）就是把</a:t>
            </a:r>
            <a:r>
              <a:rPr lang="en-US" altLang="zh-CN" dirty="0"/>
              <a:t>Java</a:t>
            </a:r>
            <a:r>
              <a:rPr lang="zh-CN" altLang="en-US" dirty="0"/>
              <a:t>对象写入</a:t>
            </a:r>
            <a:r>
              <a:rPr lang="en-US" altLang="zh-CN" dirty="0"/>
              <a:t>IO</a:t>
            </a:r>
            <a:r>
              <a:rPr lang="zh-CN" altLang="en-US" dirty="0"/>
              <a:t>流中，转换为字节序列的过程</a:t>
            </a:r>
            <a:r>
              <a:rPr lang="zh-CN" altLang="en-US" dirty="0" smtClean="0"/>
              <a:t>；</a:t>
            </a:r>
            <a:endParaRPr lang="en-US" altLang="zh-CN" dirty="0" smtClean="0"/>
          </a:p>
          <a:p>
            <a:r>
              <a:rPr lang="zh-CN" altLang="en-US" dirty="0" smtClean="0"/>
              <a:t>对象</a:t>
            </a:r>
            <a:r>
              <a:rPr lang="zh-CN" altLang="en-US" dirty="0"/>
              <a:t>反序列化（</a:t>
            </a:r>
            <a:r>
              <a:rPr lang="en-US" altLang="zh-CN" dirty="0"/>
              <a:t>object deserialization</a:t>
            </a:r>
            <a:r>
              <a:rPr lang="zh-CN" altLang="en-US" dirty="0"/>
              <a:t>）就是用</a:t>
            </a:r>
            <a:r>
              <a:rPr lang="en-US" altLang="zh-CN" dirty="0"/>
              <a:t>IO</a:t>
            </a:r>
            <a:r>
              <a:rPr lang="zh-CN" altLang="en-US" dirty="0"/>
              <a:t>流将字节序列恢复为</a:t>
            </a:r>
            <a:r>
              <a:rPr lang="en-US" altLang="zh-CN" dirty="0"/>
              <a:t>Java</a:t>
            </a:r>
            <a:r>
              <a:rPr lang="zh-CN" altLang="en-US" dirty="0"/>
              <a:t>对象的过程</a:t>
            </a:r>
            <a:r>
              <a:rPr lang="zh-CN" altLang="en-US" dirty="0" smtClean="0"/>
              <a:t>。</a:t>
            </a:r>
            <a:endParaRPr lang="en-US" altLang="zh-CN" dirty="0" smtClean="0"/>
          </a:p>
          <a:p>
            <a:r>
              <a:rPr lang="zh-CN" altLang="en-US" dirty="0"/>
              <a:t>对象序列化的作用如下： </a:t>
            </a:r>
          </a:p>
          <a:p>
            <a:pPr lvl="1"/>
            <a:r>
              <a:rPr lang="zh-CN" altLang="en-US" dirty="0"/>
              <a:t>（</a:t>
            </a:r>
            <a:r>
              <a:rPr lang="en-US" altLang="zh-CN" dirty="0"/>
              <a:t>1</a:t>
            </a:r>
            <a:r>
              <a:rPr lang="zh-CN" altLang="en-US" dirty="0"/>
              <a:t>）对象序列化可以把对象的字节序列永久地保存到硬盘上，通常存放在一个文件中。</a:t>
            </a:r>
          </a:p>
          <a:p>
            <a:pPr lvl="1"/>
            <a:r>
              <a:rPr lang="zh-CN" altLang="en-US" dirty="0"/>
              <a:t>（</a:t>
            </a:r>
            <a:r>
              <a:rPr lang="en-US" altLang="zh-CN" dirty="0"/>
              <a:t>2</a:t>
            </a:r>
            <a:r>
              <a:rPr lang="zh-CN" altLang="en-US" dirty="0"/>
              <a:t>）对象序列化可以用于在网络中传输对象。</a:t>
            </a:r>
          </a:p>
          <a:p>
            <a:pPr lvl="1"/>
            <a:r>
              <a:rPr lang="zh-CN" altLang="en-US" dirty="0"/>
              <a:t>（</a:t>
            </a:r>
            <a:r>
              <a:rPr lang="en-US" altLang="zh-CN" dirty="0"/>
              <a:t>3</a:t>
            </a:r>
            <a:r>
              <a:rPr lang="zh-CN" altLang="en-US" dirty="0"/>
              <a:t>）对象序列化使得对象可以脱离程序的运行而独立存在。</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527030215"/>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 </a:t>
            </a:r>
            <a:r>
              <a:rPr lang="zh-CN" altLang="en-US" dirty="0"/>
              <a:t>序列化和反序列化步骤</a:t>
            </a:r>
          </a:p>
        </p:txBody>
      </p:sp>
      <p:sp>
        <p:nvSpPr>
          <p:cNvPr id="3" name="内容占位符 2"/>
          <p:cNvSpPr>
            <a:spLocks noGrp="1"/>
          </p:cNvSpPr>
          <p:nvPr>
            <p:ph idx="1"/>
          </p:nvPr>
        </p:nvSpPr>
        <p:spPr/>
        <p:txBody>
          <a:bodyPr/>
          <a:lstStyle/>
          <a:p>
            <a:r>
              <a:rPr lang="zh-CN" altLang="en-US" dirty="0"/>
              <a:t>一个类的对象要想序列化成功，必须满足两个条件：</a:t>
            </a:r>
          </a:p>
          <a:p>
            <a:pPr lvl="1"/>
            <a:r>
              <a:rPr lang="zh-CN" altLang="en-US" dirty="0"/>
              <a:t>（</a:t>
            </a:r>
            <a:r>
              <a:rPr lang="en-US" altLang="zh-CN" dirty="0"/>
              <a:t>1</a:t>
            </a:r>
            <a:r>
              <a:rPr lang="zh-CN" altLang="en-US" dirty="0"/>
              <a:t>）该类必须</a:t>
            </a:r>
            <a:r>
              <a:rPr lang="zh-CN" altLang="en-US" dirty="0" smtClean="0">
                <a:solidFill>
                  <a:srgbClr val="FF0000"/>
                </a:solidFill>
              </a:rPr>
              <a:t>实现</a:t>
            </a:r>
            <a:r>
              <a:rPr lang="en-US" altLang="zh-CN" dirty="0" err="1" smtClean="0">
                <a:solidFill>
                  <a:srgbClr val="FF0000"/>
                </a:solidFill>
              </a:rPr>
              <a:t>java.io.Serializable</a:t>
            </a:r>
            <a:r>
              <a:rPr lang="zh-CN" altLang="en-US" dirty="0" smtClean="0">
                <a:solidFill>
                  <a:srgbClr val="FF0000"/>
                </a:solidFill>
              </a:rPr>
              <a:t>接口</a:t>
            </a:r>
            <a:r>
              <a:rPr lang="zh-CN" altLang="en-US" dirty="0"/>
              <a:t>。该接口无需实现任何方法，仅作标记，说明该类可以实现序列化。实现这个接口可以启动</a:t>
            </a:r>
            <a:r>
              <a:rPr lang="en-US" altLang="zh-CN" dirty="0"/>
              <a:t>Java</a:t>
            </a:r>
            <a:r>
              <a:rPr lang="zh-CN" altLang="en-US" dirty="0"/>
              <a:t>的序列化机制，自动完成存储对象的过程。</a:t>
            </a:r>
          </a:p>
          <a:p>
            <a:pPr lvl="1"/>
            <a:r>
              <a:rPr lang="zh-CN" altLang="en-US" dirty="0"/>
              <a:t>（</a:t>
            </a:r>
            <a:r>
              <a:rPr lang="en-US" altLang="zh-CN" dirty="0"/>
              <a:t>2</a:t>
            </a:r>
            <a:r>
              <a:rPr lang="zh-CN" altLang="en-US" dirty="0"/>
              <a:t>）该类的所有属性必须是可序列化的。如果某些属性不需要序列化，则该属性必须注明是短暂的（</a:t>
            </a:r>
            <a:r>
              <a:rPr lang="en-US" altLang="zh-CN" dirty="0"/>
              <a:t>transient</a:t>
            </a:r>
            <a:r>
              <a:rPr lang="zh-CN" altLang="en-US" dirty="0"/>
              <a:t>），</a:t>
            </a:r>
            <a:r>
              <a:rPr lang="en-US" altLang="zh-CN" dirty="0"/>
              <a:t>Java</a:t>
            </a:r>
            <a:r>
              <a:rPr lang="zh-CN" altLang="en-US" dirty="0"/>
              <a:t>序列化时，会忽略掉此属性。若序列化对象的成员变量是一个引用类型，则该引用类型变量的类也要实现</a:t>
            </a:r>
            <a:r>
              <a:rPr lang="en-US" altLang="zh-CN" dirty="0" err="1"/>
              <a:t>Serializable</a:t>
            </a:r>
            <a:r>
              <a:rPr lang="zh-CN" altLang="en-US" dirty="0"/>
              <a:t>接口，保证序列化过程中用到的类都要实现序列化，不然会出现异常。</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3313609678"/>
      </p:ext>
    </p:extLst>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 </a:t>
            </a:r>
            <a:r>
              <a:rPr lang="zh-CN" altLang="en-US" dirty="0"/>
              <a:t>序列化和反序列化</a:t>
            </a:r>
            <a:r>
              <a:rPr lang="zh-CN" altLang="en-US" dirty="0" smtClean="0"/>
              <a:t>步骤（续）</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序列化步骤</a:t>
            </a:r>
          </a:p>
          <a:p>
            <a:pPr lvl="1"/>
            <a:r>
              <a:rPr lang="zh-CN" altLang="en-US" dirty="0" smtClean="0"/>
              <a:t>（</a:t>
            </a:r>
            <a:r>
              <a:rPr lang="en-US" altLang="zh-CN" dirty="0"/>
              <a:t>1</a:t>
            </a:r>
            <a:r>
              <a:rPr lang="zh-CN" altLang="en-US" dirty="0"/>
              <a:t>）使用</a:t>
            </a:r>
            <a:r>
              <a:rPr lang="en-US" altLang="zh-CN" dirty="0" err="1"/>
              <a:t>ObjectOuputStream</a:t>
            </a:r>
            <a:r>
              <a:rPr lang="zh-CN" altLang="en-US" dirty="0"/>
              <a:t>类创建一个对象输出流。</a:t>
            </a:r>
          </a:p>
          <a:p>
            <a:pPr marL="857250" lvl="2" indent="0">
              <a:buNone/>
            </a:pPr>
            <a:r>
              <a:rPr lang="en-US" altLang="zh-CN" dirty="0" err="1"/>
              <a:t>ObjectOutputStream</a:t>
            </a:r>
            <a:r>
              <a:rPr lang="en-US" altLang="zh-CN" dirty="0"/>
              <a:t> out = new </a:t>
            </a:r>
            <a:r>
              <a:rPr lang="en-US" altLang="zh-CN" dirty="0" err="1"/>
              <a:t>ObjectOutputStream</a:t>
            </a:r>
            <a:r>
              <a:rPr lang="en-US" altLang="zh-CN" dirty="0"/>
              <a:t>(</a:t>
            </a:r>
            <a:r>
              <a:rPr lang="en-US" altLang="zh-CN" dirty="0" err="1"/>
              <a:t>FileOutputStream</a:t>
            </a:r>
            <a:r>
              <a:rPr lang="en-US" altLang="zh-CN" dirty="0"/>
              <a:t> out);</a:t>
            </a:r>
          </a:p>
          <a:p>
            <a:pPr lvl="1"/>
            <a:r>
              <a:rPr lang="zh-CN" altLang="en-US" dirty="0"/>
              <a:t>（</a:t>
            </a:r>
            <a:r>
              <a:rPr lang="en-US" altLang="zh-CN" dirty="0"/>
              <a:t>2</a:t>
            </a:r>
            <a:r>
              <a:rPr lang="zh-CN" altLang="en-US" dirty="0"/>
              <a:t>）调用对象输出流的</a:t>
            </a:r>
            <a:r>
              <a:rPr lang="en-US" altLang="zh-CN" dirty="0" err="1"/>
              <a:t>writeObject</a:t>
            </a:r>
            <a:r>
              <a:rPr lang="en-US" altLang="zh-CN" dirty="0"/>
              <a:t>( )</a:t>
            </a:r>
            <a:r>
              <a:rPr lang="zh-CN" altLang="en-US" dirty="0"/>
              <a:t>方法将对象进行序列化，得到字节序列写入流中。也就是将对象转成二进制流。</a:t>
            </a:r>
          </a:p>
          <a:p>
            <a:pPr marL="857250" lvl="2" indent="0">
              <a:buNone/>
            </a:pPr>
            <a:r>
              <a:rPr lang="en-US" altLang="zh-CN" dirty="0" err="1"/>
              <a:t>out.writeObject</a:t>
            </a:r>
            <a:r>
              <a:rPr lang="en-US" altLang="zh-CN" dirty="0"/>
              <a:t>(Object </a:t>
            </a:r>
            <a:r>
              <a:rPr lang="en-US" altLang="zh-CN" dirty="0" err="1"/>
              <a:t>obj</a:t>
            </a:r>
            <a:r>
              <a:rPr lang="en-US" altLang="zh-CN" dirty="0"/>
              <a:t>);</a:t>
            </a:r>
          </a:p>
          <a:p>
            <a:pPr lvl="1"/>
            <a:r>
              <a:rPr lang="zh-CN" altLang="en-US" dirty="0"/>
              <a:t>（</a:t>
            </a:r>
            <a:r>
              <a:rPr lang="en-US" altLang="zh-CN" dirty="0"/>
              <a:t>3</a:t>
            </a:r>
            <a:r>
              <a:rPr lang="zh-CN" altLang="en-US" dirty="0"/>
              <a:t>）刷新缓冲并关闭流。</a:t>
            </a:r>
          </a:p>
          <a:p>
            <a:pPr marL="857250" lvl="2" indent="0">
              <a:buNone/>
            </a:pPr>
            <a:r>
              <a:rPr lang="en-US" altLang="zh-CN" dirty="0" err="1"/>
              <a:t>out.flush</a:t>
            </a:r>
            <a:r>
              <a:rPr lang="en-US" altLang="zh-CN" dirty="0"/>
              <a:t>( ); </a:t>
            </a:r>
          </a:p>
          <a:p>
            <a:pPr marL="857250" lvl="2" indent="0">
              <a:buNone/>
            </a:pPr>
            <a:r>
              <a:rPr lang="en-US" altLang="zh-CN" dirty="0" err="1"/>
              <a:t>out.close</a:t>
            </a:r>
            <a:r>
              <a:rPr lang="en-US" altLang="zh-CN" dirty="0"/>
              <a:t>( );</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1459598347"/>
      </p:ext>
    </p:extLst>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 </a:t>
            </a:r>
            <a:r>
              <a:rPr lang="zh-CN" altLang="en-US" dirty="0"/>
              <a:t>序列化和反序列化步骤（续）</a:t>
            </a:r>
          </a:p>
        </p:txBody>
      </p:sp>
      <p:sp>
        <p:nvSpPr>
          <p:cNvPr id="3" name="内容占位符 2"/>
          <p:cNvSpPr>
            <a:spLocks noGrp="1"/>
          </p:cNvSpPr>
          <p:nvPr>
            <p:ph idx="1"/>
          </p:nvPr>
        </p:nvSpPr>
        <p:spPr>
          <a:xfrm>
            <a:off x="505885" y="910302"/>
            <a:ext cx="11368616" cy="5756311"/>
          </a:xfrm>
        </p:spPr>
        <p:txBody>
          <a:bodyPr/>
          <a:lstStyle/>
          <a:p>
            <a:r>
              <a:rPr lang="en-US" altLang="zh-CN" dirty="0"/>
              <a:t>2. </a:t>
            </a:r>
            <a:r>
              <a:rPr lang="zh-CN" altLang="en-US" dirty="0"/>
              <a:t>反序列化步骤</a:t>
            </a:r>
          </a:p>
          <a:p>
            <a:pPr lvl="1"/>
            <a:r>
              <a:rPr lang="zh-CN" altLang="en-US" dirty="0" smtClean="0"/>
              <a:t>（</a:t>
            </a:r>
            <a:r>
              <a:rPr lang="en-US" altLang="zh-CN" dirty="0"/>
              <a:t>1</a:t>
            </a:r>
            <a:r>
              <a:rPr lang="zh-CN" altLang="en-US" dirty="0"/>
              <a:t>）使用</a:t>
            </a:r>
            <a:r>
              <a:rPr lang="en-US" altLang="zh-CN" dirty="0" err="1"/>
              <a:t>ObjectInputStream</a:t>
            </a:r>
            <a:r>
              <a:rPr lang="zh-CN" altLang="en-US" dirty="0"/>
              <a:t>类创建一个对象输入流。</a:t>
            </a:r>
          </a:p>
          <a:p>
            <a:pPr marL="857250" lvl="2" indent="0">
              <a:buNone/>
            </a:pPr>
            <a:r>
              <a:rPr lang="en-US" altLang="zh-CN" dirty="0" err="1"/>
              <a:t>ObjectInputStream</a:t>
            </a:r>
            <a:r>
              <a:rPr lang="en-US" altLang="zh-CN" dirty="0"/>
              <a:t> in = new </a:t>
            </a:r>
            <a:r>
              <a:rPr lang="en-US" altLang="zh-CN" dirty="0" err="1"/>
              <a:t>ObjectInputStream</a:t>
            </a:r>
            <a:r>
              <a:rPr lang="en-US" altLang="zh-CN" dirty="0"/>
              <a:t>(</a:t>
            </a:r>
            <a:r>
              <a:rPr lang="en-US" altLang="zh-CN" dirty="0" err="1"/>
              <a:t>FileInputStream</a:t>
            </a:r>
            <a:r>
              <a:rPr lang="en-US" altLang="zh-CN" dirty="0"/>
              <a:t> in);</a:t>
            </a:r>
          </a:p>
          <a:p>
            <a:pPr lvl="1"/>
            <a:r>
              <a:rPr lang="zh-CN" altLang="en-US" dirty="0"/>
              <a:t>（</a:t>
            </a:r>
            <a:r>
              <a:rPr lang="en-US" altLang="zh-CN" dirty="0"/>
              <a:t>2</a:t>
            </a:r>
            <a:r>
              <a:rPr lang="zh-CN" altLang="en-US" dirty="0"/>
              <a:t>）调用对象输入流</a:t>
            </a:r>
            <a:r>
              <a:rPr lang="en-US" altLang="zh-CN" dirty="0" err="1"/>
              <a:t>readObject</a:t>
            </a:r>
            <a:r>
              <a:rPr lang="en-US" altLang="zh-CN" dirty="0"/>
              <a:t>()</a:t>
            </a:r>
            <a:r>
              <a:rPr lang="zh-CN" altLang="en-US" dirty="0"/>
              <a:t>方法读取字节序列，把参数反序列化成对象，返回该对象</a:t>
            </a:r>
          </a:p>
          <a:p>
            <a:pPr marL="857250" lvl="2" indent="0">
              <a:buNone/>
            </a:pPr>
            <a:r>
              <a:rPr lang="en-US" altLang="zh-CN" dirty="0" err="1"/>
              <a:t>in.readObject</a:t>
            </a:r>
            <a:r>
              <a:rPr lang="en-US" altLang="zh-CN" dirty="0"/>
              <a:t>();</a:t>
            </a:r>
          </a:p>
          <a:p>
            <a:pPr lvl="1"/>
            <a:r>
              <a:rPr lang="zh-CN" altLang="en-US" dirty="0"/>
              <a:t>（</a:t>
            </a:r>
            <a:r>
              <a:rPr lang="en-US" altLang="zh-CN" dirty="0"/>
              <a:t>3</a:t>
            </a:r>
            <a:r>
              <a:rPr lang="zh-CN" altLang="en-US" dirty="0"/>
              <a:t>）关闭流。</a:t>
            </a:r>
          </a:p>
          <a:p>
            <a:pPr marL="857250" lvl="2" indent="0">
              <a:buNone/>
            </a:pPr>
            <a:r>
              <a:rPr lang="en-US" altLang="zh-CN" dirty="0" err="1"/>
              <a:t>in.close</a:t>
            </a:r>
            <a:r>
              <a:rPr lang="en-US" altLang="zh-CN" dirty="0"/>
              <a:t>( );</a:t>
            </a:r>
          </a:p>
          <a:p>
            <a:r>
              <a:rPr lang="zh-CN" altLang="en-US" dirty="0"/>
              <a:t>注意：</a:t>
            </a:r>
          </a:p>
          <a:p>
            <a:pPr lvl="1"/>
            <a:r>
              <a:rPr lang="zh-CN" altLang="en-US" dirty="0"/>
              <a:t>（</a:t>
            </a:r>
            <a:r>
              <a:rPr lang="en-US" altLang="zh-CN" dirty="0"/>
              <a:t>1</a:t>
            </a:r>
            <a:r>
              <a:rPr lang="zh-CN" altLang="en-US" dirty="0"/>
              <a:t>）反序列化将二进制流数据转成对象，所以在此之前要保证该类存在，不然</a:t>
            </a:r>
            <a:r>
              <a:rPr lang="en-US" altLang="zh-CN" dirty="0"/>
              <a:t>Java</a:t>
            </a:r>
            <a:r>
              <a:rPr lang="zh-CN" altLang="en-US" dirty="0"/>
              <a:t>对象没有存在意义。</a:t>
            </a:r>
          </a:p>
          <a:p>
            <a:pPr lvl="1"/>
            <a:r>
              <a:rPr lang="zh-CN" altLang="en-US" dirty="0"/>
              <a:t>（</a:t>
            </a:r>
            <a:r>
              <a:rPr lang="en-US" altLang="zh-CN" dirty="0"/>
              <a:t>2</a:t>
            </a:r>
            <a:r>
              <a:rPr lang="zh-CN" altLang="en-US" dirty="0"/>
              <a:t>）反序列化时如果读取的序列化文件中存在多个对象，则必须按照他们序列化的顺序来读取，不然会出错。</a:t>
            </a:r>
          </a:p>
          <a:p>
            <a:pPr lvl="1"/>
            <a:r>
              <a:rPr lang="zh-CN" altLang="en-US" dirty="0"/>
              <a:t>（</a:t>
            </a:r>
            <a:r>
              <a:rPr lang="en-US" altLang="zh-CN" dirty="0"/>
              <a:t>3</a:t>
            </a:r>
            <a:r>
              <a:rPr lang="zh-CN" altLang="en-US" dirty="0"/>
              <a:t>）如果成员变量使用</a:t>
            </a:r>
            <a:r>
              <a:rPr lang="en-US" altLang="zh-CN" dirty="0"/>
              <a:t>transient</a:t>
            </a:r>
            <a:r>
              <a:rPr lang="zh-CN" altLang="en-US" dirty="0"/>
              <a:t>修饰，那么反序列化后，该成员变量数据没有。</a:t>
            </a:r>
          </a:p>
          <a:p>
            <a:pPr lvl="1"/>
            <a:r>
              <a:rPr lang="zh-CN" altLang="en-US" dirty="0"/>
              <a:t>（</a:t>
            </a:r>
            <a:r>
              <a:rPr lang="en-US" altLang="zh-CN" dirty="0"/>
              <a:t>4</a:t>
            </a:r>
            <a:r>
              <a:rPr lang="zh-CN" altLang="en-US" dirty="0"/>
              <a:t>）反序列化的对象没有使用构造器来初始化。</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1216743998"/>
      </p:ext>
    </p:extLst>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 </a:t>
            </a:r>
            <a:r>
              <a:rPr lang="zh-CN" altLang="en-US" dirty="0"/>
              <a:t>序列化和反序列化步骤（续）</a:t>
            </a:r>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7-8】 </a:t>
            </a:r>
            <a:r>
              <a:rPr lang="zh-CN" altLang="en-US" dirty="0"/>
              <a:t>对象序列化和反序列化示例。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336696" y="1666783"/>
            <a:ext cx="12390476" cy="4807470"/>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java.io.*;</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SerializationDemo</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throws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IOException</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ClassNotFoundException</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String </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"C:\\file"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filename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"example2.dat"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7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创建文件对象</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File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File(</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如果目录不存在，则创建</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.exists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.mkdirs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14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File(</a:t>
            </a:r>
            <a:r>
              <a:rPr lang="en-US" altLang="zh-CN" b="0" kern="0" dirty="0">
                <a:solidFill>
                  <a:srgbClr val="6A3E3E"/>
                </a:solidFill>
                <a:latin typeface="Consolas" panose="020B0609020204030204" pitchFamily="49" charset="0"/>
                <a:ea typeface="宋体" panose="02010600030101010101" pitchFamily="2" charset="-122"/>
              </a:rPr>
              <a:t>path</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filename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如果文件不存在，则创建</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.exists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r>
              <a:rPr lang="en-US" altLang="zh-CN" b="0" kern="0" dirty="0" err="1">
                <a:solidFill>
                  <a:srgbClr val="6A3E3E"/>
                </a:solidFill>
                <a:latin typeface="Consolas" panose="020B0609020204030204" pitchFamily="49" charset="0"/>
                <a:ea typeface="宋体" panose="02010600030101010101" pitchFamily="2" charset="-122"/>
              </a:rPr>
              <a:t>file</a:t>
            </a:r>
            <a:r>
              <a:rPr lang="en-US" altLang="zh-CN" b="0" kern="0" dirty="0" err="1">
                <a:solidFill>
                  <a:srgbClr val="000000"/>
                </a:solidFill>
                <a:latin typeface="Consolas" panose="020B0609020204030204" pitchFamily="49" charset="0"/>
                <a:ea typeface="宋体" panose="02010600030101010101" pitchFamily="2" charset="-122"/>
              </a:rPr>
              <a:t>.createNewFile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20	</a:t>
            </a:r>
            <a:endParaRPr lang="zh-CN" altLang="zh-CN"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3813789"/>
      </p:ext>
    </p:extLst>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 </a:t>
            </a:r>
            <a:r>
              <a:rPr lang="zh-CN" altLang="en-US" dirty="0"/>
              <a:t>序列化和反序列化步骤（续）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283533" y="1079058"/>
            <a:ext cx="12390476" cy="4567404"/>
          </a:xfrm>
          <a:prstGeom prst="rect">
            <a:avLst/>
          </a:prstGeom>
        </p:spPr>
        <p:txBody>
          <a:bodyPr wrap="square">
            <a:spAutoFit/>
          </a:bodyPr>
          <a:lstStyle/>
          <a:p>
            <a:pPr>
              <a:lnSpc>
                <a:spcPts val="1200"/>
              </a:lnSpc>
              <a:spcAft>
                <a:spcPts val="0"/>
              </a:spcAft>
              <a:buNone/>
            </a:pPr>
            <a:r>
              <a:rPr lang="en-US" altLang="zh-CN" b="0" kern="0" dirty="0">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21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序列化</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22			Student </a:t>
            </a:r>
            <a:r>
              <a:rPr lang="en-US" altLang="zh-CN" b="0" kern="0" dirty="0">
                <a:solidFill>
                  <a:srgbClr val="6A3E3E"/>
                </a:solidFill>
                <a:latin typeface="Consolas" panose="020B0609020204030204" pitchFamily="49" charset="0"/>
                <a:ea typeface="宋体" panose="02010600030101010101" pitchFamily="2" charset="-122"/>
              </a:rPr>
              <a:t>stu1</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Student(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赵飞</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18);</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err="1">
                <a:solidFill>
                  <a:srgbClr val="000000"/>
                </a:solidFill>
                <a:latin typeface="Consolas" panose="020B0609020204030204" pitchFamily="49" charset="0"/>
                <a:ea typeface="宋体" panose="02010600030101010101" pitchFamily="2" charset="-122"/>
              </a:rPr>
              <a:t>ObjectOutputStream</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oos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ObjectOutputStream</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FileOutputStream</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r>
              <a:rPr lang="en-US" altLang="zh-CN" b="0" kern="0" dirty="0" err="1">
                <a:solidFill>
                  <a:srgbClr val="6A3E3E"/>
                </a:solidFill>
                <a:latin typeface="Consolas" panose="020B0609020204030204" pitchFamily="49" charset="0"/>
                <a:ea typeface="宋体" panose="02010600030101010101" pitchFamily="2" charset="-122"/>
              </a:rPr>
              <a:t>oos</a:t>
            </a:r>
            <a:r>
              <a:rPr lang="en-US" altLang="zh-CN" b="0" kern="0" dirty="0" err="1">
                <a:solidFill>
                  <a:srgbClr val="000000"/>
                </a:solidFill>
                <a:latin typeface="Consolas" panose="020B0609020204030204" pitchFamily="49" charset="0"/>
                <a:ea typeface="宋体" panose="02010600030101010101" pitchFamily="2" charset="-122"/>
              </a:rPr>
              <a:t>.writeObject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stu1</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r>
              <a:rPr lang="en-US" altLang="zh-CN" b="0" kern="0" dirty="0" err="1">
                <a:solidFill>
                  <a:srgbClr val="6A3E3E"/>
                </a:solidFill>
                <a:latin typeface="Consolas" panose="020B0609020204030204" pitchFamily="49" charset="0"/>
                <a:ea typeface="宋体" panose="02010600030101010101" pitchFamily="2" charset="-122"/>
              </a:rPr>
              <a:t>oos</a:t>
            </a:r>
            <a:r>
              <a:rPr lang="en-US" altLang="zh-CN" b="0" kern="0" dirty="0" err="1">
                <a:solidFill>
                  <a:srgbClr val="000000"/>
                </a:solidFill>
                <a:latin typeface="Consolas" panose="020B0609020204030204" pitchFamily="49" charset="0"/>
                <a:ea typeface="宋体" panose="02010600030101010101" pitchFamily="2" charset="-122"/>
              </a:rPr>
              <a:t>.writeObject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Student(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李云</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19));</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26			</a:t>
            </a:r>
            <a:r>
              <a:rPr lang="en-US" altLang="zh-CN" b="0" kern="0" dirty="0" err="1">
                <a:solidFill>
                  <a:srgbClr val="6A3E3E"/>
                </a:solidFill>
                <a:latin typeface="Consolas" panose="020B0609020204030204" pitchFamily="49" charset="0"/>
                <a:ea typeface="宋体" panose="02010600030101010101" pitchFamily="2" charset="-122"/>
              </a:rPr>
              <a:t>oos</a:t>
            </a:r>
            <a:r>
              <a:rPr lang="en-US" altLang="zh-CN" b="0" kern="0" dirty="0" err="1">
                <a:solidFill>
                  <a:srgbClr val="000000"/>
                </a:solidFill>
                <a:latin typeface="Consolas" panose="020B0609020204030204" pitchFamily="49" charset="0"/>
                <a:ea typeface="宋体" panose="02010600030101010101" pitchFamily="2" charset="-122"/>
              </a:rPr>
              <a:t>.flush</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27			</a:t>
            </a:r>
            <a:r>
              <a:rPr lang="en-US" altLang="zh-CN" b="0" kern="0" dirty="0" err="1">
                <a:solidFill>
                  <a:srgbClr val="6A3E3E"/>
                </a:solidFill>
                <a:latin typeface="Consolas" panose="020B0609020204030204" pitchFamily="49" charset="0"/>
                <a:ea typeface="宋体" panose="02010600030101010101" pitchFamily="2" charset="-122"/>
              </a:rPr>
              <a:t>oos</a:t>
            </a:r>
            <a:r>
              <a:rPr lang="en-US" altLang="zh-CN" b="0" kern="0" dirty="0" err="1">
                <a:solidFill>
                  <a:srgbClr val="000000"/>
                </a:solidFill>
                <a:latin typeface="Consolas" panose="020B0609020204030204" pitchFamily="49" charset="0"/>
                <a:ea typeface="宋体" panose="02010600030101010101" pitchFamily="2" charset="-122"/>
              </a:rPr>
              <a:t>.close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29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反序列化</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30			</a:t>
            </a:r>
            <a:r>
              <a:rPr lang="en-US" altLang="zh-CN" b="0" kern="0" dirty="0" err="1">
                <a:solidFill>
                  <a:srgbClr val="000000"/>
                </a:solidFill>
                <a:latin typeface="Consolas" panose="020B0609020204030204" pitchFamily="49" charset="0"/>
                <a:ea typeface="宋体" panose="02010600030101010101" pitchFamily="2" charset="-122"/>
              </a:rPr>
              <a:t>ObjectInputStream</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ois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ObjectInputStream</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FileInputStream</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file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31			Student </a:t>
            </a:r>
            <a:r>
              <a:rPr lang="en-US" altLang="zh-CN" b="0" kern="0" dirty="0">
                <a:solidFill>
                  <a:srgbClr val="6A3E3E"/>
                </a:solidFill>
                <a:latin typeface="Consolas" panose="020B0609020204030204" pitchFamily="49" charset="0"/>
                <a:ea typeface="宋体" panose="02010600030101010101" pitchFamily="2" charset="-122"/>
              </a:rPr>
              <a:t>stu2</a:t>
            </a:r>
            <a:r>
              <a:rPr lang="en-US" altLang="zh-CN" b="0" kern="0" dirty="0">
                <a:solidFill>
                  <a:srgbClr val="000000"/>
                </a:solidFill>
                <a:latin typeface="Consolas" panose="020B0609020204030204" pitchFamily="49" charset="0"/>
                <a:ea typeface="宋体" panose="02010600030101010101" pitchFamily="2" charset="-122"/>
              </a:rPr>
              <a:t> = (Student) </a:t>
            </a:r>
            <a:r>
              <a:rPr lang="en-US" altLang="zh-CN" b="0" kern="0" dirty="0" err="1">
                <a:solidFill>
                  <a:srgbClr val="6A3E3E"/>
                </a:solidFill>
                <a:latin typeface="Consolas" panose="020B0609020204030204" pitchFamily="49" charset="0"/>
                <a:ea typeface="宋体" panose="02010600030101010101" pitchFamily="2" charset="-122"/>
              </a:rPr>
              <a:t>ois</a:t>
            </a:r>
            <a:r>
              <a:rPr lang="en-US" altLang="zh-CN" b="0" kern="0" dirty="0" err="1">
                <a:solidFill>
                  <a:srgbClr val="000000"/>
                </a:solidFill>
                <a:latin typeface="Consolas" panose="020B0609020204030204" pitchFamily="49" charset="0"/>
                <a:ea typeface="宋体" panose="02010600030101010101" pitchFamily="2" charset="-122"/>
              </a:rPr>
              <a:t>.readObject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32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stu2</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33			</a:t>
            </a:r>
            <a:r>
              <a:rPr lang="en-US" altLang="zh-CN" b="0" kern="0" dirty="0">
                <a:solidFill>
                  <a:srgbClr val="6A3E3E"/>
                </a:solidFill>
                <a:latin typeface="Consolas" panose="020B0609020204030204" pitchFamily="49" charset="0"/>
                <a:ea typeface="宋体" panose="02010600030101010101" pitchFamily="2" charset="-122"/>
              </a:rPr>
              <a:t>stu2</a:t>
            </a:r>
            <a:r>
              <a:rPr lang="en-US" altLang="zh-CN" b="0" kern="0" dirty="0">
                <a:solidFill>
                  <a:srgbClr val="000000"/>
                </a:solidFill>
                <a:latin typeface="Consolas" panose="020B0609020204030204" pitchFamily="49" charset="0"/>
                <a:ea typeface="宋体" panose="02010600030101010101" pitchFamily="2" charset="-122"/>
              </a:rPr>
              <a:t> = (Student) </a:t>
            </a:r>
            <a:r>
              <a:rPr lang="en-US" altLang="zh-CN" b="0" kern="0" dirty="0" err="1">
                <a:solidFill>
                  <a:srgbClr val="6A3E3E"/>
                </a:solidFill>
                <a:latin typeface="Consolas" panose="020B0609020204030204" pitchFamily="49" charset="0"/>
                <a:ea typeface="宋体" panose="02010600030101010101" pitchFamily="2" charset="-122"/>
              </a:rPr>
              <a:t>ois</a:t>
            </a:r>
            <a:r>
              <a:rPr lang="en-US" altLang="zh-CN" b="0" kern="0" dirty="0" err="1">
                <a:solidFill>
                  <a:srgbClr val="000000"/>
                </a:solidFill>
                <a:latin typeface="Consolas" panose="020B0609020204030204" pitchFamily="49" charset="0"/>
                <a:ea typeface="宋体" panose="02010600030101010101" pitchFamily="2" charset="-122"/>
              </a:rPr>
              <a:t>.readObject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34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stu2</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35			</a:t>
            </a:r>
            <a:r>
              <a:rPr lang="en-US" altLang="zh-CN" b="0" kern="0" dirty="0" err="1">
                <a:solidFill>
                  <a:srgbClr val="6A3E3E"/>
                </a:solidFill>
                <a:latin typeface="Consolas" panose="020B0609020204030204" pitchFamily="49" charset="0"/>
                <a:ea typeface="宋体" panose="02010600030101010101" pitchFamily="2" charset="-122"/>
              </a:rPr>
              <a:t>ois</a:t>
            </a:r>
            <a:r>
              <a:rPr lang="en-US" altLang="zh-CN" b="0" kern="0" dirty="0" err="1">
                <a:solidFill>
                  <a:srgbClr val="000000"/>
                </a:solidFill>
                <a:latin typeface="Consolas" panose="020B0609020204030204" pitchFamily="49" charset="0"/>
                <a:ea typeface="宋体" panose="02010600030101010101" pitchFamily="2" charset="-122"/>
              </a:rPr>
              <a:t>.close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36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37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38	</a:t>
            </a:r>
            <a:endParaRPr lang="zh-CN" altLang="zh-CN"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34789561"/>
      </p:ext>
    </p:extLst>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 </a:t>
            </a:r>
            <a:r>
              <a:rPr lang="zh-CN" altLang="en-US" dirty="0"/>
              <a:t>序列化和反序列化步骤（续）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
        <p:nvSpPr>
          <p:cNvPr id="5" name="矩形 4"/>
          <p:cNvSpPr/>
          <p:nvPr/>
        </p:nvSpPr>
        <p:spPr>
          <a:xfrm>
            <a:off x="379226" y="995363"/>
            <a:ext cx="10997611" cy="4659737"/>
          </a:xfrm>
          <a:prstGeom prst="rect">
            <a:avLst/>
          </a:prstGeom>
        </p:spPr>
        <p:txBody>
          <a:bodyPr wrap="square">
            <a:spAutoFit/>
          </a:bodyPr>
          <a:lstStyle/>
          <a:p>
            <a:pPr>
              <a:lnSpc>
                <a:spcPts val="1200"/>
              </a:lnSpc>
              <a:spcAft>
                <a:spcPts val="0"/>
              </a:spcAft>
              <a:buNone/>
            </a:pPr>
            <a:r>
              <a:rPr lang="en-US" altLang="zh-CN" b="0" kern="0" dirty="0">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39</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对象要序列化，要实现</a:t>
            </a:r>
            <a:r>
              <a:rPr lang="en-US" altLang="zh-CN" b="0" kern="0" dirty="0" err="1">
                <a:solidFill>
                  <a:srgbClr val="3F5FBF"/>
                </a:solidFill>
                <a:latin typeface="Consolas" panose="020B0609020204030204" pitchFamily="49" charset="0"/>
                <a:ea typeface="宋体" panose="02010600030101010101" pitchFamily="2" charset="-122"/>
              </a:rPr>
              <a:t>Serializable</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接口</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40</a:t>
            </a:r>
            <a:r>
              <a:rPr lang="en-US" altLang="zh-CN" b="0" kern="0" dirty="0">
                <a:solidFill>
                  <a:srgbClr val="7F0055"/>
                </a:solidFill>
                <a:latin typeface="Consolas" panose="020B0609020204030204" pitchFamily="49" charset="0"/>
                <a:ea typeface="宋体" panose="02010600030101010101" pitchFamily="2" charset="-122"/>
              </a:rPr>
              <a:t>	class</a:t>
            </a:r>
            <a:r>
              <a:rPr lang="en-US" altLang="zh-CN" b="0" kern="0" dirty="0">
                <a:solidFill>
                  <a:srgbClr val="000000"/>
                </a:solidFill>
                <a:latin typeface="Consolas" panose="020B0609020204030204" pitchFamily="49" charset="0"/>
                <a:ea typeface="宋体" panose="02010600030101010101" pitchFamily="2" charset="-122"/>
              </a:rPr>
              <a:t> Student </a:t>
            </a:r>
            <a:r>
              <a:rPr lang="en-US" altLang="zh-CN" b="0" kern="0" dirty="0">
                <a:solidFill>
                  <a:srgbClr val="7F0055"/>
                </a:solidFill>
                <a:latin typeface="Consolas" panose="020B0609020204030204" pitchFamily="49" charset="0"/>
                <a:ea typeface="宋体" panose="02010600030101010101" pitchFamily="2" charset="-122"/>
              </a:rPr>
              <a:t>implements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Serializable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41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序列化版本号</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42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final</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long</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i="1" kern="0" dirty="0" err="1">
                <a:solidFill>
                  <a:srgbClr val="0000C0"/>
                </a:solidFill>
                <a:latin typeface="Consolas" panose="020B0609020204030204" pitchFamily="49" charset="0"/>
                <a:ea typeface="宋体" panose="02010600030101010101" pitchFamily="2" charset="-122"/>
              </a:rPr>
              <a:t>serialVersionUID</a:t>
            </a:r>
            <a:r>
              <a:rPr lang="en-US" altLang="zh-CN" b="0" kern="0" dirty="0">
                <a:solidFill>
                  <a:srgbClr val="000000"/>
                </a:solidFill>
                <a:latin typeface="Consolas" panose="020B0609020204030204" pitchFamily="49" charset="0"/>
                <a:ea typeface="宋体" panose="02010600030101010101" pitchFamily="2" charset="-122"/>
              </a:rPr>
              <a:t> = 1L;</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43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String </a:t>
            </a:r>
            <a:r>
              <a:rPr lang="en-US" altLang="zh-CN" b="0" kern="0" dirty="0">
                <a:solidFill>
                  <a:srgbClr val="0000C0"/>
                </a:solidFill>
                <a:latin typeface="Consolas" panose="020B0609020204030204" pitchFamily="49" charset="0"/>
                <a:ea typeface="宋体" panose="02010600030101010101" pitchFamily="2" charset="-122"/>
              </a:rPr>
              <a:t>name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44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0000C0"/>
                </a:solidFill>
                <a:latin typeface="Consolas" panose="020B0609020204030204" pitchFamily="49" charset="0"/>
                <a:ea typeface="宋体" panose="02010600030101010101" pitchFamily="2" charset="-122"/>
              </a:rPr>
              <a:t>age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45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46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Student(String </a:t>
            </a:r>
            <a:r>
              <a:rPr lang="en-US" altLang="zh-CN" b="0" kern="0" dirty="0">
                <a:solidFill>
                  <a:srgbClr val="6A3E3E"/>
                </a:solidFill>
                <a:latin typeface="Consolas" panose="020B0609020204030204" pitchFamily="49" charset="0"/>
                <a:ea typeface="宋体" panose="02010600030101010101" pitchFamily="2" charset="-122"/>
              </a:rPr>
              <a:t>name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age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47			</a:t>
            </a:r>
            <a:r>
              <a:rPr lang="en-US" altLang="zh-CN" b="0" kern="0" dirty="0">
                <a:solidFill>
                  <a:srgbClr val="7F0055"/>
                </a:solidFill>
                <a:latin typeface="Consolas" panose="020B0609020204030204" pitchFamily="49" charset="0"/>
                <a:ea typeface="宋体" panose="02010600030101010101" pitchFamily="2" charset="-122"/>
              </a:rPr>
              <a:t>super</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48			</a:t>
            </a:r>
            <a:r>
              <a:rPr lang="en-US" altLang="zh-CN" b="0" kern="0" dirty="0">
                <a:solidFill>
                  <a:srgbClr val="7F0055"/>
                </a:solidFill>
                <a:latin typeface="Consolas" panose="020B0609020204030204" pitchFamily="49" charset="0"/>
                <a:ea typeface="宋体" panose="02010600030101010101" pitchFamily="2" charset="-122"/>
              </a:rPr>
              <a:t>this</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0000C0"/>
                </a:solidFill>
                <a:latin typeface="Consolas" panose="020B0609020204030204" pitchFamily="49" charset="0"/>
                <a:ea typeface="宋体" panose="02010600030101010101" pitchFamily="2" charset="-122"/>
              </a:rPr>
              <a:t>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name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49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age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age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51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52		</a:t>
            </a:r>
            <a:r>
              <a:rPr lang="en-US" altLang="zh-CN" b="0" kern="0" dirty="0">
                <a:solidFill>
                  <a:srgbClr val="646464"/>
                </a:solidFill>
                <a:latin typeface="Consolas" panose="020B0609020204030204" pitchFamily="49" charset="0"/>
                <a:ea typeface="宋体" panose="02010600030101010101" pitchFamily="2" charset="-122"/>
              </a:rPr>
              <a:t>@Override</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53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String </a:t>
            </a:r>
            <a:r>
              <a:rPr lang="en-US" altLang="zh-CN" b="0" kern="0" dirty="0" err="1">
                <a:solidFill>
                  <a:srgbClr val="000000"/>
                </a:solidFill>
                <a:latin typeface="Consolas" panose="020B0609020204030204" pitchFamily="49" charset="0"/>
                <a:ea typeface="宋体" panose="02010600030101010101" pitchFamily="2" charset="-122"/>
              </a:rPr>
              <a:t>toString</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54			</a:t>
            </a:r>
            <a:r>
              <a:rPr lang="en-US" altLang="zh-CN" b="0" kern="0" dirty="0">
                <a:solidFill>
                  <a:srgbClr val="7F0055"/>
                </a:solidFill>
                <a:latin typeface="Consolas" panose="020B0609020204030204" pitchFamily="49" charset="0"/>
                <a:ea typeface="宋体" panose="02010600030101010101" pitchFamily="2" charset="-122"/>
              </a:rPr>
              <a:t>return</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"Student [name="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0000C0"/>
                </a:solidFill>
                <a:latin typeface="Consolas" panose="020B0609020204030204" pitchFamily="49" charset="0"/>
                <a:ea typeface="宋体" panose="02010600030101010101" pitchFamily="2" charset="-122"/>
              </a:rPr>
              <a:t>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 age="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0000C0"/>
                </a:solidFill>
                <a:latin typeface="Consolas" panose="020B0609020204030204" pitchFamily="49" charset="0"/>
                <a:ea typeface="宋体" panose="02010600030101010101" pitchFamily="2" charset="-122"/>
              </a:rPr>
              <a:t>age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55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56	}</a:t>
            </a:r>
            <a:endParaRPr lang="zh-CN" altLang="en-US" b="0" dirty="0"/>
          </a:p>
        </p:txBody>
      </p:sp>
      <p:pic>
        <p:nvPicPr>
          <p:cNvPr id="6" name="图片 5"/>
          <p:cNvPicPr>
            <a:picLocks noChangeAspect="1"/>
          </p:cNvPicPr>
          <p:nvPr/>
        </p:nvPicPr>
        <p:blipFill>
          <a:blip r:embed="rId2"/>
          <a:stretch>
            <a:fillRect/>
          </a:stretch>
        </p:blipFill>
        <p:spPr>
          <a:xfrm>
            <a:off x="2456121" y="5452856"/>
            <a:ext cx="4458890" cy="896904"/>
          </a:xfrm>
          <a:prstGeom prst="rect">
            <a:avLst/>
          </a:prstGeom>
        </p:spPr>
      </p:pic>
    </p:spTree>
    <p:extLst>
      <p:ext uri="{BB962C8B-B14F-4D97-AF65-F5344CB8AC3E}">
        <p14:creationId xmlns:p14="http://schemas.microsoft.com/office/powerpoint/2010/main" val="274208660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File</a:t>
            </a:r>
            <a:r>
              <a:rPr lang="zh-CN" altLang="en-US" dirty="0"/>
              <a:t>类及使用（续）</a:t>
            </a:r>
          </a:p>
        </p:txBody>
      </p:sp>
      <p:sp>
        <p:nvSpPr>
          <p:cNvPr id="3" name="内容占位符 2"/>
          <p:cNvSpPr>
            <a:spLocks noGrp="1"/>
          </p:cNvSpPr>
          <p:nvPr>
            <p:ph idx="1"/>
          </p:nvPr>
        </p:nvSpPr>
        <p:spPr/>
        <p:txBody>
          <a:bodyPr/>
          <a:lstStyle/>
          <a:p>
            <a:r>
              <a:rPr lang="zh-CN" altLang="en-US" dirty="0"/>
              <a:t>程序运行结果如下</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说明：</a:t>
            </a:r>
          </a:p>
          <a:p>
            <a:pPr lvl="1"/>
            <a:r>
              <a:rPr lang="zh-CN" altLang="en-US" dirty="0"/>
              <a:t>（</a:t>
            </a:r>
            <a:r>
              <a:rPr lang="en-US" altLang="zh-CN" dirty="0"/>
              <a:t>1</a:t>
            </a:r>
            <a:r>
              <a:rPr lang="zh-CN" altLang="en-US" dirty="0"/>
              <a:t>）创建一个</a:t>
            </a:r>
            <a:r>
              <a:rPr lang="en-US" altLang="zh-CN" dirty="0"/>
              <a:t>File</a:t>
            </a:r>
            <a:r>
              <a:rPr lang="zh-CN" altLang="en-US" dirty="0"/>
              <a:t>类的对象时，如果它代表的文件不存在时，系统不会自动创建，必须调用</a:t>
            </a:r>
            <a:r>
              <a:rPr lang="en-US" altLang="zh-CN" dirty="0"/>
              <a:t>File</a:t>
            </a:r>
            <a:r>
              <a:rPr lang="zh-CN" altLang="en-US" dirty="0"/>
              <a:t>类对象的</a:t>
            </a:r>
            <a:r>
              <a:rPr lang="en-US" altLang="zh-CN" dirty="0" err="1"/>
              <a:t>createNewFile</a:t>
            </a:r>
            <a:r>
              <a:rPr lang="en-US" altLang="zh-CN" dirty="0"/>
              <a:t>( ) </a:t>
            </a:r>
            <a:r>
              <a:rPr lang="zh-CN" altLang="en-US" dirty="0"/>
              <a:t>方法创建；如果文件存在时，可以通过文件对象的 </a:t>
            </a:r>
            <a:r>
              <a:rPr lang="en-US" altLang="zh-CN" dirty="0"/>
              <a:t>delete( )</a:t>
            </a:r>
            <a:r>
              <a:rPr lang="zh-CN" altLang="en-US" dirty="0"/>
              <a:t>方法将其删除。</a:t>
            </a:r>
          </a:p>
          <a:p>
            <a:pPr lvl="1"/>
            <a:r>
              <a:rPr lang="zh-CN" altLang="en-US" dirty="0"/>
              <a:t>（</a:t>
            </a:r>
            <a:r>
              <a:rPr lang="en-US" altLang="zh-CN" dirty="0"/>
              <a:t>2</a:t>
            </a:r>
            <a:r>
              <a:rPr lang="zh-CN" altLang="en-US" dirty="0"/>
              <a:t>）</a:t>
            </a:r>
            <a:r>
              <a:rPr lang="en-US" altLang="zh-CN" dirty="0"/>
              <a:t>Windows</a:t>
            </a:r>
            <a:r>
              <a:rPr lang="zh-CN" altLang="en-US" dirty="0"/>
              <a:t>环境下，包含盘符的路径名前缀由驱动器号和一个“：”组成，如果路径名是绝对路径名，还可能后跟“</a:t>
            </a:r>
            <a:r>
              <a:rPr lang="en-US" altLang="zh-CN" dirty="0"/>
              <a:t>\\”</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pic>
        <p:nvPicPr>
          <p:cNvPr id="5" name="图片 4"/>
          <p:cNvPicPr>
            <a:picLocks noChangeAspect="1"/>
          </p:cNvPicPr>
          <p:nvPr/>
        </p:nvPicPr>
        <p:blipFill>
          <a:blip r:embed="rId2"/>
          <a:stretch>
            <a:fillRect/>
          </a:stretch>
        </p:blipFill>
        <p:spPr>
          <a:xfrm>
            <a:off x="1066161" y="1723796"/>
            <a:ext cx="5124743" cy="2125190"/>
          </a:xfrm>
          <a:prstGeom prst="rect">
            <a:avLst/>
          </a:prstGeom>
        </p:spPr>
      </p:pic>
    </p:spTree>
    <p:extLst>
      <p:ext uri="{BB962C8B-B14F-4D97-AF65-F5344CB8AC3E}">
        <p14:creationId xmlns:p14="http://schemas.microsoft.com/office/powerpoint/2010/main" val="33198016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 </a:t>
            </a:r>
            <a:r>
              <a:rPr lang="zh-CN" altLang="en-US" dirty="0"/>
              <a:t>序列化和反序列化步骤（续）</a:t>
            </a:r>
          </a:p>
        </p:txBody>
      </p:sp>
      <p:sp>
        <p:nvSpPr>
          <p:cNvPr id="3" name="内容占位符 2"/>
          <p:cNvSpPr>
            <a:spLocks noGrp="1"/>
          </p:cNvSpPr>
          <p:nvPr>
            <p:ph idx="1"/>
          </p:nvPr>
        </p:nvSpPr>
        <p:spPr>
          <a:xfrm>
            <a:off x="415121" y="1252648"/>
            <a:ext cx="11368616" cy="4876800"/>
          </a:xfrm>
        </p:spPr>
        <p:txBody>
          <a:bodyPr/>
          <a:lstStyle/>
          <a:p>
            <a:r>
              <a:rPr lang="zh-CN" altLang="en-US" dirty="0"/>
              <a:t>说明：</a:t>
            </a:r>
          </a:p>
          <a:p>
            <a:pPr lvl="1"/>
            <a:r>
              <a:rPr lang="zh-CN" altLang="en-US" dirty="0"/>
              <a:t>（</a:t>
            </a:r>
            <a:r>
              <a:rPr lang="en-US" altLang="zh-CN" dirty="0"/>
              <a:t>1</a:t>
            </a:r>
            <a:r>
              <a:rPr lang="zh-CN" altLang="en-US" dirty="0"/>
              <a:t>）第</a:t>
            </a:r>
            <a:r>
              <a:rPr lang="en-US" altLang="zh-CN" dirty="0"/>
              <a:t>40</a:t>
            </a:r>
            <a:r>
              <a:rPr lang="zh-CN" altLang="en-US" dirty="0"/>
              <a:t>行，一个类的对象要想序列化，该类必须</a:t>
            </a:r>
            <a:r>
              <a:rPr lang="zh-CN" altLang="en-US" dirty="0">
                <a:solidFill>
                  <a:srgbClr val="FF0000"/>
                </a:solidFill>
              </a:rPr>
              <a:t>实现 </a:t>
            </a:r>
            <a:r>
              <a:rPr lang="en-US" altLang="zh-CN" dirty="0" err="1">
                <a:solidFill>
                  <a:srgbClr val="FF0000"/>
                </a:solidFill>
              </a:rPr>
              <a:t>java.io.Serializable</a:t>
            </a:r>
            <a:r>
              <a:rPr lang="en-US" altLang="zh-CN" dirty="0">
                <a:solidFill>
                  <a:srgbClr val="FF0000"/>
                </a:solidFill>
              </a:rPr>
              <a:t> </a:t>
            </a:r>
            <a:r>
              <a:rPr lang="zh-CN" altLang="en-US" dirty="0">
                <a:solidFill>
                  <a:srgbClr val="FF0000"/>
                </a:solidFill>
              </a:rPr>
              <a:t>接口</a:t>
            </a:r>
            <a:r>
              <a:rPr lang="zh-CN" altLang="en-US" dirty="0"/>
              <a:t>。若不实现该接口，就把对象写入文件，会引发如下异常：</a:t>
            </a:r>
          </a:p>
          <a:p>
            <a:pPr marL="857250" lvl="2" indent="0">
              <a:buNone/>
            </a:pPr>
            <a:r>
              <a:rPr lang="en-US" altLang="zh-CN" dirty="0"/>
              <a:t>Exception in thread "main" </a:t>
            </a:r>
            <a:r>
              <a:rPr lang="en-US" altLang="zh-CN" dirty="0" err="1"/>
              <a:t>java.io.NotSerializableException</a:t>
            </a:r>
            <a:endParaRPr lang="en-US" altLang="zh-CN" dirty="0"/>
          </a:p>
          <a:p>
            <a:pPr lvl="1"/>
            <a:r>
              <a:rPr lang="zh-CN" altLang="en-US" dirty="0"/>
              <a:t>（</a:t>
            </a:r>
            <a:r>
              <a:rPr lang="en-US" altLang="zh-CN" dirty="0"/>
              <a:t>2</a:t>
            </a:r>
            <a:r>
              <a:rPr lang="zh-CN" altLang="en-US" dirty="0"/>
              <a:t>）第</a:t>
            </a:r>
            <a:r>
              <a:rPr lang="en-US" altLang="zh-CN" dirty="0"/>
              <a:t>42</a:t>
            </a:r>
            <a:r>
              <a:rPr lang="zh-CN" altLang="en-US" dirty="0"/>
              <a:t>行，为了在反序列化时确保序列化版本的兼容性，</a:t>
            </a:r>
            <a:r>
              <a:rPr lang="en-US" altLang="zh-CN" dirty="0"/>
              <a:t>Java</a:t>
            </a:r>
            <a:r>
              <a:rPr lang="zh-CN" altLang="en-US" dirty="0"/>
              <a:t>序列化提供了一个</a:t>
            </a:r>
            <a:r>
              <a:rPr lang="en-US" altLang="zh-CN" dirty="0"/>
              <a:t>private static final long </a:t>
            </a:r>
            <a:r>
              <a:rPr lang="en-US" altLang="zh-CN" dirty="0" err="1"/>
              <a:t>serialVersionUID</a:t>
            </a:r>
            <a:r>
              <a:rPr lang="en-US" altLang="zh-CN" dirty="0"/>
              <a:t> </a:t>
            </a:r>
            <a:r>
              <a:rPr lang="zh-CN" altLang="en-US" dirty="0"/>
              <a:t>的</a:t>
            </a:r>
            <a:r>
              <a:rPr lang="zh-CN" altLang="en-US" dirty="0">
                <a:solidFill>
                  <a:srgbClr val="FF0000"/>
                </a:solidFill>
              </a:rPr>
              <a:t>序列化版本号</a:t>
            </a:r>
            <a:r>
              <a:rPr lang="zh-CN" altLang="en-US" dirty="0"/>
              <a:t>（具体数值自己定义），只要版本号相同，即使更改了序列化属性，对象也可以正确被反序列化回来。如果反序列化使用的</a:t>
            </a:r>
            <a:r>
              <a:rPr lang="en-US" altLang="zh-CN" dirty="0"/>
              <a:t>class</a:t>
            </a:r>
            <a:r>
              <a:rPr lang="zh-CN" altLang="en-US" dirty="0"/>
              <a:t>的版本号与序列化时使用的不一致，反序列化会报</a:t>
            </a:r>
            <a:r>
              <a:rPr lang="en-US" altLang="zh-CN" dirty="0" err="1"/>
              <a:t>InvalidClassException</a:t>
            </a:r>
            <a:r>
              <a:rPr lang="zh-CN" altLang="en-US" dirty="0"/>
              <a:t>异常。建议所有可序列化的类加上</a:t>
            </a:r>
            <a:r>
              <a:rPr lang="en-US" altLang="zh-CN" dirty="0" err="1"/>
              <a:t>serialVersionUID</a:t>
            </a:r>
            <a:r>
              <a:rPr lang="en-US" altLang="zh-CN" dirty="0"/>
              <a:t> </a:t>
            </a:r>
            <a:r>
              <a:rPr lang="zh-CN" altLang="en-US" dirty="0"/>
              <a:t>版本号。</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794398392"/>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4265" y="2618600"/>
            <a:ext cx="10212916" cy="609600"/>
          </a:xfrm>
        </p:spPr>
        <p:txBody>
          <a:bodyPr/>
          <a:lstStyle/>
          <a:p>
            <a:r>
              <a:rPr lang="zh-CN" altLang="en-US" dirty="0"/>
              <a:t>第</a:t>
            </a:r>
            <a:r>
              <a:rPr lang="en-US" altLang="zh-CN" dirty="0"/>
              <a:t>7.2</a:t>
            </a:r>
            <a:r>
              <a:rPr lang="zh-CN" altLang="en-US" dirty="0"/>
              <a:t>课 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2896581812"/>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en-US" dirty="0"/>
              <a:t>流的基本概念</a:t>
            </a:r>
          </a:p>
        </p:txBody>
      </p:sp>
      <p:sp>
        <p:nvSpPr>
          <p:cNvPr id="3" name="内容占位符 2"/>
          <p:cNvSpPr>
            <a:spLocks noGrp="1"/>
          </p:cNvSpPr>
          <p:nvPr>
            <p:ph idx="1"/>
          </p:nvPr>
        </p:nvSpPr>
        <p:spPr/>
        <p:txBody>
          <a:bodyPr/>
          <a:lstStyle/>
          <a:p>
            <a:r>
              <a:rPr lang="zh-CN" altLang="en-US" dirty="0"/>
              <a:t>大多数程序运行时需要从外部输入一些数据，能提供数据的地方称为数据源（</a:t>
            </a:r>
            <a:r>
              <a:rPr lang="en-US" altLang="zh-CN" dirty="0"/>
              <a:t>source</a:t>
            </a:r>
            <a:r>
              <a:rPr lang="zh-CN" altLang="en-US" dirty="0"/>
              <a:t>）；而程序的运行结果又要送到数据宿（</a:t>
            </a:r>
            <a:r>
              <a:rPr lang="en-US" altLang="zh-CN" dirty="0"/>
              <a:t>destination</a:t>
            </a:r>
            <a:r>
              <a:rPr lang="zh-CN" altLang="en-US" dirty="0"/>
              <a:t>），数据宿指接收数据的地方</a:t>
            </a:r>
            <a:r>
              <a:rPr lang="zh-CN" altLang="en-US" dirty="0" smtClean="0"/>
              <a:t>。</a:t>
            </a:r>
            <a:endParaRPr lang="en-US" altLang="zh-CN" dirty="0" smtClean="0"/>
          </a:p>
          <a:p>
            <a:pPr lvl="1"/>
            <a:r>
              <a:rPr lang="zh-CN" altLang="en-US" dirty="0" smtClean="0"/>
              <a:t>其中</a:t>
            </a:r>
            <a:r>
              <a:rPr lang="zh-CN" altLang="en-US" dirty="0"/>
              <a:t>，数据源可以是磁盘文件、键盘或网络插口等，数据宿可以是磁盘文件、显示器、网络插口或者打印机等。</a:t>
            </a:r>
          </a:p>
          <a:p>
            <a:r>
              <a:rPr lang="zh-CN" altLang="en-US" dirty="0"/>
              <a:t>为解决数据源和数据宿的多样性而带来的输入</a:t>
            </a:r>
            <a:r>
              <a:rPr lang="en-US" altLang="zh-CN" dirty="0"/>
              <a:t>/</a:t>
            </a:r>
            <a:r>
              <a:rPr lang="zh-CN" altLang="en-US" dirty="0"/>
              <a:t>输出操作的复杂性与程序员所希望的输入</a:t>
            </a:r>
            <a:r>
              <a:rPr lang="en-US" altLang="zh-CN" dirty="0"/>
              <a:t>/</a:t>
            </a:r>
            <a:r>
              <a:rPr lang="zh-CN" altLang="en-US" dirty="0"/>
              <a:t>输出操作的相对统一、简化之间的关系，</a:t>
            </a:r>
            <a:r>
              <a:rPr lang="en-US" altLang="zh-CN" dirty="0"/>
              <a:t>Java</a:t>
            </a:r>
            <a:r>
              <a:rPr lang="zh-CN" altLang="en-US" dirty="0"/>
              <a:t>引入了“数据流”（</a:t>
            </a:r>
            <a:r>
              <a:rPr lang="en-US" altLang="zh-CN" dirty="0"/>
              <a:t>data stream</a:t>
            </a:r>
            <a:r>
              <a:rPr lang="zh-CN" altLang="en-US" dirty="0"/>
              <a:t>），简称流</a:t>
            </a:r>
            <a:r>
              <a:rPr lang="zh-CN" altLang="en-US" dirty="0" smtClean="0"/>
              <a:t>。</a:t>
            </a:r>
            <a:endParaRPr lang="en-US" altLang="zh-CN" dirty="0" smtClean="0"/>
          </a:p>
          <a:p>
            <a:r>
              <a:rPr lang="zh-CN" altLang="en-US" dirty="0" smtClean="0"/>
              <a:t>流</a:t>
            </a:r>
            <a:r>
              <a:rPr lang="zh-CN" altLang="en-US" dirty="0"/>
              <a:t>是一个相对抽象的概念，所谓流就是一个传输数据的通道，这个通道可以传输相应类型的数据。进而完成数据的传输。这个通道被实现为一个具体的对象。</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2021/11/23</a:t>
            </a:fld>
            <a:endParaRPr lang="en-US" altLang="zh-CN" dirty="0"/>
          </a:p>
        </p:txBody>
      </p:sp>
    </p:spTree>
    <p:extLst>
      <p:ext uri="{BB962C8B-B14F-4D97-AF65-F5344CB8AC3E}">
        <p14:creationId xmlns:p14="http://schemas.microsoft.com/office/powerpoint/2010/main" val="3858445656"/>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FFFF"/>
      </a:lt1>
      <a:dk2>
        <a:srgbClr val="CC3300"/>
      </a:dk2>
      <a:lt2>
        <a:srgbClr val="666699"/>
      </a:lt2>
      <a:accent1>
        <a:srgbClr val="FFCCCC"/>
      </a:accent1>
      <a:accent2>
        <a:srgbClr val="CCCC00"/>
      </a:accent2>
      <a:accent3>
        <a:srgbClr val="E2FF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14501</TotalTime>
  <Words>5283</Words>
  <Application>Microsoft Office PowerPoint</Application>
  <PresentationFormat>宽屏</PresentationFormat>
  <Paragraphs>782</Paragraphs>
  <Slides>70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0" baseType="lpstr">
      <vt:lpstr>ˎ̥</vt:lpstr>
      <vt:lpstr>Monotype Sorts</vt:lpstr>
      <vt:lpstr>楷体_GB2312</vt:lpstr>
      <vt:lpstr>宋体</vt:lpstr>
      <vt:lpstr>Consolas</vt:lpstr>
      <vt:lpstr>Helvetica</vt:lpstr>
      <vt:lpstr>Times New Roman</vt:lpstr>
      <vt:lpstr>Wingdings</vt:lpstr>
      <vt:lpstr>db-book</vt:lpstr>
      <vt:lpstr>Visio</vt:lpstr>
      <vt:lpstr>PowerPoint 演示文稿</vt:lpstr>
      <vt:lpstr>第7.1课 File类</vt:lpstr>
      <vt:lpstr>7.1.1 File类及使用</vt:lpstr>
      <vt:lpstr>7.1.1 File类及使用（续）</vt:lpstr>
      <vt:lpstr>7.1.1 File类及使用（续）</vt:lpstr>
      <vt:lpstr>7.1.1 File类及使用（续）</vt:lpstr>
      <vt:lpstr>7.1.1 File类及使用（续）</vt:lpstr>
      <vt:lpstr>第7.2课 流</vt:lpstr>
      <vt:lpstr>7.2.1 流的基本概念</vt:lpstr>
      <vt:lpstr>7.2.1 流的基本概念（续）</vt:lpstr>
      <vt:lpstr>7.2.2 流的分类</vt:lpstr>
      <vt:lpstr>7.2.2 流的分类（续）</vt:lpstr>
      <vt:lpstr>7.2.2 流的分类（续）</vt:lpstr>
      <vt:lpstr>第7.3课 字节流与字符流</vt:lpstr>
      <vt:lpstr>PowerPoint 演示文稿</vt:lpstr>
      <vt:lpstr>PowerPoint 演示文稿</vt:lpstr>
      <vt:lpstr>7.3.1 字节流</vt:lpstr>
      <vt:lpstr>7.3.1 字节流（续）</vt:lpstr>
      <vt:lpstr>7.3.1 字节流（续）</vt:lpstr>
      <vt:lpstr>7.3.1 字节流（续）</vt:lpstr>
      <vt:lpstr>7.3.1 字节流（续）</vt:lpstr>
      <vt:lpstr>7.3.1 字节流（续）</vt:lpstr>
      <vt:lpstr>7.3.1 字节流（续）</vt:lpstr>
      <vt:lpstr>7.3.1 字节流（续）</vt:lpstr>
      <vt:lpstr>7.3.1 字节流（续）</vt:lpstr>
      <vt:lpstr>7.3.1 字节流（续）</vt:lpstr>
      <vt:lpstr>7.3.2 字符流</vt:lpstr>
      <vt:lpstr>7.3.2 字符流（续）</vt:lpstr>
      <vt:lpstr>7.3.2 字符流（续）</vt:lpstr>
      <vt:lpstr>7.3.2 字符流（续）</vt:lpstr>
      <vt:lpstr>7.3.2 字符流（续）</vt:lpstr>
      <vt:lpstr>7.3.2 字符流（续）</vt:lpstr>
      <vt:lpstr>7.3.2 字符流（续）</vt:lpstr>
      <vt:lpstr>7.3.2 字符流（续）</vt:lpstr>
      <vt:lpstr>第7.4 课 缓冲流与转换流</vt:lpstr>
      <vt:lpstr>7.4.1 缓冲流</vt:lpstr>
      <vt:lpstr>7.4.1 缓冲流（续）</vt:lpstr>
      <vt:lpstr>7.4.1 缓冲流（续）</vt:lpstr>
      <vt:lpstr>7.4.1 缓冲流（续）</vt:lpstr>
      <vt:lpstr>7.4.1 缓冲流（续）</vt:lpstr>
      <vt:lpstr>7.4.1 缓冲流（续）</vt:lpstr>
      <vt:lpstr>7.4.2 转换流</vt:lpstr>
      <vt:lpstr>7.4.2 转换流（续）</vt:lpstr>
      <vt:lpstr>7.4.2 转换流（续）</vt:lpstr>
      <vt:lpstr>7.4.2 转换流（续）</vt:lpstr>
      <vt:lpstr>7.4.2 转换流（续）</vt:lpstr>
      <vt:lpstr>第7.5 课 打印流</vt:lpstr>
      <vt:lpstr>PowerPoint 演示文稿</vt:lpstr>
      <vt:lpstr>7.5.1 PrintStream类</vt:lpstr>
      <vt:lpstr>7.5.1 PrintStream类（续）</vt:lpstr>
      <vt:lpstr>7.5.1 PrintStream类（续）</vt:lpstr>
      <vt:lpstr>7.5.1 PrintStream类（续）</vt:lpstr>
      <vt:lpstr>7.5.1 PrintStream类（续）</vt:lpstr>
      <vt:lpstr>7.5.1 PrintStream类（续）</vt:lpstr>
      <vt:lpstr>7.5.2 PrintWriter类</vt:lpstr>
      <vt:lpstr>7.5.2 PrintWriter类（续）</vt:lpstr>
      <vt:lpstr>7.5.2 PrintWriter类（续）</vt:lpstr>
      <vt:lpstr>7.5.2 PrintWriter类（续）</vt:lpstr>
      <vt:lpstr>7.5.2 PrintWriter类（续）</vt:lpstr>
      <vt:lpstr>知识链接</vt:lpstr>
      <vt:lpstr>第7.6 课 对象序列化</vt:lpstr>
      <vt:lpstr>PowerPoint 演示文稿</vt:lpstr>
      <vt:lpstr>7.6.1 对象序列化概念</vt:lpstr>
      <vt:lpstr>7.6.2 序列化和反序列化步骤</vt:lpstr>
      <vt:lpstr>7.6.2 序列化和反序列化步骤（续）</vt:lpstr>
      <vt:lpstr>7.6.2 序列化和反序列化步骤（续）</vt:lpstr>
      <vt:lpstr>7.6.2 序列化和反序列化步骤（续）</vt:lpstr>
      <vt:lpstr>7.6.2 序列化和反序列化步骤（续）</vt:lpstr>
      <vt:lpstr>7.6.2 序列化和反序列化步骤（续）</vt:lpstr>
      <vt:lpstr>7.6.2 序列化和反序列化步骤（续）</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rabbit8848</dc:creator>
  <cp:lastModifiedBy>tlm</cp:lastModifiedBy>
  <cp:revision>1607</cp:revision>
  <cp:lastPrinted>2001-02-09T15:35:27Z</cp:lastPrinted>
  <dcterms:created xsi:type="dcterms:W3CDTF">1999-11-04T20:50:09Z</dcterms:created>
  <dcterms:modified xsi:type="dcterms:W3CDTF">2021-11-23T12:29:06Z</dcterms:modified>
</cp:coreProperties>
</file>