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85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479" r:id="rId67"/>
    <p:sldId id="480" r:id="rId68"/>
    <p:sldId id="481" r:id="rId69"/>
    <p:sldId id="483" r:id="rId70"/>
    <p:sldId id="484" r:id="rId71"/>
    <p:sldId id="482" r:id="rId72"/>
  </p:sldIdLst>
  <p:sldSz cx="12192000" cy="6858000"/>
  <p:notesSz cx="6669088" cy="9926638"/>
  <p:defaultTextStyle>
    <a:defPPr>
      <a:defRPr lang="en-US"/>
    </a:defPPr>
    <a:lvl1pPr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5000"/>
      </a:spcBef>
      <a:spcAft>
        <a:spcPct val="0"/>
      </a:spcAft>
      <a:buClr>
        <a:schemeClr val="bg1"/>
      </a:buClr>
      <a:buChar char="•"/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1600"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DC00464-5FE2-4D59-BBD0-016B53CCFA2C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无标题节" id="{EE19CA3C-291A-4C60-A038-921A7D2C2589}">
          <p14:sldIdLst>
            <p14:sldId id="458"/>
            <p14:sldId id="459"/>
            <p14:sldId id="460"/>
            <p14:sldId id="461"/>
            <p14:sldId id="485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3"/>
            <p14:sldId id="484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FF"/>
    <a:srgbClr val="CC0000"/>
    <a:srgbClr val="FF0000"/>
    <a:srgbClr val="B2B2B2"/>
    <a:srgbClr val="969696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6" autoAdjust="0"/>
    <p:restoredTop sz="94679" autoAdjust="0"/>
  </p:normalViewPr>
  <p:slideViewPr>
    <p:cSldViewPr snapToGrid="0">
      <p:cViewPr>
        <p:scale>
          <a:sx n="90" d="100"/>
          <a:sy n="90" d="100"/>
        </p:scale>
        <p:origin x="6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477" y="-86"/>
      </p:cViewPr>
      <p:guideLst>
        <p:guide orient="horz" pos="3126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8E3F2733-9BB8-4064-9314-2ADEF8FA81EF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7DF4052E-B9ED-408F-9626-45E6566A66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66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r>
              <a:rPr lang="zh-CN" altLang="en-US"/>
              <a:t>Chapter 2 Entity-Relationship 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98726098-D1C5-406C-BC1F-14CED1640491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/>
            </a:lvl1pPr>
          </a:lstStyle>
          <a:p>
            <a:pPr>
              <a:defRPr/>
            </a:pPr>
            <a:fld id="{16C97A23-31E5-469B-81A4-91B0E96C7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0824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1454-E76A-4ED0-AC1D-F2FF580D7734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71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EEC7-0A31-48E3-9C82-9A5D4C134434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54902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9484" y="385763"/>
            <a:ext cx="2885016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385763"/>
            <a:ext cx="8458200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3E493-9AB7-4F6D-A140-F915F085C374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82524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85763"/>
            <a:ext cx="10212916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085" y="1114425"/>
            <a:ext cx="5581649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2934" y="1114425"/>
            <a:ext cx="5583767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F263-0584-455A-8440-5736CC324397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946556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32952" y="0"/>
            <a:ext cx="2559049" cy="2873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9335D9F-1989-4CB5-B388-8B9DD648A56B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938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AC39-EFC0-4CDC-B867-8A89F1BEDFEB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12235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085" y="1114425"/>
            <a:ext cx="558164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2934" y="1114425"/>
            <a:ext cx="558376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49465-5310-42A9-A9B0-B346CBE3F838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722158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79141"/>
            <a:ext cx="10972800" cy="10384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00710-F3FD-4AFD-8D88-5372409210CE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89596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8D08D-5A72-4F63-9931-CC49FC2D0D21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623803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2385-E1A9-4832-A56E-384495E79250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632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390293"/>
            <a:ext cx="6815667" cy="57358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9F2CA-94AE-455C-A157-B327DCD501EF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88888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Wingdings" pitchFamily="2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A8B07-FF1A-4429-BAE0-7E92DD1D2ECF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50063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916" y="1114425"/>
            <a:ext cx="1136861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>
                <a:sym typeface="Wingdings" pitchFamily="2" charset="2"/>
              </a:rPr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32952" y="39689"/>
            <a:ext cx="2559049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kumimoji="0" sz="14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7D86D4F-245B-423E-8A13-9C9EC19A5100}" type="datetime1">
              <a:rPr lang="zh-CN" altLang="en-US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3868732" y="6583364"/>
            <a:ext cx="5265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清华大学出版社 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新概念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Java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程序设计大学教程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第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版</a:t>
            </a:r>
            <a:r>
              <a:rPr kumimoji="0" lang="en-US" altLang="zh-CN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)》</a:t>
            </a:r>
            <a:r>
              <a:rPr kumimoji="0" lang="zh-CN" altLang="en-US" sz="1200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第</a:t>
            </a:r>
            <a:fld id="{8F576773-6D69-4665-8E16-799E54E69532}" type="slidenum">
              <a:rPr kumimoji="0" lang="en-US" altLang="zh-CN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pPr algn="ctr">
                <a:spcBef>
                  <a:spcPct val="50000"/>
                </a:spcBef>
                <a:buClrTx/>
                <a:buFontTx/>
                <a:buNone/>
                <a:defRPr/>
              </a:pPr>
              <a:t>‹#›</a:t>
            </a:fld>
            <a:r>
              <a:rPr kumimoji="0" lang="zh-CN" altLang="en-US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页 </a:t>
            </a:r>
            <a:r>
              <a:rPr kumimoji="0" lang="en-US" altLang="zh-CN" sz="12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0" lang="en-US" altLang="zh-CN" sz="1200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661585" y="385763"/>
            <a:ext cx="102129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Text Box 43"/>
          <p:cNvSpPr txBox="1">
            <a:spLocks noChangeArrowheads="1"/>
          </p:cNvSpPr>
          <p:nvPr/>
        </p:nvSpPr>
        <p:spPr bwMode="auto">
          <a:xfrm>
            <a:off x="1852084" y="1"/>
            <a:ext cx="432646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1600"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1800" dirty="0" smtClean="0">
                <a:solidFill>
                  <a:schemeClr val="bg2"/>
                </a:solidFill>
                <a:ea typeface="宋体" pitchFamily="2" charset="-122"/>
              </a:rPr>
              <a:t>第</a:t>
            </a:r>
            <a:r>
              <a:rPr kumimoji="0" lang="en-US" altLang="zh-CN" sz="1800" dirty="0" smtClean="0">
                <a:solidFill>
                  <a:schemeClr val="bg2"/>
                </a:solidFill>
                <a:ea typeface="宋体" pitchFamily="2" charset="-122"/>
              </a:rPr>
              <a:t>9</a:t>
            </a:r>
            <a:r>
              <a:rPr kumimoji="0" lang="zh-CN" altLang="en-US" sz="1800" dirty="0" smtClean="0">
                <a:solidFill>
                  <a:schemeClr val="bg2"/>
                </a:solidFill>
                <a:ea typeface="宋体" pitchFamily="2" charset="-122"/>
              </a:rPr>
              <a:t>单元 图形用户界面开发</a:t>
            </a:r>
            <a:endParaRPr kumimoji="0" lang="en-US" altLang="zh-CN" sz="1800" dirty="0" smtClean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031" name="Line 44"/>
          <p:cNvSpPr>
            <a:spLocks noChangeShapeType="1"/>
          </p:cNvSpPr>
          <p:nvPr userDrawn="1"/>
        </p:nvSpPr>
        <p:spPr bwMode="auto">
          <a:xfrm flipV="1">
            <a:off x="1756833" y="333375"/>
            <a:ext cx="9950451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/>
          </a:p>
        </p:txBody>
      </p:sp>
      <p:sp>
        <p:nvSpPr>
          <p:cNvPr id="1032" name="Rectangle 47"/>
          <p:cNvSpPr>
            <a:spLocks noChangeArrowheads="1"/>
          </p:cNvSpPr>
          <p:nvPr userDrawn="1"/>
        </p:nvSpPr>
        <p:spPr bwMode="auto">
          <a:xfrm>
            <a:off x="5245100" y="2867025"/>
            <a:ext cx="1219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160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52384" y="327026"/>
            <a:ext cx="364134" cy="643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  <p:sldLayoutId id="2147484453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5"/>
        </a:buBlip>
        <a:defRPr kumimoji="1" sz="2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  <a:sym typeface="Wingdings" pitchFamily="2" charset="2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Font typeface="Monotype Sorts" pitchFamily="2" charset="2"/>
        <a:buBlip>
          <a:blip r:embed="rId16"/>
        </a:buBlip>
        <a:defRPr kumimoji="1"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Font typeface="Monotype Sorts" pitchFamily="2" charset="2"/>
        <a:buBlip>
          <a:blip r:embed="rId17"/>
        </a:buBlip>
        <a:defRPr kumimoji="1"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Blip>
          <a:blip r:embed="rId18"/>
        </a:buBlip>
        <a:defRPr kumimoji="1" sz="20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Blip>
          <a:blip r:embed="rId18"/>
        </a:buBlip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Visio___2.vsdx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2155699" y="2599944"/>
            <a:ext cx="8658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9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单元 图形用户界面开发</a:t>
            </a:r>
            <a:endParaRPr kumimoji="0" lang="en-US" altLang="zh-CN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9.1.3 </a:t>
            </a:r>
            <a:r>
              <a:rPr lang="zh-CN" altLang="en-US" dirty="0"/>
              <a:t>场景图和节点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场景中的内容是通过</a:t>
            </a:r>
            <a:r>
              <a:rPr lang="zh-CN" altLang="en-US" dirty="0">
                <a:solidFill>
                  <a:srgbClr val="FF0000"/>
                </a:solidFill>
              </a:rPr>
              <a:t>层次结构</a:t>
            </a:r>
            <a:r>
              <a:rPr lang="zh-CN" altLang="en-US" dirty="0"/>
              <a:t>表示的。场景中的单独元素叫做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/>
              <a:t>。例如，命令按钮控件就是一个节点。不过，节点也可以由一组节点组成。而且节点还可以有子节点，具有子节点的节点叫做父节点或分支节点。没有子节点的节点叫做终端节点或叶子。场景中所有节点的集合创建出所谓的</a:t>
            </a:r>
            <a:r>
              <a:rPr lang="zh-CN" altLang="en-US" dirty="0">
                <a:solidFill>
                  <a:srgbClr val="FF0000"/>
                </a:solidFill>
              </a:rPr>
              <a:t>场景图</a:t>
            </a:r>
            <a:r>
              <a:rPr lang="zh-CN" altLang="en-US" dirty="0"/>
              <a:t>，场景图又构成了树。</a:t>
            </a:r>
          </a:p>
          <a:p>
            <a:r>
              <a:rPr lang="zh-CN" altLang="en-US" dirty="0"/>
              <a:t>场景图中有一种特殊的节点是</a:t>
            </a:r>
            <a:r>
              <a:rPr lang="zh-CN" altLang="en-US" dirty="0">
                <a:solidFill>
                  <a:srgbClr val="FF0000"/>
                </a:solidFill>
              </a:rPr>
              <a:t>根节点</a:t>
            </a:r>
            <a:r>
              <a:rPr lang="zh-CN" altLang="en-US" dirty="0"/>
              <a:t>。在场景图中只能有一个根节点，它不能有父节点，除根节点外，其他节点都可以有父节点，而且所有节点都直接或者间接地派生自根节点。根节点通常是一个面板（</a:t>
            </a:r>
            <a:r>
              <a:rPr lang="en-US" altLang="zh-CN" dirty="0"/>
              <a:t>Pane</a:t>
            </a:r>
            <a:r>
              <a:rPr lang="zh-CN" altLang="en-US" dirty="0"/>
              <a:t>）它管理场景中节点对象摆放。</a:t>
            </a:r>
          </a:p>
          <a:p>
            <a:r>
              <a:rPr lang="en-US" altLang="zh-CN" dirty="0"/>
              <a:t>Node</a:t>
            </a:r>
            <a:r>
              <a:rPr lang="zh-CN" altLang="en-US" dirty="0"/>
              <a:t>是所有节点的根类。有一些类直接或间接地派生自</a:t>
            </a:r>
            <a:r>
              <a:rPr lang="en-US" altLang="zh-CN" dirty="0"/>
              <a:t>Node</a:t>
            </a:r>
            <a:r>
              <a:rPr lang="zh-CN" altLang="en-US" dirty="0"/>
              <a:t>类，如</a:t>
            </a:r>
            <a:r>
              <a:rPr lang="en-US" altLang="zh-CN" dirty="0"/>
              <a:t>Parent</a:t>
            </a:r>
            <a:r>
              <a:rPr lang="zh-CN" altLang="en-US" dirty="0"/>
              <a:t>、</a:t>
            </a:r>
            <a:r>
              <a:rPr lang="en-US" altLang="zh-CN" dirty="0"/>
              <a:t>Group</a:t>
            </a:r>
            <a:r>
              <a:rPr lang="zh-CN" altLang="en-US" dirty="0"/>
              <a:t>、</a:t>
            </a:r>
            <a:r>
              <a:rPr lang="en-US" altLang="zh-CN" dirty="0"/>
              <a:t>Region</a:t>
            </a:r>
            <a:r>
              <a:rPr lang="zh-CN" altLang="en-US" dirty="0"/>
              <a:t>和</a:t>
            </a:r>
            <a:r>
              <a:rPr lang="en-US" altLang="zh-CN" dirty="0"/>
              <a:t>Control</a:t>
            </a:r>
            <a:r>
              <a:rPr lang="zh-CN" altLang="en-US" dirty="0"/>
              <a:t>等。它们之间的关系如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2011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21755"/>
            <a:ext cx="10212916" cy="609600"/>
          </a:xfrm>
        </p:spPr>
        <p:txBody>
          <a:bodyPr/>
          <a:lstStyle/>
          <a:p>
            <a:r>
              <a:rPr lang="en-US" altLang="zh-CN" dirty="0"/>
              <a:t>9.1.3 </a:t>
            </a:r>
            <a:r>
              <a:rPr lang="zh-CN" altLang="en-US" dirty="0"/>
              <a:t>场景图和</a:t>
            </a:r>
            <a:r>
              <a:rPr lang="zh-CN" altLang="en-US" dirty="0" smtClean="0"/>
              <a:t>节点（续）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zh-CN" altLang="en-US" sz="1800" dirty="0" smtClean="0"/>
              <a:t>从上图可以</a:t>
            </a:r>
            <a:r>
              <a:rPr lang="zh-CN" altLang="en-US" sz="1800" dirty="0"/>
              <a:t>看出，节点可以是一个形状、一个图像视图、一个</a:t>
            </a:r>
            <a:r>
              <a:rPr lang="en-US" altLang="zh-CN" sz="1800" dirty="0"/>
              <a:t>UI</a:t>
            </a:r>
            <a:r>
              <a:rPr lang="zh-CN" altLang="en-US" sz="1800" dirty="0"/>
              <a:t>组件或者一个面板。形状是指文字、直线、圆、椭圆、矩形、多边形、弧、折线等。</a:t>
            </a:r>
            <a:r>
              <a:rPr lang="en-US" altLang="zh-CN" sz="1800" dirty="0"/>
              <a:t>UI</a:t>
            </a:r>
            <a:r>
              <a:rPr lang="zh-CN" altLang="en-US" sz="1800" dirty="0"/>
              <a:t>组件是指按钮、标签、文本域、复选框等。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794816"/>
              </p:ext>
            </p:extLst>
          </p:nvPr>
        </p:nvGraphicFramePr>
        <p:xfrm>
          <a:off x="2115438" y="986219"/>
          <a:ext cx="7156577" cy="451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Visio" r:id="rId3" imgW="5562651" imgH="3514764" progId="Visio.Drawing.15">
                  <p:embed/>
                </p:oleObj>
              </mc:Choice>
              <mc:Fallback>
                <p:oleObj name="Visio" r:id="rId3" imgW="5562651" imgH="3514764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438" y="986219"/>
                        <a:ext cx="7156577" cy="4516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123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9.1.4 Java</a:t>
            </a:r>
            <a:r>
              <a:rPr lang="zh-CN" altLang="en-US" dirty="0"/>
              <a:t>坐标系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组件在容器中的位置，可以采用坐标指定，坐标系由二维坐标组成。不过，屏幕和面板等组件坐标与数学的笛卡尔坐标不同，它的原点（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）在屏幕或面板的左上角，横向为</a:t>
            </a:r>
            <a:r>
              <a:rPr lang="en-US" altLang="zh-CN" dirty="0"/>
              <a:t>x</a:t>
            </a:r>
            <a:r>
              <a:rPr lang="zh-CN" altLang="en-US" dirty="0"/>
              <a:t>轴，纵向为</a:t>
            </a:r>
            <a:r>
              <a:rPr lang="en-US" altLang="zh-CN" dirty="0"/>
              <a:t>y</a:t>
            </a:r>
            <a:r>
              <a:rPr lang="zh-CN" altLang="en-US" dirty="0"/>
              <a:t>轴。坐标的度量单位是像素点。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91011"/>
              </p:ext>
            </p:extLst>
          </p:nvPr>
        </p:nvGraphicFramePr>
        <p:xfrm>
          <a:off x="4247578" y="2299907"/>
          <a:ext cx="3387661" cy="295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Visio" r:id="rId3" imgW="1657408" imgH="1447749" progId="Visio.Drawing.15">
                  <p:embed/>
                </p:oleObj>
              </mc:Choice>
              <mc:Fallback>
                <p:oleObj name="Visio" r:id="rId3" imgW="1657408" imgH="144774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578" y="2299907"/>
                        <a:ext cx="3387661" cy="2959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6280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7677532" cy="4876800"/>
          </a:xfrm>
        </p:spPr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/>
              <a:t>9.1 </a:t>
            </a:r>
            <a:r>
              <a:rPr lang="en-US" altLang="zh-CN" dirty="0" err="1"/>
              <a:t>JavaFX</a:t>
            </a:r>
            <a:r>
              <a:rPr lang="zh-CN" altLang="en-US" dirty="0"/>
              <a:t>与</a:t>
            </a:r>
            <a:r>
              <a:rPr lang="en-US" altLang="zh-CN" dirty="0"/>
              <a:t>AWT</a:t>
            </a:r>
            <a:r>
              <a:rPr lang="zh-CN" altLang="en-US" dirty="0"/>
              <a:t>及</a:t>
            </a:r>
            <a:r>
              <a:rPr lang="en-US" altLang="zh-CN" dirty="0"/>
              <a:t>Swing</a:t>
            </a:r>
            <a:r>
              <a:rPr lang="zh-CN" altLang="en-US" dirty="0"/>
              <a:t>的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9.2 </a:t>
            </a:r>
            <a:r>
              <a:rPr lang="en-US" altLang="zh-CN" dirty="0" err="1" smtClean="0"/>
              <a:t>JavaFX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en-US" altLang="zh-CN" sz="1800" dirty="0"/>
              <a:t>Application</a:t>
            </a:r>
            <a:r>
              <a:rPr lang="zh-CN" altLang="en-US" sz="1800" dirty="0"/>
              <a:t>类定义了三个生命周期方法，包括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()</a:t>
            </a:r>
            <a:r>
              <a:rPr lang="zh-CN" altLang="en-US" sz="1800" dirty="0"/>
              <a:t>、</a:t>
            </a:r>
            <a:r>
              <a:rPr lang="en-US" altLang="zh-CN" sz="1800" dirty="0"/>
              <a:t>start()</a:t>
            </a:r>
            <a:r>
              <a:rPr lang="zh-CN" altLang="en-US" sz="1800" dirty="0"/>
              <a:t>和</a:t>
            </a:r>
            <a:r>
              <a:rPr lang="en-US" altLang="zh-CN" sz="1800" dirty="0"/>
              <a:t>stop()</a:t>
            </a:r>
            <a:r>
              <a:rPr lang="zh-CN" altLang="en-US" sz="1800" dirty="0"/>
              <a:t>方法，在</a:t>
            </a:r>
            <a:r>
              <a:rPr lang="en-US" altLang="zh-CN" sz="1800" dirty="0" err="1"/>
              <a:t>JavaFX</a:t>
            </a:r>
            <a:r>
              <a:rPr lang="zh-CN" altLang="en-US" sz="1800" dirty="0"/>
              <a:t>程序中可以覆盖这些方法。</a:t>
            </a:r>
            <a:endParaRPr lang="en-US" altLang="zh-CN" sz="1800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9.3 Eclipse</a:t>
            </a:r>
            <a:r>
              <a:rPr lang="zh-CN" altLang="en-US" dirty="0"/>
              <a:t>中</a:t>
            </a:r>
            <a:r>
              <a:rPr lang="en-US" altLang="zh-CN" dirty="0" err="1"/>
              <a:t>JavaFX</a:t>
            </a:r>
            <a:r>
              <a:rPr lang="zh-CN" altLang="en-US" dirty="0"/>
              <a:t>的安装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9.4 </a:t>
            </a:r>
            <a:r>
              <a:rPr lang="en-US" altLang="zh-CN" dirty="0" err="1"/>
              <a:t>JavaFX</a:t>
            </a:r>
            <a:r>
              <a:rPr lang="zh-CN" altLang="en-US" dirty="0"/>
              <a:t>属性与属性绑定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Picture 6" descr="t01b26d925f98cb6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5" y="3171826"/>
            <a:ext cx="4257975" cy="29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qr.api.cli.im/newqr/create?data=http%3A%2F%2Fqr61.cn%2Fo7nUYH%2FqOQ6dVG&amp;level=H&amp;transparent=0&amp;bgcolor=%23FFFFFF&amp;forecolor=%2F%2Fstatic.clewm.net%2Fcli%2Fimages%2Fbeautify%2Fnew%2Fforecolor%2F35.png&amp;blockpixel=12&amp;marginblock=2&amp;logourl=&amp;size=400&amp;text=&amp;logoshape=no&amp;embed_text_fontfamily=simhei.ttc&amp;eye_use_fore=1&amp;background=images%2Fbackground%2Fbg6.png&amp;wper=0.8&amp;hper=0.8&amp;tper=0.1&amp;lper=0.1&amp;qrcode_eyes=&amp;outcolor=&amp;incolor=&amp;body_type=0&amp;qr_rotate=0&amp;fontfamily=msyh.ttf&amp;fontsize=30&amp;fontcolor=&amp;logo_pos=0&amp;kid=cliim&amp;time=1638921811&amp;key=4607885fd5b46c485ee6b6f6a3adf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4" y="412052"/>
            <a:ext cx="2211915" cy="22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18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777" y="2534603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9.2 </a:t>
            </a:r>
            <a:r>
              <a:rPr lang="zh-CN" altLang="en-US" dirty="0"/>
              <a:t>课 布局面板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0152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JavaFX</a:t>
            </a:r>
            <a:r>
              <a:rPr lang="zh-CN" altLang="en-US" dirty="0"/>
              <a:t>提供了多种类型的面板，用于在一个容器中组织面板。常用的布局面板有</a:t>
            </a:r>
            <a:r>
              <a:rPr lang="en-US" altLang="zh-CN" dirty="0"/>
              <a:t>Pane</a:t>
            </a:r>
            <a:r>
              <a:rPr lang="zh-CN" altLang="en-US" dirty="0"/>
              <a:t>、</a:t>
            </a:r>
            <a:r>
              <a:rPr lang="en-US" altLang="zh-CN" dirty="0" err="1"/>
              <a:t>FlowPane</a:t>
            </a:r>
            <a:r>
              <a:rPr lang="zh-CN" altLang="en-US" dirty="0"/>
              <a:t>、</a:t>
            </a:r>
            <a:r>
              <a:rPr lang="en-US" altLang="zh-CN" dirty="0" err="1"/>
              <a:t>GridPane</a:t>
            </a:r>
            <a:r>
              <a:rPr lang="zh-CN" altLang="en-US" dirty="0"/>
              <a:t>、</a:t>
            </a:r>
            <a:r>
              <a:rPr lang="en-US" altLang="zh-CN" dirty="0" err="1"/>
              <a:t>BorderPane</a:t>
            </a:r>
            <a:r>
              <a:rPr lang="zh-CN" altLang="en-US" dirty="0"/>
              <a:t>、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类型的面板采取不同的布局策略。可以根据实际的需要来选择不同的面板，从而构造出所需要的界面。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2757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94779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Pane</a:t>
            </a:r>
            <a:r>
              <a:rPr lang="zh-CN" altLang="en-US" sz="2000" dirty="0"/>
              <a:t>类是</a:t>
            </a:r>
            <a:r>
              <a:rPr lang="en-US" altLang="zh-CN" sz="2000" dirty="0"/>
              <a:t>Java</a:t>
            </a:r>
            <a:r>
              <a:rPr lang="zh-CN" altLang="en-US" sz="2000" dirty="0"/>
              <a:t>最基本的布局类，也是所有其他面板类的父类。</a:t>
            </a:r>
            <a:r>
              <a:rPr lang="en-US" altLang="zh-CN" sz="2000" dirty="0"/>
              <a:t>Pane</a:t>
            </a:r>
            <a:r>
              <a:rPr lang="zh-CN" altLang="en-US" sz="2000" dirty="0"/>
              <a:t>是一个绝对布局控件，它主要用于对控件绝对定位的情况。</a:t>
            </a:r>
          </a:p>
          <a:p>
            <a:r>
              <a:rPr lang="en-US" altLang="zh-CN" sz="2000" dirty="0"/>
              <a:t>Pane</a:t>
            </a:r>
            <a:r>
              <a:rPr lang="zh-CN" altLang="en-US" sz="2000" dirty="0"/>
              <a:t>的构造方法有：</a:t>
            </a:r>
          </a:p>
          <a:p>
            <a:pPr marL="457200" lvl="1" indent="0">
              <a:buNone/>
            </a:pPr>
            <a:r>
              <a:rPr lang="en-US" altLang="zh-CN" sz="1800" dirty="0"/>
              <a:t>• Pane()</a:t>
            </a:r>
            <a:r>
              <a:rPr lang="zh-CN" altLang="en-US" sz="1800" dirty="0"/>
              <a:t>：创建一个新的</a:t>
            </a:r>
            <a:r>
              <a:rPr lang="en-US" altLang="zh-CN" sz="1800" dirty="0"/>
              <a:t>Pane</a:t>
            </a:r>
            <a:r>
              <a:rPr lang="zh-CN" altLang="en-US" sz="1800" dirty="0"/>
              <a:t>对象。</a:t>
            </a:r>
          </a:p>
          <a:p>
            <a:pPr marL="457200" lvl="1" indent="0">
              <a:buNone/>
            </a:pPr>
            <a:r>
              <a:rPr lang="en-US" altLang="zh-CN" sz="1800" dirty="0"/>
              <a:t>• Pane(Node… children)</a:t>
            </a:r>
            <a:r>
              <a:rPr lang="zh-CN" altLang="en-US" sz="1800" dirty="0"/>
              <a:t>：使用指定的节点创建新的面板布局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2000" dirty="0"/>
              <a:t>Pane</a:t>
            </a:r>
            <a:r>
              <a:rPr lang="zh-CN" altLang="en-US" sz="2000" dirty="0"/>
              <a:t>的常用方法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59" y="2755768"/>
            <a:ext cx="7306605" cy="37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69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9752" y="287338"/>
            <a:ext cx="10212916" cy="609600"/>
          </a:xfrm>
        </p:spPr>
        <p:txBody>
          <a:bodyPr/>
          <a:lstStyle/>
          <a:p>
            <a:r>
              <a:rPr lang="en-US" altLang="zh-CN" dirty="0"/>
              <a:t>9.2.1 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052" y="970123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9-3】 Pane</a:t>
            </a:r>
            <a:r>
              <a:rPr lang="zh-CN" altLang="en-US" sz="2000" dirty="0"/>
              <a:t>布局演示。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45280" y="894829"/>
            <a:ext cx="8528304" cy="574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javafx.scene.control.Label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javafx.scene.control.PasswordField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Exception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Pane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Pane();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创建控件：标签、密码输入框、按钮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用户名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密码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PasswordField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PasswordField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006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6752" y="5763225"/>
            <a:ext cx="5888736" cy="811911"/>
          </a:xfrm>
        </p:spPr>
        <p:txBody>
          <a:bodyPr/>
          <a:lstStyle/>
          <a:p>
            <a:pPr lvl="1"/>
            <a:r>
              <a:rPr lang="zh-CN" altLang="en-US" sz="1800" dirty="0"/>
              <a:t>说明：试着改变窗体的大小，控件的位置不会发生变化，原因是</a:t>
            </a:r>
            <a:r>
              <a:rPr lang="en-US" altLang="zh-CN" sz="1800" dirty="0"/>
              <a:t>Pane</a:t>
            </a:r>
            <a:r>
              <a:rPr lang="zh-CN" altLang="en-US" sz="1800" dirty="0"/>
              <a:t>是绝对定位布局。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80" y="1467332"/>
            <a:ext cx="3171310" cy="1797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90472" y="474205"/>
            <a:ext cx="10415016" cy="6194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登录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设置控件的定位：横坐标、纵坐标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(15);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(90);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(55);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(90);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(180);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.setLayoutY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(90);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创建场景，并将面板加到场景中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将控件添加到面板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addAll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.setWidth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(300);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.setHeight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(170);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用户登录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50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51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257383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en-US" altLang="zh-CN" dirty="0" err="1"/>
              <a:t>FlowPane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FlowPane</a:t>
            </a:r>
            <a:r>
              <a:rPr lang="zh-CN" altLang="en-US" dirty="0"/>
              <a:t>是流式布局面板，它采用的布局策略是按照控件的添加</a:t>
            </a:r>
            <a:r>
              <a:rPr lang="zh-CN" altLang="en-US" dirty="0" smtClean="0"/>
              <a:t>次序逐个</a:t>
            </a:r>
            <a:r>
              <a:rPr lang="zh-CN" altLang="en-US" dirty="0"/>
              <a:t>摆放，按照从上到下、从左到右的次序摆放。可横向或竖向排列元素，到末尾不能放完，则重新换行或者换列排列。当舞台的大小发生变化后，场景的大小也自动跟着变化，面板的大小也跟着变化，并且会重新计算各个控件的位置，重新摆放各个控件的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r>
              <a:rPr lang="zh-CN" altLang="en-US" dirty="0"/>
              <a:t>不同的是</a:t>
            </a:r>
            <a:r>
              <a:rPr lang="en-US" altLang="zh-CN" dirty="0" err="1"/>
              <a:t>FlowPane</a:t>
            </a:r>
            <a:r>
              <a:rPr lang="zh-CN" altLang="en-US" dirty="0"/>
              <a:t>会保证将所有组件完整展现出来。</a:t>
            </a:r>
          </a:p>
          <a:p>
            <a:r>
              <a:rPr lang="en-US" altLang="zh-CN" dirty="0" err="1"/>
              <a:t>FlowPane</a:t>
            </a:r>
            <a:r>
              <a:rPr lang="zh-CN" altLang="en-US" dirty="0"/>
              <a:t>类的部分构造方法如下：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FlowPane</a:t>
            </a:r>
            <a:r>
              <a:rPr lang="en-US" altLang="zh-CN" dirty="0"/>
              <a:t>()</a:t>
            </a:r>
            <a:r>
              <a:rPr lang="zh-CN" altLang="en-US" dirty="0"/>
              <a:t>：创建一个默认的</a:t>
            </a:r>
            <a:r>
              <a:rPr lang="en-US" altLang="zh-CN" dirty="0" err="1"/>
              <a:t>FlowPane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FlowPane</a:t>
            </a:r>
            <a:r>
              <a:rPr lang="en-US" altLang="zh-CN" dirty="0"/>
              <a:t>(double </a:t>
            </a:r>
            <a:r>
              <a:rPr lang="en-US" altLang="zh-CN" dirty="0" err="1"/>
              <a:t>hgap</a:t>
            </a:r>
            <a:r>
              <a:rPr lang="en-US" altLang="zh-CN" dirty="0"/>
              <a:t>, double </a:t>
            </a:r>
            <a:r>
              <a:rPr lang="en-US" altLang="zh-CN" dirty="0" err="1"/>
              <a:t>vgap</a:t>
            </a:r>
            <a:r>
              <a:rPr lang="en-US" altLang="zh-CN" dirty="0"/>
              <a:t>)</a:t>
            </a:r>
            <a:r>
              <a:rPr lang="zh-CN" altLang="en-US" dirty="0"/>
              <a:t>：创建具有指定水平和垂直间隙的</a:t>
            </a:r>
            <a:r>
              <a:rPr lang="en-US" altLang="zh-CN" dirty="0" err="1"/>
              <a:t>FlowPane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FlowPane</a:t>
            </a:r>
            <a:r>
              <a:rPr lang="en-US" altLang="zh-CN" dirty="0"/>
              <a:t>(double </a:t>
            </a:r>
            <a:r>
              <a:rPr lang="en-US" altLang="zh-CN" dirty="0" err="1"/>
              <a:t>hgap</a:t>
            </a:r>
            <a:r>
              <a:rPr lang="en-US" altLang="zh-CN" dirty="0"/>
              <a:t>, double </a:t>
            </a:r>
            <a:r>
              <a:rPr lang="en-US" altLang="zh-CN" dirty="0" err="1"/>
              <a:t>vgap</a:t>
            </a:r>
            <a:r>
              <a:rPr lang="en-US" altLang="zh-CN" dirty="0"/>
              <a:t>, Node... children)</a:t>
            </a:r>
            <a:r>
              <a:rPr lang="zh-CN" altLang="en-US" dirty="0"/>
              <a:t>：创建一个新的</a:t>
            </a:r>
            <a:r>
              <a:rPr lang="en-US" altLang="zh-CN" dirty="0" err="1"/>
              <a:t>FlowPane</a:t>
            </a:r>
            <a:r>
              <a:rPr lang="zh-CN" altLang="en-US" dirty="0"/>
              <a:t>布局，并指定水平，垂直间隙和节点。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FlowPane</a:t>
            </a:r>
            <a:r>
              <a:rPr lang="en-US" altLang="zh-CN" dirty="0"/>
              <a:t>(Node... children)</a:t>
            </a:r>
            <a:r>
              <a:rPr lang="zh-CN" altLang="en-US" dirty="0"/>
              <a:t>：创建具有指定节点的</a:t>
            </a:r>
            <a:r>
              <a:rPr lang="en-US" altLang="zh-CN" dirty="0" err="1"/>
              <a:t>FlowPane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1211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现代程序要求使用图形用户界面（</a:t>
            </a:r>
            <a:r>
              <a:rPr lang="en-US" altLang="zh-CN" dirty="0"/>
              <a:t>Graphical User Interface</a:t>
            </a:r>
            <a:r>
              <a:rPr lang="zh-CN" altLang="en-US" dirty="0"/>
              <a:t>，</a:t>
            </a:r>
            <a:r>
              <a:rPr lang="en-US" altLang="zh-CN" dirty="0"/>
              <a:t>GUI</a:t>
            </a:r>
            <a:r>
              <a:rPr lang="zh-CN" altLang="en-US" dirty="0"/>
              <a:t>），界面中有菜单、按钮等，用户通过鼠标选择菜单中的选项、点击按钮等方式执行任务。</a:t>
            </a:r>
          </a:p>
          <a:p>
            <a:r>
              <a:rPr lang="zh-CN" altLang="en-US" dirty="0"/>
              <a:t>本单元将学习</a:t>
            </a:r>
            <a:r>
              <a:rPr lang="en-US" altLang="zh-CN" dirty="0" err="1"/>
              <a:t>JavaFX</a:t>
            </a:r>
            <a:r>
              <a:rPr lang="zh-CN" altLang="en-US" dirty="0"/>
              <a:t>，</a:t>
            </a:r>
            <a:r>
              <a:rPr lang="en-US" altLang="zh-CN" dirty="0" err="1"/>
              <a:t>JavaFX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的下一代客户端平台和</a:t>
            </a:r>
            <a:r>
              <a:rPr lang="en-US" altLang="zh-CN" dirty="0"/>
              <a:t>GUI</a:t>
            </a:r>
            <a:r>
              <a:rPr lang="zh-CN" altLang="en-US" dirty="0"/>
              <a:t>框架。比起上一代的</a:t>
            </a:r>
            <a:r>
              <a:rPr lang="en-US" altLang="zh-CN" dirty="0"/>
              <a:t>Swing</a:t>
            </a:r>
            <a:r>
              <a:rPr lang="zh-CN" altLang="en-US" dirty="0"/>
              <a:t>技术，</a:t>
            </a:r>
            <a:r>
              <a:rPr lang="en-US" altLang="zh-CN" dirty="0" err="1"/>
              <a:t>JavaFX</a:t>
            </a:r>
            <a:r>
              <a:rPr lang="zh-CN" altLang="en-US" dirty="0"/>
              <a:t>功能更强大，编程更简单，构造界面的控件种类更丰富，并且有功能强大的界面设计工具的支持。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013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en-US" altLang="zh-CN" dirty="0" err="1" smtClean="0"/>
              <a:t>FlowPane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04113"/>
            <a:ext cx="11368616" cy="4876800"/>
          </a:xfrm>
        </p:spPr>
        <p:txBody>
          <a:bodyPr/>
          <a:lstStyle/>
          <a:p>
            <a:r>
              <a:rPr lang="en-US" altLang="zh-CN" dirty="0" err="1"/>
              <a:t>FlowPane</a:t>
            </a:r>
            <a:r>
              <a:rPr lang="zh-CN" altLang="en-US" dirty="0"/>
              <a:t>的常用方法，如</a:t>
            </a:r>
            <a:r>
              <a:rPr lang="zh-CN" altLang="en-US" dirty="0" smtClean="0"/>
              <a:t>表所</a:t>
            </a:r>
            <a:r>
              <a:rPr lang="zh-CN" altLang="en-US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13" y="1334272"/>
            <a:ext cx="7837711" cy="52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74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en-US" altLang="zh-CN" dirty="0" err="1"/>
              <a:t>FlowPane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85635"/>
            <a:ext cx="11368616" cy="4876800"/>
          </a:xfrm>
        </p:spPr>
        <p:txBody>
          <a:bodyPr/>
          <a:lstStyle/>
          <a:p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9-4】 </a:t>
            </a:r>
            <a:r>
              <a:rPr lang="en-US" altLang="zh-CN" sz="1800" dirty="0" err="1"/>
              <a:t>FlowPane</a:t>
            </a:r>
            <a:r>
              <a:rPr lang="zh-CN" altLang="en-US" sz="1800" dirty="0"/>
              <a:t>布局演示。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6048" y="1301451"/>
            <a:ext cx="8756904" cy="551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.*;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javafx.scene.layout.FlowPane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Exception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创建流式布局面板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设置外边距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与父组件间的距离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顶部、右边、底部、左边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Insets(11, 12, 13, 14));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设置控件之间的垂直间隔距离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.setHgap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设置控件之间的水平间隔距离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.setVgap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5299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en-US" altLang="zh-CN" dirty="0" err="1"/>
              <a:t>FlowPane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1407" y="5035930"/>
            <a:ext cx="9826372" cy="1694054"/>
          </a:xfrm>
        </p:spPr>
        <p:txBody>
          <a:bodyPr/>
          <a:lstStyle/>
          <a:p>
            <a:r>
              <a:rPr lang="zh-CN" altLang="en-US" sz="1800" dirty="0"/>
              <a:t>说明：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）试着改变窗体的大小，控件的位置会随之发生变化。</a:t>
            </a:r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）第</a:t>
            </a:r>
            <a:r>
              <a:rPr lang="en-US" altLang="zh-CN" sz="1600" dirty="0"/>
              <a:t>21</a:t>
            </a:r>
            <a:r>
              <a:rPr lang="zh-CN" altLang="en-US" sz="1600" dirty="0"/>
              <a:t>行用到</a:t>
            </a:r>
            <a:r>
              <a:rPr lang="en-US" altLang="zh-CN" sz="1600" dirty="0"/>
              <a:t>Insets</a:t>
            </a:r>
            <a:r>
              <a:rPr lang="zh-CN" altLang="en-US" sz="1600" dirty="0"/>
              <a:t>类的构造方法</a:t>
            </a:r>
            <a:r>
              <a:rPr lang="en-US" altLang="zh-CN" sz="1600" dirty="0"/>
              <a:t>Insets(double top, double right, double bottom, double left)</a:t>
            </a:r>
            <a:r>
              <a:rPr lang="zh-CN" altLang="en-US" sz="1600" dirty="0"/>
              <a:t>。</a:t>
            </a:r>
            <a:r>
              <a:rPr lang="en-US" altLang="zh-CN" sz="1600" dirty="0"/>
              <a:t>Insets</a:t>
            </a:r>
            <a:r>
              <a:rPr lang="zh-CN" altLang="en-US" sz="1600" dirty="0"/>
              <a:t>对象描述容器的边界区域，它指定一个容器在它的各个边界上应留出的空白宽度。</a:t>
            </a:r>
          </a:p>
          <a:p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88264" y="857346"/>
            <a:ext cx="10924032" cy="435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创建控件：标签、密码输入框、按钮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用户名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密码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PasswordField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PasswordField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登录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创建场景，并将面板加到场景中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,450,80);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将控件添加到面板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flowPane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addAll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用户登录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}</a:t>
            </a:r>
            <a:endParaRPr lang="zh-CN" altLang="en-US" sz="1400" b="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56" y="3841432"/>
            <a:ext cx="4705223" cy="13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76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</a:t>
            </a:r>
            <a:r>
              <a:rPr lang="en-US" altLang="zh-CN" dirty="0" err="1" smtClean="0"/>
              <a:t>GridPane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188" y="1093788"/>
            <a:ext cx="4696588" cy="4876800"/>
          </a:xfrm>
        </p:spPr>
        <p:txBody>
          <a:bodyPr/>
          <a:lstStyle/>
          <a:p>
            <a:r>
              <a:rPr lang="en-US" altLang="zh-CN" sz="2000" dirty="0" err="1"/>
              <a:t>GridPane</a:t>
            </a:r>
            <a:r>
              <a:rPr lang="zh-CN" altLang="en-US" sz="2000" dirty="0"/>
              <a:t>是网格布局面板，它采用的布局策略是将整个面板划分为若干个格子，每个格子的大小是一样的，每个格子中可以放置一个控件，类似于表格的方式。通过设置列和行的</a:t>
            </a:r>
            <a:r>
              <a:rPr lang="en-US" altLang="zh-CN" sz="2000" dirty="0"/>
              <a:t>index</a:t>
            </a:r>
            <a:r>
              <a:rPr lang="zh-CN" altLang="en-US" sz="2000" dirty="0"/>
              <a:t>（索引）来定位，列和行的索引从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开始。</a:t>
            </a:r>
          </a:p>
          <a:p>
            <a:r>
              <a:rPr lang="en-US" altLang="zh-CN" sz="2000" dirty="0" err="1"/>
              <a:t>GridPane</a:t>
            </a:r>
            <a:r>
              <a:rPr lang="zh-CN" altLang="en-US" sz="2000" dirty="0"/>
              <a:t>类只有一个构造方法：</a:t>
            </a:r>
          </a:p>
          <a:p>
            <a:pPr marL="457200" lvl="1" indent="0">
              <a:buNone/>
            </a:pPr>
            <a:r>
              <a:rPr lang="en-US" altLang="zh-CN" sz="1800" dirty="0"/>
              <a:t>• </a:t>
            </a:r>
            <a:r>
              <a:rPr lang="en-US" altLang="zh-CN" sz="1800" dirty="0" err="1"/>
              <a:t>GridPane</a:t>
            </a:r>
            <a:r>
              <a:rPr lang="en-US" altLang="zh-CN" sz="1800" dirty="0"/>
              <a:t>()</a:t>
            </a:r>
            <a:r>
              <a:rPr lang="zh-CN" altLang="en-US" sz="1800" dirty="0"/>
              <a:t>：创建一个</a:t>
            </a:r>
            <a:r>
              <a:rPr lang="en-US" altLang="zh-CN" sz="1800" dirty="0" err="1"/>
              <a:t>GridPane</a:t>
            </a:r>
            <a:r>
              <a:rPr lang="zh-CN" altLang="en-US" sz="1800" dirty="0"/>
              <a:t>。</a:t>
            </a:r>
          </a:p>
          <a:p>
            <a:r>
              <a:rPr lang="en-US" altLang="zh-CN" sz="2000" dirty="0" err="1"/>
              <a:t>GridPane</a:t>
            </a:r>
            <a:r>
              <a:rPr lang="zh-CN" altLang="en-US" sz="2000" dirty="0"/>
              <a:t>类的常用方法，如</a:t>
            </a:r>
            <a:r>
              <a:rPr lang="zh-CN" altLang="en-US" sz="2000" dirty="0" smtClean="0"/>
              <a:t>表所</a:t>
            </a:r>
            <a:r>
              <a:rPr lang="zh-CN" altLang="en-US" sz="2000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76" y="995363"/>
            <a:ext cx="6931152" cy="5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372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9.2.3 </a:t>
            </a:r>
            <a:r>
              <a:rPr lang="en-US" altLang="zh-CN" dirty="0" err="1"/>
              <a:t>GridPane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97804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9-5】 </a:t>
            </a:r>
            <a:r>
              <a:rPr lang="en-US" altLang="zh-CN" sz="2000" dirty="0" err="1"/>
              <a:t>GridPane</a:t>
            </a:r>
            <a:r>
              <a:rPr lang="zh-CN" altLang="en-US" sz="2000" dirty="0"/>
              <a:t>布局演示。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64017" y="1309818"/>
            <a:ext cx="8826501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.*;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.*;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Exception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创建网格布局面板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设置节点居中，放置在网格面板中央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.setAlignment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Pos.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CENTER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设置外边距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与父组件间的距离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顶部、右边、底部、左边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Insets(11, 12, 13, 14));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设置控件之间的水平间隔距离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.setHgap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3292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5428" y="4999725"/>
            <a:ext cx="3864936" cy="1262851"/>
          </a:xfrm>
        </p:spPr>
        <p:txBody>
          <a:bodyPr/>
          <a:lstStyle/>
          <a:p>
            <a:pPr lvl="1"/>
            <a:r>
              <a:rPr lang="zh-CN" altLang="en-US" sz="1800" dirty="0"/>
              <a:t>说明：第</a:t>
            </a:r>
            <a:r>
              <a:rPr lang="en-US" altLang="zh-CN" sz="1800" dirty="0"/>
              <a:t>34</a:t>
            </a:r>
            <a:r>
              <a:rPr lang="zh-CN" altLang="en-US" sz="1800" dirty="0"/>
              <a:t>行没有设置场景的大小，在这种情况下，场景会根据其中的节点大小自动计算。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274" y="2885796"/>
            <a:ext cx="2739244" cy="17476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1564" y="576172"/>
            <a:ext cx="8826501" cy="60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设置控件之间的垂直间隔距离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.setVgap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创建控件：标签、密码输入框、按钮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用户名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密码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PasswordField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PasswordField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登录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创建场景，并将面板加到场景中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将控件添加到面板指定列和行的位置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tfName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tfPassword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2);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设置按钮水平右对齐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setHalignment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okBtn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HPos.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用户登录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742136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9.2.4 </a:t>
            </a:r>
            <a:r>
              <a:rPr lang="en-US" altLang="zh-CN" dirty="0" err="1"/>
              <a:t>BorderPane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BorderPane</a:t>
            </a:r>
            <a:r>
              <a:rPr lang="zh-CN" altLang="en-US" dirty="0"/>
              <a:t>是边框布局面板，它采用的布局策略是将整个面板划分五个区域，分别是上、下、左、右、中，每个区域可以放置一个控件。</a:t>
            </a:r>
          </a:p>
          <a:p>
            <a:r>
              <a:rPr lang="en-US" altLang="zh-CN" dirty="0" err="1"/>
              <a:t>BorderPane</a:t>
            </a:r>
            <a:r>
              <a:rPr lang="zh-CN" altLang="en-US" dirty="0"/>
              <a:t>类的构造方法如下：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BorderPane</a:t>
            </a:r>
            <a:r>
              <a:rPr lang="en-US" altLang="zh-CN" dirty="0"/>
              <a:t>()</a:t>
            </a:r>
            <a:r>
              <a:rPr lang="zh-CN" altLang="en-US" dirty="0"/>
              <a:t>：创建一个</a:t>
            </a:r>
            <a:r>
              <a:rPr lang="en-US" altLang="zh-CN" dirty="0" err="1"/>
              <a:t>BorderPane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BorderPane</a:t>
            </a:r>
            <a:r>
              <a:rPr lang="zh-CN" altLang="en-US" dirty="0"/>
              <a:t>（</a:t>
            </a:r>
            <a:r>
              <a:rPr lang="en-US" altLang="zh-CN" dirty="0"/>
              <a:t>Node Center</a:t>
            </a:r>
            <a:r>
              <a:rPr lang="zh-CN" altLang="en-US" dirty="0"/>
              <a:t>）：使用中心节点创建布局。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BorderPaneBorderPane</a:t>
            </a:r>
            <a:r>
              <a:rPr lang="en-US" altLang="zh-CN" dirty="0"/>
              <a:t>(Node center, Node top, Node right, Node bottom, Node left)</a:t>
            </a:r>
            <a:r>
              <a:rPr lang="zh-CN" altLang="en-US" dirty="0"/>
              <a:t>：创建具有所有位置节点的布局。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06278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9.2.4 </a:t>
            </a:r>
            <a:r>
              <a:rPr lang="en-US" altLang="zh-CN" dirty="0" err="1" smtClean="0"/>
              <a:t>BorderPane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51467"/>
            <a:ext cx="11368616" cy="4876800"/>
          </a:xfrm>
        </p:spPr>
        <p:txBody>
          <a:bodyPr/>
          <a:lstStyle/>
          <a:p>
            <a:r>
              <a:rPr lang="en-US" altLang="zh-CN" sz="2000" dirty="0" err="1"/>
              <a:t>BorderPane</a:t>
            </a:r>
            <a:r>
              <a:rPr lang="zh-CN" altLang="en-US" sz="2000" dirty="0"/>
              <a:t>类的常用方法，如</a:t>
            </a:r>
            <a:r>
              <a:rPr lang="zh-CN" altLang="en-US" sz="2000" dirty="0" smtClean="0"/>
              <a:t>表所</a:t>
            </a:r>
            <a:r>
              <a:rPr lang="zh-CN" altLang="en-US" sz="2000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46" y="1037895"/>
            <a:ext cx="6637425" cy="55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9.2.4 </a:t>
            </a:r>
            <a:r>
              <a:rPr lang="en-US" altLang="zh-CN" dirty="0" err="1"/>
              <a:t>BorderPane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5" y="859242"/>
            <a:ext cx="12758619" cy="487680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9-6】 </a:t>
            </a:r>
            <a:r>
              <a:rPr lang="en-US" altLang="zh-CN" dirty="0" err="1"/>
              <a:t>BorderPane</a:t>
            </a:r>
            <a:r>
              <a:rPr lang="zh-CN" altLang="en-US" dirty="0"/>
              <a:t>布局演示。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49949" y="1303530"/>
            <a:ext cx="8984627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javafx.geometry.Pos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Exception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创建边框布局面板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设置外边距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与父组件间的距离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顶部、右边、底部、左边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Insets(11, 11, 11, 11));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创建按钮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topBtn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上</a:t>
            </a:r>
            <a:r>
              <a:rPr lang="en-US" altLang="zh-CN" sz="1400" b="0" kern="0" dirty="0" smtClean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8512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9.2.4 </a:t>
            </a:r>
            <a:r>
              <a:rPr lang="en-US" altLang="zh-CN" dirty="0" err="1"/>
              <a:t>BorderPane</a:t>
            </a:r>
            <a:r>
              <a:rPr lang="zh-CN" altLang="en-US" dirty="0"/>
              <a:t>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1512" y="1093788"/>
            <a:ext cx="8984627" cy="535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bottomBtn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下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leftBtn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左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rightBtn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右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centerBtn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中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将按钮添加到面板指定位置，并设置对齐方式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.setTop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topBtn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setAlignment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topBtn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Pos.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TOP_CENTER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.setBottom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bottomBtn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setAlignment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bottomBtn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Pos.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BOTTOM_CENTER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.setLeft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leftBtn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setAlignment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leftBtn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Pos.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CENTER_LEFT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.setRight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rightBtn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setAlignment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rightBtn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Pos.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CENTER_RIGHT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.setCenter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centerBtn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39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创建场景，并将面板加到场景中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120);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BorderPaneDemo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}</a:t>
            </a:r>
            <a:endParaRPr lang="zh-CN" altLang="en-US" sz="1400" b="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85" y="4282358"/>
            <a:ext cx="2864271" cy="20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785" y="2525459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9.1</a:t>
            </a:r>
            <a:r>
              <a:rPr lang="zh-CN" altLang="en-US" dirty="0"/>
              <a:t>课 </a:t>
            </a:r>
            <a:r>
              <a:rPr lang="en-US" altLang="zh-CN" dirty="0" err="1"/>
              <a:t>JavaFX</a:t>
            </a:r>
            <a:r>
              <a:rPr lang="zh-CN" altLang="en-US" dirty="0"/>
              <a:t>基础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434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9.2.5 </a:t>
            </a:r>
            <a:r>
              <a:rPr lang="en-US" altLang="zh-CN" dirty="0" err="1"/>
              <a:t>StackPane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11368616" cy="4876800"/>
          </a:xfrm>
        </p:spPr>
        <p:txBody>
          <a:bodyPr/>
          <a:lstStyle/>
          <a:p>
            <a:r>
              <a:rPr lang="en-US" altLang="zh-CN" sz="2000" dirty="0" err="1"/>
              <a:t>StackPane</a:t>
            </a:r>
            <a:r>
              <a:rPr lang="zh-CN" altLang="en-US" sz="2000" dirty="0"/>
              <a:t>是堆叠布局面板，元素会叠在一起，如果没给每一个元素单独设置位置，就叠在一起。</a:t>
            </a:r>
          </a:p>
          <a:p>
            <a:r>
              <a:rPr lang="en-US" altLang="zh-CN" sz="2000" dirty="0" err="1"/>
              <a:t>StackPane</a:t>
            </a:r>
            <a:r>
              <a:rPr lang="zh-CN" altLang="en-US" sz="2000" dirty="0"/>
              <a:t>类的构造方法如下：</a:t>
            </a:r>
          </a:p>
          <a:p>
            <a:pPr marL="457200" lvl="1" indent="0">
              <a:buNone/>
            </a:pPr>
            <a:r>
              <a:rPr lang="en-US" altLang="zh-CN" sz="1800" dirty="0"/>
              <a:t>• </a:t>
            </a:r>
            <a:r>
              <a:rPr lang="en-US" altLang="zh-CN" sz="1800" dirty="0" err="1"/>
              <a:t>StackPane</a:t>
            </a:r>
            <a:r>
              <a:rPr lang="en-US" altLang="zh-CN" sz="1800" dirty="0"/>
              <a:t>()</a:t>
            </a:r>
            <a:r>
              <a:rPr lang="zh-CN" altLang="en-US" sz="1800" dirty="0"/>
              <a:t>：创建一个</a:t>
            </a:r>
            <a:r>
              <a:rPr lang="en-US" altLang="zh-CN" sz="1800" dirty="0" err="1"/>
              <a:t>StackPane</a:t>
            </a:r>
            <a:r>
              <a:rPr lang="zh-CN" altLang="en-US" sz="1800" dirty="0"/>
              <a:t>。</a:t>
            </a:r>
          </a:p>
          <a:p>
            <a:pPr marL="457200" lvl="1" indent="0">
              <a:buNone/>
            </a:pPr>
            <a:r>
              <a:rPr lang="en-US" altLang="zh-CN" sz="1800" dirty="0"/>
              <a:t>• </a:t>
            </a:r>
            <a:r>
              <a:rPr lang="en-US" altLang="zh-CN" sz="1800" dirty="0" err="1"/>
              <a:t>StackPane</a:t>
            </a:r>
            <a:r>
              <a:rPr lang="en-US" altLang="zh-CN" sz="1800" dirty="0"/>
              <a:t>(Node… c)</a:t>
            </a:r>
            <a:r>
              <a:rPr lang="zh-CN" altLang="en-US" sz="1800" dirty="0"/>
              <a:t>：使用指定的节点创建一个</a:t>
            </a:r>
            <a:r>
              <a:rPr lang="en-US" altLang="zh-CN" sz="1800" dirty="0" err="1"/>
              <a:t>StackPane</a:t>
            </a:r>
            <a:r>
              <a:rPr lang="zh-CN" altLang="en-US" sz="1800" dirty="0"/>
              <a:t>。</a:t>
            </a:r>
          </a:p>
          <a:p>
            <a:r>
              <a:rPr lang="en-US" altLang="zh-CN" sz="2000" dirty="0" err="1"/>
              <a:t>StackPane</a:t>
            </a:r>
            <a:r>
              <a:rPr lang="zh-CN" altLang="en-US" sz="2000" dirty="0"/>
              <a:t>类的常用方法，如</a:t>
            </a:r>
            <a:r>
              <a:rPr lang="zh-CN" altLang="en-US" sz="2000" dirty="0" smtClean="0"/>
              <a:t>表所</a:t>
            </a:r>
            <a:r>
              <a:rPr lang="zh-CN" altLang="en-US" sz="2000" dirty="0"/>
              <a:t>示。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47" y="2907390"/>
            <a:ext cx="8031435" cy="36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8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279433"/>
            <a:ext cx="10212916" cy="609600"/>
          </a:xfrm>
        </p:spPr>
        <p:txBody>
          <a:bodyPr/>
          <a:lstStyle/>
          <a:p>
            <a:r>
              <a:rPr lang="en-US" altLang="zh-CN" dirty="0"/>
              <a:t>9.2.5 </a:t>
            </a:r>
            <a:r>
              <a:rPr lang="en-US" altLang="zh-CN" dirty="0" err="1" smtClean="0"/>
              <a:t>StackPane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693" y="891142"/>
            <a:ext cx="2976665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9-7】StackPane</a:t>
            </a:r>
            <a:r>
              <a:rPr lang="zh-CN" altLang="en-US" sz="2000" dirty="0"/>
              <a:t>布局演示。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218119" y="974097"/>
            <a:ext cx="9285767" cy="5519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javafx.scene.layout.StackPane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javafx.scene.paint.Color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javafx.scene.shape.Ellipse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javafx.scene.shape.Rectangle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javafx.scene.text.Font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javafx.scene.text.Text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Exception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创建堆叠布局面板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创建矩形并设置填充颜色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        Rectangle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rectangle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Rectangle(80, 100,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MIDNIGHTBLUE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183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9.2.5 </a:t>
            </a:r>
            <a:r>
              <a:rPr lang="en-US" altLang="zh-CN" dirty="0" err="1"/>
              <a:t>StackPane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3647" y="3220288"/>
            <a:ext cx="3750854" cy="3488857"/>
          </a:xfrm>
        </p:spPr>
        <p:txBody>
          <a:bodyPr/>
          <a:lstStyle/>
          <a:p>
            <a:r>
              <a:rPr lang="zh-CN" altLang="en-US" sz="2000" dirty="0"/>
              <a:t>说明：</a:t>
            </a:r>
          </a:p>
          <a:p>
            <a:pPr lvl="1"/>
            <a:r>
              <a:rPr lang="zh-CN" altLang="en-US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Color</a:t>
            </a:r>
            <a:r>
              <a:rPr lang="zh-CN" altLang="en-US" sz="1800" dirty="0"/>
              <a:t>类可以创建颜色对象，并为形状或文本指定不同的颜色。可以通过</a:t>
            </a:r>
            <a:r>
              <a:rPr lang="en-US" altLang="zh-CN" sz="1800" dirty="0"/>
              <a:t>Color</a:t>
            </a:r>
            <a:r>
              <a:rPr lang="zh-CN" altLang="en-US" sz="1800" dirty="0"/>
              <a:t>类的常量创建颜色，还可通过构造方法和</a:t>
            </a:r>
            <a:r>
              <a:rPr lang="en-US" altLang="zh-CN" sz="1800" dirty="0"/>
              <a:t>Color</a:t>
            </a:r>
            <a:r>
              <a:rPr lang="zh-CN" altLang="en-US" sz="1800" dirty="0"/>
              <a:t>类的静态方法创建颜色。</a:t>
            </a:r>
          </a:p>
          <a:p>
            <a:pPr lvl="1"/>
            <a:r>
              <a:rPr lang="zh-CN" altLang="en-US" sz="1800" dirty="0" smtClean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Font</a:t>
            </a:r>
            <a:r>
              <a:rPr lang="zh-CN" altLang="en-US" sz="1800" dirty="0"/>
              <a:t>类的实例表示字体，包含字体的相关信息，如字体名、字体粗细、字体形态和大小。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85284" y="995363"/>
            <a:ext cx="9285767" cy="581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    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设置笔划颜色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    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rectangle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.setStroke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BLACK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    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创建椭圆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        Ellipse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ellipse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Ellipse(88, 45, 30, 45);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    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设置椭圆的填充颜色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    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ellipse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MEDIUMBLUE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    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ellipse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.setStroke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LIGHTGREY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    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创建文本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        Text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Text(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"y"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    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设置字体及大小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    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.setFont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Font.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"Times New Roman"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40));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    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       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    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将控件添加到面板中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    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addAll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rectangle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ellipse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text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创建场景，并将面板加到场景中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120);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StackPaneDemo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}</a:t>
            </a:r>
            <a:endParaRPr lang="zh-CN" altLang="en-US" sz="1400" b="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71" y="1122962"/>
            <a:ext cx="2832373" cy="20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339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9.2.6 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50" y="1178220"/>
            <a:ext cx="11589037" cy="4876800"/>
          </a:xfrm>
        </p:spPr>
        <p:txBody>
          <a:bodyPr/>
          <a:lstStyle/>
          <a:p>
            <a:r>
              <a:rPr lang="en-US" altLang="zh-CN" dirty="0" err="1"/>
              <a:t>HBox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水平</a:t>
            </a:r>
            <a:r>
              <a:rPr lang="zh-CN" altLang="en-US" dirty="0"/>
              <a:t>布局面板，用来水平排列控件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HBox</a:t>
            </a:r>
            <a:r>
              <a:rPr lang="zh-CN" altLang="en-US" dirty="0"/>
              <a:t>布局策略就是将所有的控件放在同一行，无论有多少个控件都是放在同一行，不换行。</a:t>
            </a:r>
          </a:p>
          <a:p>
            <a:r>
              <a:rPr lang="en-US" altLang="zh-CN" dirty="0" err="1"/>
              <a:t>HBox</a:t>
            </a:r>
            <a:r>
              <a:rPr lang="zh-CN" altLang="en-US" dirty="0"/>
              <a:t>的构造方法如下：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HBox</a:t>
            </a:r>
            <a:r>
              <a:rPr lang="en-US" altLang="zh-CN" dirty="0"/>
              <a:t>()</a:t>
            </a:r>
            <a:r>
              <a:rPr lang="zh-CN" altLang="en-US" dirty="0"/>
              <a:t>：创建一个默认的</a:t>
            </a:r>
            <a:r>
              <a:rPr lang="en-US" altLang="zh-CN" dirty="0" err="1"/>
              <a:t>HBox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HBox</a:t>
            </a:r>
            <a:r>
              <a:rPr lang="en-US" altLang="zh-CN" dirty="0"/>
              <a:t>(double spacing)</a:t>
            </a:r>
            <a:r>
              <a:rPr lang="zh-CN" altLang="en-US" dirty="0"/>
              <a:t>：使用节点间指定的水平间隔创建一个</a:t>
            </a:r>
            <a:r>
              <a:rPr lang="en-US" altLang="zh-CN" dirty="0" err="1"/>
              <a:t>HBox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HBox</a:t>
            </a:r>
            <a:r>
              <a:rPr lang="en-US" altLang="zh-CN" dirty="0"/>
              <a:t>(Node... children)</a:t>
            </a:r>
            <a:r>
              <a:rPr lang="zh-CN" altLang="en-US" dirty="0"/>
              <a:t>：使用节点创建一个</a:t>
            </a:r>
            <a:r>
              <a:rPr lang="en-US" altLang="zh-CN" dirty="0" err="1"/>
              <a:t>HBox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HBox</a:t>
            </a:r>
            <a:r>
              <a:rPr lang="en-US" altLang="zh-CN" dirty="0"/>
              <a:t>(double spacing, Node... children)</a:t>
            </a:r>
            <a:r>
              <a:rPr lang="zh-CN" altLang="en-US" dirty="0"/>
              <a:t>：使用节点间指定的水平间隔及节点创建一个</a:t>
            </a:r>
            <a:r>
              <a:rPr lang="en-US" altLang="zh-CN" dirty="0" err="1"/>
              <a:t>HBox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963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9.2.6 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 smtClean="0"/>
              <a:t>VBox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HBox</a:t>
            </a:r>
            <a:r>
              <a:rPr lang="zh-CN" altLang="en-US" dirty="0"/>
              <a:t>类的常用方法</a:t>
            </a:r>
            <a:r>
              <a:rPr lang="zh-CN" altLang="en-US" dirty="0" smtClean="0"/>
              <a:t>，</a:t>
            </a:r>
            <a:r>
              <a:rPr lang="zh-CN" altLang="zh-CN" dirty="0"/>
              <a:t>如</a:t>
            </a:r>
            <a:r>
              <a:rPr lang="zh-CN" altLang="zh-CN" dirty="0" smtClean="0"/>
              <a:t>表所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6" y="1784195"/>
            <a:ext cx="10105510" cy="28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09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9.2.6 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5" y="1114425"/>
            <a:ext cx="11589037" cy="4876800"/>
          </a:xfrm>
        </p:spPr>
        <p:txBody>
          <a:bodyPr/>
          <a:lstStyle/>
          <a:p>
            <a:r>
              <a:rPr lang="en-US" altLang="zh-CN" dirty="0" err="1"/>
              <a:t>VBox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/>
              <a:t>布局面板，用来垂直排列控件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VBox</a:t>
            </a:r>
            <a:r>
              <a:rPr lang="zh-CN" altLang="en-US" dirty="0"/>
              <a:t>布局策略就是将所有的控件放在同一列，不换列。</a:t>
            </a:r>
          </a:p>
          <a:p>
            <a:r>
              <a:rPr lang="en-US" altLang="zh-CN" dirty="0" err="1"/>
              <a:t>VBox</a:t>
            </a:r>
            <a:r>
              <a:rPr lang="zh-CN" altLang="en-US" dirty="0"/>
              <a:t>的构造方法如下：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VBox</a:t>
            </a:r>
            <a:r>
              <a:rPr lang="en-US" altLang="zh-CN" dirty="0"/>
              <a:t>()</a:t>
            </a:r>
            <a:r>
              <a:rPr lang="zh-CN" altLang="en-US" dirty="0"/>
              <a:t>：创建一个默认的</a:t>
            </a:r>
            <a:r>
              <a:rPr lang="en-US" altLang="zh-CN" dirty="0" err="1"/>
              <a:t>VBox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VBox</a:t>
            </a:r>
            <a:r>
              <a:rPr lang="en-US" altLang="zh-CN" dirty="0"/>
              <a:t>(double spacing)</a:t>
            </a:r>
            <a:r>
              <a:rPr lang="zh-CN" altLang="en-US" dirty="0"/>
              <a:t>：使用节点间指定的垂直间隔创建一个</a:t>
            </a:r>
            <a:r>
              <a:rPr lang="en-US" altLang="zh-CN" dirty="0" err="1"/>
              <a:t>VBox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VBox</a:t>
            </a:r>
            <a:r>
              <a:rPr lang="en-US" altLang="zh-CN" dirty="0"/>
              <a:t>(Node... children)</a:t>
            </a:r>
            <a:r>
              <a:rPr lang="zh-CN" altLang="en-US" dirty="0"/>
              <a:t>：使用节点创建一个</a:t>
            </a:r>
            <a:r>
              <a:rPr lang="en-US" altLang="zh-CN" dirty="0" err="1"/>
              <a:t>VBox</a:t>
            </a:r>
            <a:r>
              <a:rPr lang="zh-CN" altLang="en-US" dirty="0"/>
              <a:t>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VBox</a:t>
            </a:r>
            <a:r>
              <a:rPr lang="en-US" altLang="zh-CN" dirty="0"/>
              <a:t>(double spacing, Node... children)</a:t>
            </a:r>
            <a:r>
              <a:rPr lang="zh-CN" altLang="en-US" dirty="0"/>
              <a:t>：使用节点间指定的垂直间隔及节点创建一个</a:t>
            </a:r>
            <a:r>
              <a:rPr lang="en-US" altLang="zh-CN" dirty="0" err="1"/>
              <a:t>VBox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8244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9.2.6 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VBox</a:t>
            </a:r>
            <a:r>
              <a:rPr lang="zh-CN" altLang="en-US" dirty="0"/>
              <a:t>类的常用方法，如</a:t>
            </a:r>
            <a:r>
              <a:rPr lang="zh-CN" altLang="en-US" dirty="0" smtClean="0"/>
              <a:t>表所</a:t>
            </a:r>
            <a:r>
              <a:rPr lang="zh-CN" altLang="en-US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68" y="1923853"/>
            <a:ext cx="9958777" cy="27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57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9.2.6 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r>
              <a:rPr lang="zh-CN" altLang="en-US" dirty="0"/>
              <a:t>（续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08937"/>
            <a:ext cx="11368616" cy="4876800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9-8】HBox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VBox</a:t>
            </a:r>
            <a:r>
              <a:rPr lang="zh-CN" altLang="en-US" sz="2000" dirty="0"/>
              <a:t>布局演示。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68396" y="1315713"/>
            <a:ext cx="8799532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.*;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HBoxVBoxDemo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9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BorderPane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.setTop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.setLeft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HBoxVBoxDemo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093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311332"/>
            <a:ext cx="10212916" cy="609600"/>
          </a:xfrm>
        </p:spPr>
        <p:txBody>
          <a:bodyPr/>
          <a:lstStyle/>
          <a:p>
            <a:r>
              <a:rPr lang="en-US" altLang="zh-CN" dirty="0"/>
              <a:t>9.2.6 </a:t>
            </a:r>
            <a:r>
              <a:rPr lang="en-US" altLang="zh-CN" dirty="0" err="1"/>
              <a:t>HBox</a:t>
            </a:r>
            <a:r>
              <a:rPr lang="zh-CN" altLang="en-US" dirty="0"/>
              <a:t>和</a:t>
            </a:r>
            <a:r>
              <a:rPr lang="en-US" altLang="zh-CN" dirty="0" err="1"/>
              <a:t>VBox</a:t>
            </a:r>
            <a:r>
              <a:rPr lang="zh-CN" altLang="en-US" dirty="0"/>
              <a:t>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4443" y="966192"/>
            <a:ext cx="8799532" cy="581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创建水平布局面板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设置外边距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与父组件间的距离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顶部、右边、底部、左边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Insets(11, 11, 11, 11));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().add(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"one"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().add(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"two"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().add(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"three"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().add(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"four"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创建垂直布局面板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设置外边距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与父组件间的距离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)(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顶部、右边、底部、左边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Insets(11, 11, 11, 11));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().add(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"one"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.getChildren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().add(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"two"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vBox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}</a:t>
            </a:r>
            <a:endParaRPr lang="zh-CN" altLang="en-US" sz="1400" b="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453" y="4140480"/>
            <a:ext cx="3199048" cy="21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62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6772489" cy="4876800"/>
          </a:xfrm>
        </p:spPr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 smtClean="0"/>
              <a:t>9.5 </a:t>
            </a:r>
            <a:r>
              <a:rPr lang="en-US" altLang="zh-CN" dirty="0"/>
              <a:t>FXML</a:t>
            </a:r>
            <a:r>
              <a:rPr lang="zh-CN" altLang="en-US" dirty="0"/>
              <a:t>布局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/>
              <a:t>有两种方式来创建用户界面，一种是直接通过</a:t>
            </a:r>
            <a:r>
              <a:rPr lang="en-US" altLang="zh-CN" dirty="0"/>
              <a:t>Java</a:t>
            </a:r>
            <a:r>
              <a:rPr lang="zh-CN" altLang="en-US" dirty="0"/>
              <a:t>代码来创建，另外一种则是通过使用</a:t>
            </a:r>
            <a:r>
              <a:rPr lang="en-US" altLang="zh-CN" dirty="0"/>
              <a:t>FXML</a:t>
            </a:r>
            <a:r>
              <a:rPr lang="zh-CN" altLang="en-US" dirty="0"/>
              <a:t>文件来设计界面，使用</a:t>
            </a:r>
            <a:r>
              <a:rPr lang="en-US" altLang="zh-CN" dirty="0"/>
              <a:t>FXML</a:t>
            </a:r>
            <a:r>
              <a:rPr lang="zh-CN" altLang="en-US" dirty="0"/>
              <a:t>可实现界面与代码的分离。同时也可以通过</a:t>
            </a:r>
            <a:r>
              <a:rPr lang="en-US" altLang="zh-CN" dirty="0"/>
              <a:t>CSS</a:t>
            </a:r>
            <a:r>
              <a:rPr lang="zh-CN" altLang="en-US" dirty="0"/>
              <a:t>样式表来美化</a:t>
            </a:r>
            <a:r>
              <a:rPr lang="en-US" altLang="zh-CN" dirty="0"/>
              <a:t>UI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 smtClean="0"/>
              <a:t>9.6 </a:t>
            </a:r>
            <a:r>
              <a:rPr lang="en-US" altLang="zh-CN" dirty="0"/>
              <a:t>Scene </a:t>
            </a:r>
            <a:r>
              <a:rPr lang="en-US" altLang="zh-CN" dirty="0" smtClean="0"/>
              <a:t>Builder</a:t>
            </a:r>
          </a:p>
          <a:p>
            <a:pPr lvl="1"/>
            <a:r>
              <a:rPr lang="en-US" altLang="zh-CN" dirty="0" err="1"/>
              <a:t>JavaFX</a:t>
            </a:r>
            <a:r>
              <a:rPr lang="zh-CN" altLang="en-US" dirty="0"/>
              <a:t>的可视化</a:t>
            </a:r>
            <a:r>
              <a:rPr lang="en-US" altLang="zh-CN" dirty="0"/>
              <a:t>UI</a:t>
            </a:r>
            <a:r>
              <a:rPr lang="zh-CN" altLang="en-US" dirty="0"/>
              <a:t>设计工具</a:t>
            </a:r>
            <a:r>
              <a:rPr lang="en-US" altLang="zh-CN" dirty="0"/>
              <a:t>——Scene Builder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Picture 6" descr="t01b26d925f98cb6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5" y="3171826"/>
            <a:ext cx="4257975" cy="29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qr.api.cli.im/newqr/create?data=http%3A%2F%2Fqr61.cn%2Fo7nUYH%2FqOQ6dVG&amp;level=H&amp;transparent=0&amp;bgcolor=%23FFFFFF&amp;forecolor=%2F%2Fstatic.clewm.net%2Fcli%2Fimages%2Fbeautify%2Fnew%2Fforecolor%2F35.png&amp;blockpixel=12&amp;marginblock=2&amp;logourl=&amp;size=400&amp;text=&amp;logoshape=no&amp;embed_text_fontfamily=simhei.ttc&amp;eye_use_fore=1&amp;background=images%2Fbackground%2Fbg6.png&amp;wper=0.8&amp;hper=0.8&amp;tper=0.1&amp;lper=0.1&amp;qrcode_eyes=&amp;outcolor=&amp;incolor=&amp;body_type=0&amp;qr_rotate=0&amp;fontfamily=msyh.ttf&amp;fontsize=30&amp;fontcolor=&amp;logo_pos=0&amp;kid=cliim&amp;time=1638921811&amp;key=4607885fd5b46c485ee6b6f6a3adf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4" y="385763"/>
            <a:ext cx="2211915" cy="22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515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585" y="285179"/>
            <a:ext cx="10212916" cy="609600"/>
          </a:xfrm>
        </p:spPr>
        <p:txBody>
          <a:bodyPr/>
          <a:lstStyle/>
          <a:p>
            <a:r>
              <a:rPr lang="en-US" altLang="zh-CN" dirty="0"/>
              <a:t>9.1.1 </a:t>
            </a:r>
            <a:r>
              <a:rPr lang="en-US" altLang="zh-CN" dirty="0" err="1"/>
              <a:t>JavaFX</a:t>
            </a:r>
            <a:r>
              <a:rPr lang="zh-CN" altLang="en-US" dirty="0"/>
              <a:t>程序的基本结构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76681"/>
            <a:ext cx="11368616" cy="1811655"/>
          </a:xfrm>
        </p:spPr>
        <p:txBody>
          <a:bodyPr/>
          <a:lstStyle/>
          <a:p>
            <a:r>
              <a:rPr lang="en-US" altLang="zh-CN" sz="2000" dirty="0" err="1"/>
              <a:t>JavaFX</a:t>
            </a:r>
            <a:r>
              <a:rPr lang="zh-CN" altLang="en-US" sz="2000" dirty="0"/>
              <a:t>为了方便程序员编写</a:t>
            </a:r>
            <a:r>
              <a:rPr lang="en-US" altLang="zh-CN" sz="2000" dirty="0" err="1"/>
              <a:t>JavaFX</a:t>
            </a:r>
            <a:r>
              <a:rPr lang="zh-CN" altLang="en-US" sz="2000" dirty="0"/>
              <a:t>程序，特别定义好了一个特殊的类</a:t>
            </a:r>
            <a:r>
              <a:rPr lang="en-US" altLang="zh-CN" sz="2000" dirty="0"/>
              <a:t>Application</a:t>
            </a:r>
            <a:r>
              <a:rPr lang="zh-CN" altLang="en-US" sz="2000" dirty="0"/>
              <a:t>，即</a:t>
            </a:r>
            <a:r>
              <a:rPr lang="en-US" altLang="zh-CN" sz="2000" dirty="0" err="1"/>
              <a:t>javafx.application.Application</a:t>
            </a:r>
            <a:r>
              <a:rPr lang="zh-CN" altLang="en-US" sz="2000" dirty="0"/>
              <a:t>，每个</a:t>
            </a:r>
            <a:r>
              <a:rPr lang="en-US" altLang="zh-CN" sz="2000" dirty="0" err="1"/>
              <a:t>JavaFX</a:t>
            </a:r>
            <a:r>
              <a:rPr lang="zh-CN" altLang="en-US" sz="2000" dirty="0"/>
              <a:t>程序都必须继承这个类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9-1】 </a:t>
            </a:r>
            <a:r>
              <a:rPr lang="zh-CN" altLang="en-US" sz="2000" dirty="0"/>
              <a:t>一个简单的</a:t>
            </a:r>
            <a:r>
              <a:rPr lang="en-US" altLang="zh-CN" sz="2000" dirty="0" err="1"/>
              <a:t>JavaFX</a:t>
            </a:r>
            <a:r>
              <a:rPr lang="zh-CN" altLang="en-US" sz="2000" dirty="0"/>
              <a:t>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87096" y="2007984"/>
            <a:ext cx="7211568" cy="460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SimpleJavaFX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  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覆盖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Application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类中的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start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方法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 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创建一个按钮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(Button)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    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btOK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"OK"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创建一个指定宽度和高度的场景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(Scene)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，并将按钮置于场景中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    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btOK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250); 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设置舞台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(Stage)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的标题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"Hello world"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放入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    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显示主舞台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   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  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 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8724" y="1782508"/>
            <a:ext cx="5335777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  </a:t>
            </a:r>
            <a:endParaRPr lang="zh-CN" altLang="zh-CN" sz="1400" b="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 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   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Application.</a:t>
            </a:r>
            <a:r>
              <a:rPr lang="en-US" altLang="zh-CN" sz="1400" b="0" i="1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  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}</a:t>
            </a:r>
            <a:endParaRPr lang="zh-CN" altLang="en-US" sz="1400" b="0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49" y="3712400"/>
            <a:ext cx="2028190" cy="1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15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469" y="2629233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9.3 </a:t>
            </a:r>
            <a:r>
              <a:rPr lang="zh-CN" altLang="en-US" dirty="0"/>
              <a:t>课 事件驱动编程基础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293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事件概述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用户通过</a:t>
            </a:r>
            <a:r>
              <a:rPr lang="en-US" altLang="zh-CN" sz="2000" dirty="0"/>
              <a:t>GUI</a:t>
            </a:r>
            <a:r>
              <a:rPr lang="zh-CN" altLang="en-US" sz="2000" dirty="0"/>
              <a:t>与程序交互时，可能要移动鼠标、按下鼠标键、单击或双击按钮、用鼠标拖动滚动条、在文本框内输入文字、选择一个菜单项、关闭一个窗口，也可能会从键盘上键入一个命令。这时，就会产生</a:t>
            </a:r>
            <a:r>
              <a:rPr lang="zh-CN" altLang="en-US" sz="2000" dirty="0">
                <a:solidFill>
                  <a:srgbClr val="FF0000"/>
                </a:solidFill>
              </a:rPr>
              <a:t>事件（</a:t>
            </a:r>
            <a:r>
              <a:rPr lang="en-US" altLang="zh-CN" sz="2000" dirty="0">
                <a:solidFill>
                  <a:srgbClr val="FF0000"/>
                </a:solidFill>
              </a:rPr>
              <a:t>event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。当事件发生时程序应该作出何种响应，称之为</a:t>
            </a:r>
            <a:r>
              <a:rPr lang="zh-CN" altLang="en-US" sz="2000" dirty="0">
                <a:solidFill>
                  <a:srgbClr val="FF0000"/>
                </a:solidFill>
              </a:rPr>
              <a:t>事件响应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GUI </a:t>
            </a:r>
            <a:r>
              <a:rPr lang="zh-CN" altLang="en-US" sz="2000" dirty="0"/>
              <a:t>应用是</a:t>
            </a:r>
            <a:r>
              <a:rPr lang="zh-CN" altLang="en-US" sz="2000" dirty="0">
                <a:solidFill>
                  <a:srgbClr val="FF0000"/>
                </a:solidFill>
              </a:rPr>
              <a:t>事件驱动</a:t>
            </a:r>
            <a:r>
              <a:rPr lang="zh-CN" altLang="en-US" sz="2000" dirty="0"/>
              <a:t>的。例如，用鼠标单击窗口右上角的最小化按钮，才能执行窗口最小化的操作。用户对</a:t>
            </a:r>
            <a:r>
              <a:rPr lang="en-US" altLang="zh-CN" sz="2000" dirty="0"/>
              <a:t>GUI</a:t>
            </a:r>
            <a:r>
              <a:rPr lang="zh-CN" altLang="en-US" sz="2000" dirty="0"/>
              <a:t>控件进行操作产生事件，</a:t>
            </a:r>
            <a:r>
              <a:rPr lang="en-US" altLang="zh-CN" sz="2000" dirty="0"/>
              <a:t>GUI</a:t>
            </a:r>
            <a:r>
              <a:rPr lang="zh-CN" altLang="en-US" sz="2000" dirty="0"/>
              <a:t>程序监听事件，并驱动相应的类的实例来处理事件，这个过程称为事件驱动过程。此过程的实现称为</a:t>
            </a:r>
            <a:r>
              <a:rPr lang="zh-CN" altLang="en-US" sz="2000" dirty="0">
                <a:solidFill>
                  <a:srgbClr val="FF0000"/>
                </a:solidFill>
              </a:rPr>
              <a:t>事件驱动编程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在事件处理过程中，会涉及到事件的四个要素：</a:t>
            </a:r>
          </a:p>
          <a:p>
            <a:pPr marL="457200" lvl="1" indent="0">
              <a:buNone/>
            </a:pPr>
            <a:r>
              <a:rPr lang="en-US" altLang="zh-CN" sz="1800" dirty="0"/>
              <a:t>•</a:t>
            </a:r>
            <a:r>
              <a:rPr lang="zh-CN" altLang="en-US" sz="1800" dirty="0">
                <a:solidFill>
                  <a:srgbClr val="FF0000"/>
                </a:solidFill>
              </a:rPr>
              <a:t>事件源（</a:t>
            </a:r>
            <a:r>
              <a:rPr lang="en-US" altLang="zh-CN" sz="1800" dirty="0" err="1">
                <a:solidFill>
                  <a:srgbClr val="FF0000"/>
                </a:solidFill>
              </a:rPr>
              <a:t>Sorce</a:t>
            </a:r>
            <a:r>
              <a:rPr lang="en-US" altLang="zh-CN" sz="1800" dirty="0">
                <a:solidFill>
                  <a:srgbClr val="FF0000"/>
                </a:solidFill>
              </a:rPr>
              <a:t> Object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：产生事件的组件叫事件源，也就是事件发生时所在的对象。</a:t>
            </a:r>
          </a:p>
          <a:p>
            <a:pPr marL="457200" lvl="1" indent="0">
              <a:buNone/>
            </a:pPr>
            <a:r>
              <a:rPr lang="en-US" altLang="zh-CN" sz="1800" dirty="0"/>
              <a:t>•</a:t>
            </a:r>
            <a:r>
              <a:rPr lang="zh-CN" altLang="en-US" sz="1800" dirty="0">
                <a:solidFill>
                  <a:srgbClr val="FF0000"/>
                </a:solidFill>
              </a:rPr>
              <a:t>事件目标（</a:t>
            </a:r>
            <a:r>
              <a:rPr lang="en-US" altLang="zh-CN" sz="1800" dirty="0">
                <a:solidFill>
                  <a:srgbClr val="FF0000"/>
                </a:solidFill>
              </a:rPr>
              <a:t>Target Object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：事件结束时所在的对象。大多情况下和事件源是同一个对象。</a:t>
            </a:r>
          </a:p>
          <a:p>
            <a:pPr marL="457200" lvl="1" indent="0">
              <a:buNone/>
            </a:pPr>
            <a:r>
              <a:rPr lang="en-US" altLang="zh-CN" sz="1800" dirty="0" smtClean="0"/>
              <a:t>•</a:t>
            </a:r>
            <a:r>
              <a:rPr lang="zh-CN" altLang="en-US" sz="1800" dirty="0" smtClean="0">
                <a:solidFill>
                  <a:srgbClr val="FF0000"/>
                </a:solidFill>
              </a:rPr>
              <a:t>事件</a:t>
            </a:r>
            <a:r>
              <a:rPr lang="zh-CN" altLang="en-US" sz="1800" dirty="0">
                <a:solidFill>
                  <a:srgbClr val="FF0000"/>
                </a:solidFill>
              </a:rPr>
              <a:t>对象（</a:t>
            </a:r>
            <a:r>
              <a:rPr lang="en-US" altLang="zh-CN" sz="1800" dirty="0">
                <a:solidFill>
                  <a:srgbClr val="FF0000"/>
                </a:solidFill>
              </a:rPr>
              <a:t>Event Object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：当事件发生时建立的对象，包含与事件相关的属性（事件源对象、位置、时间等）。</a:t>
            </a:r>
          </a:p>
          <a:p>
            <a:pPr marL="457200" lvl="1" indent="0">
              <a:buNone/>
            </a:pPr>
            <a:r>
              <a:rPr lang="en-US" altLang="zh-CN" sz="1800" dirty="0"/>
              <a:t>•</a:t>
            </a:r>
            <a:r>
              <a:rPr lang="zh-CN" altLang="en-US" sz="1800" dirty="0">
                <a:solidFill>
                  <a:srgbClr val="FF0000"/>
                </a:solidFill>
              </a:rPr>
              <a:t>事件处理器（</a:t>
            </a:r>
            <a:r>
              <a:rPr lang="en-US" altLang="zh-CN" sz="1800" dirty="0">
                <a:solidFill>
                  <a:srgbClr val="FF0000"/>
                </a:solidFill>
              </a:rPr>
              <a:t>Event Handler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：监听并对事件进行处理的对象，包含处理该事件的方法。事件源和监听者之间是多对多的关系。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328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事件</a:t>
            </a:r>
            <a:r>
              <a:rPr lang="zh-CN" altLang="en-US" dirty="0" smtClean="0"/>
              <a:t>概述（续）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为了响应用户点击按钮事件，需要编写代码来处理按钮单击动作。在此事件中，按钮是事件源。用事件对象来描述点击按钮这个事件。创建一个能对点击按钮动作事件处理的对象，就是事件处理器。如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91187"/>
              </p:ext>
            </p:extLst>
          </p:nvPr>
        </p:nvGraphicFramePr>
        <p:xfrm>
          <a:off x="1661585" y="2732567"/>
          <a:ext cx="8687742" cy="25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Visio" r:id="rId3" imgW="3848036" imgH="1133385" progId="Visio.Drawing.15">
                  <p:embed/>
                </p:oleObj>
              </mc:Choice>
              <mc:Fallback>
                <p:oleObj name="Visio" r:id="rId3" imgW="3848036" imgH="11333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85" y="2732567"/>
                        <a:ext cx="8687742" cy="255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4412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事件概述（续）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若一个对象要成为一个动作事件的处理器，必须满足两个要求：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）该对象必须是</a:t>
            </a:r>
            <a:r>
              <a:rPr lang="en-US" altLang="zh-CN" dirty="0" err="1"/>
              <a:t>EventHandler</a:t>
            </a:r>
            <a:r>
              <a:rPr lang="en-US" altLang="zh-CN" dirty="0"/>
              <a:t> &lt;T extends Event&gt;</a:t>
            </a:r>
            <a:r>
              <a:rPr lang="zh-CN" altLang="en-US" dirty="0"/>
              <a:t>接口的一个实例。接口定义了所有处理器的共同行为。</a:t>
            </a:r>
            <a:r>
              <a:rPr lang="en-US" altLang="zh-CN" dirty="0"/>
              <a:t>&lt;T extends Event&gt;</a:t>
            </a:r>
            <a:r>
              <a:rPr lang="zh-CN" altLang="en-US" dirty="0"/>
              <a:t>表示</a:t>
            </a:r>
            <a:r>
              <a:rPr lang="en-US" altLang="zh-CN" dirty="0"/>
              <a:t>T</a:t>
            </a:r>
            <a:r>
              <a:rPr lang="zh-CN" altLang="en-US" dirty="0"/>
              <a:t>是一个</a:t>
            </a:r>
            <a:r>
              <a:rPr lang="en-US" altLang="zh-CN" dirty="0"/>
              <a:t>Event</a:t>
            </a:r>
            <a:r>
              <a:rPr lang="zh-CN" altLang="en-US" dirty="0"/>
              <a:t>子类型的泛型。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EventHandler</a:t>
            </a:r>
            <a:r>
              <a:rPr lang="zh-CN" altLang="en-US" dirty="0"/>
              <a:t>对象</a:t>
            </a:r>
            <a:r>
              <a:rPr lang="en-US" altLang="zh-CN" dirty="0"/>
              <a:t>handler</a:t>
            </a:r>
            <a:r>
              <a:rPr lang="zh-CN" altLang="en-US" dirty="0"/>
              <a:t>必须使用方法</a:t>
            </a:r>
            <a:r>
              <a:rPr lang="en-US" altLang="zh-CN" dirty="0" err="1"/>
              <a:t>source.setOnAction</a:t>
            </a:r>
            <a:r>
              <a:rPr lang="en-US" altLang="zh-CN" dirty="0"/>
              <a:t>(handler)</a:t>
            </a:r>
            <a:r>
              <a:rPr lang="zh-CN" altLang="en-US" dirty="0"/>
              <a:t>和事件源对象注册。</a:t>
            </a:r>
          </a:p>
          <a:p>
            <a:r>
              <a:rPr lang="en-US" altLang="zh-CN" dirty="0" err="1"/>
              <a:t>EventHandler</a:t>
            </a:r>
            <a:r>
              <a:rPr lang="en-US" altLang="zh-CN" dirty="0"/>
              <a:t> &lt;</a:t>
            </a:r>
            <a:r>
              <a:rPr lang="en-US" altLang="zh-CN" dirty="0" err="1"/>
              <a:t>ActionEvent</a:t>
            </a:r>
            <a:r>
              <a:rPr lang="en-US" altLang="zh-CN" dirty="0"/>
              <a:t>&gt;</a:t>
            </a:r>
            <a:r>
              <a:rPr lang="zh-CN" altLang="en-US" dirty="0"/>
              <a:t>接口包含了</a:t>
            </a:r>
            <a:r>
              <a:rPr lang="en-US" altLang="zh-CN" dirty="0"/>
              <a:t>handle(</a:t>
            </a:r>
            <a:r>
              <a:rPr lang="en-US" altLang="zh-CN" dirty="0" err="1"/>
              <a:t>ActionEvent</a:t>
            </a:r>
            <a:r>
              <a:rPr lang="en-US" altLang="zh-CN" dirty="0"/>
              <a:t>)</a:t>
            </a:r>
            <a:r>
              <a:rPr lang="zh-CN" altLang="en-US" dirty="0"/>
              <a:t>方法用于处理动作事件。用户编写的处理器类必须覆盖这个方法来响应事件。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3377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事件概述（续）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848242"/>
            <a:ext cx="11368616" cy="491091"/>
          </a:xfrm>
        </p:spPr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代码</a:t>
            </a:r>
            <a:r>
              <a:rPr lang="en-US" altLang="zh-CN" sz="2000" dirty="0"/>
              <a:t>9-9】</a:t>
            </a:r>
            <a:r>
              <a:rPr lang="zh-CN" altLang="en-US" sz="2000" dirty="0"/>
              <a:t>事件驱动编程演示。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78079" y="1247001"/>
            <a:ext cx="8435163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javafx.scene.control.Label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创建标签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Label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试一试：单击按钮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创建按钮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	Button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9874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事件概述（续）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84673" y="995363"/>
            <a:ext cx="8435163" cy="506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创建事件处理器对象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handler1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给事件源注册事件处理器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handler1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handler2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handler2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Insets(25));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.setVgap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100);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HandleEvent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422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事件概述（续）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42143" y="825242"/>
            <a:ext cx="8435163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45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事件处理器类，外部类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handle(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50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51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53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事件处理器类，外部类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55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56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handle(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57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58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59	}</a:t>
            </a:r>
            <a:endParaRPr lang="zh-CN" altLang="en-US" sz="1400" b="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67737" y="4413176"/>
            <a:ext cx="2519871" cy="1732442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440818" y="4413176"/>
            <a:ext cx="3648795" cy="1688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5771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4616" y="328188"/>
            <a:ext cx="10212916" cy="609600"/>
          </a:xfrm>
        </p:spPr>
        <p:txBody>
          <a:bodyPr/>
          <a:lstStyle/>
          <a:p>
            <a:r>
              <a:rPr lang="en-US" altLang="zh-CN" dirty="0" smtClean="0"/>
              <a:t>9.3.2 </a:t>
            </a:r>
            <a:r>
              <a:rPr lang="zh-CN" altLang="en-US" dirty="0"/>
              <a:t>事件类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063698"/>
            <a:ext cx="11368616" cy="4876800"/>
          </a:xfrm>
        </p:spPr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</a:t>
            </a:r>
            <a:r>
              <a:rPr lang="zh-CN" altLang="en-US" sz="2000" dirty="0">
                <a:solidFill>
                  <a:srgbClr val="FF0000"/>
                </a:solidFill>
              </a:rPr>
              <a:t>事件</a:t>
            </a:r>
            <a:r>
              <a:rPr lang="zh-CN" altLang="en-US" sz="2000" dirty="0"/>
              <a:t>也是一类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，由相应的事件类创建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任何</a:t>
            </a:r>
            <a:r>
              <a:rPr lang="zh-CN" altLang="en-US" sz="2000" dirty="0">
                <a:solidFill>
                  <a:srgbClr val="FF0000"/>
                </a:solidFill>
              </a:rPr>
              <a:t>事件都是事件类的实例</a:t>
            </a:r>
            <a:r>
              <a:rPr lang="zh-CN" altLang="en-US" sz="2000" dirty="0"/>
              <a:t>。</a:t>
            </a:r>
            <a:r>
              <a:rPr lang="en-US" altLang="zh-CN" sz="2000" dirty="0"/>
              <a:t>Java</a:t>
            </a:r>
            <a:r>
              <a:rPr lang="zh-CN" altLang="en-US" sz="2000" dirty="0"/>
              <a:t>事件类的根类是</a:t>
            </a:r>
            <a:r>
              <a:rPr lang="en-US" altLang="zh-CN" sz="2000" dirty="0" err="1"/>
              <a:t>java.util.EventObject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JavaFX</a:t>
            </a:r>
            <a:r>
              <a:rPr lang="en-US" altLang="zh-CN" sz="2000" dirty="0"/>
              <a:t> </a:t>
            </a:r>
            <a:r>
              <a:rPr lang="zh-CN" altLang="en-US" sz="2000" dirty="0"/>
              <a:t>的事件类的根类</a:t>
            </a:r>
            <a:r>
              <a:rPr lang="en-US" altLang="zh-CN" sz="2000" dirty="0" err="1"/>
              <a:t>javafx.event.Event</a:t>
            </a:r>
            <a:r>
              <a:rPr lang="zh-CN" altLang="en-US" sz="2000" dirty="0"/>
              <a:t>，该类包含代表可以在</a:t>
            </a:r>
            <a:r>
              <a:rPr lang="en-US" altLang="zh-CN" sz="2000" dirty="0" err="1"/>
              <a:t>JavaFX</a:t>
            </a:r>
            <a:r>
              <a:rPr lang="zh-CN" altLang="en-US" sz="2000" dirty="0"/>
              <a:t>中生成的事件类型的所有子类</a:t>
            </a:r>
            <a:r>
              <a:rPr lang="zh-CN" altLang="en-US" sz="2000" dirty="0" smtClean="0"/>
              <a:t>。下图显示</a:t>
            </a:r>
            <a:r>
              <a:rPr lang="zh-CN" altLang="en-US" sz="2000" dirty="0"/>
              <a:t>了一些事件类的层次关系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84595"/>
              </p:ext>
            </p:extLst>
          </p:nvPr>
        </p:nvGraphicFramePr>
        <p:xfrm>
          <a:off x="1268449" y="2767639"/>
          <a:ext cx="9383634" cy="297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5581541" imgH="1771573" progId="Visio.Drawing.15">
                  <p:embed/>
                </p:oleObj>
              </mc:Choice>
              <mc:Fallback>
                <p:oleObj name="Visio" r:id="rId3" imgW="5581541" imgH="177157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49" y="2767639"/>
                        <a:ext cx="9383634" cy="2973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305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事件</a:t>
            </a:r>
            <a:r>
              <a:rPr lang="zh-CN" altLang="en-US" dirty="0" smtClean="0"/>
              <a:t>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JavaFX</a:t>
            </a:r>
            <a:r>
              <a:rPr lang="zh-CN" altLang="en-US" sz="2400" dirty="0"/>
              <a:t>中有各种事件，例如</a:t>
            </a:r>
            <a:r>
              <a:rPr lang="en-US" altLang="zh-CN" sz="2400" dirty="0" err="1"/>
              <a:t>MouseEvent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KeyEvent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WindowEvent</a:t>
            </a:r>
            <a:r>
              <a:rPr lang="zh-CN" altLang="en-US" sz="2400" dirty="0"/>
              <a:t>等。还可以通过继承类</a:t>
            </a:r>
            <a:r>
              <a:rPr lang="en-US" altLang="zh-CN" sz="2400" dirty="0" err="1"/>
              <a:t>javafx.event.Event</a:t>
            </a:r>
            <a:r>
              <a:rPr lang="zh-CN" altLang="en-US" sz="2400" dirty="0"/>
              <a:t>来</a:t>
            </a:r>
            <a:r>
              <a:rPr lang="zh-CN" altLang="en-US" sz="2400" dirty="0">
                <a:solidFill>
                  <a:srgbClr val="FF0000"/>
                </a:solidFill>
              </a:rPr>
              <a:t>定义自己的事件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en-US" altLang="zh-CN" dirty="0"/>
              <a:t>Action Event</a:t>
            </a:r>
            <a:r>
              <a:rPr lang="zh-CN" altLang="en-US" dirty="0"/>
              <a:t>：这是与节点操作相关的动作事件。它由名为</a:t>
            </a:r>
            <a:r>
              <a:rPr lang="en-US" altLang="zh-CN" dirty="0" err="1"/>
              <a:t>ActionEvent</a:t>
            </a:r>
            <a:r>
              <a:rPr lang="zh-CN" altLang="en-US" dirty="0"/>
              <a:t>的类表示。 它包括单击按钮、对单选按钮的勾选或取消勾选等操作。</a:t>
            </a:r>
          </a:p>
          <a:p>
            <a:pPr lvl="1"/>
            <a:r>
              <a:rPr lang="en-US" altLang="zh-CN" dirty="0"/>
              <a:t> Mouse Event</a:t>
            </a:r>
            <a:r>
              <a:rPr lang="zh-CN" altLang="en-US" dirty="0"/>
              <a:t>：这是操作鼠标时发生的输入事件。 它由名为</a:t>
            </a:r>
            <a:r>
              <a:rPr lang="en-US" altLang="zh-CN" dirty="0" err="1"/>
              <a:t>MouseEvent</a:t>
            </a:r>
            <a:r>
              <a:rPr lang="zh-CN" altLang="en-US" dirty="0"/>
              <a:t>的类表示。 它包括鼠标单击，鼠标按下，鼠标释放，鼠标移动，鼠标输入目标，鼠标退出目标等操作。</a:t>
            </a:r>
          </a:p>
          <a:p>
            <a:pPr lvl="1"/>
            <a:r>
              <a:rPr lang="en-US" altLang="zh-CN" dirty="0"/>
              <a:t>Key Event</a:t>
            </a:r>
            <a:r>
              <a:rPr lang="zh-CN" altLang="en-US" dirty="0"/>
              <a:t>：这是一个键盘输入事件，指示节点上发生的键击。 它由名为</a:t>
            </a:r>
            <a:r>
              <a:rPr lang="en-US" altLang="zh-CN" dirty="0" err="1"/>
              <a:t>KeyEvent</a:t>
            </a:r>
            <a:r>
              <a:rPr lang="zh-CN" altLang="en-US" dirty="0"/>
              <a:t>的类表示。此事件包括按下键，释放键和键入键等操作。</a:t>
            </a:r>
          </a:p>
          <a:p>
            <a:pPr lvl="1"/>
            <a:r>
              <a:rPr lang="en-US" altLang="zh-CN" dirty="0"/>
              <a:t>Window Event</a:t>
            </a:r>
            <a:r>
              <a:rPr lang="zh-CN" altLang="en-US" dirty="0"/>
              <a:t>：这是与窗口显示</a:t>
            </a:r>
            <a:r>
              <a:rPr lang="en-US" altLang="zh-CN" dirty="0"/>
              <a:t>/</a:t>
            </a:r>
            <a:r>
              <a:rPr lang="zh-CN" altLang="en-US" dirty="0"/>
              <a:t>隐藏操作相关的事件。它由名为</a:t>
            </a:r>
            <a:r>
              <a:rPr lang="en-US" altLang="zh-CN" dirty="0" err="1"/>
              <a:t>WindowEvent</a:t>
            </a:r>
            <a:r>
              <a:rPr lang="zh-CN" altLang="en-US" dirty="0"/>
              <a:t>的类表示。 它包括窗口隐藏，显示窗口，隐藏窗口，窗口显示等操作。</a:t>
            </a:r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158976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9.3.2 </a:t>
            </a:r>
            <a:r>
              <a:rPr lang="zh-CN" altLang="en-US" dirty="0"/>
              <a:t>事件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806" y="995363"/>
            <a:ext cx="2460599" cy="4876800"/>
          </a:xfrm>
        </p:spPr>
        <p:txBody>
          <a:bodyPr/>
          <a:lstStyle/>
          <a:p>
            <a:r>
              <a:rPr lang="zh-CN" altLang="en-US" sz="1800" dirty="0"/>
              <a:t>一个事件对象包含与事件相关的任何属性，例如，事件源对象、位置、时间等。可以通过</a:t>
            </a:r>
            <a:r>
              <a:rPr lang="en-US" altLang="zh-CN" sz="1800" dirty="0" err="1"/>
              <a:t>EventObject</a:t>
            </a:r>
            <a:r>
              <a:rPr lang="en-US" altLang="zh-CN" sz="1800" dirty="0"/>
              <a:t> </a:t>
            </a:r>
            <a:r>
              <a:rPr lang="zh-CN" altLang="en-US" sz="1800" dirty="0"/>
              <a:t>类中的</a:t>
            </a:r>
            <a:r>
              <a:rPr lang="en-US" altLang="zh-CN" sz="1800" dirty="0" err="1"/>
              <a:t>getSource</a:t>
            </a:r>
            <a:r>
              <a:rPr lang="en-US" altLang="zh-CN" sz="1800" dirty="0"/>
              <a:t>()</a:t>
            </a:r>
            <a:r>
              <a:rPr lang="zh-CN" altLang="en-US" sz="1800" dirty="0"/>
              <a:t>实例方法来获取一个事件的源对象。</a:t>
            </a:r>
          </a:p>
          <a:p>
            <a:r>
              <a:rPr lang="zh-CN" altLang="en-US" sz="1800" dirty="0"/>
              <a:t>外部用户动作导致一个事件源触发一个事件，事件注册方法用于注册该事件类型的处理器</a:t>
            </a:r>
            <a:r>
              <a:rPr lang="zh-CN" altLang="en-US" sz="1800" dirty="0" smtClean="0"/>
              <a:t>。下表列出</a:t>
            </a:r>
            <a:r>
              <a:rPr lang="zh-CN" altLang="en-US" sz="1800" dirty="0"/>
              <a:t>了一些用户动作、源对象、触发事件类型及事件注册方法。</a:t>
            </a:r>
          </a:p>
          <a:p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34" y="995363"/>
            <a:ext cx="8975167" cy="51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86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en-US" altLang="zh-CN" dirty="0" err="1"/>
              <a:t>JavaFX</a:t>
            </a:r>
            <a:r>
              <a:rPr lang="zh-CN" altLang="en-US" dirty="0"/>
              <a:t>程序的基本</a:t>
            </a:r>
            <a:r>
              <a:rPr lang="zh-CN" altLang="en-US" dirty="0" smtClean="0"/>
              <a:t>结构（续）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1093788"/>
            <a:ext cx="11368616" cy="4876800"/>
          </a:xfrm>
        </p:spPr>
        <p:txBody>
          <a:bodyPr/>
          <a:lstStyle/>
          <a:p>
            <a:r>
              <a:rPr lang="zh-CN" altLang="en-US" sz="2400" dirty="0"/>
              <a:t>说明：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）如果要编译和运行</a:t>
            </a:r>
            <a:r>
              <a:rPr lang="en-US" altLang="zh-CN" dirty="0" err="1"/>
              <a:t>JavaFX</a:t>
            </a:r>
            <a:r>
              <a:rPr lang="zh-CN" altLang="en-US" dirty="0"/>
              <a:t>程序，必须安装</a:t>
            </a:r>
            <a:r>
              <a:rPr lang="en-US" altLang="zh-CN" dirty="0">
                <a:solidFill>
                  <a:srgbClr val="FF0000"/>
                </a:solidFill>
              </a:rPr>
              <a:t>JDK 8</a:t>
            </a:r>
            <a:r>
              <a:rPr lang="zh-CN" altLang="en-US" dirty="0">
                <a:solidFill>
                  <a:srgbClr val="FF0000"/>
                </a:solidFill>
              </a:rPr>
              <a:t>以上</a:t>
            </a:r>
            <a:r>
              <a:rPr lang="zh-CN" altLang="en-US" dirty="0"/>
              <a:t>的版本。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launch</a:t>
            </a:r>
            <a:r>
              <a:rPr lang="zh-CN" altLang="en-US" dirty="0"/>
              <a:t>方法（第</a:t>
            </a:r>
            <a:r>
              <a:rPr lang="en-US" altLang="zh-CN" dirty="0"/>
              <a:t>22</a:t>
            </a:r>
            <a:r>
              <a:rPr lang="zh-CN" altLang="en-US" dirty="0"/>
              <a:t>行）是</a:t>
            </a:r>
            <a:r>
              <a:rPr lang="en-US" altLang="zh-CN" dirty="0"/>
              <a:t>Application</a:t>
            </a:r>
            <a:r>
              <a:rPr lang="zh-CN" altLang="en-US" dirty="0"/>
              <a:t>类中的静态方法，用于启动一个独立的</a:t>
            </a:r>
            <a:r>
              <a:rPr lang="en-US" altLang="zh-CN" dirty="0" err="1"/>
              <a:t>JavaFX</a:t>
            </a:r>
            <a:r>
              <a:rPr lang="zh-CN" altLang="en-US" dirty="0"/>
              <a:t>程序。如果从命令行运行程序，</a:t>
            </a:r>
            <a:r>
              <a:rPr lang="en-US" altLang="zh-CN" dirty="0"/>
              <a:t>main</a:t>
            </a:r>
            <a:r>
              <a:rPr lang="zh-CN" altLang="en-US" dirty="0"/>
              <a:t>方法（第</a:t>
            </a:r>
            <a:r>
              <a:rPr lang="en-US" altLang="zh-CN" dirty="0"/>
              <a:t>21~23</a:t>
            </a:r>
            <a:r>
              <a:rPr lang="zh-CN" altLang="en-US" dirty="0"/>
              <a:t>行）不是必需的。当从</a:t>
            </a:r>
            <a:r>
              <a:rPr lang="en-US" altLang="zh-CN" dirty="0"/>
              <a:t>IDE</a:t>
            </a:r>
            <a:r>
              <a:rPr lang="zh-CN" altLang="en-US" dirty="0"/>
              <a:t>中启动</a:t>
            </a:r>
            <a:r>
              <a:rPr lang="en-US" altLang="zh-CN" dirty="0" err="1"/>
              <a:t>JavaFX</a:t>
            </a:r>
            <a:r>
              <a:rPr lang="zh-CN" altLang="en-US" dirty="0"/>
              <a:t>程序时，可能会需要</a:t>
            </a:r>
            <a:r>
              <a:rPr lang="en-US" altLang="zh-CN" dirty="0"/>
              <a:t>main</a:t>
            </a:r>
            <a:r>
              <a:rPr lang="zh-CN" altLang="en-US" dirty="0"/>
              <a:t>方法。当运行一个没有</a:t>
            </a:r>
            <a:r>
              <a:rPr lang="en-US" altLang="zh-CN" dirty="0"/>
              <a:t>main</a:t>
            </a:r>
            <a:r>
              <a:rPr lang="zh-CN" altLang="en-US" dirty="0"/>
              <a:t>方法的</a:t>
            </a:r>
            <a:r>
              <a:rPr lang="en-US" altLang="zh-CN" dirty="0" err="1"/>
              <a:t>JavaFX</a:t>
            </a:r>
            <a:r>
              <a:rPr lang="zh-CN" altLang="en-US" dirty="0"/>
              <a:t>程序时，</a:t>
            </a:r>
            <a:r>
              <a:rPr lang="en-US" altLang="zh-CN" dirty="0">
                <a:solidFill>
                  <a:srgbClr val="FF0000"/>
                </a:solidFill>
              </a:rPr>
              <a:t>JVM</a:t>
            </a:r>
            <a:r>
              <a:rPr lang="zh-CN" altLang="en-US" dirty="0">
                <a:solidFill>
                  <a:srgbClr val="FF0000"/>
                </a:solidFill>
              </a:rPr>
              <a:t>会自动调用</a:t>
            </a:r>
            <a:r>
              <a:rPr lang="en-US" altLang="zh-CN" dirty="0">
                <a:solidFill>
                  <a:srgbClr val="FF0000"/>
                </a:solidFill>
              </a:rPr>
              <a:t>launch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JavaFX</a:t>
            </a:r>
            <a:r>
              <a:rPr lang="zh-CN" altLang="en-US" dirty="0"/>
              <a:t>程序必须重写</a:t>
            </a:r>
            <a:r>
              <a:rPr lang="en-US" altLang="zh-CN" dirty="0" err="1"/>
              <a:t>javafx.application.Application</a:t>
            </a:r>
            <a:r>
              <a:rPr lang="zh-CN" altLang="en-US" dirty="0"/>
              <a:t>类中的</a:t>
            </a:r>
            <a:r>
              <a:rPr lang="en-US" altLang="zh-CN" dirty="0"/>
              <a:t>start</a:t>
            </a:r>
            <a:r>
              <a:rPr lang="zh-CN" altLang="en-US" dirty="0"/>
              <a:t>方法（第</a:t>
            </a:r>
            <a:r>
              <a:rPr lang="en-US" altLang="zh-CN" dirty="0"/>
              <a:t>8</a:t>
            </a:r>
            <a:r>
              <a:rPr lang="zh-CN" altLang="en-US" dirty="0"/>
              <a:t>行），这个方法是</a:t>
            </a:r>
            <a:r>
              <a:rPr lang="en-US" altLang="zh-CN" dirty="0" err="1"/>
              <a:t>JavaFX</a:t>
            </a:r>
            <a:r>
              <a:rPr lang="zh-CN" altLang="en-US" dirty="0"/>
              <a:t>程序的启动方法，由</a:t>
            </a:r>
            <a:r>
              <a:rPr lang="en-US" altLang="zh-CN" dirty="0"/>
              <a:t>Java</a:t>
            </a:r>
            <a:r>
              <a:rPr lang="zh-CN" altLang="en-US" dirty="0"/>
              <a:t>虚拟机自动调用。</a:t>
            </a:r>
            <a:r>
              <a:rPr lang="en-US" altLang="zh-CN" dirty="0"/>
              <a:t>start</a:t>
            </a:r>
            <a:r>
              <a:rPr lang="zh-CN" altLang="en-US" dirty="0"/>
              <a:t>方法的主要作用就是完成程序界面的具体构造，它接受的参数</a:t>
            </a:r>
            <a:r>
              <a:rPr lang="en-US" altLang="zh-CN" dirty="0" err="1"/>
              <a:t>primaryStage</a:t>
            </a:r>
            <a:r>
              <a:rPr lang="zh-CN" altLang="en-US" dirty="0"/>
              <a:t>是由</a:t>
            </a:r>
            <a:r>
              <a:rPr lang="en-US" altLang="zh-CN" dirty="0"/>
              <a:t>Java</a:t>
            </a:r>
            <a:r>
              <a:rPr lang="zh-CN" altLang="en-US" dirty="0"/>
              <a:t>虚拟机自动创建的一个特殊对象，称为</a:t>
            </a:r>
            <a:r>
              <a:rPr lang="zh-CN" altLang="en-US" dirty="0">
                <a:solidFill>
                  <a:srgbClr val="FF0000"/>
                </a:solidFill>
              </a:rPr>
              <a:t>主舞台（</a:t>
            </a:r>
            <a:r>
              <a:rPr lang="en-US" altLang="zh-CN" dirty="0">
                <a:solidFill>
                  <a:srgbClr val="FF0000"/>
                </a:solidFill>
              </a:rPr>
              <a:t>Stage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，相当于程序的主窗口。我们需要在这个主舞台上完成界面的构造。首先需要创建一个</a:t>
            </a:r>
            <a:r>
              <a:rPr lang="zh-CN" altLang="en-US" dirty="0">
                <a:solidFill>
                  <a:srgbClr val="FF0000"/>
                </a:solidFill>
              </a:rPr>
              <a:t>场景</a:t>
            </a:r>
            <a:r>
              <a:rPr lang="en-US" altLang="zh-CN" dirty="0">
                <a:solidFill>
                  <a:srgbClr val="FF0000"/>
                </a:solidFill>
              </a:rPr>
              <a:t>Scene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，然后在场景上摆放各种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/>
              <a:t>（</a:t>
            </a:r>
            <a:r>
              <a:rPr lang="en-US" altLang="zh-CN" dirty="0"/>
              <a:t>Node</a:t>
            </a:r>
            <a:r>
              <a:rPr lang="zh-CN" altLang="en-US" dirty="0"/>
              <a:t>）（如，</a:t>
            </a:r>
            <a:r>
              <a:rPr lang="en-US" altLang="zh-CN" dirty="0"/>
              <a:t>Button</a:t>
            </a:r>
            <a:r>
              <a:rPr lang="zh-CN" altLang="en-US" dirty="0"/>
              <a:t>）来构造界面（第</a:t>
            </a:r>
            <a:r>
              <a:rPr lang="en-US" altLang="zh-CN" dirty="0"/>
              <a:t>12</a:t>
            </a:r>
            <a:r>
              <a:rPr lang="zh-CN" altLang="en-US" dirty="0"/>
              <a:t>行），然后将场景对象添加到主舞台上（第</a:t>
            </a:r>
            <a:r>
              <a:rPr lang="en-US" altLang="zh-CN" dirty="0"/>
              <a:t>16</a:t>
            </a:r>
            <a:r>
              <a:rPr lang="zh-CN" altLang="en-US" dirty="0"/>
              <a:t>行），最后显示主舞台（第</a:t>
            </a:r>
            <a:r>
              <a:rPr lang="en-US" altLang="zh-CN" dirty="0"/>
              <a:t>18</a:t>
            </a:r>
            <a:r>
              <a:rPr lang="zh-CN" altLang="en-US" dirty="0"/>
              <a:t>行）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5127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9.3.3 </a:t>
            </a:r>
            <a:r>
              <a:rPr lang="zh-CN" altLang="en-US" dirty="0"/>
              <a:t>事件处理流程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语言中采用</a:t>
            </a:r>
            <a:r>
              <a:rPr lang="zh-CN" altLang="en-US" sz="2000" dirty="0">
                <a:solidFill>
                  <a:srgbClr val="FF0000"/>
                </a:solidFill>
              </a:rPr>
              <a:t>委托模型</a:t>
            </a:r>
            <a:r>
              <a:rPr lang="zh-CN" altLang="en-US" sz="2000" dirty="0"/>
              <a:t>来处理事件，即事件委托处理模型由产生事件的事件源、封装事件相关信息的事件</a:t>
            </a:r>
            <a:r>
              <a:rPr lang="zh-CN" altLang="en-US" sz="2000" dirty="0" smtClean="0"/>
              <a:t>对象</a:t>
            </a:r>
            <a:r>
              <a:rPr lang="zh-CN" altLang="en-US" sz="2000" dirty="0"/>
              <a:t>和事件处理器（事件监听器）三方面组成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委托的方法就是为组件注册（任命或添加）相应的事件监听器。这样事件源和事件监听器之间就建立了联系，当事件源发生该事件时，注册在事件源上的监听器对象就能监听到该事件，从而执行事件监听器的对应方法。这就是事件委托模型，如</a:t>
            </a:r>
            <a:r>
              <a:rPr lang="zh-CN" altLang="en-US" sz="2000" dirty="0" smtClean="0"/>
              <a:t>图所</a:t>
            </a:r>
            <a:r>
              <a:rPr lang="zh-CN" altLang="en-US" sz="2000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28296"/>
              </p:ext>
            </p:extLst>
          </p:nvPr>
        </p:nvGraphicFramePr>
        <p:xfrm>
          <a:off x="2615832" y="3158794"/>
          <a:ext cx="7017120" cy="283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Visio" r:id="rId3" imgW="3800542" imgH="1533435" progId="Visio.Drawing.15">
                  <p:embed/>
                </p:oleObj>
              </mc:Choice>
              <mc:Fallback>
                <p:oleObj name="Visio" r:id="rId3" imgW="3800542" imgH="15334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832" y="3158794"/>
                        <a:ext cx="7017120" cy="2832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9492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9.3.3 </a:t>
            </a:r>
            <a:r>
              <a:rPr lang="zh-CN" altLang="en-US" dirty="0"/>
              <a:t>事件处理</a:t>
            </a:r>
            <a:r>
              <a:rPr lang="zh-CN" altLang="en-US" dirty="0" smtClean="0"/>
              <a:t>流程（续）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11368616" cy="4876800"/>
          </a:xfrm>
        </p:spPr>
        <p:txBody>
          <a:bodyPr/>
          <a:lstStyle/>
          <a:p>
            <a:r>
              <a:rPr lang="en-US" altLang="zh-CN" sz="2000" dirty="0" err="1"/>
              <a:t>JavaFX</a:t>
            </a:r>
            <a:r>
              <a:rPr lang="zh-CN" altLang="en-US" sz="2000" dirty="0"/>
              <a:t>事件处理的一般步骤如下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）建立事件源：创建将要产生事件的</a:t>
            </a:r>
            <a:r>
              <a:rPr lang="en-US" altLang="zh-CN" sz="1800" dirty="0"/>
              <a:t>GUI</a:t>
            </a:r>
            <a:r>
              <a:rPr lang="zh-CN" altLang="en-US" sz="1800" dirty="0"/>
              <a:t>组件对象（事件源），事件源通常是一个控件，如</a:t>
            </a:r>
            <a:r>
              <a:rPr lang="en-US" altLang="zh-CN" sz="1800" dirty="0"/>
              <a:t>Button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）建立事件处理器：构造实现相应事件处理器接口</a:t>
            </a:r>
            <a:r>
              <a:rPr lang="en-US" altLang="zh-CN" sz="1800" dirty="0" err="1"/>
              <a:t>EventHandler</a:t>
            </a:r>
            <a:r>
              <a:rPr lang="zh-CN" altLang="en-US" sz="1800" dirty="0"/>
              <a:t>的类，并重写事件处理方法</a:t>
            </a:r>
            <a:r>
              <a:rPr lang="en-US" altLang="zh-CN" sz="1800" dirty="0"/>
              <a:t>handle</a:t>
            </a:r>
            <a:r>
              <a:rPr lang="zh-CN" altLang="en-US" sz="1800" dirty="0" smtClean="0"/>
              <a:t>。</a:t>
            </a:r>
          </a:p>
          <a:p>
            <a:pPr lvl="1"/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）创建事件处理器对象。</a:t>
            </a:r>
          </a:p>
          <a:p>
            <a:pPr lvl="1"/>
            <a:r>
              <a:rPr lang="zh-CN" altLang="en-US" sz="1800" dirty="0" smtClean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）注册事件处理器：在事件源上注册事件处理器，使得当事件发生时，</a:t>
            </a:r>
            <a:r>
              <a:rPr lang="en-US" altLang="zh-CN" sz="1800" dirty="0"/>
              <a:t>handle</a:t>
            </a:r>
            <a:r>
              <a:rPr lang="zh-CN" altLang="en-US" sz="1800" dirty="0"/>
              <a:t>方法能够被调用。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66542"/>
              </p:ext>
            </p:extLst>
          </p:nvPr>
        </p:nvGraphicFramePr>
        <p:xfrm>
          <a:off x="1046752" y="3258325"/>
          <a:ext cx="9756495" cy="282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Visio" r:id="rId3" imgW="5457950" imgH="1581279" progId="Visio.Drawing.15">
                  <p:embed/>
                </p:oleObj>
              </mc:Choice>
              <mc:Fallback>
                <p:oleObj name="Visio" r:id="rId3" imgW="5457950" imgH="1581279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752" y="3258325"/>
                        <a:ext cx="9756495" cy="2826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841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3109" y="2461789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9.4 </a:t>
            </a:r>
            <a:r>
              <a:rPr lang="zh-CN" altLang="en-US" dirty="0"/>
              <a:t>课 事件处理器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643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JavaFX</a:t>
            </a:r>
            <a:r>
              <a:rPr lang="zh-CN" altLang="en-US" dirty="0"/>
              <a:t>中，事件用对象表示。事件处理器检查事件对象，并作出相应的响应。</a:t>
            </a:r>
            <a:r>
              <a:rPr lang="en-US" altLang="zh-CN" dirty="0"/>
              <a:t>Java</a:t>
            </a:r>
            <a:r>
              <a:rPr lang="zh-CN" altLang="en-US" dirty="0"/>
              <a:t>采用的委托事件模式将事件源与事件处理者分离，有利于事件的灵活处理：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多个监听器可以对同一个事件源对象中的同一事件进行处理。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一个事件源可以触发多种事件，每个事件可以分别被相关监听器处理。</a:t>
            </a:r>
          </a:p>
          <a:p>
            <a:pPr marL="457200" lvl="1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一个监听器可以接受多个事件源的委托。</a:t>
            </a:r>
          </a:p>
          <a:p>
            <a:r>
              <a:rPr lang="zh-CN" altLang="en-US" dirty="0" smtClean="0"/>
              <a:t>事件</a:t>
            </a:r>
            <a:r>
              <a:rPr lang="zh-CN" altLang="en-US" dirty="0"/>
              <a:t>源和监听器之间是一种多对多的关系。</a:t>
            </a:r>
          </a:p>
          <a:p>
            <a:r>
              <a:rPr lang="zh-CN" altLang="en-US" dirty="0"/>
              <a:t>事件处理器类是使用</a:t>
            </a:r>
            <a:r>
              <a:rPr lang="zh-CN" altLang="en-US" dirty="0">
                <a:solidFill>
                  <a:srgbClr val="FF0000"/>
                </a:solidFill>
              </a:rPr>
              <a:t>外部类</a:t>
            </a:r>
            <a:r>
              <a:rPr lang="zh-CN" altLang="en-US" dirty="0"/>
              <a:t>来实现的，由于外部类不能直接访问事件源所在类的成员，这样就存在有局限性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在代码</a:t>
            </a:r>
            <a:r>
              <a:rPr lang="en-US" altLang="zh-CN" dirty="0"/>
              <a:t>9-9</a:t>
            </a:r>
            <a:r>
              <a:rPr lang="zh-CN" altLang="en-US" dirty="0"/>
              <a:t>的基础上实现如下功能：在单击按钮的同时把标签内容设置成相应的颜色。就是，当单击</a:t>
            </a:r>
            <a:r>
              <a:rPr lang="en-US" altLang="zh-CN" dirty="0"/>
              <a:t>Red</a:t>
            </a:r>
            <a:r>
              <a:rPr lang="zh-CN" altLang="en-US" dirty="0"/>
              <a:t>按钮时把标签内容设置成红色，单击</a:t>
            </a:r>
            <a:r>
              <a:rPr lang="en-US" altLang="zh-CN" dirty="0"/>
              <a:t>Blue</a:t>
            </a:r>
            <a:r>
              <a:rPr lang="zh-CN" altLang="en-US" dirty="0"/>
              <a:t>按钮时把标签内容设置成蓝色。此时，若还使用外部类来实现处理器，此功能的实现就会比较困难。</a:t>
            </a:r>
            <a:endParaRPr lang="en-US" altLang="zh-CN" dirty="0" smtClean="0"/>
          </a:p>
          <a:p>
            <a:r>
              <a:rPr lang="zh-CN" altLang="en-US" dirty="0"/>
              <a:t>可使用其它形式来实现处理器接口，如</a:t>
            </a:r>
            <a:r>
              <a:rPr lang="zh-CN" altLang="en-US" dirty="0">
                <a:solidFill>
                  <a:srgbClr val="FF0000"/>
                </a:solidFill>
              </a:rPr>
              <a:t>本类（事件源所在类）、内部类或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/>
              <a:t>实现处理器</a:t>
            </a:r>
            <a:r>
              <a:rPr lang="zh-CN" altLang="en-US" dirty="0" smtClean="0"/>
              <a:t>接口。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3406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内部类处理器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11368616" cy="515878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允许将类和接口声明在其他接口、类甚至代码</a:t>
            </a:r>
            <a:r>
              <a:rPr lang="zh-CN" altLang="en-US" dirty="0" smtClean="0"/>
              <a:t>块的</a:t>
            </a:r>
            <a:r>
              <a:rPr lang="zh-CN" altLang="en-US" dirty="0"/>
              <a:t>内部，形成嵌套类（</a:t>
            </a:r>
            <a:r>
              <a:rPr lang="en-US" altLang="zh-CN" dirty="0"/>
              <a:t>nested class</a:t>
            </a:r>
            <a:r>
              <a:rPr lang="zh-CN" altLang="en-US" dirty="0"/>
              <a:t>）和嵌套接口（</a:t>
            </a:r>
            <a:r>
              <a:rPr lang="en-US" altLang="zh-CN" dirty="0"/>
              <a:t>nested interface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）按照声明所在的位置分类</a:t>
            </a:r>
          </a:p>
          <a:p>
            <a:pPr lvl="1"/>
            <a:r>
              <a:rPr lang="zh-CN" altLang="en-US" dirty="0" smtClean="0"/>
              <a:t>成员</a:t>
            </a:r>
            <a:r>
              <a:rPr lang="zh-CN" altLang="en-US" dirty="0"/>
              <a:t>内部类，也简称成员类（</a:t>
            </a:r>
            <a:r>
              <a:rPr lang="en-US" altLang="zh-CN" dirty="0"/>
              <a:t>member class</a:t>
            </a:r>
            <a:r>
              <a:rPr lang="zh-CN" altLang="en-US" dirty="0"/>
              <a:t>）或内部类（</a:t>
            </a:r>
            <a:r>
              <a:rPr lang="en-US" altLang="zh-CN" dirty="0"/>
              <a:t>inner class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dirty="0" smtClean="0"/>
              <a:t>局部</a:t>
            </a:r>
            <a:r>
              <a:rPr lang="zh-CN" altLang="en-US" dirty="0"/>
              <a:t>内部类（</a:t>
            </a:r>
            <a:r>
              <a:rPr lang="en-US" altLang="zh-CN" dirty="0"/>
              <a:t>local inner class</a:t>
            </a:r>
            <a:r>
              <a:rPr lang="zh-CN" altLang="en-US" dirty="0"/>
              <a:t>）：声明在一个方法体、构造器或初始化块中。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）按照有无</a:t>
            </a:r>
            <a:r>
              <a:rPr lang="en-US" altLang="zh-CN" dirty="0"/>
              <a:t>static</a:t>
            </a:r>
            <a:r>
              <a:rPr lang="zh-CN" altLang="en-US" dirty="0"/>
              <a:t>修饰分类</a:t>
            </a:r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嵌套类。但在接口中声明嵌套类时，可缺省</a:t>
            </a:r>
            <a:r>
              <a:rPr lang="en-US" altLang="zh-CN" dirty="0"/>
              <a:t>static</a:t>
            </a:r>
            <a:r>
              <a:rPr lang="zh-CN" altLang="en-US" dirty="0"/>
              <a:t>，即默认是静态类。</a:t>
            </a:r>
          </a:p>
          <a:p>
            <a:pPr lvl="1"/>
            <a:r>
              <a:rPr lang="zh-CN" altLang="en-US" dirty="0" smtClean="0"/>
              <a:t>非</a:t>
            </a:r>
            <a:r>
              <a:rPr lang="zh-CN" altLang="en-US" dirty="0"/>
              <a:t>静态嵌套类，也简称为内部类。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）按照有无名字分类</a:t>
            </a:r>
          </a:p>
          <a:p>
            <a:pPr lvl="1"/>
            <a:r>
              <a:rPr lang="zh-CN" altLang="en-US" dirty="0" smtClean="0"/>
              <a:t>实</a:t>
            </a:r>
            <a:r>
              <a:rPr lang="zh-CN" altLang="en-US" dirty="0"/>
              <a:t>名内部类：声明中有类名。</a:t>
            </a:r>
          </a:p>
          <a:p>
            <a:pPr lvl="1"/>
            <a:r>
              <a:rPr lang="zh-CN" altLang="en-US" dirty="0" smtClean="0"/>
              <a:t>匿名</a:t>
            </a:r>
            <a:r>
              <a:rPr lang="zh-CN" altLang="en-US" dirty="0"/>
              <a:t>内部类（</a:t>
            </a:r>
            <a:r>
              <a:rPr lang="en-US" altLang="zh-CN" dirty="0"/>
              <a:t>anonymous class</a:t>
            </a:r>
            <a:r>
              <a:rPr lang="zh-CN" altLang="en-US" dirty="0"/>
              <a:t>）。一般在</a:t>
            </a:r>
            <a:r>
              <a:rPr lang="en-US" altLang="zh-CN" dirty="0"/>
              <a:t>new</a:t>
            </a:r>
            <a:r>
              <a:rPr lang="zh-CN" altLang="en-US" dirty="0"/>
              <a:t>表达式中定义，不可有显式构造器。</a:t>
            </a:r>
          </a:p>
          <a:p>
            <a:r>
              <a:rPr lang="zh-CN" altLang="en-US" dirty="0"/>
              <a:t>通常把嵌套类所嵌入的类称为外包类（</a:t>
            </a:r>
            <a:r>
              <a:rPr lang="en-US" altLang="zh-CN" dirty="0"/>
              <a:t>outer class</a:t>
            </a:r>
            <a:r>
              <a:rPr lang="zh-CN" altLang="en-US" dirty="0"/>
              <a:t>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3939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内部类</a:t>
            </a:r>
            <a:r>
              <a:rPr lang="zh-CN" altLang="en-US" dirty="0" smtClean="0"/>
              <a:t>处理器（续）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事件处理程序中，由于与事件相关的事件监听器类多数局限于一个类的内部，所以经常用内部类作为事件监听器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en-US" altLang="zh-CN" dirty="0"/>
              <a:t>9-10</a:t>
            </a:r>
            <a:r>
              <a:rPr lang="zh-CN" altLang="en-US" dirty="0"/>
              <a:t>用实名内部类作为事件处理器，实现单击按钮的同时把标签内容设置成相应的颜色的功能。在实名内部类中实现事件处理器接口。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9-10】</a:t>
            </a:r>
            <a:r>
              <a:rPr lang="zh-CN" altLang="en-US" dirty="0"/>
              <a:t>用实名内部类作为事件处理器。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198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74506" y="883166"/>
            <a:ext cx="8700977" cy="506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javafx.scene.control.Label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javafx.scene.paint.Color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InnerClassHandlerDemo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声明标签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Label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声明按钮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Button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692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3873" y="436598"/>
            <a:ext cx="8700977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试一试：单击按钮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创建事件处理器对象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给事件源注册事件处理器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Insets(25));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.setVgap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100);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InnerClassHandlerDemo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081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6404" y="798106"/>
            <a:ext cx="8700977" cy="443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事件处理器类：内部类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HandlerClass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implements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50	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51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handle(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52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判断事件源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53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.getSource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==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54	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将标签设置为红色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55		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56	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58				}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.getSource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==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59	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将标签设置为蓝色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60		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61	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62		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63	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64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65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32173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9.4.2  </a:t>
            </a:r>
            <a:r>
              <a:rPr lang="zh-CN" altLang="en-US" dirty="0" smtClean="0"/>
              <a:t>匿名</a:t>
            </a:r>
            <a:r>
              <a:rPr lang="zh-CN" altLang="en-US" dirty="0"/>
              <a:t>内部类处理器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11368616" cy="4876800"/>
          </a:xfrm>
        </p:spPr>
        <p:txBody>
          <a:bodyPr/>
          <a:lstStyle/>
          <a:p>
            <a:r>
              <a:rPr lang="zh-CN" altLang="en-US" dirty="0"/>
              <a:t>一个匿名内部类就是一个没有名字的内部类。</a:t>
            </a:r>
          </a:p>
          <a:p>
            <a:r>
              <a:rPr lang="zh-CN" altLang="en-US" dirty="0"/>
              <a:t>匿名内部类具有如下特点：</a:t>
            </a:r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使用</a:t>
            </a:r>
            <a:r>
              <a:rPr lang="en-US" altLang="zh-CN" dirty="0"/>
              <a:t>class</a:t>
            </a:r>
            <a:r>
              <a:rPr lang="zh-CN" altLang="en-US" dirty="0"/>
              <a:t>关键字，没有类名。</a:t>
            </a:r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个匿名内部类必须总是从一个父类继承或实现一个接口，但是它不能有显式的</a:t>
            </a:r>
            <a:r>
              <a:rPr lang="en-US" altLang="zh-CN" dirty="0"/>
              <a:t>extends</a:t>
            </a:r>
            <a:r>
              <a:rPr lang="zh-CN" altLang="en-US" dirty="0"/>
              <a:t>或</a:t>
            </a:r>
            <a:r>
              <a:rPr lang="en-US" altLang="zh-CN" dirty="0"/>
              <a:t>implements</a:t>
            </a:r>
            <a:r>
              <a:rPr lang="zh-CN" altLang="en-US" dirty="0"/>
              <a:t>子句。</a:t>
            </a:r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有抽象方法和静态方法，并且，一个匿名内部类必须实现父类或者接口中的所有抽象方法。</a:t>
            </a:r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派生子类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匿名内部类定义格式如下：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70810"/>
              </p:ext>
            </p:extLst>
          </p:nvPr>
        </p:nvGraphicFramePr>
        <p:xfrm>
          <a:off x="862532" y="4755765"/>
          <a:ext cx="6909867" cy="1234440"/>
        </p:xfrm>
        <a:graphic>
          <a:graphicData uri="http://schemas.openxmlformats.org/drawingml/2006/table">
            <a:tbl>
              <a:tblPr firstRow="1" firstCol="1" bandRow="1"/>
              <a:tblGrid>
                <a:gridCol w="6909867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new 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父类名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| 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接口名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) {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    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方法体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940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en-US" altLang="zh-CN" dirty="0" err="1"/>
              <a:t>JavaFX</a:t>
            </a:r>
            <a:r>
              <a:rPr lang="zh-CN" altLang="en-US" dirty="0"/>
              <a:t>程序的基本结构（续）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舞台、场景及按钮之间的关系如图所示。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Stage</a:t>
            </a:r>
            <a:r>
              <a:rPr lang="zh-CN" altLang="en-US" dirty="0"/>
              <a:t>对象是</a:t>
            </a:r>
            <a:r>
              <a:rPr lang="en-US" altLang="zh-CN" dirty="0" err="1"/>
              <a:t>JavaFX</a:t>
            </a:r>
            <a:r>
              <a:rPr lang="zh-CN" altLang="en-US" dirty="0"/>
              <a:t>的顶层容器，它构成应用程序的主窗口。每个</a:t>
            </a:r>
            <a:r>
              <a:rPr lang="en-US" altLang="zh-CN" dirty="0" err="1"/>
              <a:t>JavaFX</a:t>
            </a:r>
            <a:r>
              <a:rPr lang="zh-CN" altLang="en-US" dirty="0"/>
              <a:t>应用都可自动访问一个</a:t>
            </a:r>
            <a:r>
              <a:rPr lang="en-US" altLang="zh-CN" dirty="0"/>
              <a:t>Stage</a:t>
            </a:r>
            <a:r>
              <a:rPr lang="zh-CN" altLang="en-US" dirty="0"/>
              <a:t>，它称为主舞台。主舞台是</a:t>
            </a:r>
            <a:r>
              <a:rPr lang="en-US" altLang="zh-CN" dirty="0" err="1"/>
              <a:t>JavaFX</a:t>
            </a:r>
            <a:r>
              <a:rPr lang="zh-CN" altLang="en-US" dirty="0"/>
              <a:t>应用启动时由运行时系统创建的，通过</a:t>
            </a:r>
            <a:r>
              <a:rPr lang="en-US" altLang="zh-CN" dirty="0"/>
              <a:t>start( )</a:t>
            </a:r>
            <a:r>
              <a:rPr lang="zh-CN" altLang="en-US" dirty="0"/>
              <a:t>方法的参数获得，用户不能自己创建。</a:t>
            </a:r>
            <a:r>
              <a:rPr lang="en-US" altLang="zh-CN" dirty="0"/>
              <a:t>Scene</a:t>
            </a:r>
            <a:r>
              <a:rPr lang="zh-CN" altLang="en-US" dirty="0"/>
              <a:t>表示舞台中一个场景，它也是一个容器，可包含各种控件，如布局面板，按钮、复选框、文本和图形等。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78828"/>
              </p:ext>
            </p:extLst>
          </p:nvPr>
        </p:nvGraphicFramePr>
        <p:xfrm>
          <a:off x="6519672" y="1150811"/>
          <a:ext cx="4517136" cy="246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Visio" r:id="rId3" imgW="3133747" imgH="1819146" progId="Visio.Drawing.15">
                  <p:embed/>
                </p:oleObj>
              </mc:Choice>
              <mc:Fallback>
                <p:oleObj name="Visio" r:id="rId3" imgW="3133747" imgH="181914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672" y="1150811"/>
                        <a:ext cx="4517136" cy="2469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1046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 </a:t>
            </a:r>
            <a:r>
              <a:rPr lang="zh-CN" altLang="en-US" dirty="0"/>
              <a:t>匿名内部类</a:t>
            </a:r>
            <a:r>
              <a:rPr lang="zh-CN" altLang="en-US" dirty="0" smtClean="0"/>
              <a:t>处理器（续）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83365"/>
            <a:ext cx="11368616" cy="487680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9-11】</a:t>
            </a:r>
            <a:r>
              <a:rPr lang="zh-CN" altLang="en-US" dirty="0"/>
              <a:t>用匿名内部类作为事件处理器。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30029" y="1484383"/>
            <a:ext cx="8826501" cy="506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javafx.scene.control.Label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javafx.scene.paint.Color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AnonymousClassHandlerDemo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声明标签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Label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声明按钮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Button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2497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8615" y="325434"/>
            <a:ext cx="8826501" cy="620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试一试：单击按钮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27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创建及注册事件处理器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handle(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将标签设置为红色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34		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});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创建及注册事件处理器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EventHandler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&gt;()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41		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handle(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将标签设置为蓝色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	});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4094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521" y="3868259"/>
            <a:ext cx="11368616" cy="2436848"/>
          </a:xfrm>
        </p:spPr>
        <p:txBody>
          <a:bodyPr/>
          <a:lstStyle/>
          <a:p>
            <a:r>
              <a:rPr lang="zh-CN" altLang="en-US" sz="2000" dirty="0"/>
              <a:t>说明：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）程序使用匿名内部类创建两个处理器</a:t>
            </a:r>
            <a:r>
              <a:rPr lang="en-US" altLang="zh-CN" sz="1800" dirty="0"/>
              <a:t>(</a:t>
            </a:r>
            <a:r>
              <a:rPr lang="zh-CN" altLang="en-US" sz="1800" dirty="0"/>
              <a:t>第</a:t>
            </a:r>
            <a:r>
              <a:rPr lang="en-US" altLang="zh-CN" sz="1800" dirty="0"/>
              <a:t>30~47</a:t>
            </a:r>
            <a:r>
              <a:rPr lang="zh-CN" altLang="en-US" sz="1800" dirty="0"/>
              <a:t>行</a:t>
            </a:r>
            <a:r>
              <a:rPr lang="en-US" altLang="zh-CN" sz="1800" dirty="0"/>
              <a:t>)</a:t>
            </a:r>
            <a:r>
              <a:rPr lang="zh-CN" altLang="en-US" sz="1800" dirty="0"/>
              <a:t>。如果不使用匿名内部类，你需要创建两个独立的类。一个匿名处理器如同一个内部类一样工作。使用匿名内部类使程序变得精简。</a:t>
            </a:r>
            <a:r>
              <a:rPr lang="zh-CN" altLang="en-US" sz="1800" dirty="0">
                <a:solidFill>
                  <a:srgbClr val="FF0000"/>
                </a:solidFill>
              </a:rPr>
              <a:t>一个事件源对应一个匿名处理器</a:t>
            </a:r>
            <a:r>
              <a:rPr lang="zh-CN" altLang="en-US" sz="1800" dirty="0"/>
              <a:t>，这样，就无需用</a:t>
            </a:r>
            <a:r>
              <a:rPr lang="en-US" altLang="zh-CN" sz="1800" dirty="0" err="1"/>
              <a:t>getSource</a:t>
            </a:r>
            <a:r>
              <a:rPr lang="en-US" altLang="zh-CN" sz="1800" dirty="0"/>
              <a:t>()</a:t>
            </a:r>
            <a:r>
              <a:rPr lang="zh-CN" altLang="en-US" sz="1800" dirty="0"/>
              <a:t>来判断事件源了。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）匿名内部类也</a:t>
            </a:r>
            <a:r>
              <a:rPr lang="zh-CN" altLang="en-US" sz="1800" dirty="0">
                <a:solidFill>
                  <a:srgbClr val="FF0000"/>
                </a:solidFill>
              </a:rPr>
              <a:t>能直接访问其所在类的成员</a:t>
            </a:r>
            <a:r>
              <a:rPr lang="zh-CN" altLang="en-US" sz="1800" dirty="0"/>
              <a:t>（第</a:t>
            </a:r>
            <a:r>
              <a:rPr lang="en-US" altLang="zh-CN" sz="1800" dirty="0"/>
              <a:t>34</a:t>
            </a:r>
            <a:r>
              <a:rPr lang="zh-CN" altLang="en-US" sz="1800" dirty="0"/>
              <a:t>行、第</a:t>
            </a:r>
            <a:r>
              <a:rPr lang="en-US" altLang="zh-CN" sz="1800" dirty="0"/>
              <a:t>44</a:t>
            </a:r>
            <a:r>
              <a:rPr lang="zh-CN" altLang="en-US" sz="1800" dirty="0"/>
              <a:t>行）。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）一个匿名内部类被编译成一个名为</a:t>
            </a:r>
            <a:r>
              <a:rPr lang="en-US" altLang="zh-CN" sz="1800" dirty="0" err="1"/>
              <a:t>OuterClassName$n.class</a:t>
            </a:r>
            <a:r>
              <a:rPr lang="zh-CN" altLang="en-US" sz="1800" dirty="0"/>
              <a:t>的类。本例中的匿名内部类被编译成</a:t>
            </a:r>
            <a:r>
              <a:rPr lang="en-US" altLang="zh-CN" sz="1800" dirty="0"/>
              <a:t>AnonymousClassHandlerDemo$1.class</a:t>
            </a:r>
            <a:r>
              <a:rPr lang="zh-CN" altLang="en-US" sz="1800" dirty="0"/>
              <a:t>、</a:t>
            </a:r>
            <a:r>
              <a:rPr lang="en-US" altLang="zh-CN" sz="1800" dirty="0"/>
              <a:t>AnonymousClassHandlerDemo$2.class</a:t>
            </a:r>
            <a:r>
              <a:rPr lang="zh-CN" altLang="en-US" sz="18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663675" y="367964"/>
            <a:ext cx="8826501" cy="328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Insets(25));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.setVgap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56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100);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AnonymousClassHandlerDemo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58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59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60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61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139434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lambda</a:t>
            </a:r>
            <a:r>
              <a:rPr lang="zh-CN" altLang="en-US" dirty="0"/>
              <a:t>表达式处理器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11567772" cy="4876800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表达式是</a:t>
            </a:r>
            <a:r>
              <a:rPr lang="en-US" altLang="zh-CN" dirty="0"/>
              <a:t>Java8</a:t>
            </a:r>
            <a:r>
              <a:rPr lang="zh-CN" altLang="en-US" dirty="0"/>
              <a:t>中的新特征。</a:t>
            </a:r>
            <a:r>
              <a:rPr lang="en-US" altLang="zh-CN" dirty="0"/>
              <a:t>lambda</a:t>
            </a:r>
            <a:r>
              <a:rPr lang="zh-CN" altLang="en-US" dirty="0"/>
              <a:t>表达式可以被看作使用精简语法的匿名内部类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lambda</a:t>
            </a:r>
            <a:r>
              <a:rPr lang="zh-CN" altLang="en-US" dirty="0"/>
              <a:t>表达式的事件处理器形式如下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9-12】</a:t>
            </a:r>
            <a:r>
              <a:rPr lang="zh-CN" altLang="en-US" dirty="0"/>
              <a:t>使用</a:t>
            </a:r>
            <a:r>
              <a:rPr lang="en-US" altLang="zh-CN" dirty="0"/>
              <a:t>lambda</a:t>
            </a:r>
            <a:r>
              <a:rPr lang="zh-CN" altLang="en-US" dirty="0"/>
              <a:t>表达式的事件处理器。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44934"/>
              </p:ext>
            </p:extLst>
          </p:nvPr>
        </p:nvGraphicFramePr>
        <p:xfrm>
          <a:off x="1053920" y="2299645"/>
          <a:ext cx="6622788" cy="1464281"/>
        </p:xfrm>
        <a:graphic>
          <a:graphicData uri="http://schemas.openxmlformats.org/drawingml/2006/table">
            <a:tbl>
              <a:tblPr firstRow="1" firstCol="1" bandRow="1"/>
              <a:tblGrid>
                <a:gridCol w="6622788"/>
              </a:tblGrid>
              <a:tr h="1464281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event_source.setOnAction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e-&gt;{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事件处理代码</a:t>
                      </a:r>
                    </a:p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});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18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lambda</a:t>
            </a:r>
            <a:r>
              <a:rPr lang="zh-CN" altLang="en-US" dirty="0"/>
              <a:t>表达式</a:t>
            </a:r>
            <a:r>
              <a:rPr lang="zh-CN" altLang="en-US" dirty="0" smtClean="0"/>
              <a:t>处理器（续）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506133" y="1221379"/>
            <a:ext cx="80523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javafx.event.ActionEvent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javafx.geometry.Insets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javafx.scene.control.Label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javafx.scene.layout.GridPane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javafx.scene.paint.Color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import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10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	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LambdaHandlerDemo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声明标签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13		Label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声明按钮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Button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16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/** </a:t>
            </a:r>
            <a:r>
              <a:rPr lang="zh-CN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主方法</a:t>
            </a:r>
            <a:r>
              <a:rPr lang="en-US" altLang="zh-CN" sz="1400" b="0" kern="0" dirty="0">
                <a:solidFill>
                  <a:srgbClr val="3F5FB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*/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	</a:t>
            </a:r>
            <a:r>
              <a:rPr lang="en-US" altLang="zh-CN" sz="1400" b="0" i="1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1037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lambda</a:t>
            </a:r>
            <a:r>
              <a:rPr lang="zh-CN" altLang="en-US" dirty="0"/>
              <a:t>表达式处理器（续）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95500" y="1093788"/>
            <a:ext cx="80523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22		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	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Label(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试一试：单击按钮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27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28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表达式的事件处理器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29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ActionEvent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-&gt;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30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将标签设置为红色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31	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32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"Red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33			});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34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使用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表达式的事件处理器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36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.setOnAction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-&gt;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				</a:t>
            </a:r>
            <a:r>
              <a:rPr lang="en-US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将标签设置为蓝色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				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.setTextFill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Color.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	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System.</a:t>
            </a:r>
            <a:r>
              <a:rPr lang="en-US" altLang="zh-CN" sz="1400" b="0" i="1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out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.println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"Blue</a:t>
            </a:r>
            <a:r>
              <a:rPr lang="zh-CN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按钮被点击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40			});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41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361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lambda</a:t>
            </a:r>
            <a:r>
              <a:rPr lang="zh-CN" altLang="en-US" dirty="0"/>
              <a:t>表达式处理器（续）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95500" y="1093788"/>
            <a:ext cx="8052391" cy="3288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			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43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.setPadding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Insets(25));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.setVgap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45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lblInfo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btRed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0,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47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.add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btBlue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1, 1);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48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			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gridPane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200, 100);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50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 err="1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LambdaHandlerDemo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51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52			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53		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54	}</a:t>
            </a:r>
            <a:endParaRPr lang="zh-CN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865160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/>
              <a:t>9.7 </a:t>
            </a:r>
            <a:r>
              <a:rPr lang="zh-CN" altLang="en-US" dirty="0"/>
              <a:t>属性监听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给属性添加一个监听器来监来观察对象中值的变化。</a:t>
            </a:r>
          </a:p>
          <a:p>
            <a:r>
              <a:rPr lang="zh-CN" altLang="en-US" dirty="0"/>
              <a:t>链</a:t>
            </a:r>
            <a:r>
              <a:rPr lang="en-US" altLang="zh-CN" dirty="0"/>
              <a:t>9.8 </a:t>
            </a:r>
            <a:r>
              <a:rPr lang="zh-CN" altLang="en-US" dirty="0"/>
              <a:t>本类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9.9 </a:t>
            </a:r>
            <a:r>
              <a:rPr lang="zh-CN" altLang="en-US" dirty="0"/>
              <a:t>通过方法调用实现</a:t>
            </a:r>
            <a:r>
              <a:rPr lang="zh-CN" altLang="en-US" dirty="0" smtClean="0"/>
              <a:t>处理器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9.10 </a:t>
            </a:r>
            <a:r>
              <a:rPr lang="zh-CN" altLang="en-US" dirty="0"/>
              <a:t>鼠标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zh-CN" altLang="en-US" dirty="0"/>
              <a:t>链</a:t>
            </a:r>
            <a:r>
              <a:rPr lang="en-US" altLang="zh-CN" dirty="0"/>
              <a:t>9.11 </a:t>
            </a:r>
            <a:r>
              <a:rPr lang="zh-CN" altLang="en-US" dirty="0"/>
              <a:t>键盘事件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Picture 6" descr="t01b26d925f98cb6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5" y="3171826"/>
            <a:ext cx="4257975" cy="29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qr.api.cli.im/newqr/create?data=http%3A%2F%2Fqr61.cn%2Fo7nUYH%2FqOQ6dVG&amp;level=H&amp;transparent=0&amp;bgcolor=%23FFFFFF&amp;forecolor=%2F%2Fstatic.clewm.net%2Fcli%2Fimages%2Fbeautify%2Fnew%2Fforecolor%2F35.png&amp;blockpixel=12&amp;marginblock=2&amp;logourl=&amp;size=400&amp;text=&amp;logoshape=no&amp;embed_text_fontfamily=simhei.ttc&amp;eye_use_fore=1&amp;background=images%2Fbackground%2Fbg6.png&amp;wper=0.8&amp;hper=0.8&amp;tper=0.1&amp;lper=0.1&amp;qrcode_eyes=&amp;outcolor=&amp;incolor=&amp;body_type=0&amp;qr_rotate=0&amp;fontfamily=msyh.ttf&amp;fontsize=30&amp;fontcolor=&amp;logo_pos=0&amp;kid=cliim&amp;time=1638921811&amp;key=4607885fd5b46c485ee6b6f6a3adf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994" y="504635"/>
            <a:ext cx="2211915" cy="22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654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560" y="2576070"/>
            <a:ext cx="10212916" cy="609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9.5 </a:t>
            </a:r>
            <a:r>
              <a:rPr lang="zh-CN" altLang="en-US" dirty="0"/>
              <a:t>课 常用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48937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0952" y="308464"/>
            <a:ext cx="10212916" cy="609600"/>
          </a:xfrm>
        </p:spPr>
        <p:txBody>
          <a:bodyPr/>
          <a:lstStyle/>
          <a:p>
            <a:r>
              <a:rPr lang="en-US" altLang="zh-CN" dirty="0"/>
              <a:t>9.5.1 UI</a:t>
            </a:r>
            <a:r>
              <a:rPr lang="zh-CN" altLang="en-US" dirty="0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95363"/>
            <a:ext cx="4746599" cy="4876800"/>
          </a:xfrm>
        </p:spPr>
        <p:txBody>
          <a:bodyPr/>
          <a:lstStyle/>
          <a:p>
            <a:r>
              <a:rPr lang="zh-CN" altLang="en-US" sz="2000" dirty="0"/>
              <a:t>每个组件由一个类表示，可以通过实例化来创建组件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JavaFX</a:t>
            </a:r>
            <a:r>
              <a:rPr lang="zh-CN" altLang="en-US" sz="2000" dirty="0"/>
              <a:t>设计</a:t>
            </a:r>
            <a:r>
              <a:rPr lang="en-US" altLang="zh-CN" sz="2000" dirty="0"/>
              <a:t>GUI</a:t>
            </a:r>
            <a:r>
              <a:rPr lang="zh-CN" altLang="en-US" sz="2000" dirty="0"/>
              <a:t>时常用控件如</a:t>
            </a:r>
            <a:r>
              <a:rPr lang="zh-CN" altLang="en-US" sz="2000" dirty="0" smtClean="0"/>
              <a:t>表所</a:t>
            </a:r>
            <a:r>
              <a:rPr lang="zh-CN" altLang="en-US" sz="2000" dirty="0"/>
              <a:t>示。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84" y="814609"/>
            <a:ext cx="5845862" cy="58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92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en-US" altLang="zh-CN" dirty="0" err="1"/>
              <a:t>JavaFX</a:t>
            </a:r>
            <a:r>
              <a:rPr lang="zh-CN" altLang="en-US" dirty="0"/>
              <a:t>程序的基本结构（续）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JavaFX</a:t>
            </a:r>
            <a:r>
              <a:rPr lang="zh-CN" altLang="en-US" dirty="0"/>
              <a:t>程序有多种启动方式。第</a:t>
            </a:r>
            <a:r>
              <a:rPr lang="en-US" altLang="zh-CN" dirty="0"/>
              <a:t>22</a:t>
            </a:r>
            <a:r>
              <a:rPr lang="zh-CN" altLang="en-US" dirty="0"/>
              <a:t>行是其中一种方式。</a:t>
            </a:r>
          </a:p>
          <a:p>
            <a:pPr lvl="2"/>
            <a:r>
              <a:rPr lang="zh-CN" altLang="en-US" dirty="0"/>
              <a:t>第二种方式为：</a:t>
            </a:r>
          </a:p>
          <a:p>
            <a:pPr marL="1200150" lvl="3" indent="0">
              <a:buNone/>
            </a:pPr>
            <a:r>
              <a:rPr lang="en-US" altLang="zh-CN" b="1" dirty="0"/>
              <a:t>launch(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pPr marL="1200150" lvl="3" indent="0">
              <a:buNone/>
            </a:pPr>
            <a:r>
              <a:rPr lang="zh-CN" altLang="en-US" dirty="0"/>
              <a:t>就是可以去掉</a:t>
            </a:r>
            <a:r>
              <a:rPr lang="en-US" altLang="zh-CN" dirty="0"/>
              <a:t>Application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第三种方式为：</a:t>
            </a:r>
          </a:p>
          <a:p>
            <a:pPr marL="1200150" lvl="3" indent="0">
              <a:buNone/>
            </a:pPr>
            <a:r>
              <a:rPr lang="en-US" altLang="zh-CN" b="1" dirty="0" err="1"/>
              <a:t>Application.launch</a:t>
            </a:r>
            <a:r>
              <a:rPr lang="en-US" altLang="zh-CN" b="1" dirty="0"/>
              <a:t>(</a:t>
            </a:r>
            <a:r>
              <a:rPr lang="en-US" altLang="zh-CN" b="1" dirty="0" err="1"/>
              <a:t>SimpleJavaFX.class,args</a:t>
            </a:r>
            <a:r>
              <a:rPr lang="en-US" altLang="zh-CN" b="1" dirty="0"/>
              <a:t>);</a:t>
            </a:r>
          </a:p>
          <a:p>
            <a:pPr marL="1200150" lvl="3" indent="0">
              <a:buNone/>
            </a:pPr>
            <a:r>
              <a:rPr lang="zh-CN" altLang="en-US" dirty="0"/>
              <a:t>第一个参数为继承了</a:t>
            </a:r>
            <a:r>
              <a:rPr lang="en-US" altLang="zh-CN" dirty="0"/>
              <a:t>Application</a:t>
            </a:r>
            <a:r>
              <a:rPr lang="zh-CN" altLang="en-US" dirty="0"/>
              <a:t>类的</a:t>
            </a:r>
            <a:r>
              <a:rPr lang="en-US" altLang="zh-CN" dirty="0"/>
              <a:t>Class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9550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9.5.1 UI</a:t>
            </a:r>
            <a:r>
              <a:rPr lang="zh-CN" altLang="en-US" dirty="0" smtClean="0"/>
              <a:t>组件（续）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9-13】</a:t>
            </a:r>
            <a:r>
              <a:rPr lang="zh-CN" altLang="en-US" dirty="0"/>
              <a:t>注册表单。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</a:t>
            </a:r>
            <a:r>
              <a:rPr lang="zh-CN" altLang="en-US" dirty="0"/>
              <a:t>了</a:t>
            </a:r>
            <a:r>
              <a:rPr lang="en-US" altLang="zh-CN" dirty="0" err="1"/>
              <a:t>JavaFX</a:t>
            </a:r>
            <a:r>
              <a:rPr lang="zh-CN" altLang="en-US" dirty="0"/>
              <a:t>中的如下控件：</a:t>
            </a:r>
            <a:r>
              <a:rPr lang="en-US" altLang="zh-CN" dirty="0"/>
              <a:t>Label</a:t>
            </a:r>
            <a:r>
              <a:rPr lang="zh-CN" altLang="en-US" dirty="0"/>
              <a:t>、</a:t>
            </a:r>
            <a:r>
              <a:rPr lang="en-US" altLang="zh-CN" dirty="0" err="1"/>
              <a:t>TextField</a:t>
            </a:r>
            <a:r>
              <a:rPr lang="zh-CN" altLang="en-US" dirty="0"/>
              <a:t>、</a:t>
            </a:r>
            <a:r>
              <a:rPr lang="en-US" altLang="zh-CN" dirty="0" err="1"/>
              <a:t>DatePicker</a:t>
            </a:r>
            <a:r>
              <a:rPr lang="zh-CN" altLang="en-US" dirty="0"/>
              <a:t>、</a:t>
            </a:r>
            <a:r>
              <a:rPr lang="en-US" altLang="zh-CN" dirty="0"/>
              <a:t>Radio Button</a:t>
            </a:r>
            <a:r>
              <a:rPr lang="zh-CN" altLang="en-US" dirty="0"/>
              <a:t>、</a:t>
            </a:r>
            <a:r>
              <a:rPr lang="en-US" altLang="zh-CN" dirty="0"/>
              <a:t>Toggle Button</a:t>
            </a:r>
            <a:r>
              <a:rPr lang="zh-CN" altLang="en-US" dirty="0"/>
              <a:t>、</a:t>
            </a:r>
            <a:r>
              <a:rPr lang="en-US" altLang="zh-CN" dirty="0"/>
              <a:t>Check Box</a:t>
            </a:r>
            <a:r>
              <a:rPr lang="zh-CN" altLang="en-US" dirty="0"/>
              <a:t>、</a:t>
            </a:r>
            <a:r>
              <a:rPr lang="en-US" altLang="zh-CN" dirty="0"/>
              <a:t>List View</a:t>
            </a:r>
            <a:r>
              <a:rPr lang="zh-CN" altLang="en-US" dirty="0"/>
              <a:t>、</a:t>
            </a:r>
            <a:r>
              <a:rPr lang="en-US" altLang="zh-CN" dirty="0"/>
              <a:t>Choice List</a:t>
            </a:r>
            <a:r>
              <a:rPr lang="zh-CN" altLang="en-US" dirty="0"/>
              <a:t>、</a:t>
            </a:r>
            <a:r>
              <a:rPr lang="en-US" altLang="zh-CN" dirty="0" err="1"/>
              <a:t>PasswordField</a:t>
            </a:r>
            <a:r>
              <a:rPr lang="zh-CN" altLang="en-US" dirty="0"/>
              <a:t>及</a:t>
            </a:r>
            <a:r>
              <a:rPr lang="en-US" altLang="zh-CN" dirty="0"/>
              <a:t>Button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【</a:t>
            </a:r>
            <a:r>
              <a:rPr lang="zh-CN" altLang="en-US" dirty="0"/>
              <a:t>代码</a:t>
            </a:r>
            <a:r>
              <a:rPr lang="en-US" altLang="zh-CN" dirty="0"/>
              <a:t>9-14】</a:t>
            </a:r>
            <a:r>
              <a:rPr lang="zh-CN" altLang="en-US" dirty="0"/>
              <a:t>简单文件阅读器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演示了</a:t>
            </a:r>
            <a:r>
              <a:rPr lang="en-US" altLang="zh-CN" dirty="0" err="1"/>
              <a:t>JavaFX</a:t>
            </a:r>
            <a:r>
              <a:rPr lang="zh-CN" altLang="en-US" dirty="0"/>
              <a:t>中的如下控件：</a:t>
            </a:r>
            <a:r>
              <a:rPr lang="en-US" altLang="zh-CN" dirty="0"/>
              <a:t>Label</a:t>
            </a:r>
            <a:r>
              <a:rPr lang="zh-CN" altLang="en-US" dirty="0"/>
              <a:t>、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TextArea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FileChooser</a:t>
            </a:r>
            <a:r>
              <a:rPr lang="zh-CN" altLang="en-US" dirty="0"/>
              <a:t>、</a:t>
            </a:r>
            <a:r>
              <a:rPr lang="en-US" altLang="zh-CN" dirty="0" err="1"/>
              <a:t>ColorPicker</a:t>
            </a:r>
            <a:r>
              <a:rPr lang="zh-CN" altLang="en-US" dirty="0"/>
              <a:t>、</a:t>
            </a:r>
            <a:r>
              <a:rPr lang="en-US" altLang="zh-CN" dirty="0"/>
              <a:t>Slider</a:t>
            </a:r>
            <a:r>
              <a:rPr lang="zh-CN" altLang="en-US" dirty="0"/>
              <a:t>及</a:t>
            </a:r>
            <a:r>
              <a:rPr lang="en-US" altLang="zh-CN" dirty="0" err="1"/>
              <a:t>ScrollBar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235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916" y="1114425"/>
            <a:ext cx="5762396" cy="4876800"/>
          </a:xfrm>
        </p:spPr>
        <p:txBody>
          <a:bodyPr/>
          <a:lstStyle/>
          <a:p>
            <a:r>
              <a:rPr lang="zh-CN" altLang="en-US" dirty="0"/>
              <a:t>链</a:t>
            </a:r>
            <a:r>
              <a:rPr lang="en-US" altLang="zh-CN" dirty="0"/>
              <a:t>9.12 </a:t>
            </a:r>
            <a:r>
              <a:rPr lang="en-US" altLang="zh-CN" dirty="0" err="1"/>
              <a:t>JavaFX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/>
              <a:t>JavaFX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/>
              <a:t>结构，即</a:t>
            </a:r>
            <a:r>
              <a:rPr lang="en-US" altLang="zh-CN" dirty="0"/>
              <a:t>Model</a:t>
            </a:r>
            <a:r>
              <a:rPr lang="zh-CN" altLang="en-US" dirty="0"/>
              <a:t>（模型层）、</a:t>
            </a:r>
            <a:r>
              <a:rPr lang="en-US" altLang="zh-CN" dirty="0"/>
              <a:t>View</a:t>
            </a:r>
            <a:r>
              <a:rPr lang="zh-CN" altLang="en-US" dirty="0"/>
              <a:t>（视图层）和</a:t>
            </a:r>
            <a:r>
              <a:rPr lang="en-US" altLang="zh-CN" dirty="0"/>
              <a:t>Controller</a:t>
            </a:r>
            <a:r>
              <a:rPr lang="zh-CN" altLang="en-US" dirty="0"/>
              <a:t>（控制器层）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pic>
        <p:nvPicPr>
          <p:cNvPr id="5" name="Picture 6" descr="t01b26d925f98cb6a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5" y="3171826"/>
            <a:ext cx="4257975" cy="29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7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en-US" altLang="zh-CN" dirty="0" err="1"/>
              <a:t>JavaFX</a:t>
            </a:r>
            <a:r>
              <a:rPr lang="zh-CN" altLang="en-US" dirty="0"/>
              <a:t>程序的基本结构（续）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196" y="994220"/>
            <a:ext cx="11368616" cy="4876800"/>
          </a:xfrm>
        </p:spPr>
        <p:txBody>
          <a:bodyPr/>
          <a:lstStyle/>
          <a:p>
            <a:r>
              <a:rPr lang="zh-CN" altLang="en-US" sz="2000" dirty="0"/>
              <a:t>创建多个</a:t>
            </a:r>
            <a:r>
              <a:rPr lang="zh-CN" altLang="en-US" sz="2000" dirty="0" smtClean="0"/>
              <a:t>舞台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【</a:t>
            </a:r>
            <a:r>
              <a:rPr lang="zh-CN" altLang="en-US" sz="1800" dirty="0"/>
              <a:t>代码</a:t>
            </a:r>
            <a:r>
              <a:rPr lang="en-US" altLang="zh-CN" sz="1800" dirty="0"/>
              <a:t>9-2】 </a:t>
            </a:r>
            <a:r>
              <a:rPr lang="zh-CN" altLang="en-US" sz="1800" dirty="0"/>
              <a:t>显示两个舞台的</a:t>
            </a:r>
            <a:r>
              <a:rPr lang="en-US" altLang="zh-CN" sz="1800" dirty="0" err="1"/>
              <a:t>JavaFX</a:t>
            </a:r>
            <a:r>
              <a:rPr lang="zh-CN" altLang="en-US" sz="1800" dirty="0"/>
              <a:t>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0507" y="1759469"/>
            <a:ext cx="9954768" cy="529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  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javafx.application.Application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  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  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javafx.scene.control.Button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  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javafx.stage.Stage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5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MultipleStageDemo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Application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	</a:t>
            </a:r>
            <a:r>
              <a:rPr lang="en-US" altLang="zh-CN" sz="1400" b="0" kern="0" dirty="0" smtClean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@</a:t>
            </a:r>
            <a:r>
              <a:rPr lang="en-US" altLang="zh-CN" sz="1400" b="0" kern="0" dirty="0">
                <a:solidFill>
                  <a:srgbClr val="646464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Override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start(Stage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	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Scene(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"OK"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250, 250);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"First Stage"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11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12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primaryStage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13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14		</a:t>
            </a:r>
            <a:r>
              <a:rPr lang="en-US" altLang="zh-CN" sz="1400" b="0" kern="0" dirty="0" smtClean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创建一个新舞台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15	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Stage();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16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.setTitle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"Second Stage"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17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.setScene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Scene(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Button(</a:t>
            </a:r>
            <a:r>
              <a:rPr lang="en-US" altLang="zh-CN" sz="1400" b="0" kern="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"Second Stage"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), 200, 250));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18		</a:t>
            </a:r>
            <a:r>
              <a:rPr lang="en-US" altLang="zh-CN" sz="1400" b="0" kern="0" dirty="0" smtClean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zh-CN" sz="1400" b="0" kern="0" dirty="0">
                <a:solidFill>
                  <a:srgbClr val="3F7F5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防止用户改变舞台大小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19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.setResizable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		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stage</a:t>
            </a:r>
            <a:r>
              <a:rPr lang="en-US" altLang="zh-CN" sz="14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.show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21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22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endParaRPr lang="zh-CN" altLang="en-US" sz="1400" b="0" dirty="0"/>
          </a:p>
        </p:txBody>
      </p:sp>
      <p:sp>
        <p:nvSpPr>
          <p:cNvPr id="6" name="矩形 5"/>
          <p:cNvSpPr/>
          <p:nvPr/>
        </p:nvSpPr>
        <p:spPr>
          <a:xfrm>
            <a:off x="6651136" y="1759469"/>
            <a:ext cx="5464664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latin typeface="Consolas" panose="020B0609020204030204" pitchFamily="49" charset="0"/>
                <a:ea typeface="宋体" panose="02010600030101010101" pitchFamily="2" charset="-122"/>
              </a:rPr>
              <a:t>	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23	</a:t>
            </a:r>
            <a:r>
              <a:rPr lang="en-US" altLang="zh-CN" sz="1400" b="0" kern="0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kern="0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main(String[] </a:t>
            </a:r>
            <a:r>
              <a:rPr lang="en-US" altLang="zh-CN" sz="1400" b="0" kern="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24		</a:t>
            </a:r>
            <a:r>
              <a:rPr lang="en-US" altLang="zh-CN" sz="1400" b="0" i="1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launch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kern="0" dirty="0" err="1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  <a:spcAft>
                <a:spcPts val="0"/>
              </a:spcAft>
              <a:buNone/>
            </a:pPr>
            <a:r>
              <a:rPr lang="en-US" altLang="zh-CN" sz="1400" b="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25	</a:t>
            </a:r>
            <a:r>
              <a:rPr lang="en-US" altLang="zh-CN" sz="14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zh-CN" sz="1400" b="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26  }</a:t>
            </a:r>
            <a:endParaRPr lang="zh-CN" altLang="en-US" sz="1400" b="0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88" y="3854506"/>
            <a:ext cx="4142232" cy="120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15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舞台和场景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85" y="986219"/>
            <a:ext cx="11368616" cy="4876800"/>
          </a:xfrm>
        </p:spPr>
        <p:txBody>
          <a:bodyPr/>
          <a:lstStyle/>
          <a:p>
            <a:r>
              <a:rPr lang="zh-CN" altLang="en-US" sz="1800" dirty="0"/>
              <a:t>舞台是场景的容器，场景是组成场景的元素的容器。因此所有</a:t>
            </a:r>
            <a:r>
              <a:rPr lang="en-US" altLang="zh-CN" sz="1800" dirty="0" err="1"/>
              <a:t>JavaFX</a:t>
            </a:r>
            <a:r>
              <a:rPr lang="zh-CN" altLang="en-US" sz="1800" dirty="0"/>
              <a:t>应用程序都具有</a:t>
            </a:r>
            <a:r>
              <a:rPr lang="zh-CN" altLang="en-US" sz="1800" dirty="0">
                <a:solidFill>
                  <a:srgbClr val="FF0000"/>
                </a:solidFill>
              </a:rPr>
              <a:t>至少一个舞台和至少一个场景</a:t>
            </a:r>
            <a:r>
              <a:rPr lang="zh-CN" altLang="en-US" sz="1800" dirty="0"/>
              <a:t>。这些元素在</a:t>
            </a:r>
            <a:r>
              <a:rPr lang="en-US" altLang="zh-CN" sz="1800" dirty="0" err="1"/>
              <a:t>JavaFXAPI</a:t>
            </a:r>
            <a:r>
              <a:rPr lang="zh-CN" altLang="en-US" sz="1800" dirty="0"/>
              <a:t>中由</a:t>
            </a:r>
            <a:r>
              <a:rPr lang="en-US" altLang="zh-CN" sz="1800" dirty="0"/>
              <a:t>Stage</a:t>
            </a:r>
            <a:r>
              <a:rPr lang="zh-CN" altLang="en-US" sz="1800" dirty="0"/>
              <a:t>和</a:t>
            </a:r>
            <a:r>
              <a:rPr lang="en-US" altLang="zh-CN" sz="1800" dirty="0"/>
              <a:t>Scene</a:t>
            </a:r>
            <a:r>
              <a:rPr lang="zh-CN" altLang="en-US" sz="1800" dirty="0"/>
              <a:t>类封装。要创建</a:t>
            </a:r>
            <a:r>
              <a:rPr lang="en-US" altLang="zh-CN" sz="1800" dirty="0" err="1"/>
              <a:t>JavaFX</a:t>
            </a:r>
            <a:r>
              <a:rPr lang="zh-CN" altLang="en-US" sz="1800" dirty="0"/>
              <a:t>应用程序，至少需要在一个</a:t>
            </a:r>
            <a:r>
              <a:rPr lang="en-US" altLang="zh-CN" sz="1800" dirty="0"/>
              <a:t>Stage</a:t>
            </a:r>
            <a:r>
              <a:rPr lang="zh-CN" altLang="en-US" sz="1800" dirty="0"/>
              <a:t>中添加一个</a:t>
            </a:r>
            <a:r>
              <a:rPr lang="en-US" altLang="zh-CN" sz="1800" dirty="0"/>
              <a:t>Scene</a:t>
            </a:r>
            <a:r>
              <a:rPr lang="zh-CN" altLang="en-US" sz="1800" dirty="0"/>
              <a:t>对象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Stage</a:t>
            </a:r>
            <a:r>
              <a:rPr lang="zh-CN" altLang="en-US" sz="1800" dirty="0"/>
              <a:t>是顶级容器。所有</a:t>
            </a:r>
            <a:r>
              <a:rPr lang="en-US" altLang="zh-CN" sz="1800" dirty="0" err="1"/>
              <a:t>JavaFX</a:t>
            </a:r>
            <a:r>
              <a:rPr lang="zh-CN" altLang="en-US" sz="1800" dirty="0"/>
              <a:t>应用程序都自动能够访问一个</a:t>
            </a:r>
            <a:r>
              <a:rPr lang="en-US" altLang="zh-CN" sz="1800" dirty="0"/>
              <a:t>Stage</a:t>
            </a:r>
            <a:r>
              <a:rPr lang="zh-CN" altLang="en-US" sz="1800" dirty="0"/>
              <a:t>，叫做</a:t>
            </a:r>
            <a:r>
              <a:rPr lang="zh-CN" altLang="en-US" sz="1800" dirty="0">
                <a:solidFill>
                  <a:srgbClr val="FF0000"/>
                </a:solidFill>
              </a:rPr>
              <a:t>主舞台</a:t>
            </a:r>
            <a:r>
              <a:rPr lang="zh-CN" altLang="en-US" sz="1800" dirty="0"/>
              <a:t>。当</a:t>
            </a:r>
            <a:r>
              <a:rPr lang="en-US" altLang="zh-CN" sz="1800" dirty="0" err="1"/>
              <a:t>JavaFX</a:t>
            </a:r>
            <a:r>
              <a:rPr lang="zh-CN" altLang="en-US" sz="1800" dirty="0"/>
              <a:t>应用程序启动时，运行时系统会提供主舞台（</a:t>
            </a:r>
            <a:r>
              <a:rPr lang="en-US" altLang="zh-CN" sz="1800" dirty="0"/>
              <a:t>start</a:t>
            </a:r>
            <a:r>
              <a:rPr lang="zh-CN" altLang="en-US" sz="1800" dirty="0"/>
              <a:t>方法的参数）。尽管还可以创建其他舞台，但是对于许多应用程序，主舞台是唯一需要的舞台。</a:t>
            </a:r>
          </a:p>
          <a:p>
            <a:r>
              <a:rPr lang="en-US" altLang="zh-CN" sz="1800" dirty="0"/>
              <a:t>Scene</a:t>
            </a:r>
            <a:r>
              <a:rPr lang="zh-CN" altLang="en-US" sz="1800" dirty="0"/>
              <a:t>是组成</a:t>
            </a:r>
            <a:r>
              <a:rPr lang="zh-CN" altLang="en-US" sz="1800" dirty="0">
                <a:solidFill>
                  <a:srgbClr val="FF0000"/>
                </a:solidFill>
              </a:rPr>
              <a:t>场景</a:t>
            </a:r>
            <a:r>
              <a:rPr lang="zh-CN" altLang="en-US" sz="1800" dirty="0"/>
              <a:t>的元素的容器。这些元素包括控件（如命令按钮和复选框）、文本和图形。为了创建场景，需要把这些元素添加到一个</a:t>
            </a:r>
            <a:r>
              <a:rPr lang="en-US" altLang="zh-CN" sz="1800" dirty="0"/>
              <a:t>Scene</a:t>
            </a:r>
            <a:r>
              <a:rPr lang="zh-CN" altLang="en-US" sz="1800" dirty="0"/>
              <a:t>实例中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35D9F-1989-4CB5-B388-8B9DD648A56B}" type="datetime1">
              <a:rPr lang="zh-CN" altLang="en-US" smtClean="0"/>
              <a:pPr>
                <a:defRPr/>
              </a:pPr>
              <a:t>2021/12/10</a:t>
            </a:fld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13428"/>
              </p:ext>
            </p:extLst>
          </p:nvPr>
        </p:nvGraphicFramePr>
        <p:xfrm>
          <a:off x="6967727" y="3458147"/>
          <a:ext cx="4738985" cy="267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Visio" r:id="rId3" imgW="3238449" imgH="1819146" progId="Visio.Drawing.15">
                  <p:embed/>
                </p:oleObj>
              </mc:Choice>
              <mc:Fallback>
                <p:oleObj name="Visio" r:id="rId3" imgW="3238449" imgH="18191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727" y="3458147"/>
                        <a:ext cx="4738985" cy="2670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5885" y="3503867"/>
            <a:ext cx="6361259" cy="246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Font typeface="Monotype Sorts" pitchFamily="2" charset="2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Font typeface="Monotype Sorts" pitchFamily="2" charset="2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Blip>
                <a:blip r:embed="rId8"/>
              </a:buBlip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8"/>
              </a:buBlip>
              <a:defRPr kumimoji="1" sz="22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8"/>
              </a:buBlip>
              <a:defRPr kumimoji="1" sz="22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8"/>
              </a:buBlip>
              <a:defRPr kumimoji="1" sz="22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8"/>
              </a:buBlip>
              <a:defRPr kumimoji="1" sz="22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Blip>
                <a:blip r:embed="rId8"/>
              </a:buBlip>
              <a:defRPr kumimoji="1" sz="2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1800" b="0" kern="0" dirty="0" smtClean="0"/>
              <a:t>场景中的元素称为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节点</a:t>
            </a:r>
            <a:r>
              <a:rPr lang="zh-CN" altLang="en-US" sz="1800" b="0" kern="0" dirty="0" smtClean="0"/>
              <a:t>，每个节点表示用户界面的可视化组件，比如一个按钮、一个圆。面板是一个容器，可将节点布局在一个希望的位置和大小。将节点置于一个面板中，然后再将面板置于一个场景中。</a:t>
            </a:r>
            <a:endParaRPr lang="en-US" altLang="zh-CN" sz="1800" b="0" kern="0" dirty="0" smtClean="0"/>
          </a:p>
          <a:p>
            <a:r>
              <a:rPr lang="zh-CN" altLang="en-US" sz="1800" b="0" kern="0" dirty="0" smtClean="0"/>
              <a:t>舞台、场景、面板及节点间的关系如图所示。</a:t>
            </a:r>
          </a:p>
          <a:p>
            <a:endParaRPr lang="zh-CN" alt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5619976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FF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F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bg1"/>
          </a:buClr>
          <a:buSzTx/>
          <a:buFontTx/>
          <a:buChar char="•"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15528</TotalTime>
  <Words>4710</Words>
  <Application>Microsoft Office PowerPoint</Application>
  <PresentationFormat>宽屏</PresentationFormat>
  <Paragraphs>916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Monotype Sorts</vt:lpstr>
      <vt:lpstr>楷体_GB2312</vt:lpstr>
      <vt:lpstr>宋体</vt:lpstr>
      <vt:lpstr>Consolas</vt:lpstr>
      <vt:lpstr>Helvetica</vt:lpstr>
      <vt:lpstr>Times New Roman</vt:lpstr>
      <vt:lpstr>Wingdings</vt:lpstr>
      <vt:lpstr>db-book</vt:lpstr>
      <vt:lpstr>Visio</vt:lpstr>
      <vt:lpstr>Microsoft Visio 绘图</vt:lpstr>
      <vt:lpstr>PowerPoint 演示文稿</vt:lpstr>
      <vt:lpstr>PowerPoint 演示文稿</vt:lpstr>
      <vt:lpstr>第9.1课 JavaFX基础</vt:lpstr>
      <vt:lpstr>9.1.1 JavaFX程序的基本结构</vt:lpstr>
      <vt:lpstr>9.1.1 JavaFX程序的基本结构（续）</vt:lpstr>
      <vt:lpstr>9.1.1 JavaFX程序的基本结构（续）</vt:lpstr>
      <vt:lpstr>9.1.1 JavaFX程序的基本结构（续）</vt:lpstr>
      <vt:lpstr>9.1.1 JavaFX程序的基本结构（续）</vt:lpstr>
      <vt:lpstr>9.1.2 舞台和场景</vt:lpstr>
      <vt:lpstr>9.1.3 场景图和节点</vt:lpstr>
      <vt:lpstr>9.1.3 场景图和节点（续）</vt:lpstr>
      <vt:lpstr>9.1.4 Java坐标系</vt:lpstr>
      <vt:lpstr>知识链接</vt:lpstr>
      <vt:lpstr>第9.2 课 布局面板</vt:lpstr>
      <vt:lpstr>PowerPoint 演示文稿</vt:lpstr>
      <vt:lpstr>9.2.1 Pane</vt:lpstr>
      <vt:lpstr>9.2.1 Pane（续）</vt:lpstr>
      <vt:lpstr>PowerPoint 演示文稿</vt:lpstr>
      <vt:lpstr>9.2.2 FlowPane</vt:lpstr>
      <vt:lpstr>9.2.2 FlowPane（续）</vt:lpstr>
      <vt:lpstr>9.2.2 FlowPane（续）</vt:lpstr>
      <vt:lpstr>9.2.2 FlowPane（续）</vt:lpstr>
      <vt:lpstr>9.2.3 GridPane</vt:lpstr>
      <vt:lpstr>9.2.3 GridPane（续）</vt:lpstr>
      <vt:lpstr>PowerPoint 演示文稿</vt:lpstr>
      <vt:lpstr>9.2.4 BorderPane</vt:lpstr>
      <vt:lpstr>9.2.4 BorderPane（续）</vt:lpstr>
      <vt:lpstr>9.2.4 BorderPane（续）</vt:lpstr>
      <vt:lpstr>9.2.4 BorderPane（续）</vt:lpstr>
      <vt:lpstr>9.2.5 StackPane</vt:lpstr>
      <vt:lpstr>9.2.5 StackPane（续）</vt:lpstr>
      <vt:lpstr>9.2.5 StackPane（续）</vt:lpstr>
      <vt:lpstr>9.2.6 HBox和VBox</vt:lpstr>
      <vt:lpstr>9.2.6 HBox和VBox（续）</vt:lpstr>
      <vt:lpstr>9.2.6 HBox和VBox（续）</vt:lpstr>
      <vt:lpstr>9.2.6 HBox和VBox（续）</vt:lpstr>
      <vt:lpstr>9.2.6 HBox和VBox（续）</vt:lpstr>
      <vt:lpstr>9.2.6 HBox和VBox（续）</vt:lpstr>
      <vt:lpstr>知识链接</vt:lpstr>
      <vt:lpstr>第9.3 课 事件驱动编程基础</vt:lpstr>
      <vt:lpstr>9.3.1 事件概述</vt:lpstr>
      <vt:lpstr>9.3.1 事件概述（续）</vt:lpstr>
      <vt:lpstr>9.3.1 事件概述（续）</vt:lpstr>
      <vt:lpstr>9.3.1 事件概述（续）</vt:lpstr>
      <vt:lpstr>9.3.1 事件概述（续）</vt:lpstr>
      <vt:lpstr>9.3.1 事件概述（续）</vt:lpstr>
      <vt:lpstr>9.3.2 事件类</vt:lpstr>
      <vt:lpstr>9.3.2 事件类（续）</vt:lpstr>
      <vt:lpstr>9.3.2 事件类(续)</vt:lpstr>
      <vt:lpstr>9.3.3 事件处理流程</vt:lpstr>
      <vt:lpstr>9.3.3 事件处理流程（续）</vt:lpstr>
      <vt:lpstr>第9.4 课 事件处理器</vt:lpstr>
      <vt:lpstr>PowerPoint 演示文稿</vt:lpstr>
      <vt:lpstr>9.4.1 内部类处理器</vt:lpstr>
      <vt:lpstr>9.4.1 内部类处理器（续）</vt:lpstr>
      <vt:lpstr>PowerPoint 演示文稿</vt:lpstr>
      <vt:lpstr>PowerPoint 演示文稿</vt:lpstr>
      <vt:lpstr>PowerPoint 演示文稿</vt:lpstr>
      <vt:lpstr>9.4.2  匿名内部类处理器</vt:lpstr>
      <vt:lpstr>9.4.2  匿名内部类处理器（续）</vt:lpstr>
      <vt:lpstr>PowerPoint 演示文稿</vt:lpstr>
      <vt:lpstr>PowerPoint 演示文稿</vt:lpstr>
      <vt:lpstr>9.4.3 lambda表达式处理器</vt:lpstr>
      <vt:lpstr>9.4.3 lambda表达式处理器（续）</vt:lpstr>
      <vt:lpstr>9.4.3 lambda表达式处理器（续）</vt:lpstr>
      <vt:lpstr>9.4.3 lambda表达式处理器（续）</vt:lpstr>
      <vt:lpstr>知识链接</vt:lpstr>
      <vt:lpstr>第9.5 课 常用UI组件</vt:lpstr>
      <vt:lpstr>9.5.1 UI组件</vt:lpstr>
      <vt:lpstr>9.5.1 UI组件（续）</vt:lpstr>
      <vt:lpstr>知识链接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rabbit8848</dc:creator>
  <cp:lastModifiedBy>tlm</cp:lastModifiedBy>
  <cp:revision>1636</cp:revision>
  <cp:lastPrinted>2001-02-09T15:35:27Z</cp:lastPrinted>
  <dcterms:created xsi:type="dcterms:W3CDTF">1999-11-04T20:50:09Z</dcterms:created>
  <dcterms:modified xsi:type="dcterms:W3CDTF">2021-12-10T07:33:19Z</dcterms:modified>
</cp:coreProperties>
</file>