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7"/>
  </p:notesMasterIdLst>
  <p:handoutMasterIdLst>
    <p:handoutMasterId r:id="rId68"/>
  </p:handoutMasterIdLst>
  <p:sldIdLst>
    <p:sldId id="413" r:id="rId2"/>
    <p:sldId id="414" r:id="rId3"/>
    <p:sldId id="415" r:id="rId4"/>
    <p:sldId id="416" r:id="rId5"/>
    <p:sldId id="417" r:id="rId6"/>
    <p:sldId id="418" r:id="rId7"/>
    <p:sldId id="419" r:id="rId8"/>
    <p:sldId id="420" r:id="rId9"/>
    <p:sldId id="421" r:id="rId10"/>
    <p:sldId id="423" r:id="rId11"/>
    <p:sldId id="424" r:id="rId12"/>
    <p:sldId id="425" r:id="rId13"/>
    <p:sldId id="478"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5" r:id="rId64"/>
    <p:sldId id="476" r:id="rId65"/>
    <p:sldId id="477" r:id="rId66"/>
  </p:sldIdLst>
  <p:sldSz cx="12192000" cy="6858000"/>
  <p:notesSz cx="6669088" cy="9926638"/>
  <p:defaultTextStyle>
    <a:defPPr>
      <a:defRPr lang="en-US"/>
    </a:defPPr>
    <a:lvl1pPr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1pPr>
    <a:lvl2pPr marL="4572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2pPr>
    <a:lvl3pPr marL="9144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3pPr>
    <a:lvl4pPr marL="13716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4pPr>
    <a:lvl5pPr marL="1828800" algn="l" rtl="0" eaLnBrk="0" fontAlgn="base" hangingPunct="0">
      <a:spcBef>
        <a:spcPct val="35000"/>
      </a:spcBef>
      <a:spcAft>
        <a:spcPct val="0"/>
      </a:spcAft>
      <a:buClr>
        <a:schemeClr val="bg1"/>
      </a:buClr>
      <a:buChar char="•"/>
      <a:defRPr kumimoji="1" sz="1600" b="1" kern="1200">
        <a:solidFill>
          <a:schemeClr val="tx1"/>
        </a:solidFill>
        <a:latin typeface="Helvetica" pitchFamily="34" charset="0"/>
        <a:ea typeface="+mn-ea"/>
        <a:cs typeface="+mn-cs"/>
      </a:defRPr>
    </a:lvl5pPr>
    <a:lvl6pPr marL="2286000" algn="l" defTabSz="914400" rtl="0" eaLnBrk="1" latinLnBrk="0" hangingPunct="1">
      <a:defRPr kumimoji="1" sz="1600" b="1" kern="1200">
        <a:solidFill>
          <a:schemeClr val="tx1"/>
        </a:solidFill>
        <a:latin typeface="Helvetica" pitchFamily="34" charset="0"/>
        <a:ea typeface="+mn-ea"/>
        <a:cs typeface="+mn-cs"/>
      </a:defRPr>
    </a:lvl6pPr>
    <a:lvl7pPr marL="2743200" algn="l" defTabSz="914400" rtl="0" eaLnBrk="1" latinLnBrk="0" hangingPunct="1">
      <a:defRPr kumimoji="1" sz="1600" b="1" kern="1200">
        <a:solidFill>
          <a:schemeClr val="tx1"/>
        </a:solidFill>
        <a:latin typeface="Helvetica" pitchFamily="34" charset="0"/>
        <a:ea typeface="+mn-ea"/>
        <a:cs typeface="+mn-cs"/>
      </a:defRPr>
    </a:lvl7pPr>
    <a:lvl8pPr marL="3200400" algn="l" defTabSz="914400" rtl="0" eaLnBrk="1" latinLnBrk="0" hangingPunct="1">
      <a:defRPr kumimoji="1" sz="1600" b="1" kern="1200">
        <a:solidFill>
          <a:schemeClr val="tx1"/>
        </a:solidFill>
        <a:latin typeface="Helvetica" pitchFamily="34" charset="0"/>
        <a:ea typeface="+mn-ea"/>
        <a:cs typeface="+mn-cs"/>
      </a:defRPr>
    </a:lvl8pPr>
    <a:lvl9pPr marL="3657600" algn="l" defTabSz="914400" rtl="0" eaLnBrk="1" latinLnBrk="0" hangingPunct="1">
      <a:defRPr kumimoji="1" sz="1600"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FF"/>
    <a:srgbClr val="CC0000"/>
    <a:srgbClr val="FF0000"/>
    <a:srgbClr val="B2B2B2"/>
    <a:srgbClr val="969696"/>
    <a:srgbClr val="EAEAEA"/>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3" autoAdjust="0"/>
    <p:restoredTop sz="81146" autoAdjust="0"/>
  </p:normalViewPr>
  <p:slideViewPr>
    <p:cSldViewPr snapToGrid="0">
      <p:cViewPr varScale="1">
        <p:scale>
          <a:sx n="89" d="100"/>
          <a:sy n="89" d="100"/>
        </p:scale>
        <p:origin x="66"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2477" y="-86"/>
      </p:cViewPr>
      <p:guideLst>
        <p:guide orient="horz" pos="3126"/>
        <p:guide pos="21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837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8E3F2733-9BB8-4064-9314-2ADEF8FA81EF}" type="datetime1">
              <a:rPr lang="zh-CN" altLang="en-US"/>
              <a:pPr>
                <a:defRPr/>
              </a:pPr>
              <a:t>2021/12/1</a:t>
            </a:fld>
            <a:endParaRPr lang="en-US" altLang="zh-CN"/>
          </a:p>
        </p:txBody>
      </p:sp>
      <p:sp>
        <p:nvSpPr>
          <p:cNvPr id="5837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837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7DF4052E-B9ED-408F-9626-45E6566A669F}" type="slidenum">
              <a:rPr lang="zh-CN" altLang="en-US"/>
              <a:pPr>
                <a:defRPr/>
              </a:pPr>
              <a:t>‹#›</a:t>
            </a:fld>
            <a:endParaRPr lang="en-US" altLang="zh-CN"/>
          </a:p>
        </p:txBody>
      </p:sp>
    </p:spTree>
    <p:extLst>
      <p:ext uri="{BB962C8B-B14F-4D97-AF65-F5344CB8AC3E}">
        <p14:creationId xmlns:p14="http://schemas.microsoft.com/office/powerpoint/2010/main" val="296966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buClrTx/>
              <a:buFontTx/>
              <a:buNone/>
              <a:defRPr kumimoji="0" sz="1200" b="0"/>
            </a:lvl1pPr>
          </a:lstStyle>
          <a:p>
            <a:pPr>
              <a:defRPr/>
            </a:pPr>
            <a:r>
              <a:rPr lang="zh-CN" altLang="en-US"/>
              <a:t>Chapter 2 Entity-Relationship Model</a:t>
            </a:r>
          </a:p>
        </p:txBody>
      </p:sp>
      <p:sp>
        <p:nvSpPr>
          <p:cNvPr id="52227"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spcBef>
                <a:spcPct val="0"/>
              </a:spcBef>
              <a:buClrTx/>
              <a:buFontTx/>
              <a:buNone/>
              <a:defRPr kumimoji="0" sz="1200" b="0"/>
            </a:lvl1pPr>
          </a:lstStyle>
          <a:p>
            <a:pPr>
              <a:defRPr/>
            </a:pPr>
            <a:fld id="{98726098-D1C5-406C-BC1F-14CED1640491}" type="datetime1">
              <a:rPr lang="zh-CN" altLang="en-US"/>
              <a:pPr>
                <a:defRPr/>
              </a:pPr>
              <a:t>2021/12/1</a:t>
            </a:fld>
            <a:endParaRPr lang="en-US" altLang="zh-CN"/>
          </a:p>
        </p:txBody>
      </p:sp>
      <p:sp>
        <p:nvSpPr>
          <p:cNvPr id="109572" name="Rectangle 4"/>
          <p:cNvSpPr>
            <a:spLocks noGrp="1" noRot="1" noChangeAspect="1" noChangeArrowheads="1" noTextEdit="1"/>
          </p:cNvSpPr>
          <p:nvPr>
            <p:ph type="sldImg" idx="2"/>
          </p:nvPr>
        </p:nvSpPr>
        <p:spPr bwMode="auto">
          <a:xfrm>
            <a:off x="26988" y="744538"/>
            <a:ext cx="6615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spcBef>
                <a:spcPct val="0"/>
              </a:spcBef>
              <a:buClrTx/>
              <a:buFontTx/>
              <a:buNone/>
              <a:defRPr kumimoji="0" sz="1200" b="0"/>
            </a:lvl1pPr>
          </a:lstStyle>
          <a:p>
            <a:pPr>
              <a:defRPr/>
            </a:pPr>
            <a:endParaRPr lang="en-US" altLang="zh-CN"/>
          </a:p>
        </p:txBody>
      </p:sp>
      <p:sp>
        <p:nvSpPr>
          <p:cNvPr id="52231"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spcBef>
                <a:spcPct val="0"/>
              </a:spcBef>
              <a:buClrTx/>
              <a:buFontTx/>
              <a:buNone/>
              <a:defRPr kumimoji="0" sz="1200" b="0"/>
            </a:lvl1pPr>
          </a:lstStyle>
          <a:p>
            <a:pPr>
              <a:defRPr/>
            </a:pPr>
            <a:fld id="{16C97A23-31E5-469B-81A4-91B0E96C79C3}" type="slidenum">
              <a:rPr lang="zh-CN" altLang="en-US"/>
              <a:pPr>
                <a:defRPr/>
              </a:pPr>
              <a:t>‹#›</a:t>
            </a:fld>
            <a:endParaRPr lang="en-US" altLang="zh-CN"/>
          </a:p>
        </p:txBody>
      </p:sp>
    </p:spTree>
    <p:extLst>
      <p:ext uri="{BB962C8B-B14F-4D97-AF65-F5344CB8AC3E}">
        <p14:creationId xmlns:p14="http://schemas.microsoft.com/office/powerpoint/2010/main" val="385470824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Chapter 2 Entity-Relationship Model</a:t>
            </a:r>
            <a:endParaRPr lang="zh-CN" altLang="en-US"/>
          </a:p>
        </p:txBody>
      </p:sp>
      <p:sp>
        <p:nvSpPr>
          <p:cNvPr id="5" name="日期占位符 4"/>
          <p:cNvSpPr>
            <a:spLocks noGrp="1"/>
          </p:cNvSpPr>
          <p:nvPr>
            <p:ph type="dt" idx="11"/>
          </p:nvPr>
        </p:nvSpPr>
        <p:spPr/>
        <p:txBody>
          <a:bodyPr/>
          <a:lstStyle/>
          <a:p>
            <a:pPr>
              <a:defRPr/>
            </a:pPr>
            <a:fld id="{98726098-D1C5-406C-BC1F-14CED1640491}" type="datetime1">
              <a:rPr lang="zh-CN" altLang="en-US" smtClean="0"/>
              <a:pPr>
                <a:defRPr/>
              </a:pPr>
              <a:t>2021/12/1</a:t>
            </a:fld>
            <a:endParaRPr lang="en-US" altLang="zh-CN"/>
          </a:p>
        </p:txBody>
      </p:sp>
      <p:sp>
        <p:nvSpPr>
          <p:cNvPr id="6" name="灯片编号占位符 5"/>
          <p:cNvSpPr>
            <a:spLocks noGrp="1"/>
          </p:cNvSpPr>
          <p:nvPr>
            <p:ph type="sldNum" sz="quarter" idx="12"/>
          </p:nvPr>
        </p:nvSpPr>
        <p:spPr/>
        <p:txBody>
          <a:bodyPr/>
          <a:lstStyle/>
          <a:p>
            <a:pPr>
              <a:defRPr/>
            </a:pPr>
            <a:fld id="{16C97A23-31E5-469B-81A4-91B0E96C79C3}" type="slidenum">
              <a:rPr lang="zh-CN" altLang="en-US" smtClean="0"/>
              <a:pPr>
                <a:defRPr/>
              </a:pPr>
              <a:t>48</a:t>
            </a:fld>
            <a:endParaRPr lang="en-US" altLang="zh-CN"/>
          </a:p>
        </p:txBody>
      </p:sp>
    </p:spTree>
    <p:extLst>
      <p:ext uri="{BB962C8B-B14F-4D97-AF65-F5344CB8AC3E}">
        <p14:creationId xmlns:p14="http://schemas.microsoft.com/office/powerpoint/2010/main" val="4174653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E7B1454-E76A-4ED0-AC1D-F2FF580D7734}" type="datetime1">
              <a:rPr lang="zh-CN" altLang="en-US"/>
              <a:pPr>
                <a:defRPr/>
              </a:pPr>
              <a:t>2021/12/1</a:t>
            </a:fld>
            <a:endParaRPr lang="en-US" altLang="zh-CN" dirty="0"/>
          </a:p>
        </p:txBody>
      </p:sp>
    </p:spTree>
    <p:extLst>
      <p:ext uri="{BB962C8B-B14F-4D97-AF65-F5344CB8AC3E}">
        <p14:creationId xmlns:p14="http://schemas.microsoft.com/office/powerpoint/2010/main" val="410071928"/>
      </p:ext>
    </p:extLst>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314EEC7-0A31-48E3-9C82-9A5D4C134434}" type="datetime1">
              <a:rPr lang="zh-CN" altLang="en-US"/>
              <a:pPr>
                <a:defRPr/>
              </a:pPr>
              <a:t>2021/12/1</a:t>
            </a:fld>
            <a:endParaRPr lang="en-US" altLang="zh-CN"/>
          </a:p>
        </p:txBody>
      </p:sp>
    </p:spTree>
    <p:extLst>
      <p:ext uri="{BB962C8B-B14F-4D97-AF65-F5344CB8AC3E}">
        <p14:creationId xmlns:p14="http://schemas.microsoft.com/office/powerpoint/2010/main" val="369454902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89484" y="385763"/>
            <a:ext cx="2885016" cy="56054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385763"/>
            <a:ext cx="8458200" cy="56054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0E3E493-9AB7-4F6D-A140-F915F085C374}" type="datetime1">
              <a:rPr lang="zh-CN" altLang="en-US"/>
              <a:pPr>
                <a:defRPr/>
              </a:pPr>
              <a:t>2021/12/1</a:t>
            </a:fld>
            <a:endParaRPr lang="en-US" altLang="zh-CN"/>
          </a:p>
        </p:txBody>
      </p:sp>
    </p:spTree>
    <p:extLst>
      <p:ext uri="{BB962C8B-B14F-4D97-AF65-F5344CB8AC3E}">
        <p14:creationId xmlns:p14="http://schemas.microsoft.com/office/powerpoint/2010/main" val="6658252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661585" y="385763"/>
            <a:ext cx="10212916"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8085" y="1114425"/>
            <a:ext cx="5581649"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06DF263-0584-455A-8440-5736CC324397}" type="datetime1">
              <a:rPr lang="zh-CN" altLang="en-US"/>
              <a:pPr>
                <a:defRPr/>
              </a:pPr>
              <a:t>2021/12/1</a:t>
            </a:fld>
            <a:endParaRPr lang="en-US" altLang="zh-CN" dirty="0"/>
          </a:p>
        </p:txBody>
      </p:sp>
    </p:spTree>
    <p:extLst>
      <p:ext uri="{BB962C8B-B14F-4D97-AF65-F5344CB8AC3E}">
        <p14:creationId xmlns:p14="http://schemas.microsoft.com/office/powerpoint/2010/main" val="2411946556"/>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9632952" y="0"/>
            <a:ext cx="2559049" cy="287338"/>
          </a:xfrm>
        </p:spPr>
        <p:txBody>
          <a:bodyPr/>
          <a:lstStyle>
            <a:lvl1pPr algn="ctr">
              <a:defRPr/>
            </a:lvl1pPr>
          </a:lstStyle>
          <a:p>
            <a:pPr>
              <a:defRPr/>
            </a:pPr>
            <a:fld id="{E9335D9F-1989-4CB5-B388-8B9DD648A56B}" type="datetime1">
              <a:rPr lang="zh-CN" altLang="en-US"/>
              <a:pPr>
                <a:defRPr/>
              </a:pPr>
              <a:t>2021/12/1</a:t>
            </a:fld>
            <a:endParaRPr lang="en-US" altLang="zh-CN" dirty="0"/>
          </a:p>
        </p:txBody>
      </p:sp>
    </p:spTree>
    <p:extLst>
      <p:ext uri="{BB962C8B-B14F-4D97-AF65-F5344CB8AC3E}">
        <p14:creationId xmlns:p14="http://schemas.microsoft.com/office/powerpoint/2010/main" val="502938312"/>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E4DAC39-EFC0-4CDC-B867-8A89F1BEDFEB}" type="datetime1">
              <a:rPr lang="zh-CN" altLang="en-US"/>
              <a:pPr>
                <a:defRPr/>
              </a:pPr>
              <a:t>2021/12/1</a:t>
            </a:fld>
            <a:endParaRPr lang="en-US" altLang="zh-CN"/>
          </a:p>
        </p:txBody>
      </p:sp>
    </p:spTree>
    <p:extLst>
      <p:ext uri="{BB962C8B-B14F-4D97-AF65-F5344CB8AC3E}">
        <p14:creationId xmlns:p14="http://schemas.microsoft.com/office/powerpoint/2010/main" val="47912235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085" y="1114425"/>
            <a:ext cx="5581649"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12934" y="1114425"/>
            <a:ext cx="5583767"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F949465-5310-42A9-A9B0-B346CBE3F838}" type="datetime1">
              <a:rPr lang="zh-CN" altLang="en-US"/>
              <a:pPr>
                <a:defRPr/>
              </a:pPr>
              <a:t>2021/12/1</a:t>
            </a:fld>
            <a:endParaRPr lang="en-US" altLang="zh-CN"/>
          </a:p>
        </p:txBody>
      </p:sp>
    </p:spTree>
    <p:extLst>
      <p:ext uri="{BB962C8B-B14F-4D97-AF65-F5344CB8AC3E}">
        <p14:creationId xmlns:p14="http://schemas.microsoft.com/office/powerpoint/2010/main" val="211472215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379141"/>
            <a:ext cx="10972800" cy="1038497"/>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9100710-F3FD-4AFD-8D88-5372409210CE}" type="datetime1">
              <a:rPr lang="zh-CN" altLang="en-US"/>
              <a:pPr>
                <a:defRPr/>
              </a:pPr>
              <a:t>2021/12/1</a:t>
            </a:fld>
            <a:endParaRPr lang="en-US" altLang="zh-CN" dirty="0"/>
          </a:p>
        </p:txBody>
      </p:sp>
    </p:spTree>
    <p:extLst>
      <p:ext uri="{BB962C8B-B14F-4D97-AF65-F5344CB8AC3E}">
        <p14:creationId xmlns:p14="http://schemas.microsoft.com/office/powerpoint/2010/main" val="269158959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p:txBody>
          <a:bodyPr/>
          <a:lstStyle>
            <a:lvl1pPr>
              <a:defRPr/>
            </a:lvl1pPr>
          </a:lstStyle>
          <a:p>
            <a:pPr>
              <a:defRPr/>
            </a:pPr>
            <a:fld id="{4068D08D-5A72-4F63-9931-CC49FC2D0D21}" type="datetime1">
              <a:rPr lang="zh-CN" altLang="en-US"/>
              <a:pPr>
                <a:defRPr/>
              </a:pPr>
              <a:t>2021/12/1</a:t>
            </a:fld>
            <a:endParaRPr lang="en-US" altLang="zh-CN" dirty="0"/>
          </a:p>
        </p:txBody>
      </p:sp>
    </p:spTree>
    <p:extLst>
      <p:ext uri="{BB962C8B-B14F-4D97-AF65-F5344CB8AC3E}">
        <p14:creationId xmlns:p14="http://schemas.microsoft.com/office/powerpoint/2010/main" val="270562380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4F372385-E1A9-4832-A56E-384495E79250}" type="datetime1">
              <a:rPr lang="zh-CN" altLang="en-US"/>
              <a:pPr>
                <a:defRPr/>
              </a:pPr>
              <a:t>2021/12/1</a:t>
            </a:fld>
            <a:endParaRPr lang="en-US" altLang="zh-CN" dirty="0"/>
          </a:p>
        </p:txBody>
      </p:sp>
    </p:spTree>
    <p:extLst>
      <p:ext uri="{BB962C8B-B14F-4D97-AF65-F5344CB8AC3E}">
        <p14:creationId xmlns:p14="http://schemas.microsoft.com/office/powerpoint/2010/main" val="16426322"/>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390293"/>
            <a:ext cx="6815667" cy="57358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A739F2CA-94AE-455C-A157-B327DCD501EF}" type="datetime1">
              <a:rPr lang="zh-CN" altLang="en-US"/>
              <a:pPr>
                <a:defRPr/>
              </a:pPr>
              <a:t>2021/12/1</a:t>
            </a:fld>
            <a:endParaRPr lang="en-US" altLang="zh-CN"/>
          </a:p>
        </p:txBody>
      </p:sp>
    </p:spTree>
    <p:extLst>
      <p:ext uri="{BB962C8B-B14F-4D97-AF65-F5344CB8AC3E}">
        <p14:creationId xmlns:p14="http://schemas.microsoft.com/office/powerpoint/2010/main" val="759888884"/>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Wingdings" pitchFamily="2" charset="2"/>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629A8B07-FF1A-4429-BAE0-7E92DD1D2ECF}" type="datetime1">
              <a:rPr lang="zh-CN" altLang="en-US"/>
              <a:pPr>
                <a:defRPr/>
              </a:pPr>
              <a:t>2021/12/1</a:t>
            </a:fld>
            <a:endParaRPr lang="en-US" altLang="zh-CN"/>
          </a:p>
        </p:txBody>
      </p:sp>
    </p:spTree>
    <p:extLst>
      <p:ext uri="{BB962C8B-B14F-4D97-AF65-F5344CB8AC3E}">
        <p14:creationId xmlns:p14="http://schemas.microsoft.com/office/powerpoint/2010/main" val="3883500630"/>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78916" y="1114425"/>
            <a:ext cx="11368616"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sym typeface="Wingdings" pitchFamily="2" charset="2"/>
              </a:rPr>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49156" name="Rectangle 4"/>
          <p:cNvSpPr>
            <a:spLocks noGrp="1" noChangeArrowheads="1"/>
          </p:cNvSpPr>
          <p:nvPr>
            <p:ph type="dt" sz="half" idx="2"/>
          </p:nvPr>
        </p:nvSpPr>
        <p:spPr bwMode="auto">
          <a:xfrm>
            <a:off x="9632952" y="39689"/>
            <a:ext cx="2559049" cy="287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FontTx/>
              <a:buNone/>
              <a:defRPr kumimoji="0" sz="1400">
                <a:solidFill>
                  <a:schemeClr val="bg2"/>
                </a:solidFill>
                <a:latin typeface="Times New Roman" pitchFamily="18" charset="0"/>
                <a:ea typeface="宋体" pitchFamily="2" charset="-122"/>
              </a:defRPr>
            </a:lvl1pPr>
          </a:lstStyle>
          <a:p>
            <a:pPr>
              <a:defRPr/>
            </a:pPr>
            <a:fld id="{B7D86D4F-245B-423E-8A13-9C9EC19A5100}" type="datetime1">
              <a:rPr lang="zh-CN" altLang="en-US"/>
              <a:pPr>
                <a:defRPr/>
              </a:pPr>
              <a:t>2021/12/1</a:t>
            </a:fld>
            <a:endParaRPr lang="en-US" altLang="zh-CN" dirty="0"/>
          </a:p>
        </p:txBody>
      </p:sp>
      <p:sp>
        <p:nvSpPr>
          <p:cNvPr id="1028" name="Text Box 41"/>
          <p:cNvSpPr txBox="1">
            <a:spLocks noChangeArrowheads="1"/>
          </p:cNvSpPr>
          <p:nvPr/>
        </p:nvSpPr>
        <p:spPr bwMode="auto">
          <a:xfrm>
            <a:off x="3868732" y="6583364"/>
            <a:ext cx="5265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lgn="ctr">
              <a:spcBef>
                <a:spcPct val="50000"/>
              </a:spcBef>
              <a:buClrTx/>
              <a:buFontTx/>
              <a:buNone/>
              <a:defRPr/>
            </a:pPr>
            <a:r>
              <a:rPr kumimoji="0" lang="zh-CN" altLang="en-US" sz="1200" dirty="0" smtClean="0">
                <a:solidFill>
                  <a:schemeClr val="bg2"/>
                </a:solidFill>
                <a:latin typeface="Times New Roman" pitchFamily="18" charset="0"/>
                <a:ea typeface="宋体" pitchFamily="2" charset="-122"/>
              </a:rPr>
              <a:t>清华大学出版社 </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新概念</a:t>
            </a:r>
            <a:r>
              <a:rPr kumimoji="0" lang="en-US" altLang="zh-CN" sz="1200" dirty="0" smtClean="0">
                <a:solidFill>
                  <a:schemeClr val="bg2"/>
                </a:solidFill>
                <a:latin typeface="Times New Roman" pitchFamily="18" charset="0"/>
                <a:ea typeface="宋体" pitchFamily="2" charset="-122"/>
              </a:rPr>
              <a:t>Java</a:t>
            </a:r>
            <a:r>
              <a:rPr kumimoji="0" lang="zh-CN" altLang="en-US" sz="1200" dirty="0" smtClean="0">
                <a:solidFill>
                  <a:schemeClr val="bg2"/>
                </a:solidFill>
                <a:latin typeface="Times New Roman" pitchFamily="18" charset="0"/>
                <a:ea typeface="宋体" pitchFamily="2" charset="-122"/>
              </a:rPr>
              <a:t>程序设计大学教程</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第</a:t>
            </a:r>
            <a:r>
              <a:rPr kumimoji="0" lang="en-US" altLang="zh-CN" sz="1200" dirty="0" smtClean="0">
                <a:solidFill>
                  <a:schemeClr val="bg2"/>
                </a:solidFill>
                <a:latin typeface="Times New Roman" pitchFamily="18" charset="0"/>
                <a:ea typeface="宋体" pitchFamily="2" charset="-122"/>
              </a:rPr>
              <a:t>4</a:t>
            </a:r>
            <a:r>
              <a:rPr kumimoji="0" lang="zh-CN" altLang="en-US" sz="1200" dirty="0" smtClean="0">
                <a:solidFill>
                  <a:schemeClr val="bg2"/>
                </a:solidFill>
                <a:latin typeface="Times New Roman" pitchFamily="18" charset="0"/>
                <a:ea typeface="宋体" pitchFamily="2" charset="-122"/>
              </a:rPr>
              <a:t>版</a:t>
            </a:r>
            <a:r>
              <a:rPr kumimoji="0" lang="en-US" altLang="zh-CN" sz="1200" dirty="0" smtClean="0">
                <a:solidFill>
                  <a:schemeClr val="bg2"/>
                </a:solidFill>
                <a:latin typeface="Times New Roman" pitchFamily="18" charset="0"/>
                <a:ea typeface="宋体" pitchFamily="2" charset="-122"/>
              </a:rPr>
              <a:t>)》</a:t>
            </a:r>
            <a:r>
              <a:rPr kumimoji="0" lang="zh-CN" altLang="en-US" sz="1200" dirty="0" smtClean="0">
                <a:solidFill>
                  <a:schemeClr val="bg2"/>
                </a:solidFill>
                <a:latin typeface="Times New Roman" pitchFamily="18" charset="0"/>
                <a:ea typeface="宋体" pitchFamily="2" charset="-122"/>
              </a:rPr>
              <a:t> 第</a:t>
            </a:r>
            <a:fld id="{8F576773-6D69-4665-8E16-799E54E69532}" type="slidenum">
              <a:rPr kumimoji="0" lang="en-US" altLang="zh-CN" sz="1200" smtClean="0">
                <a:solidFill>
                  <a:schemeClr val="bg2"/>
                </a:solidFill>
                <a:latin typeface="Times New Roman" pitchFamily="18" charset="0"/>
                <a:ea typeface="宋体" pitchFamily="2" charset="-122"/>
              </a:rPr>
              <a:pPr algn="ctr">
                <a:spcBef>
                  <a:spcPct val="50000"/>
                </a:spcBef>
                <a:buClrTx/>
                <a:buFontTx/>
                <a:buNone/>
                <a:defRPr/>
              </a:pPr>
              <a:t>‹#›</a:t>
            </a:fld>
            <a:r>
              <a:rPr kumimoji="0" lang="zh-CN" altLang="en-US" sz="1200" smtClean="0">
                <a:solidFill>
                  <a:schemeClr val="bg2"/>
                </a:solidFill>
                <a:latin typeface="Times New Roman" pitchFamily="18" charset="0"/>
                <a:ea typeface="宋体" pitchFamily="2" charset="-122"/>
              </a:rPr>
              <a:t>页 </a:t>
            </a:r>
            <a:r>
              <a:rPr kumimoji="0" lang="en-US" altLang="zh-CN" sz="1200" smtClean="0">
                <a:solidFill>
                  <a:schemeClr val="bg2"/>
                </a:solidFill>
                <a:latin typeface="Times New Roman" pitchFamily="18" charset="0"/>
                <a:ea typeface="宋体" pitchFamily="2" charset="-122"/>
              </a:rPr>
              <a:t> </a:t>
            </a:r>
            <a:endParaRPr kumimoji="0" lang="en-US" altLang="zh-CN" sz="1200" dirty="0" smtClean="0">
              <a:solidFill>
                <a:schemeClr val="bg2"/>
              </a:solidFill>
              <a:latin typeface="Times New Roman" pitchFamily="18" charset="0"/>
              <a:ea typeface="宋体" pitchFamily="2" charset="-122"/>
            </a:endParaRPr>
          </a:p>
        </p:txBody>
      </p:sp>
      <p:sp>
        <p:nvSpPr>
          <p:cNvPr id="49194" name="Rectangle 42"/>
          <p:cNvSpPr>
            <a:spLocks noGrp="1" noChangeArrowheads="1"/>
          </p:cNvSpPr>
          <p:nvPr>
            <p:ph type="title"/>
          </p:nvPr>
        </p:nvSpPr>
        <p:spPr bwMode="auto">
          <a:xfrm>
            <a:off x="1661585" y="385763"/>
            <a:ext cx="10212916"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0" name="Text Box 43"/>
          <p:cNvSpPr txBox="1">
            <a:spLocks noChangeArrowheads="1"/>
          </p:cNvSpPr>
          <p:nvPr/>
        </p:nvSpPr>
        <p:spPr bwMode="auto">
          <a:xfrm>
            <a:off x="1852084" y="1"/>
            <a:ext cx="432646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Helvetica" pitchFamily="34" charset="0"/>
              </a:defRPr>
            </a:lvl1pPr>
            <a:lvl2pPr marL="742950" indent="-285750">
              <a:defRPr kumimoji="1" sz="1600" b="1">
                <a:solidFill>
                  <a:schemeClr val="tx1"/>
                </a:solidFill>
                <a:latin typeface="Helvetica" pitchFamily="34" charset="0"/>
              </a:defRPr>
            </a:lvl2pPr>
            <a:lvl3pPr marL="1143000" indent="-228600">
              <a:defRPr kumimoji="1" sz="1600" b="1">
                <a:solidFill>
                  <a:schemeClr val="tx1"/>
                </a:solidFill>
                <a:latin typeface="Helvetica" pitchFamily="34" charset="0"/>
              </a:defRPr>
            </a:lvl3pPr>
            <a:lvl4pPr marL="1600200" indent="-228600">
              <a:defRPr kumimoji="1" sz="1600" b="1">
                <a:solidFill>
                  <a:schemeClr val="tx1"/>
                </a:solidFill>
                <a:latin typeface="Helvetica" pitchFamily="34" charset="0"/>
              </a:defRPr>
            </a:lvl4pPr>
            <a:lvl5pPr marL="2057400" indent="-228600">
              <a:defRPr kumimoji="1" sz="1600" b="1">
                <a:solidFill>
                  <a:schemeClr val="tx1"/>
                </a:solidFill>
                <a:latin typeface="Helvetica" pitchFamily="34" charset="0"/>
              </a:defRPr>
            </a:lvl5pPr>
            <a:lvl6pPr marL="25146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6pPr>
            <a:lvl7pPr marL="29718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7pPr>
            <a:lvl8pPr marL="34290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8pPr>
            <a:lvl9pPr marL="3886200" indent="-228600" eaLnBrk="0" fontAlgn="base" hangingPunct="0">
              <a:spcBef>
                <a:spcPct val="35000"/>
              </a:spcBef>
              <a:spcAft>
                <a:spcPct val="0"/>
              </a:spcAft>
              <a:buClr>
                <a:schemeClr val="bg1"/>
              </a:buClr>
              <a:buChar char="•"/>
              <a:defRPr kumimoji="1" sz="1600" b="1">
                <a:solidFill>
                  <a:schemeClr val="tx1"/>
                </a:solidFill>
                <a:latin typeface="Helvetica" pitchFamily="34" charset="0"/>
              </a:defRPr>
            </a:lvl9pPr>
          </a:lstStyle>
          <a:p>
            <a:pPr>
              <a:spcBef>
                <a:spcPct val="50000"/>
              </a:spcBef>
              <a:buClrTx/>
              <a:buFontTx/>
              <a:buNone/>
              <a:defRPr/>
            </a:pPr>
            <a:r>
              <a:rPr kumimoji="0" lang="zh-CN" altLang="en-US" sz="1800" dirty="0" smtClean="0">
                <a:solidFill>
                  <a:schemeClr val="bg2"/>
                </a:solidFill>
                <a:ea typeface="宋体" pitchFamily="2" charset="-122"/>
              </a:rPr>
              <a:t>第</a:t>
            </a:r>
            <a:r>
              <a:rPr kumimoji="0" lang="en-US" altLang="zh-CN" sz="1800" dirty="0" smtClean="0">
                <a:solidFill>
                  <a:schemeClr val="bg2"/>
                </a:solidFill>
                <a:ea typeface="宋体" pitchFamily="2" charset="-122"/>
              </a:rPr>
              <a:t>12</a:t>
            </a:r>
            <a:r>
              <a:rPr kumimoji="0" lang="zh-CN" altLang="en-US" sz="1800" dirty="0" smtClean="0">
                <a:solidFill>
                  <a:schemeClr val="bg2"/>
                </a:solidFill>
                <a:ea typeface="宋体" pitchFamily="2" charset="-122"/>
              </a:rPr>
              <a:t>单元 </a:t>
            </a:r>
            <a:r>
              <a:rPr kumimoji="0" lang="en-US" altLang="zh-CN" sz="1800" dirty="0" smtClean="0">
                <a:solidFill>
                  <a:schemeClr val="bg2"/>
                </a:solidFill>
                <a:ea typeface="宋体" pitchFamily="2" charset="-122"/>
              </a:rPr>
              <a:t> Java</a:t>
            </a:r>
            <a:r>
              <a:rPr kumimoji="0" lang="zh-CN" altLang="en-US" sz="1800" dirty="0" smtClean="0">
                <a:solidFill>
                  <a:schemeClr val="bg2"/>
                </a:solidFill>
                <a:ea typeface="宋体" pitchFamily="2" charset="-122"/>
              </a:rPr>
              <a:t>泛型编程与集合框架</a:t>
            </a:r>
            <a:endParaRPr kumimoji="0" lang="en-US" altLang="zh-CN" sz="1800" dirty="0" smtClean="0">
              <a:solidFill>
                <a:schemeClr val="bg2"/>
              </a:solidFill>
              <a:ea typeface="宋体" pitchFamily="2" charset="-122"/>
            </a:endParaRPr>
          </a:p>
        </p:txBody>
      </p:sp>
      <p:sp>
        <p:nvSpPr>
          <p:cNvPr id="1031" name="Line 44"/>
          <p:cNvSpPr>
            <a:spLocks noChangeShapeType="1"/>
          </p:cNvSpPr>
          <p:nvPr userDrawn="1"/>
        </p:nvSpPr>
        <p:spPr bwMode="auto">
          <a:xfrm flipV="1">
            <a:off x="1756833" y="333375"/>
            <a:ext cx="9950451"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600"/>
          </a:p>
        </p:txBody>
      </p:sp>
      <p:sp>
        <p:nvSpPr>
          <p:cNvPr id="1032" name="Rectangle 47"/>
          <p:cNvSpPr>
            <a:spLocks noChangeArrowheads="1"/>
          </p:cNvSpPr>
          <p:nvPr userDrawn="1"/>
        </p:nvSpPr>
        <p:spPr bwMode="auto">
          <a:xfrm>
            <a:off x="5245100" y="2867025"/>
            <a:ext cx="1219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1600">
              <a:ea typeface="宋体" pitchFamily="2" charset="-122"/>
            </a:endParaRPr>
          </a:p>
        </p:txBody>
      </p:sp>
      <p:pic>
        <p:nvPicPr>
          <p:cNvPr id="2" name="图片 1"/>
          <p:cNvPicPr>
            <a:picLocks noChangeAspect="1"/>
          </p:cNvPicPr>
          <p:nvPr userDrawn="1"/>
        </p:nvPicPr>
        <p:blipFill>
          <a:blip r:embed="rId14"/>
          <a:stretch>
            <a:fillRect/>
          </a:stretch>
        </p:blipFill>
        <p:spPr>
          <a:xfrm>
            <a:off x="552384" y="327026"/>
            <a:ext cx="364134" cy="643056"/>
          </a:xfrm>
          <a:prstGeom prst="rect">
            <a:avLst/>
          </a:prstGeom>
        </p:spPr>
      </p:pic>
    </p:spTree>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 id="2147484453" r:id="rId12"/>
  </p:sldLayoutIdLst>
  <p:transition spd="slow">
    <p:randomBar dir="ver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Font typeface="Monotype Sorts" pitchFamily="2" charset="2"/>
        <a:buBlip>
          <a:blip r:embed="rId15"/>
        </a:buBlip>
        <a:defRPr kumimoji="1" sz="2200">
          <a:solidFill>
            <a:schemeClr val="tx1"/>
          </a:solidFill>
          <a:latin typeface="宋体" panose="02010600030101010101" pitchFamily="2" charset="-122"/>
          <a:ea typeface="宋体" panose="02010600030101010101" pitchFamily="2" charset="-122"/>
          <a:cs typeface="+mn-cs"/>
          <a:sym typeface="Wingdings" pitchFamily="2" charset="2"/>
        </a:defRPr>
      </a:lvl1pPr>
      <a:lvl2pPr marL="742950" indent="-285750" algn="l" rtl="0" eaLnBrk="0" fontAlgn="base" hangingPunct="0">
        <a:spcBef>
          <a:spcPct val="35000"/>
        </a:spcBef>
        <a:spcAft>
          <a:spcPct val="0"/>
        </a:spcAft>
        <a:buClr>
          <a:srgbClr val="CC6600"/>
        </a:buClr>
        <a:buFont typeface="Monotype Sorts" pitchFamily="2" charset="2"/>
        <a:buBlip>
          <a:blip r:embed="rId16"/>
        </a:buBlip>
        <a:defRPr kumimoji="1" sz="2000">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000099"/>
        </a:buClr>
        <a:buFont typeface="Monotype Sorts" pitchFamily="2" charset="2"/>
        <a:buBlip>
          <a:blip r:embed="rId17"/>
        </a:buBlip>
        <a:defRPr kumimoji="1" sz="2000">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Blip>
          <a:blip r:embed="rId18"/>
        </a:buBlip>
        <a:defRPr kumimoji="1" sz="2000">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5pPr>
      <a:lvl6pPr marL="22288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6pPr>
      <a:lvl7pPr marL="26860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7pPr>
      <a:lvl8pPr marL="31432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8pPr>
      <a:lvl9pPr marL="3600450" indent="-228600" algn="l" rtl="0" eaLnBrk="0" fontAlgn="base" hangingPunct="0">
        <a:spcBef>
          <a:spcPct val="35000"/>
        </a:spcBef>
        <a:spcAft>
          <a:spcPct val="0"/>
        </a:spcAft>
        <a:buClr>
          <a:schemeClr val="tx2"/>
        </a:buClr>
        <a:buBlip>
          <a:blip r:embed="rId18"/>
        </a:buBlip>
        <a:defRPr kumimoji="1"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1323595" y="2535936"/>
            <a:ext cx="9594341" cy="707886"/>
          </a:xfrm>
          <a:prstGeom prst="rect">
            <a:avLst/>
          </a:prstGeom>
          <a:noFill/>
          <a:ln w="9525">
            <a:noFill/>
            <a:miter lim="800000"/>
            <a:headEnd/>
            <a:tailEnd/>
          </a:ln>
          <a:effectLst/>
        </p:spPr>
        <p:txBody>
          <a:bodyPr wrap="square">
            <a:spAutoFit/>
          </a:bodyPr>
          <a:lstStyle/>
          <a:p>
            <a:pPr algn="ctr">
              <a:spcBef>
                <a:spcPct val="50000"/>
              </a:spcBef>
              <a:buClrTx/>
              <a:buFontTx/>
              <a:buNone/>
              <a:defRPr/>
            </a:pPr>
            <a:r>
              <a:rPr kumimoji="0" lang="en-US" altLang="zh-CN" sz="4000" dirty="0">
                <a:solidFill>
                  <a:srgbClr val="FF0000"/>
                </a:solidFill>
                <a:effectLst>
                  <a:outerShdw blurRad="38100" dist="38100" dir="2700000" algn="tl">
                    <a:srgbClr val="C0C0C0"/>
                  </a:outerShdw>
                </a:effectLst>
                <a:ea typeface="楷体_GB2312" pitchFamily="49" charset="-122"/>
              </a:rPr>
              <a:t> </a:t>
            </a:r>
            <a:r>
              <a:rPr kumimoji="0" lang="zh-CN" altLang="en-US" sz="4000" dirty="0" smtClean="0">
                <a:solidFill>
                  <a:srgbClr val="FF0000"/>
                </a:solidFill>
                <a:effectLst>
                  <a:outerShdw blurRad="38100" dist="38100" dir="2700000" algn="tl">
                    <a:srgbClr val="C0C0C0"/>
                  </a:outerShdw>
                </a:effectLst>
                <a:ea typeface="楷体_GB2312" pitchFamily="49" charset="-122"/>
              </a:rPr>
              <a:t>第</a:t>
            </a:r>
            <a:r>
              <a:rPr kumimoji="0" lang="en-US" altLang="zh-CN" sz="4000" dirty="0" smtClean="0">
                <a:solidFill>
                  <a:srgbClr val="FF0000"/>
                </a:solidFill>
                <a:effectLst>
                  <a:outerShdw blurRad="38100" dist="38100" dir="2700000" algn="tl">
                    <a:srgbClr val="C0C0C0"/>
                  </a:outerShdw>
                </a:effectLst>
                <a:ea typeface="楷体_GB2312" pitchFamily="49" charset="-122"/>
              </a:rPr>
              <a:t>12</a:t>
            </a:r>
            <a:r>
              <a:rPr kumimoji="0" lang="zh-CN" altLang="en-US" sz="4000" dirty="0" smtClean="0">
                <a:solidFill>
                  <a:srgbClr val="FF0000"/>
                </a:solidFill>
                <a:effectLst>
                  <a:outerShdw blurRad="38100" dist="38100" dir="2700000" algn="tl">
                    <a:srgbClr val="C0C0C0"/>
                  </a:outerShdw>
                </a:effectLst>
                <a:ea typeface="楷体_GB2312" pitchFamily="49" charset="-122"/>
              </a:rPr>
              <a:t>单元 </a:t>
            </a:r>
            <a:r>
              <a:rPr kumimoji="0" lang="en-US" altLang="zh-CN" sz="4000" dirty="0" smtClean="0">
                <a:solidFill>
                  <a:srgbClr val="FF0000"/>
                </a:solidFill>
                <a:effectLst>
                  <a:outerShdw blurRad="38100" dist="38100" dir="2700000" algn="tl">
                    <a:srgbClr val="C0C0C0"/>
                  </a:outerShdw>
                </a:effectLst>
                <a:ea typeface="楷体_GB2312" pitchFamily="49" charset="-122"/>
              </a:rPr>
              <a:t>Java</a:t>
            </a:r>
            <a:r>
              <a:rPr kumimoji="0" lang="zh-CN" altLang="en-US" sz="4000" dirty="0">
                <a:solidFill>
                  <a:srgbClr val="FF0000"/>
                </a:solidFill>
                <a:effectLst>
                  <a:outerShdw blurRad="38100" dist="38100" dir="2700000" algn="tl">
                    <a:srgbClr val="C0C0C0"/>
                  </a:outerShdw>
                </a:effectLst>
                <a:ea typeface="楷体_GB2312" pitchFamily="49" charset="-122"/>
              </a:rPr>
              <a:t>泛型编程与集合框架</a:t>
            </a:r>
            <a:endParaRPr kumimoji="0" lang="en-US" altLang="zh-CN" sz="3200" dirty="0">
              <a:solidFill>
                <a:srgbClr val="FF0000"/>
              </a:solidFill>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12.1.2 </a:t>
            </a:r>
            <a:r>
              <a:rPr lang="zh-CN" altLang="en-US" dirty="0"/>
              <a:t>泛型方法</a:t>
            </a:r>
          </a:p>
        </p:txBody>
      </p:sp>
      <p:sp>
        <p:nvSpPr>
          <p:cNvPr id="3" name="内容占位符 2"/>
          <p:cNvSpPr>
            <a:spLocks noGrp="1"/>
          </p:cNvSpPr>
          <p:nvPr>
            <p:ph idx="1"/>
          </p:nvPr>
        </p:nvSpPr>
        <p:spPr/>
        <p:txBody>
          <a:bodyPr/>
          <a:lstStyle/>
          <a:p>
            <a:r>
              <a:rPr lang="zh-CN" altLang="en-US" dirty="0"/>
              <a:t>例</a:t>
            </a:r>
            <a:r>
              <a:rPr lang="en-US" altLang="zh-CN" dirty="0"/>
              <a:t>12.2 </a:t>
            </a:r>
            <a:r>
              <a:rPr lang="zh-CN" altLang="en-US" dirty="0"/>
              <a:t>设计一个将数组的两个指定位置上的数据进行交换的方法。但是，数组是什么类型要到使用时才知道。这是一个泛型函数</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1041402" y="2177309"/>
            <a:ext cx="8410575" cy="2019014"/>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SwapArrayDemo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&lt;T&gt;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swap(T[] </a:t>
            </a:r>
            <a:r>
              <a:rPr lang="en-US" altLang="zh-CN" b="0" kern="0" dirty="0">
                <a:solidFill>
                  <a:srgbClr val="6A3E3E"/>
                </a:solidFill>
                <a:latin typeface="Consolas" panose="020B0609020204030204" pitchFamily="49" charset="0"/>
                <a:ea typeface="宋体" panose="02010600030101010101" pitchFamily="2" charset="-122"/>
              </a:rPr>
              <a:t>array</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index1</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7F0055"/>
                </a:solidFill>
                <a:latin typeface="Consolas" panose="020B0609020204030204" pitchFamily="49" charset="0"/>
                <a:ea typeface="宋体" panose="02010600030101010101" pitchFamily="2" charset="-122"/>
              </a:rPr>
              <a:t>int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index2</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T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array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index1</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6A3E3E"/>
                </a:solidFill>
                <a:latin typeface="Consolas" panose="020B0609020204030204" pitchFamily="49" charset="0"/>
                <a:ea typeface="宋体" panose="02010600030101010101" pitchFamily="2" charset="-122"/>
              </a:rPr>
              <a:t>array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array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index2</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6A3E3E"/>
                </a:solidFill>
                <a:latin typeface="Consolas" panose="020B0609020204030204" pitchFamily="49" charset="0"/>
                <a:ea typeface="宋体" panose="02010600030101010101" pitchFamily="2" charset="-122"/>
              </a:rPr>
              <a:t>array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6A3E3E"/>
                </a:solidFill>
                <a:latin typeface="Consolas" panose="020B0609020204030204" pitchFamily="49" charset="0"/>
                <a:ea typeface="宋体" panose="02010600030101010101" pitchFamily="2" charset="-122"/>
              </a:rPr>
              <a:t>index2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temp</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8	}</a:t>
            </a:r>
            <a:endParaRPr lang="zh-CN" altLang="en-US" b="0" dirty="0"/>
          </a:p>
        </p:txBody>
      </p:sp>
    </p:spTree>
    <p:extLst>
      <p:ext uri="{BB962C8B-B14F-4D97-AF65-F5344CB8AC3E}">
        <p14:creationId xmlns:p14="http://schemas.microsoft.com/office/powerpoint/2010/main" val="3360352558"/>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12.1.2 </a:t>
            </a:r>
            <a:r>
              <a:rPr lang="zh-CN" altLang="en-US" dirty="0"/>
              <a:t>泛型</a:t>
            </a:r>
            <a:r>
              <a:rPr lang="zh-CN" altLang="en-US" dirty="0" smtClean="0"/>
              <a:t>方法（续）</a:t>
            </a:r>
            <a:endParaRPr lang="zh-CN" altLang="en-US" dirty="0"/>
          </a:p>
        </p:txBody>
      </p:sp>
      <p:sp>
        <p:nvSpPr>
          <p:cNvPr id="3" name="内容占位符 2"/>
          <p:cNvSpPr>
            <a:spLocks noGrp="1"/>
          </p:cNvSpPr>
          <p:nvPr>
            <p:ph idx="1"/>
          </p:nvPr>
        </p:nvSpPr>
        <p:spPr>
          <a:xfrm>
            <a:off x="505885" y="957263"/>
            <a:ext cx="11368616" cy="4876800"/>
          </a:xfrm>
        </p:spPr>
        <p:txBody>
          <a:bodyPr/>
          <a:lstStyle/>
          <a:p>
            <a:r>
              <a:rPr lang="zh-CN" altLang="en-US" dirty="0" smtClean="0"/>
              <a:t>测试</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1661585" y="1093788"/>
            <a:ext cx="10020301" cy="5139869"/>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import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java.util.Arrays</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TestSwap</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000000"/>
                </a:solidFill>
                <a:latin typeface="Consolas" panose="020B0609020204030204" pitchFamily="49" charset="0"/>
                <a:ea typeface="宋体" panose="02010600030101010101" pitchFamily="2" charset="-122"/>
              </a:rPr>
              <a:t>SwapArrayDemo</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6A3E3E"/>
                </a:solidFill>
                <a:latin typeface="Consolas" panose="020B0609020204030204" pitchFamily="49" charset="0"/>
                <a:ea typeface="宋体" panose="02010600030101010101" pitchFamily="2" charset="-122"/>
              </a:rPr>
              <a:t>d</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SwapArrayDemo</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8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Integer[] </a:t>
            </a:r>
            <a:r>
              <a:rPr lang="en-US" altLang="zh-CN" b="0" kern="0" dirty="0" err="1">
                <a:solidFill>
                  <a:srgbClr val="6A3E3E"/>
                </a:solidFill>
                <a:latin typeface="Consolas" panose="020B0609020204030204" pitchFamily="49" charset="0"/>
                <a:ea typeface="宋体" panose="02010600030101010101" pitchFamily="2" charset="-122"/>
              </a:rPr>
              <a:t>intArr</a:t>
            </a:r>
            <a:r>
              <a:rPr lang="en-US" altLang="zh-CN" b="0" kern="0" dirty="0">
                <a:solidFill>
                  <a:srgbClr val="000000"/>
                </a:solidFill>
                <a:latin typeface="Consolas" panose="020B0609020204030204" pitchFamily="49" charset="0"/>
                <a:ea typeface="宋体" panose="02010600030101010101" pitchFamily="2" charset="-122"/>
              </a:rPr>
              <a:t> = { 12, 56, 34, 78, 41, 90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交换前：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intArr</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11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交换整型数组</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12			</a:t>
            </a:r>
            <a:r>
              <a:rPr lang="en-US" altLang="zh-CN" b="0" kern="0" dirty="0" err="1">
                <a:solidFill>
                  <a:srgbClr val="6A3E3E"/>
                </a:solidFill>
                <a:latin typeface="Consolas" panose="020B0609020204030204" pitchFamily="49" charset="0"/>
                <a:ea typeface="宋体" panose="02010600030101010101" pitchFamily="2" charset="-122"/>
              </a:rPr>
              <a:t>d</a:t>
            </a:r>
            <a:r>
              <a:rPr lang="en-US" altLang="zh-CN" b="0" kern="0" dirty="0" err="1">
                <a:solidFill>
                  <a:srgbClr val="000000"/>
                </a:solidFill>
                <a:latin typeface="Consolas" panose="020B0609020204030204" pitchFamily="49" charset="0"/>
                <a:ea typeface="宋体" panose="02010600030101010101" pitchFamily="2" charset="-122"/>
              </a:rPr>
              <a:t>.swap</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intArr</a:t>
            </a:r>
            <a:r>
              <a:rPr lang="en-US" altLang="zh-CN" b="0" kern="0" dirty="0">
                <a:solidFill>
                  <a:srgbClr val="000000"/>
                </a:solidFill>
                <a:latin typeface="Consolas" panose="020B0609020204030204" pitchFamily="49" charset="0"/>
                <a:ea typeface="宋体" panose="02010600030101010101" pitchFamily="2" charset="-122"/>
              </a:rPr>
              <a:t>, 1, 4);</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13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交换后：</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intArr</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14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15			String[] </a:t>
            </a:r>
            <a:r>
              <a:rPr lang="en-US" altLang="zh-CN" b="0" kern="0" dirty="0" err="1">
                <a:solidFill>
                  <a:srgbClr val="6A3E3E"/>
                </a:solidFill>
                <a:latin typeface="Consolas" panose="020B0609020204030204" pitchFamily="49" charset="0"/>
                <a:ea typeface="宋体" panose="02010600030101010101" pitchFamily="2" charset="-122"/>
              </a:rPr>
              <a:t>stringArr</a:t>
            </a:r>
            <a:r>
              <a:rPr lang="en-US" altLang="zh-CN" b="0" kern="0" dirty="0">
                <a:solidFill>
                  <a:srgbClr val="000000"/>
                </a:solidFill>
                <a:latin typeface="Consolas" panose="020B0609020204030204" pitchFamily="49" charset="0"/>
                <a:ea typeface="宋体" panose="02010600030101010101" pitchFamily="2" charset="-122"/>
              </a:rPr>
              <a:t> = {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aa</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"bb"</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"cc"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dd</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err="1">
                <a:solidFill>
                  <a:srgbClr val="2A00FF"/>
                </a:solidFill>
                <a:latin typeface="Consolas" panose="020B0609020204030204" pitchFamily="49" charset="0"/>
                <a:ea typeface="宋体" panose="02010600030101010101" pitchFamily="2" charset="-122"/>
              </a:rPr>
              <a:t>ee</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16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交换前：</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stringArr</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17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交换字符串数组</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18			</a:t>
            </a:r>
            <a:r>
              <a:rPr lang="en-US" altLang="zh-CN" b="0" kern="0" dirty="0" err="1">
                <a:solidFill>
                  <a:srgbClr val="6A3E3E"/>
                </a:solidFill>
                <a:latin typeface="Consolas" panose="020B0609020204030204" pitchFamily="49" charset="0"/>
                <a:ea typeface="宋体" panose="02010600030101010101" pitchFamily="2" charset="-122"/>
              </a:rPr>
              <a:t>d</a:t>
            </a:r>
            <a:r>
              <a:rPr lang="en-US" altLang="zh-CN" b="0" kern="0" dirty="0" err="1">
                <a:solidFill>
                  <a:srgbClr val="000000"/>
                </a:solidFill>
                <a:latin typeface="Consolas" panose="020B0609020204030204" pitchFamily="49" charset="0"/>
                <a:ea typeface="宋体" panose="02010600030101010101" pitchFamily="2" charset="-122"/>
              </a:rPr>
              <a:t>.swap</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stringArr</a:t>
            </a:r>
            <a:r>
              <a:rPr lang="en-US" altLang="zh-CN" b="0" kern="0" dirty="0">
                <a:solidFill>
                  <a:srgbClr val="000000"/>
                </a:solidFill>
                <a:latin typeface="Consolas" panose="020B0609020204030204" pitchFamily="49" charset="0"/>
                <a:ea typeface="宋体" panose="02010600030101010101" pitchFamily="2" charset="-122"/>
              </a:rPr>
              <a:t>, 0, 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19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交换后：</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000000"/>
                </a:solidFill>
                <a:latin typeface="Consolas" panose="020B0609020204030204" pitchFamily="49" charset="0"/>
                <a:ea typeface="宋体" panose="02010600030101010101" pitchFamily="2" charset="-122"/>
              </a:rPr>
              <a:t>Arrays.</a:t>
            </a:r>
            <a:r>
              <a:rPr lang="en-US" altLang="zh-CN" b="0" i="1" kern="0" dirty="0" err="1">
                <a:solidFill>
                  <a:srgbClr val="000000"/>
                </a:solidFill>
                <a:latin typeface="Consolas" panose="020B0609020204030204" pitchFamily="49" charset="0"/>
                <a:ea typeface="宋体" panose="02010600030101010101" pitchFamily="2" charset="-122"/>
              </a:rPr>
              <a:t>toString</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stringArr</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20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21	}</a:t>
            </a:r>
            <a:endParaRPr lang="zh-CN" altLang="en-US" b="0" dirty="0"/>
          </a:p>
        </p:txBody>
      </p:sp>
      <p:pic>
        <p:nvPicPr>
          <p:cNvPr id="6" name="图片 5"/>
          <p:cNvPicPr>
            <a:picLocks noChangeAspect="1"/>
          </p:cNvPicPr>
          <p:nvPr/>
        </p:nvPicPr>
        <p:blipFill>
          <a:blip r:embed="rId2"/>
          <a:stretch>
            <a:fillRect/>
          </a:stretch>
        </p:blipFill>
        <p:spPr>
          <a:xfrm>
            <a:off x="8284636" y="1160516"/>
            <a:ext cx="3493558" cy="1049831"/>
          </a:xfrm>
          <a:prstGeom prst="rect">
            <a:avLst/>
          </a:prstGeom>
        </p:spPr>
      </p:pic>
    </p:spTree>
    <p:extLst>
      <p:ext uri="{BB962C8B-B14F-4D97-AF65-F5344CB8AC3E}">
        <p14:creationId xmlns:p14="http://schemas.microsoft.com/office/powerpoint/2010/main" val="7520973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12.1.2 </a:t>
            </a:r>
            <a:r>
              <a:rPr lang="zh-CN" altLang="en-US" dirty="0"/>
              <a:t>泛型方法（续）</a:t>
            </a:r>
          </a:p>
        </p:txBody>
      </p:sp>
      <p:sp>
        <p:nvSpPr>
          <p:cNvPr id="3" name="内容占位符 2"/>
          <p:cNvSpPr>
            <a:spLocks noGrp="1"/>
          </p:cNvSpPr>
          <p:nvPr>
            <p:ph idx="1"/>
          </p:nvPr>
        </p:nvSpPr>
        <p:spPr>
          <a:xfrm>
            <a:off x="478916" y="1114425"/>
            <a:ext cx="11368616" cy="5135768"/>
          </a:xfrm>
        </p:spPr>
        <p:txBody>
          <a:bodyPr/>
          <a:lstStyle/>
          <a:p>
            <a:r>
              <a:rPr lang="zh-CN" altLang="en-US" dirty="0"/>
              <a:t>说明：</a:t>
            </a:r>
          </a:p>
          <a:p>
            <a:pPr lvl="1"/>
            <a:r>
              <a:rPr lang="zh-CN" altLang="en-US" dirty="0"/>
              <a:t>（</a:t>
            </a:r>
            <a:r>
              <a:rPr lang="en-US" altLang="zh-CN" dirty="0"/>
              <a:t>1</a:t>
            </a:r>
            <a:r>
              <a:rPr lang="zh-CN" altLang="en-US" dirty="0"/>
              <a:t>）泛型方法的一般格式如下</a:t>
            </a:r>
            <a:r>
              <a:rPr lang="zh-CN" altLang="en-US" dirty="0" smtClean="0"/>
              <a:t>。</a:t>
            </a:r>
            <a:endParaRPr lang="en-US" altLang="zh-CN" dirty="0" smtClean="0"/>
          </a:p>
          <a:p>
            <a:pPr lvl="1"/>
            <a:endParaRPr lang="en-US" altLang="zh-CN" dirty="0" smtClean="0"/>
          </a:p>
          <a:p>
            <a:pPr lvl="1"/>
            <a:endParaRPr lang="en-US" altLang="zh-CN" dirty="0"/>
          </a:p>
          <a:p>
            <a:pPr lvl="1"/>
            <a:r>
              <a:rPr lang="zh-CN" altLang="en-US" dirty="0"/>
              <a:t>（</a:t>
            </a:r>
            <a:r>
              <a:rPr lang="en-US" altLang="zh-CN" dirty="0"/>
              <a:t>2</a:t>
            </a:r>
            <a:r>
              <a:rPr lang="zh-CN" altLang="en-US" dirty="0"/>
              <a:t>）泛型方法是指方法的参数是泛型，而不是方法的返回值。</a:t>
            </a:r>
            <a:endParaRPr lang="en-US" altLang="zh-CN" dirty="0" smtClean="0"/>
          </a:p>
          <a:p>
            <a:pPr lvl="1"/>
            <a:r>
              <a:rPr lang="zh-CN" altLang="en-US" dirty="0" smtClean="0"/>
              <a:t>（</a:t>
            </a:r>
            <a:r>
              <a:rPr lang="en-US" altLang="zh-CN" dirty="0" smtClean="0"/>
              <a:t>3</a:t>
            </a:r>
            <a:r>
              <a:rPr lang="zh-CN" altLang="en-US" dirty="0" smtClean="0"/>
              <a:t>）</a:t>
            </a:r>
            <a:r>
              <a:rPr lang="zh-CN" altLang="en-US" dirty="0"/>
              <a:t>泛型方法，是在调用方法的时候指明泛型的具体类型。</a:t>
            </a:r>
          </a:p>
          <a:p>
            <a:pPr lvl="1"/>
            <a:r>
              <a:rPr lang="zh-CN" altLang="en-US" dirty="0" smtClean="0"/>
              <a:t>（</a:t>
            </a:r>
            <a:r>
              <a:rPr lang="en-US" altLang="zh-CN" dirty="0" smtClean="0"/>
              <a:t>4</a:t>
            </a:r>
            <a:r>
              <a:rPr lang="zh-CN" altLang="en-US" dirty="0" smtClean="0"/>
              <a:t>）</a:t>
            </a:r>
            <a:r>
              <a:rPr lang="zh-CN" altLang="en-US" dirty="0"/>
              <a:t>泛型方法可以让不同方法操作不同类型，且类型还不确定。与泛型类不同，</a:t>
            </a:r>
            <a:r>
              <a:rPr lang="zh-CN" altLang="en-US" dirty="0">
                <a:solidFill>
                  <a:srgbClr val="FF0000"/>
                </a:solidFill>
              </a:rPr>
              <a:t>泛型方法的类型参数只能在它所修饰的泛型方法中使用</a:t>
            </a:r>
            <a:r>
              <a:rPr lang="zh-CN" altLang="en-US" dirty="0"/>
              <a:t>。</a:t>
            </a:r>
          </a:p>
          <a:p>
            <a:pPr lvl="1"/>
            <a:r>
              <a:rPr lang="zh-CN" altLang="en-US" dirty="0" smtClean="0"/>
              <a:t>（</a:t>
            </a:r>
            <a:r>
              <a:rPr lang="en-US" altLang="zh-CN" dirty="0" smtClean="0"/>
              <a:t>5</a:t>
            </a:r>
            <a:r>
              <a:rPr lang="zh-CN" altLang="en-US" dirty="0" smtClean="0"/>
              <a:t>）</a:t>
            </a:r>
            <a:r>
              <a:rPr lang="zh-CN" altLang="en-US" dirty="0"/>
              <a:t>泛型方法的</a:t>
            </a:r>
            <a:r>
              <a:rPr lang="zh-CN" altLang="en-US" dirty="0">
                <a:solidFill>
                  <a:srgbClr val="FF0000"/>
                </a:solidFill>
              </a:rPr>
              <a:t>方法头中返回值类型前必须含有用尖括号括起来</a:t>
            </a:r>
            <a:r>
              <a:rPr lang="zh-CN" altLang="en-US" dirty="0"/>
              <a:t>，用来描述泛型的标记，如</a:t>
            </a:r>
            <a:r>
              <a:rPr lang="en-US" altLang="zh-CN" dirty="0"/>
              <a:t>&lt;T&gt;</a:t>
            </a:r>
            <a:r>
              <a:rPr lang="zh-CN" altLang="en-US" dirty="0"/>
              <a:t>，否则就不是泛型方法</a:t>
            </a:r>
            <a:r>
              <a:rPr lang="zh-CN" altLang="en-US" dirty="0" smtClean="0"/>
              <a:t>。</a:t>
            </a:r>
            <a:endParaRPr lang="en-US" altLang="zh-CN" dirty="0" smtClean="0"/>
          </a:p>
          <a:p>
            <a:pPr lvl="1"/>
            <a:r>
              <a:rPr lang="zh-CN" altLang="en-US" dirty="0" smtClean="0"/>
              <a:t>（</a:t>
            </a:r>
            <a:r>
              <a:rPr lang="en-US" altLang="zh-CN" dirty="0" smtClean="0"/>
              <a:t>6</a:t>
            </a:r>
            <a:r>
              <a:rPr lang="zh-CN" altLang="en-US" dirty="0"/>
              <a:t>）方法的返回值是泛型的话，该方法不能被</a:t>
            </a:r>
            <a:r>
              <a:rPr lang="en-US" altLang="zh-CN" dirty="0"/>
              <a:t>static</a:t>
            </a:r>
            <a:r>
              <a:rPr lang="zh-CN" altLang="en-US" dirty="0"/>
              <a:t>修饰。因为被</a:t>
            </a:r>
            <a:r>
              <a:rPr lang="en-US" altLang="zh-CN" dirty="0"/>
              <a:t>static</a:t>
            </a:r>
            <a:r>
              <a:rPr lang="zh-CN" altLang="en-US" dirty="0"/>
              <a:t>修饰的方法不需要</a:t>
            </a:r>
            <a:r>
              <a:rPr lang="en-US" altLang="zh-CN" dirty="0"/>
              <a:t>new</a:t>
            </a:r>
            <a:r>
              <a:rPr lang="zh-CN" altLang="en-US" dirty="0"/>
              <a:t>对象就可以访问。而</a:t>
            </a:r>
            <a:r>
              <a:rPr lang="en-US" altLang="zh-CN" dirty="0"/>
              <a:t>T</a:t>
            </a:r>
            <a:r>
              <a:rPr lang="zh-CN" altLang="en-US" dirty="0"/>
              <a:t>泛型的具体类型是需要</a:t>
            </a:r>
            <a:r>
              <a:rPr lang="en-US" altLang="zh-CN" dirty="0"/>
              <a:t>new</a:t>
            </a:r>
            <a:r>
              <a:rPr lang="zh-CN" altLang="en-US" dirty="0"/>
              <a:t>对象的时候才指定的，两者是矛盾的。因此，如果静态方法要使用泛型的话，必须将静态方法也定义成泛型</a:t>
            </a:r>
            <a:r>
              <a:rPr lang="zh-CN" altLang="en-US" dirty="0" smtClean="0"/>
              <a:t>方法。</a:t>
            </a:r>
            <a:endParaRPr lang="zh-CN" altLang="en-US" dirty="0"/>
          </a:p>
          <a:p>
            <a:pPr lvl="1"/>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23925894"/>
              </p:ext>
            </p:extLst>
          </p:nvPr>
        </p:nvGraphicFramePr>
        <p:xfrm>
          <a:off x="1447323" y="2146935"/>
          <a:ext cx="7401401" cy="411480"/>
        </p:xfrm>
        <a:graphic>
          <a:graphicData uri="http://schemas.openxmlformats.org/drawingml/2006/table">
            <a:tbl>
              <a:tblPr firstRow="1" firstCol="1" bandRow="1"/>
              <a:tblGrid>
                <a:gridCol w="7401401"/>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r>
                        <a:rPr lang="zh-CN" sz="1800" u="sng" kern="100" dirty="0">
                          <a:effectLst/>
                          <a:latin typeface="Times New Roman" panose="02020603050405020304" pitchFamily="18" charset="0"/>
                          <a:ea typeface="宋体" panose="02010600030101010101" pitchFamily="2" charset="-122"/>
                        </a:rPr>
                        <a:t>访问权限</a:t>
                      </a:r>
                      <a:r>
                        <a:rPr lang="en-US" sz="1800" kern="100" dirty="0">
                          <a:effectLst/>
                          <a:latin typeface="Times New Roman" panose="02020603050405020304" pitchFamily="18" charset="0"/>
                          <a:ea typeface="宋体" panose="02010600030101010101" pitchFamily="2" charset="-122"/>
                        </a:rPr>
                        <a:t>] &lt;</a:t>
                      </a:r>
                      <a:r>
                        <a:rPr lang="zh-CN" sz="1800" u="sng" kern="100" dirty="0">
                          <a:effectLst/>
                          <a:latin typeface="Times New Roman" panose="02020603050405020304" pitchFamily="18" charset="0"/>
                          <a:ea typeface="宋体" panose="02010600030101010101" pitchFamily="2" charset="-122"/>
                        </a:rPr>
                        <a:t>泛型标识</a:t>
                      </a:r>
                      <a:r>
                        <a:rPr lang="en-US" sz="1800" kern="100" dirty="0">
                          <a:effectLst/>
                          <a:latin typeface="Times New Roman" panose="02020603050405020304" pitchFamily="18" charset="0"/>
                          <a:ea typeface="宋体" panose="02010600030101010101" pitchFamily="2" charset="-122"/>
                        </a:rPr>
                        <a:t>&gt;</a:t>
                      </a:r>
                      <a:r>
                        <a:rPr lang="zh-CN" sz="1800" u="sng" kern="100" dirty="0">
                          <a:effectLst/>
                          <a:latin typeface="Times New Roman" panose="02020603050405020304" pitchFamily="18" charset="0"/>
                          <a:ea typeface="宋体" panose="02010600030101010101" pitchFamily="2" charset="-122"/>
                        </a:rPr>
                        <a:t>返回类型</a:t>
                      </a:r>
                      <a:r>
                        <a:rPr lang="zh-CN"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方法名</a:t>
                      </a:r>
                      <a:r>
                        <a:rPr lang="zh-CN" sz="1800" kern="100" dirty="0">
                          <a:effectLst/>
                          <a:latin typeface="Times New Roman" panose="02020603050405020304" pitchFamily="18" charset="0"/>
                          <a:ea typeface="宋体" panose="02010600030101010101" pitchFamily="2" charset="-122"/>
                        </a:rPr>
                        <a:t>（</a:t>
                      </a:r>
                      <a:r>
                        <a:rPr lang="zh-CN" sz="1800" u="sng" kern="100" dirty="0">
                          <a:effectLst/>
                          <a:latin typeface="Times New Roman" panose="02020603050405020304" pitchFamily="18" charset="0"/>
                          <a:ea typeface="宋体" panose="02010600030101010101" pitchFamily="2" charset="-122"/>
                        </a:rPr>
                        <a:t>泛型标识</a:t>
                      </a:r>
                      <a:r>
                        <a:rPr lang="zh-CN"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参数名</a:t>
                      </a:r>
                      <a:r>
                        <a:rPr lang="zh-CN" sz="1800" kern="100" dirty="0">
                          <a:effectLst/>
                          <a:latin typeface="Times New Roman" panose="02020603050405020304" pitchFamily="18" charset="0"/>
                          <a:ea typeface="宋体" panose="02010600030101010101" pitchFamily="2" charset="-122"/>
                        </a:rPr>
                        <a:t>）</a:t>
                      </a:r>
                      <a:r>
                        <a:rPr lang="en-US" sz="1800" kern="100" dirty="0">
                          <a:effectLst/>
                          <a:latin typeface="Times New Roman" panose="02020603050405020304" pitchFamily="18" charset="0"/>
                          <a:ea typeface="宋体" panose="02010600030101010101" pitchFamily="2" charset="-122"/>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312139"/>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型类和泛</a:t>
            </a:r>
            <a:r>
              <a:rPr lang="zh-CN" altLang="en-US" dirty="0"/>
              <a:t>型</a:t>
            </a:r>
            <a:r>
              <a:rPr lang="zh-CN" altLang="en-US" dirty="0" smtClean="0"/>
              <a:t>方法示例</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304799" y="995363"/>
            <a:ext cx="6096000" cy="3923575"/>
          </a:xfrm>
          <a:prstGeom prst="rect">
            <a:avLst/>
          </a:prstGeom>
        </p:spPr>
        <p:txBody>
          <a:bodyPr>
            <a:spAutoFit/>
          </a:bodyPr>
          <a:lstStyle/>
          <a:p>
            <a:pPr>
              <a:lnSpc>
                <a:spcPts val="1200"/>
              </a:lnSpc>
              <a:spcAft>
                <a:spcPts val="0"/>
              </a:spcAft>
              <a:buNone/>
            </a:pP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泛型类</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GenericClassMethod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&lt;T&gt;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普通成员方法</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(T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普通方法：</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普通成员方法</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getValue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return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value</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泛型方法</a:t>
            </a:r>
            <a:r>
              <a:rPr lang="en-US" altLang="zh-CN" sz="1400" b="0" kern="0" dirty="0">
                <a:solidFill>
                  <a:srgbClr val="3F5FBF"/>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&lt;T2&gt;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showMsg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(T2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泛型方法：</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msg</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2671482" y="4564968"/>
            <a:ext cx="8000103" cy="2142125"/>
          </a:xfrm>
          <a:prstGeom prst="rect">
            <a:avLst/>
          </a:prstGeom>
        </p:spPr>
        <p:txBody>
          <a:bodyPr wrap="square">
            <a:spAutoFit/>
          </a:bodyPr>
          <a:lstStyle/>
          <a:p>
            <a:pPr>
              <a:lnSpc>
                <a:spcPts val="1200"/>
              </a:lnSpc>
              <a:spcAft>
                <a:spcPts val="0"/>
              </a:spcAft>
              <a:buNone/>
            </a:pP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class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GenericTest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public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static</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void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main(String[] </a:t>
            </a:r>
            <a:r>
              <a:rPr lang="en-US" altLang="zh-CN" sz="1400" b="0" kern="0" dirty="0" err="1">
                <a:solidFill>
                  <a:srgbClr val="6A3E3E"/>
                </a:solidFill>
                <a:latin typeface="Consolas" panose="020B0609020204030204" pitchFamily="49" charset="0"/>
                <a:ea typeface="宋体" panose="02010600030101010101" pitchFamily="2" charset="-122"/>
                <a:cs typeface="Times New Roman" panose="02020603050405020304" pitchFamily="18" charset="0"/>
              </a:rPr>
              <a:t>args</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GenericClassMethod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&lt;String&gt;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cm1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7F0055"/>
                </a:solidFill>
                <a:latin typeface="Consolas" panose="020B0609020204030204" pitchFamily="49" charset="0"/>
                <a:ea typeface="宋体" panose="02010600030101010101" pitchFamily="2" charset="-122"/>
                <a:cs typeface="Times New Roman" panose="02020603050405020304" pitchFamily="18" charset="0"/>
              </a:rPr>
              <a:t>new</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GenericClassMethod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&lt;&gt;();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cm1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.printMsg(</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"hello"</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System.</a:t>
            </a:r>
            <a:r>
              <a:rPr lang="en-US" altLang="zh-CN" sz="1400" b="0" i="1" kern="0" dirty="0" err="1">
                <a:solidFill>
                  <a:srgbClr val="0000C0"/>
                </a:solidFill>
                <a:latin typeface="Consolas" panose="020B0609020204030204" pitchFamily="49" charset="0"/>
                <a:ea typeface="宋体" panose="02010600030101010101" pitchFamily="2" charset="-122"/>
                <a:cs typeface="Times New Roman" panose="02020603050405020304" pitchFamily="18" charset="0"/>
              </a:rPr>
              <a:t>out</a:t>
            </a:r>
            <a:r>
              <a:rPr lang="en-US" altLang="zh-CN" sz="1400" b="0" kern="0" dirty="0" err="1">
                <a:solidFill>
                  <a:srgbClr val="000000"/>
                </a:solidFill>
                <a:latin typeface="Consolas" panose="020B0609020204030204" pitchFamily="49" charset="0"/>
                <a:ea typeface="宋体" panose="02010600030101010101" pitchFamily="2" charset="-122"/>
                <a:cs typeface="Times New Roman" panose="02020603050405020304" pitchFamily="18" charset="0"/>
              </a:rPr>
              <a:t>.println</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普通方法：</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cm1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.getValue(</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"java"</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cm1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.showMsg(</a:t>
            </a:r>
            <a:r>
              <a:rPr lang="en-US" altLang="zh-CN" sz="1400" b="0" kern="0" dirty="0">
                <a:solidFill>
                  <a:srgbClr val="2A00FF"/>
                </a:solidFill>
                <a:latin typeface="Consolas" panose="020B0609020204030204" pitchFamily="49" charset="0"/>
                <a:ea typeface="宋体" panose="02010600030101010101" pitchFamily="2" charset="-122"/>
                <a:cs typeface="Times New Roman" panose="02020603050405020304" pitchFamily="18" charset="0"/>
              </a:rPr>
              <a:t>"world"</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r>
              <a:rPr lang="en-US" altLang="zh-CN" sz="1400" b="0" kern="0" dirty="0">
                <a:solidFill>
                  <a:srgbClr val="6A3E3E"/>
                </a:solidFill>
                <a:latin typeface="Consolas" panose="020B0609020204030204" pitchFamily="49" charset="0"/>
                <a:ea typeface="宋体" panose="02010600030101010101" pitchFamily="2" charset="-122"/>
                <a:cs typeface="Times New Roman" panose="02020603050405020304" pitchFamily="18" charset="0"/>
              </a:rPr>
              <a:t>cm1</a:t>
            </a: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.showMsg(123);</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cs typeface="Times New Roman" panose="02020603050405020304" pitchFamily="18" charset="0"/>
              </a:rPr>
              <a:t>	}</a:t>
            </a:r>
            <a:endParaRPr lang="zh-CN" altLang="zh-CN" sz="1400" b="0" kern="100" dirty="0">
              <a:latin typeface="Calibri" panose="020F0502020204030204" pitchFamily="34" charset="0"/>
              <a:ea typeface="宋体" panose="02010600030101010101" pitchFamily="2" charset="-122"/>
              <a:cs typeface="Times New Roman" panose="02020603050405020304" pitchFamily="18" charset="0"/>
            </a:endParaRPr>
          </a:p>
          <a:p>
            <a:pPr>
              <a:buNone/>
            </a:pP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en-US" sz="1400" b="0" dirty="0"/>
          </a:p>
        </p:txBody>
      </p:sp>
      <p:pic>
        <p:nvPicPr>
          <p:cNvPr id="7" name="图片 6"/>
          <p:cNvPicPr>
            <a:picLocks noChangeAspect="1"/>
          </p:cNvPicPr>
          <p:nvPr/>
        </p:nvPicPr>
        <p:blipFill>
          <a:blip r:embed="rId2"/>
          <a:stretch>
            <a:fillRect/>
          </a:stretch>
        </p:blipFill>
        <p:spPr>
          <a:xfrm>
            <a:off x="8740067" y="3000250"/>
            <a:ext cx="1936376" cy="1218394"/>
          </a:xfrm>
          <a:prstGeom prst="rect">
            <a:avLst/>
          </a:prstGeom>
        </p:spPr>
      </p:pic>
    </p:spTree>
    <p:extLst>
      <p:ext uri="{BB962C8B-B14F-4D97-AF65-F5344CB8AC3E}">
        <p14:creationId xmlns:p14="http://schemas.microsoft.com/office/powerpoint/2010/main" val="30644143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en-US" dirty="0"/>
              <a:t>泛型接口</a:t>
            </a:r>
          </a:p>
        </p:txBody>
      </p:sp>
      <p:sp>
        <p:nvSpPr>
          <p:cNvPr id="3" name="内容占位符 2"/>
          <p:cNvSpPr>
            <a:spLocks noGrp="1"/>
          </p:cNvSpPr>
          <p:nvPr>
            <p:ph idx="1"/>
          </p:nvPr>
        </p:nvSpPr>
        <p:spPr/>
        <p:txBody>
          <a:bodyPr/>
          <a:lstStyle/>
          <a:p>
            <a:r>
              <a:rPr lang="zh-CN" altLang="en-US" dirty="0"/>
              <a:t>定义泛型接口的一般格式如下</a:t>
            </a:r>
            <a:r>
              <a:rPr lang="zh-CN" altLang="en-US" dirty="0" smtClean="0"/>
              <a:t>。</a:t>
            </a:r>
            <a:endParaRPr lang="en-US" altLang="zh-CN" dirty="0" smtClean="0"/>
          </a:p>
          <a:p>
            <a:endParaRPr lang="en-US" altLang="zh-CN" dirty="0"/>
          </a:p>
          <a:p>
            <a:r>
              <a:rPr lang="en-US" altLang="zh-CN" dirty="0"/>
              <a:t>【</a:t>
            </a:r>
            <a:r>
              <a:rPr lang="zh-CN" altLang="en-US" dirty="0"/>
              <a:t>代码</a:t>
            </a:r>
            <a:r>
              <a:rPr lang="en-US" altLang="zh-CN" dirty="0"/>
              <a:t>12-5】</a:t>
            </a:r>
            <a:r>
              <a:rPr lang="zh-CN" altLang="en-US" dirty="0"/>
              <a:t>定义一个泛型接口、并实现接口。</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256148627"/>
              </p:ext>
            </p:extLst>
          </p:nvPr>
        </p:nvGraphicFramePr>
        <p:xfrm>
          <a:off x="1145572" y="1594866"/>
          <a:ext cx="7669244" cy="411480"/>
        </p:xfrm>
        <a:graphic>
          <a:graphicData uri="http://schemas.openxmlformats.org/drawingml/2006/table">
            <a:tbl>
              <a:tblPr firstRow="1" firstCol="1" bandRow="1"/>
              <a:tblGrid>
                <a:gridCol w="7669244"/>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interface </a:t>
                      </a:r>
                      <a:r>
                        <a:rPr lang="zh-CN" sz="1800" kern="100" dirty="0">
                          <a:effectLst/>
                          <a:latin typeface="Times New Roman" panose="02020603050405020304" pitchFamily="18" charset="0"/>
                          <a:ea typeface="宋体" panose="02010600030101010101" pitchFamily="2" charset="-122"/>
                        </a:rPr>
                        <a:t>接口名</a:t>
                      </a:r>
                      <a:r>
                        <a:rPr lang="en-US" sz="1800" kern="100" dirty="0">
                          <a:effectLst/>
                          <a:latin typeface="Times New Roman" panose="02020603050405020304" pitchFamily="18" charset="0"/>
                          <a:ea typeface="宋体" panose="02010600030101010101" pitchFamily="2" charset="-122"/>
                        </a:rPr>
                        <a:t>&lt;</a:t>
                      </a:r>
                      <a:r>
                        <a:rPr lang="zh-CN" sz="1800" kern="100" dirty="0">
                          <a:effectLst/>
                          <a:latin typeface="Times New Roman" panose="02020603050405020304" pitchFamily="18" charset="0"/>
                          <a:ea typeface="宋体" panose="02010600030101010101" pitchFamily="2" charset="-122"/>
                        </a:rPr>
                        <a:t>泛型标识</a:t>
                      </a:r>
                      <a:r>
                        <a:rPr lang="en-US" sz="1800" kern="100" dirty="0">
                          <a:effectLst/>
                          <a:latin typeface="Times New Roman" panose="02020603050405020304" pitchFamily="18" charset="0"/>
                          <a:ea typeface="宋体" panose="02010600030101010101" pitchFamily="2" charset="-122"/>
                        </a:rPr>
                        <a:t>&gt;{ }</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78916" y="2667940"/>
            <a:ext cx="6096000" cy="1058751"/>
          </a:xfrm>
          <a:prstGeom prst="rect">
            <a:avLst/>
          </a:prstGeom>
        </p:spPr>
        <p:txBody>
          <a:bodyPr>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interface</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PrintInterface</a:t>
            </a:r>
            <a:r>
              <a:rPr lang="en-US" altLang="zh-CN" b="0" kern="0" dirty="0">
                <a:solidFill>
                  <a:srgbClr val="000000"/>
                </a:solidFill>
                <a:latin typeface="Consolas" panose="020B0609020204030204" pitchFamily="49" charset="0"/>
                <a:ea typeface="宋体" panose="02010600030101010101" pitchFamily="2" charset="-122"/>
              </a:rPr>
              <a:t>&lt;T&gt;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print(T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4	}</a:t>
            </a:r>
            <a:endParaRPr lang="zh-CN" altLang="en-US" b="0" dirty="0"/>
          </a:p>
        </p:txBody>
      </p:sp>
      <p:sp>
        <p:nvSpPr>
          <p:cNvPr id="7" name="矩形 6"/>
          <p:cNvSpPr/>
          <p:nvPr/>
        </p:nvSpPr>
        <p:spPr>
          <a:xfrm>
            <a:off x="478916" y="4212276"/>
            <a:ext cx="8866632" cy="1778949"/>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实现类确定了类型</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PrintImpl_1 </a:t>
            </a:r>
            <a:r>
              <a:rPr lang="en-US" altLang="zh-CN" b="0" kern="0" dirty="0">
                <a:solidFill>
                  <a:srgbClr val="7F0055"/>
                </a:solidFill>
                <a:latin typeface="Consolas" panose="020B0609020204030204" pitchFamily="49" charset="0"/>
                <a:ea typeface="宋体" panose="02010600030101010101" pitchFamily="2" charset="-122"/>
              </a:rPr>
              <a:t>implements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PrintInterface</a:t>
            </a:r>
            <a:r>
              <a:rPr lang="en-US" altLang="zh-CN" b="0" kern="0" dirty="0">
                <a:solidFill>
                  <a:srgbClr val="000000"/>
                </a:solidFill>
                <a:latin typeface="Consolas" panose="020B0609020204030204" pitchFamily="49" charset="0"/>
                <a:ea typeface="宋体" panose="02010600030101010101" pitchFamily="2" charset="-122"/>
              </a:rPr>
              <a:t>&lt;String&gt;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646464"/>
                </a:solidFill>
                <a:latin typeface="Consolas" panose="020B0609020204030204" pitchFamily="49" charset="0"/>
                <a:ea typeface="宋体" panose="02010600030101010101" pitchFamily="2" charset="-122"/>
              </a:rPr>
              <a:t>@Override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print(String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7	}</a:t>
            </a:r>
            <a:endParaRPr lang="zh-CN" altLang="en-US" b="0" dirty="0"/>
          </a:p>
        </p:txBody>
      </p:sp>
    </p:spTree>
    <p:extLst>
      <p:ext uri="{BB962C8B-B14F-4D97-AF65-F5344CB8AC3E}">
        <p14:creationId xmlns:p14="http://schemas.microsoft.com/office/powerpoint/2010/main" val="3679399805"/>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12.1.3 </a:t>
            </a:r>
            <a:r>
              <a:rPr lang="zh-CN" altLang="en-US" dirty="0"/>
              <a:t>泛型</a:t>
            </a:r>
            <a:r>
              <a:rPr lang="zh-CN" altLang="en-US" dirty="0" smtClean="0"/>
              <a:t>接口（续）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661416" y="1472077"/>
            <a:ext cx="8756904" cy="1538883"/>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实现类类型不确定</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PrintImpl_2&lt;T&gt; </a:t>
            </a:r>
            <a:r>
              <a:rPr lang="en-US" altLang="zh-CN" b="0" kern="0" dirty="0">
                <a:solidFill>
                  <a:srgbClr val="7F0055"/>
                </a:solidFill>
                <a:latin typeface="Consolas" panose="020B0609020204030204" pitchFamily="49" charset="0"/>
                <a:ea typeface="宋体" panose="02010600030101010101" pitchFamily="2" charset="-122"/>
              </a:rPr>
              <a:t>implements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PrintInterface</a:t>
            </a:r>
            <a:r>
              <a:rPr lang="en-US" altLang="zh-CN" b="0" kern="0" dirty="0">
                <a:solidFill>
                  <a:srgbClr val="000000"/>
                </a:solidFill>
                <a:latin typeface="Consolas" panose="020B0609020204030204" pitchFamily="49" charset="0"/>
                <a:ea typeface="宋体" panose="02010600030101010101" pitchFamily="2" charset="-122"/>
              </a:rPr>
              <a:t>&lt;T&gt;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print(T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6A3E3E"/>
                </a:solidFill>
                <a:latin typeface="Consolas" panose="020B0609020204030204" pitchFamily="49" charset="0"/>
                <a:ea typeface="宋体" panose="02010600030101010101" pitchFamily="2" charset="-122"/>
              </a:rPr>
              <a:t>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6	}</a:t>
            </a:r>
            <a:endParaRPr lang="zh-CN" altLang="en-US" b="0" dirty="0"/>
          </a:p>
        </p:txBody>
      </p:sp>
      <p:sp>
        <p:nvSpPr>
          <p:cNvPr id="6" name="矩形 5"/>
          <p:cNvSpPr/>
          <p:nvPr/>
        </p:nvSpPr>
        <p:spPr>
          <a:xfrm>
            <a:off x="661416" y="3487675"/>
            <a:ext cx="9584436" cy="273921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TestPrintImpl</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PrintImpl_1 </a:t>
            </a:r>
            <a:r>
              <a:rPr lang="en-US" altLang="zh-CN" b="0" kern="0" dirty="0">
                <a:solidFill>
                  <a:srgbClr val="6A3E3E"/>
                </a:solidFill>
                <a:latin typeface="Consolas" panose="020B0609020204030204" pitchFamily="49" charset="0"/>
                <a:ea typeface="宋体" panose="02010600030101010101" pitchFamily="2" charset="-122"/>
              </a:rPr>
              <a:t>obj1</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 </a:t>
            </a:r>
            <a:r>
              <a:rPr lang="en-US" altLang="zh-CN" b="0" kern="0" dirty="0">
                <a:solidFill>
                  <a:srgbClr val="000000"/>
                </a:solidFill>
                <a:latin typeface="Consolas" panose="020B0609020204030204" pitchFamily="49" charset="0"/>
                <a:ea typeface="宋体" panose="02010600030101010101" pitchFamily="2" charset="-122"/>
              </a:rPr>
              <a:t>PrintImpl_1();</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6A3E3E"/>
                </a:solidFill>
                <a:latin typeface="Consolas" panose="020B0609020204030204" pitchFamily="49" charset="0"/>
                <a:ea typeface="宋体" panose="02010600030101010101" pitchFamily="2" charset="-122"/>
              </a:rPr>
              <a:t>obj1</a:t>
            </a:r>
            <a:r>
              <a:rPr lang="en-US" altLang="zh-CN" b="0" kern="0" dirty="0">
                <a:solidFill>
                  <a:srgbClr val="000000"/>
                </a:solidFill>
                <a:latin typeface="Consolas" panose="020B0609020204030204" pitchFamily="49" charset="0"/>
                <a:ea typeface="宋体" panose="02010600030101010101" pitchFamily="2" charset="-122"/>
              </a:rPr>
              <a:t>.print(</a:t>
            </a:r>
            <a:r>
              <a:rPr lang="en-US" altLang="zh-CN" b="0" kern="0" dirty="0">
                <a:solidFill>
                  <a:srgbClr val="2A00FF"/>
                </a:solidFill>
                <a:latin typeface="Consolas" panose="020B0609020204030204" pitchFamily="49" charset="0"/>
                <a:ea typeface="宋体" panose="02010600030101010101" pitchFamily="2" charset="-122"/>
              </a:rPr>
              <a:t>"java"</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PrintImpl_2&lt;Integer&gt; </a:t>
            </a:r>
            <a:r>
              <a:rPr lang="en-US" altLang="zh-CN" b="0" kern="0" dirty="0">
                <a:solidFill>
                  <a:srgbClr val="6A3E3E"/>
                </a:solidFill>
                <a:latin typeface="Consolas" panose="020B0609020204030204" pitchFamily="49" charset="0"/>
                <a:ea typeface="宋体" panose="02010600030101010101" pitchFamily="2" charset="-122"/>
              </a:rPr>
              <a:t>obj2</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PrintImpl_2&lt;Integer&gt;();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6A3E3E"/>
                </a:solidFill>
                <a:latin typeface="Consolas" panose="020B0609020204030204" pitchFamily="49" charset="0"/>
                <a:ea typeface="宋体" panose="02010600030101010101" pitchFamily="2" charset="-122"/>
              </a:rPr>
              <a:t>obj2</a:t>
            </a:r>
            <a:r>
              <a:rPr lang="en-US" altLang="zh-CN" b="0" kern="0" dirty="0">
                <a:solidFill>
                  <a:srgbClr val="000000"/>
                </a:solidFill>
                <a:latin typeface="Consolas" panose="020B0609020204030204" pitchFamily="49" charset="0"/>
                <a:ea typeface="宋体" panose="02010600030101010101" pitchFamily="2" charset="-122"/>
              </a:rPr>
              <a:t>.print(6);</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11	}</a:t>
            </a:r>
            <a:endParaRPr lang="zh-CN" altLang="en-US" b="0" dirty="0"/>
          </a:p>
        </p:txBody>
      </p:sp>
    </p:spTree>
    <p:extLst>
      <p:ext uri="{BB962C8B-B14F-4D97-AF65-F5344CB8AC3E}">
        <p14:creationId xmlns:p14="http://schemas.microsoft.com/office/powerpoint/2010/main" val="2719873647"/>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94513"/>
            <a:ext cx="10212916" cy="609600"/>
          </a:xfrm>
        </p:spPr>
        <p:txBody>
          <a:bodyPr/>
          <a:lstStyle/>
          <a:p>
            <a:r>
              <a:rPr lang="en-US" altLang="zh-CN" dirty="0"/>
              <a:t>12.1.4 </a:t>
            </a:r>
            <a:r>
              <a:rPr lang="zh-CN" altLang="en-US" dirty="0"/>
              <a:t>多泛型类</a:t>
            </a:r>
          </a:p>
        </p:txBody>
      </p:sp>
      <p:sp>
        <p:nvSpPr>
          <p:cNvPr id="3" name="内容占位符 2"/>
          <p:cNvSpPr>
            <a:spLocks noGrp="1"/>
          </p:cNvSpPr>
          <p:nvPr>
            <p:ph idx="1"/>
          </p:nvPr>
        </p:nvSpPr>
        <p:spPr>
          <a:xfrm>
            <a:off x="505885" y="904113"/>
            <a:ext cx="11368616" cy="4876800"/>
          </a:xfrm>
        </p:spPr>
        <p:txBody>
          <a:bodyPr/>
          <a:lstStyle/>
          <a:p>
            <a:r>
              <a:rPr lang="zh-CN" altLang="en-US" sz="2000" dirty="0"/>
              <a:t>例</a:t>
            </a:r>
            <a:r>
              <a:rPr lang="en-US" altLang="zh-CN" sz="2000" dirty="0"/>
              <a:t>12.3 </a:t>
            </a:r>
            <a:r>
              <a:rPr lang="zh-CN" altLang="en-US" sz="2000" dirty="0"/>
              <a:t>在现实中有一些“键值对”数据。字汇表就是一种“键</a:t>
            </a:r>
            <a:r>
              <a:rPr lang="en-US" altLang="zh-CN" sz="2000" dirty="0"/>
              <a:t>-</a:t>
            </a:r>
            <a:r>
              <a:rPr lang="zh-CN" altLang="en-US" sz="2000" dirty="0"/>
              <a:t>值”对数据。</a:t>
            </a:r>
            <a:r>
              <a:rPr lang="en-US" altLang="zh-CN" sz="2000" dirty="0"/>
              <a:t>class→</a:t>
            </a:r>
            <a:r>
              <a:rPr lang="zh-CN" altLang="en-US" sz="2000" dirty="0"/>
              <a:t>类，</a:t>
            </a:r>
            <a:r>
              <a:rPr lang="en-US" altLang="zh-CN" sz="2000" dirty="0"/>
              <a:t>object→</a:t>
            </a:r>
            <a:r>
              <a:rPr lang="zh-CN" altLang="en-US" sz="2000" dirty="0" smtClean="0"/>
              <a:t>对象。</a:t>
            </a:r>
            <a:r>
              <a:rPr lang="zh-CN" altLang="en-US" sz="2000" dirty="0"/>
              <a:t>又如张三→</a:t>
            </a:r>
            <a:r>
              <a:rPr lang="en-US" altLang="zh-CN" sz="2000" dirty="0"/>
              <a:t>32</a:t>
            </a:r>
            <a:r>
              <a:rPr lang="zh-CN" altLang="en-US" sz="2000" dirty="0"/>
              <a:t>，李四→</a:t>
            </a:r>
            <a:r>
              <a:rPr lang="en-US" altLang="zh-CN" sz="2000" dirty="0"/>
              <a:t>28</a:t>
            </a:r>
            <a:r>
              <a:rPr lang="zh-CN" altLang="en-US" sz="2000" dirty="0"/>
              <a:t>等。许多情况下，并不知道键和值的类型</a:t>
            </a:r>
            <a:r>
              <a:rPr lang="zh-CN" altLang="en-US" sz="2000" dirty="0" smtClean="0"/>
              <a:t>。</a:t>
            </a:r>
            <a:endParaRPr lang="en-US" altLang="zh-CN" sz="2000" dirty="0" smtClean="0"/>
          </a:p>
          <a:p>
            <a:r>
              <a:rPr lang="en-US" altLang="zh-CN" sz="2000" dirty="0"/>
              <a:t>【</a:t>
            </a:r>
            <a:r>
              <a:rPr lang="zh-CN" altLang="en-US" sz="2000" dirty="0"/>
              <a:t>代码</a:t>
            </a:r>
            <a:r>
              <a:rPr lang="en-US" altLang="zh-CN" sz="2000" dirty="0"/>
              <a:t>12-6】</a:t>
            </a:r>
            <a:r>
              <a:rPr lang="zh-CN" altLang="en-US" sz="2000" dirty="0"/>
              <a:t>多泛型类演示。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5516880" y="1684741"/>
            <a:ext cx="5638800" cy="4893647"/>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多泛型类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Key_Value</a:t>
            </a:r>
            <a:r>
              <a:rPr lang="en-US" altLang="zh-CN" sz="1400" b="0" kern="0" dirty="0">
                <a:solidFill>
                  <a:srgbClr val="000000"/>
                </a:solidFill>
                <a:latin typeface="Consolas" panose="020B0609020204030204" pitchFamily="49" charset="0"/>
                <a:ea typeface="宋体" panose="02010600030101010101" pitchFamily="2" charset="-122"/>
              </a:rPr>
              <a:t>&lt;K, V&gt;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K </a:t>
            </a:r>
            <a:r>
              <a:rPr lang="en-US" altLang="zh-CN" sz="1400" b="0" kern="0" dirty="0">
                <a:solidFill>
                  <a:srgbClr val="0000C0"/>
                </a:solidFill>
                <a:latin typeface="Consolas" panose="020B0609020204030204" pitchFamily="49" charset="0"/>
                <a:ea typeface="宋体" panose="02010600030101010101" pitchFamily="2" charset="-122"/>
              </a:rPr>
              <a:t>key</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V </a:t>
            </a:r>
            <a:r>
              <a:rPr lang="en-US" altLang="zh-CN" sz="1400" b="0" kern="0" dirty="0">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setKey</a:t>
            </a:r>
            <a:r>
              <a:rPr lang="en-US" altLang="zh-CN" sz="1400" b="0" kern="0" dirty="0">
                <a:solidFill>
                  <a:srgbClr val="000000"/>
                </a:solidFill>
                <a:latin typeface="Consolas" panose="020B0609020204030204" pitchFamily="49" charset="0"/>
                <a:ea typeface="宋体" panose="02010600030101010101" pitchFamily="2" charset="-122"/>
              </a:rPr>
              <a:t>(K </a:t>
            </a:r>
            <a:r>
              <a:rPr lang="en-US" altLang="zh-CN" sz="1400" b="0" kern="0" dirty="0">
                <a:solidFill>
                  <a:srgbClr val="6A3E3E"/>
                </a:solidFill>
                <a:latin typeface="Consolas" panose="020B0609020204030204" pitchFamily="49" charset="0"/>
                <a:ea typeface="宋体" panose="02010600030101010101" pitchFamily="2" charset="-122"/>
              </a:rPr>
              <a:t>key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key</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key</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K </a:t>
            </a:r>
            <a:r>
              <a:rPr lang="en-US" altLang="zh-CN" sz="1400" b="0" kern="0" dirty="0" err="1">
                <a:solidFill>
                  <a:srgbClr val="000000"/>
                </a:solidFill>
                <a:latin typeface="Consolas" panose="020B0609020204030204" pitchFamily="49" charset="0"/>
                <a:ea typeface="宋体" panose="02010600030101010101" pitchFamily="2" charset="-122"/>
              </a:rPr>
              <a:t>getKey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key</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setValue</a:t>
            </a:r>
            <a:r>
              <a:rPr lang="en-US" altLang="zh-CN" sz="1400" b="0" kern="0" dirty="0">
                <a:solidFill>
                  <a:srgbClr val="000000"/>
                </a:solidFill>
                <a:latin typeface="Consolas" panose="020B0609020204030204" pitchFamily="49" charset="0"/>
                <a:ea typeface="宋体" panose="02010600030101010101" pitchFamily="2" charset="-122"/>
              </a:rPr>
              <a:t>(V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V </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21	}</a:t>
            </a:r>
            <a:endParaRPr lang="zh-CN" altLang="en-US" sz="1400" b="0" dirty="0"/>
          </a:p>
        </p:txBody>
      </p:sp>
    </p:spTree>
    <p:extLst>
      <p:ext uri="{BB962C8B-B14F-4D97-AF65-F5344CB8AC3E}">
        <p14:creationId xmlns:p14="http://schemas.microsoft.com/office/powerpoint/2010/main" val="392527726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12.1.4 </a:t>
            </a:r>
            <a:r>
              <a:rPr lang="zh-CN" altLang="en-US" dirty="0"/>
              <a:t>多泛型</a:t>
            </a:r>
            <a:r>
              <a:rPr lang="zh-CN" altLang="en-US" dirty="0" smtClean="0"/>
              <a:t>类（续）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6" name="矩形 5"/>
          <p:cNvSpPr/>
          <p:nvPr/>
        </p:nvSpPr>
        <p:spPr>
          <a:xfrm>
            <a:off x="749808" y="1400848"/>
            <a:ext cx="10497312" cy="2499146"/>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3F5FBF"/>
                </a:solidFill>
                <a:latin typeface="Consolas" panose="020B0609020204030204" pitchFamily="49" charset="0"/>
                <a:ea typeface="宋体" panose="02010600030101010101" pitchFamily="2" charset="-122"/>
              </a:rPr>
              <a:t>	/**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TestKeyValue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a:t>
            </a:r>
            <a:r>
              <a:rPr lang="en-US" altLang="zh-CN" b="0" kern="0" dirty="0">
                <a:solidFill>
                  <a:srgbClr val="3F5FBF"/>
                </a:solidFill>
                <a:latin typeface="Consolas" panose="020B0609020204030204" pitchFamily="49" charset="0"/>
                <a:ea typeface="宋体" panose="02010600030101010101" pitchFamily="2" charset="-122"/>
              </a:rPr>
              <a:t>/** </a:t>
            </a:r>
            <a:r>
              <a:rPr lang="zh-CN" altLang="zh-CN"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b="0" kern="0" dirty="0">
                <a:solidFill>
                  <a:srgbClr val="3F5FBF"/>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000000"/>
                </a:solidFill>
                <a:latin typeface="Consolas" panose="020B0609020204030204" pitchFamily="49" charset="0"/>
                <a:ea typeface="宋体" panose="02010600030101010101" pitchFamily="2" charset="-122"/>
              </a:rPr>
              <a:t>Key_Value</a:t>
            </a:r>
            <a:r>
              <a:rPr lang="en-US" altLang="zh-CN" b="0" kern="0" dirty="0">
                <a:solidFill>
                  <a:srgbClr val="000000"/>
                </a:solidFill>
                <a:latin typeface="Consolas" panose="020B0609020204030204" pitchFamily="49" charset="0"/>
                <a:ea typeface="宋体" panose="02010600030101010101" pitchFamily="2" charset="-122"/>
              </a:rPr>
              <a:t>&lt;String, Integer&gt; </a:t>
            </a:r>
            <a:r>
              <a:rPr lang="en-US" altLang="zh-CN" b="0" kern="0" dirty="0" err="1">
                <a:solidFill>
                  <a:srgbClr val="6A3E3E"/>
                </a:solidFill>
                <a:latin typeface="Consolas" panose="020B0609020204030204" pitchFamily="49" charset="0"/>
                <a:ea typeface="宋体" panose="02010600030101010101" pitchFamily="2" charset="-122"/>
              </a:rPr>
              <a:t>kv</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Key_Value</a:t>
            </a:r>
            <a:r>
              <a:rPr lang="en-US" altLang="zh-CN" b="0" kern="0" dirty="0">
                <a:solidFill>
                  <a:srgbClr val="000000"/>
                </a:solidFill>
                <a:latin typeface="Consolas" panose="020B0609020204030204" pitchFamily="49" charset="0"/>
                <a:ea typeface="宋体" panose="02010600030101010101" pitchFamily="2" charset="-122"/>
              </a:rPr>
              <a:t>&lt;String, Integer&gt;();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err="1">
                <a:solidFill>
                  <a:srgbClr val="6A3E3E"/>
                </a:solidFill>
                <a:latin typeface="Consolas" panose="020B0609020204030204" pitchFamily="49" charset="0"/>
                <a:ea typeface="宋体" panose="02010600030101010101" pitchFamily="2" charset="-122"/>
              </a:rPr>
              <a:t>kv</a:t>
            </a:r>
            <a:r>
              <a:rPr lang="en-US" altLang="zh-CN" b="0" kern="0" dirty="0" err="1">
                <a:solidFill>
                  <a:srgbClr val="000000"/>
                </a:solidFill>
                <a:latin typeface="Consolas" panose="020B0609020204030204" pitchFamily="49" charset="0"/>
                <a:ea typeface="宋体" panose="02010600030101010101" pitchFamily="2" charset="-122"/>
              </a:rPr>
              <a:t>.setKey</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计算机系</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err="1">
                <a:solidFill>
                  <a:srgbClr val="6A3E3E"/>
                </a:solidFill>
                <a:latin typeface="Consolas" panose="020B0609020204030204" pitchFamily="49" charset="0"/>
                <a:ea typeface="宋体" panose="02010600030101010101" pitchFamily="2" charset="-122"/>
              </a:rPr>
              <a:t>kv</a:t>
            </a:r>
            <a:r>
              <a:rPr lang="en-US" altLang="zh-CN" b="0" kern="0" dirty="0" err="1">
                <a:solidFill>
                  <a:srgbClr val="000000"/>
                </a:solidFill>
                <a:latin typeface="Consolas" panose="020B0609020204030204" pitchFamily="49" charset="0"/>
                <a:ea typeface="宋体" panose="02010600030101010101" pitchFamily="2" charset="-122"/>
              </a:rPr>
              <a:t>.setValue</a:t>
            </a:r>
            <a:r>
              <a:rPr lang="en-US" altLang="zh-CN" b="0" kern="0" dirty="0">
                <a:solidFill>
                  <a:srgbClr val="000000"/>
                </a:solidFill>
                <a:latin typeface="Consolas" panose="020B0609020204030204" pitchFamily="49" charset="0"/>
                <a:ea typeface="宋体" panose="02010600030101010101" pitchFamily="2" charset="-122"/>
              </a:rPr>
              <a:t>(3);</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err="1">
                <a:solidFill>
                  <a:srgbClr val="6A3E3E"/>
                </a:solidFill>
                <a:latin typeface="Consolas" panose="020B0609020204030204" pitchFamily="49" charset="0"/>
                <a:ea typeface="宋体" panose="02010600030101010101" pitchFamily="2" charset="-122"/>
              </a:rPr>
              <a:t>kv</a:t>
            </a:r>
            <a:r>
              <a:rPr lang="en-US" altLang="zh-CN" b="0" kern="0" dirty="0" err="1">
                <a:solidFill>
                  <a:srgbClr val="000000"/>
                </a:solidFill>
                <a:latin typeface="Consolas" panose="020B0609020204030204" pitchFamily="49" charset="0"/>
                <a:ea typeface="宋体" panose="02010600030101010101" pitchFamily="2" charset="-122"/>
              </a:rPr>
              <a:t>.getKey</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在</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kv</a:t>
            </a:r>
            <a:r>
              <a:rPr lang="en-US" altLang="zh-CN" b="0" kern="0" dirty="0" err="1">
                <a:solidFill>
                  <a:srgbClr val="000000"/>
                </a:solidFill>
                <a:latin typeface="Consolas" panose="020B0609020204030204" pitchFamily="49" charset="0"/>
                <a:ea typeface="宋体" panose="02010600030101010101" pitchFamily="2" charset="-122"/>
              </a:rPr>
              <a:t>.getValue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号楼</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10	}</a:t>
            </a:r>
            <a:endParaRPr lang="zh-CN" altLang="en-US" b="0" dirty="0"/>
          </a:p>
        </p:txBody>
      </p:sp>
      <p:pic>
        <p:nvPicPr>
          <p:cNvPr id="7" name="图片 6"/>
          <p:cNvPicPr>
            <a:picLocks noChangeAspect="1"/>
          </p:cNvPicPr>
          <p:nvPr/>
        </p:nvPicPr>
        <p:blipFill>
          <a:blip r:embed="rId2"/>
          <a:stretch>
            <a:fillRect/>
          </a:stretch>
        </p:blipFill>
        <p:spPr>
          <a:xfrm>
            <a:off x="1073371" y="4643077"/>
            <a:ext cx="1504762" cy="333333"/>
          </a:xfrm>
          <a:prstGeom prst="rect">
            <a:avLst/>
          </a:prstGeom>
        </p:spPr>
      </p:pic>
    </p:spTree>
    <p:extLst>
      <p:ext uri="{BB962C8B-B14F-4D97-AF65-F5344CB8AC3E}">
        <p14:creationId xmlns:p14="http://schemas.microsoft.com/office/powerpoint/2010/main" val="1252417040"/>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smtClean="0"/>
              <a:t>12.1 </a:t>
            </a:r>
            <a:r>
              <a:rPr lang="zh-CN" altLang="en-US" dirty="0" smtClean="0"/>
              <a:t>静态</a:t>
            </a:r>
            <a:r>
              <a:rPr lang="zh-CN" altLang="en-US" dirty="0"/>
              <a:t>方法与泛</a:t>
            </a:r>
            <a:r>
              <a:rPr lang="zh-CN" altLang="en-US" dirty="0" smtClean="0"/>
              <a:t>型</a:t>
            </a:r>
            <a:endParaRPr lang="en-US" altLang="zh-CN" dirty="0" smtClean="0"/>
          </a:p>
          <a:p>
            <a:pPr lvl="1"/>
            <a:r>
              <a:rPr lang="zh-CN" altLang="en-US" dirty="0"/>
              <a:t>静态方法要使用泛型的话，必须将静态方法也定义成泛型</a:t>
            </a:r>
            <a:r>
              <a:rPr lang="zh-CN" altLang="en-US" dirty="0" smtClean="0"/>
              <a:t>方法。</a:t>
            </a:r>
            <a:endParaRPr lang="en-US" altLang="zh-CN" dirty="0" smtClean="0"/>
          </a:p>
          <a:p>
            <a:r>
              <a:rPr lang="zh-CN" altLang="en-US" dirty="0"/>
              <a:t>链</a:t>
            </a:r>
            <a:r>
              <a:rPr lang="en-US" altLang="zh-CN" dirty="0" smtClean="0"/>
              <a:t>12.2 </a:t>
            </a:r>
            <a:r>
              <a:rPr lang="zh-CN" altLang="en-US" dirty="0" smtClean="0"/>
              <a:t>泛</a:t>
            </a:r>
            <a:r>
              <a:rPr lang="zh-CN" altLang="en-US" dirty="0"/>
              <a:t>型方法与可变</a:t>
            </a:r>
            <a:r>
              <a:rPr lang="zh-CN" altLang="en-US" dirty="0" smtClean="0"/>
              <a:t>参数</a:t>
            </a:r>
            <a:endParaRPr lang="en-US" altLang="zh-CN" dirty="0" smtClean="0"/>
          </a:p>
          <a:p>
            <a:pPr lvl="1"/>
            <a:r>
              <a:rPr lang="zh-CN" altLang="en-US" dirty="0"/>
              <a:t>可以利用泛型实现不同类型可变参数。</a:t>
            </a:r>
            <a:endParaRPr lang="en-US" altLang="zh-CN" dirty="0" smtClean="0"/>
          </a:p>
          <a:p>
            <a:r>
              <a:rPr lang="zh-CN" altLang="en-US" dirty="0" smtClean="0"/>
              <a:t>链</a:t>
            </a:r>
            <a:r>
              <a:rPr lang="en-US" altLang="zh-CN" dirty="0" smtClean="0"/>
              <a:t>12.3 </a:t>
            </a:r>
            <a:r>
              <a:rPr lang="zh-CN" altLang="en-US" dirty="0"/>
              <a:t>泛型与</a:t>
            </a:r>
            <a:r>
              <a:rPr lang="zh-CN" altLang="en-US" dirty="0" smtClean="0"/>
              <a:t>数组</a:t>
            </a:r>
            <a:endParaRPr lang="en-US" altLang="zh-CN" dirty="0" smtClean="0"/>
          </a:p>
          <a:p>
            <a:pPr lvl="1"/>
            <a:r>
              <a:rPr lang="en-US" altLang="zh-CN" dirty="0"/>
              <a:t>Java</a:t>
            </a:r>
            <a:r>
              <a:rPr lang="zh-CN" altLang="en-US" dirty="0"/>
              <a:t>中数组是不支持泛型的</a:t>
            </a:r>
            <a:r>
              <a:rPr lang="zh-CN" altLang="en-US" dirty="0" smtClean="0"/>
              <a:t>。解决方案</a:t>
            </a:r>
            <a:r>
              <a:rPr lang="zh-CN" altLang="en-US" dirty="0"/>
              <a:t>是使用</a:t>
            </a:r>
            <a:r>
              <a:rPr lang="en-US" altLang="zh-CN" dirty="0" err="1" smtClean="0"/>
              <a:t>ArrayList</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920" y="3762643"/>
            <a:ext cx="3746079" cy="25851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r.api.cli.im/newqr/create?data=http%3A%2F%2Fqr61.cn%2Fo7nUYH%2FqkFEgoq&amp;level=H&amp;transparent=0&amp;bgcolor=%23FFFFFF&amp;forecolor=%2F%2Fstatic.clewm.net%2Fcli%2Fimages%2Fbeautify%2Fnew%2Fforecolor%2F35.png&amp;blockpixel=12&amp;marginblock=2&amp;logourl=&amp;size=400&amp;text=&amp;logoshape=no&amp;embed_text_fontfamily=simhei.ttc&amp;eye_use_fore=1&amp;background=images%2Fbackground%2Fbg6.png&amp;wper=0.8&amp;hper=0.8&amp;tper=0.1&amp;lper=0.1&amp;qrcode_eyes=&amp;outcolor=&amp;incolor=&amp;body_type=0&amp;qr_rotate=0&amp;fontfamily=msyh.ttf&amp;fontsize=30&amp;fontcolor=&amp;logo_pos=0&amp;kid=cliim&amp;time=1638261128&amp;key=25d2807b40542169a73bafbf75ce47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5976" y="406400"/>
            <a:ext cx="2397084" cy="239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11762"/>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6953" y="2991803"/>
            <a:ext cx="10212916" cy="609600"/>
          </a:xfrm>
        </p:spPr>
        <p:txBody>
          <a:bodyPr/>
          <a:lstStyle/>
          <a:p>
            <a:r>
              <a:rPr lang="zh-CN" altLang="en-US" dirty="0"/>
              <a:t>第</a:t>
            </a:r>
            <a:r>
              <a:rPr lang="en-US" altLang="zh-CN" dirty="0"/>
              <a:t>12.2</a:t>
            </a:r>
            <a:r>
              <a:rPr lang="zh-CN" altLang="en-US" dirty="0"/>
              <a:t>课 泛型语法扩展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79080871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6369" y="2607755"/>
            <a:ext cx="10212916" cy="609600"/>
          </a:xfrm>
        </p:spPr>
        <p:txBody>
          <a:bodyPr/>
          <a:lstStyle/>
          <a:p>
            <a:r>
              <a:rPr lang="zh-CN" altLang="en-US" dirty="0"/>
              <a:t>第</a:t>
            </a:r>
            <a:r>
              <a:rPr lang="en-US" altLang="zh-CN" dirty="0"/>
              <a:t>12.1</a:t>
            </a:r>
            <a:r>
              <a:rPr lang="zh-CN" altLang="en-US" dirty="0"/>
              <a:t>课 泛型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248342175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 </a:t>
            </a:r>
            <a:r>
              <a:rPr lang="zh-CN" altLang="en-US" dirty="0"/>
              <a:t>泛型通配符</a:t>
            </a:r>
          </a:p>
        </p:txBody>
      </p:sp>
      <p:sp>
        <p:nvSpPr>
          <p:cNvPr id="3" name="内容占位符 2"/>
          <p:cNvSpPr>
            <a:spLocks noGrp="1"/>
          </p:cNvSpPr>
          <p:nvPr>
            <p:ph idx="1"/>
          </p:nvPr>
        </p:nvSpPr>
        <p:spPr/>
        <p:txBody>
          <a:bodyPr/>
          <a:lstStyle/>
          <a:p>
            <a:r>
              <a:rPr lang="zh-CN" altLang="en-US" dirty="0"/>
              <a:t>在程序中，方法有定义、声明、调用</a:t>
            </a:r>
            <a:r>
              <a:rPr lang="en-US" altLang="zh-CN" dirty="0"/>
              <a:t>3</a:t>
            </a:r>
            <a:r>
              <a:rPr lang="zh-CN" altLang="en-US" dirty="0"/>
              <a:t>个过程。与此对应，泛型类有定义、实例化、应用 </a:t>
            </a:r>
            <a:r>
              <a:rPr lang="en-US" altLang="zh-CN" dirty="0"/>
              <a:t>3</a:t>
            </a:r>
            <a:r>
              <a:rPr lang="zh-CN" altLang="en-US" dirty="0"/>
              <a:t>个过程</a:t>
            </a:r>
            <a:r>
              <a:rPr lang="zh-CN" altLang="en-US" dirty="0" smtClean="0"/>
              <a:t>。</a:t>
            </a:r>
            <a:endParaRPr lang="en-US" altLang="zh-CN" dirty="0" smtClean="0"/>
          </a:p>
          <a:p>
            <a:r>
              <a:rPr lang="zh-CN" altLang="en-US" dirty="0" smtClean="0"/>
              <a:t>在</a:t>
            </a:r>
            <a:r>
              <a:rPr lang="zh-CN" altLang="en-US" dirty="0"/>
              <a:t>方法的</a:t>
            </a:r>
            <a:r>
              <a:rPr lang="en-US" altLang="zh-CN" dirty="0"/>
              <a:t>3</a:t>
            </a:r>
            <a:r>
              <a:rPr lang="zh-CN" altLang="en-US" dirty="0"/>
              <a:t>个过程中必须注意参数的匹配，同样在泛型的</a:t>
            </a:r>
            <a:r>
              <a:rPr lang="en-US" altLang="zh-CN" dirty="0"/>
              <a:t>3</a:t>
            </a:r>
            <a:r>
              <a:rPr lang="zh-CN" altLang="en-US" dirty="0"/>
              <a:t>个过程中也要注意泛型类型（类型参数）的匹配</a:t>
            </a:r>
            <a:r>
              <a:rPr lang="zh-CN" altLang="en-US" dirty="0" smtClean="0"/>
              <a:t>。</a:t>
            </a:r>
            <a:endParaRPr lang="en-US" altLang="zh-CN" dirty="0" smtClean="0"/>
          </a:p>
          <a:p>
            <a:r>
              <a:rPr lang="en-US" altLang="zh-CN" dirty="0"/>
              <a:t>【</a:t>
            </a:r>
            <a:r>
              <a:rPr lang="zh-CN" altLang="en-US" dirty="0"/>
              <a:t>代码</a:t>
            </a:r>
            <a:r>
              <a:rPr lang="en-US" altLang="zh-CN" dirty="0"/>
              <a:t>12-7】</a:t>
            </a:r>
            <a:r>
              <a:rPr lang="zh-CN" altLang="en-US" dirty="0"/>
              <a:t>泛型类型匹配的问题示例。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830827390"/>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 </a:t>
            </a:r>
            <a:r>
              <a:rPr lang="zh-CN" altLang="en-US" dirty="0"/>
              <a:t>泛型</a:t>
            </a:r>
            <a:r>
              <a:rPr lang="zh-CN" altLang="en-US" dirty="0" smtClean="0"/>
              <a:t>通配符（续）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788163" y="995363"/>
            <a:ext cx="9393429" cy="6040115"/>
          </a:xfrm>
          <a:prstGeom prst="rect">
            <a:avLst/>
          </a:prstGeom>
        </p:spPr>
        <p:txBody>
          <a:bodyPr wrap="square">
            <a:spAutoFit/>
          </a:bodyPr>
          <a:lstStyle/>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a:t>
            </a:r>
            <a:r>
              <a:rPr lang="en-US" altLang="zh-CN" sz="1300" b="0" kern="0" dirty="0">
                <a:solidFill>
                  <a:srgbClr val="7F0055"/>
                </a:solidFill>
                <a:latin typeface="Consolas" panose="020B0609020204030204" pitchFamily="49" charset="0"/>
                <a:ea typeface="宋体" panose="02010600030101010101" pitchFamily="2" charset="-122"/>
              </a:rPr>
              <a:t>	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class</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InfoDemo</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static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main(String[] </a:t>
            </a:r>
            <a:r>
              <a:rPr lang="en-US" altLang="zh-CN" sz="1300" b="0" kern="0" dirty="0" err="1">
                <a:solidFill>
                  <a:srgbClr val="6A3E3E"/>
                </a:solidFill>
                <a:latin typeface="Consolas" panose="020B0609020204030204" pitchFamily="49" charset="0"/>
                <a:ea typeface="宋体" panose="02010600030101010101" pitchFamily="2" charset="-122"/>
              </a:rPr>
              <a:t>args</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			</a:t>
            </a:r>
            <a:r>
              <a:rPr lang="en-US" altLang="zh-CN" sz="1300" b="0" kern="0" dirty="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具体化为</a:t>
            </a:r>
            <a:r>
              <a:rPr lang="en-US" altLang="zh-CN" sz="1300" b="0" kern="0" dirty="0">
                <a:solidFill>
                  <a:srgbClr val="3F7F5F"/>
                </a:solidFill>
                <a:latin typeface="Consolas" panose="020B0609020204030204" pitchFamily="49" charset="0"/>
                <a:ea typeface="宋体" panose="02010600030101010101" pitchFamily="2" charset="-122"/>
              </a:rPr>
              <a:t>String</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类型</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5			Info&lt;String&gt; </a:t>
            </a:r>
            <a:r>
              <a:rPr lang="en-US" altLang="zh-CN" sz="1300" b="0" kern="0" dirty="0">
                <a:solidFill>
                  <a:srgbClr val="6A3E3E"/>
                </a:solidFill>
                <a:latin typeface="Consolas" panose="020B0609020204030204" pitchFamily="49" charset="0"/>
                <a:ea typeface="宋体" panose="02010600030101010101" pitchFamily="2" charset="-122"/>
              </a:rPr>
              <a:t>info</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7F0055"/>
                </a:solidFill>
                <a:latin typeface="Consolas" panose="020B0609020204030204" pitchFamily="49" charset="0"/>
                <a:ea typeface="宋体" panose="02010600030101010101" pitchFamily="2" charset="-122"/>
              </a:rPr>
              <a:t>new</a:t>
            </a:r>
            <a:r>
              <a:rPr lang="en-US" altLang="zh-CN" sz="1300" b="0" kern="0" dirty="0">
                <a:solidFill>
                  <a:srgbClr val="000000"/>
                </a:solidFill>
                <a:latin typeface="Consolas" panose="020B0609020204030204" pitchFamily="49" charset="0"/>
                <a:ea typeface="宋体" panose="02010600030101010101" pitchFamily="2" charset="-122"/>
              </a:rPr>
              <a:t> Info&lt;String&gt;();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6			</a:t>
            </a:r>
            <a:r>
              <a:rPr lang="en-US" altLang="zh-CN" sz="1300" b="0" kern="0" dirty="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实际类型为</a:t>
            </a:r>
            <a:r>
              <a:rPr lang="en-US" altLang="zh-CN" sz="1300" b="0" kern="0" dirty="0">
                <a:solidFill>
                  <a:srgbClr val="3F7F5F"/>
                </a:solidFill>
                <a:latin typeface="Consolas" panose="020B0609020204030204" pitchFamily="49" charset="0"/>
                <a:ea typeface="宋体" panose="02010600030101010101" pitchFamily="2" charset="-122"/>
              </a:rPr>
              <a:t>String</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7			</a:t>
            </a:r>
            <a:r>
              <a:rPr lang="en-US" altLang="zh-CN" sz="1300" b="0" kern="0" dirty="0" err="1">
                <a:solidFill>
                  <a:srgbClr val="6A3E3E"/>
                </a:solidFill>
                <a:latin typeface="Consolas" panose="020B0609020204030204" pitchFamily="49" charset="0"/>
                <a:ea typeface="宋体" panose="02010600030101010101" pitchFamily="2" charset="-122"/>
              </a:rPr>
              <a:t>info</a:t>
            </a:r>
            <a:r>
              <a:rPr lang="en-US" altLang="zh-CN" sz="1300" b="0" kern="0" dirty="0" err="1">
                <a:solidFill>
                  <a:srgbClr val="000000"/>
                </a:solidFill>
                <a:latin typeface="Consolas" panose="020B0609020204030204" pitchFamily="49" charset="0"/>
                <a:ea typeface="宋体" panose="02010600030101010101" pitchFamily="2" charset="-122"/>
              </a:rPr>
              <a:t>.setVar</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会议通知</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8			</a:t>
            </a:r>
            <a:r>
              <a:rPr lang="en-US" altLang="zh-CN" sz="1300" b="0" kern="0" dirty="0">
                <a:solidFill>
                  <a:srgbClr val="3F7F5F"/>
                </a:solidFill>
                <a:latin typeface="Consolas" panose="020B0609020204030204" pitchFamily="49" charset="0"/>
                <a:ea typeface="宋体" panose="02010600030101010101" pitchFamily="2" charset="-122"/>
              </a:rPr>
              <a:t>// </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欲用</a:t>
            </a:r>
            <a:r>
              <a:rPr lang="en-US" altLang="zh-CN" sz="1300" b="0" kern="0" dirty="0">
                <a:solidFill>
                  <a:srgbClr val="3F7F5F"/>
                </a:solidFill>
                <a:latin typeface="Consolas" panose="020B0609020204030204" pitchFamily="49" charset="0"/>
                <a:ea typeface="宋体" panose="02010600030101010101" pitchFamily="2" charset="-122"/>
              </a:rPr>
              <a:t>String</a:t>
            </a:r>
            <a:r>
              <a:rPr lang="zh-CN" altLang="zh-CN" sz="13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类型调用</a:t>
            </a:r>
            <a:r>
              <a:rPr lang="en-US" altLang="zh-CN" sz="1300" b="0" kern="0" dirty="0">
                <a:solidFill>
                  <a:srgbClr val="3F7F5F"/>
                </a:solidFill>
                <a:latin typeface="Consolas" panose="020B0609020204030204" pitchFamily="49" charset="0"/>
                <a:ea typeface="宋体" panose="02010600030101010101" pitchFamily="2" charset="-122"/>
              </a:rPr>
              <a:t>fun(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9			</a:t>
            </a:r>
            <a:r>
              <a:rPr lang="en-US" altLang="zh-CN" sz="1300" b="0" i="1" kern="0" dirty="0">
                <a:solidFill>
                  <a:srgbClr val="000000"/>
                </a:solidFill>
                <a:latin typeface="Consolas" panose="020B0609020204030204" pitchFamily="49" charset="0"/>
                <a:ea typeface="宋体" panose="02010600030101010101" pitchFamily="2" charset="-122"/>
              </a:rPr>
              <a:t>fun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6A3E3E"/>
                </a:solidFill>
                <a:latin typeface="Consolas" panose="020B0609020204030204" pitchFamily="49" charset="0"/>
                <a:ea typeface="宋体" panose="02010600030101010101" pitchFamily="2" charset="-122"/>
              </a:rPr>
              <a:t>info</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10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11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static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fun(? </a:t>
            </a:r>
            <a:r>
              <a:rPr lang="en-US" altLang="zh-CN" sz="1300" b="0" kern="0" dirty="0">
                <a:solidFill>
                  <a:srgbClr val="6A3E3E"/>
                </a:solidFill>
                <a:latin typeface="Consolas" panose="020B0609020204030204" pitchFamily="49" charset="0"/>
                <a:ea typeface="宋体" panose="02010600030101010101" pitchFamily="2" charset="-122"/>
              </a:rPr>
              <a:t>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12			</a:t>
            </a:r>
            <a:r>
              <a:rPr lang="en-US" altLang="zh-CN" sz="1300" b="0" kern="0" dirty="0" err="1">
                <a:solidFill>
                  <a:srgbClr val="000000"/>
                </a:solidFill>
                <a:latin typeface="Consolas" panose="020B0609020204030204" pitchFamily="49" charset="0"/>
                <a:ea typeface="宋体" panose="02010600030101010101" pitchFamily="2" charset="-122"/>
              </a:rPr>
              <a:t>System.</a:t>
            </a:r>
            <a:r>
              <a:rPr lang="en-US" altLang="zh-CN" sz="1300" b="0" i="1" kern="0" dirty="0" err="1">
                <a:solidFill>
                  <a:srgbClr val="0000C0"/>
                </a:solidFill>
                <a:latin typeface="Consolas" panose="020B0609020204030204" pitchFamily="49" charset="0"/>
                <a:ea typeface="宋体" panose="02010600030101010101" pitchFamily="2" charset="-122"/>
              </a:rPr>
              <a:t>out</a:t>
            </a:r>
            <a:r>
              <a:rPr lang="en-US" altLang="zh-CN" sz="1300" b="0" kern="0" dirty="0" err="1">
                <a:solidFill>
                  <a:srgbClr val="000000"/>
                </a:solidFill>
                <a:latin typeface="Consolas" panose="020B0609020204030204" pitchFamily="49" charset="0"/>
                <a:ea typeface="宋体" panose="02010600030101010101" pitchFamily="2" charset="-122"/>
              </a:rPr>
              <a:t>.println</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2A00FF"/>
                </a:solidFill>
                <a:latin typeface="Consolas" panose="020B0609020204030204" pitchFamily="49" charset="0"/>
                <a:ea typeface="宋体" panose="02010600030101010101" pitchFamily="2" charset="-122"/>
              </a:rPr>
              <a:t>"</a:t>
            </a:r>
            <a:r>
              <a:rPr lang="zh-CN" altLang="zh-CN" sz="13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信息：</a:t>
            </a:r>
            <a:r>
              <a:rPr lang="en-US" altLang="zh-CN" sz="1300" b="0" kern="0" dirty="0">
                <a:solidFill>
                  <a:srgbClr val="2A00FF"/>
                </a:solidFill>
                <a:latin typeface="Consolas" panose="020B0609020204030204" pitchFamily="49" charset="0"/>
                <a:ea typeface="宋体" panose="02010600030101010101" pitchFamily="2" charset="-122"/>
              </a:rPr>
              <a:t>"</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6A3E3E"/>
                </a:solidFill>
                <a:latin typeface="Consolas" panose="020B0609020204030204" pitchFamily="49" charset="0"/>
                <a:ea typeface="宋体" panose="02010600030101010101" pitchFamily="2" charset="-122"/>
              </a:rPr>
              <a:t>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13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15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16</a:t>
            </a:r>
            <a:r>
              <a:rPr lang="en-US" altLang="zh-CN" sz="1300" b="0" kern="0" dirty="0">
                <a:solidFill>
                  <a:srgbClr val="7F0055"/>
                </a:solidFill>
                <a:latin typeface="Consolas" panose="020B0609020204030204" pitchFamily="49" charset="0"/>
                <a:ea typeface="宋体" panose="02010600030101010101" pitchFamily="2" charset="-122"/>
              </a:rPr>
              <a:t>	class</a:t>
            </a:r>
            <a:r>
              <a:rPr lang="en-US" altLang="zh-CN" sz="1300" b="0" kern="0" dirty="0">
                <a:solidFill>
                  <a:srgbClr val="000000"/>
                </a:solidFill>
                <a:latin typeface="Consolas" panose="020B0609020204030204" pitchFamily="49" charset="0"/>
                <a:ea typeface="宋体" panose="02010600030101010101" pitchFamily="2" charset="-122"/>
              </a:rPr>
              <a:t> Info&lt;T&gt;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17		</a:t>
            </a:r>
            <a:r>
              <a:rPr lang="en-US" altLang="zh-CN" sz="1300" b="0" kern="0" dirty="0">
                <a:solidFill>
                  <a:srgbClr val="7F0055"/>
                </a:solidFill>
                <a:latin typeface="Consolas" panose="020B0609020204030204" pitchFamily="49" charset="0"/>
                <a:ea typeface="宋体" panose="02010600030101010101" pitchFamily="2" charset="-122"/>
              </a:rPr>
              <a:t>private</a:t>
            </a:r>
            <a:r>
              <a:rPr lang="en-US" altLang="zh-CN" sz="1300" b="0" kern="0" dirty="0">
                <a:solidFill>
                  <a:srgbClr val="000000"/>
                </a:solidFill>
                <a:latin typeface="Consolas" panose="020B0609020204030204" pitchFamily="49" charset="0"/>
                <a:ea typeface="宋体" panose="02010600030101010101" pitchFamily="2" charset="-122"/>
              </a:rPr>
              <a:t> T </a:t>
            </a:r>
            <a:r>
              <a:rPr lang="en-US" altLang="zh-CN" sz="1300" b="0" kern="0" dirty="0" err="1">
                <a:solidFill>
                  <a:srgbClr val="0000C0"/>
                </a:solidFill>
                <a:latin typeface="Consolas" panose="020B0609020204030204" pitchFamily="49" charset="0"/>
                <a:ea typeface="宋体" panose="02010600030101010101" pitchFamily="2" charset="-122"/>
              </a:rPr>
              <a:t>var</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18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19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setVar</a:t>
            </a:r>
            <a:r>
              <a:rPr lang="en-US" altLang="zh-CN" sz="1300" b="0" kern="0" dirty="0">
                <a:solidFill>
                  <a:srgbClr val="000000"/>
                </a:solidFill>
                <a:latin typeface="Consolas" panose="020B0609020204030204" pitchFamily="49" charset="0"/>
                <a:ea typeface="宋体" panose="02010600030101010101" pitchFamily="2" charset="-122"/>
              </a:rPr>
              <a:t>(T </a:t>
            </a:r>
            <a:r>
              <a:rPr lang="en-US" altLang="zh-CN" sz="1300" b="0" kern="0" dirty="0" err="1">
                <a:solidFill>
                  <a:srgbClr val="6A3E3E"/>
                </a:solidFill>
                <a:latin typeface="Consolas" panose="020B0609020204030204" pitchFamily="49" charset="0"/>
                <a:ea typeface="宋体" panose="02010600030101010101" pitchFamily="2" charset="-122"/>
              </a:rPr>
              <a:t>var</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20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var</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err="1">
                <a:solidFill>
                  <a:srgbClr val="6A3E3E"/>
                </a:solidFill>
                <a:latin typeface="Consolas" panose="020B0609020204030204" pitchFamily="49" charset="0"/>
                <a:ea typeface="宋体" panose="02010600030101010101" pitchFamily="2" charset="-122"/>
              </a:rPr>
              <a:t>var</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21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22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23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String </a:t>
            </a:r>
            <a:r>
              <a:rPr lang="en-US" altLang="zh-CN" sz="1300" b="0" kern="0" dirty="0" err="1">
                <a:solidFill>
                  <a:srgbClr val="000000"/>
                </a:solidFill>
                <a:latin typeface="Consolas" panose="020B0609020204030204" pitchFamily="49" charset="0"/>
                <a:ea typeface="宋体" panose="02010600030101010101" pitchFamily="2" charset="-122"/>
              </a:rPr>
              <a:t>toString</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24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var</a:t>
            </a:r>
            <a:r>
              <a:rPr lang="en-US" altLang="zh-CN" sz="1300" b="0" kern="0" dirty="0" err="1">
                <a:solidFill>
                  <a:srgbClr val="000000"/>
                </a:solidFill>
                <a:latin typeface="Consolas" panose="020B0609020204030204" pitchFamily="49" charset="0"/>
                <a:ea typeface="宋体" panose="02010600030101010101" pitchFamily="2" charset="-122"/>
              </a:rPr>
              <a:t>.toString</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25		}</a:t>
            </a:r>
            <a:endParaRPr lang="zh-CN" altLang="zh-CN" sz="1300" b="0" kern="100" dirty="0">
              <a:latin typeface="Times New Roman" panose="02020603050405020304" pitchFamily="18" charset="0"/>
              <a:ea typeface="宋体" panose="02010600030101010101" pitchFamily="2" charset="-122"/>
            </a:endParaRPr>
          </a:p>
          <a:p>
            <a:pPr>
              <a:buNone/>
            </a:pPr>
            <a:r>
              <a:rPr lang="en-US" altLang="zh-CN" sz="1300" b="0" dirty="0">
                <a:solidFill>
                  <a:srgbClr val="000000"/>
                </a:solidFill>
                <a:latin typeface="Consolas" panose="020B0609020204030204" pitchFamily="49" charset="0"/>
                <a:ea typeface="宋体" panose="02010600030101010101" pitchFamily="2" charset="-122"/>
              </a:rPr>
              <a:t>26	}</a:t>
            </a:r>
            <a:endParaRPr lang="zh-CN" altLang="en-US" sz="1300" b="0" dirty="0"/>
          </a:p>
        </p:txBody>
      </p:sp>
    </p:spTree>
    <p:extLst>
      <p:ext uri="{BB962C8B-B14F-4D97-AF65-F5344CB8AC3E}">
        <p14:creationId xmlns:p14="http://schemas.microsoft.com/office/powerpoint/2010/main" val="406926735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12.2.1 </a:t>
            </a:r>
            <a:r>
              <a:rPr lang="zh-CN" altLang="en-US" dirty="0"/>
              <a:t>泛型通配符（续）</a:t>
            </a:r>
          </a:p>
        </p:txBody>
      </p:sp>
      <p:sp>
        <p:nvSpPr>
          <p:cNvPr id="3" name="内容占位符 2"/>
          <p:cNvSpPr>
            <a:spLocks noGrp="1"/>
          </p:cNvSpPr>
          <p:nvPr>
            <p:ph idx="1"/>
          </p:nvPr>
        </p:nvSpPr>
        <p:spPr>
          <a:xfrm>
            <a:off x="505885" y="995363"/>
            <a:ext cx="11368616" cy="5545286"/>
          </a:xfrm>
        </p:spPr>
        <p:txBody>
          <a:bodyPr/>
          <a:lstStyle/>
          <a:p>
            <a:r>
              <a:rPr lang="zh-CN" altLang="en-US" dirty="0"/>
              <a:t>讨论：程序中的问号处该用什么样的类型才能使表达式</a:t>
            </a:r>
            <a:r>
              <a:rPr lang="en-US" altLang="zh-CN" dirty="0"/>
              <a:t>fun(info)</a:t>
            </a:r>
            <a:r>
              <a:rPr lang="zh-CN" altLang="en-US" dirty="0"/>
              <a:t>正确地被执行呢？</a:t>
            </a:r>
          </a:p>
          <a:p>
            <a:pPr lvl="1"/>
            <a:r>
              <a:rPr lang="zh-CN" altLang="en-US" dirty="0"/>
              <a:t>（</a:t>
            </a:r>
            <a:r>
              <a:rPr lang="en-US" altLang="zh-CN" dirty="0"/>
              <a:t>1</a:t>
            </a:r>
            <a:r>
              <a:rPr lang="zh-CN" altLang="en-US" dirty="0"/>
              <a:t>）如果使用“</a:t>
            </a:r>
            <a:r>
              <a:rPr lang="en-US" altLang="zh-CN" dirty="0"/>
              <a:t>Info&lt;String&gt;”</a:t>
            </a:r>
            <a:r>
              <a:rPr lang="zh-CN" altLang="en-US" dirty="0"/>
              <a:t>，那么前面定义的泛型类就没有意义。</a:t>
            </a:r>
          </a:p>
          <a:p>
            <a:pPr lvl="1"/>
            <a:r>
              <a:rPr lang="zh-CN" altLang="en-US" dirty="0"/>
              <a:t>（</a:t>
            </a:r>
            <a:r>
              <a:rPr lang="en-US" altLang="zh-CN" dirty="0"/>
              <a:t>2</a:t>
            </a:r>
            <a:r>
              <a:rPr lang="zh-CN" altLang="en-US" dirty="0"/>
              <a:t>）如果使用“</a:t>
            </a:r>
            <a:r>
              <a:rPr lang="en-US" altLang="zh-CN" dirty="0"/>
              <a:t>Info&lt;Object&gt;”</a:t>
            </a:r>
            <a:r>
              <a:rPr lang="zh-CN" altLang="en-US" dirty="0"/>
              <a:t>，尽管</a:t>
            </a:r>
            <a:r>
              <a:rPr lang="en-US" altLang="zh-CN" dirty="0"/>
              <a:t>String</a:t>
            </a:r>
            <a:r>
              <a:rPr lang="zh-CN" altLang="en-US" dirty="0"/>
              <a:t>是</a:t>
            </a:r>
            <a:r>
              <a:rPr lang="en-US" altLang="zh-CN" dirty="0"/>
              <a:t>Object</a:t>
            </a:r>
            <a:r>
              <a:rPr lang="zh-CN" altLang="en-US" dirty="0"/>
              <a:t>的子类，也会因对象引用的传递无法进行，在程序编译时会出现如下错误。</a:t>
            </a:r>
          </a:p>
          <a:p>
            <a:pPr marL="857250" lvl="2" indent="0">
              <a:buNone/>
            </a:pPr>
            <a:r>
              <a:rPr lang="en-US" altLang="zh-CN" dirty="0"/>
              <a:t>Exception in thread "main" </a:t>
            </a:r>
            <a:r>
              <a:rPr lang="en-US" altLang="zh-CN" dirty="0" err="1"/>
              <a:t>java.lang.Error</a:t>
            </a:r>
            <a:r>
              <a:rPr lang="en-US" altLang="zh-CN" dirty="0"/>
              <a:t>: Unresolved compilation problem: </a:t>
            </a:r>
          </a:p>
          <a:p>
            <a:pPr marL="857250" lvl="2" indent="0">
              <a:buNone/>
            </a:pPr>
            <a:r>
              <a:rPr lang="en-US" altLang="zh-CN" dirty="0"/>
              <a:t>	</a:t>
            </a:r>
            <a:r>
              <a:rPr lang="en-US" altLang="zh-CN" dirty="0" smtClean="0"/>
              <a:t>The </a:t>
            </a:r>
            <a:r>
              <a:rPr lang="en-US" altLang="zh-CN" dirty="0"/>
              <a:t>method fun(Info&lt;Object&gt;) in the type </a:t>
            </a:r>
            <a:r>
              <a:rPr lang="en-US" altLang="zh-CN" dirty="0" err="1"/>
              <a:t>InfoDemo</a:t>
            </a:r>
            <a:r>
              <a:rPr lang="en-US" altLang="zh-CN" dirty="0"/>
              <a:t> is not applicable for the arguments (Info&lt;String&gt;)</a:t>
            </a:r>
          </a:p>
          <a:p>
            <a:pPr lvl="1"/>
            <a:r>
              <a:rPr lang="zh-CN" altLang="en-US" dirty="0"/>
              <a:t>（</a:t>
            </a:r>
            <a:r>
              <a:rPr lang="en-US" altLang="zh-CN" dirty="0"/>
              <a:t>3</a:t>
            </a:r>
            <a:r>
              <a:rPr lang="zh-CN" altLang="en-US" dirty="0"/>
              <a:t>）如果使用“</a:t>
            </a:r>
            <a:r>
              <a:rPr lang="en-US" altLang="zh-CN" dirty="0"/>
              <a:t>Info”</a:t>
            </a:r>
            <a:r>
              <a:rPr lang="zh-CN" altLang="en-US" dirty="0"/>
              <a:t>，程序可以正常运行，但与前面关于</a:t>
            </a:r>
            <a:r>
              <a:rPr lang="en-US" altLang="zh-CN" dirty="0"/>
              <a:t>Info</a:t>
            </a:r>
            <a:r>
              <a:rPr lang="zh-CN" altLang="en-US" dirty="0"/>
              <a:t>类的泛型定义不一致，会造成理解上的问题。</a:t>
            </a:r>
          </a:p>
          <a:p>
            <a:pPr lvl="1"/>
            <a:r>
              <a:rPr lang="zh-CN" altLang="en-US" dirty="0"/>
              <a:t>（</a:t>
            </a:r>
            <a:r>
              <a:rPr lang="en-US" altLang="zh-CN" dirty="0"/>
              <a:t>4</a:t>
            </a:r>
            <a:r>
              <a:rPr lang="zh-CN" altLang="en-US" dirty="0"/>
              <a:t>）使用“</a:t>
            </a:r>
            <a:r>
              <a:rPr lang="en-US" altLang="zh-CN" dirty="0"/>
              <a:t>Info&lt;?&gt;”</a:t>
            </a:r>
            <a:r>
              <a:rPr lang="zh-CN" altLang="en-US" dirty="0"/>
              <a:t>，既保留了使用“</a:t>
            </a:r>
            <a:r>
              <a:rPr lang="en-US" altLang="zh-CN" dirty="0"/>
              <a:t>Info”</a:t>
            </a:r>
            <a:r>
              <a:rPr lang="zh-CN" altLang="en-US" dirty="0"/>
              <a:t>的特点，又与前面关于</a:t>
            </a:r>
            <a:r>
              <a:rPr lang="en-US" altLang="zh-CN" dirty="0"/>
              <a:t>Info</a:t>
            </a:r>
            <a:r>
              <a:rPr lang="zh-CN" altLang="en-US" dirty="0"/>
              <a:t>类的泛型定义相一致。</a:t>
            </a:r>
          </a:p>
          <a:p>
            <a:pPr lvl="1"/>
            <a:r>
              <a:rPr lang="zh-CN" altLang="en-US" dirty="0"/>
              <a:t>这里“？”称为</a:t>
            </a:r>
            <a:r>
              <a:rPr lang="zh-CN" altLang="en-US" dirty="0">
                <a:solidFill>
                  <a:srgbClr val="FF0000"/>
                </a:solidFill>
              </a:rPr>
              <a:t>泛型通配符</a:t>
            </a:r>
            <a:r>
              <a:rPr lang="zh-CN" altLang="en-US" dirty="0"/>
              <a:t>，表示可以使用任何泛型</a:t>
            </a:r>
            <a:r>
              <a:rPr lang="zh-CN" altLang="en-US"/>
              <a:t>类型</a:t>
            </a:r>
            <a:r>
              <a:rPr lang="zh-CN" altLang="en-US" smtClean="0"/>
              <a:t>对象，可用来</a:t>
            </a:r>
            <a:r>
              <a:rPr lang="zh-CN" altLang="en-US" dirty="0" smtClean="0"/>
              <a:t>代替</a:t>
            </a:r>
            <a:r>
              <a:rPr lang="zh-CN" altLang="en-US" dirty="0"/>
              <a:t>具体的</a:t>
            </a:r>
            <a:r>
              <a:rPr lang="zh-CN" altLang="en-US"/>
              <a:t>类型</a:t>
            </a:r>
            <a:r>
              <a:rPr lang="zh-CN" altLang="en-US" smtClean="0"/>
              <a:t>实参</a:t>
            </a:r>
            <a:r>
              <a:rPr lang="zh-CN" altLang="en-US" dirty="0"/>
              <a:t>。</a:t>
            </a:r>
            <a:r>
              <a:rPr lang="zh-CN" altLang="en-US" smtClean="0"/>
              <a:t>需要</a:t>
            </a:r>
            <a:r>
              <a:rPr lang="zh-CN" altLang="en-US" dirty="0" smtClean="0"/>
              <a:t>注意的是此处的’？</a:t>
            </a:r>
            <a:r>
              <a:rPr lang="zh-CN" altLang="en-US" dirty="0"/>
              <a:t>’是</a:t>
            </a:r>
            <a:r>
              <a:rPr lang="zh-CN" altLang="en-US" dirty="0">
                <a:solidFill>
                  <a:srgbClr val="FF0000"/>
                </a:solidFill>
              </a:rPr>
              <a:t>类型实参</a:t>
            </a:r>
            <a:r>
              <a:rPr lang="zh-CN" altLang="en-US" dirty="0"/>
              <a:t>，而不是类型</a:t>
            </a:r>
            <a:r>
              <a:rPr lang="zh-CN" altLang="en-US" dirty="0" smtClean="0"/>
              <a:t>形参。也就是说，</a:t>
            </a:r>
            <a:r>
              <a:rPr lang="zh-CN" altLang="en-US" dirty="0"/>
              <a:t>它</a:t>
            </a:r>
            <a:r>
              <a:rPr lang="zh-CN" altLang="en-US" dirty="0" smtClean="0"/>
              <a:t>和</a:t>
            </a:r>
            <a:r>
              <a:rPr lang="en-US" altLang="zh-CN" dirty="0"/>
              <a:t>Number</a:t>
            </a:r>
            <a:r>
              <a:rPr lang="zh-CN" altLang="en-US" dirty="0"/>
              <a:t>、</a:t>
            </a:r>
            <a:r>
              <a:rPr lang="en-US" altLang="zh-CN" dirty="0"/>
              <a:t>String</a:t>
            </a:r>
            <a:r>
              <a:rPr lang="zh-CN" altLang="en-US" dirty="0"/>
              <a:t>、</a:t>
            </a:r>
            <a:r>
              <a:rPr lang="en-US" altLang="zh-CN" dirty="0"/>
              <a:t>Integer</a:t>
            </a:r>
            <a:r>
              <a:rPr lang="zh-CN" altLang="en-US" dirty="0"/>
              <a:t>一样都是一种实际的</a:t>
            </a:r>
            <a:r>
              <a:rPr lang="zh-CN" altLang="en-US" dirty="0" smtClean="0"/>
              <a:t>类型。实际上可以</a:t>
            </a:r>
            <a:r>
              <a:rPr lang="zh-CN" altLang="en-US" dirty="0"/>
              <a:t>把？看成所有类型的父</a:t>
            </a:r>
            <a:r>
              <a:rPr lang="zh-CN" altLang="en-US" dirty="0" smtClean="0"/>
              <a:t>类，是</a:t>
            </a:r>
            <a:r>
              <a:rPr lang="zh-CN" altLang="en-US" dirty="0"/>
              <a:t>一种真实的类型</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2233164833"/>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泛型设限</a:t>
            </a:r>
          </a:p>
        </p:txBody>
      </p:sp>
      <p:sp>
        <p:nvSpPr>
          <p:cNvPr id="3" name="内容占位符 2"/>
          <p:cNvSpPr>
            <a:spLocks noGrp="1"/>
          </p:cNvSpPr>
          <p:nvPr>
            <p:ph idx="1"/>
          </p:nvPr>
        </p:nvSpPr>
        <p:spPr/>
        <p:txBody>
          <a:bodyPr/>
          <a:lstStyle/>
          <a:p>
            <a:r>
              <a:rPr lang="zh-CN" altLang="en-US" dirty="0"/>
              <a:t>泛型设限是指沿着类的继承关系为泛型设置一个实例化类型范围的上限和下限。</a:t>
            </a:r>
          </a:p>
          <a:p>
            <a:pPr lvl="1"/>
            <a:r>
              <a:rPr lang="zh-CN" altLang="en-US" dirty="0"/>
              <a:t>设置泛型对象的</a:t>
            </a:r>
            <a:r>
              <a:rPr lang="zh-CN" altLang="en-US" dirty="0">
                <a:solidFill>
                  <a:srgbClr val="FF0000"/>
                </a:solidFill>
              </a:rPr>
              <a:t>上限</a:t>
            </a:r>
            <a:r>
              <a:rPr lang="zh-CN" altLang="en-US" dirty="0"/>
              <a:t>使用</a:t>
            </a:r>
            <a:r>
              <a:rPr lang="en-US" altLang="zh-CN" dirty="0"/>
              <a:t>extends</a:t>
            </a:r>
            <a:r>
              <a:rPr lang="zh-CN" altLang="en-US" dirty="0"/>
              <a:t>，表示参数类型只能是该类型或该类型的</a:t>
            </a:r>
            <a:r>
              <a:rPr lang="zh-CN" altLang="en-US" dirty="0">
                <a:solidFill>
                  <a:srgbClr val="FF0000"/>
                </a:solidFill>
              </a:rPr>
              <a:t>子类</a:t>
            </a:r>
            <a:r>
              <a:rPr lang="zh-CN" altLang="en-US" dirty="0"/>
              <a:t>，声明对象格式为</a:t>
            </a:r>
            <a:r>
              <a:rPr lang="zh-CN" altLang="en-US" dirty="0" smtClean="0"/>
              <a:t>：</a:t>
            </a:r>
            <a:endParaRPr lang="en-US" altLang="zh-CN" dirty="0" smtClean="0"/>
          </a:p>
          <a:p>
            <a:endParaRPr lang="zh-CN" altLang="en-US" dirty="0"/>
          </a:p>
          <a:p>
            <a:pPr lvl="1"/>
            <a:r>
              <a:rPr lang="zh-CN" altLang="en-US" dirty="0"/>
              <a:t>设置泛型对象的</a:t>
            </a:r>
            <a:r>
              <a:rPr lang="zh-CN" altLang="en-US" dirty="0">
                <a:solidFill>
                  <a:srgbClr val="FF0000"/>
                </a:solidFill>
              </a:rPr>
              <a:t>下限</a:t>
            </a:r>
            <a:r>
              <a:rPr lang="zh-CN" altLang="en-US" dirty="0"/>
              <a:t>使用</a:t>
            </a:r>
            <a:r>
              <a:rPr lang="en-US" altLang="zh-CN" dirty="0"/>
              <a:t>super</a:t>
            </a:r>
            <a:r>
              <a:rPr lang="zh-CN" altLang="en-US" dirty="0"/>
              <a:t>，表示参数类型只能是该类型或该类型的</a:t>
            </a:r>
            <a:r>
              <a:rPr lang="zh-CN" altLang="en-US" dirty="0">
                <a:solidFill>
                  <a:srgbClr val="FF0000"/>
                </a:solidFill>
              </a:rPr>
              <a:t>父类</a:t>
            </a:r>
            <a:r>
              <a:rPr lang="zh-CN" altLang="en-US" dirty="0"/>
              <a:t>，声明对象格式为</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878244001"/>
              </p:ext>
            </p:extLst>
          </p:nvPr>
        </p:nvGraphicFramePr>
        <p:xfrm>
          <a:off x="2142268" y="2161794"/>
          <a:ext cx="5922740" cy="411480"/>
        </p:xfrm>
        <a:graphic>
          <a:graphicData uri="http://schemas.openxmlformats.org/drawingml/2006/table">
            <a:tbl>
              <a:tblPr firstRow="1" firstCol="1" bandRow="1"/>
              <a:tblGrid>
                <a:gridCol w="5922740"/>
              </a:tblGrid>
              <a:tr h="0">
                <a:tc>
                  <a:txBody>
                    <a:bodyPr/>
                    <a:lstStyle/>
                    <a:p>
                      <a:pPr indent="200025"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类名</a:t>
                      </a:r>
                      <a:r>
                        <a:rPr lang="en-US" sz="1800" kern="100" dirty="0">
                          <a:effectLst/>
                          <a:latin typeface="Times New Roman" panose="02020603050405020304" pitchFamily="18" charset="0"/>
                          <a:ea typeface="宋体" panose="02010600030101010101" pitchFamily="2" charset="-122"/>
                        </a:rPr>
                        <a:t>&lt;? extends </a:t>
                      </a:r>
                      <a:r>
                        <a:rPr lang="zh-CN" sz="1800" kern="100" dirty="0">
                          <a:effectLst/>
                          <a:latin typeface="Times New Roman" panose="02020603050405020304" pitchFamily="18" charset="0"/>
                          <a:ea typeface="宋体" panose="02010600030101010101" pitchFamily="2" charset="-122"/>
                        </a:rPr>
                        <a:t>类</a:t>
                      </a:r>
                      <a:r>
                        <a:rPr lang="en-US" sz="1800" kern="100" dirty="0">
                          <a:effectLst/>
                          <a:latin typeface="Times New Roman" panose="02020603050405020304" pitchFamily="18" charset="0"/>
                          <a:ea typeface="宋体" panose="02010600030101010101" pitchFamily="2" charset="-122"/>
                        </a:rPr>
                        <a:t>&gt; </a:t>
                      </a:r>
                      <a:r>
                        <a:rPr lang="zh-CN" sz="1800" kern="100" dirty="0">
                          <a:effectLst/>
                          <a:latin typeface="Times New Roman" panose="02020603050405020304" pitchFamily="18" charset="0"/>
                          <a:ea typeface="宋体" panose="02010600030101010101" pitchFamily="2" charset="-122"/>
                        </a:rPr>
                        <a:t>对象名称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644802216"/>
              </p:ext>
            </p:extLst>
          </p:nvPr>
        </p:nvGraphicFramePr>
        <p:xfrm>
          <a:off x="2206276" y="3295650"/>
          <a:ext cx="5813012" cy="411480"/>
        </p:xfrm>
        <a:graphic>
          <a:graphicData uri="http://schemas.openxmlformats.org/drawingml/2006/table">
            <a:tbl>
              <a:tblPr firstRow="1" firstCol="1" bandRow="1"/>
              <a:tblGrid>
                <a:gridCol w="5813012"/>
              </a:tblGrid>
              <a:tr h="0">
                <a:tc>
                  <a:txBody>
                    <a:bodyPr/>
                    <a:lstStyle/>
                    <a:p>
                      <a:pPr indent="269875" algn="just">
                        <a:lnSpc>
                          <a:spcPct val="150000"/>
                        </a:lnSpc>
                        <a:spcAft>
                          <a:spcPts val="0"/>
                        </a:spcAft>
                      </a:pPr>
                      <a:r>
                        <a:rPr lang="zh-CN" sz="1800" kern="100" dirty="0">
                          <a:effectLst/>
                          <a:latin typeface="Times New Roman" panose="02020603050405020304" pitchFamily="18" charset="0"/>
                          <a:ea typeface="宋体" panose="02010600030101010101" pitchFamily="2" charset="-122"/>
                        </a:rPr>
                        <a:t>类名</a:t>
                      </a:r>
                      <a:r>
                        <a:rPr lang="en-US" sz="1800" kern="100" dirty="0">
                          <a:effectLst/>
                          <a:latin typeface="Times New Roman" panose="02020603050405020304" pitchFamily="18" charset="0"/>
                          <a:ea typeface="宋体" panose="02010600030101010101" pitchFamily="2" charset="-122"/>
                        </a:rPr>
                        <a:t>&lt;? super </a:t>
                      </a:r>
                      <a:r>
                        <a:rPr lang="zh-CN" sz="1800" kern="100" dirty="0">
                          <a:effectLst/>
                          <a:latin typeface="Times New Roman" panose="02020603050405020304" pitchFamily="18" charset="0"/>
                          <a:ea typeface="宋体" panose="02010600030101010101" pitchFamily="2" charset="-122"/>
                        </a:rPr>
                        <a:t>类</a:t>
                      </a:r>
                      <a:r>
                        <a:rPr lang="en-US" sz="1800" kern="100" dirty="0">
                          <a:effectLst/>
                          <a:latin typeface="Times New Roman" panose="02020603050405020304" pitchFamily="18" charset="0"/>
                          <a:ea typeface="宋体" panose="02010600030101010101" pitchFamily="2" charset="-122"/>
                        </a:rPr>
                        <a:t>&gt; </a:t>
                      </a:r>
                      <a:r>
                        <a:rPr lang="zh-CN" sz="1800" kern="100" dirty="0">
                          <a:effectLst/>
                          <a:latin typeface="Times New Roman" panose="02020603050405020304" pitchFamily="18" charset="0"/>
                          <a:ea typeface="宋体" panose="02010600030101010101" pitchFamily="2" charset="-122"/>
                        </a:rPr>
                        <a:t>对象名称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6030679"/>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330899"/>
            <a:ext cx="10212916" cy="609600"/>
          </a:xfrm>
        </p:spPr>
        <p:txBody>
          <a:bodyPr/>
          <a:lstStyle/>
          <a:p>
            <a:r>
              <a:rPr lang="en-US" altLang="zh-CN" dirty="0"/>
              <a:t>12.2.2 </a:t>
            </a:r>
            <a:r>
              <a:rPr lang="zh-CN" altLang="en-US" dirty="0"/>
              <a:t>泛型设</a:t>
            </a:r>
            <a:r>
              <a:rPr lang="zh-CN" altLang="en-US" dirty="0" smtClean="0"/>
              <a:t>限（续）</a:t>
            </a:r>
            <a:endParaRPr lang="zh-CN" altLang="en-US" dirty="0"/>
          </a:p>
        </p:txBody>
      </p:sp>
      <p:sp>
        <p:nvSpPr>
          <p:cNvPr id="3" name="内容占位符 2"/>
          <p:cNvSpPr>
            <a:spLocks noGrp="1"/>
          </p:cNvSpPr>
          <p:nvPr>
            <p:ph idx="1"/>
          </p:nvPr>
        </p:nvSpPr>
        <p:spPr>
          <a:xfrm>
            <a:off x="505885" y="4368433"/>
            <a:ext cx="11368616" cy="2315337"/>
          </a:xfrm>
        </p:spPr>
        <p:txBody>
          <a:bodyPr/>
          <a:lstStyle/>
          <a:p>
            <a:r>
              <a:rPr lang="zh-CN" altLang="en-US" sz="2000" dirty="0"/>
              <a:t>所谓</a:t>
            </a:r>
            <a:r>
              <a:rPr lang="zh-CN" altLang="en-US" sz="2000" dirty="0">
                <a:solidFill>
                  <a:srgbClr val="FF0000"/>
                </a:solidFill>
              </a:rPr>
              <a:t>上限</a:t>
            </a:r>
            <a:r>
              <a:rPr lang="zh-CN" altLang="en-US" sz="2000" dirty="0"/>
              <a:t>是在</a:t>
            </a:r>
            <a:r>
              <a:rPr lang="en-US" altLang="zh-CN" sz="2000" dirty="0"/>
              <a:t>Object</a:t>
            </a:r>
            <a:r>
              <a:rPr lang="zh-CN" altLang="en-US" sz="2000" dirty="0"/>
              <a:t>派生层次中将某一个类作为上限位置，如</a:t>
            </a:r>
            <a:r>
              <a:rPr lang="zh-CN" altLang="en-US" sz="2000" dirty="0" smtClean="0"/>
              <a:t>图中</a:t>
            </a:r>
            <a:r>
              <a:rPr lang="zh-CN" altLang="en-US" sz="2000" dirty="0"/>
              <a:t>表达式</a:t>
            </a:r>
            <a:r>
              <a:rPr lang="en-US" altLang="zh-CN" sz="2000" dirty="0"/>
              <a:t>&lt;?</a:t>
            </a:r>
            <a:r>
              <a:rPr lang="en-US" altLang="zh-CN" sz="2000" dirty="0">
                <a:solidFill>
                  <a:srgbClr val="FF0000"/>
                </a:solidFill>
              </a:rPr>
              <a:t>extends</a:t>
            </a:r>
            <a:r>
              <a:rPr lang="en-US" altLang="zh-CN" sz="2000" dirty="0"/>
              <a:t> Number&gt;</a:t>
            </a:r>
            <a:r>
              <a:rPr lang="zh-CN" altLang="en-US" sz="2000" dirty="0"/>
              <a:t>设置泛型实例的上限为</a:t>
            </a:r>
            <a:r>
              <a:rPr lang="en-US" altLang="zh-CN" sz="2000" dirty="0"/>
              <a:t>Number</a:t>
            </a:r>
            <a:r>
              <a:rPr lang="zh-CN" altLang="en-US" sz="2000" dirty="0"/>
              <a:t>，即这个范围包括了</a:t>
            </a:r>
            <a:r>
              <a:rPr lang="en-US" altLang="zh-CN" sz="2000" dirty="0"/>
              <a:t>Number</a:t>
            </a:r>
            <a:r>
              <a:rPr lang="zh-CN" altLang="en-US" sz="2000" dirty="0"/>
              <a:t>、</a:t>
            </a:r>
            <a:r>
              <a:rPr lang="en-US" altLang="zh-CN" sz="2000" dirty="0"/>
              <a:t>Byte</a:t>
            </a:r>
            <a:r>
              <a:rPr lang="zh-CN" altLang="en-US" sz="2000" dirty="0"/>
              <a:t>、</a:t>
            </a:r>
            <a:r>
              <a:rPr lang="en-US" altLang="zh-CN" sz="2000" dirty="0"/>
              <a:t>Short</a:t>
            </a:r>
            <a:r>
              <a:rPr lang="zh-CN" altLang="en-US" sz="2000" dirty="0"/>
              <a:t>、</a:t>
            </a:r>
            <a:r>
              <a:rPr lang="en-US" altLang="zh-CN" sz="2000" dirty="0"/>
              <a:t>Integer</a:t>
            </a:r>
            <a:r>
              <a:rPr lang="zh-CN" altLang="en-US" sz="2000" dirty="0"/>
              <a:t>、</a:t>
            </a:r>
            <a:r>
              <a:rPr lang="en-US" altLang="zh-CN" sz="2000" dirty="0"/>
              <a:t>Float</a:t>
            </a:r>
            <a:r>
              <a:rPr lang="zh-CN" altLang="en-US" sz="2000" dirty="0"/>
              <a:t>、</a:t>
            </a:r>
            <a:r>
              <a:rPr lang="en-US" altLang="zh-CN" sz="2000" dirty="0"/>
              <a:t>Double</a:t>
            </a:r>
            <a:r>
              <a:rPr lang="zh-CN" altLang="en-US" sz="2000" dirty="0"/>
              <a:t>、</a:t>
            </a:r>
            <a:r>
              <a:rPr lang="en-US" altLang="zh-CN" sz="2000" dirty="0"/>
              <a:t>Long</a:t>
            </a:r>
            <a:r>
              <a:rPr lang="zh-CN" altLang="en-US" sz="2000" dirty="0" smtClean="0"/>
              <a:t>。</a:t>
            </a:r>
            <a:endParaRPr lang="en-US" altLang="zh-CN" sz="2000" dirty="0" smtClean="0"/>
          </a:p>
          <a:p>
            <a:r>
              <a:rPr lang="zh-CN" altLang="en-US" sz="2000" dirty="0" smtClean="0"/>
              <a:t>所谓</a:t>
            </a:r>
            <a:r>
              <a:rPr lang="zh-CN" altLang="en-US" sz="2000" dirty="0">
                <a:solidFill>
                  <a:srgbClr val="FF0000"/>
                </a:solidFill>
              </a:rPr>
              <a:t>下限</a:t>
            </a:r>
            <a:r>
              <a:rPr lang="zh-CN" altLang="en-US" sz="2000" dirty="0"/>
              <a:t>是在</a:t>
            </a:r>
            <a:r>
              <a:rPr lang="en-US" altLang="zh-CN" sz="2000" dirty="0"/>
              <a:t>Object</a:t>
            </a:r>
            <a:r>
              <a:rPr lang="zh-CN" altLang="en-US" sz="2000" dirty="0"/>
              <a:t>派生层次中将某一层作为下限位置，如</a:t>
            </a:r>
            <a:r>
              <a:rPr lang="zh-CN" altLang="en-US" sz="2000" dirty="0" smtClean="0"/>
              <a:t>图中</a:t>
            </a:r>
            <a:r>
              <a:rPr lang="zh-CN" altLang="en-US" sz="2000" dirty="0"/>
              <a:t>表达式</a:t>
            </a:r>
            <a:r>
              <a:rPr lang="en-US" altLang="zh-CN" sz="2000" dirty="0"/>
              <a:t>&lt;?</a:t>
            </a:r>
            <a:r>
              <a:rPr lang="en-US" altLang="zh-CN" sz="2000" dirty="0">
                <a:solidFill>
                  <a:srgbClr val="FF0000"/>
                </a:solidFill>
              </a:rPr>
              <a:t>super</a:t>
            </a:r>
            <a:r>
              <a:rPr lang="en-US" altLang="zh-CN" sz="2000" dirty="0"/>
              <a:t> String&gt;</a:t>
            </a:r>
            <a:r>
              <a:rPr lang="zh-CN" altLang="en-US" sz="2000" dirty="0"/>
              <a:t>设置泛型实例的下限为</a:t>
            </a:r>
            <a:r>
              <a:rPr lang="en-US" altLang="zh-CN" sz="2000" dirty="0"/>
              <a:t>String</a:t>
            </a:r>
            <a:r>
              <a:rPr lang="zh-CN" altLang="en-US" sz="2000" dirty="0"/>
              <a:t>，即这个范围包括了</a:t>
            </a:r>
            <a:r>
              <a:rPr lang="en-US" altLang="zh-CN" sz="2000" dirty="0"/>
              <a:t>String</a:t>
            </a:r>
            <a:r>
              <a:rPr lang="zh-CN" altLang="en-US" sz="2000" dirty="0"/>
              <a:t>和</a:t>
            </a:r>
            <a:r>
              <a:rPr lang="en-US" altLang="zh-CN" sz="2000" dirty="0"/>
              <a:t>Object</a:t>
            </a:r>
            <a:r>
              <a:rPr lang="zh-CN" altLang="en-US" sz="2000" dirty="0"/>
              <a:t>两种类型</a:t>
            </a:r>
            <a:r>
              <a:rPr lang="zh-CN" altLang="en-US" sz="2000" dirty="0" smtClean="0"/>
              <a:t>。</a:t>
            </a:r>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pSp>
        <p:nvGrpSpPr>
          <p:cNvPr id="5" name="组合 4"/>
          <p:cNvGrpSpPr>
            <a:grpSpLocks/>
          </p:cNvGrpSpPr>
          <p:nvPr/>
        </p:nvGrpSpPr>
        <p:grpSpPr bwMode="auto">
          <a:xfrm>
            <a:off x="1014984" y="1093788"/>
            <a:ext cx="9710928" cy="3066732"/>
            <a:chOff x="2088" y="3084"/>
            <a:chExt cx="7680" cy="2124"/>
          </a:xfrm>
        </p:grpSpPr>
        <p:sp>
          <p:nvSpPr>
            <p:cNvPr id="6" name="Text Box 37"/>
            <p:cNvSpPr txBox="1">
              <a:spLocks noChangeArrowheads="1"/>
            </p:cNvSpPr>
            <p:nvPr/>
          </p:nvSpPr>
          <p:spPr bwMode="auto">
            <a:xfrm>
              <a:off x="4365" y="4476"/>
              <a:ext cx="471"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Short</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7" name="Text Box 38"/>
            <p:cNvSpPr txBox="1">
              <a:spLocks noChangeArrowheads="1"/>
            </p:cNvSpPr>
            <p:nvPr/>
          </p:nvSpPr>
          <p:spPr bwMode="auto">
            <a:xfrm>
              <a:off x="4896" y="4476"/>
              <a:ext cx="647"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Integer</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8" name="Text Box 39"/>
            <p:cNvSpPr txBox="1">
              <a:spLocks noChangeArrowheads="1"/>
            </p:cNvSpPr>
            <p:nvPr/>
          </p:nvSpPr>
          <p:spPr bwMode="auto">
            <a:xfrm>
              <a:off x="6344" y="3084"/>
              <a:ext cx="772" cy="312"/>
            </a:xfrm>
            <a:prstGeom prst="rect">
              <a:avLst/>
            </a:prstGeom>
            <a:solidFill>
              <a:sysClr val="window" lastClr="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Object</a:t>
              </a:r>
              <a:endPar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9" name="Line 40"/>
            <p:cNvCxnSpPr>
              <a:cxnSpLocks noChangeShapeType="1"/>
            </p:cNvCxnSpPr>
            <p:nvPr/>
          </p:nvCxnSpPr>
          <p:spPr bwMode="auto">
            <a:xfrm flipV="1">
              <a:off x="4031" y="4008"/>
              <a:ext cx="1184"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0" name="Line 41"/>
            <p:cNvCxnSpPr>
              <a:cxnSpLocks noChangeShapeType="1"/>
            </p:cNvCxnSpPr>
            <p:nvPr/>
          </p:nvCxnSpPr>
          <p:spPr bwMode="auto">
            <a:xfrm flipV="1">
              <a:off x="5248" y="4008"/>
              <a:ext cx="257" cy="46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1" name="Line 42"/>
            <p:cNvCxnSpPr>
              <a:cxnSpLocks noChangeShapeType="1"/>
            </p:cNvCxnSpPr>
            <p:nvPr/>
          </p:nvCxnSpPr>
          <p:spPr bwMode="auto">
            <a:xfrm flipH="1" flipV="1">
              <a:off x="5484" y="4008"/>
              <a:ext cx="385"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2" name="Line 43"/>
            <p:cNvCxnSpPr>
              <a:cxnSpLocks noChangeShapeType="1"/>
            </p:cNvCxnSpPr>
            <p:nvPr/>
          </p:nvCxnSpPr>
          <p:spPr bwMode="auto">
            <a:xfrm flipH="1" flipV="1">
              <a:off x="5760" y="4008"/>
              <a:ext cx="1103"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3" name="Text Box 44"/>
            <p:cNvSpPr txBox="1">
              <a:spLocks noChangeArrowheads="1"/>
            </p:cNvSpPr>
            <p:nvPr/>
          </p:nvSpPr>
          <p:spPr bwMode="auto">
            <a:xfrm>
              <a:off x="8100" y="3156"/>
              <a:ext cx="12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&lt;?super String&gt;</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4" name="Text Box 45"/>
            <p:cNvSpPr txBox="1">
              <a:spLocks noChangeArrowheads="1"/>
            </p:cNvSpPr>
            <p:nvPr/>
          </p:nvSpPr>
          <p:spPr bwMode="auto">
            <a:xfrm>
              <a:off x="5160" y="3696"/>
              <a:ext cx="687" cy="312"/>
            </a:xfrm>
            <a:prstGeom prst="rect">
              <a:avLst/>
            </a:prstGeom>
            <a:solidFill>
              <a:sysClr val="window" lastClr="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Number</a:t>
              </a:r>
              <a:endPar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15" name="Line 46"/>
            <p:cNvCxnSpPr>
              <a:cxnSpLocks noChangeShapeType="1"/>
            </p:cNvCxnSpPr>
            <p:nvPr/>
          </p:nvCxnSpPr>
          <p:spPr bwMode="auto">
            <a:xfrm flipV="1">
              <a:off x="5552" y="3384"/>
              <a:ext cx="904"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16" name="Line 47"/>
            <p:cNvCxnSpPr>
              <a:cxnSpLocks noChangeShapeType="1"/>
            </p:cNvCxnSpPr>
            <p:nvPr/>
          </p:nvCxnSpPr>
          <p:spPr bwMode="auto">
            <a:xfrm>
              <a:off x="8796" y="3384"/>
              <a:ext cx="0"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7" name="Text Box 48"/>
            <p:cNvSpPr txBox="1">
              <a:spLocks noChangeArrowheads="1"/>
            </p:cNvSpPr>
            <p:nvPr/>
          </p:nvSpPr>
          <p:spPr bwMode="auto">
            <a:xfrm>
              <a:off x="5600" y="4476"/>
              <a:ext cx="441"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Float</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8" name="Text Box 49"/>
            <p:cNvSpPr txBox="1">
              <a:spLocks noChangeArrowheads="1"/>
            </p:cNvSpPr>
            <p:nvPr/>
          </p:nvSpPr>
          <p:spPr bwMode="auto">
            <a:xfrm>
              <a:off x="6085" y="4476"/>
              <a:ext cx="515"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Double</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9" name="Text Box 50"/>
            <p:cNvSpPr txBox="1">
              <a:spLocks noChangeArrowheads="1"/>
            </p:cNvSpPr>
            <p:nvPr/>
          </p:nvSpPr>
          <p:spPr bwMode="auto">
            <a:xfrm>
              <a:off x="3688" y="4476"/>
              <a:ext cx="608"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Byte</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0" name="Text Box 51"/>
            <p:cNvSpPr txBox="1">
              <a:spLocks noChangeArrowheads="1"/>
            </p:cNvSpPr>
            <p:nvPr/>
          </p:nvSpPr>
          <p:spPr bwMode="auto">
            <a:xfrm>
              <a:off x="6666" y="4476"/>
              <a:ext cx="441" cy="312"/>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Long</a:t>
              </a:r>
              <a:endParaRPr kumimoji="0" lang="zh-CN" altLang="en-US" sz="1400"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21" name="Line 52"/>
            <p:cNvCxnSpPr>
              <a:cxnSpLocks noChangeShapeType="1"/>
            </p:cNvCxnSpPr>
            <p:nvPr/>
          </p:nvCxnSpPr>
          <p:spPr bwMode="auto">
            <a:xfrm flipV="1">
              <a:off x="4636" y="4008"/>
              <a:ext cx="772" cy="46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2" name="Line 53"/>
            <p:cNvCxnSpPr>
              <a:cxnSpLocks noChangeShapeType="1"/>
            </p:cNvCxnSpPr>
            <p:nvPr/>
          </p:nvCxnSpPr>
          <p:spPr bwMode="auto">
            <a:xfrm flipH="1" flipV="1">
              <a:off x="5636" y="4035"/>
              <a:ext cx="743" cy="45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3" name="Text Box 54"/>
            <p:cNvSpPr txBox="1">
              <a:spLocks noChangeArrowheads="1"/>
            </p:cNvSpPr>
            <p:nvPr/>
          </p:nvSpPr>
          <p:spPr bwMode="auto">
            <a:xfrm>
              <a:off x="7585" y="3696"/>
              <a:ext cx="491" cy="312"/>
            </a:xfrm>
            <a:prstGeom prst="rect">
              <a:avLst/>
            </a:prstGeom>
            <a:solidFill>
              <a:sysClr val="window" lastClr="FFFFFF"/>
            </a:solidFill>
            <a:ln w="9525">
              <a:solidFill>
                <a:srgbClr val="000000"/>
              </a:solidFill>
              <a:miter lim="800000"/>
              <a:headEnd/>
              <a:tailEnd/>
            </a:ln>
          </p:spPr>
          <p:txBody>
            <a:bodyPr rot="0" vert="horz" wrap="square" lIns="0" tIns="0" rIns="0" bIns="0" anchor="t"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ctr" defTabSz="914400" eaLnBrk="1" fontAlgn="auto" latinLnBrk="0" hangingPunct="1">
                <a:lnSpc>
                  <a:spcPts val="9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String</a:t>
              </a:r>
              <a:endParaRPr kumimoji="0" lang="zh-CN" altLang="en-US" sz="1400"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24" name="Line 55"/>
            <p:cNvCxnSpPr>
              <a:cxnSpLocks noChangeShapeType="1"/>
            </p:cNvCxnSpPr>
            <p:nvPr/>
          </p:nvCxnSpPr>
          <p:spPr bwMode="auto">
            <a:xfrm flipH="1" flipV="1">
              <a:off x="6996" y="3384"/>
              <a:ext cx="761"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5" name="Line 56"/>
            <p:cNvCxnSpPr>
              <a:cxnSpLocks noChangeShapeType="1"/>
            </p:cNvCxnSpPr>
            <p:nvPr/>
          </p:nvCxnSpPr>
          <p:spPr bwMode="auto">
            <a:xfrm>
              <a:off x="8076" y="385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Line 57"/>
            <p:cNvCxnSpPr>
              <a:cxnSpLocks noChangeShapeType="1"/>
            </p:cNvCxnSpPr>
            <p:nvPr/>
          </p:nvCxnSpPr>
          <p:spPr bwMode="auto">
            <a:xfrm flipV="1">
              <a:off x="2460" y="3864"/>
              <a:ext cx="2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Line 58"/>
            <p:cNvCxnSpPr>
              <a:cxnSpLocks noChangeShapeType="1"/>
            </p:cNvCxnSpPr>
            <p:nvPr/>
          </p:nvCxnSpPr>
          <p:spPr bwMode="auto">
            <a:xfrm flipV="1">
              <a:off x="3036" y="3852"/>
              <a:ext cx="0" cy="62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28" name="Text Box 59"/>
            <p:cNvSpPr txBox="1">
              <a:spLocks noChangeArrowheads="1"/>
            </p:cNvSpPr>
            <p:nvPr/>
          </p:nvSpPr>
          <p:spPr bwMode="auto">
            <a:xfrm>
              <a:off x="2088" y="4476"/>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&lt;?extends Number&gt;</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29" name="Text Box 60"/>
            <p:cNvSpPr txBox="1">
              <a:spLocks noChangeArrowheads="1"/>
            </p:cNvSpPr>
            <p:nvPr/>
          </p:nvSpPr>
          <p:spPr bwMode="auto">
            <a:xfrm>
              <a:off x="2496" y="3648"/>
              <a:ext cx="168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设置上限为</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Number</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cxnSp>
          <p:nvCxnSpPr>
            <p:cNvPr id="30" name="Line 61"/>
            <p:cNvCxnSpPr>
              <a:cxnSpLocks noChangeShapeType="1"/>
            </p:cNvCxnSpPr>
            <p:nvPr/>
          </p:nvCxnSpPr>
          <p:spPr bwMode="auto">
            <a:xfrm flipV="1">
              <a:off x="6336" y="3384"/>
              <a:ext cx="300" cy="31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31" name="Text Box 62"/>
            <p:cNvSpPr txBox="1">
              <a:spLocks noChangeArrowheads="1"/>
            </p:cNvSpPr>
            <p:nvPr/>
          </p:nvSpPr>
          <p:spPr bwMode="auto">
            <a:xfrm>
              <a:off x="8148" y="392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设置下限为</a:t>
              </a:r>
              <a:r>
                <a:rPr kumimoji="0" lang="en-US" sz="14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String</a:t>
              </a:r>
              <a:endParaRPr kumimoji="0" lang="zh-CN" altLang="en-US" sz="18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2" name="Oval 63"/>
            <p:cNvSpPr>
              <a:spLocks noChangeArrowheads="1"/>
            </p:cNvSpPr>
            <p:nvPr/>
          </p:nvSpPr>
          <p:spPr bwMode="auto">
            <a:xfrm rot="1292832">
              <a:off x="6096" y="3228"/>
              <a:ext cx="2254" cy="624"/>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ysClr val="windowText" lastClr="000000"/>
                </a:solidFill>
                <a:effectLst/>
                <a:uLnTx/>
                <a:uFillTx/>
              </a:endParaRPr>
            </a:p>
          </p:txBody>
        </p:sp>
        <p:sp>
          <p:nvSpPr>
            <p:cNvPr id="33" name="Oval 64"/>
            <p:cNvSpPr>
              <a:spLocks noChangeArrowheads="1"/>
            </p:cNvSpPr>
            <p:nvPr/>
          </p:nvSpPr>
          <p:spPr bwMode="auto">
            <a:xfrm>
              <a:off x="3648" y="3648"/>
              <a:ext cx="3636" cy="1560"/>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798848229"/>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98641"/>
            <a:ext cx="10212916" cy="609600"/>
          </a:xfrm>
        </p:spPr>
        <p:txBody>
          <a:bodyPr/>
          <a:lstStyle/>
          <a:p>
            <a:r>
              <a:rPr lang="en-US" altLang="zh-CN" dirty="0"/>
              <a:t>12.2.2 </a:t>
            </a:r>
            <a:r>
              <a:rPr lang="zh-CN" altLang="en-US" dirty="0"/>
              <a:t>泛型设限（续）</a:t>
            </a:r>
          </a:p>
        </p:txBody>
      </p:sp>
      <p:sp>
        <p:nvSpPr>
          <p:cNvPr id="3" name="内容占位符 2"/>
          <p:cNvSpPr>
            <a:spLocks noGrp="1"/>
          </p:cNvSpPr>
          <p:nvPr>
            <p:ph idx="1"/>
          </p:nvPr>
        </p:nvSpPr>
        <p:spPr>
          <a:xfrm>
            <a:off x="505885" y="908241"/>
            <a:ext cx="11368616" cy="4876800"/>
          </a:xfrm>
        </p:spPr>
        <p:txBody>
          <a:bodyPr/>
          <a:lstStyle/>
          <a:p>
            <a:r>
              <a:rPr lang="en-US" altLang="zh-CN" sz="2000" dirty="0"/>
              <a:t>【</a:t>
            </a:r>
            <a:r>
              <a:rPr lang="zh-CN" altLang="en-US" sz="2000" dirty="0"/>
              <a:t>代码</a:t>
            </a:r>
            <a:r>
              <a:rPr lang="en-US" altLang="zh-CN" sz="2000" dirty="0"/>
              <a:t>12-8】</a:t>
            </a:r>
            <a:r>
              <a:rPr lang="zh-CN" altLang="en-US" sz="2000" dirty="0"/>
              <a:t>泛型设限示例。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4163568" y="919544"/>
            <a:ext cx="9049512" cy="5749266"/>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TestLimit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Person&lt;Integer&gt; </a:t>
            </a:r>
            <a:r>
              <a:rPr lang="en-US" altLang="zh-CN" sz="1400" b="0" kern="0" dirty="0">
                <a:solidFill>
                  <a:srgbClr val="6A3E3E"/>
                </a:solidFill>
                <a:latin typeface="Consolas" panose="020B0609020204030204" pitchFamily="49" charset="0"/>
                <a:ea typeface="宋体" panose="02010600030101010101" pitchFamily="2" charset="-122"/>
              </a:rPr>
              <a:t>p1</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6A3E3E"/>
                </a:solidFill>
                <a:latin typeface="Consolas" panose="020B0609020204030204" pitchFamily="49" charset="0"/>
                <a:ea typeface="宋体" panose="02010600030101010101" pitchFamily="2" charset="-122"/>
              </a:rPr>
              <a:t>p1</a:t>
            </a:r>
            <a:r>
              <a:rPr lang="en-US" altLang="zh-CN" sz="1400" b="0" kern="0" dirty="0">
                <a:solidFill>
                  <a:srgbClr val="000000"/>
                </a:solidFill>
                <a:latin typeface="Consolas" panose="020B0609020204030204" pitchFamily="49" charset="0"/>
                <a:ea typeface="宋体" panose="02010600030101010101" pitchFamily="2" charset="-122"/>
              </a:rPr>
              <a:t>.setValue(78);</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Person&lt;Double&gt; </a:t>
            </a:r>
            <a:r>
              <a:rPr lang="en-US" altLang="zh-CN" sz="1400" b="0" kern="0" dirty="0">
                <a:solidFill>
                  <a:srgbClr val="6A3E3E"/>
                </a:solidFill>
                <a:latin typeface="Consolas" panose="020B0609020204030204" pitchFamily="49" charset="0"/>
                <a:ea typeface="宋体" panose="02010600030101010101" pitchFamily="2" charset="-122"/>
              </a:rPr>
              <a:t>p2</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6A3E3E"/>
                </a:solidFill>
                <a:latin typeface="Consolas" panose="020B0609020204030204" pitchFamily="49" charset="0"/>
                <a:ea typeface="宋体" panose="02010600030101010101" pitchFamily="2" charset="-122"/>
              </a:rPr>
              <a:t>p2</a:t>
            </a:r>
            <a:r>
              <a:rPr lang="en-US" altLang="zh-CN" sz="1400" b="0" kern="0" dirty="0">
                <a:solidFill>
                  <a:srgbClr val="000000"/>
                </a:solidFill>
                <a:latin typeface="Consolas" panose="020B0609020204030204" pitchFamily="49" charset="0"/>
                <a:ea typeface="宋体" panose="02010600030101010101" pitchFamily="2" charset="-122"/>
              </a:rPr>
              <a:t>.setValue(8.56);</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Person&lt;String&gt; </a:t>
            </a:r>
            <a:r>
              <a:rPr lang="en-US" altLang="zh-CN" sz="1400" b="0" kern="0" dirty="0">
                <a:solidFill>
                  <a:srgbClr val="6A3E3E"/>
                </a:solidFill>
                <a:latin typeface="Consolas" panose="020B0609020204030204" pitchFamily="49" charset="0"/>
                <a:ea typeface="宋体" panose="02010600030101010101" pitchFamily="2" charset="-122"/>
              </a:rPr>
              <a:t>p3</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6A3E3E"/>
                </a:solidFill>
                <a:latin typeface="Consolas" panose="020B0609020204030204" pitchFamily="49" charset="0"/>
                <a:ea typeface="宋体" panose="02010600030101010101" pitchFamily="2" charset="-122"/>
              </a:rPr>
              <a:t>p3</a:t>
            </a:r>
            <a:r>
              <a:rPr lang="en-US" altLang="zh-CN" sz="1400" b="0" kern="0" dirty="0">
                <a:solidFill>
                  <a:srgbClr val="000000"/>
                </a:solidFill>
                <a:latin typeface="Consolas" panose="020B0609020204030204" pitchFamily="49" charset="0"/>
                <a:ea typeface="宋体" panose="02010600030101010101" pitchFamily="2" charset="-122"/>
              </a:rPr>
              <a:t>.setValue(</a:t>
            </a:r>
            <a:r>
              <a:rPr lang="en-US" altLang="zh-CN" sz="1400" b="0" kern="0" dirty="0">
                <a:solidFill>
                  <a:srgbClr val="2A00FF"/>
                </a:solidFill>
                <a:latin typeface="Consolas" panose="020B0609020204030204" pitchFamily="49" charset="0"/>
                <a:ea typeface="宋体" panose="02010600030101010101" pitchFamily="2" charset="-122"/>
              </a:rPr>
              <a:t>"java"</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Person&lt;Object&gt; </a:t>
            </a:r>
            <a:r>
              <a:rPr lang="en-US" altLang="zh-CN" sz="1400" b="0" kern="0" dirty="0">
                <a:solidFill>
                  <a:srgbClr val="6A3E3E"/>
                </a:solidFill>
                <a:latin typeface="Consolas" panose="020B0609020204030204" pitchFamily="49" charset="0"/>
                <a:ea typeface="宋体" panose="02010600030101010101" pitchFamily="2" charset="-122"/>
              </a:rPr>
              <a:t>p4</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Person&lt;&gt;();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6A3E3E"/>
                </a:solidFill>
                <a:latin typeface="Consolas" panose="020B0609020204030204" pitchFamily="49" charset="0"/>
                <a:ea typeface="宋体" panose="02010600030101010101" pitchFamily="2" charset="-122"/>
              </a:rPr>
              <a:t>p4</a:t>
            </a:r>
            <a:r>
              <a:rPr lang="en-US" altLang="zh-CN" sz="1400" b="0" kern="0" dirty="0">
                <a:solidFill>
                  <a:srgbClr val="000000"/>
                </a:solidFill>
                <a:latin typeface="Consolas" panose="020B0609020204030204" pitchFamily="49" charset="0"/>
                <a:ea typeface="宋体" panose="02010600030101010101" pitchFamily="2" charset="-122"/>
              </a:rPr>
              <a:t>.setValue(</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Object());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泛型的上限测试</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i="1" kern="0" dirty="0">
                <a:solidFill>
                  <a:srgbClr val="000000"/>
                </a:solidFill>
                <a:latin typeface="Consolas" panose="020B0609020204030204" pitchFamily="49" charset="0"/>
                <a:ea typeface="宋体" panose="02010600030101010101" pitchFamily="2" charset="-122"/>
              </a:rPr>
              <a:t>show</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p1</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i="1" kern="0" dirty="0">
                <a:solidFill>
                  <a:srgbClr val="000000"/>
                </a:solidFill>
                <a:latin typeface="Consolas" panose="020B0609020204030204" pitchFamily="49" charset="0"/>
                <a:ea typeface="宋体" panose="02010600030101010101" pitchFamily="2" charset="-122"/>
              </a:rPr>
              <a:t>show</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p2</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错误</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3F7F5F"/>
                </a:solidFill>
                <a:latin typeface="Consolas" panose="020B0609020204030204" pitchFamily="49" charset="0"/>
                <a:ea typeface="宋体" panose="02010600030101010101" pitchFamily="2" charset="-122"/>
              </a:rPr>
              <a:t>// show(p3);</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泛型的下限测试</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i="1" kern="0" dirty="0">
                <a:solidFill>
                  <a:srgbClr val="000000"/>
                </a:solidFill>
                <a:latin typeface="Consolas" panose="020B0609020204030204" pitchFamily="49" charset="0"/>
                <a:ea typeface="宋体" panose="02010600030101010101" pitchFamily="2" charset="-122"/>
              </a:rPr>
              <a:t>display</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p3</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i="1" kern="0" dirty="0">
                <a:solidFill>
                  <a:srgbClr val="000000"/>
                </a:solidFill>
                <a:latin typeface="Consolas" panose="020B0609020204030204" pitchFamily="49" charset="0"/>
                <a:ea typeface="宋体" panose="02010600030101010101" pitchFamily="2" charset="-122"/>
              </a:rPr>
              <a:t>display</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p4</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错误</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r>
              <a:rPr lang="en-US" altLang="zh-CN" sz="1400" b="0" kern="0" dirty="0">
                <a:solidFill>
                  <a:srgbClr val="3F7F5F"/>
                </a:solidFill>
                <a:latin typeface="Consolas" panose="020B0609020204030204" pitchFamily="49" charset="0"/>
                <a:ea typeface="宋体" panose="02010600030101010101" pitchFamily="2" charset="-122"/>
              </a:rPr>
              <a:t>// display(p2);</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25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88952349"/>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12.2.2 </a:t>
            </a:r>
            <a:r>
              <a:rPr lang="zh-CN" altLang="en-US" dirty="0"/>
              <a:t>泛型设限（续）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771144" y="882968"/>
            <a:ext cx="9049512" cy="3059299"/>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泛型的上限</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限定了</a:t>
            </a:r>
            <a:r>
              <a:rPr lang="en-US" altLang="zh-CN" sz="1400" b="0" kern="0" dirty="0">
                <a:solidFill>
                  <a:srgbClr val="3F5FBF"/>
                </a:solidFill>
                <a:latin typeface="Consolas" panose="020B0609020204030204" pitchFamily="49" charset="0"/>
                <a:ea typeface="宋体" panose="02010600030101010101" pitchFamily="2" charset="-122"/>
              </a:rPr>
              <a:t>Person</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的参数类型只能是</a:t>
            </a:r>
            <a:r>
              <a:rPr lang="en-US" altLang="zh-CN" sz="1400" b="0" kern="0" dirty="0">
                <a:solidFill>
                  <a:srgbClr val="3F5FBF"/>
                </a:solidFill>
                <a:latin typeface="Consolas" panose="020B0609020204030204" pitchFamily="49" charset="0"/>
                <a:ea typeface="宋体" panose="02010600030101010101" pitchFamily="2" charset="-122"/>
              </a:rPr>
              <a:t>Number</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或者是其子类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29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show(Person&lt;? </a:t>
            </a:r>
            <a:r>
              <a:rPr lang="en-US" altLang="zh-CN" sz="1400" b="0" kern="0" dirty="0">
                <a:solidFill>
                  <a:srgbClr val="7F0055"/>
                </a:solidFill>
                <a:latin typeface="Consolas" panose="020B0609020204030204" pitchFamily="49" charset="0"/>
                <a:ea typeface="宋体" panose="02010600030101010101" pitchFamily="2" charset="-122"/>
              </a:rPr>
              <a:t>extends</a:t>
            </a:r>
            <a:r>
              <a:rPr lang="en-US" altLang="zh-CN" sz="1400" b="0" kern="0" dirty="0">
                <a:solidFill>
                  <a:srgbClr val="000000"/>
                </a:solidFill>
                <a:latin typeface="Consolas" panose="020B0609020204030204" pitchFamily="49" charset="0"/>
                <a:ea typeface="宋体" panose="02010600030101010101" pitchFamily="2" charset="-122"/>
              </a:rPr>
              <a:t> Number&gt; </a:t>
            </a:r>
            <a:r>
              <a:rPr lang="en-US" altLang="zh-CN" sz="1400" b="0" kern="0" dirty="0">
                <a:solidFill>
                  <a:srgbClr val="6A3E3E"/>
                </a:solidFill>
                <a:latin typeface="Consolas" panose="020B0609020204030204" pitchFamily="49" charset="0"/>
                <a:ea typeface="宋体" panose="02010600030101010101" pitchFamily="2" charset="-122"/>
              </a:rPr>
              <a:t>p</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p</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泛型的下限</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限定了</a:t>
            </a:r>
            <a:r>
              <a:rPr lang="en-US" altLang="zh-CN" sz="1400" b="0" kern="0" dirty="0">
                <a:solidFill>
                  <a:srgbClr val="3F5FBF"/>
                </a:solidFill>
                <a:latin typeface="Consolas" panose="020B0609020204030204" pitchFamily="49" charset="0"/>
                <a:ea typeface="宋体" panose="02010600030101010101" pitchFamily="2" charset="-122"/>
              </a:rPr>
              <a:t>Person</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的参数类型只能是</a:t>
            </a:r>
            <a:r>
              <a:rPr lang="en-US" altLang="zh-CN" sz="1400" b="0" kern="0" dirty="0">
                <a:solidFill>
                  <a:srgbClr val="3F5FBF"/>
                </a:solidFill>
                <a:latin typeface="Consolas" panose="020B0609020204030204" pitchFamily="49" charset="0"/>
                <a:ea typeface="宋体" panose="02010600030101010101" pitchFamily="2" charset="-122"/>
              </a:rPr>
              <a:t>String</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或</a:t>
            </a:r>
            <a:r>
              <a:rPr lang="en-US" altLang="zh-CN" sz="1400" b="0" kern="0" dirty="0">
                <a:solidFill>
                  <a:srgbClr val="3F5FBF"/>
                </a:solidFill>
                <a:latin typeface="Consolas" panose="020B0609020204030204" pitchFamily="49" charset="0"/>
                <a:ea typeface="宋体" panose="02010600030101010101" pitchFamily="2" charset="-122"/>
              </a:rPr>
              <a:t>Object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display(Person&lt;? </a:t>
            </a:r>
            <a:r>
              <a:rPr lang="en-US" altLang="zh-CN" sz="1400" b="0" kern="0" dirty="0">
                <a:solidFill>
                  <a:srgbClr val="7F0055"/>
                </a:solidFill>
                <a:latin typeface="Consolas" panose="020B0609020204030204" pitchFamily="49" charset="0"/>
                <a:ea typeface="宋体" panose="02010600030101010101" pitchFamily="2" charset="-122"/>
              </a:rPr>
              <a:t>super</a:t>
            </a:r>
            <a:r>
              <a:rPr lang="en-US" altLang="zh-CN" sz="1400" b="0" kern="0" dirty="0">
                <a:solidFill>
                  <a:srgbClr val="000000"/>
                </a:solidFill>
                <a:latin typeface="Consolas" panose="020B0609020204030204" pitchFamily="49" charset="0"/>
                <a:ea typeface="宋体" panose="02010600030101010101" pitchFamily="2" charset="-122"/>
              </a:rPr>
              <a:t> String&gt; </a:t>
            </a:r>
            <a:r>
              <a:rPr lang="en-US" altLang="zh-CN" sz="1400" b="0" kern="0" dirty="0">
                <a:solidFill>
                  <a:srgbClr val="6A3E3E"/>
                </a:solidFill>
                <a:latin typeface="Consolas" panose="020B0609020204030204" pitchFamily="49" charset="0"/>
                <a:ea typeface="宋体" panose="02010600030101010101" pitchFamily="2" charset="-122"/>
              </a:rPr>
              <a:t>p</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p</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37	}</a:t>
            </a:r>
            <a:endParaRPr lang="zh-CN" altLang="en-US" sz="1400" b="0" dirty="0"/>
          </a:p>
        </p:txBody>
      </p:sp>
      <p:sp>
        <p:nvSpPr>
          <p:cNvPr id="6" name="矩形 5"/>
          <p:cNvSpPr/>
          <p:nvPr/>
        </p:nvSpPr>
        <p:spPr>
          <a:xfrm>
            <a:off x="5444704" y="3780170"/>
            <a:ext cx="6429797" cy="2600712"/>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Person&lt;T&gt;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T </a:t>
            </a:r>
            <a:r>
              <a:rPr lang="en-US" altLang="zh-CN" sz="1400" b="0" kern="0" dirty="0">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T </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setValue</a:t>
            </a:r>
            <a:r>
              <a:rPr lang="en-US" altLang="zh-CN" sz="1400" b="0" kern="0" dirty="0">
                <a:solidFill>
                  <a:srgbClr val="000000"/>
                </a:solidFill>
                <a:latin typeface="Consolas" panose="020B0609020204030204" pitchFamily="49" charset="0"/>
                <a:ea typeface="宋体" panose="02010600030101010101" pitchFamily="2" charset="-122"/>
              </a:rPr>
              <a:t>(T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C0"/>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11	}</a:t>
            </a:r>
            <a:endParaRPr lang="zh-CN" altLang="en-US" sz="1400" b="0" dirty="0"/>
          </a:p>
        </p:txBody>
      </p:sp>
    </p:spTree>
    <p:extLst>
      <p:ext uri="{BB962C8B-B14F-4D97-AF65-F5344CB8AC3E}">
        <p14:creationId xmlns:p14="http://schemas.microsoft.com/office/powerpoint/2010/main" val="3757280680"/>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87338"/>
            <a:ext cx="10212916" cy="609600"/>
          </a:xfrm>
        </p:spPr>
        <p:txBody>
          <a:bodyPr/>
          <a:lstStyle/>
          <a:p>
            <a:r>
              <a:rPr lang="en-US" altLang="zh-CN" dirty="0"/>
              <a:t>12.2.3 </a:t>
            </a:r>
            <a:r>
              <a:rPr lang="zh-CN" altLang="en-US" dirty="0"/>
              <a:t>泛型嵌套</a:t>
            </a:r>
          </a:p>
        </p:txBody>
      </p:sp>
      <p:sp>
        <p:nvSpPr>
          <p:cNvPr id="3" name="内容占位符 2"/>
          <p:cNvSpPr>
            <a:spLocks noGrp="1"/>
          </p:cNvSpPr>
          <p:nvPr>
            <p:ph idx="1"/>
          </p:nvPr>
        </p:nvSpPr>
        <p:spPr>
          <a:xfrm>
            <a:off x="478916" y="1114425"/>
            <a:ext cx="5108068" cy="4876800"/>
          </a:xfrm>
        </p:spPr>
        <p:txBody>
          <a:bodyPr/>
          <a:lstStyle/>
          <a:p>
            <a:r>
              <a:rPr lang="zh-CN" altLang="en-US" dirty="0"/>
              <a:t>泛型嵌套指一个类的泛型中指定了另外一个类的泛型。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5864311" y="906908"/>
            <a:ext cx="5355336" cy="5666167"/>
          </a:xfrm>
          <a:prstGeom prst="rect">
            <a:avLst/>
          </a:prstGeom>
        </p:spPr>
        <p:txBody>
          <a:bodyPr wrap="square">
            <a:spAutoFit/>
          </a:bodyPr>
          <a:lstStyle/>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a:t>
            </a:r>
            <a:r>
              <a:rPr lang="en-US" altLang="zh-CN" sz="1300" b="0" kern="0" dirty="0">
                <a:solidFill>
                  <a:srgbClr val="7F0055"/>
                </a:solidFill>
                <a:latin typeface="Consolas" panose="020B0609020204030204" pitchFamily="49" charset="0"/>
                <a:ea typeface="宋体" panose="02010600030101010101" pitchFamily="2" charset="-122"/>
              </a:rPr>
              <a:t>	public class</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Key_Value</a:t>
            </a:r>
            <a:r>
              <a:rPr lang="en-US" altLang="zh-CN" sz="1300" b="0" kern="0" dirty="0">
                <a:solidFill>
                  <a:srgbClr val="000000"/>
                </a:solidFill>
                <a:latin typeface="Consolas" panose="020B0609020204030204" pitchFamily="49" charset="0"/>
                <a:ea typeface="宋体" panose="02010600030101010101" pitchFamily="2" charset="-122"/>
              </a:rPr>
              <a:t>&lt;K, V&gt;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		</a:t>
            </a:r>
            <a:r>
              <a:rPr lang="en-US" altLang="zh-CN" sz="1300" b="0" kern="0" dirty="0">
                <a:solidFill>
                  <a:srgbClr val="7F0055"/>
                </a:solidFill>
                <a:latin typeface="Consolas" panose="020B0609020204030204" pitchFamily="49" charset="0"/>
                <a:ea typeface="宋体" panose="02010600030101010101" pitchFamily="2" charset="-122"/>
              </a:rPr>
              <a:t>private</a:t>
            </a:r>
            <a:r>
              <a:rPr lang="en-US" altLang="zh-CN" sz="1300" b="0" kern="0" dirty="0">
                <a:solidFill>
                  <a:srgbClr val="000000"/>
                </a:solidFill>
                <a:latin typeface="Consolas" panose="020B0609020204030204" pitchFamily="49" charset="0"/>
                <a:ea typeface="宋体" panose="02010600030101010101" pitchFamily="2" charset="-122"/>
              </a:rPr>
              <a:t> K </a:t>
            </a:r>
            <a:r>
              <a:rPr lang="en-US" altLang="zh-CN" sz="1300" b="0" kern="0" dirty="0">
                <a:solidFill>
                  <a:srgbClr val="0000C0"/>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		</a:t>
            </a:r>
            <a:r>
              <a:rPr lang="en-US" altLang="zh-CN" sz="1300" b="0" kern="0" dirty="0">
                <a:solidFill>
                  <a:srgbClr val="7F0055"/>
                </a:solidFill>
                <a:latin typeface="Consolas" panose="020B0609020204030204" pitchFamily="49" charset="0"/>
                <a:ea typeface="宋体" panose="02010600030101010101" pitchFamily="2" charset="-122"/>
              </a:rPr>
              <a:t>private</a:t>
            </a:r>
            <a:r>
              <a:rPr lang="en-US" altLang="zh-CN" sz="1300" b="0" kern="0" dirty="0">
                <a:solidFill>
                  <a:srgbClr val="000000"/>
                </a:solidFill>
                <a:latin typeface="Consolas" panose="020B0609020204030204" pitchFamily="49" charset="0"/>
                <a:ea typeface="宋体" panose="02010600030101010101" pitchFamily="2" charset="-122"/>
              </a:rPr>
              <a:t> V </a:t>
            </a:r>
            <a:r>
              <a:rPr lang="en-US" altLang="zh-CN" sz="1300" b="0" kern="0" dirty="0">
                <a:solidFill>
                  <a:srgbClr val="0000C0"/>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5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Key_Value</a:t>
            </a:r>
            <a:r>
              <a:rPr lang="en-US" altLang="zh-CN" sz="1300" b="0" kern="0" dirty="0">
                <a:solidFill>
                  <a:srgbClr val="000000"/>
                </a:solidFill>
                <a:latin typeface="Consolas" panose="020B0609020204030204" pitchFamily="49" charset="0"/>
                <a:ea typeface="宋体" panose="02010600030101010101" pitchFamily="2" charset="-122"/>
              </a:rPr>
              <a:t>(K </a:t>
            </a:r>
            <a:r>
              <a:rPr lang="en-US" altLang="zh-CN" sz="1300" b="0" kern="0" dirty="0">
                <a:solidFill>
                  <a:srgbClr val="6A3E3E"/>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 V </a:t>
            </a:r>
            <a:r>
              <a:rPr lang="en-US" altLang="zh-CN" sz="1300" b="0" kern="0" dirty="0">
                <a:solidFill>
                  <a:srgbClr val="6A3E3E"/>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6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.setKey</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6A3E3E"/>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7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.setValue</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6A3E3E"/>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8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9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10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setKey</a:t>
            </a:r>
            <a:r>
              <a:rPr lang="en-US" altLang="zh-CN" sz="1300" b="0" kern="0" dirty="0">
                <a:solidFill>
                  <a:srgbClr val="000000"/>
                </a:solidFill>
                <a:latin typeface="Consolas" panose="020B0609020204030204" pitchFamily="49" charset="0"/>
                <a:ea typeface="宋体" panose="02010600030101010101" pitchFamily="2" charset="-122"/>
              </a:rPr>
              <a:t>(K </a:t>
            </a:r>
            <a:r>
              <a:rPr lang="en-US" altLang="zh-CN" sz="1300" b="0" kern="0" dirty="0">
                <a:solidFill>
                  <a:srgbClr val="6A3E3E"/>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11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6A3E3E"/>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12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13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14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K </a:t>
            </a:r>
            <a:r>
              <a:rPr lang="en-US" altLang="zh-CN" sz="1300" b="0" kern="0" dirty="0" err="1">
                <a:solidFill>
                  <a:srgbClr val="000000"/>
                </a:solidFill>
                <a:latin typeface="Consolas" panose="020B0609020204030204" pitchFamily="49" charset="0"/>
                <a:ea typeface="宋体" panose="02010600030101010101" pitchFamily="2" charset="-122"/>
              </a:rPr>
              <a:t>getKey</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15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key</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16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17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18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setValue</a:t>
            </a:r>
            <a:r>
              <a:rPr lang="en-US" altLang="zh-CN" sz="1300" b="0" kern="0" dirty="0">
                <a:solidFill>
                  <a:srgbClr val="000000"/>
                </a:solidFill>
                <a:latin typeface="Consolas" panose="020B0609020204030204" pitchFamily="49" charset="0"/>
                <a:ea typeface="宋体" panose="02010600030101010101" pitchFamily="2" charset="-122"/>
              </a:rPr>
              <a:t>(V </a:t>
            </a:r>
            <a:r>
              <a:rPr lang="en-US" altLang="zh-CN" sz="1300" b="0" kern="0" dirty="0">
                <a:solidFill>
                  <a:srgbClr val="6A3E3E"/>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19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 = </a:t>
            </a:r>
            <a:r>
              <a:rPr lang="en-US" altLang="zh-CN" sz="1300" b="0" kern="0" dirty="0">
                <a:solidFill>
                  <a:srgbClr val="6A3E3E"/>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20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21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22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V </a:t>
            </a:r>
            <a:r>
              <a:rPr lang="en-US" altLang="zh-CN" sz="1300" b="0" kern="0" dirty="0" err="1">
                <a:solidFill>
                  <a:srgbClr val="000000"/>
                </a:solidFill>
                <a:latin typeface="Consolas" panose="020B0609020204030204" pitchFamily="49" charset="0"/>
                <a:ea typeface="宋体" panose="02010600030101010101" pitchFamily="2" charset="-122"/>
              </a:rPr>
              <a:t>getValue</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23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this</a:t>
            </a:r>
            <a:r>
              <a:rPr lang="en-US" altLang="zh-CN" sz="1300" b="0" kern="0" dirty="0" err="1">
                <a:solidFill>
                  <a:srgbClr val="000000"/>
                </a:solidFill>
                <a:latin typeface="Consolas" panose="020B0609020204030204" pitchFamily="49" charset="0"/>
                <a:ea typeface="宋体" panose="02010600030101010101" pitchFamily="2" charset="-122"/>
              </a:rPr>
              <a:t>.</a:t>
            </a:r>
            <a:r>
              <a:rPr lang="en-US" altLang="zh-CN" sz="1300" b="0" kern="0" dirty="0" err="1">
                <a:solidFill>
                  <a:srgbClr val="0000C0"/>
                </a:solidFill>
                <a:latin typeface="Consolas" panose="020B0609020204030204" pitchFamily="49" charset="0"/>
                <a:ea typeface="宋体" panose="02010600030101010101" pitchFamily="2" charset="-122"/>
              </a:rPr>
              <a:t>value</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24		}</a:t>
            </a:r>
            <a:endParaRPr lang="zh-CN" altLang="zh-CN" sz="1300" b="0" kern="100" dirty="0">
              <a:latin typeface="Times New Roman" panose="02020603050405020304" pitchFamily="18" charset="0"/>
              <a:ea typeface="宋体" panose="02010600030101010101" pitchFamily="2" charset="-122"/>
            </a:endParaRPr>
          </a:p>
          <a:p>
            <a:pPr>
              <a:buNone/>
            </a:pPr>
            <a:r>
              <a:rPr lang="en-US" altLang="zh-CN" sz="1300" b="0" dirty="0">
                <a:solidFill>
                  <a:srgbClr val="000000"/>
                </a:solidFill>
                <a:latin typeface="Consolas" panose="020B0609020204030204" pitchFamily="49" charset="0"/>
                <a:ea typeface="宋体" panose="02010600030101010101" pitchFamily="2" charset="-122"/>
              </a:rPr>
              <a:t>25	}</a:t>
            </a:r>
            <a:endParaRPr lang="zh-CN" altLang="en-US" sz="1300" b="0" dirty="0"/>
          </a:p>
        </p:txBody>
      </p:sp>
    </p:spTree>
    <p:extLst>
      <p:ext uri="{BB962C8B-B14F-4D97-AF65-F5344CB8AC3E}">
        <p14:creationId xmlns:p14="http://schemas.microsoft.com/office/powerpoint/2010/main" val="1079322638"/>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12.2.3 </a:t>
            </a:r>
            <a:r>
              <a:rPr lang="zh-CN" altLang="en-US" dirty="0"/>
              <a:t>泛型</a:t>
            </a:r>
            <a:r>
              <a:rPr lang="zh-CN" altLang="en-US" dirty="0" smtClean="0"/>
              <a:t>嵌套（续）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2115312" y="1544003"/>
            <a:ext cx="6096000" cy="3517886"/>
          </a:xfrm>
          <a:prstGeom prst="rect">
            <a:avLst/>
          </a:prstGeom>
        </p:spPr>
        <p:txBody>
          <a:bodyPr>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Info&lt;I&gt;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I </a:t>
            </a:r>
            <a:r>
              <a:rPr lang="en-US" altLang="zh-CN" sz="1400" b="0" kern="0" dirty="0">
                <a:solidFill>
                  <a:srgbClr val="0000C0"/>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Info(I </a:t>
            </a:r>
            <a:r>
              <a:rPr lang="en-US" altLang="zh-CN" sz="1400" b="0" kern="0" dirty="0">
                <a:solidFill>
                  <a:srgbClr val="6A3E3E"/>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err="1">
                <a:solidFill>
                  <a:srgbClr val="7F0055"/>
                </a:solidFill>
                <a:latin typeface="Consolas" panose="020B0609020204030204" pitchFamily="49" charset="0"/>
                <a:ea typeface="宋体" panose="02010600030101010101" pitchFamily="2" charset="-122"/>
              </a:rPr>
              <a:t>this</a:t>
            </a:r>
            <a:r>
              <a:rPr lang="en-US" altLang="zh-CN" sz="1400" b="0" kern="0" dirty="0" err="1">
                <a:solidFill>
                  <a:srgbClr val="000000"/>
                </a:solidFill>
                <a:latin typeface="Consolas" panose="020B0609020204030204" pitchFamily="49" charset="0"/>
                <a:ea typeface="宋体" panose="02010600030101010101" pitchFamily="2" charset="-122"/>
              </a:rPr>
              <a:t>.setInfo</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7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setInfo</a:t>
            </a:r>
            <a:r>
              <a:rPr lang="en-US" altLang="zh-CN" sz="1400" b="0" kern="0" dirty="0">
                <a:solidFill>
                  <a:srgbClr val="000000"/>
                </a:solidFill>
                <a:latin typeface="Consolas" panose="020B0609020204030204" pitchFamily="49" charset="0"/>
                <a:ea typeface="宋体" panose="02010600030101010101" pitchFamily="2" charset="-122"/>
              </a:rPr>
              <a:t>(I </a:t>
            </a:r>
            <a:r>
              <a:rPr lang="en-US" altLang="zh-CN" sz="1400" b="0" kern="0" dirty="0">
                <a:solidFill>
                  <a:srgbClr val="6A3E3E"/>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7F0055"/>
                </a:solidFill>
                <a:latin typeface="Consolas" panose="020B0609020204030204" pitchFamily="49" charset="0"/>
                <a:ea typeface="宋体" panose="02010600030101010101" pitchFamily="2" charset="-122"/>
              </a:rPr>
              <a:t>this</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0000C0"/>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6A3E3E"/>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I </a:t>
            </a:r>
            <a:r>
              <a:rPr lang="en-US" altLang="zh-CN" sz="1400" b="0" kern="0" dirty="0" err="1">
                <a:solidFill>
                  <a:srgbClr val="000000"/>
                </a:solidFill>
                <a:latin typeface="Consolas" panose="020B0609020204030204" pitchFamily="49" charset="0"/>
                <a:ea typeface="宋体" panose="02010600030101010101" pitchFamily="2" charset="-122"/>
              </a:rPr>
              <a:t>getInfo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this</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0000C0"/>
                </a:solidFill>
                <a:latin typeface="Consolas" panose="020B0609020204030204" pitchFamily="49" charset="0"/>
                <a:ea typeface="宋体" panose="02010600030101010101" pitchFamily="2" charset="-122"/>
              </a:rPr>
              <a:t>info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15	}</a:t>
            </a:r>
            <a:endParaRPr lang="zh-CN" altLang="en-US" sz="1400" b="0" dirty="0"/>
          </a:p>
        </p:txBody>
      </p:sp>
    </p:spTree>
    <p:extLst>
      <p:ext uri="{BB962C8B-B14F-4D97-AF65-F5344CB8AC3E}">
        <p14:creationId xmlns:p14="http://schemas.microsoft.com/office/powerpoint/2010/main" val="374763137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12.2.3 </a:t>
            </a:r>
            <a:r>
              <a:rPr lang="zh-CN" altLang="en-US" dirty="0"/>
              <a:t>泛型嵌套（续）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527729" y="1183216"/>
            <a:ext cx="11219688" cy="2830005"/>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3F5FBF"/>
                </a:solidFill>
                <a:latin typeface="Consolas" panose="020B0609020204030204" pitchFamily="49" charset="0"/>
                <a:ea typeface="宋体" panose="02010600030101010101" pitchFamily="2" charset="-122"/>
              </a:rPr>
              <a:t>	/**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测试类</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Test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嵌套的实例化表示</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Info&lt;</a:t>
            </a:r>
            <a:r>
              <a:rPr lang="en-US" altLang="zh-CN" sz="1400" b="0" kern="0" dirty="0" err="1">
                <a:solidFill>
                  <a:srgbClr val="000000"/>
                </a:solidFill>
                <a:latin typeface="Consolas" panose="020B0609020204030204" pitchFamily="49" charset="0"/>
                <a:ea typeface="宋体" panose="02010600030101010101" pitchFamily="2" charset="-122"/>
              </a:rPr>
              <a:t>Key_Value</a:t>
            </a:r>
            <a:r>
              <a:rPr lang="en-US" altLang="zh-CN" sz="1400" b="0" kern="0" dirty="0">
                <a:solidFill>
                  <a:srgbClr val="000000"/>
                </a:solidFill>
                <a:latin typeface="Consolas" panose="020B0609020204030204" pitchFamily="49" charset="0"/>
                <a:ea typeface="宋体" panose="02010600030101010101" pitchFamily="2" charset="-122"/>
              </a:rPr>
              <a:t>&lt;String, Integer&gt;&gt;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err="1">
                <a:solidFill>
                  <a:srgbClr val="000000"/>
                </a:solidFill>
                <a:latin typeface="Consolas" panose="020B0609020204030204" pitchFamily="49" charset="0"/>
                <a:ea typeface="宋体" panose="02010600030101010101" pitchFamily="2" charset="-122"/>
              </a:rPr>
              <a:t>Key_Value</a:t>
            </a:r>
            <a:r>
              <a:rPr lang="en-US" altLang="zh-CN" sz="1400" b="0" kern="0" dirty="0">
                <a:solidFill>
                  <a:srgbClr val="000000"/>
                </a:solidFill>
                <a:latin typeface="Consolas" panose="020B0609020204030204" pitchFamily="49" charset="0"/>
                <a:ea typeface="宋体" panose="02010600030101010101" pitchFamily="2" charset="-122"/>
              </a:rPr>
              <a:t>&lt;String, Integer&gt; </a:t>
            </a:r>
            <a:r>
              <a:rPr lang="en-US" altLang="zh-CN" sz="1400" b="0" kern="0" dirty="0" err="1">
                <a:solidFill>
                  <a:srgbClr val="6A3E3E"/>
                </a:solidFill>
                <a:latin typeface="Consolas" panose="020B0609020204030204" pitchFamily="49" charset="0"/>
                <a:ea typeface="宋体" panose="02010600030101010101" pitchFamily="2" charset="-122"/>
              </a:rPr>
              <a:t>kv</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err="1">
                <a:solidFill>
                  <a:srgbClr val="6A3E3E"/>
                </a:solidFill>
                <a:latin typeface="Consolas" panose="020B0609020204030204" pitchFamily="49" charset="0"/>
                <a:ea typeface="宋体" panose="02010600030101010101" pitchFamily="2" charset="-122"/>
              </a:rPr>
              <a:t>kv</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Key_Value</a:t>
            </a:r>
            <a:r>
              <a:rPr lang="en-US" altLang="zh-CN" sz="1400" b="0" kern="0" dirty="0">
                <a:solidFill>
                  <a:srgbClr val="000000"/>
                </a:solidFill>
                <a:latin typeface="Consolas" panose="020B0609020204030204" pitchFamily="49" charset="0"/>
                <a:ea typeface="宋体" panose="02010600030101010101" pitchFamily="2" charset="-122"/>
              </a:rPr>
              <a:t>&lt;String, Integer&gt;(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计算机系</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3);</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Info&lt;</a:t>
            </a:r>
            <a:r>
              <a:rPr lang="en-US" altLang="zh-CN" sz="1400" b="0" kern="0" dirty="0" err="1">
                <a:solidFill>
                  <a:srgbClr val="000000"/>
                </a:solidFill>
                <a:latin typeface="Consolas" panose="020B0609020204030204" pitchFamily="49" charset="0"/>
                <a:ea typeface="宋体" panose="02010600030101010101" pitchFamily="2" charset="-122"/>
              </a:rPr>
              <a:t>Key_Value</a:t>
            </a:r>
            <a:r>
              <a:rPr lang="en-US" altLang="zh-CN" sz="1400" b="0" kern="0" dirty="0">
                <a:solidFill>
                  <a:srgbClr val="000000"/>
                </a:solidFill>
                <a:latin typeface="Consolas" panose="020B0609020204030204" pitchFamily="49" charset="0"/>
                <a:ea typeface="宋体" panose="02010600030101010101" pitchFamily="2" charset="-122"/>
              </a:rPr>
              <a:t>&lt;String, Integer&gt;&gt;(</a:t>
            </a:r>
            <a:r>
              <a:rPr lang="en-US" altLang="zh-CN" sz="1400" b="0" kern="0" dirty="0" err="1">
                <a:solidFill>
                  <a:srgbClr val="6A3E3E"/>
                </a:solidFill>
                <a:latin typeface="Consolas" panose="020B0609020204030204" pitchFamily="49" charset="0"/>
                <a:ea typeface="宋体" panose="02010600030101010101" pitchFamily="2" charset="-122"/>
              </a:rPr>
              <a:t>kv</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err="1">
                <a:solidFill>
                  <a:srgbClr val="000000"/>
                </a:solidFill>
                <a:latin typeface="Consolas" panose="020B0609020204030204" pitchFamily="49" charset="0"/>
                <a:ea typeface="宋体" panose="02010600030101010101" pitchFamily="2" charset="-122"/>
              </a:rPr>
              <a:t>.getInfo</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getKey</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在</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err="1">
                <a:solidFill>
                  <a:srgbClr val="000000"/>
                </a:solidFill>
                <a:latin typeface="Consolas" panose="020B0609020204030204" pitchFamily="49" charset="0"/>
                <a:ea typeface="宋体" panose="02010600030101010101" pitchFamily="2" charset="-122"/>
              </a:rPr>
              <a:t>.getInfo</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号楼</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12	}</a:t>
            </a:r>
            <a:endParaRPr lang="zh-CN" altLang="en-US" sz="1400" b="0" dirty="0"/>
          </a:p>
        </p:txBody>
      </p:sp>
      <p:pic>
        <p:nvPicPr>
          <p:cNvPr id="6" name="图片 5"/>
          <p:cNvPicPr>
            <a:picLocks noChangeAspect="1"/>
          </p:cNvPicPr>
          <p:nvPr/>
        </p:nvPicPr>
        <p:blipFill>
          <a:blip r:embed="rId2"/>
          <a:stretch>
            <a:fillRect/>
          </a:stretch>
        </p:blipFill>
        <p:spPr>
          <a:xfrm>
            <a:off x="7305196" y="4415996"/>
            <a:ext cx="2183229" cy="375460"/>
          </a:xfrm>
          <a:prstGeom prst="rect">
            <a:avLst/>
          </a:prstGeom>
        </p:spPr>
      </p:pic>
    </p:spTree>
    <p:extLst>
      <p:ext uri="{BB962C8B-B14F-4D97-AF65-F5344CB8AC3E}">
        <p14:creationId xmlns:p14="http://schemas.microsoft.com/office/powerpoint/2010/main" val="600875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12.1.1 </a:t>
            </a:r>
            <a:r>
              <a:rPr lang="zh-CN" altLang="en-US" dirty="0" smtClean="0"/>
              <a:t>泛</a:t>
            </a:r>
            <a:r>
              <a:rPr lang="zh-CN" altLang="en-US" dirty="0"/>
              <a:t>型基础</a:t>
            </a:r>
          </a:p>
        </p:txBody>
      </p:sp>
      <p:sp>
        <p:nvSpPr>
          <p:cNvPr id="3" name="内容占位符 2"/>
          <p:cNvSpPr>
            <a:spLocks noGrp="1"/>
          </p:cNvSpPr>
          <p:nvPr>
            <p:ph idx="1"/>
          </p:nvPr>
        </p:nvSpPr>
        <p:spPr/>
        <p:txBody>
          <a:bodyPr/>
          <a:lstStyle/>
          <a:p>
            <a:r>
              <a:rPr lang="en-US" altLang="zh-CN" dirty="0"/>
              <a:t>1. </a:t>
            </a:r>
            <a:r>
              <a:rPr lang="zh-CN" altLang="en-US" dirty="0"/>
              <a:t>问题的提出</a:t>
            </a:r>
          </a:p>
          <a:p>
            <a:pPr lvl="1"/>
            <a:r>
              <a:rPr lang="zh-CN" altLang="en-US" dirty="0"/>
              <a:t>泛型（</a:t>
            </a:r>
            <a:r>
              <a:rPr lang="en-US" altLang="zh-CN" dirty="0"/>
              <a:t>generics</a:t>
            </a:r>
            <a:r>
              <a:rPr lang="zh-CN" altLang="en-US" dirty="0"/>
              <a:t>）就是泛指任何类型或多种类型，用于在设计时类型无法确定的情形。</a:t>
            </a:r>
          </a:p>
          <a:p>
            <a:pPr lvl="1"/>
            <a:r>
              <a:rPr lang="zh-CN" altLang="en-US" dirty="0"/>
              <a:t>例</a:t>
            </a:r>
            <a:r>
              <a:rPr lang="en-US" altLang="zh-CN" dirty="0" smtClean="0"/>
              <a:t>12.1 </a:t>
            </a:r>
            <a:r>
              <a:rPr lang="zh-CN" altLang="en-US" dirty="0" smtClean="0"/>
              <a:t>要</a:t>
            </a:r>
            <a:r>
              <a:rPr lang="zh-CN" altLang="en-US" dirty="0"/>
              <a:t>管理学生成绩，可是学生成绩应当采用什么类型定义呢？下面是评定学生成绩的几种方法。</a:t>
            </a:r>
          </a:p>
          <a:p>
            <a:pPr marL="800100" lvl="2" indent="0">
              <a:buNone/>
            </a:pPr>
            <a:r>
              <a:rPr lang="en-US" altLang="zh-CN" dirty="0"/>
              <a:t>• </a:t>
            </a:r>
            <a:r>
              <a:rPr lang="zh-CN" altLang="en-US" dirty="0"/>
              <a:t>百分制，有时要用到小数，采用</a:t>
            </a:r>
            <a:r>
              <a:rPr lang="en-US" altLang="zh-CN" dirty="0"/>
              <a:t>float</a:t>
            </a:r>
            <a:r>
              <a:rPr lang="zh-CN" altLang="en-US" dirty="0"/>
              <a:t>或</a:t>
            </a:r>
            <a:r>
              <a:rPr lang="en-US" altLang="zh-CN" dirty="0"/>
              <a:t>double</a:t>
            </a:r>
            <a:r>
              <a:rPr lang="zh-CN" altLang="en-US" dirty="0"/>
              <a:t>类型。</a:t>
            </a:r>
          </a:p>
          <a:p>
            <a:pPr marL="800100" lvl="2" indent="0">
              <a:buNone/>
            </a:pPr>
            <a:r>
              <a:rPr lang="en-US" altLang="zh-CN" dirty="0"/>
              <a:t>• 5</a:t>
            </a:r>
            <a:r>
              <a:rPr lang="zh-CN" altLang="en-US" dirty="0"/>
              <a:t>分制，可以采用</a:t>
            </a:r>
            <a:r>
              <a:rPr lang="en-US" altLang="zh-CN" dirty="0" err="1"/>
              <a:t>int</a:t>
            </a:r>
            <a:r>
              <a:rPr lang="zh-CN" altLang="en-US" dirty="0"/>
              <a:t>类型。</a:t>
            </a:r>
          </a:p>
          <a:p>
            <a:pPr marL="800100" lvl="2" indent="0">
              <a:buNone/>
            </a:pPr>
            <a:r>
              <a:rPr lang="en-US" altLang="zh-CN" dirty="0"/>
              <a:t>• </a:t>
            </a:r>
            <a:r>
              <a:rPr lang="zh-CN" altLang="en-US" dirty="0"/>
              <a:t>等级制： </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，可以采用字符类型。</a:t>
            </a:r>
          </a:p>
          <a:p>
            <a:pPr marL="800100" lvl="2" indent="0">
              <a:buNone/>
            </a:pPr>
            <a:r>
              <a:rPr lang="en-US" altLang="zh-CN" dirty="0"/>
              <a:t>• </a:t>
            </a:r>
            <a:r>
              <a:rPr lang="zh-CN" altLang="en-US" dirty="0"/>
              <a:t>两级制：通过、不通过，可以采用</a:t>
            </a:r>
            <a:r>
              <a:rPr lang="en-US" altLang="zh-CN" dirty="0" err="1"/>
              <a:t>boolean</a:t>
            </a:r>
            <a:r>
              <a:rPr lang="zh-CN" altLang="en-US" dirty="0"/>
              <a:t>类型。</a:t>
            </a:r>
          </a:p>
          <a:p>
            <a:pPr marL="800100" lvl="2" indent="0">
              <a:buNone/>
            </a:pPr>
            <a:r>
              <a:rPr lang="en-US" altLang="zh-CN" dirty="0"/>
              <a:t>• </a:t>
            </a:r>
            <a:r>
              <a:rPr lang="zh-CN" altLang="en-US" dirty="0"/>
              <a:t>评语制：优秀、良好、中、差，或可以采用字符串类型。</a:t>
            </a:r>
          </a:p>
          <a:p>
            <a:pPr lvl="1"/>
            <a:r>
              <a:rPr lang="zh-CN" altLang="en-US" dirty="0"/>
              <a:t>这是一个看起来简单，但又不好解决的问题。</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269634742"/>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233" y="2589467"/>
            <a:ext cx="10212916" cy="609600"/>
          </a:xfrm>
        </p:spPr>
        <p:txBody>
          <a:bodyPr/>
          <a:lstStyle/>
          <a:p>
            <a:r>
              <a:rPr lang="zh-CN" altLang="en-US" dirty="0"/>
              <a:t>第</a:t>
            </a:r>
            <a:r>
              <a:rPr lang="en-US" altLang="zh-CN" dirty="0"/>
              <a:t>12.3</a:t>
            </a:r>
            <a:r>
              <a:rPr lang="zh-CN" altLang="en-US" dirty="0"/>
              <a:t>课 </a:t>
            </a:r>
            <a:r>
              <a:rPr lang="en-US" altLang="zh-CN" dirty="0"/>
              <a:t>Java</a:t>
            </a:r>
            <a:r>
              <a:rPr lang="zh-CN" altLang="en-US" dirty="0"/>
              <a:t>集合中主要接口简介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949041821"/>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Java</a:t>
            </a:r>
            <a:r>
              <a:rPr lang="zh-CN" altLang="en-US" dirty="0"/>
              <a:t>集合就像一个</a:t>
            </a:r>
            <a:r>
              <a:rPr lang="zh-CN" altLang="en-US" dirty="0">
                <a:solidFill>
                  <a:srgbClr val="FF0000"/>
                </a:solidFill>
              </a:rPr>
              <a:t>容器</a:t>
            </a:r>
            <a:r>
              <a:rPr lang="zh-CN" altLang="en-US" dirty="0"/>
              <a:t>，用来存放</a:t>
            </a:r>
            <a:r>
              <a:rPr lang="en-US" altLang="zh-CN" dirty="0"/>
              <a:t>Java</a:t>
            </a:r>
            <a:r>
              <a:rPr lang="zh-CN" altLang="en-US" dirty="0"/>
              <a:t>类的对象。</a:t>
            </a:r>
            <a:r>
              <a:rPr lang="zh-CN" altLang="en-US" dirty="0">
                <a:solidFill>
                  <a:srgbClr val="FF0000"/>
                </a:solidFill>
              </a:rPr>
              <a:t>集合框架</a:t>
            </a:r>
            <a:r>
              <a:rPr lang="zh-CN" altLang="en-US" dirty="0"/>
              <a:t>是为表示和操作集合而规定的一种统一的标准的体系结构。</a:t>
            </a:r>
            <a:r>
              <a:rPr lang="en-US" altLang="zh-CN" dirty="0"/>
              <a:t>Java </a:t>
            </a:r>
            <a:r>
              <a:rPr lang="zh-CN" altLang="en-US" dirty="0"/>
              <a:t>集合框架提供了一套性能优良，使用方便的接口和类，</a:t>
            </a:r>
            <a:r>
              <a:rPr lang="en-US" altLang="zh-CN" dirty="0"/>
              <a:t>java</a:t>
            </a:r>
            <a:r>
              <a:rPr lang="zh-CN" altLang="en-US" dirty="0"/>
              <a:t>集合框架位于</a:t>
            </a:r>
            <a:r>
              <a:rPr lang="en-US" altLang="zh-CN" dirty="0" err="1"/>
              <a:t>java.util</a:t>
            </a:r>
            <a:r>
              <a:rPr lang="zh-CN" altLang="en-US" dirty="0"/>
              <a:t>包中。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3364548852"/>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12.3.1 </a:t>
            </a:r>
            <a:r>
              <a:rPr lang="zh-CN" altLang="en-US" dirty="0"/>
              <a:t>主要接口简介</a:t>
            </a:r>
          </a:p>
        </p:txBody>
      </p:sp>
      <p:sp>
        <p:nvSpPr>
          <p:cNvPr id="3" name="内容占位符 2"/>
          <p:cNvSpPr>
            <a:spLocks noGrp="1"/>
          </p:cNvSpPr>
          <p:nvPr>
            <p:ph idx="1"/>
          </p:nvPr>
        </p:nvSpPr>
        <p:spPr/>
        <p:txBody>
          <a:bodyPr/>
          <a:lstStyle/>
          <a:p>
            <a:r>
              <a:rPr lang="zh-CN" altLang="en-US" dirty="0"/>
              <a:t>为了方便应用，</a:t>
            </a:r>
            <a:r>
              <a:rPr lang="en-US" altLang="zh-CN" dirty="0" err="1"/>
              <a:t>java.util</a:t>
            </a:r>
            <a:r>
              <a:rPr lang="zh-CN" altLang="en-US" dirty="0"/>
              <a:t>包中提供了若干有用的数据聚集（</a:t>
            </a:r>
            <a:r>
              <a:rPr lang="en-US" altLang="zh-CN" dirty="0"/>
              <a:t>collections</a:t>
            </a:r>
            <a:r>
              <a:rPr lang="zh-CN" altLang="en-US" dirty="0"/>
              <a:t>，也称容器），这些数据聚集封装了各种常用的数据结构，形成一些常用数据结构的框架，构成了</a:t>
            </a:r>
            <a:r>
              <a:rPr lang="en-US" altLang="zh-CN" dirty="0"/>
              <a:t>Java</a:t>
            </a:r>
            <a:r>
              <a:rPr lang="zh-CN" altLang="en-US" dirty="0"/>
              <a:t>数据结构</a:t>
            </a:r>
            <a:r>
              <a:rPr lang="en-US" altLang="zh-CN" dirty="0"/>
              <a:t>API</a:t>
            </a:r>
            <a:r>
              <a:rPr lang="zh-CN" altLang="en-US" dirty="0" smtClean="0"/>
              <a:t>。</a:t>
            </a:r>
            <a:endParaRPr lang="en-US" altLang="zh-CN" dirty="0" smtClean="0"/>
          </a:p>
          <a:p>
            <a:r>
              <a:rPr lang="zh-CN" altLang="en-US" dirty="0" smtClean="0"/>
              <a:t>多数</a:t>
            </a:r>
            <a:r>
              <a:rPr lang="zh-CN" altLang="en-US" dirty="0"/>
              <a:t>聚集在</a:t>
            </a:r>
            <a:r>
              <a:rPr lang="en-US" altLang="zh-CN" dirty="0" err="1"/>
              <a:t>Java.util</a:t>
            </a:r>
            <a:r>
              <a:rPr lang="zh-CN" altLang="en-US" dirty="0"/>
              <a:t>包中被定义成为接口，目的是为应用提供更大的发挥空间</a:t>
            </a:r>
            <a:r>
              <a:rPr lang="zh-CN" altLang="en-US" dirty="0" smtClean="0"/>
              <a:t>。</a:t>
            </a:r>
            <a:endParaRPr lang="en-US" altLang="zh-CN" dirty="0" smtClean="0"/>
          </a:p>
          <a:p>
            <a:r>
              <a:rPr lang="zh-CN" altLang="en-US" dirty="0"/>
              <a:t>核心聚集接口的</a:t>
            </a:r>
            <a:r>
              <a:rPr lang="zh-CN" altLang="en-US" dirty="0" smtClean="0"/>
              <a:t>层次结构如下图所示。</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pSp>
        <p:nvGrpSpPr>
          <p:cNvPr id="5" name="组合 4"/>
          <p:cNvGrpSpPr>
            <a:grpSpLocks/>
          </p:cNvGrpSpPr>
          <p:nvPr/>
        </p:nvGrpSpPr>
        <p:grpSpPr bwMode="auto">
          <a:xfrm>
            <a:off x="3659229" y="3552825"/>
            <a:ext cx="5007990" cy="1851279"/>
            <a:chOff x="4056" y="10644"/>
            <a:chExt cx="4044" cy="2184"/>
          </a:xfrm>
        </p:grpSpPr>
        <p:grpSp>
          <p:nvGrpSpPr>
            <p:cNvPr id="6" name="Group 262"/>
            <p:cNvGrpSpPr>
              <a:grpSpLocks/>
            </p:cNvGrpSpPr>
            <p:nvPr/>
          </p:nvGrpSpPr>
          <p:grpSpPr bwMode="auto">
            <a:xfrm>
              <a:off x="4056" y="10644"/>
              <a:ext cx="2160" cy="2184"/>
              <a:chOff x="4056" y="10644"/>
              <a:chExt cx="2160" cy="2184"/>
            </a:xfrm>
          </p:grpSpPr>
          <p:sp>
            <p:nvSpPr>
              <p:cNvPr id="11" name="Text Box 263"/>
              <p:cNvSpPr txBox="1">
                <a:spLocks noChangeArrowheads="1"/>
              </p:cNvSpPr>
              <p:nvPr/>
            </p:nvSpPr>
            <p:spPr bwMode="auto">
              <a:xfrm>
                <a:off x="4680" y="10644"/>
                <a:ext cx="900"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Collection</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nvGrpSpPr>
              <p:cNvPr id="12" name="Group 264"/>
              <p:cNvGrpSpPr>
                <a:grpSpLocks/>
              </p:cNvGrpSpPr>
              <p:nvPr/>
            </p:nvGrpSpPr>
            <p:grpSpPr bwMode="auto">
              <a:xfrm>
                <a:off x="5040" y="11112"/>
                <a:ext cx="180" cy="304"/>
                <a:chOff x="5040" y="11112"/>
                <a:chExt cx="180" cy="304"/>
              </a:xfrm>
            </p:grpSpPr>
            <p:sp>
              <p:nvSpPr>
                <p:cNvPr id="21" name="AutoShape 265"/>
                <p:cNvSpPr>
                  <a:spLocks noChangeArrowheads="1"/>
                </p:cNvSpPr>
                <p:nvPr/>
              </p:nvSpPr>
              <p:spPr bwMode="auto">
                <a:xfrm>
                  <a:off x="5040" y="11112"/>
                  <a:ext cx="180" cy="156"/>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ysClr val="windowText" lastClr="000000"/>
                    </a:solidFill>
                    <a:effectLst/>
                    <a:uLnTx/>
                    <a:uFillTx/>
                  </a:endParaRPr>
                </a:p>
              </p:txBody>
            </p:sp>
            <p:cxnSp>
              <p:nvCxnSpPr>
                <p:cNvPr id="22" name="Line 266"/>
                <p:cNvCxnSpPr>
                  <a:cxnSpLocks noChangeShapeType="1"/>
                </p:cNvCxnSpPr>
                <p:nvPr/>
              </p:nvCxnSpPr>
              <p:spPr bwMode="auto">
                <a:xfrm>
                  <a:off x="5129" y="11274"/>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3" name="Line 267"/>
              <p:cNvCxnSpPr>
                <a:cxnSpLocks noChangeShapeType="1"/>
              </p:cNvCxnSpPr>
              <p:nvPr/>
            </p:nvCxnSpPr>
            <p:spPr bwMode="auto">
              <a:xfrm>
                <a:off x="4500" y="11424"/>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Line 268"/>
              <p:cNvCxnSpPr>
                <a:cxnSpLocks noChangeShapeType="1"/>
              </p:cNvCxnSpPr>
              <p:nvPr/>
            </p:nvCxnSpPr>
            <p:spPr bwMode="auto">
              <a:xfrm>
                <a:off x="4509" y="11436"/>
                <a:ext cx="0"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269"/>
              <p:cNvCxnSpPr>
                <a:cxnSpLocks noChangeShapeType="1"/>
              </p:cNvCxnSpPr>
              <p:nvPr/>
            </p:nvCxnSpPr>
            <p:spPr bwMode="auto">
              <a:xfrm>
                <a:off x="5760" y="11424"/>
                <a:ext cx="0"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Text Box 270"/>
              <p:cNvSpPr txBox="1">
                <a:spLocks noChangeArrowheads="1"/>
              </p:cNvSpPr>
              <p:nvPr/>
            </p:nvSpPr>
            <p:spPr bwMode="auto">
              <a:xfrm>
                <a:off x="4056" y="11580"/>
                <a:ext cx="912"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Set</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7" name="Text Box 271"/>
              <p:cNvSpPr txBox="1">
                <a:spLocks noChangeArrowheads="1"/>
              </p:cNvSpPr>
              <p:nvPr/>
            </p:nvSpPr>
            <p:spPr bwMode="auto">
              <a:xfrm>
                <a:off x="5316" y="11580"/>
                <a:ext cx="900"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List</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8" name="AutoShape 272"/>
              <p:cNvSpPr>
                <a:spLocks noChangeArrowheads="1"/>
              </p:cNvSpPr>
              <p:nvPr/>
            </p:nvSpPr>
            <p:spPr bwMode="auto">
              <a:xfrm>
                <a:off x="4428" y="12048"/>
                <a:ext cx="180" cy="156"/>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ysClr val="windowText" lastClr="000000"/>
                  </a:solidFill>
                  <a:effectLst/>
                  <a:uLnTx/>
                  <a:uFillTx/>
                </a:endParaRPr>
              </a:p>
            </p:txBody>
          </p:sp>
          <p:cxnSp>
            <p:nvCxnSpPr>
              <p:cNvPr id="19" name="Line 273"/>
              <p:cNvCxnSpPr>
                <a:cxnSpLocks noChangeShapeType="1"/>
              </p:cNvCxnSpPr>
              <p:nvPr/>
            </p:nvCxnSpPr>
            <p:spPr bwMode="auto">
              <a:xfrm>
                <a:off x="4512" y="12204"/>
                <a:ext cx="0" cy="1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0" name="Text Box 274"/>
              <p:cNvSpPr txBox="1">
                <a:spLocks noChangeArrowheads="1"/>
              </p:cNvSpPr>
              <p:nvPr/>
            </p:nvSpPr>
            <p:spPr bwMode="auto">
              <a:xfrm>
                <a:off x="4056" y="12360"/>
                <a:ext cx="900"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SortedSet</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sp>
          <p:nvSpPr>
            <p:cNvPr id="7" name="Text Box 275"/>
            <p:cNvSpPr txBox="1">
              <a:spLocks noChangeArrowheads="1"/>
            </p:cNvSpPr>
            <p:nvPr/>
          </p:nvSpPr>
          <p:spPr bwMode="auto">
            <a:xfrm>
              <a:off x="7200" y="10644"/>
              <a:ext cx="900"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Map</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8" name="AutoShape 276"/>
            <p:cNvSpPr>
              <a:spLocks noChangeArrowheads="1"/>
            </p:cNvSpPr>
            <p:nvPr/>
          </p:nvSpPr>
          <p:spPr bwMode="auto">
            <a:xfrm>
              <a:off x="7560" y="11112"/>
              <a:ext cx="180" cy="156"/>
            </a:xfrm>
            <a:prstGeom prst="triangle">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b="0" i="0" u="none" strike="noStrike" kern="0" cap="none" spc="0" normalizeH="0" baseline="0" noProof="0">
                <a:ln>
                  <a:noFill/>
                </a:ln>
                <a:solidFill>
                  <a:sysClr val="windowText" lastClr="000000"/>
                </a:solidFill>
                <a:effectLst/>
                <a:uLnTx/>
                <a:uFillTx/>
              </a:endParaRPr>
            </a:p>
          </p:txBody>
        </p:sp>
        <p:cxnSp>
          <p:nvCxnSpPr>
            <p:cNvPr id="9" name="Line 277"/>
            <p:cNvCxnSpPr>
              <a:cxnSpLocks noChangeShapeType="1"/>
            </p:cNvCxnSpPr>
            <p:nvPr/>
          </p:nvCxnSpPr>
          <p:spPr bwMode="auto">
            <a:xfrm>
              <a:off x="7649" y="1127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Text Box 278"/>
            <p:cNvSpPr txBox="1">
              <a:spLocks noChangeArrowheads="1"/>
            </p:cNvSpPr>
            <p:nvPr/>
          </p:nvSpPr>
          <p:spPr bwMode="auto">
            <a:xfrm>
              <a:off x="7200" y="11580"/>
              <a:ext cx="900" cy="468"/>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SortedMap</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pSp>
    </p:spTree>
    <p:extLst>
      <p:ext uri="{BB962C8B-B14F-4D97-AF65-F5344CB8AC3E}">
        <p14:creationId xmlns:p14="http://schemas.microsoft.com/office/powerpoint/2010/main" val="4177974596"/>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12.3.1 </a:t>
            </a:r>
            <a:r>
              <a:rPr lang="zh-CN" altLang="en-US" dirty="0"/>
              <a:t>主要接口</a:t>
            </a:r>
            <a:r>
              <a:rPr lang="zh-CN" altLang="en-US" dirty="0" smtClean="0"/>
              <a:t>简介（续）</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的聚类接口分为两大类：</a:t>
            </a:r>
          </a:p>
          <a:p>
            <a:pPr lvl="1"/>
            <a:r>
              <a:rPr lang="zh-CN" altLang="en-US" dirty="0"/>
              <a:t>（</a:t>
            </a:r>
            <a:r>
              <a:rPr lang="en-US" altLang="zh-CN" dirty="0"/>
              <a:t>1</a:t>
            </a:r>
            <a:r>
              <a:rPr lang="zh-CN" altLang="en-US" dirty="0"/>
              <a:t>）实现</a:t>
            </a:r>
            <a:r>
              <a:rPr lang="en-US" altLang="zh-CN" dirty="0"/>
              <a:t>Collection</a:t>
            </a:r>
            <a:r>
              <a:rPr lang="zh-CN" altLang="en-US" dirty="0"/>
              <a:t>接口的聚集对象是一个包含独立数据元素的对象集。</a:t>
            </a:r>
          </a:p>
          <a:p>
            <a:pPr lvl="1"/>
            <a:r>
              <a:rPr lang="zh-CN" altLang="en-US" dirty="0"/>
              <a:t>（</a:t>
            </a:r>
            <a:r>
              <a:rPr lang="en-US" altLang="zh-CN" dirty="0"/>
              <a:t>2</a:t>
            </a:r>
            <a:r>
              <a:rPr lang="zh-CN" altLang="en-US" dirty="0"/>
              <a:t>）实现</a:t>
            </a:r>
            <a:r>
              <a:rPr lang="en-US" altLang="zh-CN" dirty="0"/>
              <a:t>Map</a:t>
            </a:r>
            <a:r>
              <a:rPr lang="zh-CN" altLang="en-US" dirty="0"/>
              <a:t>接口的聚集对象是一个包含数据元素对的对象集，并且每个键最多可以映射到一个值。</a:t>
            </a:r>
          </a:p>
          <a:p>
            <a:r>
              <a:rPr lang="en-US" altLang="zh-CN" dirty="0"/>
              <a:t>Collection</a:t>
            </a:r>
            <a:r>
              <a:rPr lang="zh-CN" altLang="en-US" dirty="0"/>
              <a:t>接口有两个子接口：</a:t>
            </a:r>
          </a:p>
          <a:p>
            <a:pPr lvl="1"/>
            <a:r>
              <a:rPr lang="zh-CN" altLang="en-US" dirty="0"/>
              <a:t>（</a:t>
            </a:r>
            <a:r>
              <a:rPr lang="en-US" altLang="zh-CN" dirty="0"/>
              <a:t>1</a:t>
            </a:r>
            <a:r>
              <a:rPr lang="zh-CN" altLang="en-US" dirty="0"/>
              <a:t>）</a:t>
            </a:r>
            <a:r>
              <a:rPr lang="en-US" altLang="zh-CN" dirty="0"/>
              <a:t>Set</a:t>
            </a:r>
            <a:r>
              <a:rPr lang="zh-CN" altLang="en-US" dirty="0"/>
              <a:t>接口是</a:t>
            </a:r>
            <a:r>
              <a:rPr lang="zh-CN" altLang="en-US" dirty="0">
                <a:solidFill>
                  <a:srgbClr val="FF0000"/>
                </a:solidFill>
              </a:rPr>
              <a:t>不包含重复元素</a:t>
            </a:r>
            <a:r>
              <a:rPr lang="zh-CN" altLang="en-US" dirty="0"/>
              <a:t>的</a:t>
            </a:r>
            <a:r>
              <a:rPr lang="en-US" altLang="zh-CN" dirty="0"/>
              <a:t>Collection</a:t>
            </a:r>
            <a:r>
              <a:rPr lang="zh-CN" altLang="en-US" dirty="0"/>
              <a:t>，非常适合不包含重复元素且无排序要求的数据结构。</a:t>
            </a:r>
          </a:p>
          <a:p>
            <a:pPr lvl="1"/>
            <a:r>
              <a:rPr lang="zh-CN" altLang="en-US" dirty="0"/>
              <a:t>（</a:t>
            </a:r>
            <a:r>
              <a:rPr lang="en-US" altLang="zh-CN" dirty="0"/>
              <a:t>2</a:t>
            </a:r>
            <a:r>
              <a:rPr lang="zh-CN" altLang="en-US" dirty="0"/>
              <a:t>）</a:t>
            </a:r>
            <a:r>
              <a:rPr lang="en-US" altLang="zh-CN" dirty="0"/>
              <a:t>List</a:t>
            </a:r>
            <a:r>
              <a:rPr lang="zh-CN" altLang="en-US" dirty="0"/>
              <a:t>接口是有序的</a:t>
            </a:r>
            <a:r>
              <a:rPr lang="en-US" altLang="zh-CN" dirty="0"/>
              <a:t>Collection</a:t>
            </a:r>
            <a:r>
              <a:rPr lang="zh-CN" altLang="en-US" dirty="0"/>
              <a:t>接口并且</a:t>
            </a:r>
            <a:r>
              <a:rPr lang="zh-CN" altLang="en-US" dirty="0">
                <a:solidFill>
                  <a:srgbClr val="FF0000"/>
                </a:solidFill>
              </a:rPr>
              <a:t>允许有相同</a:t>
            </a:r>
            <a:r>
              <a:rPr lang="zh-CN" altLang="en-US" dirty="0"/>
              <a:t>的元素，非常适合有顺序要求的数据结构，例如堆栈和队列。</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882450306"/>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12.3.1 </a:t>
            </a:r>
            <a:r>
              <a:rPr lang="zh-CN" altLang="en-US" dirty="0"/>
              <a:t>主要接口简介（续）</a:t>
            </a:r>
          </a:p>
        </p:txBody>
      </p:sp>
      <p:sp>
        <p:nvSpPr>
          <p:cNvPr id="3" name="内容占位符 2"/>
          <p:cNvSpPr>
            <a:spLocks noGrp="1"/>
          </p:cNvSpPr>
          <p:nvPr>
            <p:ph idx="1"/>
          </p:nvPr>
        </p:nvSpPr>
        <p:spPr/>
        <p:txBody>
          <a:bodyPr/>
          <a:lstStyle/>
          <a:p>
            <a:r>
              <a:rPr lang="en-US" altLang="zh-CN" dirty="0"/>
              <a:t>Collection</a:t>
            </a:r>
            <a:r>
              <a:rPr lang="zh-CN" altLang="en-US" dirty="0"/>
              <a:t>接口和</a:t>
            </a:r>
            <a:r>
              <a:rPr lang="en-US" altLang="zh-CN" dirty="0"/>
              <a:t>Map</a:t>
            </a:r>
            <a:r>
              <a:rPr lang="zh-CN" altLang="en-US" dirty="0"/>
              <a:t>接口可以分别派生出一些常用数据结构的接口、抽象类和类，构成</a:t>
            </a:r>
            <a:r>
              <a:rPr lang="en-US" altLang="zh-CN" dirty="0"/>
              <a:t>Java</a:t>
            </a:r>
            <a:r>
              <a:rPr lang="zh-CN" altLang="en-US" dirty="0"/>
              <a:t>的数据结构框架。</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4087367" y="1665396"/>
            <a:ext cx="7052549" cy="4808556"/>
          </a:xfrm>
          <a:prstGeom prst="rect">
            <a:avLst/>
          </a:prstGeom>
        </p:spPr>
      </p:pic>
    </p:spTree>
    <p:extLst>
      <p:ext uri="{BB962C8B-B14F-4D97-AF65-F5344CB8AC3E}">
        <p14:creationId xmlns:p14="http://schemas.microsoft.com/office/powerpoint/2010/main" val="3405009382"/>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知识链接</a:t>
            </a:r>
          </a:p>
        </p:txBody>
      </p:sp>
      <p:sp>
        <p:nvSpPr>
          <p:cNvPr id="3" name="内容占位符 2"/>
          <p:cNvSpPr>
            <a:spLocks noGrp="1"/>
          </p:cNvSpPr>
          <p:nvPr>
            <p:ph idx="1"/>
          </p:nvPr>
        </p:nvSpPr>
        <p:spPr/>
        <p:txBody>
          <a:bodyPr/>
          <a:lstStyle/>
          <a:p>
            <a:r>
              <a:rPr lang="zh-CN" altLang="en-US" dirty="0"/>
              <a:t>链</a:t>
            </a:r>
            <a:r>
              <a:rPr lang="en-US" altLang="zh-CN" dirty="0" smtClean="0"/>
              <a:t>12.4 </a:t>
            </a:r>
            <a:r>
              <a:rPr lang="en-US" altLang="zh-CN" dirty="0"/>
              <a:t>Java</a:t>
            </a:r>
            <a:r>
              <a:rPr lang="zh-CN" altLang="en-US" dirty="0" smtClean="0"/>
              <a:t>数据结构</a:t>
            </a:r>
            <a:endParaRPr lang="en-US" altLang="zh-CN" dirty="0" smtClean="0"/>
          </a:p>
          <a:p>
            <a:pPr lvl="1"/>
            <a:r>
              <a:rPr lang="zh-CN" altLang="en-US" dirty="0"/>
              <a:t>数据的逻辑结构、数据</a:t>
            </a:r>
            <a:r>
              <a:rPr lang="zh-CN" altLang="en-US" dirty="0" smtClean="0"/>
              <a:t>的</a:t>
            </a:r>
            <a:r>
              <a:rPr lang="zh-CN" altLang="en-US" dirty="0"/>
              <a:t>物理</a:t>
            </a:r>
            <a:r>
              <a:rPr lang="zh-CN" altLang="en-US" dirty="0" smtClean="0"/>
              <a:t>结构</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Picture 6" descr="t01b26d925f98cb6a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496" y="3713065"/>
            <a:ext cx="3910671" cy="26987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qr.api.cli.im/newqr/create?data=http%3A%2F%2Fqr61.cn%2Fo7nUYH%2FqkFEgoq&amp;level=H&amp;transparent=0&amp;bgcolor=%23FFFFFF&amp;forecolor=%2F%2Fstatic.clewm.net%2Fcli%2Fimages%2Fbeautify%2Fnew%2Fforecolor%2F35.png&amp;blockpixel=12&amp;marginblock=2&amp;logourl=&amp;size=400&amp;text=&amp;logoshape=no&amp;embed_text_fontfamily=simhei.ttc&amp;eye_use_fore=1&amp;background=images%2Fbackground%2Fbg6.png&amp;wper=0.8&amp;hper=0.8&amp;tper=0.1&amp;lper=0.1&amp;qrcode_eyes=&amp;outcolor=&amp;incolor=&amp;body_type=0&amp;qr_rotate=0&amp;fontfamily=msyh.ttf&amp;fontsize=30&amp;fontcolor=&amp;logo_pos=0&amp;kid=cliim&amp;time=1638261128&amp;key=25d2807b40542169a73bafbf75ce47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6752" y="406400"/>
            <a:ext cx="2397084" cy="239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571"/>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5553" y="2516315"/>
            <a:ext cx="10212916" cy="609600"/>
          </a:xfrm>
        </p:spPr>
        <p:txBody>
          <a:bodyPr/>
          <a:lstStyle/>
          <a:p>
            <a:r>
              <a:rPr lang="zh-CN" altLang="en-US" dirty="0"/>
              <a:t>第</a:t>
            </a:r>
            <a:r>
              <a:rPr lang="en-US" altLang="zh-CN" dirty="0"/>
              <a:t>12.4</a:t>
            </a:r>
            <a:r>
              <a:rPr lang="zh-CN" altLang="en-US" dirty="0"/>
              <a:t>课 </a:t>
            </a:r>
            <a:r>
              <a:rPr lang="en-US" altLang="zh-CN" dirty="0"/>
              <a:t>Collection</a:t>
            </a:r>
            <a:r>
              <a:rPr lang="zh-CN" altLang="en-US" dirty="0"/>
              <a:t>接口及其子接口</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2798448976"/>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12.4.1 Collection</a:t>
            </a:r>
            <a:r>
              <a:rPr lang="zh-CN" altLang="en-US" dirty="0"/>
              <a:t>接口</a:t>
            </a:r>
          </a:p>
        </p:txBody>
      </p:sp>
      <p:sp>
        <p:nvSpPr>
          <p:cNvPr id="3" name="内容占位符 2"/>
          <p:cNvSpPr>
            <a:spLocks noGrp="1"/>
          </p:cNvSpPr>
          <p:nvPr>
            <p:ph idx="1"/>
          </p:nvPr>
        </p:nvSpPr>
        <p:spPr>
          <a:xfrm>
            <a:off x="414908" y="885825"/>
            <a:ext cx="11368616" cy="4876800"/>
          </a:xfrm>
        </p:spPr>
        <p:txBody>
          <a:bodyPr/>
          <a:lstStyle/>
          <a:p>
            <a:r>
              <a:rPr lang="en-US" altLang="zh-CN" dirty="0"/>
              <a:t>Collection</a:t>
            </a:r>
            <a:r>
              <a:rPr lang="zh-CN" altLang="en-US" dirty="0"/>
              <a:t>接口的定义为</a:t>
            </a:r>
            <a:r>
              <a:rPr lang="zh-CN" altLang="en-US" dirty="0" smtClean="0"/>
              <a:t>：</a:t>
            </a:r>
            <a:endParaRPr lang="en-US" altLang="zh-CN" dirty="0" smtClean="0"/>
          </a:p>
          <a:p>
            <a:endParaRPr lang="en-US" altLang="zh-CN" dirty="0"/>
          </a:p>
          <a:p>
            <a:r>
              <a:rPr lang="en-US" altLang="zh-CN" dirty="0"/>
              <a:t> Collection</a:t>
            </a:r>
            <a:r>
              <a:rPr lang="zh-CN" altLang="en-US" dirty="0"/>
              <a:t>接口方法</a:t>
            </a:r>
            <a:r>
              <a:rPr lang="zh-CN" altLang="en-US" dirty="0" smtClean="0"/>
              <a:t>说明</a:t>
            </a:r>
            <a:endParaRPr lang="en-US" altLang="zh-CN" dirty="0" smtClean="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532820781"/>
              </p:ext>
            </p:extLst>
          </p:nvPr>
        </p:nvGraphicFramePr>
        <p:xfrm>
          <a:off x="895777" y="1329628"/>
          <a:ext cx="6745700" cy="411480"/>
        </p:xfrm>
        <a:graphic>
          <a:graphicData uri="http://schemas.openxmlformats.org/drawingml/2006/table">
            <a:tbl>
              <a:tblPr firstRow="1" firstCol="1" bandRow="1"/>
              <a:tblGrid>
                <a:gridCol w="6745700"/>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Collection&lt;E&gt; extends </a:t>
                      </a:r>
                      <a:r>
                        <a:rPr lang="en-US" sz="1800" kern="100" dirty="0" err="1">
                          <a:effectLst/>
                          <a:latin typeface="Times New Roman" panose="02020603050405020304" pitchFamily="18" charset="0"/>
                          <a:ea typeface="宋体" panose="02010600030101010101" pitchFamily="2" charset="-122"/>
                        </a:rPr>
                        <a:t>Iterable</a:t>
                      </a:r>
                      <a:r>
                        <a:rPr lang="en-US" sz="1800" kern="100" dirty="0">
                          <a:effectLst/>
                          <a:latin typeface="Times New Roman" panose="02020603050405020304" pitchFamily="18" charset="0"/>
                          <a:ea typeface="宋体" panose="02010600030101010101" pitchFamily="2" charset="-122"/>
                        </a:rPr>
                        <a:t>&lt;E&gt;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图片 5"/>
          <p:cNvPicPr>
            <a:picLocks noChangeAspect="1"/>
          </p:cNvPicPr>
          <p:nvPr/>
        </p:nvPicPr>
        <p:blipFill>
          <a:blip r:embed="rId2"/>
          <a:stretch>
            <a:fillRect/>
          </a:stretch>
        </p:blipFill>
        <p:spPr>
          <a:xfrm>
            <a:off x="4425404" y="1883665"/>
            <a:ext cx="6569016" cy="4559094"/>
          </a:xfrm>
          <a:prstGeom prst="rect">
            <a:avLst/>
          </a:prstGeom>
        </p:spPr>
      </p:pic>
      <p:sp>
        <p:nvSpPr>
          <p:cNvPr id="7" name="矩形 6"/>
          <p:cNvSpPr/>
          <p:nvPr/>
        </p:nvSpPr>
        <p:spPr>
          <a:xfrm>
            <a:off x="515148" y="2824384"/>
            <a:ext cx="3672804" cy="2677656"/>
          </a:xfrm>
          <a:prstGeom prst="rect">
            <a:avLst/>
          </a:prstGeom>
        </p:spPr>
        <p:txBody>
          <a:bodyPr wrap="square">
            <a:spAutoFit/>
          </a:bodyPr>
          <a:lstStyle/>
          <a:p>
            <a:pPr algn="just">
              <a:lnSpc>
                <a:spcPct val="150000"/>
              </a:lnSpc>
              <a:spcAft>
                <a:spcPts val="0"/>
              </a:spcAft>
              <a:buNone/>
            </a:pPr>
            <a:r>
              <a:rPr lang="zh-CN" altLang="zh-CN" b="0" kern="100" dirty="0">
                <a:solidFill>
                  <a:srgbClr val="FF0000"/>
                </a:solidFill>
                <a:latin typeface="宋体" panose="02010600030101010101" pitchFamily="2" charset="-122"/>
                <a:ea typeface="宋体" panose="02010600030101010101" pitchFamily="2" charset="-122"/>
              </a:rPr>
              <a:t>注意：</a:t>
            </a:r>
            <a:r>
              <a:rPr lang="en-US" altLang="zh-CN" b="0" kern="100" dirty="0">
                <a:latin typeface="宋体" panose="02010600030101010101" pitchFamily="2" charset="-122"/>
                <a:ea typeface="宋体" panose="02010600030101010101" pitchFamily="2" charset="-122"/>
              </a:rPr>
              <a:t>Collection</a:t>
            </a:r>
            <a:r>
              <a:rPr lang="zh-CN" altLang="zh-CN" b="0" kern="100" dirty="0">
                <a:latin typeface="宋体" panose="02010600030101010101" pitchFamily="2" charset="-122"/>
                <a:ea typeface="宋体" panose="02010600030101010101" pitchFamily="2" charset="-122"/>
              </a:rPr>
              <a:t>提供了数据聚集的最大框架，但是它太抽象，用它装载数据意义不太</a:t>
            </a:r>
            <a:r>
              <a:rPr lang="zh-CN" altLang="zh-CN" b="0" kern="100" dirty="0" smtClean="0">
                <a:latin typeface="宋体" panose="02010600030101010101" pitchFamily="2" charset="-122"/>
                <a:ea typeface="宋体" panose="02010600030101010101" pitchFamily="2" charset="-122"/>
              </a:rPr>
              <a:t>明确。</a:t>
            </a:r>
            <a:r>
              <a:rPr lang="zh-CN" altLang="zh-CN" b="0" kern="100" dirty="0">
                <a:latin typeface="宋体" panose="02010600030101010101" pitchFamily="2" charset="-122"/>
                <a:ea typeface="宋体" panose="02010600030101010101" pitchFamily="2" charset="-122"/>
              </a:rPr>
              <a:t>所以，在一般情况下，人们更偏向使用其子类，如</a:t>
            </a:r>
            <a:r>
              <a:rPr lang="en-US" altLang="zh-CN" b="0" kern="100" dirty="0">
                <a:latin typeface="宋体" panose="02010600030101010101" pitchFamily="2" charset="-122"/>
                <a:ea typeface="宋体" panose="02010600030101010101" pitchFamily="2" charset="-122"/>
              </a:rPr>
              <a:t>List</a:t>
            </a:r>
            <a:r>
              <a:rPr lang="zh-CN" altLang="zh-CN" b="0" kern="100" dirty="0">
                <a:latin typeface="宋体" panose="02010600030101010101" pitchFamily="2" charset="-122"/>
                <a:ea typeface="宋体" panose="02010600030101010101" pitchFamily="2" charset="-122"/>
              </a:rPr>
              <a:t>接口、</a:t>
            </a:r>
            <a:r>
              <a:rPr lang="en-US" altLang="zh-CN" b="0" kern="100" dirty="0">
                <a:latin typeface="宋体" panose="02010600030101010101" pitchFamily="2" charset="-122"/>
                <a:ea typeface="宋体" panose="02010600030101010101" pitchFamily="2" charset="-122"/>
              </a:rPr>
              <a:t>Set</a:t>
            </a:r>
            <a:r>
              <a:rPr lang="zh-CN" altLang="zh-CN" b="0" kern="100" dirty="0">
                <a:latin typeface="宋体" panose="02010600030101010101" pitchFamily="2" charset="-122"/>
                <a:ea typeface="宋体" panose="02010600030101010101" pitchFamily="2" charset="-122"/>
              </a:rPr>
              <a:t>接口、</a:t>
            </a:r>
            <a:r>
              <a:rPr lang="en-US" altLang="zh-CN" b="0" kern="100" dirty="0" err="1">
                <a:latin typeface="宋体" panose="02010600030101010101" pitchFamily="2" charset="-122"/>
                <a:ea typeface="宋体" panose="02010600030101010101" pitchFamily="2" charset="-122"/>
              </a:rPr>
              <a:t>SortedSet</a:t>
            </a:r>
            <a:r>
              <a:rPr lang="zh-CN" altLang="zh-CN" b="0" kern="100" dirty="0">
                <a:latin typeface="宋体" panose="02010600030101010101" pitchFamily="2" charset="-122"/>
                <a:ea typeface="宋体" panose="02010600030101010101" pitchFamily="2" charset="-122"/>
              </a:rPr>
              <a:t>接口、</a:t>
            </a:r>
            <a:r>
              <a:rPr lang="en-US" altLang="zh-CN" b="0" kern="100" dirty="0" err="1">
                <a:latin typeface="宋体" panose="02010600030101010101" pitchFamily="2" charset="-122"/>
                <a:ea typeface="宋体" panose="02010600030101010101" pitchFamily="2" charset="-122"/>
              </a:rPr>
              <a:t>ArrayList</a:t>
            </a:r>
            <a:r>
              <a:rPr lang="zh-CN" altLang="zh-CN" b="0" kern="100" dirty="0">
                <a:latin typeface="宋体" panose="02010600030101010101" pitchFamily="2" charset="-122"/>
                <a:ea typeface="宋体" panose="02010600030101010101" pitchFamily="2" charset="-122"/>
              </a:rPr>
              <a:t>接口、</a:t>
            </a:r>
            <a:r>
              <a:rPr lang="en-US" altLang="zh-CN" b="0" kern="100" dirty="0" err="1">
                <a:latin typeface="宋体" panose="02010600030101010101" pitchFamily="2" charset="-122"/>
                <a:ea typeface="宋体" panose="02010600030101010101" pitchFamily="2" charset="-122"/>
              </a:rPr>
              <a:t>LinkedList</a:t>
            </a:r>
            <a:r>
              <a:rPr lang="zh-CN" altLang="zh-CN" b="0" kern="100" dirty="0">
                <a:latin typeface="宋体" panose="02010600030101010101" pitchFamily="2" charset="-122"/>
                <a:ea typeface="宋体" panose="02010600030101010101" pitchFamily="2" charset="-122"/>
              </a:rPr>
              <a:t>接口、</a:t>
            </a:r>
            <a:r>
              <a:rPr lang="en-US" altLang="zh-CN" b="0" kern="100" dirty="0">
                <a:latin typeface="宋体" panose="02010600030101010101" pitchFamily="2" charset="-122"/>
                <a:ea typeface="宋体" panose="02010600030101010101" pitchFamily="2" charset="-122"/>
              </a:rPr>
              <a:t>Queue</a:t>
            </a:r>
            <a:r>
              <a:rPr lang="zh-CN" altLang="zh-CN" b="0" kern="100" dirty="0">
                <a:latin typeface="宋体" panose="02010600030101010101" pitchFamily="2" charset="-122"/>
                <a:ea typeface="宋体" panose="02010600030101010101" pitchFamily="2" charset="-122"/>
              </a:rPr>
              <a:t>接口等</a:t>
            </a:r>
            <a:r>
              <a:rPr lang="zh-CN" altLang="zh-CN" b="0" kern="100" dirty="0" smtClean="0">
                <a:latin typeface="宋体" panose="02010600030101010101" pitchFamily="2" charset="-122"/>
                <a:ea typeface="宋体" panose="02010600030101010101" pitchFamily="2" charset="-122"/>
              </a:rPr>
              <a:t>。</a:t>
            </a:r>
            <a:endParaRPr lang="zh-CN" altLang="zh-CN" b="0" kern="100"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800222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1585" y="287338"/>
            <a:ext cx="10212916" cy="609600"/>
          </a:xfrm>
        </p:spPr>
        <p:txBody>
          <a:bodyPr/>
          <a:lstStyle/>
          <a:p>
            <a:r>
              <a:rPr lang="en-US" altLang="zh-CN" dirty="0"/>
              <a:t>12.4.2 List</a:t>
            </a:r>
            <a:r>
              <a:rPr lang="zh-CN" altLang="en-US" dirty="0"/>
              <a:t>集合</a:t>
            </a:r>
          </a:p>
        </p:txBody>
      </p:sp>
      <p:sp>
        <p:nvSpPr>
          <p:cNvPr id="3" name="内容占位符 2"/>
          <p:cNvSpPr>
            <a:spLocks noGrp="1"/>
          </p:cNvSpPr>
          <p:nvPr>
            <p:ph idx="1"/>
          </p:nvPr>
        </p:nvSpPr>
        <p:spPr>
          <a:xfrm>
            <a:off x="505885" y="849059"/>
            <a:ext cx="11368616" cy="4876800"/>
          </a:xfrm>
        </p:spPr>
        <p:txBody>
          <a:bodyPr/>
          <a:lstStyle/>
          <a:p>
            <a:r>
              <a:rPr lang="en-US" altLang="zh-CN" sz="2000" dirty="0"/>
              <a:t>List</a:t>
            </a:r>
            <a:r>
              <a:rPr lang="zh-CN" altLang="en-US" sz="2000" dirty="0"/>
              <a:t>集合为列表类型，列表的主要特征是以线性方式存储对象。</a:t>
            </a:r>
            <a:r>
              <a:rPr lang="en-US" altLang="zh-CN" sz="2000" dirty="0"/>
              <a:t>List</a:t>
            </a:r>
            <a:r>
              <a:rPr lang="zh-CN" altLang="en-US" sz="2000" dirty="0"/>
              <a:t>集合包括</a:t>
            </a:r>
            <a:r>
              <a:rPr lang="en-US" altLang="zh-CN" sz="2000" dirty="0"/>
              <a:t>List</a:t>
            </a:r>
            <a:r>
              <a:rPr lang="zh-CN" altLang="en-US" sz="2000" dirty="0"/>
              <a:t>接口以及</a:t>
            </a:r>
            <a:r>
              <a:rPr lang="en-US" altLang="zh-CN" sz="2000" dirty="0"/>
              <a:t>List</a:t>
            </a:r>
            <a:r>
              <a:rPr lang="zh-CN" altLang="en-US" sz="2000" dirty="0"/>
              <a:t>接口的所有实现类</a:t>
            </a:r>
            <a:r>
              <a:rPr lang="zh-CN" altLang="en-US" sz="2000" dirty="0" smtClean="0"/>
              <a:t>。</a:t>
            </a:r>
            <a:endParaRPr lang="en-US" altLang="zh-CN" sz="2000" dirty="0" smtClean="0"/>
          </a:p>
          <a:p>
            <a:r>
              <a:rPr lang="en-US" altLang="zh-CN" sz="2000" dirty="0"/>
              <a:t>1. List</a:t>
            </a:r>
            <a:r>
              <a:rPr lang="zh-CN" altLang="en-US" sz="2000" dirty="0"/>
              <a:t>接口的定义与扩展方法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616342161"/>
              </p:ext>
            </p:extLst>
          </p:nvPr>
        </p:nvGraphicFramePr>
        <p:xfrm>
          <a:off x="978812" y="1997387"/>
          <a:ext cx="6690836" cy="411480"/>
        </p:xfrm>
        <a:graphic>
          <a:graphicData uri="http://schemas.openxmlformats.org/drawingml/2006/table">
            <a:tbl>
              <a:tblPr firstRow="1" firstCol="1" bandRow="1"/>
              <a:tblGrid>
                <a:gridCol w="6690836"/>
              </a:tblGrid>
              <a:tr h="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List&lt;E&gt; extends Collection&lt;E&gt;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图片 5"/>
          <p:cNvPicPr>
            <a:picLocks noChangeAspect="1"/>
          </p:cNvPicPr>
          <p:nvPr/>
        </p:nvPicPr>
        <p:blipFill>
          <a:blip r:embed="rId2"/>
          <a:stretch>
            <a:fillRect/>
          </a:stretch>
        </p:blipFill>
        <p:spPr>
          <a:xfrm>
            <a:off x="978812" y="2549046"/>
            <a:ext cx="9837546" cy="4052922"/>
          </a:xfrm>
          <a:prstGeom prst="rect">
            <a:avLst/>
          </a:prstGeom>
        </p:spPr>
      </p:pic>
    </p:spTree>
    <p:extLst>
      <p:ext uri="{BB962C8B-B14F-4D97-AF65-F5344CB8AC3E}">
        <p14:creationId xmlns:p14="http://schemas.microsoft.com/office/powerpoint/2010/main" val="4088710632"/>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smtClean="0"/>
              <a:t>集合（续）</a:t>
            </a:r>
            <a:endParaRPr lang="zh-CN" altLang="en-US" dirty="0"/>
          </a:p>
        </p:txBody>
      </p:sp>
      <p:sp>
        <p:nvSpPr>
          <p:cNvPr id="3" name="内容占位符 2"/>
          <p:cNvSpPr>
            <a:spLocks noGrp="1"/>
          </p:cNvSpPr>
          <p:nvPr>
            <p:ph idx="1"/>
          </p:nvPr>
        </p:nvSpPr>
        <p:spPr/>
        <p:txBody>
          <a:bodyPr/>
          <a:lstStyle/>
          <a:p>
            <a:r>
              <a:rPr lang="en-US" altLang="zh-CN" dirty="0"/>
              <a:t>2. List</a:t>
            </a:r>
            <a:r>
              <a:rPr lang="zh-CN" altLang="en-US" dirty="0"/>
              <a:t>的</a:t>
            </a:r>
            <a:r>
              <a:rPr lang="zh-CN" altLang="en-US" dirty="0" smtClean="0"/>
              <a:t>实现</a:t>
            </a:r>
            <a:endParaRPr lang="en-US" altLang="zh-CN" dirty="0" smtClean="0"/>
          </a:p>
          <a:p>
            <a:pPr lvl="1"/>
            <a:r>
              <a:rPr lang="en-US" altLang="zh-CN" dirty="0"/>
              <a:t>List</a:t>
            </a:r>
            <a:r>
              <a:rPr lang="zh-CN" altLang="en-US" dirty="0"/>
              <a:t>实现有通用和专用实现。通用实现有两个：</a:t>
            </a:r>
            <a:r>
              <a:rPr lang="en-US" altLang="zh-CN" dirty="0" err="1"/>
              <a:t>ArrayList</a:t>
            </a:r>
            <a:r>
              <a:rPr lang="zh-CN" altLang="en-US" dirty="0"/>
              <a:t>和</a:t>
            </a:r>
            <a:r>
              <a:rPr lang="en-US" altLang="zh-CN" dirty="0" err="1"/>
              <a:t>LinkedList</a:t>
            </a:r>
            <a:r>
              <a:rPr lang="zh-CN" altLang="en-US" dirty="0"/>
              <a:t>。专用实现有一个：</a:t>
            </a:r>
            <a:r>
              <a:rPr lang="en-US" altLang="zh-CN" dirty="0" err="1"/>
              <a:t>CopyOnWriteArrayList</a:t>
            </a:r>
            <a:r>
              <a:rPr lang="zh-CN" altLang="en-US" dirty="0"/>
              <a:t>。下面仅介绍两个通用实现。</a:t>
            </a:r>
          </a:p>
          <a:p>
            <a:r>
              <a:rPr lang="zh-CN" altLang="en-US" dirty="0"/>
              <a:t>（</a:t>
            </a:r>
            <a:r>
              <a:rPr lang="en-US" altLang="zh-CN" dirty="0"/>
              <a:t>1</a:t>
            </a:r>
            <a:r>
              <a:rPr lang="zh-CN" altLang="en-US" dirty="0"/>
              <a:t>）</a:t>
            </a:r>
            <a:r>
              <a:rPr lang="en-US" altLang="zh-CN" dirty="0" err="1"/>
              <a:t>ArrayList</a:t>
            </a:r>
            <a:r>
              <a:rPr lang="en-US" altLang="zh-CN" dirty="0"/>
              <a:t>——List</a:t>
            </a:r>
            <a:r>
              <a:rPr lang="zh-CN" altLang="en-US" dirty="0"/>
              <a:t>的数组实现，</a:t>
            </a:r>
            <a:r>
              <a:rPr lang="en-US" altLang="zh-CN" dirty="0" err="1"/>
              <a:t>ArrayList</a:t>
            </a:r>
            <a:r>
              <a:rPr lang="zh-CN" altLang="en-US" dirty="0" smtClean="0"/>
              <a:t>在前面已经</a:t>
            </a:r>
            <a:r>
              <a:rPr lang="zh-CN" altLang="en-US" dirty="0"/>
              <a:t>介绍。</a:t>
            </a:r>
          </a:p>
          <a:p>
            <a:r>
              <a:rPr lang="zh-CN" altLang="en-US" dirty="0"/>
              <a:t>（</a:t>
            </a:r>
            <a:r>
              <a:rPr lang="en-US" altLang="zh-CN" dirty="0"/>
              <a:t>2</a:t>
            </a:r>
            <a:r>
              <a:rPr lang="zh-CN" altLang="en-US" dirty="0"/>
              <a:t>）</a:t>
            </a:r>
            <a:r>
              <a:rPr lang="en-US" altLang="zh-CN" dirty="0" err="1"/>
              <a:t>LinkedList</a:t>
            </a:r>
            <a:r>
              <a:rPr lang="en-US" altLang="zh-CN" dirty="0"/>
              <a:t>——List</a:t>
            </a:r>
            <a:r>
              <a:rPr lang="zh-CN" altLang="en-US" dirty="0"/>
              <a:t>的链表实现。</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367329423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泛型</a:t>
            </a:r>
            <a:r>
              <a:rPr lang="zh-CN" altLang="en-US" dirty="0" smtClean="0"/>
              <a:t>基础（续）</a:t>
            </a:r>
            <a:endParaRPr lang="zh-CN" altLang="en-US" dirty="0"/>
          </a:p>
        </p:txBody>
      </p:sp>
      <p:sp>
        <p:nvSpPr>
          <p:cNvPr id="3" name="内容占位符 2"/>
          <p:cNvSpPr>
            <a:spLocks noGrp="1"/>
          </p:cNvSpPr>
          <p:nvPr>
            <p:ph idx="1"/>
          </p:nvPr>
        </p:nvSpPr>
        <p:spPr>
          <a:xfrm>
            <a:off x="505885" y="995363"/>
            <a:ext cx="11368616" cy="4876800"/>
          </a:xfrm>
        </p:spPr>
        <p:txBody>
          <a:bodyPr/>
          <a:lstStyle/>
          <a:p>
            <a:r>
              <a:rPr lang="en-US" altLang="zh-CN" dirty="0"/>
              <a:t>1</a:t>
            </a:r>
            <a:r>
              <a:rPr lang="zh-CN" altLang="en-US" dirty="0"/>
              <a:t>）基于</a:t>
            </a:r>
            <a:r>
              <a:rPr lang="en-US" altLang="zh-CN" dirty="0"/>
              <a:t>Object</a:t>
            </a:r>
            <a:r>
              <a:rPr lang="zh-CN" altLang="en-US" dirty="0"/>
              <a:t>类型的解决方案</a:t>
            </a:r>
          </a:p>
          <a:p>
            <a:pPr lvl="1"/>
            <a:r>
              <a:rPr lang="en-US" altLang="zh-CN" dirty="0"/>
              <a:t>Java</a:t>
            </a:r>
            <a:r>
              <a:rPr lang="zh-CN" altLang="en-US" dirty="0"/>
              <a:t>对此不是无能为力，类型的“老祖宗”</a:t>
            </a:r>
            <a:r>
              <a:rPr lang="en-US" altLang="zh-CN" dirty="0"/>
              <a:t>Object</a:t>
            </a:r>
            <a:r>
              <a:rPr lang="zh-CN" altLang="en-US" dirty="0"/>
              <a:t>类就可以解决这个问题。</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pSp>
        <p:nvGrpSpPr>
          <p:cNvPr id="6" name="组合 5"/>
          <p:cNvGrpSpPr>
            <a:grpSpLocks/>
          </p:cNvGrpSpPr>
          <p:nvPr/>
        </p:nvGrpSpPr>
        <p:grpSpPr bwMode="auto">
          <a:xfrm>
            <a:off x="630936" y="2084832"/>
            <a:ext cx="10003536" cy="3154680"/>
            <a:chOff x="2784" y="10404"/>
            <a:chExt cx="6756" cy="2112"/>
          </a:xfrm>
        </p:grpSpPr>
        <p:sp>
          <p:nvSpPr>
            <p:cNvPr id="7" name="Text Box 4"/>
            <p:cNvSpPr txBox="1">
              <a:spLocks noChangeArrowheads="1"/>
            </p:cNvSpPr>
            <p:nvPr/>
          </p:nvSpPr>
          <p:spPr bwMode="auto">
            <a:xfrm>
              <a:off x="2784" y="12036"/>
              <a:ext cx="900"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自动装箱</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8" name="Text Box 5"/>
            <p:cNvSpPr txBox="1">
              <a:spLocks noChangeArrowheads="1"/>
            </p:cNvSpPr>
            <p:nvPr/>
          </p:nvSpPr>
          <p:spPr bwMode="auto">
            <a:xfrm>
              <a:off x="3600" y="12276"/>
              <a:ext cx="9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88.8</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9" name="Line 6"/>
            <p:cNvCxnSpPr>
              <a:cxnSpLocks noChangeShapeType="1"/>
            </p:cNvCxnSpPr>
            <p:nvPr/>
          </p:nvCxnSpPr>
          <p:spPr bwMode="auto">
            <a:xfrm flipV="1">
              <a:off x="4080" y="11916"/>
              <a:ext cx="0" cy="36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10" name="Text Box 7"/>
            <p:cNvSpPr txBox="1">
              <a:spLocks noChangeArrowheads="1"/>
            </p:cNvSpPr>
            <p:nvPr/>
          </p:nvSpPr>
          <p:spPr bwMode="auto">
            <a:xfrm>
              <a:off x="4860" y="12276"/>
              <a:ext cx="9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4</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8"/>
            <p:cNvSpPr txBox="1">
              <a:spLocks noChangeArrowheads="1"/>
            </p:cNvSpPr>
            <p:nvPr/>
          </p:nvSpPr>
          <p:spPr bwMode="auto">
            <a:xfrm>
              <a:off x="6120" y="12276"/>
              <a:ext cx="9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B</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2" name="Text Box 9"/>
            <p:cNvSpPr txBox="1">
              <a:spLocks noChangeArrowheads="1"/>
            </p:cNvSpPr>
            <p:nvPr/>
          </p:nvSpPr>
          <p:spPr bwMode="auto">
            <a:xfrm>
              <a:off x="7380" y="12276"/>
              <a:ext cx="9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true</a:t>
              </a:r>
              <a:endParaRPr kumimoji="0" lang="zh-CN" altLang="en-US" b="0"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3" name="Text Box 10"/>
            <p:cNvSpPr txBox="1">
              <a:spLocks noChangeArrowheads="1"/>
            </p:cNvSpPr>
            <p:nvPr/>
          </p:nvSpPr>
          <p:spPr bwMode="auto">
            <a:xfrm>
              <a:off x="8640" y="12276"/>
              <a:ext cx="900"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CFFFF"/>
                  </a:solidFill>
                </a14:hiddenFill>
              </a:ext>
            </a:extLst>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良好</a:t>
              </a:r>
            </a:p>
          </p:txBody>
        </p:sp>
        <p:sp>
          <p:nvSpPr>
            <p:cNvPr id="14" name="Text Box 11"/>
            <p:cNvSpPr txBox="1">
              <a:spLocks noChangeArrowheads="1"/>
            </p:cNvSpPr>
            <p:nvPr/>
          </p:nvSpPr>
          <p:spPr bwMode="auto">
            <a:xfrm>
              <a:off x="3576" y="12114"/>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float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12"/>
            <p:cNvSpPr txBox="1">
              <a:spLocks noChangeArrowheads="1"/>
            </p:cNvSpPr>
            <p:nvPr/>
          </p:nvSpPr>
          <p:spPr bwMode="auto">
            <a:xfrm>
              <a:off x="4969" y="12114"/>
              <a:ext cx="4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6" name="Text Box 13"/>
            <p:cNvSpPr txBox="1">
              <a:spLocks noChangeArrowheads="1"/>
            </p:cNvSpPr>
            <p:nvPr/>
          </p:nvSpPr>
          <p:spPr bwMode="auto">
            <a:xfrm>
              <a:off x="6144" y="12120"/>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char</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 name="Text Box 14"/>
            <p:cNvSpPr txBox="1">
              <a:spLocks noChangeArrowheads="1"/>
            </p:cNvSpPr>
            <p:nvPr/>
          </p:nvSpPr>
          <p:spPr bwMode="auto">
            <a:xfrm>
              <a:off x="7260" y="12108"/>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boolean</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8" name="Text Box 15"/>
            <p:cNvSpPr txBox="1">
              <a:spLocks noChangeArrowheads="1"/>
            </p:cNvSpPr>
            <p:nvPr/>
          </p:nvSpPr>
          <p:spPr bwMode="auto">
            <a:xfrm>
              <a:off x="8508" y="12120"/>
              <a:ext cx="5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en-US"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String</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9" name="Text Box 16"/>
            <p:cNvSpPr txBox="1">
              <a:spLocks noChangeArrowheads="1"/>
            </p:cNvSpPr>
            <p:nvPr/>
          </p:nvSpPr>
          <p:spPr bwMode="auto">
            <a:xfrm>
              <a:off x="3600" y="11676"/>
              <a:ext cx="90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Float</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0" name="Text Box 17"/>
            <p:cNvSpPr txBox="1">
              <a:spLocks noChangeArrowheads="1"/>
            </p:cNvSpPr>
            <p:nvPr/>
          </p:nvSpPr>
          <p:spPr bwMode="auto">
            <a:xfrm>
              <a:off x="4860" y="11676"/>
              <a:ext cx="90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Integer</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1" name="Text Box 18"/>
            <p:cNvSpPr txBox="1">
              <a:spLocks noChangeArrowheads="1"/>
            </p:cNvSpPr>
            <p:nvPr/>
          </p:nvSpPr>
          <p:spPr bwMode="auto">
            <a:xfrm>
              <a:off x="6120" y="11676"/>
              <a:ext cx="90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Character</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2" name="Text Box 19"/>
            <p:cNvSpPr txBox="1">
              <a:spLocks noChangeArrowheads="1"/>
            </p:cNvSpPr>
            <p:nvPr/>
          </p:nvSpPr>
          <p:spPr bwMode="auto">
            <a:xfrm>
              <a:off x="7380" y="11676"/>
              <a:ext cx="90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Boolean</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3" name="Text Box 20"/>
            <p:cNvSpPr txBox="1">
              <a:spLocks noChangeArrowheads="1"/>
            </p:cNvSpPr>
            <p:nvPr/>
          </p:nvSpPr>
          <p:spPr bwMode="auto">
            <a:xfrm>
              <a:off x="6120" y="10404"/>
              <a:ext cx="126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Object</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24" name="Line 21"/>
            <p:cNvCxnSpPr>
              <a:cxnSpLocks noChangeShapeType="1"/>
            </p:cNvCxnSpPr>
            <p:nvPr/>
          </p:nvCxnSpPr>
          <p:spPr bwMode="auto">
            <a:xfrm flipV="1">
              <a:off x="5328" y="11916"/>
              <a:ext cx="0" cy="36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5" name="Line 22"/>
            <p:cNvCxnSpPr>
              <a:cxnSpLocks noChangeShapeType="1"/>
            </p:cNvCxnSpPr>
            <p:nvPr/>
          </p:nvCxnSpPr>
          <p:spPr bwMode="auto">
            <a:xfrm flipV="1">
              <a:off x="6576" y="11916"/>
              <a:ext cx="0" cy="36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6" name="Line 23"/>
            <p:cNvCxnSpPr>
              <a:cxnSpLocks noChangeShapeType="1"/>
            </p:cNvCxnSpPr>
            <p:nvPr/>
          </p:nvCxnSpPr>
          <p:spPr bwMode="auto">
            <a:xfrm flipV="1">
              <a:off x="7848" y="11916"/>
              <a:ext cx="0" cy="36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7" name="Line 24"/>
            <p:cNvCxnSpPr>
              <a:cxnSpLocks noChangeShapeType="1"/>
            </p:cNvCxnSpPr>
            <p:nvPr/>
          </p:nvCxnSpPr>
          <p:spPr bwMode="auto">
            <a:xfrm flipV="1">
              <a:off x="4080" y="11268"/>
              <a:ext cx="600" cy="40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8" name="Line 25"/>
            <p:cNvCxnSpPr>
              <a:cxnSpLocks noChangeShapeType="1"/>
            </p:cNvCxnSpPr>
            <p:nvPr/>
          </p:nvCxnSpPr>
          <p:spPr bwMode="auto">
            <a:xfrm flipH="1" flipV="1">
              <a:off x="5040" y="11268"/>
              <a:ext cx="288" cy="40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29" name="Line 26"/>
            <p:cNvCxnSpPr>
              <a:cxnSpLocks noChangeShapeType="1"/>
            </p:cNvCxnSpPr>
            <p:nvPr/>
          </p:nvCxnSpPr>
          <p:spPr bwMode="auto">
            <a:xfrm flipV="1">
              <a:off x="6576" y="10644"/>
              <a:ext cx="84" cy="103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0" name="Line 27"/>
            <p:cNvCxnSpPr>
              <a:cxnSpLocks noChangeShapeType="1"/>
            </p:cNvCxnSpPr>
            <p:nvPr/>
          </p:nvCxnSpPr>
          <p:spPr bwMode="auto">
            <a:xfrm flipH="1" flipV="1">
              <a:off x="6840" y="10644"/>
              <a:ext cx="972" cy="103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1" name="Line 28"/>
            <p:cNvCxnSpPr>
              <a:cxnSpLocks noChangeShapeType="1"/>
            </p:cNvCxnSpPr>
            <p:nvPr/>
          </p:nvCxnSpPr>
          <p:spPr bwMode="auto">
            <a:xfrm flipH="1" flipV="1">
              <a:off x="7200" y="10644"/>
              <a:ext cx="2051" cy="163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sp>
          <p:nvSpPr>
            <p:cNvPr id="32" name="Text Box 29"/>
            <p:cNvSpPr txBox="1">
              <a:spLocks noChangeArrowheads="1"/>
            </p:cNvSpPr>
            <p:nvPr/>
          </p:nvSpPr>
          <p:spPr bwMode="auto">
            <a:xfrm>
              <a:off x="7968" y="11076"/>
              <a:ext cx="9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ctr" anchorCtr="0" upright="1">
              <a:noAutofit/>
            </a:bodyPr>
            <a:lstStyle/>
            <a:p>
              <a:pPr marL="0" marR="0" lvl="0" indent="0" algn="ctr" defTabSz="914400" eaLnBrk="1" fontAlgn="auto" latinLnBrk="0" hangingPunct="1">
                <a:lnSpc>
                  <a:spcPts val="800"/>
                </a:lnSpc>
                <a:spcBef>
                  <a:spcPts val="0"/>
                </a:spcBef>
                <a:spcAft>
                  <a:spcPts val="0"/>
                </a:spcAft>
                <a:buClrTx/>
                <a:buSzTx/>
                <a:buFontTx/>
                <a:buNone/>
                <a:tabLst/>
                <a:defRPr/>
              </a:pPr>
              <a:r>
                <a:rPr kumimoji="0" lang="zh-CN" altLang="en-US"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rPr>
                <a:t>向上转型</a:t>
              </a:r>
              <a:endParaRPr kumimoji="0" lang="zh-CN" altLang="en-US" sz="2000" b="0" i="0" u="none" strike="noStrike" kern="10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33" name="Text Box 30"/>
            <p:cNvSpPr txBox="1">
              <a:spLocks noChangeArrowheads="1"/>
            </p:cNvSpPr>
            <p:nvPr/>
          </p:nvSpPr>
          <p:spPr bwMode="auto">
            <a:xfrm>
              <a:off x="4320" y="11028"/>
              <a:ext cx="900" cy="240"/>
            </a:xfrm>
            <a:prstGeom prst="rect">
              <a:avLst/>
            </a:prstGeom>
            <a:solidFill>
              <a:sysClr val="window" lastClr="FFFFFF"/>
            </a:solidFill>
            <a:ln w="9525">
              <a:solidFill>
                <a:srgbClr val="000000"/>
              </a:solidFill>
              <a:miter lim="800000"/>
              <a:headEnd/>
              <a:tailEnd/>
            </a:ln>
          </p:spPr>
          <p:txBody>
            <a:bodyPr rot="0" vert="horz" wrap="square" lIns="0" tIns="0" rIns="0" bIns="0" anchor="ctr" anchorCtr="0" upright="1">
              <a:noAutofit/>
            </a:bodyPr>
            <a:lstStyle/>
            <a:p>
              <a:pPr marL="0" marR="0" lvl="0" indent="0" algn="ctr" defTabSz="914400" eaLnBrk="1" fontAlgn="auto" latinLnBrk="0" hangingPunct="1">
                <a:lnSpc>
                  <a:spcPts val="900"/>
                </a:lnSpc>
                <a:spcBef>
                  <a:spcPts val="0"/>
                </a:spcBef>
                <a:spcAft>
                  <a:spcPts val="0"/>
                </a:spcAft>
                <a:buClrTx/>
                <a:buSzTx/>
                <a:buFontTx/>
                <a:buNone/>
                <a:tabLst/>
                <a:defRPr/>
              </a:pPr>
              <a:r>
                <a:rPr kumimoji="0" 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Number</a:t>
              </a:r>
              <a:endParaRPr kumimoji="0" lang="zh-CN" altLang="en-US" b="0"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34" name="Line 31"/>
            <p:cNvCxnSpPr>
              <a:cxnSpLocks noChangeShapeType="1"/>
            </p:cNvCxnSpPr>
            <p:nvPr/>
          </p:nvCxnSpPr>
          <p:spPr bwMode="auto">
            <a:xfrm flipV="1">
              <a:off x="4860" y="10644"/>
              <a:ext cx="1440" cy="38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cxnSp>
          <p:nvCxnSpPr>
            <p:cNvPr id="35" name="Line 32"/>
            <p:cNvCxnSpPr>
              <a:cxnSpLocks noChangeShapeType="1"/>
            </p:cNvCxnSpPr>
            <p:nvPr/>
          </p:nvCxnSpPr>
          <p:spPr bwMode="auto">
            <a:xfrm flipV="1">
              <a:off x="8748" y="10737"/>
              <a:ext cx="0" cy="72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42122448"/>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3" name="内容占位符 2"/>
          <p:cNvSpPr>
            <a:spLocks noGrp="1"/>
          </p:cNvSpPr>
          <p:nvPr>
            <p:ph idx="1"/>
          </p:nvPr>
        </p:nvSpPr>
        <p:spPr/>
        <p:txBody>
          <a:bodyPr/>
          <a:lstStyle/>
          <a:p>
            <a:r>
              <a:rPr lang="en-US" altLang="zh-CN" dirty="0"/>
              <a:t>3. </a:t>
            </a:r>
            <a:r>
              <a:rPr lang="en-US" altLang="zh-CN" dirty="0" err="1"/>
              <a:t>LinkedList</a:t>
            </a:r>
            <a:r>
              <a:rPr lang="zh-CN" altLang="en-US" dirty="0"/>
              <a:t>类</a:t>
            </a:r>
          </a:p>
          <a:p>
            <a:pPr lvl="1"/>
            <a:r>
              <a:rPr lang="en-US" altLang="zh-CN" dirty="0"/>
              <a:t>1</a:t>
            </a:r>
            <a:r>
              <a:rPr lang="zh-CN" altLang="en-US" dirty="0"/>
              <a:t>）</a:t>
            </a:r>
            <a:r>
              <a:rPr lang="en-US" altLang="zh-CN" dirty="0" err="1"/>
              <a:t>LinkedList</a:t>
            </a:r>
            <a:r>
              <a:rPr lang="zh-CN" altLang="en-US" dirty="0"/>
              <a:t>类的常用方法</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1432898" y="1942056"/>
            <a:ext cx="8466667" cy="4638095"/>
          </a:xfrm>
          <a:prstGeom prst="rect">
            <a:avLst/>
          </a:prstGeom>
        </p:spPr>
      </p:pic>
    </p:spTree>
    <p:extLst>
      <p:ext uri="{BB962C8B-B14F-4D97-AF65-F5344CB8AC3E}">
        <p14:creationId xmlns:p14="http://schemas.microsoft.com/office/powerpoint/2010/main" val="3245324125"/>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3" name="内容占位符 2"/>
          <p:cNvSpPr>
            <a:spLocks noGrp="1"/>
          </p:cNvSpPr>
          <p:nvPr>
            <p:ph idx="1"/>
          </p:nvPr>
        </p:nvSpPr>
        <p:spPr>
          <a:xfrm>
            <a:off x="140588" y="1093788"/>
            <a:ext cx="11368616" cy="4876800"/>
          </a:xfrm>
        </p:spPr>
        <p:txBody>
          <a:bodyPr/>
          <a:lstStyle/>
          <a:p>
            <a:pPr lvl="1"/>
            <a:r>
              <a:rPr lang="en-US" altLang="zh-CN" sz="2400" dirty="0"/>
              <a:t>2</a:t>
            </a:r>
            <a:r>
              <a:rPr lang="zh-CN" altLang="en-US" sz="2400" dirty="0"/>
              <a:t>）用</a:t>
            </a:r>
            <a:r>
              <a:rPr lang="en-US" altLang="zh-CN" sz="2400" dirty="0" err="1"/>
              <a:t>LinkedList</a:t>
            </a:r>
            <a:r>
              <a:rPr lang="zh-CN" altLang="en-US" sz="2400" dirty="0"/>
              <a:t>实现堆栈</a:t>
            </a:r>
          </a:p>
          <a:p>
            <a:pPr lvl="2"/>
            <a:r>
              <a:rPr lang="zh-CN" altLang="en-US" sz="2400" dirty="0"/>
              <a:t>栈（</a:t>
            </a:r>
            <a:r>
              <a:rPr lang="en-US" altLang="zh-CN" sz="2400" dirty="0"/>
              <a:t>Stack</a:t>
            </a:r>
            <a:r>
              <a:rPr lang="zh-CN" altLang="en-US" sz="2400" dirty="0"/>
              <a:t>）是一种特殊的线性表，是一种后进先出（</a:t>
            </a:r>
            <a:r>
              <a:rPr lang="en-US" altLang="zh-CN" sz="2400" dirty="0"/>
              <a:t>last-in first-out</a:t>
            </a:r>
            <a:r>
              <a:rPr lang="zh-CN" altLang="en-US" sz="2400" dirty="0"/>
              <a:t>，</a:t>
            </a:r>
            <a:r>
              <a:rPr lang="en-US" altLang="zh-CN" sz="2400" dirty="0"/>
              <a:t>LIFO</a:t>
            </a:r>
            <a:r>
              <a:rPr lang="zh-CN" altLang="en-US" sz="2400" dirty="0"/>
              <a:t>）的数据结构。</a:t>
            </a:r>
          </a:p>
          <a:p>
            <a:pPr lvl="1"/>
            <a:r>
              <a:rPr lang="en-US" altLang="zh-CN" sz="2400" dirty="0"/>
              <a:t>【</a:t>
            </a:r>
            <a:r>
              <a:rPr lang="zh-CN" altLang="en-US" sz="2400" dirty="0"/>
              <a:t>代码</a:t>
            </a:r>
            <a:r>
              <a:rPr lang="en-US" altLang="zh-CN" sz="2400" dirty="0"/>
              <a:t>12-10】</a:t>
            </a:r>
            <a:r>
              <a:rPr lang="zh-CN" altLang="en-US" sz="2400" dirty="0"/>
              <a:t>用</a:t>
            </a:r>
            <a:r>
              <a:rPr lang="en-US" altLang="zh-CN" sz="2400" dirty="0" err="1"/>
              <a:t>LinkedList</a:t>
            </a:r>
            <a:r>
              <a:rPr lang="zh-CN" altLang="en-US" sz="2400" dirty="0"/>
              <a:t>实现堆栈示例。</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3198546587"/>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697992" y="1093788"/>
            <a:ext cx="9049512" cy="5519973"/>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StackDemo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创建一个链表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LinkedList</a:t>
            </a:r>
            <a:r>
              <a:rPr lang="en-US" altLang="zh-CN" sz="1400" b="0" kern="0" dirty="0">
                <a:solidFill>
                  <a:srgbClr val="000000"/>
                </a:solidFill>
                <a:latin typeface="Consolas" panose="020B0609020204030204" pitchFamily="49" charset="0"/>
                <a:ea typeface="宋体" panose="02010600030101010101" pitchFamily="2" charset="-122"/>
              </a:rPr>
              <a:t>&lt;Integer&gt; </a:t>
            </a:r>
            <a:r>
              <a:rPr lang="en-US" altLang="zh-CN" sz="1400" b="0" kern="0" dirty="0">
                <a:solidFill>
                  <a:srgbClr val="0000C0"/>
                </a:solidFill>
                <a:latin typeface="Consolas" panose="020B0609020204030204" pitchFamily="49" charset="0"/>
                <a:ea typeface="宋体" panose="02010600030101010101" pitchFamily="2" charset="-122"/>
              </a:rPr>
              <a:t>list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LinkedList</a:t>
            </a:r>
            <a:r>
              <a:rPr lang="en-US" altLang="zh-CN" sz="1400" b="0" kern="0" dirty="0">
                <a:solidFill>
                  <a:srgbClr val="000000"/>
                </a:solidFill>
                <a:latin typeface="Consolas" panose="020B0609020204030204" pitchFamily="49" charset="0"/>
                <a:ea typeface="宋体" panose="02010600030101010101" pitchFamily="2" charset="-122"/>
              </a:rPr>
              <a:t>&lt;&gt;();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StackDemo</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stack</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StackDemo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6;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压栈</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stack</a:t>
            </a:r>
            <a:r>
              <a:rPr lang="en-US" altLang="zh-CN" sz="1400" b="0" kern="0" dirty="0" err="1">
                <a:solidFill>
                  <a:srgbClr val="000000"/>
                </a:solidFill>
                <a:latin typeface="Consolas" panose="020B0609020204030204" pitchFamily="49" charset="0"/>
                <a:ea typeface="宋体" panose="02010600030101010101" pitchFamily="2" charset="-122"/>
              </a:rPr>
              <a:t>.push</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显示栈顶元素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stack</a:t>
            </a:r>
            <a:r>
              <a:rPr lang="en-US" altLang="zh-CN" sz="1400" b="0" kern="0" dirty="0" err="1">
                <a:solidFill>
                  <a:srgbClr val="000000"/>
                </a:solidFill>
                <a:latin typeface="Consolas" panose="020B0609020204030204" pitchFamily="49" charset="0"/>
                <a:ea typeface="宋体" panose="02010600030101010101" pitchFamily="2" charset="-122"/>
              </a:rPr>
              <a:t>.getTop</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空一行</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&gt;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弹出并显示栈顶元素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stack</a:t>
            </a:r>
            <a:r>
              <a:rPr lang="en-US" altLang="zh-CN" sz="1400" b="0" kern="0" dirty="0" err="1">
                <a:solidFill>
                  <a:srgbClr val="000000"/>
                </a:solidFill>
                <a:latin typeface="Consolas" panose="020B0609020204030204" pitchFamily="49" charset="0"/>
                <a:ea typeface="宋体" panose="02010600030101010101" pitchFamily="2" charset="-122"/>
              </a:rPr>
              <a:t>.pop</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01104867"/>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661416" y="995363"/>
            <a:ext cx="9049512" cy="3747180"/>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压栈方法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push(Integer </a:t>
            </a:r>
            <a:r>
              <a:rPr lang="en-US" altLang="zh-CN" sz="1400" b="0" kern="0" dirty="0">
                <a:solidFill>
                  <a:srgbClr val="6A3E3E"/>
                </a:solidFill>
                <a:latin typeface="Consolas" panose="020B0609020204030204" pitchFamily="49" charset="0"/>
                <a:ea typeface="宋体" panose="02010600030101010101" pitchFamily="2" charset="-122"/>
              </a:rPr>
              <a:t>v</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r>
              <a:rPr lang="en-US" altLang="zh-CN" sz="1400" b="0" kern="0" dirty="0" err="1">
                <a:solidFill>
                  <a:srgbClr val="0000C0"/>
                </a:solidFill>
                <a:latin typeface="Consolas" panose="020B0609020204030204" pitchFamily="49" charset="0"/>
                <a:ea typeface="宋体" panose="02010600030101010101" pitchFamily="2" charset="-122"/>
              </a:rPr>
              <a:t>list</a:t>
            </a:r>
            <a:r>
              <a:rPr lang="en-US" altLang="zh-CN" sz="1400" b="0" kern="0" dirty="0" err="1">
                <a:solidFill>
                  <a:srgbClr val="000000"/>
                </a:solidFill>
                <a:latin typeface="Consolas" panose="020B0609020204030204" pitchFamily="49" charset="0"/>
                <a:ea typeface="宋体" panose="02010600030101010101" pitchFamily="2" charset="-122"/>
              </a:rPr>
              <a:t>.addFirst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6A3E3E"/>
                </a:solidFill>
                <a:latin typeface="Consolas" panose="020B0609020204030204" pitchFamily="49" charset="0"/>
                <a:ea typeface="宋体" panose="02010600030101010101" pitchFamily="2" charset="-122"/>
              </a:rPr>
              <a:t>v</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29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30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读栈顶元素</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31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Integer </a:t>
            </a:r>
            <a:r>
              <a:rPr lang="en-US" altLang="zh-CN" sz="1400" b="0" kern="0" dirty="0" err="1">
                <a:solidFill>
                  <a:srgbClr val="000000"/>
                </a:solidFill>
                <a:latin typeface="Consolas" panose="020B0609020204030204" pitchFamily="49" charset="0"/>
                <a:ea typeface="宋体" panose="02010600030101010101" pitchFamily="2" charset="-122"/>
              </a:rPr>
              <a:t>getTop</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32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list</a:t>
            </a:r>
            <a:r>
              <a:rPr lang="en-US" altLang="zh-CN" sz="1400" b="0" kern="0" dirty="0" err="1">
                <a:solidFill>
                  <a:srgbClr val="000000"/>
                </a:solidFill>
                <a:latin typeface="Consolas" panose="020B0609020204030204" pitchFamily="49" charset="0"/>
                <a:ea typeface="宋体" panose="02010600030101010101" pitchFamily="2" charset="-122"/>
              </a:rPr>
              <a:t>.getFirst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弹出方法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Integer pop()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37			</a:t>
            </a:r>
            <a:r>
              <a:rPr lang="en-US" altLang="zh-CN" sz="1400" b="0" kern="0" dirty="0">
                <a:solidFill>
                  <a:srgbClr val="7F0055"/>
                </a:solidFill>
                <a:latin typeface="Consolas" panose="020B0609020204030204" pitchFamily="49" charset="0"/>
                <a:ea typeface="宋体" panose="02010600030101010101" pitchFamily="2" charset="-122"/>
              </a:rPr>
              <a:t>return</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list</a:t>
            </a:r>
            <a:r>
              <a:rPr lang="en-US" altLang="zh-CN" sz="1400" b="0" kern="0" dirty="0" err="1">
                <a:solidFill>
                  <a:srgbClr val="000000"/>
                </a:solidFill>
                <a:latin typeface="Consolas" panose="020B0609020204030204" pitchFamily="49" charset="0"/>
                <a:ea typeface="宋体" panose="02010600030101010101" pitchFamily="2" charset="-122"/>
              </a:rPr>
              <a:t>.removeFirst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38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39	}</a:t>
            </a:r>
            <a:endParaRPr lang="zh-CN" altLang="en-US" sz="1400" b="0" dirty="0"/>
          </a:p>
        </p:txBody>
      </p:sp>
      <p:pic>
        <p:nvPicPr>
          <p:cNvPr id="6" name="图片 5"/>
          <p:cNvPicPr>
            <a:picLocks noChangeAspect="1"/>
          </p:cNvPicPr>
          <p:nvPr/>
        </p:nvPicPr>
        <p:blipFill>
          <a:blip r:embed="rId2"/>
          <a:stretch>
            <a:fillRect/>
          </a:stretch>
        </p:blipFill>
        <p:spPr>
          <a:xfrm>
            <a:off x="1661585" y="5223735"/>
            <a:ext cx="895238" cy="561905"/>
          </a:xfrm>
          <a:prstGeom prst="rect">
            <a:avLst/>
          </a:prstGeom>
        </p:spPr>
      </p:pic>
    </p:spTree>
    <p:extLst>
      <p:ext uri="{BB962C8B-B14F-4D97-AF65-F5344CB8AC3E}">
        <p14:creationId xmlns:p14="http://schemas.microsoft.com/office/powerpoint/2010/main" val="31676122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3" name="内容占位符 2"/>
          <p:cNvSpPr>
            <a:spLocks noGrp="1"/>
          </p:cNvSpPr>
          <p:nvPr>
            <p:ph idx="1"/>
          </p:nvPr>
        </p:nvSpPr>
        <p:spPr>
          <a:xfrm>
            <a:off x="113156" y="1306259"/>
            <a:ext cx="11368616" cy="4876800"/>
          </a:xfrm>
        </p:spPr>
        <p:txBody>
          <a:bodyPr/>
          <a:lstStyle/>
          <a:p>
            <a:pPr lvl="1"/>
            <a:r>
              <a:rPr lang="en-US" altLang="zh-CN" sz="2400" dirty="0"/>
              <a:t>3</a:t>
            </a:r>
            <a:r>
              <a:rPr lang="zh-CN" altLang="en-US" sz="2400" dirty="0"/>
              <a:t>）用</a:t>
            </a:r>
            <a:r>
              <a:rPr lang="en-US" altLang="zh-CN" sz="2400" dirty="0" err="1"/>
              <a:t>LinkedList</a:t>
            </a:r>
            <a:r>
              <a:rPr lang="zh-CN" altLang="en-US" sz="2400" dirty="0"/>
              <a:t>实现队列</a:t>
            </a:r>
          </a:p>
          <a:p>
            <a:pPr lvl="2"/>
            <a:r>
              <a:rPr lang="zh-CN" altLang="en-US" sz="2400" dirty="0"/>
              <a:t>队列是一种先进先出（</a:t>
            </a:r>
            <a:r>
              <a:rPr lang="en-US" altLang="zh-CN" sz="2400" dirty="0"/>
              <a:t>first in first out</a:t>
            </a:r>
            <a:r>
              <a:rPr lang="zh-CN" altLang="en-US" sz="2400" dirty="0"/>
              <a:t>，</a:t>
            </a:r>
            <a:r>
              <a:rPr lang="en-US" altLang="zh-CN" sz="2400" dirty="0"/>
              <a:t>FIFO</a:t>
            </a:r>
            <a:r>
              <a:rPr lang="zh-CN" altLang="en-US" sz="2400" dirty="0"/>
              <a:t>）的数据结构。</a:t>
            </a:r>
          </a:p>
          <a:p>
            <a:pPr lvl="1"/>
            <a:r>
              <a:rPr lang="en-US" altLang="zh-CN" sz="2400" dirty="0"/>
              <a:t>【</a:t>
            </a:r>
            <a:r>
              <a:rPr lang="zh-CN" altLang="en-US" sz="2400" dirty="0"/>
              <a:t>代码</a:t>
            </a:r>
            <a:r>
              <a:rPr lang="en-US" altLang="zh-CN" sz="2400" dirty="0"/>
              <a:t>12-11】 </a:t>
            </a:r>
            <a:r>
              <a:rPr lang="zh-CN" altLang="en-US" sz="2400" dirty="0"/>
              <a:t>用</a:t>
            </a:r>
            <a:r>
              <a:rPr lang="en-US" altLang="zh-CN" sz="2400" dirty="0" err="1"/>
              <a:t>LinkedList</a:t>
            </a:r>
            <a:r>
              <a:rPr lang="zh-CN" altLang="en-US" sz="2400" dirty="0"/>
              <a:t>实现队列示例。</a:t>
            </a:r>
          </a:p>
          <a:p>
            <a:endParaRPr lang="zh-CN" altLang="en-US" sz="24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273411425"/>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811404" y="1093788"/>
            <a:ext cx="9744456" cy="5519973"/>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QueueDemo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创建一个链表</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7F0055"/>
                </a:solidFill>
                <a:latin typeface="Consolas" panose="020B0609020204030204" pitchFamily="49" charset="0"/>
                <a:ea typeface="宋体" panose="02010600030101010101" pitchFamily="2" charset="-122"/>
              </a:rPr>
              <a:t>private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LinkedList</a:t>
            </a:r>
            <a:r>
              <a:rPr lang="en-US" altLang="zh-CN" sz="1400" b="0" kern="0" dirty="0">
                <a:solidFill>
                  <a:srgbClr val="000000"/>
                </a:solidFill>
                <a:latin typeface="Consolas" panose="020B0609020204030204" pitchFamily="49" charset="0"/>
                <a:ea typeface="宋体" panose="02010600030101010101" pitchFamily="2" charset="-122"/>
              </a:rPr>
              <a:t>&lt;Integer&gt; </a:t>
            </a:r>
            <a:r>
              <a:rPr lang="en-US" altLang="zh-CN" sz="1400" b="0" kern="0" dirty="0">
                <a:solidFill>
                  <a:srgbClr val="0000C0"/>
                </a:solidFill>
                <a:latin typeface="Consolas" panose="020B0609020204030204" pitchFamily="49" charset="0"/>
                <a:ea typeface="宋体" panose="02010600030101010101" pitchFamily="2" charset="-122"/>
              </a:rPr>
              <a:t>list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LinkedList</a:t>
            </a:r>
            <a:r>
              <a:rPr lang="en-US" altLang="zh-CN" sz="1400" b="0" kern="0" dirty="0">
                <a:solidFill>
                  <a:srgbClr val="000000"/>
                </a:solidFill>
                <a:latin typeface="Consolas" panose="020B0609020204030204" pitchFamily="49" charset="0"/>
                <a:ea typeface="宋体" panose="02010600030101010101" pitchFamily="2" charset="-122"/>
              </a:rPr>
              <a:t>&lt;&gt;();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000000"/>
                </a:solidFill>
                <a:latin typeface="Consolas" panose="020B0609020204030204" pitchFamily="49" charset="0"/>
                <a:ea typeface="宋体" panose="02010600030101010101" pitchFamily="2" charset="-122"/>
              </a:rPr>
              <a:t>QueueDemo</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6A3E3E"/>
                </a:solidFill>
                <a:latin typeface="Consolas" panose="020B0609020204030204" pitchFamily="49" charset="0"/>
                <a:ea typeface="宋体" panose="02010600030101010101" pitchFamily="2" charset="-122"/>
              </a:rPr>
              <a:t>queue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QueueDemo</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7F0055"/>
                </a:solidFill>
                <a:latin typeface="Consolas" panose="020B0609020204030204" pitchFamily="49" charset="0"/>
                <a:ea typeface="宋体" panose="02010600030101010101" pitchFamily="2" charset="-122"/>
              </a:rPr>
              <a:t>int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0;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&lt; 6; </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 += 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入队</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queue</a:t>
            </a:r>
            <a:r>
              <a:rPr lang="en-US" altLang="zh-CN" sz="1400" b="0" kern="0" dirty="0" err="1">
                <a:solidFill>
                  <a:srgbClr val="000000"/>
                </a:solidFill>
                <a:latin typeface="Consolas" panose="020B0609020204030204" pitchFamily="49" charset="0"/>
                <a:ea typeface="宋体" panose="02010600030101010101" pitchFamily="2" charset="-122"/>
              </a:rPr>
              <a:t>.enQue</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queue</a:t>
            </a:r>
            <a:r>
              <a:rPr lang="en-US" altLang="zh-CN" sz="1400" b="0" kern="0" dirty="0" err="1">
                <a:solidFill>
                  <a:srgbClr val="000000"/>
                </a:solidFill>
                <a:latin typeface="Consolas" panose="020B0609020204030204" pitchFamily="49" charset="0"/>
                <a:ea typeface="宋体" panose="02010600030101010101" pitchFamily="2" charset="-122"/>
              </a:rPr>
              <a:t>.isEmpty</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显示队首元素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队首元素是：</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queue</a:t>
            </a:r>
            <a:r>
              <a:rPr lang="en-US" altLang="zh-CN" sz="1400" b="0" kern="0" dirty="0" err="1">
                <a:solidFill>
                  <a:srgbClr val="000000"/>
                </a:solidFill>
                <a:latin typeface="Consolas" panose="020B0609020204030204" pitchFamily="49" charset="0"/>
                <a:ea typeface="宋体" panose="02010600030101010101" pitchFamily="2" charset="-122"/>
              </a:rPr>
              <a:t>.getHead</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显示队首元素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队尾元素是：</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queue</a:t>
            </a:r>
            <a:r>
              <a:rPr lang="en-US" altLang="zh-CN" sz="1400" b="0" kern="0" dirty="0" err="1">
                <a:solidFill>
                  <a:srgbClr val="000000"/>
                </a:solidFill>
                <a:latin typeface="Consolas" panose="020B0609020204030204" pitchFamily="49" charset="0"/>
                <a:ea typeface="宋体" panose="02010600030101010101" pitchFamily="2" charset="-122"/>
              </a:rPr>
              <a:t>.getTail</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显示队首元素并移除</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出队元素是：</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queue</a:t>
            </a:r>
            <a:r>
              <a:rPr lang="en-US" altLang="zh-CN" sz="1400" b="0" kern="0" dirty="0" err="1">
                <a:solidFill>
                  <a:srgbClr val="000000"/>
                </a:solidFill>
                <a:latin typeface="Consolas" panose="020B0609020204030204" pitchFamily="49" charset="0"/>
                <a:ea typeface="宋体" panose="02010600030101010101" pitchFamily="2" charset="-122"/>
              </a:rPr>
              <a:t>.deQue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这个队列空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81800248"/>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12.4.2 List</a:t>
            </a:r>
            <a:r>
              <a:rPr lang="zh-CN" altLang="en-US" dirty="0"/>
              <a:t>集合（续）</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665100" y="766758"/>
            <a:ext cx="9744456" cy="5890074"/>
          </a:xfrm>
          <a:prstGeom prst="rect">
            <a:avLst/>
          </a:prstGeom>
        </p:spPr>
        <p:txBody>
          <a:bodyPr wrap="square">
            <a:spAutoFit/>
          </a:bodyPr>
          <a:lstStyle/>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25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入队方法</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26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a:solidFill>
                  <a:srgbClr val="7F0055"/>
                </a:solidFill>
                <a:latin typeface="Consolas" panose="020B0609020204030204" pitchFamily="49" charset="0"/>
                <a:ea typeface="宋体" panose="02010600030101010101" pitchFamily="2" charset="-122"/>
              </a:rPr>
              <a:t>void</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enQue</a:t>
            </a:r>
            <a:r>
              <a:rPr lang="en-US" altLang="zh-CN" sz="1300" b="0" kern="0" dirty="0">
                <a:solidFill>
                  <a:srgbClr val="000000"/>
                </a:solidFill>
                <a:latin typeface="Consolas" panose="020B0609020204030204" pitchFamily="49" charset="0"/>
                <a:ea typeface="宋体" panose="02010600030101010101" pitchFamily="2" charset="-122"/>
              </a:rPr>
              <a:t>(Integer </a:t>
            </a:r>
            <a:r>
              <a:rPr lang="en-US" altLang="zh-CN" sz="1300" b="0" kern="0" dirty="0">
                <a:solidFill>
                  <a:srgbClr val="6A3E3E"/>
                </a:solidFill>
                <a:latin typeface="Consolas" panose="020B0609020204030204" pitchFamily="49" charset="0"/>
                <a:ea typeface="宋体" panose="02010600030101010101" pitchFamily="2" charset="-122"/>
              </a:rPr>
              <a:t>v</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27			</a:t>
            </a:r>
            <a:r>
              <a:rPr lang="en-US" altLang="zh-CN" sz="1300" b="0" kern="0" dirty="0" err="1">
                <a:solidFill>
                  <a:srgbClr val="0000C0"/>
                </a:solidFill>
                <a:latin typeface="Consolas" panose="020B0609020204030204" pitchFamily="49" charset="0"/>
                <a:ea typeface="宋体" panose="02010600030101010101" pitchFamily="2" charset="-122"/>
              </a:rPr>
              <a:t>list</a:t>
            </a:r>
            <a:r>
              <a:rPr lang="en-US" altLang="zh-CN" sz="1300" b="0" kern="0" dirty="0" err="1">
                <a:solidFill>
                  <a:srgbClr val="000000"/>
                </a:solidFill>
                <a:latin typeface="Consolas" panose="020B0609020204030204" pitchFamily="49" charset="0"/>
                <a:ea typeface="宋体" panose="02010600030101010101" pitchFamily="2" charset="-122"/>
              </a:rPr>
              <a:t>.addFirst</a:t>
            </a:r>
            <a:r>
              <a:rPr lang="en-US" altLang="zh-CN" sz="1300" b="0" kern="0" dirty="0">
                <a:solidFill>
                  <a:srgbClr val="000000"/>
                </a:solidFill>
                <a:latin typeface="Consolas" panose="020B0609020204030204" pitchFamily="49" charset="0"/>
                <a:ea typeface="宋体" panose="02010600030101010101" pitchFamily="2" charset="-122"/>
              </a:rPr>
              <a:t>(</a:t>
            </a:r>
            <a:r>
              <a:rPr lang="en-US" altLang="zh-CN" sz="1300" b="0" kern="0" dirty="0">
                <a:solidFill>
                  <a:srgbClr val="6A3E3E"/>
                </a:solidFill>
                <a:latin typeface="Consolas" panose="020B0609020204030204" pitchFamily="49" charset="0"/>
                <a:ea typeface="宋体" panose="02010600030101010101" pitchFamily="2" charset="-122"/>
              </a:rPr>
              <a:t>v</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28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29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30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出队方法</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31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Integer </a:t>
            </a:r>
            <a:r>
              <a:rPr lang="en-US" altLang="zh-CN" sz="1300" b="0" kern="0" dirty="0" err="1">
                <a:solidFill>
                  <a:srgbClr val="000000"/>
                </a:solidFill>
                <a:latin typeface="Consolas" panose="020B0609020204030204" pitchFamily="49" charset="0"/>
                <a:ea typeface="宋体" panose="02010600030101010101" pitchFamily="2" charset="-122"/>
              </a:rPr>
              <a:t>deQue</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32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C0"/>
                </a:solidFill>
                <a:latin typeface="Consolas" panose="020B0609020204030204" pitchFamily="49" charset="0"/>
                <a:ea typeface="宋体" panose="02010600030101010101" pitchFamily="2" charset="-122"/>
              </a:rPr>
              <a:t>list</a:t>
            </a:r>
            <a:r>
              <a:rPr lang="en-US" altLang="zh-CN" sz="1300" b="0" kern="0" dirty="0" err="1">
                <a:solidFill>
                  <a:srgbClr val="000000"/>
                </a:solidFill>
                <a:latin typeface="Consolas" panose="020B0609020204030204" pitchFamily="49" charset="0"/>
                <a:ea typeface="宋体" panose="02010600030101010101" pitchFamily="2" charset="-122"/>
              </a:rPr>
              <a:t>.removeLast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33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34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35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读队头元素</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36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Object </a:t>
            </a:r>
            <a:r>
              <a:rPr lang="en-US" altLang="zh-CN" sz="1300" b="0" kern="0" dirty="0" err="1">
                <a:solidFill>
                  <a:srgbClr val="000000"/>
                </a:solidFill>
                <a:latin typeface="Consolas" panose="020B0609020204030204" pitchFamily="49" charset="0"/>
                <a:ea typeface="宋体" panose="02010600030101010101" pitchFamily="2" charset="-122"/>
              </a:rPr>
              <a:t>getHead</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37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C0"/>
                </a:solidFill>
                <a:latin typeface="Consolas" panose="020B0609020204030204" pitchFamily="49" charset="0"/>
                <a:ea typeface="宋体" panose="02010600030101010101" pitchFamily="2" charset="-122"/>
              </a:rPr>
              <a:t>list</a:t>
            </a:r>
            <a:r>
              <a:rPr lang="en-US" altLang="zh-CN" sz="1300" b="0" kern="0" dirty="0" err="1">
                <a:solidFill>
                  <a:srgbClr val="000000"/>
                </a:solidFill>
                <a:latin typeface="Consolas" panose="020B0609020204030204" pitchFamily="49" charset="0"/>
                <a:ea typeface="宋体" panose="02010600030101010101" pitchFamily="2" charset="-122"/>
              </a:rPr>
              <a:t>.getLast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38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39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40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读队尾元素</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41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Object </a:t>
            </a:r>
            <a:r>
              <a:rPr lang="en-US" altLang="zh-CN" sz="1300" b="0" kern="0" dirty="0" err="1">
                <a:solidFill>
                  <a:srgbClr val="000000"/>
                </a:solidFill>
                <a:latin typeface="Consolas" panose="020B0609020204030204" pitchFamily="49" charset="0"/>
                <a:ea typeface="宋体" panose="02010600030101010101" pitchFamily="2" charset="-122"/>
              </a:rPr>
              <a:t>getTail</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42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C0"/>
                </a:solidFill>
                <a:latin typeface="Consolas" panose="020B0609020204030204" pitchFamily="49" charset="0"/>
                <a:ea typeface="宋体" panose="02010600030101010101" pitchFamily="2" charset="-122"/>
              </a:rPr>
              <a:t>list</a:t>
            </a:r>
            <a:r>
              <a:rPr lang="en-US" altLang="zh-CN" sz="1300" b="0" kern="0" dirty="0" err="1">
                <a:solidFill>
                  <a:srgbClr val="000000"/>
                </a:solidFill>
                <a:latin typeface="Consolas" panose="020B0609020204030204" pitchFamily="49" charset="0"/>
                <a:ea typeface="宋体" panose="02010600030101010101" pitchFamily="2" charset="-122"/>
              </a:rPr>
              <a:t>.getFirst</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43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latin typeface="Consolas" panose="020B0609020204030204" pitchFamily="49" charset="0"/>
                <a:ea typeface="宋体" panose="02010600030101010101" pitchFamily="2" charset="-122"/>
              </a:rPr>
              <a:t>44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45		</a:t>
            </a:r>
            <a:r>
              <a:rPr lang="en-US" altLang="zh-CN" sz="1300" b="0" kern="0" dirty="0">
                <a:solidFill>
                  <a:srgbClr val="3F5FBF"/>
                </a:solidFill>
                <a:latin typeface="Consolas" panose="020B0609020204030204" pitchFamily="49" charset="0"/>
                <a:ea typeface="宋体" panose="02010600030101010101" pitchFamily="2" charset="-122"/>
              </a:rPr>
              <a:t>/** </a:t>
            </a:r>
            <a:r>
              <a:rPr lang="zh-CN" altLang="zh-CN" sz="13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判断链表是否为空</a:t>
            </a:r>
            <a:r>
              <a:rPr lang="en-US" altLang="zh-CN" sz="1300" b="0" kern="0" dirty="0">
                <a:solidFill>
                  <a:srgbClr val="3F5FBF"/>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46		</a:t>
            </a:r>
            <a:r>
              <a:rPr lang="en-US" altLang="zh-CN" sz="1300" b="0" kern="0" dirty="0">
                <a:solidFill>
                  <a:srgbClr val="7F0055"/>
                </a:solidFill>
                <a:latin typeface="Consolas" panose="020B0609020204030204" pitchFamily="49" charset="0"/>
                <a:ea typeface="宋体" panose="02010600030101010101" pitchFamily="2" charset="-122"/>
              </a:rPr>
              <a:t>public</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7F0055"/>
                </a:solidFill>
                <a:latin typeface="Consolas" panose="020B0609020204030204" pitchFamily="49" charset="0"/>
                <a:ea typeface="宋体" panose="02010600030101010101" pitchFamily="2" charset="-122"/>
              </a:rPr>
              <a:t>boolean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00"/>
                </a:solidFill>
                <a:latin typeface="Consolas" panose="020B0609020204030204" pitchFamily="49" charset="0"/>
                <a:ea typeface="宋体" panose="02010600030101010101" pitchFamily="2" charset="-122"/>
              </a:rPr>
              <a:t>isEmpty</a:t>
            </a:r>
            <a:r>
              <a:rPr lang="en-US" altLang="zh-CN" sz="1300" b="0" kern="0" dirty="0">
                <a:solidFill>
                  <a:srgbClr val="000000"/>
                </a:solidFill>
                <a:latin typeface="Consolas" panose="020B0609020204030204" pitchFamily="49" charset="0"/>
                <a:ea typeface="宋体" panose="02010600030101010101" pitchFamily="2" charset="-122"/>
              </a:rPr>
              <a:t>() {</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47			</a:t>
            </a:r>
            <a:r>
              <a:rPr lang="en-US" altLang="zh-CN" sz="1300" b="0" kern="0" dirty="0">
                <a:solidFill>
                  <a:srgbClr val="7F0055"/>
                </a:solidFill>
                <a:latin typeface="Consolas" panose="020B0609020204030204" pitchFamily="49" charset="0"/>
                <a:ea typeface="宋体" panose="02010600030101010101" pitchFamily="2" charset="-122"/>
              </a:rPr>
              <a:t>return</a:t>
            </a:r>
            <a:r>
              <a:rPr lang="en-US" altLang="zh-CN" sz="1300" b="0" kern="0" dirty="0">
                <a:solidFill>
                  <a:srgbClr val="000000"/>
                </a:solidFill>
                <a:latin typeface="Consolas" panose="020B0609020204030204" pitchFamily="49" charset="0"/>
                <a:ea typeface="宋体" panose="02010600030101010101" pitchFamily="2" charset="-122"/>
              </a:rPr>
              <a:t> </a:t>
            </a:r>
            <a:r>
              <a:rPr lang="en-US" altLang="zh-CN" sz="1300" b="0" kern="0" dirty="0" err="1">
                <a:solidFill>
                  <a:srgbClr val="0000C0"/>
                </a:solidFill>
                <a:latin typeface="Consolas" panose="020B0609020204030204" pitchFamily="49" charset="0"/>
                <a:ea typeface="宋体" panose="02010600030101010101" pitchFamily="2" charset="-122"/>
              </a:rPr>
              <a:t>list</a:t>
            </a:r>
            <a:r>
              <a:rPr lang="en-US" altLang="zh-CN" sz="1300" b="0" kern="0" dirty="0" err="1">
                <a:solidFill>
                  <a:srgbClr val="000000"/>
                </a:solidFill>
                <a:latin typeface="Consolas" panose="020B0609020204030204" pitchFamily="49" charset="0"/>
                <a:ea typeface="宋体" panose="02010600030101010101" pitchFamily="2" charset="-122"/>
              </a:rPr>
              <a:t>.isEmpty</a:t>
            </a:r>
            <a:r>
              <a:rPr lang="en-US" altLang="zh-CN" sz="1300" b="0" kern="0" dirty="0">
                <a:solidFill>
                  <a:srgbClr val="000000"/>
                </a:solidFill>
                <a:latin typeface="Consolas" panose="020B0609020204030204" pitchFamily="49" charset="0"/>
                <a:ea typeface="宋体" panose="02010600030101010101" pitchFamily="2" charset="-122"/>
              </a:rPr>
              <a:t>();</a:t>
            </a:r>
            <a:endParaRPr lang="zh-CN" altLang="zh-CN" sz="13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300" b="0" kern="0" dirty="0">
                <a:solidFill>
                  <a:srgbClr val="000000"/>
                </a:solidFill>
                <a:latin typeface="Consolas" panose="020B0609020204030204" pitchFamily="49" charset="0"/>
                <a:ea typeface="宋体" panose="02010600030101010101" pitchFamily="2" charset="-122"/>
              </a:rPr>
              <a:t>48		}</a:t>
            </a:r>
            <a:endParaRPr lang="zh-CN" altLang="zh-CN" sz="1300" b="0" kern="100" dirty="0">
              <a:latin typeface="Times New Roman" panose="02020603050405020304" pitchFamily="18" charset="0"/>
              <a:ea typeface="宋体" panose="02010600030101010101" pitchFamily="2" charset="-122"/>
            </a:endParaRPr>
          </a:p>
          <a:p>
            <a:pPr>
              <a:buNone/>
            </a:pPr>
            <a:r>
              <a:rPr lang="en-US" altLang="zh-CN" sz="1300" b="0" dirty="0">
                <a:solidFill>
                  <a:srgbClr val="000000"/>
                </a:solidFill>
                <a:latin typeface="Consolas" panose="020B0609020204030204" pitchFamily="49" charset="0"/>
                <a:ea typeface="宋体" panose="02010600030101010101" pitchFamily="2" charset="-122"/>
              </a:rPr>
              <a:t>49	}</a:t>
            </a:r>
            <a:endParaRPr lang="zh-CN" altLang="en-US" sz="1300" b="0" dirty="0"/>
          </a:p>
        </p:txBody>
      </p:sp>
      <p:pic>
        <p:nvPicPr>
          <p:cNvPr id="6" name="图片 5"/>
          <p:cNvPicPr>
            <a:picLocks noChangeAspect="1"/>
          </p:cNvPicPr>
          <p:nvPr/>
        </p:nvPicPr>
        <p:blipFill>
          <a:blip r:embed="rId2"/>
          <a:stretch>
            <a:fillRect/>
          </a:stretch>
        </p:blipFill>
        <p:spPr>
          <a:xfrm>
            <a:off x="6848548" y="4965833"/>
            <a:ext cx="4219048" cy="1114286"/>
          </a:xfrm>
          <a:prstGeom prst="rect">
            <a:avLst/>
          </a:prstGeom>
        </p:spPr>
      </p:pic>
    </p:spTree>
    <p:extLst>
      <p:ext uri="{BB962C8B-B14F-4D97-AF65-F5344CB8AC3E}">
        <p14:creationId xmlns:p14="http://schemas.microsoft.com/office/powerpoint/2010/main" val="412438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12.4.3 Set</a:t>
            </a:r>
            <a:r>
              <a:rPr lang="zh-CN" altLang="en-US" dirty="0"/>
              <a:t>集合</a:t>
            </a:r>
          </a:p>
        </p:txBody>
      </p:sp>
      <p:sp>
        <p:nvSpPr>
          <p:cNvPr id="3" name="内容占位符 2"/>
          <p:cNvSpPr>
            <a:spLocks noGrp="1"/>
          </p:cNvSpPr>
          <p:nvPr>
            <p:ph idx="1"/>
          </p:nvPr>
        </p:nvSpPr>
        <p:spPr>
          <a:xfrm>
            <a:off x="433196" y="995363"/>
            <a:ext cx="11368616" cy="4876800"/>
          </a:xfrm>
        </p:spPr>
        <p:txBody>
          <a:bodyPr/>
          <a:lstStyle/>
          <a:p>
            <a:r>
              <a:rPr lang="en-US" altLang="zh-CN" sz="2000" dirty="0"/>
              <a:t>Set</a:t>
            </a:r>
            <a:r>
              <a:rPr lang="zh-CN" altLang="en-US" sz="2000" dirty="0"/>
              <a:t>集合</a:t>
            </a:r>
            <a:r>
              <a:rPr lang="zh-CN" altLang="en-US" sz="2000" dirty="0">
                <a:solidFill>
                  <a:srgbClr val="FF0000"/>
                </a:solidFill>
              </a:rPr>
              <a:t>不允许包含相同</a:t>
            </a:r>
            <a:r>
              <a:rPr lang="zh-CN" altLang="en-US" sz="2000" dirty="0"/>
              <a:t>的元素。</a:t>
            </a:r>
            <a:r>
              <a:rPr lang="en-US" altLang="zh-CN" sz="2000" dirty="0"/>
              <a:t>Set</a:t>
            </a:r>
            <a:r>
              <a:rPr lang="zh-CN" altLang="en-US" sz="2000" dirty="0"/>
              <a:t>集合包括</a:t>
            </a:r>
            <a:r>
              <a:rPr lang="en-US" altLang="zh-CN" sz="2000" dirty="0"/>
              <a:t>Set</a:t>
            </a:r>
            <a:r>
              <a:rPr lang="zh-CN" altLang="en-US" sz="2000" dirty="0"/>
              <a:t>接口以及</a:t>
            </a:r>
            <a:r>
              <a:rPr lang="en-US" altLang="zh-CN" sz="2000" dirty="0"/>
              <a:t>Set</a:t>
            </a:r>
            <a:r>
              <a:rPr lang="zh-CN" altLang="en-US" sz="2000" dirty="0"/>
              <a:t>接口的所有实现类。因为</a:t>
            </a:r>
            <a:r>
              <a:rPr lang="en-US" altLang="zh-CN" sz="2000" dirty="0"/>
              <a:t>Set</a:t>
            </a:r>
            <a:r>
              <a:rPr lang="zh-CN" altLang="en-US" sz="2000" dirty="0"/>
              <a:t>接口实现了</a:t>
            </a:r>
            <a:r>
              <a:rPr lang="en-US" altLang="zh-CN" sz="2000" dirty="0"/>
              <a:t>Collection</a:t>
            </a:r>
            <a:r>
              <a:rPr lang="zh-CN" altLang="en-US" sz="2000" dirty="0"/>
              <a:t>接口，所以</a:t>
            </a:r>
            <a:r>
              <a:rPr lang="en-US" altLang="zh-CN" sz="2000" dirty="0"/>
              <a:t>Set</a:t>
            </a:r>
            <a:r>
              <a:rPr lang="zh-CN" altLang="en-US" sz="2000" dirty="0"/>
              <a:t>接口拥有</a:t>
            </a:r>
            <a:r>
              <a:rPr lang="en-US" altLang="zh-CN" sz="2000" dirty="0"/>
              <a:t>Collection</a:t>
            </a:r>
            <a:r>
              <a:rPr lang="zh-CN" altLang="en-US" sz="2000" dirty="0"/>
              <a:t>接口提供的所有常用方法</a:t>
            </a:r>
            <a:r>
              <a:rPr lang="zh-CN" altLang="en-US" sz="2000" dirty="0" smtClean="0"/>
              <a:t>。</a:t>
            </a:r>
            <a:endParaRPr lang="en-US" altLang="zh-CN" sz="2000" dirty="0" smtClean="0"/>
          </a:p>
          <a:p>
            <a:r>
              <a:rPr lang="en-US" altLang="zh-CN" sz="2000" dirty="0"/>
              <a:t>1. Set</a:t>
            </a:r>
            <a:r>
              <a:rPr lang="zh-CN" altLang="en-US" sz="2000" dirty="0"/>
              <a:t>及其实现</a:t>
            </a:r>
          </a:p>
          <a:p>
            <a:pPr lvl="1"/>
            <a:r>
              <a:rPr lang="en-US" altLang="zh-CN" sz="1800" dirty="0"/>
              <a:t>Set</a:t>
            </a:r>
            <a:r>
              <a:rPr lang="zh-CN" altLang="en-US" sz="1800" dirty="0"/>
              <a:t>是</a:t>
            </a:r>
            <a:r>
              <a:rPr lang="en-US" altLang="zh-CN" sz="1800" dirty="0"/>
              <a:t>Collection</a:t>
            </a:r>
            <a:r>
              <a:rPr lang="zh-CN" altLang="en-US" sz="1800" dirty="0"/>
              <a:t>的子接口，其定义如下</a:t>
            </a:r>
            <a:r>
              <a:rPr lang="zh-CN" altLang="en-US" sz="1800" dirty="0" smtClean="0"/>
              <a:t>：</a:t>
            </a:r>
            <a:endParaRPr lang="en-US" altLang="zh-CN" sz="1800" dirty="0" smtClean="0"/>
          </a:p>
          <a:p>
            <a:pPr lvl="1"/>
            <a:endParaRPr lang="en-US" altLang="zh-CN" sz="1800" dirty="0"/>
          </a:p>
          <a:p>
            <a:pPr lvl="1"/>
            <a:endParaRPr lang="zh-CN" altLang="en-US" sz="1800" dirty="0"/>
          </a:p>
          <a:p>
            <a:pPr lvl="1"/>
            <a:r>
              <a:rPr lang="en-US" altLang="zh-CN" sz="1800" dirty="0"/>
              <a:t>Set</a:t>
            </a:r>
            <a:r>
              <a:rPr lang="zh-CN" altLang="en-US" sz="1800" dirty="0"/>
              <a:t>实现有通用实现和专用实现。通用实现有</a:t>
            </a:r>
            <a:r>
              <a:rPr lang="en-US" altLang="zh-CN" sz="1800" dirty="0"/>
              <a:t>3</a:t>
            </a:r>
            <a:r>
              <a:rPr lang="zh-CN" altLang="en-US" sz="1800" dirty="0"/>
              <a:t>个。</a:t>
            </a:r>
          </a:p>
          <a:p>
            <a:pPr lvl="2"/>
            <a:r>
              <a:rPr lang="zh-CN" altLang="en-US" sz="1800" dirty="0"/>
              <a:t>（</a:t>
            </a:r>
            <a:r>
              <a:rPr lang="en-US" altLang="zh-CN" sz="1800" dirty="0"/>
              <a:t>1</a:t>
            </a:r>
            <a:r>
              <a:rPr lang="zh-CN" altLang="en-US" sz="1800" dirty="0"/>
              <a:t>）</a:t>
            </a:r>
            <a:r>
              <a:rPr lang="en-US" altLang="zh-CN" sz="1800" dirty="0" err="1"/>
              <a:t>HashSet</a:t>
            </a:r>
            <a:r>
              <a:rPr lang="zh-CN" altLang="en-US" sz="1800" dirty="0"/>
              <a:t>：采用散列存储非重复元素，是无序的。</a:t>
            </a:r>
          </a:p>
          <a:p>
            <a:pPr lvl="2"/>
            <a:r>
              <a:rPr lang="zh-CN" altLang="en-US" sz="1800" dirty="0"/>
              <a:t>（</a:t>
            </a:r>
            <a:r>
              <a:rPr lang="en-US" altLang="zh-CN" sz="1800" dirty="0"/>
              <a:t>2</a:t>
            </a:r>
            <a:r>
              <a:rPr lang="zh-CN" altLang="en-US" sz="1800" dirty="0"/>
              <a:t>）</a:t>
            </a:r>
            <a:r>
              <a:rPr lang="en-US" altLang="zh-CN" sz="1800" dirty="0" err="1"/>
              <a:t>TreeSet</a:t>
            </a:r>
            <a:r>
              <a:rPr lang="zh-CN" altLang="en-US" sz="1800" dirty="0"/>
              <a:t>：对输入数据进行有序排列。</a:t>
            </a:r>
          </a:p>
          <a:p>
            <a:pPr lvl="2"/>
            <a:r>
              <a:rPr lang="zh-CN" altLang="en-US" sz="1800" dirty="0" smtClean="0"/>
              <a:t>（</a:t>
            </a:r>
            <a:r>
              <a:rPr lang="en-US" altLang="zh-CN" sz="1800" dirty="0" smtClean="0"/>
              <a:t>3</a:t>
            </a:r>
            <a:r>
              <a:rPr lang="zh-CN" altLang="en-US" sz="1800" dirty="0"/>
              <a:t>）</a:t>
            </a:r>
            <a:r>
              <a:rPr lang="en-US" altLang="zh-CN" sz="1800" dirty="0" err="1"/>
              <a:t>LinkedHashSet</a:t>
            </a:r>
            <a:r>
              <a:rPr lang="zh-CN" altLang="en-US" sz="1800" dirty="0"/>
              <a:t>：具有可预知的迭代顺序，并且是用链表实现的。</a:t>
            </a:r>
          </a:p>
          <a:p>
            <a:pPr lvl="1"/>
            <a:r>
              <a:rPr lang="zh-CN" altLang="en-US" sz="1800" dirty="0"/>
              <a:t>专用实现有下面两个。</a:t>
            </a:r>
          </a:p>
          <a:p>
            <a:pPr lvl="2"/>
            <a:r>
              <a:rPr lang="zh-CN" altLang="en-US" sz="1800" dirty="0"/>
              <a:t>（</a:t>
            </a:r>
            <a:r>
              <a:rPr lang="en-US" altLang="zh-CN" sz="1800" dirty="0"/>
              <a:t>1</a:t>
            </a:r>
            <a:r>
              <a:rPr lang="zh-CN" altLang="en-US" sz="1800" dirty="0"/>
              <a:t>）</a:t>
            </a:r>
            <a:r>
              <a:rPr lang="en-US" altLang="zh-CN" sz="1800" dirty="0" err="1"/>
              <a:t>EnumSet</a:t>
            </a:r>
            <a:r>
              <a:rPr lang="zh-CN" altLang="en-US" sz="1800" dirty="0"/>
              <a:t>：用于枚举类型的高性能</a:t>
            </a:r>
            <a:r>
              <a:rPr lang="en-US" altLang="zh-CN" sz="1800" dirty="0"/>
              <a:t>Set</a:t>
            </a:r>
            <a:r>
              <a:rPr lang="zh-CN" altLang="en-US" sz="1800" dirty="0"/>
              <a:t>实现。</a:t>
            </a:r>
          </a:p>
          <a:p>
            <a:pPr lvl="2"/>
            <a:r>
              <a:rPr lang="zh-CN" altLang="en-US" sz="1800" dirty="0"/>
              <a:t>（</a:t>
            </a:r>
            <a:r>
              <a:rPr lang="en-US" altLang="zh-CN" sz="1800" dirty="0"/>
              <a:t>2</a:t>
            </a:r>
            <a:r>
              <a:rPr lang="zh-CN" altLang="en-US" sz="1800" dirty="0"/>
              <a:t>）</a:t>
            </a:r>
            <a:r>
              <a:rPr lang="en-US" altLang="zh-CN" sz="1800" dirty="0" err="1"/>
              <a:t>CopyOnWriteArraySet</a:t>
            </a:r>
            <a:r>
              <a:rPr lang="zh-CN" altLang="en-US" sz="1800" dirty="0"/>
              <a:t>：通过复制数组支持实现。</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670578785"/>
              </p:ext>
            </p:extLst>
          </p:nvPr>
        </p:nvGraphicFramePr>
        <p:xfrm>
          <a:off x="1257214" y="2628138"/>
          <a:ext cx="6798650" cy="411480"/>
        </p:xfrm>
        <a:graphic>
          <a:graphicData uri="http://schemas.openxmlformats.org/drawingml/2006/table">
            <a:tbl>
              <a:tblPr firstRow="1" firstCol="1" bandRow="1"/>
              <a:tblGrid>
                <a:gridCol w="6798650"/>
              </a:tblGrid>
              <a:tr h="0">
                <a:tc>
                  <a:txBody>
                    <a:bodyPr/>
                    <a:lstStyle/>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Set&lt;E&gt; extends Collection&lt;E&gt;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8325936"/>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12.4.3 Set</a:t>
            </a:r>
            <a:r>
              <a:rPr lang="zh-CN" altLang="en-US" dirty="0" smtClean="0"/>
              <a:t>集合（续）</a:t>
            </a:r>
            <a:endParaRPr lang="zh-CN" altLang="en-US" dirty="0"/>
          </a:p>
        </p:txBody>
      </p:sp>
      <p:sp>
        <p:nvSpPr>
          <p:cNvPr id="3" name="内容占位符 2"/>
          <p:cNvSpPr>
            <a:spLocks noGrp="1"/>
          </p:cNvSpPr>
          <p:nvPr>
            <p:ph idx="1"/>
          </p:nvPr>
        </p:nvSpPr>
        <p:spPr>
          <a:xfrm>
            <a:off x="484974" y="885635"/>
            <a:ext cx="11368616" cy="4876800"/>
          </a:xfrm>
        </p:spPr>
        <p:txBody>
          <a:bodyPr/>
          <a:lstStyle/>
          <a:p>
            <a:r>
              <a:rPr lang="en-US" altLang="zh-CN" dirty="0"/>
              <a:t>2. </a:t>
            </a:r>
            <a:r>
              <a:rPr lang="en-US" altLang="zh-CN" dirty="0" err="1"/>
              <a:t>HashSet</a:t>
            </a:r>
            <a:r>
              <a:rPr lang="zh-CN" altLang="en-US" dirty="0"/>
              <a:t>类</a:t>
            </a:r>
          </a:p>
          <a:p>
            <a:pPr lvl="1"/>
            <a:r>
              <a:rPr lang="en-US" altLang="zh-CN" dirty="0"/>
              <a:t>【</a:t>
            </a:r>
            <a:r>
              <a:rPr lang="zh-CN" altLang="en-US" dirty="0"/>
              <a:t>代码</a:t>
            </a:r>
            <a:r>
              <a:rPr lang="en-US" altLang="zh-CN" dirty="0"/>
              <a:t>12-12】 </a:t>
            </a:r>
            <a:r>
              <a:rPr lang="en-US" altLang="zh-CN" dirty="0" err="1"/>
              <a:t>HashSet</a:t>
            </a:r>
            <a:r>
              <a:rPr lang="zh-CN" altLang="en-US" dirty="0"/>
              <a:t>应用示例。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484974" y="1936628"/>
            <a:ext cx="8021064" cy="4818242"/>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java.util.HashSet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HashSetDemo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Set&lt;String&gt;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HashSet</a:t>
            </a:r>
            <a:r>
              <a:rPr lang="en-US" altLang="zh-CN" sz="1400" b="0" kern="0" dirty="0">
                <a:solidFill>
                  <a:srgbClr val="000000"/>
                </a:solidFill>
                <a:latin typeface="Consolas" panose="020B0609020204030204" pitchFamily="49" charset="0"/>
                <a:ea typeface="宋体" panose="02010600030101010101" pitchFamily="2" charset="-122"/>
              </a:rPr>
              <a:t>&lt;String&gt;();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添加元素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15			</a:t>
            </a:r>
            <a:r>
              <a:rPr lang="en-US" altLang="zh-CN" sz="1400" b="0" kern="0" dirty="0" err="1" smtClean="0">
                <a:solidFill>
                  <a:srgbClr val="6A3E3E"/>
                </a:solidFill>
                <a:latin typeface="Consolas" panose="020B0609020204030204" pitchFamily="49" charset="0"/>
                <a:ea typeface="宋体" panose="02010600030101010101" pitchFamily="2" charset="-122"/>
              </a:rPr>
              <a:t>aSet</a:t>
            </a:r>
            <a:r>
              <a:rPr lang="en-US" altLang="zh-CN" sz="1400" b="0" kern="0" dirty="0" err="1" smtClean="0">
                <a:solidFill>
                  <a:srgbClr val="000000"/>
                </a:solidFill>
                <a:latin typeface="Consolas" panose="020B0609020204030204" pitchFamily="49" charset="0"/>
                <a:ea typeface="宋体" panose="02010600030101010101" pitchFamily="2" charset="-122"/>
              </a:rPr>
              <a:t>.add</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"E"</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16</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smtClean="0">
                <a:solidFill>
                  <a:srgbClr val="6A3E3E"/>
                </a:solidFill>
                <a:latin typeface="Consolas" panose="020B0609020204030204" pitchFamily="49" charset="0"/>
                <a:ea typeface="宋体" panose="02010600030101010101" pitchFamily="2" charset="-122"/>
              </a:rPr>
              <a:t>aSet</a:t>
            </a:r>
            <a:r>
              <a:rPr lang="en-US" altLang="zh-CN" sz="1400" b="0" kern="0" dirty="0" err="1" smtClean="0">
                <a:solidFill>
                  <a:srgbClr val="000000"/>
                </a:solidFill>
                <a:latin typeface="Consolas" panose="020B0609020204030204" pitchFamily="49" charset="0"/>
                <a:ea typeface="宋体" panose="02010600030101010101" pitchFamily="2" charset="-122"/>
              </a:rPr>
              <a:t>.add</a:t>
            </a:r>
            <a:r>
              <a:rPr lang="en-US" altLang="zh-CN" sz="1400" b="0" kern="0" dirty="0" smtClean="0">
                <a:solidFill>
                  <a:srgbClr val="000000"/>
                </a:solidFill>
                <a:latin typeface="Consolas" panose="020B0609020204030204" pitchFamily="49" charset="0"/>
                <a:ea typeface="宋体" panose="02010600030101010101" pitchFamily="2" charset="-122"/>
              </a:rPr>
              <a:t>(</a:t>
            </a:r>
            <a:r>
              <a:rPr lang="en-US" altLang="zh-CN" sz="1400" b="0" kern="0" dirty="0" smtClean="0">
                <a:solidFill>
                  <a:srgbClr val="2A00FF"/>
                </a:solidFill>
                <a:latin typeface="Consolas" panose="020B0609020204030204" pitchFamily="49" charset="0"/>
                <a:ea typeface="宋体" panose="02010600030101010101" pitchFamily="2" charset="-122"/>
              </a:rPr>
              <a:t>"D"</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smtClean="0">
                <a:solidFill>
                  <a:srgbClr val="3F7F5F"/>
                </a:solidFill>
                <a:latin typeface="Consolas" panose="020B0609020204030204" pitchFamily="49" charset="0"/>
                <a:ea typeface="宋体" panose="02010600030101010101" pitchFamily="2" charset="-122"/>
                <a:cs typeface="Consolas" panose="020B0609020204030204" pitchFamily="49" charset="0"/>
              </a:rPr>
              <a:t>输出对象集合，调用</a:t>
            </a:r>
            <a:r>
              <a:rPr lang="en-US" altLang="zh-CN" sz="1400" b="0" kern="0" dirty="0" err="1" smtClean="0">
                <a:solidFill>
                  <a:srgbClr val="3F7F5F"/>
                </a:solidFill>
                <a:latin typeface="Consolas" panose="020B0609020204030204" pitchFamily="49" charset="0"/>
                <a:ea typeface="宋体" panose="02010600030101010101" pitchFamily="2" charset="-122"/>
              </a:rPr>
              <a:t>toString</a:t>
            </a:r>
            <a:r>
              <a:rPr lang="en-US" altLang="zh-CN" sz="1400" b="0" kern="0" dirty="0" smtClean="0">
                <a:solidFill>
                  <a:srgbClr val="3F7F5F"/>
                </a:solidFill>
                <a:latin typeface="Consolas" panose="020B0609020204030204" pitchFamily="49" charset="0"/>
                <a:ea typeface="宋体" panose="02010600030101010101" pitchFamily="2" charset="-122"/>
              </a:rPr>
              <a:t>()</a:t>
            </a:r>
            <a:endParaRPr lang="zh-CN" altLang="zh-CN" sz="1400" b="0" kern="100" dirty="0" smtClean="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18</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20	}</a:t>
            </a:r>
            <a:endParaRPr lang="zh-CN" altLang="en-US" sz="1400" b="0" dirty="0"/>
          </a:p>
        </p:txBody>
      </p:sp>
      <p:pic>
        <p:nvPicPr>
          <p:cNvPr id="6" name="图片 5"/>
          <p:cNvPicPr>
            <a:picLocks noChangeAspect="1"/>
          </p:cNvPicPr>
          <p:nvPr/>
        </p:nvPicPr>
        <p:blipFill>
          <a:blip r:embed="rId3"/>
          <a:stretch>
            <a:fillRect/>
          </a:stretch>
        </p:blipFill>
        <p:spPr>
          <a:xfrm>
            <a:off x="3174302" y="6203828"/>
            <a:ext cx="1952381" cy="380952"/>
          </a:xfrm>
          <a:prstGeom prst="rect">
            <a:avLst/>
          </a:prstGeom>
        </p:spPr>
      </p:pic>
      <p:sp>
        <p:nvSpPr>
          <p:cNvPr id="7" name="矩形 6"/>
          <p:cNvSpPr/>
          <p:nvPr/>
        </p:nvSpPr>
        <p:spPr>
          <a:xfrm>
            <a:off x="6978665" y="1495235"/>
            <a:ext cx="4629912" cy="1495794"/>
          </a:xfrm>
          <a:prstGeom prst="rect">
            <a:avLst/>
          </a:prstGeom>
        </p:spPr>
        <p:txBody>
          <a:bodyPr wrap="square">
            <a:spAutoFit/>
          </a:bodyPr>
          <a:lstStyle/>
          <a:p>
            <a:pPr algn="just">
              <a:lnSpc>
                <a:spcPct val="150000"/>
              </a:lnSpc>
              <a:spcAft>
                <a:spcPts val="0"/>
              </a:spcAft>
              <a:buNone/>
            </a:pPr>
            <a:r>
              <a:rPr lang="zh-CN" altLang="zh-CN" b="0" kern="100" dirty="0">
                <a:latin typeface="Times New Roman" panose="02020603050405020304" pitchFamily="18" charset="0"/>
                <a:ea typeface="黑体" panose="02010609060101010101" pitchFamily="49" charset="-122"/>
              </a:rPr>
              <a:t>说明：</a:t>
            </a:r>
            <a:endParaRPr lang="zh-CN" altLang="zh-CN" b="0" kern="100" dirty="0">
              <a:latin typeface="Times New Roman" panose="02020603050405020304" pitchFamily="18" charset="0"/>
              <a:ea typeface="宋体" panose="02010600030101010101" pitchFamily="2" charset="-122"/>
            </a:endParaRPr>
          </a:p>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a:t>
            </a:r>
            <a:r>
              <a:rPr lang="en-US" altLang="zh-CN" b="0" kern="100" dirty="0">
                <a:latin typeface="Times New Roman" panose="02020603050405020304" pitchFamily="18" charset="0"/>
                <a:ea typeface="宋体" panose="02010600030101010101" pitchFamily="2" charset="-122"/>
              </a:rPr>
              <a:t>1</a:t>
            </a:r>
            <a:r>
              <a:rPr lang="zh-CN" altLang="zh-CN" b="0" kern="100" dirty="0">
                <a:latin typeface="Times New Roman" panose="02020603050405020304" pitchFamily="18" charset="0"/>
                <a:ea typeface="宋体" panose="02010600030101010101" pitchFamily="2" charset="-122"/>
              </a:rPr>
              <a:t>）重复元素只能添加一个。</a:t>
            </a:r>
          </a:p>
          <a:p>
            <a:pPr>
              <a:buNone/>
            </a:pP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a:latin typeface="Times New Roman" panose="02020603050405020304" pitchFamily="18" charset="0"/>
                <a:ea typeface="宋体" panose="02010600030101010101" pitchFamily="2" charset="-122"/>
              </a:rPr>
              <a:t>2</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0" kern="100" dirty="0" err="1">
                <a:latin typeface="Times New Roman" panose="02020603050405020304" pitchFamily="18" charset="0"/>
                <a:ea typeface="宋体" panose="02010600030101010101" pitchFamily="2" charset="-122"/>
              </a:rPr>
              <a:t>HashSet</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是</a:t>
            </a:r>
            <a:r>
              <a:rPr lang="zh-CN" altLang="zh-CN" b="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无顺序</a:t>
            </a:r>
            <a:r>
              <a:rPr lang="zh-CN" altLang="zh-CN" b="0" kern="100" dirty="0">
                <a:latin typeface="Times New Roman" panose="02020603050405020304" pitchFamily="18" charset="0"/>
                <a:ea typeface="宋体" panose="02010600030101010101" pitchFamily="2" charset="-122"/>
                <a:cs typeface="Times New Roman" panose="02020603050405020304" pitchFamily="18" charset="0"/>
              </a:rPr>
              <a:t>的：输出不是按照输入顺序，也不是按照大小顺序。</a:t>
            </a:r>
            <a:endParaRPr lang="zh-CN" altLang="en-US" b="0" dirty="0"/>
          </a:p>
        </p:txBody>
      </p:sp>
      <p:sp>
        <p:nvSpPr>
          <p:cNvPr id="8" name="矩形 7"/>
          <p:cNvSpPr/>
          <p:nvPr/>
        </p:nvSpPr>
        <p:spPr>
          <a:xfrm>
            <a:off x="7510476" y="3088978"/>
            <a:ext cx="3929589" cy="403957"/>
          </a:xfrm>
          <a:prstGeom prst="rect">
            <a:avLst/>
          </a:prstGeom>
        </p:spPr>
        <p:txBody>
          <a:bodyPr wrap="square">
            <a:spAutoFit/>
          </a:bodyPr>
          <a:lstStyle/>
          <a:p>
            <a:pPr algn="just">
              <a:lnSpc>
                <a:spcPct val="150000"/>
              </a:lnSpc>
              <a:spcAft>
                <a:spcPts val="0"/>
              </a:spcAft>
              <a:buNone/>
            </a:pPr>
            <a:r>
              <a:rPr lang="zh-CN" altLang="en-US" b="0" kern="100" dirty="0">
                <a:solidFill>
                  <a:srgbClr val="FF0000"/>
                </a:solidFill>
                <a:latin typeface="宋体" panose="02010600030101010101" pitchFamily="2" charset="-122"/>
                <a:ea typeface="宋体" panose="02010600030101010101" pitchFamily="2" charset="-122"/>
              </a:rPr>
              <a:t>竟然是有序的（没有按插入顺序</a:t>
            </a:r>
            <a:r>
              <a:rPr lang="zh-CN" altLang="en-US" b="0" kern="100" dirty="0" smtClean="0">
                <a:solidFill>
                  <a:srgbClr val="FF0000"/>
                </a:solidFill>
                <a:latin typeface="宋体" panose="02010600030101010101" pitchFamily="2" charset="-122"/>
                <a:ea typeface="宋体" panose="02010600030101010101" pitchFamily="2" charset="-122"/>
              </a:rPr>
              <a:t>输出）？</a:t>
            </a:r>
            <a:endParaRPr lang="zh-CN" altLang="en-US" b="0" dirty="0">
              <a:solidFill>
                <a:srgbClr val="FF0000"/>
              </a:solidFill>
              <a:latin typeface="宋体" panose="02010600030101010101" pitchFamily="2" charset="-122"/>
              <a:ea typeface="宋体" panose="02010600030101010101" pitchFamily="2" charset="-122"/>
            </a:endParaRPr>
          </a:p>
        </p:txBody>
      </p:sp>
      <p:sp>
        <p:nvSpPr>
          <p:cNvPr id="9" name="矩形 8"/>
          <p:cNvSpPr/>
          <p:nvPr/>
        </p:nvSpPr>
        <p:spPr>
          <a:xfrm>
            <a:off x="7473405" y="3648592"/>
            <a:ext cx="4284703" cy="2936188"/>
          </a:xfrm>
          <a:prstGeom prst="rect">
            <a:avLst/>
          </a:prstGeom>
        </p:spPr>
        <p:txBody>
          <a:bodyPr wrap="square">
            <a:spAutoFit/>
          </a:bodyPr>
          <a:lstStyle/>
          <a:p>
            <a:pPr algn="just">
              <a:lnSpc>
                <a:spcPct val="150000"/>
              </a:lnSpc>
              <a:spcAft>
                <a:spcPts val="0"/>
              </a:spcAft>
              <a:buNone/>
            </a:pPr>
            <a:r>
              <a:rPr lang="zh-CN" altLang="en-US" b="0" kern="100" dirty="0">
                <a:solidFill>
                  <a:srgbClr val="FF0000"/>
                </a:solidFill>
                <a:latin typeface="宋体" panose="02010600030101010101" pitchFamily="2" charset="-122"/>
                <a:ea typeface="宋体" panose="02010600030101010101" pitchFamily="2" charset="-122"/>
              </a:rPr>
              <a:t>原因</a:t>
            </a:r>
            <a:r>
              <a:rPr lang="zh-CN" altLang="en-US" b="0" kern="100" dirty="0" smtClean="0">
                <a:solidFill>
                  <a:srgbClr val="FF0000"/>
                </a:solidFill>
                <a:latin typeface="宋体" panose="02010600030101010101" pitchFamily="2" charset="-122"/>
                <a:ea typeface="宋体" panose="02010600030101010101" pitchFamily="2" charset="-122"/>
              </a:rPr>
              <a:t>：</a:t>
            </a:r>
            <a:endParaRPr lang="en-US" altLang="zh-CN" b="0" kern="100" dirty="0" smtClean="0">
              <a:solidFill>
                <a:srgbClr val="FF0000"/>
              </a:solidFill>
              <a:latin typeface="宋体" panose="02010600030101010101" pitchFamily="2" charset="-122"/>
              <a:ea typeface="宋体" panose="02010600030101010101" pitchFamily="2" charset="-122"/>
            </a:endParaRPr>
          </a:p>
          <a:p>
            <a:pPr algn="just">
              <a:lnSpc>
                <a:spcPct val="150000"/>
              </a:lnSpc>
              <a:spcAft>
                <a:spcPts val="0"/>
              </a:spcAft>
              <a:buNone/>
            </a:pPr>
            <a:r>
              <a:rPr lang="zh-CN" altLang="en-US" b="0" kern="100" dirty="0" smtClean="0">
                <a:latin typeface="宋体" panose="02010600030101010101" pitchFamily="2" charset="-122"/>
                <a:ea typeface="宋体" panose="02010600030101010101" pitchFamily="2" charset="-122"/>
              </a:rPr>
              <a:t>（</a:t>
            </a:r>
            <a:r>
              <a:rPr lang="en-US" altLang="zh-CN" b="0" kern="100" dirty="0" smtClean="0">
                <a:latin typeface="宋体" panose="02010600030101010101" pitchFamily="2" charset="-122"/>
                <a:ea typeface="宋体" panose="02010600030101010101" pitchFamily="2" charset="-122"/>
              </a:rPr>
              <a:t>1</a:t>
            </a:r>
            <a:r>
              <a:rPr lang="zh-CN" altLang="en-US" b="0" kern="100" dirty="0" smtClean="0">
                <a:latin typeface="宋体" panose="02010600030101010101" pitchFamily="2" charset="-122"/>
                <a:ea typeface="宋体" panose="02010600030101010101" pitchFamily="2" charset="-122"/>
              </a:rPr>
              <a:t>）</a:t>
            </a:r>
            <a:r>
              <a:rPr lang="en-US" altLang="zh-CN" b="0" kern="100" dirty="0" err="1" smtClean="0">
                <a:latin typeface="宋体" panose="02010600030101010101" pitchFamily="2" charset="-122"/>
                <a:ea typeface="宋体" panose="02010600030101010101" pitchFamily="2" charset="-122"/>
              </a:rPr>
              <a:t>HashSet</a:t>
            </a:r>
            <a:r>
              <a:rPr lang="zh-CN" altLang="en-US" b="0" kern="100" dirty="0">
                <a:latin typeface="宋体" panose="02010600030101010101" pitchFamily="2" charset="-122"/>
                <a:ea typeface="宋体" panose="02010600030101010101" pitchFamily="2" charset="-122"/>
              </a:rPr>
              <a:t>底层</a:t>
            </a:r>
            <a:r>
              <a:rPr lang="zh-CN" altLang="en-US" b="0" kern="100" dirty="0" smtClean="0">
                <a:latin typeface="宋体" panose="02010600030101010101" pitchFamily="2" charset="-122"/>
                <a:ea typeface="宋体" panose="02010600030101010101" pitchFamily="2" charset="-122"/>
              </a:rPr>
              <a:t>使用</a:t>
            </a:r>
            <a:r>
              <a:rPr lang="en-US" altLang="zh-CN" b="0" kern="100" dirty="0" err="1" smtClean="0">
                <a:latin typeface="宋体" panose="02010600030101010101" pitchFamily="2" charset="-122"/>
                <a:ea typeface="宋体" panose="02010600030101010101" pitchFamily="2" charset="-122"/>
              </a:rPr>
              <a:t>HashMap</a:t>
            </a:r>
            <a:r>
              <a:rPr lang="zh-CN" altLang="en-US" b="0" kern="100" dirty="0">
                <a:latin typeface="宋体" panose="02010600030101010101" pitchFamily="2" charset="-122"/>
                <a:ea typeface="宋体" panose="02010600030101010101" pitchFamily="2" charset="-122"/>
              </a:rPr>
              <a:t>来实现的，</a:t>
            </a:r>
            <a:r>
              <a:rPr lang="en-US" altLang="zh-CN" b="0" kern="100" dirty="0">
                <a:latin typeface="宋体" panose="02010600030101010101" pitchFamily="2" charset="-122"/>
                <a:ea typeface="宋体" panose="02010600030101010101" pitchFamily="2" charset="-122"/>
              </a:rPr>
              <a:t>set</a:t>
            </a:r>
            <a:r>
              <a:rPr lang="zh-CN" altLang="en-US" b="0" kern="100" dirty="0">
                <a:latin typeface="宋体" panose="02010600030101010101" pitchFamily="2" charset="-122"/>
                <a:ea typeface="宋体" panose="02010600030101010101" pitchFamily="2" charset="-122"/>
              </a:rPr>
              <a:t>的元素存放在</a:t>
            </a:r>
            <a:r>
              <a:rPr lang="en-US" altLang="zh-CN" b="0" kern="100" dirty="0">
                <a:latin typeface="宋体" panose="02010600030101010101" pitchFamily="2" charset="-122"/>
                <a:ea typeface="宋体" panose="02010600030101010101" pitchFamily="2" charset="-122"/>
              </a:rPr>
              <a:t>map</a:t>
            </a:r>
            <a:r>
              <a:rPr lang="zh-CN" altLang="en-US" b="0" kern="100" dirty="0">
                <a:latin typeface="宋体" panose="02010600030101010101" pitchFamily="2" charset="-122"/>
                <a:ea typeface="宋体" panose="02010600030101010101" pitchFamily="2" charset="-122"/>
              </a:rPr>
              <a:t>的</a:t>
            </a:r>
            <a:r>
              <a:rPr lang="en-US" altLang="zh-CN" b="0" kern="100" dirty="0">
                <a:latin typeface="宋体" panose="02010600030101010101" pitchFamily="2" charset="-122"/>
                <a:ea typeface="宋体" panose="02010600030101010101" pitchFamily="2" charset="-122"/>
              </a:rPr>
              <a:t>key</a:t>
            </a:r>
            <a:r>
              <a:rPr lang="zh-CN" altLang="en-US" b="0" kern="100" dirty="0">
                <a:latin typeface="宋体" panose="02010600030101010101" pitchFamily="2" charset="-122"/>
                <a:ea typeface="宋体" panose="02010600030101010101" pitchFamily="2" charset="-122"/>
              </a:rPr>
              <a:t>上面。</a:t>
            </a:r>
          </a:p>
          <a:p>
            <a:pPr algn="just">
              <a:lnSpc>
                <a:spcPct val="150000"/>
              </a:lnSpc>
              <a:spcAft>
                <a:spcPts val="0"/>
              </a:spcAft>
              <a:buNone/>
            </a:pPr>
            <a:r>
              <a:rPr lang="zh-CN" altLang="en-US" b="0" kern="100" dirty="0" smtClean="0">
                <a:latin typeface="宋体" panose="02010600030101010101" pitchFamily="2" charset="-122"/>
                <a:ea typeface="宋体" panose="02010600030101010101" pitchFamily="2" charset="-122"/>
              </a:rPr>
              <a:t>（</a:t>
            </a:r>
            <a:r>
              <a:rPr lang="en-US" altLang="zh-CN" b="0" kern="100" dirty="0" smtClean="0">
                <a:latin typeface="宋体" panose="02010600030101010101" pitchFamily="2" charset="-122"/>
                <a:ea typeface="宋体" panose="02010600030101010101" pitchFamily="2" charset="-122"/>
              </a:rPr>
              <a:t>2</a:t>
            </a:r>
            <a:r>
              <a:rPr lang="zh-CN" altLang="en-US" b="0" kern="100" dirty="0" smtClean="0">
                <a:latin typeface="宋体" panose="02010600030101010101" pitchFamily="2" charset="-122"/>
                <a:ea typeface="宋体" panose="02010600030101010101" pitchFamily="2" charset="-122"/>
              </a:rPr>
              <a:t>）</a:t>
            </a:r>
            <a:r>
              <a:rPr lang="en-US" altLang="zh-CN" b="0" kern="100" dirty="0" smtClean="0">
                <a:latin typeface="宋体" panose="02010600030101010101" pitchFamily="2" charset="-122"/>
                <a:ea typeface="宋体" panose="02010600030101010101" pitchFamily="2" charset="-122"/>
              </a:rPr>
              <a:t>JDK8</a:t>
            </a:r>
            <a:r>
              <a:rPr lang="zh-CN" altLang="en-US" b="0" kern="100" dirty="0">
                <a:latin typeface="宋体" panose="02010600030101010101" pitchFamily="2" charset="-122"/>
                <a:ea typeface="宋体" panose="02010600030101010101" pitchFamily="2" charset="-122"/>
              </a:rPr>
              <a:t>版</a:t>
            </a:r>
            <a:r>
              <a:rPr lang="en-US" altLang="zh-CN" b="0" kern="100" dirty="0" err="1">
                <a:latin typeface="宋体" panose="02010600030101010101" pitchFamily="2" charset="-122"/>
                <a:ea typeface="宋体" panose="02010600030101010101" pitchFamily="2" charset="-122"/>
              </a:rPr>
              <a:t>java.util.HashMap</a:t>
            </a:r>
            <a:r>
              <a:rPr lang="zh-CN" altLang="en-US" b="0" kern="100" dirty="0">
                <a:latin typeface="宋体" panose="02010600030101010101" pitchFamily="2" charset="-122"/>
                <a:ea typeface="宋体" panose="02010600030101010101" pitchFamily="2" charset="-122"/>
              </a:rPr>
              <a:t>内的</a:t>
            </a:r>
            <a:r>
              <a:rPr lang="en-US" altLang="zh-CN" b="0" kern="100" dirty="0">
                <a:latin typeface="宋体" panose="02010600030101010101" pitchFamily="2" charset="-122"/>
                <a:ea typeface="宋体" panose="02010600030101010101" pitchFamily="2" charset="-122"/>
              </a:rPr>
              <a:t>hash</a:t>
            </a:r>
            <a:r>
              <a:rPr lang="zh-CN" altLang="en-US" b="0" kern="100" dirty="0">
                <a:latin typeface="宋体" panose="02010600030101010101" pitchFamily="2" charset="-122"/>
                <a:ea typeface="宋体" panose="02010600030101010101" pitchFamily="2" charset="-122"/>
              </a:rPr>
              <a:t>算法混淆程度低；在</a:t>
            </a:r>
            <a:r>
              <a:rPr lang="en-US" altLang="zh-CN" b="0" kern="100" dirty="0">
                <a:latin typeface="宋体" panose="02010600030101010101" pitchFamily="2" charset="-122"/>
                <a:ea typeface="宋体" panose="02010600030101010101" pitchFamily="2" charset="-122"/>
              </a:rPr>
              <a:t>[0, 2^32-1]</a:t>
            </a:r>
            <a:r>
              <a:rPr lang="zh-CN" altLang="en-US" b="0" kern="100" dirty="0">
                <a:latin typeface="宋体" panose="02010600030101010101" pitchFamily="2" charset="-122"/>
                <a:ea typeface="宋体" panose="02010600030101010101" pitchFamily="2" charset="-122"/>
              </a:rPr>
              <a:t>范围内经过</a:t>
            </a:r>
            <a:r>
              <a:rPr lang="en-US" altLang="zh-CN" b="0" kern="100" dirty="0" err="1">
                <a:latin typeface="宋体" panose="02010600030101010101" pitchFamily="2" charset="-122"/>
                <a:ea typeface="宋体" panose="02010600030101010101" pitchFamily="2" charset="-122"/>
              </a:rPr>
              <a:t>HashMap.hash</a:t>
            </a:r>
            <a:r>
              <a:rPr lang="en-US" altLang="zh-CN" b="0" kern="100" dirty="0">
                <a:latin typeface="宋体" panose="02010600030101010101" pitchFamily="2" charset="-122"/>
                <a:ea typeface="宋体" panose="02010600030101010101" pitchFamily="2" charset="-122"/>
              </a:rPr>
              <a:t>()</a:t>
            </a:r>
            <a:r>
              <a:rPr lang="zh-CN" altLang="en-US" b="0" kern="100" dirty="0">
                <a:latin typeface="宋体" panose="02010600030101010101" pitchFamily="2" charset="-122"/>
                <a:ea typeface="宋体" panose="02010600030101010101" pitchFamily="2" charset="-122"/>
              </a:rPr>
              <a:t>之后还是得到自己</a:t>
            </a:r>
            <a:r>
              <a:rPr lang="zh-CN" altLang="en-US" b="0" kern="100" dirty="0" smtClean="0">
                <a:latin typeface="宋体" panose="02010600030101010101" pitchFamily="2" charset="-122"/>
                <a:ea typeface="宋体" panose="02010600030101010101" pitchFamily="2" charset="-122"/>
              </a:rPr>
              <a:t>。也就是</a:t>
            </a:r>
            <a:r>
              <a:rPr lang="zh-CN" altLang="en-US" b="0" kern="100" dirty="0">
                <a:latin typeface="宋体" panose="02010600030101010101" pitchFamily="2" charset="-122"/>
                <a:ea typeface="宋体" panose="02010600030101010101" pitchFamily="2" charset="-122"/>
              </a:rPr>
              <a:t>后</a:t>
            </a:r>
            <a:r>
              <a:rPr lang="zh-CN" altLang="en-US" b="0" kern="100" dirty="0" smtClean="0">
                <a:latin typeface="宋体" panose="02010600030101010101" pitchFamily="2" charset="-122"/>
                <a:ea typeface="宋体" panose="02010600030101010101" pitchFamily="2" charset="-122"/>
              </a:rPr>
              <a:t>插入</a:t>
            </a:r>
            <a:r>
              <a:rPr lang="en-US" altLang="zh-CN" b="0" kern="100" dirty="0" smtClean="0">
                <a:latin typeface="宋体" panose="02010600030101010101" pitchFamily="2" charset="-122"/>
                <a:ea typeface="宋体" panose="02010600030101010101" pitchFamily="2" charset="-122"/>
              </a:rPr>
              <a:t>"D" </a:t>
            </a:r>
            <a:r>
              <a:rPr lang="zh-CN" altLang="en-US" b="0" kern="100" dirty="0">
                <a:latin typeface="宋体" panose="02010600030101010101" pitchFamily="2" charset="-122"/>
                <a:ea typeface="宋体" panose="02010600030101010101" pitchFamily="2" charset="-122"/>
              </a:rPr>
              <a:t>实际</a:t>
            </a:r>
            <a:r>
              <a:rPr lang="en-US" altLang="zh-CN" b="0" kern="100" dirty="0">
                <a:latin typeface="宋体" panose="02010600030101010101" pitchFamily="2" charset="-122"/>
                <a:ea typeface="宋体" panose="02010600030101010101" pitchFamily="2" charset="-122"/>
              </a:rPr>
              <a:t>hash</a:t>
            </a:r>
            <a:r>
              <a:rPr lang="zh-CN" altLang="en-US" b="0" kern="100" dirty="0">
                <a:latin typeface="宋体" panose="02010600030101010101" pitchFamily="2" charset="-122"/>
                <a:ea typeface="宋体" panose="02010600030101010101" pitchFamily="2" charset="-122"/>
              </a:rPr>
              <a:t>之后会排</a:t>
            </a:r>
            <a:r>
              <a:rPr lang="zh-CN" altLang="en-US" b="0" kern="100" dirty="0" smtClean="0">
                <a:latin typeface="宋体" panose="02010600030101010101" pitchFamily="2" charset="-122"/>
                <a:ea typeface="宋体" panose="02010600030101010101" pitchFamily="2" charset="-122"/>
              </a:rPr>
              <a:t>在</a:t>
            </a:r>
            <a:r>
              <a:rPr lang="en-US" altLang="zh-CN" b="0" kern="100" dirty="0" smtClean="0">
                <a:latin typeface="宋体" panose="02010600030101010101" pitchFamily="2" charset="-122"/>
                <a:ea typeface="宋体" panose="02010600030101010101" pitchFamily="2" charset="-122"/>
              </a:rPr>
              <a:t>"E"</a:t>
            </a:r>
            <a:r>
              <a:rPr lang="zh-CN" altLang="en-US" b="0" kern="100" dirty="0" smtClean="0">
                <a:latin typeface="宋体" panose="02010600030101010101" pitchFamily="2" charset="-122"/>
                <a:ea typeface="宋体" panose="02010600030101010101" pitchFamily="2" charset="-122"/>
              </a:rPr>
              <a:t>之前的。</a:t>
            </a:r>
            <a:endParaRPr lang="zh-CN" altLang="en-US"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084428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12.4.3 Set</a:t>
            </a:r>
            <a:r>
              <a:rPr lang="zh-CN" altLang="en-US" dirty="0"/>
              <a:t>集合（续）</a:t>
            </a:r>
          </a:p>
        </p:txBody>
      </p:sp>
      <p:sp>
        <p:nvSpPr>
          <p:cNvPr id="3" name="内容占位符 2"/>
          <p:cNvSpPr>
            <a:spLocks noGrp="1"/>
          </p:cNvSpPr>
          <p:nvPr>
            <p:ph idx="1"/>
          </p:nvPr>
        </p:nvSpPr>
        <p:spPr>
          <a:xfrm>
            <a:off x="505885" y="885635"/>
            <a:ext cx="11368616" cy="4876800"/>
          </a:xfrm>
        </p:spPr>
        <p:txBody>
          <a:bodyPr/>
          <a:lstStyle/>
          <a:p>
            <a:r>
              <a:rPr lang="en-US" altLang="zh-CN" sz="2000" dirty="0"/>
              <a:t>3. </a:t>
            </a:r>
            <a:r>
              <a:rPr lang="en-US" altLang="zh-CN" sz="2000" dirty="0" err="1"/>
              <a:t>TreeSet</a:t>
            </a:r>
            <a:r>
              <a:rPr lang="zh-CN" altLang="en-US" sz="2000" dirty="0"/>
              <a:t>类</a:t>
            </a:r>
          </a:p>
          <a:p>
            <a:pPr lvl="1"/>
            <a:r>
              <a:rPr lang="en-US" altLang="zh-CN" sz="1800" dirty="0"/>
              <a:t>【</a:t>
            </a:r>
            <a:r>
              <a:rPr lang="zh-CN" altLang="en-US" sz="1800" dirty="0"/>
              <a:t>代码</a:t>
            </a:r>
            <a:r>
              <a:rPr lang="en-US" altLang="zh-CN" sz="1800" dirty="0"/>
              <a:t>12-13】 </a:t>
            </a:r>
            <a:r>
              <a:rPr lang="en-US" altLang="zh-CN" sz="1800" dirty="0" err="1"/>
              <a:t>TreeSet</a:t>
            </a:r>
            <a:r>
              <a:rPr lang="zh-CN" altLang="en-US" sz="1800" dirty="0"/>
              <a:t>应用示例。</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963168" y="1799468"/>
            <a:ext cx="8272272" cy="4818242"/>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java.util.TreeSet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TreeSetDemo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Set&lt;String&gt;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TreeSet</a:t>
            </a:r>
            <a:r>
              <a:rPr lang="en-US" altLang="zh-CN" sz="1400" b="0" kern="0" dirty="0">
                <a:solidFill>
                  <a:srgbClr val="000000"/>
                </a:solidFill>
                <a:latin typeface="Consolas" panose="020B0609020204030204" pitchFamily="49" charset="0"/>
                <a:ea typeface="宋体" panose="02010600030101010101" pitchFamily="2" charset="-122"/>
              </a:rPr>
              <a:t>&lt;String&gt;();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添加元素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"F"</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输出对象集合，调用</a:t>
            </a:r>
            <a:r>
              <a:rPr lang="en-US" altLang="zh-CN" sz="1400" b="0" kern="0" dirty="0" err="1">
                <a:solidFill>
                  <a:srgbClr val="3F7F5F"/>
                </a:solidFill>
                <a:latin typeface="Consolas" panose="020B0609020204030204" pitchFamily="49" charset="0"/>
                <a:ea typeface="宋体" panose="02010600030101010101" pitchFamily="2" charset="-122"/>
              </a:rPr>
              <a:t>toString</a:t>
            </a:r>
            <a:r>
              <a:rPr lang="en-US" altLang="zh-CN" sz="1400" b="0" kern="0" dirty="0">
                <a:solidFill>
                  <a:srgbClr val="3F7F5F"/>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20	}</a:t>
            </a:r>
            <a:endParaRPr lang="zh-CN" altLang="en-US" sz="1400" b="0" dirty="0"/>
          </a:p>
        </p:txBody>
      </p:sp>
      <p:pic>
        <p:nvPicPr>
          <p:cNvPr id="6" name="图片 5"/>
          <p:cNvPicPr>
            <a:picLocks noChangeAspect="1"/>
          </p:cNvPicPr>
          <p:nvPr/>
        </p:nvPicPr>
        <p:blipFill>
          <a:blip r:embed="rId2"/>
          <a:stretch>
            <a:fillRect/>
          </a:stretch>
        </p:blipFill>
        <p:spPr>
          <a:xfrm>
            <a:off x="6498099" y="6067069"/>
            <a:ext cx="2304762" cy="390476"/>
          </a:xfrm>
          <a:prstGeom prst="rect">
            <a:avLst/>
          </a:prstGeom>
        </p:spPr>
      </p:pic>
      <p:sp>
        <p:nvSpPr>
          <p:cNvPr id="7" name="矩形 6"/>
          <p:cNvSpPr/>
          <p:nvPr/>
        </p:nvSpPr>
        <p:spPr>
          <a:xfrm>
            <a:off x="7122752" y="3789797"/>
            <a:ext cx="4883320" cy="1742015"/>
          </a:xfrm>
          <a:prstGeom prst="rect">
            <a:avLst/>
          </a:prstGeom>
        </p:spPr>
        <p:txBody>
          <a:bodyPr wrap="square">
            <a:spAutoFit/>
          </a:bodyPr>
          <a:lstStyle/>
          <a:p>
            <a:pPr algn="just">
              <a:lnSpc>
                <a:spcPct val="150000"/>
              </a:lnSpc>
              <a:spcAft>
                <a:spcPts val="0"/>
              </a:spcAft>
              <a:buNone/>
            </a:pPr>
            <a:r>
              <a:rPr lang="zh-CN" altLang="zh-CN" b="0" kern="100" dirty="0">
                <a:latin typeface="Times New Roman" panose="02020603050405020304" pitchFamily="18" charset="0"/>
                <a:ea typeface="黑体" panose="02010609060101010101" pitchFamily="49" charset="-122"/>
              </a:rPr>
              <a:t>说明：</a:t>
            </a:r>
            <a:endParaRPr lang="zh-CN" altLang="zh-CN" b="0" kern="100" dirty="0">
              <a:latin typeface="Times New Roman" panose="02020603050405020304" pitchFamily="18" charset="0"/>
              <a:ea typeface="宋体" panose="02010600030101010101" pitchFamily="2" charset="-122"/>
            </a:endParaRPr>
          </a:p>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a:t>
            </a:r>
            <a:r>
              <a:rPr lang="en-US" altLang="zh-CN" b="0" kern="100" dirty="0">
                <a:latin typeface="Times New Roman" panose="02020603050405020304" pitchFamily="18" charset="0"/>
                <a:ea typeface="宋体" panose="02010600030101010101" pitchFamily="2" charset="-122"/>
              </a:rPr>
              <a:t>1</a:t>
            </a:r>
            <a:r>
              <a:rPr lang="zh-CN" altLang="zh-CN" b="0" kern="100" dirty="0">
                <a:latin typeface="Times New Roman" panose="02020603050405020304" pitchFamily="18" charset="0"/>
                <a:ea typeface="宋体" panose="02010600030101010101" pitchFamily="2" charset="-122"/>
              </a:rPr>
              <a:t>）重复元素只能添加一个。</a:t>
            </a:r>
          </a:p>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a:t>
            </a:r>
            <a:r>
              <a:rPr lang="en-US" altLang="zh-CN" b="0" kern="100" dirty="0">
                <a:latin typeface="Times New Roman" panose="02020603050405020304" pitchFamily="18" charset="0"/>
                <a:ea typeface="宋体" panose="02010600030101010101" pitchFamily="2" charset="-122"/>
              </a:rPr>
              <a:t>2</a:t>
            </a:r>
            <a:r>
              <a:rPr lang="zh-CN" altLang="zh-CN" b="0" kern="100" dirty="0">
                <a:latin typeface="Times New Roman" panose="02020603050405020304" pitchFamily="18" charset="0"/>
                <a:ea typeface="宋体" panose="02010600030101010101" pitchFamily="2" charset="-122"/>
              </a:rPr>
              <a:t>）</a:t>
            </a:r>
            <a:r>
              <a:rPr lang="en-US" altLang="zh-CN" b="0" kern="100" dirty="0" err="1">
                <a:latin typeface="Times New Roman" panose="02020603050405020304" pitchFamily="18" charset="0"/>
                <a:ea typeface="宋体" panose="02010600030101010101" pitchFamily="2" charset="-122"/>
              </a:rPr>
              <a:t>TreeSet</a:t>
            </a:r>
            <a:r>
              <a:rPr lang="zh-CN" altLang="zh-CN" b="0" kern="100" dirty="0">
                <a:latin typeface="Times New Roman" panose="02020603050405020304" pitchFamily="18" charset="0"/>
                <a:ea typeface="宋体" panose="02010600030101010101" pitchFamily="2" charset="-122"/>
              </a:rPr>
              <a:t>是</a:t>
            </a:r>
            <a:r>
              <a:rPr lang="zh-CN" altLang="zh-CN" b="0" kern="100" dirty="0">
                <a:solidFill>
                  <a:srgbClr val="FF0000"/>
                </a:solidFill>
                <a:latin typeface="Times New Roman" panose="02020603050405020304" pitchFamily="18" charset="0"/>
                <a:ea typeface="宋体" panose="02010600030101010101" pitchFamily="2" charset="-122"/>
              </a:rPr>
              <a:t>有顺序</a:t>
            </a:r>
            <a:r>
              <a:rPr lang="zh-CN" altLang="zh-CN" b="0" kern="100" dirty="0">
                <a:latin typeface="Times New Roman" panose="02020603050405020304" pitchFamily="18" charset="0"/>
                <a:ea typeface="宋体" panose="02010600030101010101" pitchFamily="2" charset="-122"/>
              </a:rPr>
              <a:t>的：输出虽不是按照输入顺序，但是按照大小顺序。</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65871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泛型基础（续）</a:t>
            </a:r>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12-1】 </a:t>
            </a:r>
            <a:r>
              <a:rPr lang="zh-CN" altLang="en-US" dirty="0"/>
              <a:t>使用</a:t>
            </a:r>
            <a:r>
              <a:rPr lang="en-US" altLang="zh-CN" dirty="0"/>
              <a:t>Object</a:t>
            </a:r>
            <a:r>
              <a:rPr lang="zh-CN" altLang="en-US" dirty="0"/>
              <a:t>类定义</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在应用程序中必须要进行自动拆箱的转换</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871728" y="1997090"/>
            <a:ext cx="7440168" cy="2739211"/>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Grade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private</a:t>
            </a:r>
            <a:r>
              <a:rPr lang="en-US" altLang="zh-CN" b="0" kern="0" dirty="0">
                <a:solidFill>
                  <a:srgbClr val="000000"/>
                </a:solidFill>
                <a:latin typeface="Consolas" panose="020B0609020204030204" pitchFamily="49" charset="0"/>
                <a:ea typeface="宋体" panose="02010600030101010101" pitchFamily="2" charset="-122"/>
              </a:rPr>
              <a:t> Object </a:t>
            </a:r>
            <a:r>
              <a:rPr lang="en-US" altLang="zh-CN" b="0" kern="0" dirty="0" err="1">
                <a:solidFill>
                  <a:srgbClr val="0000C0"/>
                </a:solidFill>
                <a:latin typeface="Consolas" panose="020B0609020204030204" pitchFamily="49" charset="0"/>
                <a:ea typeface="宋体" panose="02010600030101010101" pitchFamily="2" charset="-122"/>
              </a:rPr>
              <a:t>studGrade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3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setStudGrade</a:t>
            </a:r>
            <a:r>
              <a:rPr lang="en-US" altLang="zh-CN" b="0" kern="0" dirty="0">
                <a:solidFill>
                  <a:srgbClr val="000000"/>
                </a:solidFill>
                <a:latin typeface="Consolas" panose="020B0609020204030204" pitchFamily="49" charset="0"/>
                <a:ea typeface="宋体" panose="02010600030101010101" pitchFamily="2" charset="-122"/>
              </a:rPr>
              <a:t>(Object </a:t>
            </a:r>
            <a:r>
              <a:rPr lang="en-US" altLang="zh-CN" b="0" kern="0" dirty="0" err="1">
                <a:solidFill>
                  <a:srgbClr val="6A3E3E"/>
                </a:solidFill>
                <a:latin typeface="Consolas" panose="020B0609020204030204" pitchFamily="49" charset="0"/>
                <a:ea typeface="宋体" panose="02010600030101010101" pitchFamily="2" charset="-122"/>
              </a:rPr>
              <a:t>sGrade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7F0055"/>
                </a:solidFill>
                <a:latin typeface="Consolas" panose="020B0609020204030204" pitchFamily="49" charset="0"/>
                <a:ea typeface="宋体" panose="02010600030101010101" pitchFamily="2" charset="-122"/>
              </a:rPr>
              <a:t>this</a:t>
            </a:r>
            <a:r>
              <a:rPr lang="en-US" altLang="zh-CN" b="0" kern="0" dirty="0" err="1">
                <a:solidFill>
                  <a:srgbClr val="000000"/>
                </a:solidFill>
                <a:latin typeface="Consolas" panose="020B0609020204030204" pitchFamily="49" charset="0"/>
                <a:ea typeface="宋体" panose="02010600030101010101" pitchFamily="2" charset="-122"/>
              </a:rPr>
              <a:t>.</a:t>
            </a:r>
            <a:r>
              <a:rPr lang="en-US" altLang="zh-CN" b="0" kern="0" dirty="0" err="1">
                <a:solidFill>
                  <a:srgbClr val="0000C0"/>
                </a:solidFill>
                <a:latin typeface="Consolas" panose="020B0609020204030204" pitchFamily="49" charset="0"/>
                <a:ea typeface="宋体" panose="02010600030101010101" pitchFamily="2" charset="-122"/>
              </a:rPr>
              <a:t>studGrade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sGrade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latin typeface="Consolas" panose="020B0609020204030204" pitchFamily="49" charset="0"/>
                <a:ea typeface="宋体" panose="02010600030101010101" pitchFamily="2" charset="-122"/>
              </a:rPr>
              <a:t>7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Object </a:t>
            </a:r>
            <a:r>
              <a:rPr lang="en-US" altLang="zh-CN" b="0" kern="0" dirty="0" err="1">
                <a:solidFill>
                  <a:srgbClr val="000000"/>
                </a:solidFill>
                <a:latin typeface="Consolas" panose="020B0609020204030204" pitchFamily="49" charset="0"/>
                <a:ea typeface="宋体" panose="02010600030101010101" pitchFamily="2" charset="-122"/>
              </a:rPr>
              <a:t>getStudGrade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r>
              <a:rPr lang="en-US" altLang="zh-CN" b="0" kern="0" dirty="0">
                <a:solidFill>
                  <a:srgbClr val="7F0055"/>
                </a:solidFill>
                <a:latin typeface="Consolas" panose="020B0609020204030204" pitchFamily="49" charset="0"/>
                <a:ea typeface="宋体" panose="02010600030101010101" pitchFamily="2" charset="-122"/>
              </a:rPr>
              <a:t>return</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C0"/>
                </a:solidFill>
                <a:latin typeface="Consolas" panose="020B0609020204030204" pitchFamily="49" charset="0"/>
                <a:ea typeface="宋体" panose="02010600030101010101" pitchFamily="2" charset="-122"/>
              </a:rPr>
              <a:t>studGrade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10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11	}</a:t>
            </a:r>
            <a:endParaRPr lang="zh-CN" altLang="en-US" b="0" dirty="0"/>
          </a:p>
        </p:txBody>
      </p:sp>
    </p:spTree>
    <p:extLst>
      <p:ext uri="{BB962C8B-B14F-4D97-AF65-F5344CB8AC3E}">
        <p14:creationId xmlns:p14="http://schemas.microsoft.com/office/powerpoint/2010/main" val="32566784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801" y="2498027"/>
            <a:ext cx="10212916" cy="609600"/>
          </a:xfrm>
        </p:spPr>
        <p:txBody>
          <a:bodyPr/>
          <a:lstStyle/>
          <a:p>
            <a:r>
              <a:rPr lang="zh-CN" altLang="en-US" dirty="0"/>
              <a:t>第</a:t>
            </a:r>
            <a:r>
              <a:rPr lang="en-US" altLang="zh-CN" dirty="0"/>
              <a:t>12.5</a:t>
            </a:r>
            <a:r>
              <a:rPr lang="zh-CN" altLang="en-US" dirty="0"/>
              <a:t>课 聚集的标准输出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937506071"/>
      </p:ext>
    </p:extLst>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12.5.1 Iterator</a:t>
            </a:r>
            <a:r>
              <a:rPr lang="zh-CN" altLang="en-US" dirty="0"/>
              <a:t>接口</a:t>
            </a:r>
          </a:p>
        </p:txBody>
      </p:sp>
      <p:sp>
        <p:nvSpPr>
          <p:cNvPr id="3" name="内容占位符 2"/>
          <p:cNvSpPr>
            <a:spLocks noGrp="1"/>
          </p:cNvSpPr>
          <p:nvPr>
            <p:ph idx="1"/>
          </p:nvPr>
        </p:nvSpPr>
        <p:spPr/>
        <p:txBody>
          <a:bodyPr/>
          <a:lstStyle/>
          <a:p>
            <a:r>
              <a:rPr lang="en-US" altLang="zh-CN" dirty="0"/>
              <a:t>Java</a:t>
            </a:r>
            <a:r>
              <a:rPr lang="zh-CN" altLang="en-US" dirty="0"/>
              <a:t>数据结构也可以看成是</a:t>
            </a:r>
            <a:r>
              <a:rPr lang="en-US" altLang="zh-CN" dirty="0"/>
              <a:t>Java</a:t>
            </a:r>
            <a:r>
              <a:rPr lang="zh-CN" altLang="en-US" dirty="0"/>
              <a:t>提供的一些数据容器（</a:t>
            </a:r>
            <a:r>
              <a:rPr lang="en-US" altLang="zh-CN" dirty="0"/>
              <a:t>container</a:t>
            </a:r>
            <a:r>
              <a:rPr lang="zh-CN" altLang="en-US" dirty="0"/>
              <a:t>）对象。为了能提供在各种容器对象中访问各个元素，而又不暴露该对象的内部细节，</a:t>
            </a:r>
            <a:r>
              <a:rPr lang="en-US" altLang="zh-CN" dirty="0"/>
              <a:t>Java</a:t>
            </a:r>
            <a:r>
              <a:rPr lang="zh-CN" altLang="en-US" dirty="0"/>
              <a:t>提供了迭代器（</a:t>
            </a:r>
            <a:r>
              <a:rPr lang="en-US" altLang="zh-CN" dirty="0"/>
              <a:t>Iterator</a:t>
            </a:r>
            <a:r>
              <a:rPr lang="zh-CN" altLang="en-US" dirty="0"/>
              <a:t>）接口。</a:t>
            </a:r>
          </a:p>
          <a:p>
            <a:r>
              <a:rPr lang="zh-CN" altLang="en-US" dirty="0"/>
              <a:t>在</a:t>
            </a:r>
            <a:r>
              <a:rPr lang="en-US" altLang="zh-CN" dirty="0"/>
              <a:t>Iterator</a:t>
            </a:r>
            <a:r>
              <a:rPr lang="zh-CN" altLang="en-US" dirty="0"/>
              <a:t>接口中定义了三个方法：</a:t>
            </a:r>
          </a:p>
          <a:p>
            <a:pPr marL="457200" lvl="1" indent="0">
              <a:buNone/>
            </a:pPr>
            <a:r>
              <a:rPr lang="en-US" altLang="zh-CN" dirty="0"/>
              <a:t>• </a:t>
            </a:r>
            <a:r>
              <a:rPr lang="en-US" altLang="zh-CN" dirty="0" err="1" smtClean="0"/>
              <a:t>hasNext</a:t>
            </a:r>
            <a:r>
              <a:rPr lang="en-US" altLang="zh-CN" dirty="0"/>
              <a:t>()</a:t>
            </a:r>
            <a:r>
              <a:rPr lang="zh-CN" altLang="en-US" dirty="0"/>
              <a:t>：是否还有下一个元素。</a:t>
            </a:r>
          </a:p>
          <a:p>
            <a:pPr marL="457200" lvl="1" indent="0">
              <a:buNone/>
            </a:pPr>
            <a:r>
              <a:rPr lang="en-US" altLang="zh-CN" dirty="0"/>
              <a:t>• next()</a:t>
            </a:r>
            <a:r>
              <a:rPr lang="zh-CN" altLang="en-US" dirty="0"/>
              <a:t>：返回当前元素。</a:t>
            </a:r>
          </a:p>
          <a:p>
            <a:pPr marL="457200" lvl="1" indent="0">
              <a:buNone/>
            </a:pPr>
            <a:r>
              <a:rPr lang="en-US" altLang="zh-CN" dirty="0"/>
              <a:t>• remove()</a:t>
            </a:r>
            <a:r>
              <a:rPr lang="zh-CN" altLang="en-US" dirty="0"/>
              <a:t>：删除当前元素。</a:t>
            </a:r>
          </a:p>
          <a:p>
            <a:r>
              <a:rPr lang="en-US" altLang="zh-CN" dirty="0"/>
              <a:t>【</a:t>
            </a:r>
            <a:r>
              <a:rPr lang="zh-CN" altLang="en-US" dirty="0"/>
              <a:t>代码</a:t>
            </a:r>
            <a:r>
              <a:rPr lang="en-US" altLang="zh-CN" dirty="0"/>
              <a:t>12-14】</a:t>
            </a:r>
            <a:r>
              <a:rPr lang="zh-CN" altLang="en-US" dirty="0"/>
              <a:t>将代码</a:t>
            </a:r>
            <a:r>
              <a:rPr lang="en-US" altLang="zh-CN" dirty="0"/>
              <a:t>12-12</a:t>
            </a:r>
            <a:r>
              <a:rPr lang="zh-CN" altLang="en-US" dirty="0"/>
              <a:t>改用迭代器输出。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4270973948"/>
      </p:ext>
    </p:extLst>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12.5.1 Iterator</a:t>
            </a:r>
            <a:r>
              <a:rPr lang="zh-CN" altLang="en-US" dirty="0" smtClean="0"/>
              <a:t>接口</a:t>
            </a:r>
            <a:r>
              <a:rPr lang="en-US" altLang="zh-CN" dirty="0" smtClean="0"/>
              <a:t>(</a:t>
            </a:r>
            <a:r>
              <a:rPr lang="zh-CN" altLang="en-US" dirty="0" smtClean="0"/>
              <a:t>续</a:t>
            </a:r>
            <a:r>
              <a:rPr lang="en-US" altLang="zh-CN" dirty="0" smtClean="0"/>
              <a:t>)</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762000" y="995363"/>
            <a:ext cx="8601456" cy="5810822"/>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java.util.HashSet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java.util.Iterator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IteratorDemo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Set&lt;String&gt;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HashSet</a:t>
            </a:r>
            <a:r>
              <a:rPr lang="en-US" altLang="zh-CN" sz="1400" b="0" kern="0" dirty="0">
                <a:solidFill>
                  <a:srgbClr val="000000"/>
                </a:solidFill>
                <a:latin typeface="Consolas" panose="020B0609020204030204" pitchFamily="49" charset="0"/>
                <a:ea typeface="宋体" panose="02010600030101010101" pitchFamily="2" charset="-122"/>
              </a:rPr>
              <a:t>&lt;String&gt;();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添加元素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Iterator&lt;String&gt; </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.iterator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err="1">
                <a:solidFill>
                  <a:srgbClr val="000000"/>
                </a:solidFill>
                <a:latin typeface="Consolas" panose="020B0609020204030204" pitchFamily="49" charset="0"/>
                <a:ea typeface="宋体" panose="02010600030101010101" pitchFamily="2" charset="-122"/>
              </a:rPr>
              <a:t>.hasNext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用迭代器输出对象集合</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err="1">
                <a:solidFill>
                  <a:srgbClr val="000000"/>
                </a:solidFill>
                <a:latin typeface="Consolas" panose="020B0609020204030204" pitchFamily="49" charset="0"/>
                <a:ea typeface="宋体" panose="02010600030101010101" pitchFamily="2" charset="-122"/>
              </a:rPr>
              <a:t>.next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25	}</a:t>
            </a:r>
            <a:endParaRPr lang="zh-CN" altLang="en-US" sz="1400" b="0" dirty="0"/>
          </a:p>
        </p:txBody>
      </p:sp>
    </p:spTree>
    <p:extLst>
      <p:ext uri="{BB962C8B-B14F-4D97-AF65-F5344CB8AC3E}">
        <p14:creationId xmlns:p14="http://schemas.microsoft.com/office/powerpoint/2010/main" val="152690092"/>
      </p:ext>
    </p:extLst>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12.5.2 </a:t>
            </a:r>
            <a:r>
              <a:rPr lang="en-US" altLang="zh-CN" dirty="0" err="1"/>
              <a:t>foreach</a:t>
            </a:r>
            <a:endParaRPr lang="zh-CN" altLang="en-US" dirty="0"/>
          </a:p>
        </p:txBody>
      </p:sp>
      <p:sp>
        <p:nvSpPr>
          <p:cNvPr id="3" name="内容占位符 2"/>
          <p:cNvSpPr>
            <a:spLocks noGrp="1"/>
          </p:cNvSpPr>
          <p:nvPr>
            <p:ph idx="1"/>
          </p:nvPr>
        </p:nvSpPr>
        <p:spPr/>
        <p:txBody>
          <a:bodyPr/>
          <a:lstStyle/>
          <a:p>
            <a:r>
              <a:rPr lang="en-US" altLang="zh-CN" dirty="0" err="1" smtClean="0"/>
              <a:t>foreach</a:t>
            </a:r>
            <a:r>
              <a:rPr lang="zh-CN" altLang="en-US" dirty="0" smtClean="0"/>
              <a:t>的</a:t>
            </a:r>
            <a:r>
              <a:rPr lang="zh-CN" altLang="en-US" dirty="0"/>
              <a:t>一般格式为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a:t>
            </a:r>
            <a:r>
              <a:rPr lang="zh-CN" altLang="en-US" dirty="0"/>
              <a:t>代码</a:t>
            </a:r>
            <a:r>
              <a:rPr lang="en-US" altLang="zh-CN" dirty="0"/>
              <a:t>12-15】 </a:t>
            </a:r>
            <a:r>
              <a:rPr lang="zh-CN" altLang="en-US" dirty="0"/>
              <a:t>将代码</a:t>
            </a:r>
            <a:r>
              <a:rPr lang="en-US" altLang="zh-CN" dirty="0"/>
              <a:t>12-12</a:t>
            </a:r>
            <a:r>
              <a:rPr lang="zh-CN" altLang="en-US" dirty="0"/>
              <a:t>改用</a:t>
            </a:r>
            <a:r>
              <a:rPr lang="en-US" altLang="zh-CN" dirty="0" err="1"/>
              <a:t>foreach</a:t>
            </a:r>
            <a:r>
              <a:rPr lang="zh-CN" altLang="en-US" dirty="0"/>
              <a:t>输出。</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09278298"/>
              </p:ext>
            </p:extLst>
          </p:nvPr>
        </p:nvGraphicFramePr>
        <p:xfrm>
          <a:off x="944404" y="1656588"/>
          <a:ext cx="6471380" cy="1234440"/>
        </p:xfrm>
        <a:graphic>
          <a:graphicData uri="http://schemas.openxmlformats.org/drawingml/2006/table">
            <a:tbl>
              <a:tblPr firstRow="1" firstCol="1" bandRow="1"/>
              <a:tblGrid>
                <a:gridCol w="6471380"/>
              </a:tblGrid>
              <a:tr h="0">
                <a:tc>
                  <a:txBody>
                    <a:bodyPr/>
                    <a:lstStyle/>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for(</a:t>
                      </a:r>
                      <a:r>
                        <a:rPr lang="zh-CN" sz="1800" u="sng" kern="100" dirty="0">
                          <a:effectLst/>
                          <a:latin typeface="Times New Roman" panose="02020603050405020304" pitchFamily="18" charset="0"/>
                          <a:ea typeface="宋体" panose="02010600030101010101" pitchFamily="2" charset="-122"/>
                        </a:rPr>
                        <a:t>类</a:t>
                      </a:r>
                      <a:r>
                        <a:rPr lang="zh-CN"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元素名</a:t>
                      </a:r>
                      <a:r>
                        <a:rPr lang="zh-CN" sz="1800" kern="100" dirty="0">
                          <a:effectLst/>
                          <a:latin typeface="Times New Roman" panose="02020603050405020304" pitchFamily="18" charset="0"/>
                          <a:ea typeface="宋体" panose="02010600030101010101" pitchFamily="2" charset="-122"/>
                        </a:rPr>
                        <a:t> ：</a:t>
                      </a:r>
                      <a:r>
                        <a:rPr lang="zh-CN" sz="1800" u="sng" kern="100" dirty="0">
                          <a:effectLst/>
                          <a:latin typeface="Times New Roman" panose="02020603050405020304" pitchFamily="18" charset="0"/>
                          <a:ea typeface="宋体" panose="02010600030101010101" pitchFamily="2" charset="-122"/>
                        </a:rPr>
                        <a:t>聚集名</a:t>
                      </a: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	</a:t>
                      </a:r>
                      <a:r>
                        <a:rPr lang="zh-CN" sz="1800" kern="100" dirty="0">
                          <a:effectLst/>
                          <a:latin typeface="Times New Roman" panose="02020603050405020304" pitchFamily="18" charset="0"/>
                          <a:ea typeface="宋体" panose="02010600030101010101" pitchFamily="2" charset="-122"/>
                        </a:rPr>
                        <a:t>…</a:t>
                      </a:r>
                    </a:p>
                    <a:p>
                      <a:pPr indent="26987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30236827"/>
      </p:ext>
    </p:extLst>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12.5.2 </a:t>
            </a:r>
            <a:r>
              <a:rPr lang="en-US" altLang="zh-CN" dirty="0" err="1" smtClean="0"/>
              <a:t>foreach</a:t>
            </a:r>
            <a:r>
              <a:rPr lang="zh-CN" altLang="en-US" dirty="0" smtClean="0"/>
              <a:t>（续）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862584" y="1193704"/>
            <a:ext cx="8180832" cy="5122941"/>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java.util.HashSet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IteratorDemo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Set&lt;String&gt;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HashSet</a:t>
            </a:r>
            <a:r>
              <a:rPr lang="en-US" altLang="zh-CN" sz="1400" b="0" kern="0" dirty="0">
                <a:solidFill>
                  <a:srgbClr val="000000"/>
                </a:solidFill>
                <a:latin typeface="Consolas" panose="020B0609020204030204" pitchFamily="49" charset="0"/>
                <a:ea typeface="宋体" panose="02010600030101010101" pitchFamily="2" charset="-122"/>
              </a:rPr>
              <a:t>&lt;String&gt;();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添加元素</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"B"</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"D"</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err="1">
                <a:solidFill>
                  <a:srgbClr val="000000"/>
                </a:solidFill>
                <a:latin typeface="Consolas" panose="020B0609020204030204" pitchFamily="49" charset="0"/>
                <a:ea typeface="宋体" panose="02010600030101010101" pitchFamily="2" charset="-122"/>
              </a:rPr>
              <a:t>.add</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用</a:t>
            </a:r>
            <a:r>
              <a:rPr lang="en-US" altLang="zh-CN" sz="1400" b="0" kern="0" dirty="0" err="1">
                <a:solidFill>
                  <a:srgbClr val="3F7F5F"/>
                </a:solidFill>
                <a:latin typeface="Consolas" panose="020B0609020204030204" pitchFamily="49" charset="0"/>
                <a:ea typeface="宋体" panose="02010600030101010101" pitchFamily="2" charset="-122"/>
              </a:rPr>
              <a:t>foreach</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输出对象集合</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a:solidFill>
                  <a:srgbClr val="7F0055"/>
                </a:solidFill>
                <a:latin typeface="Consolas" panose="020B0609020204030204" pitchFamily="49" charset="0"/>
                <a:ea typeface="宋体" panose="02010600030101010101" pitchFamily="2" charset="-122"/>
              </a:rPr>
              <a:t>for</a:t>
            </a:r>
            <a:r>
              <a:rPr lang="en-US" altLang="zh-CN" sz="1400" b="0" kern="0" dirty="0">
                <a:solidFill>
                  <a:srgbClr val="000000"/>
                </a:solidFill>
                <a:latin typeface="Consolas" panose="020B0609020204030204" pitchFamily="49" charset="0"/>
                <a:ea typeface="宋体" panose="02010600030101010101" pitchFamily="2" charset="-122"/>
              </a:rPr>
              <a:t> (String </a:t>
            </a:r>
            <a:r>
              <a:rPr lang="en-US" altLang="zh-CN" sz="1400" b="0" kern="0" dirty="0" err="1">
                <a:solidFill>
                  <a:srgbClr val="6A3E3E"/>
                </a:solidFill>
                <a:latin typeface="Consolas" panose="020B0609020204030204" pitchFamily="49" charset="0"/>
                <a:ea typeface="宋体" panose="02010600030101010101" pitchFamily="2" charset="-122"/>
              </a:rPr>
              <a:t>str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aSet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str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22	}</a:t>
            </a:r>
            <a:endParaRPr lang="zh-CN" altLang="en-US" sz="1400" b="0" dirty="0"/>
          </a:p>
        </p:txBody>
      </p:sp>
    </p:spTree>
    <p:extLst>
      <p:ext uri="{BB962C8B-B14F-4D97-AF65-F5344CB8AC3E}">
        <p14:creationId xmlns:p14="http://schemas.microsoft.com/office/powerpoint/2010/main" val="2128495856"/>
      </p:ext>
    </p:extLst>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3841" y="2379155"/>
            <a:ext cx="10212916" cy="609600"/>
          </a:xfrm>
        </p:spPr>
        <p:txBody>
          <a:bodyPr/>
          <a:lstStyle/>
          <a:p>
            <a:r>
              <a:rPr lang="zh-CN" altLang="en-US" dirty="0"/>
              <a:t>第</a:t>
            </a:r>
            <a:r>
              <a:rPr lang="en-US" altLang="zh-CN" dirty="0"/>
              <a:t>12.6</a:t>
            </a:r>
            <a:r>
              <a:rPr lang="zh-CN" altLang="en-US" dirty="0"/>
              <a:t>课 </a:t>
            </a:r>
            <a:r>
              <a:rPr lang="en-US" altLang="zh-CN" dirty="0"/>
              <a:t>Map</a:t>
            </a:r>
            <a:r>
              <a:rPr lang="zh-CN" altLang="en-US" dirty="0"/>
              <a:t>接口类及其应用</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842085314"/>
      </p:ext>
    </p:extLst>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12.6.1 Map</a:t>
            </a:r>
            <a:r>
              <a:rPr lang="zh-CN" altLang="en-US" dirty="0"/>
              <a:t>接口的定义与方法</a:t>
            </a:r>
          </a:p>
        </p:txBody>
      </p:sp>
      <p:sp>
        <p:nvSpPr>
          <p:cNvPr id="3" name="内容占位符 2"/>
          <p:cNvSpPr>
            <a:spLocks noGrp="1"/>
          </p:cNvSpPr>
          <p:nvPr>
            <p:ph idx="1"/>
          </p:nvPr>
        </p:nvSpPr>
        <p:spPr/>
        <p:txBody>
          <a:bodyPr/>
          <a:lstStyle/>
          <a:p>
            <a:r>
              <a:rPr lang="en-US" altLang="zh-CN" dirty="0"/>
              <a:t>Map</a:t>
            </a:r>
            <a:r>
              <a:rPr lang="zh-CN" altLang="en-US" dirty="0"/>
              <a:t>用于保存具有映射关系的数据，</a:t>
            </a:r>
            <a:r>
              <a:rPr lang="en-US" altLang="zh-CN" dirty="0"/>
              <a:t>Map</a:t>
            </a:r>
            <a:r>
              <a:rPr lang="zh-CN" altLang="en-US" dirty="0"/>
              <a:t>里保存着两组数据：</a:t>
            </a:r>
            <a:r>
              <a:rPr lang="en-US" altLang="zh-CN" dirty="0"/>
              <a:t>key</a:t>
            </a:r>
            <a:r>
              <a:rPr lang="zh-CN" altLang="en-US" dirty="0"/>
              <a:t>和</a:t>
            </a:r>
            <a:r>
              <a:rPr lang="en-US" altLang="zh-CN" dirty="0"/>
              <a:t>value</a:t>
            </a:r>
            <a:r>
              <a:rPr lang="zh-CN" altLang="en-US" dirty="0"/>
              <a:t>，它们都可以使任何引用类型的数据，但</a:t>
            </a:r>
            <a:r>
              <a:rPr lang="en-US" altLang="zh-CN" dirty="0"/>
              <a:t>key</a:t>
            </a:r>
            <a:r>
              <a:rPr lang="zh-CN" altLang="en-US" dirty="0"/>
              <a:t>不能重复。所以通过指定的</a:t>
            </a:r>
            <a:r>
              <a:rPr lang="en-US" altLang="zh-CN" dirty="0"/>
              <a:t>key</a:t>
            </a:r>
            <a:r>
              <a:rPr lang="zh-CN" altLang="en-US" dirty="0"/>
              <a:t>就可以取出对应的</a:t>
            </a:r>
            <a:r>
              <a:rPr lang="en-US" altLang="zh-CN" dirty="0"/>
              <a:t>value</a:t>
            </a:r>
            <a:r>
              <a:rPr lang="zh-CN" altLang="en-US" dirty="0" smtClean="0"/>
              <a:t>。</a:t>
            </a:r>
            <a:endParaRPr lang="en-US" altLang="zh-CN" dirty="0" smtClean="0"/>
          </a:p>
          <a:p>
            <a:r>
              <a:rPr lang="en-US" altLang="zh-CN" dirty="0"/>
              <a:t>Map </a:t>
            </a:r>
            <a:r>
              <a:rPr lang="zh-CN" altLang="en-US" dirty="0"/>
              <a:t>没有继承 </a:t>
            </a:r>
            <a:r>
              <a:rPr lang="en-US" altLang="zh-CN" dirty="0"/>
              <a:t>Collection </a:t>
            </a:r>
            <a:r>
              <a:rPr lang="zh-CN" altLang="en-US" dirty="0"/>
              <a:t>接口，</a:t>
            </a:r>
            <a:r>
              <a:rPr lang="en-US" altLang="zh-CN" dirty="0"/>
              <a:t>Map</a:t>
            </a:r>
            <a:r>
              <a:rPr lang="zh-CN" altLang="en-US" dirty="0"/>
              <a:t>是一个具有双泛型定义的</a:t>
            </a:r>
            <a:r>
              <a:rPr lang="zh-CN" altLang="en-US" dirty="0" smtClean="0"/>
              <a:t>接口。</a:t>
            </a:r>
            <a:r>
              <a:rPr lang="zh-CN" altLang="en-US" dirty="0"/>
              <a:t>其定义如下：</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191437433"/>
              </p:ext>
            </p:extLst>
          </p:nvPr>
        </p:nvGraphicFramePr>
        <p:xfrm>
          <a:off x="1035844" y="2600706"/>
          <a:ext cx="6709124" cy="499110"/>
        </p:xfrm>
        <a:graphic>
          <a:graphicData uri="http://schemas.openxmlformats.org/drawingml/2006/table">
            <a:tbl>
              <a:tblPr firstRow="1" firstCol="1" bandRow="1"/>
              <a:tblGrid>
                <a:gridCol w="6709124"/>
              </a:tblGrid>
              <a:tr h="499110">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interface Map&lt;K,V&gt;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40096973"/>
      </p:ext>
    </p:extLst>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12.6.1 Map</a:t>
            </a:r>
            <a:r>
              <a:rPr lang="zh-CN" altLang="en-US" dirty="0"/>
              <a:t>接口的定义与</a:t>
            </a:r>
            <a:r>
              <a:rPr lang="zh-CN" altLang="en-US" dirty="0" smtClean="0"/>
              <a:t>方法（续）</a:t>
            </a:r>
            <a:endParaRPr lang="zh-CN" altLang="en-US" dirty="0"/>
          </a:p>
        </p:txBody>
      </p:sp>
      <p:sp>
        <p:nvSpPr>
          <p:cNvPr id="3" name="内容占位符 2"/>
          <p:cNvSpPr>
            <a:spLocks noGrp="1"/>
          </p:cNvSpPr>
          <p:nvPr>
            <p:ph idx="1"/>
          </p:nvPr>
        </p:nvSpPr>
        <p:spPr/>
        <p:txBody>
          <a:bodyPr/>
          <a:lstStyle/>
          <a:p>
            <a:r>
              <a:rPr lang="en-US" altLang="zh-CN" dirty="0"/>
              <a:t>Map</a:t>
            </a:r>
            <a:r>
              <a:rPr lang="zh-CN" altLang="en-US" dirty="0"/>
              <a:t>接口定义了大量方法。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4123943" y="1114425"/>
            <a:ext cx="7268225" cy="5170272"/>
          </a:xfrm>
          <a:prstGeom prst="rect">
            <a:avLst/>
          </a:prstGeom>
        </p:spPr>
      </p:pic>
    </p:spTree>
    <p:extLst>
      <p:ext uri="{BB962C8B-B14F-4D97-AF65-F5344CB8AC3E}">
        <p14:creationId xmlns:p14="http://schemas.microsoft.com/office/powerpoint/2010/main" val="2990543294"/>
      </p:ext>
    </p:extLst>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12.6.2 </a:t>
            </a:r>
            <a:r>
              <a:rPr lang="en-US" altLang="zh-CN" dirty="0" err="1"/>
              <a:t>Map.Entry</a:t>
            </a:r>
            <a:r>
              <a:rPr lang="zh-CN" altLang="en-US" dirty="0"/>
              <a:t>接口</a:t>
            </a:r>
          </a:p>
        </p:txBody>
      </p:sp>
      <p:sp>
        <p:nvSpPr>
          <p:cNvPr id="3" name="内容占位符 2"/>
          <p:cNvSpPr>
            <a:spLocks noGrp="1"/>
          </p:cNvSpPr>
          <p:nvPr>
            <p:ph idx="1"/>
          </p:nvPr>
        </p:nvSpPr>
        <p:spPr>
          <a:xfrm>
            <a:off x="478916" y="1114424"/>
            <a:ext cx="11368616" cy="5368671"/>
          </a:xfrm>
        </p:spPr>
        <p:txBody>
          <a:bodyPr/>
          <a:lstStyle/>
          <a:p>
            <a:r>
              <a:rPr lang="en-US" altLang="zh-CN" dirty="0" err="1"/>
              <a:t>Map.Entry</a:t>
            </a:r>
            <a:r>
              <a:rPr lang="zh-CN" altLang="en-US" dirty="0"/>
              <a:t>是内部定义的一个专门用于保存</a:t>
            </a:r>
            <a:r>
              <a:rPr lang="en-US" altLang="zh-CN" dirty="0"/>
              <a:t>key-value</a:t>
            </a:r>
            <a:r>
              <a:rPr lang="zh-CN" altLang="en-US" dirty="0"/>
              <a:t>内容的接口</a:t>
            </a:r>
            <a:r>
              <a:rPr lang="zh-CN" altLang="en-US" dirty="0" smtClean="0"/>
              <a:t>。其</a:t>
            </a:r>
            <a:r>
              <a:rPr lang="zh-CN" altLang="en-US" dirty="0"/>
              <a:t>定义如下</a:t>
            </a:r>
            <a:r>
              <a:rPr lang="zh-CN" altLang="en-US" dirty="0" smtClean="0"/>
              <a:t>：</a:t>
            </a:r>
            <a:endParaRPr lang="en-US" altLang="zh-CN" dirty="0" smtClean="0"/>
          </a:p>
          <a:p>
            <a:endParaRPr lang="en-US" altLang="zh-CN" dirty="0"/>
          </a:p>
          <a:p>
            <a:endParaRPr lang="en-US" altLang="zh-CN" dirty="0" smtClean="0"/>
          </a:p>
          <a:p>
            <a:r>
              <a:rPr lang="en-US" altLang="zh-CN" dirty="0" err="1"/>
              <a:t>Map.Entry</a:t>
            </a:r>
            <a:r>
              <a:rPr lang="zh-CN" altLang="en-US" dirty="0"/>
              <a:t>职责的</a:t>
            </a:r>
            <a:r>
              <a:rPr lang="zh-CN" altLang="en-US" dirty="0" smtClean="0"/>
              <a:t>示意图</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由于这个接口是使用</a:t>
            </a:r>
            <a:r>
              <a:rPr lang="en-US" altLang="zh-CN" dirty="0"/>
              <a:t>static</a:t>
            </a:r>
            <a:r>
              <a:rPr lang="zh-CN" altLang="en-US" dirty="0"/>
              <a:t>声明为了内部接口，所以可以通过“外部类</a:t>
            </a:r>
            <a:r>
              <a:rPr lang="en-US" altLang="zh-CN" dirty="0"/>
              <a:t>.</a:t>
            </a:r>
            <a:r>
              <a:rPr lang="zh-CN" altLang="en-US" dirty="0"/>
              <a:t>内部类”的形式直接调用。</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4141708099"/>
              </p:ext>
            </p:extLst>
          </p:nvPr>
        </p:nvGraphicFramePr>
        <p:xfrm>
          <a:off x="962692" y="1585722"/>
          <a:ext cx="7084028" cy="435102"/>
        </p:xfrm>
        <a:graphic>
          <a:graphicData uri="http://schemas.openxmlformats.org/drawingml/2006/table">
            <a:tbl>
              <a:tblPr firstRow="1" firstCol="1" bandRow="1"/>
              <a:tblGrid>
                <a:gridCol w="7084028"/>
              </a:tblGrid>
              <a:tr h="435102">
                <a:tc>
                  <a:txBody>
                    <a:bodyPr/>
                    <a:lstStyle/>
                    <a:p>
                      <a:pPr indent="200025" algn="just">
                        <a:lnSpc>
                          <a:spcPct val="150000"/>
                        </a:lnSpc>
                        <a:spcAft>
                          <a:spcPts val="0"/>
                        </a:spcAft>
                      </a:pPr>
                      <a:r>
                        <a:rPr lang="en-US" sz="1800" kern="100" dirty="0">
                          <a:effectLst/>
                          <a:latin typeface="Times New Roman" panose="02020603050405020304" pitchFamily="18" charset="0"/>
                          <a:ea typeface="宋体" panose="02010600030101010101" pitchFamily="2" charset="-122"/>
                        </a:rPr>
                        <a:t>public static interface </a:t>
                      </a:r>
                      <a:r>
                        <a:rPr lang="en-US" sz="1800" kern="100" dirty="0" err="1">
                          <a:effectLst/>
                          <a:latin typeface="Times New Roman" panose="02020603050405020304" pitchFamily="18" charset="0"/>
                          <a:ea typeface="宋体" panose="02010600030101010101" pitchFamily="2" charset="-122"/>
                        </a:rPr>
                        <a:t>Map.Entry</a:t>
                      </a:r>
                      <a:r>
                        <a:rPr lang="en-US" sz="1800" kern="100" dirty="0">
                          <a:effectLst/>
                          <a:latin typeface="Times New Roman" panose="02020603050405020304" pitchFamily="18" charset="0"/>
                          <a:ea typeface="宋体" panose="02010600030101010101" pitchFamily="2" charset="-122"/>
                        </a:rPr>
                        <a:t>&lt;K,V&gt;</a:t>
                      </a:r>
                      <a:endParaRPr lang="zh-CN" sz="18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6" name="图片 5"/>
          <p:cNvPicPr>
            <a:picLocks noChangeAspect="1"/>
          </p:cNvPicPr>
          <p:nvPr/>
        </p:nvPicPr>
        <p:blipFill>
          <a:blip r:embed="rId2"/>
          <a:stretch>
            <a:fillRect/>
          </a:stretch>
        </p:blipFill>
        <p:spPr>
          <a:xfrm>
            <a:off x="1496993" y="3075740"/>
            <a:ext cx="7132472" cy="2319219"/>
          </a:xfrm>
          <a:prstGeom prst="rect">
            <a:avLst/>
          </a:prstGeom>
        </p:spPr>
      </p:pic>
    </p:spTree>
    <p:extLst>
      <p:ext uri="{BB962C8B-B14F-4D97-AF65-F5344CB8AC3E}">
        <p14:creationId xmlns:p14="http://schemas.microsoft.com/office/powerpoint/2010/main" val="2534143438"/>
      </p:ext>
    </p:extLst>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12.6.2 </a:t>
            </a:r>
            <a:r>
              <a:rPr lang="en-US" altLang="zh-CN" dirty="0" err="1"/>
              <a:t>Map.Entry</a:t>
            </a:r>
            <a:r>
              <a:rPr lang="zh-CN" altLang="en-US" dirty="0" smtClean="0"/>
              <a:t>接口（续）</a:t>
            </a:r>
            <a:endParaRPr lang="zh-CN" altLang="en-US" dirty="0"/>
          </a:p>
        </p:txBody>
      </p:sp>
      <p:sp>
        <p:nvSpPr>
          <p:cNvPr id="3" name="内容占位符 2"/>
          <p:cNvSpPr>
            <a:spLocks noGrp="1"/>
          </p:cNvSpPr>
          <p:nvPr>
            <p:ph idx="1"/>
          </p:nvPr>
        </p:nvSpPr>
        <p:spPr/>
        <p:txBody>
          <a:bodyPr/>
          <a:lstStyle/>
          <a:p>
            <a:r>
              <a:rPr lang="en-US" altLang="zh-CN" dirty="0" err="1"/>
              <a:t>Map.Entry</a:t>
            </a:r>
            <a:r>
              <a:rPr lang="zh-CN" altLang="en-US" dirty="0" smtClean="0"/>
              <a:t>定义</a:t>
            </a:r>
            <a:r>
              <a:rPr lang="zh-CN" altLang="en-US" dirty="0"/>
              <a:t>的主要方法。</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936787" y="1883426"/>
            <a:ext cx="9843990" cy="2959311"/>
          </a:xfrm>
          <a:prstGeom prst="rect">
            <a:avLst/>
          </a:prstGeom>
        </p:spPr>
      </p:pic>
    </p:spTree>
    <p:extLst>
      <p:ext uri="{BB962C8B-B14F-4D97-AF65-F5344CB8AC3E}">
        <p14:creationId xmlns:p14="http://schemas.microsoft.com/office/powerpoint/2010/main" val="14764510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泛型基础（续）</a:t>
            </a:r>
          </a:p>
        </p:txBody>
      </p:sp>
      <p:sp>
        <p:nvSpPr>
          <p:cNvPr id="3" name="内容占位符 2"/>
          <p:cNvSpPr>
            <a:spLocks noGrp="1"/>
          </p:cNvSpPr>
          <p:nvPr>
            <p:ph idx="1"/>
          </p:nvPr>
        </p:nvSpPr>
        <p:spPr/>
        <p:txBody>
          <a:bodyPr/>
          <a:lstStyle/>
          <a:p>
            <a:r>
              <a:rPr lang="en-US" altLang="zh-CN" dirty="0"/>
              <a:t>【</a:t>
            </a:r>
            <a:r>
              <a:rPr lang="zh-CN" altLang="en-US" dirty="0"/>
              <a:t>代码</a:t>
            </a:r>
            <a:r>
              <a:rPr lang="en-US" altLang="zh-CN" dirty="0"/>
              <a:t>12-2</a:t>
            </a:r>
            <a:r>
              <a:rPr lang="en-US" altLang="zh-CN" dirty="0" smtClean="0"/>
              <a:t>】</a:t>
            </a:r>
            <a:r>
              <a:rPr lang="zh-CN" altLang="en-US" dirty="0" smtClean="0"/>
              <a:t>使用</a:t>
            </a:r>
            <a:r>
              <a:rPr lang="en-US" altLang="zh-CN" dirty="0"/>
              <a:t>Object</a:t>
            </a:r>
            <a:r>
              <a:rPr lang="zh-CN" altLang="en-US" dirty="0"/>
              <a:t>类定义的测试类。</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969900" y="1861840"/>
            <a:ext cx="9942576" cy="2653034"/>
          </a:xfrm>
          <a:prstGeom prst="rect">
            <a:avLst/>
          </a:prstGeom>
        </p:spPr>
        <p:txBody>
          <a:bodyPr wrap="square">
            <a:spAutoFit/>
          </a:bodyPr>
          <a:lstStyle/>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1</a:t>
            </a:r>
            <a:r>
              <a:rPr lang="en-US" altLang="zh-CN" b="0" kern="0" dirty="0">
                <a:solidFill>
                  <a:srgbClr val="7F0055"/>
                </a:solidFill>
                <a:latin typeface="Consolas" panose="020B0609020204030204" pitchFamily="49" charset="0"/>
                <a:ea typeface="宋体" panose="02010600030101010101" pitchFamily="2" charset="-122"/>
              </a:rPr>
              <a:t>	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class</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000000"/>
                </a:solidFill>
                <a:latin typeface="Consolas" panose="020B0609020204030204" pitchFamily="49" charset="0"/>
                <a:ea typeface="宋体" panose="02010600030101010101" pitchFamily="2" charset="-122"/>
              </a:rPr>
              <a:t>GradeDemo</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2		</a:t>
            </a:r>
            <a:r>
              <a:rPr lang="en-US" altLang="zh-CN" b="0" kern="0" dirty="0">
                <a:solidFill>
                  <a:srgbClr val="7F0055"/>
                </a:solidFill>
                <a:latin typeface="Consolas" panose="020B0609020204030204" pitchFamily="49" charset="0"/>
                <a:ea typeface="宋体" panose="02010600030101010101" pitchFamily="2" charset="-122"/>
              </a:rPr>
              <a:t>public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static</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a:solidFill>
                  <a:srgbClr val="7F0055"/>
                </a:solidFill>
                <a:latin typeface="Consolas" panose="020B0609020204030204" pitchFamily="49" charset="0"/>
                <a:ea typeface="宋体" panose="02010600030101010101" pitchFamily="2" charset="-122"/>
              </a:rPr>
              <a:t>void</a:t>
            </a:r>
            <a:r>
              <a:rPr lang="en-US" altLang="zh-CN" b="0" kern="0" dirty="0">
                <a:solidFill>
                  <a:srgbClr val="000000"/>
                </a:solidFill>
                <a:latin typeface="Consolas" panose="020B0609020204030204" pitchFamily="49" charset="0"/>
                <a:ea typeface="宋体" panose="02010600030101010101" pitchFamily="2" charset="-122"/>
              </a:rPr>
              <a:t> main(String[] </a:t>
            </a:r>
            <a:r>
              <a:rPr lang="en-US" altLang="zh-CN" b="0" kern="0" dirty="0" err="1">
                <a:solidFill>
                  <a:srgbClr val="6A3E3E"/>
                </a:solidFill>
                <a:latin typeface="Consolas" panose="020B0609020204030204" pitchFamily="49" charset="0"/>
                <a:ea typeface="宋体" panose="02010600030101010101" pitchFamily="2" charset="-122"/>
              </a:rPr>
              <a:t>args</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3			Grade </a:t>
            </a:r>
            <a:r>
              <a:rPr lang="en-US" altLang="zh-CN" b="0" kern="0" dirty="0">
                <a:solidFill>
                  <a:srgbClr val="6A3E3E"/>
                </a:solidFill>
                <a:latin typeface="Consolas" panose="020B0609020204030204" pitchFamily="49" charset="0"/>
                <a:ea typeface="宋体" panose="02010600030101010101" pitchFamily="2" charset="-122"/>
              </a:rPr>
              <a:t>g</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new</a:t>
            </a:r>
            <a:r>
              <a:rPr lang="en-US" altLang="zh-CN" b="0" kern="0" dirty="0">
                <a:solidFill>
                  <a:srgbClr val="000000"/>
                </a:solidFill>
                <a:latin typeface="Consolas" panose="020B0609020204030204" pitchFamily="49" charset="0"/>
                <a:ea typeface="宋体" panose="02010600030101010101" pitchFamily="2" charset="-122"/>
              </a:rPr>
              <a:t> Grade();</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4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自动装箱</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5			</a:t>
            </a:r>
            <a:r>
              <a:rPr lang="en-US" altLang="zh-CN" b="0" kern="0" dirty="0" err="1">
                <a:solidFill>
                  <a:srgbClr val="6A3E3E"/>
                </a:solidFill>
                <a:latin typeface="Consolas" panose="020B0609020204030204" pitchFamily="49" charset="0"/>
                <a:ea typeface="宋体" panose="02010600030101010101" pitchFamily="2" charset="-122"/>
              </a:rPr>
              <a:t>g</a:t>
            </a:r>
            <a:r>
              <a:rPr lang="en-US" altLang="zh-CN" b="0" kern="0" dirty="0" err="1">
                <a:solidFill>
                  <a:srgbClr val="000000"/>
                </a:solidFill>
                <a:latin typeface="Consolas" panose="020B0609020204030204" pitchFamily="49" charset="0"/>
                <a:ea typeface="宋体" panose="02010600030101010101" pitchFamily="2" charset="-122"/>
              </a:rPr>
              <a:t>.setStudGrade</a:t>
            </a:r>
            <a:r>
              <a:rPr lang="en-US" altLang="zh-CN" b="0" kern="0" dirty="0">
                <a:solidFill>
                  <a:srgbClr val="000000"/>
                </a:solidFill>
                <a:latin typeface="Consolas" panose="020B0609020204030204" pitchFamily="49" charset="0"/>
                <a:ea typeface="宋体" panose="02010600030101010101" pitchFamily="2" charset="-122"/>
              </a:rPr>
              <a:t>(88.8f);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6			</a:t>
            </a:r>
            <a:r>
              <a:rPr lang="en-US" altLang="zh-CN" b="0" kern="0" dirty="0">
                <a:solidFill>
                  <a:srgbClr val="3F7F5F"/>
                </a:solidFill>
                <a:latin typeface="Consolas" panose="020B0609020204030204" pitchFamily="49" charset="0"/>
                <a:ea typeface="宋体" panose="02010600030101010101" pitchFamily="2" charset="-122"/>
              </a:rPr>
              <a:t>// </a:t>
            </a:r>
            <a:r>
              <a:rPr lang="zh-CN" altLang="zh-CN"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强制拆箱</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7			</a:t>
            </a:r>
            <a:r>
              <a:rPr lang="en-US" altLang="zh-CN" b="0" kern="0" dirty="0">
                <a:solidFill>
                  <a:srgbClr val="7F0055"/>
                </a:solidFill>
                <a:latin typeface="Consolas" panose="020B0609020204030204" pitchFamily="49" charset="0"/>
                <a:ea typeface="宋体" panose="02010600030101010101" pitchFamily="2" charset="-122"/>
              </a:rPr>
              <a:t>float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studGrade</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a:solidFill>
                  <a:srgbClr val="7F0055"/>
                </a:solidFill>
                <a:latin typeface="Consolas" panose="020B0609020204030204" pitchFamily="49" charset="0"/>
                <a:ea typeface="宋体" panose="02010600030101010101" pitchFamily="2" charset="-122"/>
              </a:rPr>
              <a:t>float</a:t>
            </a:r>
            <a:r>
              <a:rPr lang="en-US" altLang="zh-CN" b="0" kern="0" dirty="0">
                <a:solidFill>
                  <a:srgbClr val="000000"/>
                </a:solidFill>
                <a:latin typeface="Consolas" panose="020B0609020204030204" pitchFamily="49" charset="0"/>
                <a:ea typeface="宋体" panose="02010600030101010101" pitchFamily="2" charset="-122"/>
              </a:rPr>
              <a:t>) </a:t>
            </a:r>
            <a:r>
              <a:rPr lang="en-US" altLang="zh-CN" b="0" kern="0" dirty="0" err="1">
                <a:solidFill>
                  <a:srgbClr val="6A3E3E"/>
                </a:solidFill>
                <a:latin typeface="Consolas" panose="020B0609020204030204" pitchFamily="49" charset="0"/>
                <a:ea typeface="宋体" panose="02010600030101010101" pitchFamily="2" charset="-122"/>
              </a:rPr>
              <a:t>g</a:t>
            </a:r>
            <a:r>
              <a:rPr lang="en-US" altLang="zh-CN" b="0" kern="0" dirty="0" err="1">
                <a:solidFill>
                  <a:srgbClr val="000000"/>
                </a:solidFill>
                <a:latin typeface="Consolas" panose="020B0609020204030204" pitchFamily="49" charset="0"/>
                <a:ea typeface="宋体" panose="02010600030101010101" pitchFamily="2" charset="-122"/>
              </a:rPr>
              <a:t>.getStudGrade</a:t>
            </a:r>
            <a:r>
              <a:rPr lang="en-US" altLang="zh-CN" b="0" kern="0" dirty="0">
                <a:solidFill>
                  <a:srgbClr val="000000"/>
                </a:solidFill>
                <a:latin typeface="Consolas" panose="020B0609020204030204" pitchFamily="49" charset="0"/>
                <a:ea typeface="宋体" panose="02010600030101010101" pitchFamily="2" charset="-122"/>
              </a:rPr>
              <a:t>();				</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8			</a:t>
            </a:r>
            <a:r>
              <a:rPr lang="en-US" altLang="zh-CN" b="0" kern="0" dirty="0" err="1">
                <a:solidFill>
                  <a:srgbClr val="000000"/>
                </a:solidFill>
                <a:latin typeface="Consolas" panose="020B0609020204030204" pitchFamily="49" charset="0"/>
                <a:ea typeface="宋体" panose="02010600030101010101" pitchFamily="2" charset="-122"/>
              </a:rPr>
              <a:t>System.</a:t>
            </a:r>
            <a:r>
              <a:rPr lang="en-US" altLang="zh-CN" b="0" i="1" kern="0" dirty="0" err="1">
                <a:solidFill>
                  <a:srgbClr val="0000C0"/>
                </a:solidFill>
                <a:latin typeface="Consolas" panose="020B0609020204030204" pitchFamily="49" charset="0"/>
                <a:ea typeface="宋体" panose="02010600030101010101" pitchFamily="2" charset="-122"/>
              </a:rPr>
              <a:t>out</a:t>
            </a:r>
            <a:r>
              <a:rPr lang="en-US" altLang="zh-CN" b="0" kern="0" dirty="0" err="1">
                <a:solidFill>
                  <a:srgbClr val="000000"/>
                </a:solidFill>
                <a:latin typeface="Consolas" panose="020B0609020204030204" pitchFamily="49" charset="0"/>
                <a:ea typeface="宋体" panose="02010600030101010101" pitchFamily="2" charset="-122"/>
              </a:rPr>
              <a:t>.println</a:t>
            </a:r>
            <a:r>
              <a:rPr lang="en-US" altLang="zh-CN" b="0" kern="0" dirty="0">
                <a:solidFill>
                  <a:srgbClr val="000000"/>
                </a:solidFill>
                <a:latin typeface="Consolas" panose="020B0609020204030204" pitchFamily="49" charset="0"/>
                <a:ea typeface="宋体" panose="02010600030101010101" pitchFamily="2" charset="-122"/>
              </a:rPr>
              <a:t>(</a:t>
            </a:r>
            <a:r>
              <a:rPr lang="en-US" altLang="zh-CN" b="0" kern="0" dirty="0">
                <a:solidFill>
                  <a:srgbClr val="2A00FF"/>
                </a:solidFill>
                <a:latin typeface="Consolas" panose="020B0609020204030204" pitchFamily="49" charset="0"/>
                <a:ea typeface="宋体" panose="02010600030101010101" pitchFamily="2" charset="-122"/>
              </a:rPr>
              <a:t>"</a:t>
            </a:r>
            <a:r>
              <a:rPr lang="zh-CN" altLang="zh-CN"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这个学生的成绩为：</a:t>
            </a:r>
            <a:r>
              <a:rPr lang="en-US" altLang="zh-CN" b="0" kern="0" dirty="0">
                <a:solidFill>
                  <a:srgbClr val="2A00FF"/>
                </a:solidFill>
                <a:latin typeface="Consolas" panose="020B0609020204030204" pitchFamily="49" charset="0"/>
                <a:ea typeface="宋体" panose="02010600030101010101" pitchFamily="2" charset="-122"/>
              </a:rPr>
              <a:t>"</a:t>
            </a:r>
            <a:r>
              <a:rPr lang="en-US" altLang="zh-CN" b="0" kern="0" dirty="0">
                <a:solidFill>
                  <a:srgbClr val="000000"/>
                </a:solidFill>
                <a:latin typeface="Consolas" panose="020B0609020204030204" pitchFamily="49" charset="0"/>
                <a:ea typeface="宋体" panose="02010600030101010101" pitchFamily="2" charset="-122"/>
              </a:rPr>
              <a:t> + </a:t>
            </a:r>
            <a:r>
              <a:rPr lang="en-US" altLang="zh-CN" b="0" kern="0" dirty="0" err="1">
                <a:solidFill>
                  <a:srgbClr val="6A3E3E"/>
                </a:solidFill>
                <a:latin typeface="Consolas" panose="020B0609020204030204" pitchFamily="49" charset="0"/>
                <a:ea typeface="宋体" panose="02010600030101010101" pitchFamily="2" charset="-122"/>
              </a:rPr>
              <a:t>studGrade</a:t>
            </a:r>
            <a:r>
              <a:rPr lang="en-US" altLang="zh-CN" b="0" kern="0" dirty="0">
                <a:solidFill>
                  <a:srgbClr val="000000"/>
                </a:solidFill>
                <a:latin typeface="Consolas" panose="020B0609020204030204" pitchFamily="49" charset="0"/>
                <a:ea typeface="宋体" panose="02010600030101010101" pitchFamily="2" charset="-122"/>
              </a:rPr>
              <a:t>);</a:t>
            </a:r>
            <a:endParaRPr lang="zh-CN" altLang="zh-CN"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b="0" kern="0" dirty="0">
                <a:solidFill>
                  <a:srgbClr val="000000"/>
                </a:solidFill>
                <a:latin typeface="Consolas" panose="020B0609020204030204" pitchFamily="49" charset="0"/>
                <a:ea typeface="宋体" panose="02010600030101010101" pitchFamily="2" charset="-122"/>
              </a:rPr>
              <a:t>9		}</a:t>
            </a:r>
            <a:endParaRPr lang="zh-CN" altLang="zh-CN" b="0" kern="100" dirty="0">
              <a:latin typeface="Times New Roman" panose="02020603050405020304" pitchFamily="18" charset="0"/>
              <a:ea typeface="宋体" panose="02010600030101010101" pitchFamily="2" charset="-122"/>
            </a:endParaRPr>
          </a:p>
          <a:p>
            <a:pPr>
              <a:buNone/>
            </a:pPr>
            <a:r>
              <a:rPr lang="en-US" altLang="zh-CN" b="0" dirty="0">
                <a:solidFill>
                  <a:srgbClr val="000000"/>
                </a:solidFill>
                <a:latin typeface="Consolas" panose="020B0609020204030204" pitchFamily="49" charset="0"/>
                <a:ea typeface="宋体" panose="02010600030101010101" pitchFamily="2" charset="-122"/>
              </a:rPr>
              <a:t>10	}</a:t>
            </a:r>
            <a:endParaRPr lang="zh-CN" altLang="en-US" b="0" dirty="0"/>
          </a:p>
        </p:txBody>
      </p:sp>
      <p:sp>
        <p:nvSpPr>
          <p:cNvPr id="6" name="矩形 5"/>
          <p:cNvSpPr/>
          <p:nvPr/>
        </p:nvSpPr>
        <p:spPr>
          <a:xfrm>
            <a:off x="1228980" y="4743664"/>
            <a:ext cx="6096000" cy="708848"/>
          </a:xfrm>
          <a:prstGeom prst="rect">
            <a:avLst/>
          </a:prstGeom>
        </p:spPr>
        <p:txBody>
          <a:bodyPr>
            <a:spAutoFit/>
          </a:bodyPr>
          <a:lstStyle/>
          <a:p>
            <a:pPr algn="just">
              <a:lnSpc>
                <a:spcPct val="150000"/>
              </a:lnSpc>
              <a:spcAft>
                <a:spcPts val="0"/>
              </a:spcAft>
              <a:buNone/>
            </a:pPr>
            <a:r>
              <a:rPr lang="zh-CN" altLang="zh-CN" b="0" kern="100" dirty="0">
                <a:latin typeface="Times New Roman" panose="02020603050405020304" pitchFamily="18" charset="0"/>
                <a:ea typeface="宋体" panose="02010600030101010101" pitchFamily="2" charset="-122"/>
              </a:rPr>
              <a:t>运行结果如下：</a:t>
            </a:r>
          </a:p>
          <a:p>
            <a:pPr marL="227965" marR="130810" algn="just">
              <a:lnSpc>
                <a:spcPts val="1200"/>
              </a:lnSpc>
              <a:spcAft>
                <a:spcPts val="0"/>
              </a:spcAft>
              <a:buNone/>
            </a:pPr>
            <a:r>
              <a:rPr lang="zh-CN" altLang="zh-CN" b="0" kern="100" dirty="0">
                <a:latin typeface="Times New Roman" panose="02020603050405020304" pitchFamily="18" charset="0"/>
                <a:ea typeface="宋体" panose="02010600030101010101" pitchFamily="2" charset="-122"/>
              </a:rPr>
              <a:t>这个学生的成绩为：</a:t>
            </a:r>
            <a:r>
              <a:rPr lang="en-US" altLang="zh-CN" b="0" kern="100" dirty="0">
                <a:latin typeface="Times New Roman" panose="02020603050405020304" pitchFamily="18" charset="0"/>
                <a:ea typeface="宋体" panose="02010600030101010101" pitchFamily="2" charset="-122"/>
              </a:rPr>
              <a:t>88.8</a:t>
            </a:r>
            <a:endParaRPr lang="zh-CN" altLang="zh-CN" b="0" kern="100" dirty="0">
              <a:effectLst/>
              <a:latin typeface="Times New Roman" panose="02020603050405020304" pitchFamily="18" charset="0"/>
              <a:ea typeface="宋体" panose="02010600030101010101" pitchFamily="2" charset="-122"/>
            </a:endParaRPr>
          </a:p>
        </p:txBody>
      </p:sp>
      <p:sp>
        <p:nvSpPr>
          <p:cNvPr id="7" name="矩形 6"/>
          <p:cNvSpPr/>
          <p:nvPr/>
        </p:nvSpPr>
        <p:spPr>
          <a:xfrm>
            <a:off x="1143719" y="5633212"/>
            <a:ext cx="4635289" cy="461665"/>
          </a:xfrm>
          <a:prstGeom prst="rect">
            <a:avLst/>
          </a:prstGeom>
        </p:spPr>
        <p:txBody>
          <a:bodyPr wrap="square">
            <a:spAutoFit/>
          </a:bodyPr>
          <a:lstStyle/>
          <a:p>
            <a:pPr algn="just">
              <a:lnSpc>
                <a:spcPct val="150000"/>
              </a:lnSpc>
              <a:spcAft>
                <a:spcPts val="0"/>
              </a:spcAft>
              <a:buNone/>
            </a:pPr>
            <a:r>
              <a:rPr lang="zh-CN" altLang="en-US" b="0" kern="100" dirty="0" smtClean="0">
                <a:solidFill>
                  <a:srgbClr val="FF0000"/>
                </a:solidFill>
                <a:latin typeface="Times New Roman" panose="02020603050405020304" pitchFamily="18" charset="0"/>
                <a:ea typeface="宋体" panose="02010600030101010101" pitchFamily="2" charset="-122"/>
              </a:rPr>
              <a:t>注意：</a:t>
            </a:r>
            <a:r>
              <a:rPr lang="zh-CN" altLang="zh-CN" b="0" kern="100" dirty="0" smtClean="0">
                <a:latin typeface="Times New Roman" panose="02020603050405020304" pitchFamily="18" charset="0"/>
                <a:ea typeface="宋体" panose="02010600030101010101" pitchFamily="2" charset="-122"/>
              </a:rPr>
              <a:t>如果</a:t>
            </a:r>
            <a:r>
              <a:rPr lang="zh-CN" altLang="zh-CN" b="0" kern="100" dirty="0">
                <a:latin typeface="Times New Roman" panose="02020603050405020304" pitchFamily="18" charset="0"/>
                <a:ea typeface="宋体" panose="02010600030101010101" pitchFamily="2" charset="-122"/>
              </a:rPr>
              <a:t>不进行强制拆箱，就会导致错误。</a:t>
            </a:r>
            <a:endParaRPr lang="zh-CN" altLang="zh-CN" b="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993353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12.6.3 </a:t>
            </a:r>
            <a:r>
              <a:rPr lang="en-US" altLang="zh-CN" dirty="0" err="1"/>
              <a:t>HashMap</a:t>
            </a:r>
            <a:r>
              <a:rPr lang="zh-CN" altLang="en-US" dirty="0"/>
              <a:t>类</a:t>
            </a:r>
          </a:p>
        </p:txBody>
      </p:sp>
      <p:sp>
        <p:nvSpPr>
          <p:cNvPr id="3" name="内容占位符 2"/>
          <p:cNvSpPr>
            <a:spLocks noGrp="1"/>
          </p:cNvSpPr>
          <p:nvPr>
            <p:ph idx="1"/>
          </p:nvPr>
        </p:nvSpPr>
        <p:spPr/>
        <p:txBody>
          <a:bodyPr/>
          <a:lstStyle/>
          <a:p>
            <a:r>
              <a:rPr lang="en-US" altLang="zh-CN" dirty="0" err="1"/>
              <a:t>HashMap</a:t>
            </a:r>
            <a:r>
              <a:rPr lang="zh-CN" altLang="en-US" dirty="0"/>
              <a:t>类和</a:t>
            </a:r>
            <a:r>
              <a:rPr lang="en-US" altLang="zh-CN" dirty="0" err="1"/>
              <a:t>TreeMap</a:t>
            </a:r>
            <a:r>
              <a:rPr lang="zh-CN" altLang="en-US" dirty="0"/>
              <a:t>类是</a:t>
            </a:r>
            <a:r>
              <a:rPr lang="en-US" altLang="zh-CN" dirty="0"/>
              <a:t>Map</a:t>
            </a:r>
            <a:r>
              <a:rPr lang="zh-CN" altLang="en-US" dirty="0"/>
              <a:t>实现类中最常使用的两个</a:t>
            </a:r>
            <a:r>
              <a:rPr lang="zh-CN" altLang="en-US" dirty="0" smtClean="0"/>
              <a:t>。</a:t>
            </a:r>
            <a:endParaRPr lang="en-US" altLang="zh-CN" dirty="0" smtClean="0"/>
          </a:p>
          <a:p>
            <a:pPr lvl="1"/>
            <a:r>
              <a:rPr lang="zh-CN" altLang="en-US" dirty="0" smtClean="0"/>
              <a:t>它们</a:t>
            </a:r>
            <a:r>
              <a:rPr lang="zh-CN" altLang="en-US" dirty="0"/>
              <a:t>的区别在于在</a:t>
            </a:r>
            <a:r>
              <a:rPr lang="en-US" altLang="zh-CN" dirty="0" err="1">
                <a:solidFill>
                  <a:srgbClr val="FF0000"/>
                </a:solidFill>
              </a:rPr>
              <a:t>HashMap</a:t>
            </a:r>
            <a:r>
              <a:rPr lang="zh-CN" altLang="en-US" dirty="0">
                <a:solidFill>
                  <a:srgbClr val="FF0000"/>
                </a:solidFill>
              </a:rPr>
              <a:t>中</a:t>
            </a:r>
            <a:r>
              <a:rPr lang="zh-CN" altLang="en-US" dirty="0"/>
              <a:t>存放的对象是</a:t>
            </a:r>
            <a:r>
              <a:rPr lang="zh-CN" altLang="en-US" dirty="0">
                <a:solidFill>
                  <a:srgbClr val="FF0000"/>
                </a:solidFill>
              </a:rPr>
              <a:t>无序</a:t>
            </a:r>
            <a:r>
              <a:rPr lang="zh-CN" altLang="en-US" dirty="0"/>
              <a:t>的，在</a:t>
            </a:r>
            <a:r>
              <a:rPr lang="en-US" altLang="zh-CN" dirty="0" err="1">
                <a:solidFill>
                  <a:srgbClr val="FF0000"/>
                </a:solidFill>
              </a:rPr>
              <a:t>TreeMap</a:t>
            </a:r>
            <a:r>
              <a:rPr lang="zh-CN" altLang="en-US" dirty="0"/>
              <a:t>中存放的对象是</a:t>
            </a:r>
            <a:r>
              <a:rPr lang="zh-CN" altLang="en-US" dirty="0">
                <a:solidFill>
                  <a:srgbClr val="FF0000"/>
                </a:solidFill>
              </a:rPr>
              <a:t>按</a:t>
            </a:r>
            <a:r>
              <a:rPr lang="en-US" altLang="zh-CN" dirty="0">
                <a:solidFill>
                  <a:srgbClr val="FF0000"/>
                </a:solidFill>
              </a:rPr>
              <a:t>key</a:t>
            </a:r>
            <a:r>
              <a:rPr lang="zh-CN" altLang="en-US" dirty="0">
                <a:solidFill>
                  <a:srgbClr val="FF0000"/>
                </a:solidFill>
              </a:rPr>
              <a:t>排序</a:t>
            </a:r>
            <a:r>
              <a:rPr lang="zh-CN" altLang="en-US" dirty="0"/>
              <a:t>的。</a:t>
            </a:r>
          </a:p>
          <a:p>
            <a:r>
              <a:rPr lang="zh-CN" altLang="en-US" dirty="0"/>
              <a:t>由</a:t>
            </a:r>
            <a:r>
              <a:rPr lang="en-US" altLang="zh-CN" dirty="0" err="1"/>
              <a:t>HashMap</a:t>
            </a:r>
            <a:r>
              <a:rPr lang="zh-CN" altLang="en-US" dirty="0"/>
              <a:t>类实现的</a:t>
            </a:r>
            <a:r>
              <a:rPr lang="en-US" altLang="zh-CN" dirty="0"/>
              <a:t>Map</a:t>
            </a:r>
            <a:r>
              <a:rPr lang="zh-CN" altLang="en-US" dirty="0"/>
              <a:t>集合，</a:t>
            </a:r>
            <a:r>
              <a:rPr lang="zh-CN" altLang="en-US" dirty="0">
                <a:solidFill>
                  <a:srgbClr val="FF0000"/>
                </a:solidFill>
              </a:rPr>
              <a:t>允许以</a:t>
            </a:r>
            <a:r>
              <a:rPr lang="en-US" altLang="zh-CN" dirty="0">
                <a:solidFill>
                  <a:srgbClr val="FF0000"/>
                </a:solidFill>
              </a:rPr>
              <a:t>null</a:t>
            </a:r>
            <a:r>
              <a:rPr lang="zh-CN" altLang="en-US" dirty="0"/>
              <a:t>作为键对象，但是因为键对象不可以重复，所以这样的键对象只能有一个。</a:t>
            </a:r>
          </a:p>
          <a:p>
            <a:r>
              <a:rPr lang="en-US" altLang="zh-CN" dirty="0"/>
              <a:t>【</a:t>
            </a:r>
            <a:r>
              <a:rPr lang="zh-CN" altLang="en-US" dirty="0"/>
              <a:t>代码</a:t>
            </a:r>
            <a:r>
              <a:rPr lang="en-US" altLang="zh-CN" dirty="0"/>
              <a:t>12-16】 </a:t>
            </a:r>
            <a:r>
              <a:rPr lang="en-US" altLang="zh-CN" dirty="0" err="1"/>
              <a:t>HashMap</a:t>
            </a:r>
            <a:r>
              <a:rPr lang="zh-CN" altLang="en-US" dirty="0"/>
              <a:t>类的应用示例。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Tree>
    <p:extLst>
      <p:ext uri="{BB962C8B-B14F-4D97-AF65-F5344CB8AC3E}">
        <p14:creationId xmlns:p14="http://schemas.microsoft.com/office/powerpoint/2010/main" val="1486945309"/>
      </p:ext>
    </p:extLst>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12.6.3 </a:t>
            </a:r>
            <a:r>
              <a:rPr lang="en-US" altLang="zh-CN" dirty="0" err="1"/>
              <a:t>HashMap</a:t>
            </a:r>
            <a:r>
              <a:rPr lang="zh-CN" altLang="en-US" dirty="0" smtClean="0"/>
              <a:t>类（续）</a:t>
            </a:r>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219457" y="1093788"/>
            <a:ext cx="11393423" cy="5352234"/>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  </a:t>
            </a:r>
            <a:r>
              <a:rPr lang="en-US" altLang="zh-CN" sz="1400" b="0" kern="0" dirty="0" smtClean="0">
                <a:solidFill>
                  <a:srgbClr val="7F0055"/>
                </a:solidFill>
                <a:latin typeface="Consolas" panose="020B0609020204030204" pitchFamily="49" charset="0"/>
                <a:ea typeface="宋体" panose="02010600030101010101" pitchFamily="2" charset="-122"/>
              </a:rPr>
              <a:t>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java.util.HashMap</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  </a:t>
            </a:r>
            <a:r>
              <a:rPr lang="en-US" altLang="zh-CN" sz="1400" b="0" kern="0" dirty="0" smtClean="0">
                <a:solidFill>
                  <a:srgbClr val="7F0055"/>
                </a:solidFill>
                <a:latin typeface="Consolas" panose="020B0609020204030204" pitchFamily="49" charset="0"/>
                <a:ea typeface="宋体" panose="02010600030101010101" pitchFamily="2" charset="-122"/>
              </a:rPr>
              <a:t>import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java.util.Map</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4</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HashMapDemo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类型参数是</a:t>
            </a:r>
            <a:r>
              <a:rPr lang="en-US" altLang="zh-CN" sz="1400" b="0" kern="0" dirty="0">
                <a:solidFill>
                  <a:srgbClr val="3F7F5F"/>
                </a:solidFill>
                <a:latin typeface="Consolas" panose="020B0609020204030204" pitchFamily="49" charset="0"/>
                <a:ea typeface="宋体" panose="02010600030101010101" pitchFamily="2" charset="-122"/>
              </a:rPr>
              <a:t>key-value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smtClean="0">
                <a:solidFill>
                  <a:srgbClr val="000000"/>
                </a:solidFill>
                <a:latin typeface="Consolas" panose="020B0609020204030204" pitchFamily="49" charset="0"/>
                <a:ea typeface="宋体" panose="02010600030101010101" pitchFamily="2" charset="-122"/>
              </a:rPr>
              <a:t>Map&lt;String</a:t>
            </a:r>
            <a:r>
              <a:rPr lang="en-US" altLang="zh-CN" sz="1400" b="0" kern="0" dirty="0">
                <a:solidFill>
                  <a:srgbClr val="000000"/>
                </a:solidFill>
                <a:latin typeface="Consolas" panose="020B0609020204030204" pitchFamily="49" charset="0"/>
                <a:ea typeface="宋体" panose="02010600030101010101" pitchFamily="2" charset="-122"/>
              </a:rPr>
              <a:t>, Float&gt;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HashMap</a:t>
            </a:r>
            <a:r>
              <a:rPr lang="en-US" altLang="zh-CN" sz="1400" b="0" kern="0" dirty="0">
                <a:solidFill>
                  <a:srgbClr val="000000"/>
                </a:solidFill>
                <a:latin typeface="Consolas" panose="020B0609020204030204" pitchFamily="49" charset="0"/>
                <a:ea typeface="宋体" panose="02010600030101010101" pitchFamily="2" charset="-122"/>
              </a:rPr>
              <a:t>&lt;String, Float&gt;();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10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err="1" smtClean="0">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"zhang3"</a:t>
            </a:r>
            <a:r>
              <a:rPr lang="en-US" altLang="zh-CN" sz="1400" b="0" kern="0" dirty="0">
                <a:solidFill>
                  <a:srgbClr val="000000"/>
                </a:solidFill>
                <a:latin typeface="Consolas" panose="020B0609020204030204" pitchFamily="49" charset="0"/>
                <a:ea typeface="宋体" panose="02010600030101010101" pitchFamily="2" charset="-122"/>
              </a:rPr>
              <a:t>, 88.88f);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12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err="1" smtClean="0">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"li4"</a:t>
            </a:r>
            <a:r>
              <a:rPr lang="en-US" altLang="zh-CN" sz="1400" b="0" kern="0" dirty="0">
                <a:solidFill>
                  <a:srgbClr val="000000"/>
                </a:solidFill>
                <a:latin typeface="Consolas" panose="020B0609020204030204" pitchFamily="49" charset="0"/>
                <a:ea typeface="宋体" panose="02010600030101010101" pitchFamily="2" charset="-122"/>
              </a:rPr>
              <a:t>, 77.77f);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err="1" smtClean="0">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"wang5"</a:t>
            </a:r>
            <a:r>
              <a:rPr lang="en-US" altLang="zh-CN" sz="1400" b="0" kern="0" dirty="0">
                <a:solidFill>
                  <a:srgbClr val="000000"/>
                </a:solidFill>
                <a:latin typeface="Consolas" panose="020B0609020204030204" pitchFamily="49" charset="0"/>
                <a:ea typeface="宋体" panose="02010600030101010101" pitchFamily="2" charset="-122"/>
              </a:rPr>
              <a:t>, 99.99f);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err="1" smtClean="0">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"chen6"</a:t>
            </a:r>
            <a:r>
              <a:rPr lang="en-US" altLang="zh-CN" sz="1400" b="0" kern="0" dirty="0">
                <a:solidFill>
                  <a:srgbClr val="000000"/>
                </a:solidFill>
                <a:latin typeface="Consolas" panose="020B0609020204030204" pitchFamily="49" charset="0"/>
                <a:ea typeface="宋体" panose="02010600030101010101" pitchFamily="2" charset="-122"/>
              </a:rPr>
              <a:t>, 66.66f);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smtClean="0">
                <a:solidFill>
                  <a:srgbClr val="6A3E3E"/>
                </a:solidFill>
                <a:latin typeface="Consolas" panose="020B0609020204030204" pitchFamily="49" charset="0"/>
                <a:ea typeface="宋体" panose="02010600030101010101" pitchFamily="2" charset="-122"/>
              </a:rPr>
              <a:t>studPoint</a:t>
            </a:r>
            <a:r>
              <a:rPr lang="en-US" altLang="zh-CN" sz="1400" b="0" kern="0" dirty="0" err="1" smtClean="0">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"guo7"</a:t>
            </a:r>
            <a:r>
              <a:rPr lang="en-US" altLang="zh-CN" sz="1400" b="0" kern="0" dirty="0">
                <a:solidFill>
                  <a:srgbClr val="000000"/>
                </a:solidFill>
                <a:latin typeface="Consolas" panose="020B0609020204030204" pitchFamily="49" charset="0"/>
                <a:ea typeface="宋体" panose="02010600030101010101" pitchFamily="2" charset="-122"/>
              </a:rPr>
              <a:t>, 87.65f);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输出所有学生姓名和成绩：</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通过</a:t>
            </a:r>
            <a:r>
              <a:rPr lang="en-US" altLang="zh-CN" sz="1400" b="0" kern="0" dirty="0" err="1">
                <a:solidFill>
                  <a:srgbClr val="3F7F5F"/>
                </a:solidFill>
                <a:latin typeface="Consolas" panose="020B0609020204030204" pitchFamily="49" charset="0"/>
                <a:ea typeface="宋体" panose="02010600030101010101" pitchFamily="2" charset="-122"/>
              </a:rPr>
              <a:t>Map.entrySet</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遍历</a:t>
            </a:r>
            <a:r>
              <a:rPr lang="en-US" altLang="zh-CN" sz="1400" b="0" kern="0" dirty="0">
                <a:solidFill>
                  <a:srgbClr val="3F7F5F"/>
                </a:solidFill>
                <a:latin typeface="Consolas" panose="020B0609020204030204" pitchFamily="49" charset="0"/>
                <a:ea typeface="宋体" panose="02010600030101010101" pitchFamily="2" charset="-122"/>
              </a:rPr>
              <a:t>key</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和</a:t>
            </a:r>
            <a:r>
              <a:rPr lang="en-US" altLang="zh-CN" sz="1400" b="0" kern="0" dirty="0">
                <a:solidFill>
                  <a:srgbClr val="3F7F5F"/>
                </a:solidFill>
                <a:latin typeface="Consolas" panose="020B0609020204030204" pitchFamily="49" charset="0"/>
                <a:ea typeface="宋体" panose="02010600030101010101" pitchFamily="2" charset="-122"/>
              </a:rPr>
              <a:t>value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，推荐此方式，尤其是</a:t>
            </a:r>
            <a:r>
              <a:rPr lang="en-US" altLang="zh-CN" sz="1400" b="0" kern="0" dirty="0">
                <a:solidFill>
                  <a:srgbClr val="3F7F5F"/>
                </a:solidFill>
                <a:latin typeface="Consolas" panose="020B0609020204030204" pitchFamily="49" charset="0"/>
                <a:ea typeface="宋体" panose="02010600030101010101" pitchFamily="2" charset="-122"/>
              </a:rPr>
              <a:t>Map</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容量大时</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smtClean="0">
                <a:solidFill>
                  <a:srgbClr val="7F0055"/>
                </a:solidFill>
                <a:latin typeface="Consolas" panose="020B0609020204030204" pitchFamily="49" charset="0"/>
                <a:ea typeface="宋体" panose="02010600030101010101" pitchFamily="2" charset="-122"/>
              </a:rPr>
              <a:t>for</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000000"/>
                </a:solidFill>
                <a:latin typeface="Consolas" panose="020B0609020204030204" pitchFamily="49" charset="0"/>
                <a:ea typeface="宋体" panose="02010600030101010101" pitchFamily="2" charset="-122"/>
              </a:rPr>
              <a:t>Map.Entry</a:t>
            </a:r>
            <a:r>
              <a:rPr lang="en-US" altLang="zh-CN" sz="1400" b="0" kern="0" dirty="0">
                <a:solidFill>
                  <a:srgbClr val="000000"/>
                </a:solidFill>
                <a:latin typeface="Consolas" panose="020B0609020204030204" pitchFamily="49" charset="0"/>
                <a:ea typeface="宋体" panose="02010600030101010101" pitchFamily="2" charset="-122"/>
              </a:rPr>
              <a:t>&lt;String, Float&gt; </a:t>
            </a:r>
            <a:r>
              <a:rPr lang="en-US" altLang="zh-CN" sz="1400" b="0" kern="0" dirty="0">
                <a:solidFill>
                  <a:srgbClr val="6A3E3E"/>
                </a:solidFill>
                <a:latin typeface="Consolas" panose="020B0609020204030204" pitchFamily="49" charset="0"/>
                <a:ea typeface="宋体" panose="02010600030101010101" pitchFamily="2" charset="-122"/>
              </a:rPr>
              <a:t>entry</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.entrySet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学生姓名：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entry</a:t>
            </a:r>
            <a:r>
              <a:rPr lang="en-US" altLang="zh-CN" sz="1400" b="0" kern="0" dirty="0" err="1">
                <a:solidFill>
                  <a:srgbClr val="000000"/>
                </a:solidFill>
                <a:latin typeface="Consolas" panose="020B0609020204030204" pitchFamily="49" charset="0"/>
                <a:ea typeface="宋体" panose="02010600030101010101" pitchFamily="2" charset="-122"/>
              </a:rPr>
              <a:t>.getKey</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 </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成绩：</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entry</a:t>
            </a:r>
            <a:r>
              <a:rPr lang="en-US" altLang="zh-CN" sz="1400" b="0" kern="0" dirty="0" err="1">
                <a:solidFill>
                  <a:srgbClr val="000000"/>
                </a:solidFill>
                <a:latin typeface="Consolas" panose="020B0609020204030204" pitchFamily="49" charset="0"/>
                <a:ea typeface="宋体" panose="02010600030101010101" pitchFamily="2" charset="-122"/>
              </a:rPr>
              <a:t>.getValue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23  }</a:t>
            </a:r>
            <a:endParaRPr lang="zh-CN" altLang="en-US" sz="1400" b="0" dirty="0"/>
          </a:p>
        </p:txBody>
      </p:sp>
      <p:pic>
        <p:nvPicPr>
          <p:cNvPr id="6" name="图片 5"/>
          <p:cNvPicPr>
            <a:picLocks noChangeAspect="1"/>
          </p:cNvPicPr>
          <p:nvPr/>
        </p:nvPicPr>
        <p:blipFill>
          <a:blip r:embed="rId2"/>
          <a:stretch>
            <a:fillRect/>
          </a:stretch>
        </p:blipFill>
        <p:spPr>
          <a:xfrm>
            <a:off x="7636286" y="2697390"/>
            <a:ext cx="3276190" cy="1609524"/>
          </a:xfrm>
          <a:prstGeom prst="rect">
            <a:avLst/>
          </a:prstGeom>
        </p:spPr>
      </p:pic>
    </p:spTree>
    <p:extLst>
      <p:ext uri="{BB962C8B-B14F-4D97-AF65-F5344CB8AC3E}">
        <p14:creationId xmlns:p14="http://schemas.microsoft.com/office/powerpoint/2010/main" val="35818862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12.6.3 </a:t>
            </a:r>
            <a:r>
              <a:rPr lang="en-US" altLang="zh-CN" dirty="0" err="1"/>
              <a:t>HashMap</a:t>
            </a:r>
            <a:r>
              <a:rPr lang="zh-CN" altLang="en-US" dirty="0"/>
              <a:t>类（续）</a:t>
            </a:r>
          </a:p>
        </p:txBody>
      </p:sp>
      <p:sp>
        <p:nvSpPr>
          <p:cNvPr id="3" name="内容占位符 2"/>
          <p:cNvSpPr>
            <a:spLocks noGrp="1"/>
          </p:cNvSpPr>
          <p:nvPr>
            <p:ph idx="1"/>
          </p:nvPr>
        </p:nvSpPr>
        <p:spPr/>
        <p:txBody>
          <a:bodyPr/>
          <a:lstStyle/>
          <a:p>
            <a:r>
              <a:rPr lang="zh-CN" altLang="en-US" dirty="0"/>
              <a:t>说明：</a:t>
            </a:r>
          </a:p>
          <a:p>
            <a:pPr lvl="1"/>
            <a:r>
              <a:rPr lang="zh-CN" altLang="en-US" dirty="0"/>
              <a:t>（</a:t>
            </a:r>
            <a:r>
              <a:rPr lang="en-US" altLang="zh-CN" dirty="0"/>
              <a:t>1</a:t>
            </a:r>
            <a:r>
              <a:rPr lang="zh-CN" altLang="en-US" dirty="0"/>
              <a:t>）从输出结果看，既没有按照输入顺序排列，也没有按照姓名的字母顺序排序。</a:t>
            </a:r>
          </a:p>
          <a:p>
            <a:pPr lvl="1"/>
            <a:r>
              <a:rPr lang="zh-CN" altLang="en-US" dirty="0" smtClean="0"/>
              <a:t>（</a:t>
            </a:r>
            <a:r>
              <a:rPr lang="en-US" altLang="zh-CN" dirty="0" smtClean="0"/>
              <a:t>2</a:t>
            </a:r>
            <a:r>
              <a:rPr lang="zh-CN" altLang="en-US" dirty="0"/>
              <a:t>）遍历</a:t>
            </a:r>
            <a:r>
              <a:rPr lang="en-US" altLang="zh-CN" dirty="0"/>
              <a:t>Map</a:t>
            </a:r>
            <a:r>
              <a:rPr lang="zh-CN" altLang="en-US" dirty="0"/>
              <a:t>的其他方法还有：</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860097" y="2470074"/>
            <a:ext cx="10459847" cy="4022166"/>
          </a:xfrm>
          <a:prstGeom prst="rect">
            <a:avLst/>
          </a:prstGeom>
        </p:spPr>
      </p:pic>
    </p:spTree>
    <p:extLst>
      <p:ext uri="{BB962C8B-B14F-4D97-AF65-F5344CB8AC3E}">
        <p14:creationId xmlns:p14="http://schemas.microsoft.com/office/powerpoint/2010/main" val="3507018903"/>
      </p:ext>
    </p:extLst>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12.6.4 </a:t>
            </a:r>
            <a:r>
              <a:rPr lang="en-US" altLang="zh-CN" dirty="0" err="1"/>
              <a:t>TreeMap</a:t>
            </a:r>
            <a:r>
              <a:rPr lang="zh-CN" altLang="en-US" dirty="0"/>
              <a:t>类</a:t>
            </a:r>
          </a:p>
        </p:txBody>
      </p:sp>
      <p:sp>
        <p:nvSpPr>
          <p:cNvPr id="3" name="内容占位符 2"/>
          <p:cNvSpPr>
            <a:spLocks noGrp="1"/>
          </p:cNvSpPr>
          <p:nvPr>
            <p:ph idx="1"/>
          </p:nvPr>
        </p:nvSpPr>
        <p:spPr>
          <a:xfrm>
            <a:off x="433196" y="995363"/>
            <a:ext cx="11368616" cy="4876800"/>
          </a:xfrm>
        </p:spPr>
        <p:txBody>
          <a:bodyPr/>
          <a:lstStyle/>
          <a:p>
            <a:r>
              <a:rPr lang="zh-CN" altLang="en-US" sz="2000" dirty="0"/>
              <a:t>由</a:t>
            </a:r>
            <a:r>
              <a:rPr lang="en-US" altLang="zh-CN" sz="2000" dirty="0" err="1"/>
              <a:t>TreeMap</a:t>
            </a:r>
            <a:r>
              <a:rPr lang="zh-CN" altLang="en-US" sz="2000" dirty="0"/>
              <a:t>类实现的</a:t>
            </a:r>
            <a:r>
              <a:rPr lang="en-US" altLang="zh-CN" sz="2000" dirty="0"/>
              <a:t>Map</a:t>
            </a:r>
            <a:r>
              <a:rPr lang="zh-CN" altLang="en-US" sz="2000" dirty="0"/>
              <a:t>集合，不允许键对象为</a:t>
            </a:r>
            <a:r>
              <a:rPr lang="en-US" altLang="zh-CN" sz="2000" dirty="0"/>
              <a:t>null</a:t>
            </a:r>
            <a:r>
              <a:rPr lang="zh-CN" altLang="en-US" sz="2000" dirty="0"/>
              <a:t>，因为集合中的映射关系是根据键对象按照一定顺序排列的。</a:t>
            </a:r>
          </a:p>
          <a:p>
            <a:r>
              <a:rPr lang="en-US" altLang="zh-CN" sz="2000" dirty="0"/>
              <a:t>【</a:t>
            </a:r>
            <a:r>
              <a:rPr lang="zh-CN" altLang="en-US" sz="2000" dirty="0"/>
              <a:t>代码</a:t>
            </a:r>
            <a:r>
              <a:rPr lang="en-US" altLang="zh-CN" sz="2000" dirty="0"/>
              <a:t>12-17】  </a:t>
            </a:r>
            <a:r>
              <a:rPr lang="en-US" altLang="zh-CN" sz="2000" dirty="0" err="1"/>
              <a:t>TreeMap</a:t>
            </a:r>
            <a:r>
              <a:rPr lang="zh-CN" altLang="en-US" sz="2000" dirty="0"/>
              <a:t>类的应用示例。</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801583" y="2216404"/>
            <a:ext cx="11241065" cy="4144211"/>
          </a:xfrm>
          <a:prstGeom prst="rect">
            <a:avLst/>
          </a:prstGeom>
        </p:spPr>
        <p:txBody>
          <a:bodyPr wrap="square">
            <a:spAutoFit/>
          </a:bodyPr>
          <a:lstStyle/>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java.util.Map</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java.util.Set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java.util.Iterator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4</a:t>
            </a:r>
            <a:r>
              <a:rPr lang="en-US" altLang="zh-CN" sz="1400" b="0" kern="0" dirty="0">
                <a:solidFill>
                  <a:srgbClr val="7F0055"/>
                </a:solidFill>
                <a:latin typeface="Consolas" panose="020B0609020204030204" pitchFamily="49" charset="0"/>
                <a:ea typeface="宋体" panose="02010600030101010101" pitchFamily="2" charset="-122"/>
              </a:rPr>
              <a:t>	import</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java.util.TreeMap</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5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a:t>
            </a:r>
            <a:r>
              <a:rPr lang="en-US" altLang="zh-CN" sz="1400" b="0" kern="0" dirty="0">
                <a:solidFill>
                  <a:srgbClr val="7F0055"/>
                </a:solidFill>
                <a:latin typeface="Consolas" panose="020B0609020204030204" pitchFamily="49" charset="0"/>
                <a:ea typeface="宋体" panose="02010600030101010101" pitchFamily="2" charset="-122"/>
              </a:rPr>
              <a:t>	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TreeMapDemo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主方法</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8		</a:t>
            </a:r>
            <a:r>
              <a:rPr lang="en-US" altLang="zh-CN" sz="1400" b="0" kern="0" dirty="0">
                <a:solidFill>
                  <a:srgbClr val="7F0055"/>
                </a:solidFill>
                <a:latin typeface="Consolas" panose="020B0609020204030204" pitchFamily="49" charset="0"/>
                <a:ea typeface="宋体" panose="02010600030101010101" pitchFamily="2" charset="-122"/>
              </a:rPr>
              <a:t>public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类型参数是</a:t>
            </a:r>
            <a:r>
              <a:rPr lang="en-US" altLang="zh-CN" sz="1400" b="0" kern="0" dirty="0">
                <a:solidFill>
                  <a:srgbClr val="3F7F5F"/>
                </a:solidFill>
                <a:latin typeface="Consolas" panose="020B0609020204030204" pitchFamily="49" charset="0"/>
                <a:ea typeface="宋体" panose="02010600030101010101" pitchFamily="2" charset="-122"/>
              </a:rPr>
              <a:t>key-value</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对</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Map&lt;String, Float&gt;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null</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TreeMap</a:t>
            </a:r>
            <a:r>
              <a:rPr lang="en-US" altLang="zh-CN" sz="1400" b="0" kern="0" dirty="0">
                <a:solidFill>
                  <a:srgbClr val="000000"/>
                </a:solidFill>
                <a:latin typeface="Consolas" panose="020B0609020204030204" pitchFamily="49" charset="0"/>
                <a:ea typeface="宋体" panose="02010600030101010101" pitchFamily="2" charset="-122"/>
              </a:rPr>
              <a:t>&lt;String, Float&gt;();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13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"zhang3"</a:t>
            </a:r>
            <a:r>
              <a:rPr lang="en-US" altLang="zh-CN" sz="1400" b="0" kern="0" dirty="0">
                <a:solidFill>
                  <a:srgbClr val="000000"/>
                </a:solidFill>
                <a:latin typeface="Consolas" panose="020B0609020204030204" pitchFamily="49" charset="0"/>
                <a:ea typeface="宋体" panose="02010600030101010101" pitchFamily="2" charset="-122"/>
              </a:rPr>
              <a:t>, 88.88f);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14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"li4"</a:t>
            </a:r>
            <a:r>
              <a:rPr lang="en-US" altLang="zh-CN" sz="1400" b="0" kern="0" dirty="0">
                <a:solidFill>
                  <a:srgbClr val="000000"/>
                </a:solidFill>
                <a:latin typeface="Consolas" panose="020B0609020204030204" pitchFamily="49" charset="0"/>
                <a:ea typeface="宋体" panose="02010600030101010101" pitchFamily="2" charset="-122"/>
              </a:rPr>
              <a:t>, 77.77f);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"wang5"</a:t>
            </a:r>
            <a:r>
              <a:rPr lang="en-US" altLang="zh-CN" sz="1400" b="0" kern="0" dirty="0">
                <a:solidFill>
                  <a:srgbClr val="000000"/>
                </a:solidFill>
                <a:latin typeface="Consolas" panose="020B0609020204030204" pitchFamily="49" charset="0"/>
                <a:ea typeface="宋体" panose="02010600030101010101" pitchFamily="2" charset="-122"/>
              </a:rPr>
              <a:t>, 99.99f);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"chen6"</a:t>
            </a:r>
            <a:r>
              <a:rPr lang="en-US" altLang="zh-CN" sz="1400" b="0" kern="0" dirty="0">
                <a:solidFill>
                  <a:srgbClr val="000000"/>
                </a:solidFill>
                <a:latin typeface="Consolas" panose="020B0609020204030204" pitchFamily="49" charset="0"/>
                <a:ea typeface="宋体" panose="02010600030101010101" pitchFamily="2" charset="-122"/>
              </a:rPr>
              <a:t>, 66.66f);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.put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"guo7"</a:t>
            </a:r>
            <a:r>
              <a:rPr lang="en-US" altLang="zh-CN" sz="1400" b="0" kern="0" dirty="0">
                <a:solidFill>
                  <a:srgbClr val="000000"/>
                </a:solidFill>
                <a:latin typeface="Consolas" panose="020B0609020204030204" pitchFamily="49" charset="0"/>
                <a:ea typeface="宋体" panose="02010600030101010101" pitchFamily="2" charset="-122"/>
              </a:rPr>
              <a:t>, 87.65f);</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18	</a:t>
            </a:r>
            <a:endParaRPr lang="zh-CN" altLang="zh-CN" sz="1400" b="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75517021"/>
      </p:ext>
    </p:extLst>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12.6.4 </a:t>
            </a:r>
            <a:r>
              <a:rPr lang="en-US" altLang="zh-CN" dirty="0" err="1"/>
              <a:t>TreeMap</a:t>
            </a:r>
            <a:r>
              <a:rPr lang="zh-CN" altLang="en-US" dirty="0" smtClean="0"/>
              <a:t>类</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a:xfrm>
            <a:off x="606467" y="5797477"/>
            <a:ext cx="7101460" cy="898017"/>
          </a:xfrm>
        </p:spPr>
        <p:txBody>
          <a:bodyPr/>
          <a:lstStyle/>
          <a:p>
            <a:pPr lvl="1"/>
            <a:r>
              <a:rPr lang="zh-CN" altLang="en-US" sz="1800" dirty="0"/>
              <a:t>说明：从输出结果看，是按照姓名的字母顺序排序的。</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606467" y="1183132"/>
            <a:ext cx="11241065" cy="2600712"/>
          </a:xfrm>
          <a:prstGeom prst="rect">
            <a:avLst/>
          </a:prstGeom>
        </p:spPr>
        <p:txBody>
          <a:bodyPr wrap="square">
            <a:spAutoFit/>
          </a:bodyPr>
          <a:lstStyle/>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使用方法</a:t>
            </a:r>
            <a:r>
              <a:rPr lang="en-US" altLang="zh-CN" sz="1400" b="0" kern="0" dirty="0">
                <a:solidFill>
                  <a:srgbClr val="3F7F5F"/>
                </a:solidFill>
                <a:latin typeface="Consolas" panose="020B0609020204030204" pitchFamily="49" charset="0"/>
                <a:ea typeface="宋体" panose="02010600030101010101" pitchFamily="2" charset="-122"/>
              </a:rPr>
              <a:t>Set&lt;K&gt; </a:t>
            </a:r>
            <a:r>
              <a:rPr lang="en-US" altLang="zh-CN" sz="1400" b="0" kern="0" dirty="0" err="1">
                <a:solidFill>
                  <a:srgbClr val="3F7F5F"/>
                </a:solidFill>
                <a:latin typeface="Consolas" panose="020B0609020204030204" pitchFamily="49" charset="0"/>
                <a:ea typeface="宋体" panose="02010600030101010101" pitchFamily="2" charset="-122"/>
              </a:rPr>
              <a:t>keySet</a:t>
            </a:r>
            <a:r>
              <a:rPr lang="en-US" altLang="zh-CN" sz="1400" b="0" kern="0" dirty="0">
                <a:solidFill>
                  <a:srgbClr val="3F7F5F"/>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Set&lt;String&gt; </a:t>
            </a:r>
            <a:r>
              <a:rPr lang="en-US" altLang="zh-CN" sz="1400" b="0" kern="0" dirty="0">
                <a:solidFill>
                  <a:srgbClr val="6A3E3E"/>
                </a:solidFill>
                <a:latin typeface="Consolas" panose="020B0609020204030204" pitchFamily="49" charset="0"/>
                <a:ea typeface="宋体" panose="02010600030101010101" pitchFamily="2" charset="-122"/>
              </a:rPr>
              <a:t>keys</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.keySet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Iterator&lt;String&gt; </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keys</a:t>
            </a:r>
            <a:r>
              <a:rPr lang="en-US" altLang="zh-CN" sz="1400" b="0" kern="0" dirty="0" err="1">
                <a:solidFill>
                  <a:srgbClr val="000000"/>
                </a:solidFill>
                <a:latin typeface="Consolas" panose="020B0609020204030204" pitchFamily="49" charset="0"/>
                <a:ea typeface="宋体" panose="02010600030101010101" pitchFamily="2" charset="-122"/>
              </a:rPr>
              <a:t>.iterator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输出所有学生姓名和成绩：</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23			</a:t>
            </a:r>
            <a:r>
              <a:rPr lang="en-US" altLang="zh-CN" sz="1400" b="0" kern="0" dirty="0">
                <a:solidFill>
                  <a:srgbClr val="7F0055"/>
                </a:solidFill>
                <a:latin typeface="Consolas" panose="020B0609020204030204" pitchFamily="49" charset="0"/>
                <a:ea typeface="宋体" panose="02010600030101010101" pitchFamily="2" charset="-122"/>
              </a:rPr>
              <a:t>while</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err="1">
                <a:solidFill>
                  <a:srgbClr val="000000"/>
                </a:solidFill>
                <a:latin typeface="Consolas" panose="020B0609020204030204" pitchFamily="49" charset="0"/>
                <a:ea typeface="宋体" panose="02010600030101010101" pitchFamily="2" charset="-122"/>
              </a:rPr>
              <a:t>.hasNext</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24				String </a:t>
            </a:r>
            <a:r>
              <a:rPr lang="en-US" altLang="zh-CN" sz="1400" b="0" kern="0" dirty="0" err="1">
                <a:solidFill>
                  <a:srgbClr val="6A3E3E"/>
                </a:solidFill>
                <a:latin typeface="Consolas" panose="020B0609020204030204" pitchFamily="49" charset="0"/>
                <a:ea typeface="宋体" panose="02010600030101010101" pitchFamily="2" charset="-122"/>
              </a:rPr>
              <a:t>str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iter</a:t>
            </a:r>
            <a:r>
              <a:rPr lang="en-US" altLang="zh-CN" sz="1400" b="0" kern="0" dirty="0" err="1">
                <a:solidFill>
                  <a:srgbClr val="000000"/>
                </a:solidFill>
                <a:latin typeface="Consolas" panose="020B0609020204030204" pitchFamily="49" charset="0"/>
                <a:ea typeface="宋体" panose="02010600030101010101" pitchFamily="2" charset="-122"/>
              </a:rPr>
              <a:t>.next</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25				</a:t>
            </a:r>
            <a:r>
              <a:rPr lang="en-US" altLang="zh-CN" sz="1400" b="0" kern="0" dirty="0" err="1">
                <a:solidFill>
                  <a:srgbClr val="000000"/>
                </a:solidFill>
                <a:latin typeface="Consolas" panose="020B0609020204030204" pitchFamily="49" charset="0"/>
                <a:ea typeface="宋体" panose="02010600030101010101" pitchFamily="2" charset="-122"/>
              </a:rPr>
              <a:t>System.</a:t>
            </a:r>
            <a:r>
              <a:rPr lang="en-US" altLang="zh-CN" sz="1400" b="0" i="1" kern="0" dirty="0" err="1">
                <a:solidFill>
                  <a:srgbClr val="0000C0"/>
                </a:solidFill>
                <a:latin typeface="Consolas" panose="020B0609020204030204" pitchFamily="49" charset="0"/>
                <a:ea typeface="宋体" panose="02010600030101010101" pitchFamily="2" charset="-122"/>
              </a:rPr>
              <a:t>out</a:t>
            </a:r>
            <a:r>
              <a:rPr lang="en-US" altLang="zh-CN" sz="1400" b="0" kern="0" dirty="0" err="1">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学生姓名：</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str</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2A00FF"/>
                </a:solidFill>
                <a:latin typeface="Consolas" panose="020B0609020204030204" pitchFamily="49" charset="0"/>
                <a:ea typeface="宋体" panose="02010600030101010101" pitchFamily="2" charset="-122"/>
              </a:rPr>
              <a:t>", </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成绩：</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studPoint</a:t>
            </a:r>
            <a:r>
              <a:rPr lang="en-US" altLang="zh-CN" sz="1400" b="0" kern="0" dirty="0" err="1">
                <a:solidFill>
                  <a:srgbClr val="000000"/>
                </a:solidFill>
                <a:latin typeface="Consolas" panose="020B0609020204030204" pitchFamily="49" charset="0"/>
                <a:ea typeface="宋体" panose="02010600030101010101" pitchFamily="2" charset="-122"/>
              </a:rPr>
              <a:t>.get</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err="1">
                <a:solidFill>
                  <a:srgbClr val="6A3E3E"/>
                </a:solidFill>
                <a:latin typeface="Consolas" panose="020B0609020204030204" pitchFamily="49" charset="0"/>
                <a:ea typeface="宋体" panose="02010600030101010101" pitchFamily="2" charset="-122"/>
              </a:rPr>
              <a:t>str</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26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27		}</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a:solidFill>
                  <a:srgbClr val="000000"/>
                </a:solidFill>
                <a:latin typeface="Consolas" panose="020B0609020204030204" pitchFamily="49" charset="0"/>
                <a:ea typeface="宋体" panose="02010600030101010101" pitchFamily="2" charset="-122"/>
              </a:rPr>
              <a:t>28	}</a:t>
            </a:r>
            <a:endParaRPr lang="zh-CN" altLang="en-US" sz="1400" b="0" dirty="0"/>
          </a:p>
        </p:txBody>
      </p:sp>
      <p:pic>
        <p:nvPicPr>
          <p:cNvPr id="6" name="图片 5"/>
          <p:cNvPicPr>
            <a:picLocks noChangeAspect="1"/>
          </p:cNvPicPr>
          <p:nvPr/>
        </p:nvPicPr>
        <p:blipFill>
          <a:blip r:embed="rId2"/>
          <a:stretch>
            <a:fillRect/>
          </a:stretch>
        </p:blipFill>
        <p:spPr>
          <a:xfrm>
            <a:off x="1129300" y="3971613"/>
            <a:ext cx="3180952" cy="1638095"/>
          </a:xfrm>
          <a:prstGeom prst="rect">
            <a:avLst/>
          </a:prstGeom>
        </p:spPr>
      </p:pic>
    </p:spTree>
    <p:extLst>
      <p:ext uri="{BB962C8B-B14F-4D97-AF65-F5344CB8AC3E}">
        <p14:creationId xmlns:p14="http://schemas.microsoft.com/office/powerpoint/2010/main" val="216901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12.7 </a:t>
            </a:r>
            <a:r>
              <a:rPr lang="zh-CN" altLang="en-US" dirty="0"/>
              <a:t>课 小结</a:t>
            </a:r>
          </a:p>
        </p:txBody>
      </p:sp>
      <p:sp>
        <p:nvSpPr>
          <p:cNvPr id="3" name="内容占位符 2"/>
          <p:cNvSpPr>
            <a:spLocks noGrp="1"/>
          </p:cNvSpPr>
          <p:nvPr>
            <p:ph idx="1"/>
          </p:nvPr>
        </p:nvSpPr>
        <p:spPr>
          <a:xfrm>
            <a:off x="505885" y="913067"/>
            <a:ext cx="11368616" cy="4876800"/>
          </a:xfrm>
        </p:spPr>
        <p:txBody>
          <a:bodyPr/>
          <a:lstStyle/>
          <a:p>
            <a:r>
              <a:rPr lang="en-US" altLang="zh-CN" sz="2000" dirty="0"/>
              <a:t>Java</a:t>
            </a:r>
            <a:r>
              <a:rPr lang="zh-CN" altLang="en-US" sz="2000" dirty="0"/>
              <a:t>泛型（</a:t>
            </a:r>
            <a:r>
              <a:rPr lang="en-US" altLang="zh-CN" sz="2000" dirty="0"/>
              <a:t>generics</a:t>
            </a:r>
            <a:r>
              <a:rPr lang="zh-CN" altLang="en-US" sz="2000" dirty="0"/>
              <a:t>）是</a:t>
            </a:r>
            <a:r>
              <a:rPr lang="en-US" altLang="zh-CN" sz="2000" dirty="0"/>
              <a:t>JDK 5</a:t>
            </a:r>
            <a:r>
              <a:rPr lang="zh-CN" altLang="en-US" sz="2000" dirty="0"/>
              <a:t>中引入的一个新特性，泛型提供了编译时类型安全监测机制，该机制允许程序员在编译时监测非法的类型。泛型的本质是参数化类型，也就是所操作的数据类型被指定为一个参数。使用泛型时，在实际使用之前类型就已经确定了，不需要强制类型转换，使代码具有更好的安全性和可读性。泛型被广泛应用于集合中</a:t>
            </a:r>
            <a:r>
              <a:rPr lang="zh-CN" altLang="en-US" sz="2000" dirty="0" smtClean="0"/>
              <a:t>。</a:t>
            </a:r>
            <a:endParaRPr lang="en-US" altLang="zh-CN" sz="2000" dirty="0" smtClean="0"/>
          </a:p>
          <a:p>
            <a:r>
              <a:rPr lang="en-US" altLang="zh-CN" sz="2000" dirty="0"/>
              <a:t>Java</a:t>
            </a:r>
            <a:r>
              <a:rPr lang="zh-CN" altLang="en-US" sz="2000" dirty="0"/>
              <a:t>的集合机制，本质上是一个数据容器。</a:t>
            </a:r>
            <a:r>
              <a:rPr lang="en-US" altLang="zh-CN" sz="2000" dirty="0"/>
              <a:t>Java </a:t>
            </a:r>
            <a:r>
              <a:rPr lang="zh-CN" altLang="en-US" sz="2000" dirty="0"/>
              <a:t>集合框架提供了一套性能优良，使用方便的接口和类，</a:t>
            </a:r>
            <a:r>
              <a:rPr lang="en-US" altLang="zh-CN" sz="2000" dirty="0"/>
              <a:t>java</a:t>
            </a:r>
            <a:r>
              <a:rPr lang="zh-CN" altLang="en-US" sz="2000" dirty="0"/>
              <a:t>集合框架位于</a:t>
            </a:r>
            <a:r>
              <a:rPr lang="en-US" altLang="zh-CN" sz="2000" dirty="0" err="1"/>
              <a:t>java.util</a:t>
            </a:r>
            <a:r>
              <a:rPr lang="zh-CN" altLang="en-US" sz="2000" dirty="0"/>
              <a:t>包中，所以当使用集合框架的时候需要进行导包。</a:t>
            </a:r>
          </a:p>
          <a:p>
            <a:r>
              <a:rPr lang="en-US" altLang="zh-CN" sz="2000" dirty="0"/>
              <a:t>Java</a:t>
            </a:r>
            <a:r>
              <a:rPr lang="zh-CN" altLang="en-US" sz="2000" dirty="0"/>
              <a:t>常用集合的特点如表所示。</a:t>
            </a:r>
          </a:p>
          <a:p>
            <a:endParaRPr lang="zh-CN" altLang="en-US" sz="2000"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pic>
        <p:nvPicPr>
          <p:cNvPr id="5" name="图片 4"/>
          <p:cNvPicPr>
            <a:picLocks noChangeAspect="1"/>
          </p:cNvPicPr>
          <p:nvPr/>
        </p:nvPicPr>
        <p:blipFill>
          <a:blip r:embed="rId2"/>
          <a:stretch>
            <a:fillRect/>
          </a:stretch>
        </p:blipFill>
        <p:spPr>
          <a:xfrm>
            <a:off x="918666" y="3520438"/>
            <a:ext cx="8714286" cy="3028571"/>
          </a:xfrm>
          <a:prstGeom prst="rect">
            <a:avLst/>
          </a:prstGeom>
        </p:spPr>
      </p:pic>
    </p:spTree>
    <p:extLst>
      <p:ext uri="{BB962C8B-B14F-4D97-AF65-F5344CB8AC3E}">
        <p14:creationId xmlns:p14="http://schemas.microsoft.com/office/powerpoint/2010/main" val="120401152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5570" y="295149"/>
            <a:ext cx="10212916" cy="609600"/>
          </a:xfrm>
        </p:spPr>
        <p:txBody>
          <a:bodyPr/>
          <a:lstStyle/>
          <a:p>
            <a:r>
              <a:rPr lang="en-US" altLang="zh-CN" dirty="0"/>
              <a:t>12.1.1 </a:t>
            </a:r>
            <a:r>
              <a:rPr lang="zh-CN" altLang="en-US" dirty="0"/>
              <a:t>泛型基础（续）</a:t>
            </a:r>
          </a:p>
        </p:txBody>
      </p:sp>
      <p:sp>
        <p:nvSpPr>
          <p:cNvPr id="3" name="内容占位符 2"/>
          <p:cNvSpPr>
            <a:spLocks noGrp="1"/>
          </p:cNvSpPr>
          <p:nvPr>
            <p:ph idx="1"/>
          </p:nvPr>
        </p:nvSpPr>
        <p:spPr>
          <a:xfrm>
            <a:off x="505885" y="995363"/>
            <a:ext cx="11368616" cy="4876800"/>
          </a:xfrm>
        </p:spPr>
        <p:txBody>
          <a:bodyPr/>
          <a:lstStyle/>
          <a:p>
            <a:r>
              <a:rPr lang="en-US" altLang="zh-CN" dirty="0"/>
              <a:t>2</a:t>
            </a:r>
            <a:r>
              <a:rPr lang="zh-CN" altLang="en-US" dirty="0"/>
              <a:t>）基于</a:t>
            </a:r>
            <a:r>
              <a:rPr lang="zh-CN" altLang="en-US" dirty="0" smtClean="0"/>
              <a:t>泛型</a:t>
            </a:r>
            <a:r>
              <a:rPr lang="zh-CN" altLang="en-US" dirty="0"/>
              <a:t>的解决</a:t>
            </a:r>
            <a:r>
              <a:rPr lang="zh-CN" altLang="en-US" dirty="0" smtClean="0"/>
              <a:t>方案</a:t>
            </a:r>
            <a:endParaRPr lang="en-US" altLang="zh-CN" dirty="0" smtClean="0"/>
          </a:p>
          <a:p>
            <a:pPr lvl="1"/>
            <a:r>
              <a:rPr lang="en-US" altLang="zh-CN" dirty="0"/>
              <a:t>【</a:t>
            </a:r>
            <a:r>
              <a:rPr lang="zh-CN" altLang="en-US" dirty="0"/>
              <a:t>代码</a:t>
            </a:r>
            <a:r>
              <a:rPr lang="en-US" altLang="zh-CN" dirty="0"/>
              <a:t>12-3】</a:t>
            </a:r>
            <a:r>
              <a:rPr lang="zh-CN" altLang="en-US" dirty="0"/>
              <a:t>使用泛型定义。</a:t>
            </a:r>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sp>
        <p:nvSpPr>
          <p:cNvPr id="5" name="矩形 4"/>
          <p:cNvSpPr/>
          <p:nvPr/>
        </p:nvSpPr>
        <p:spPr>
          <a:xfrm>
            <a:off x="4718304" y="995363"/>
            <a:ext cx="7156197" cy="5352234"/>
          </a:xfrm>
          <a:prstGeom prst="rect">
            <a:avLst/>
          </a:prstGeom>
        </p:spPr>
        <p:txBody>
          <a:bodyPr wrap="square">
            <a:spAutoFit/>
          </a:bodyPr>
          <a:lstStyle/>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  </a:t>
            </a:r>
            <a:r>
              <a:rPr lang="en-US" altLang="zh-CN" sz="1400" b="0" kern="0" dirty="0" smtClean="0">
                <a:solidFill>
                  <a:srgbClr val="3F5FBF"/>
                </a:solidFill>
                <a:latin typeface="Consolas" panose="020B0609020204030204" pitchFamily="49" charset="0"/>
                <a:ea typeface="宋体" panose="02010600030101010101" pitchFamily="2" charset="-122"/>
              </a:rPr>
              <a:t>/** </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泛型类，</a:t>
            </a:r>
            <a:r>
              <a:rPr lang="en-US" altLang="zh-CN" sz="1400" b="0" kern="0" dirty="0">
                <a:solidFill>
                  <a:srgbClr val="3F5FBF"/>
                </a:solidFill>
                <a:latin typeface="Consolas" panose="020B0609020204030204" pitchFamily="49" charset="0"/>
                <a:ea typeface="宋体" panose="02010600030101010101" pitchFamily="2" charset="-122"/>
              </a:rPr>
              <a:t>T</a:t>
            </a:r>
            <a:r>
              <a:rPr lang="zh-CN" altLang="zh-CN" sz="1400" b="0" kern="0" dirty="0">
                <a:solidFill>
                  <a:srgbClr val="3F5FBF"/>
                </a:solidFill>
                <a:latin typeface="Consolas" panose="020B0609020204030204" pitchFamily="49" charset="0"/>
                <a:ea typeface="宋体" panose="02010600030101010101" pitchFamily="2" charset="-122"/>
                <a:cs typeface="Consolas" panose="020B0609020204030204" pitchFamily="49" charset="0"/>
              </a:rPr>
              <a:t>表示一个形式上的类型名</a:t>
            </a:r>
            <a:r>
              <a:rPr lang="en-US" altLang="zh-CN" sz="1400" b="0" kern="0" dirty="0">
                <a:solidFill>
                  <a:srgbClr val="3F5FBF"/>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2  </a:t>
            </a:r>
            <a:r>
              <a:rPr lang="en-US" altLang="zh-CN" sz="1400" b="0" kern="0" dirty="0" smtClean="0">
                <a:solidFill>
                  <a:srgbClr val="7F0055"/>
                </a:solidFill>
                <a:latin typeface="Consolas" panose="020B0609020204030204" pitchFamily="49" charset="0"/>
                <a:ea typeface="宋体" panose="02010600030101010101" pitchFamily="2" charset="-122"/>
              </a:rPr>
              <a:t>class</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Grade&lt;T&gt;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3	</a:t>
            </a:r>
            <a:r>
              <a:rPr lang="en-US" altLang="zh-CN" sz="1400" b="0" kern="0" dirty="0" smtClean="0">
                <a:solidFill>
                  <a:srgbClr val="7F0055"/>
                </a:solidFill>
                <a:latin typeface="Consolas" panose="020B0609020204030204" pitchFamily="49" charset="0"/>
                <a:ea typeface="宋体" panose="02010600030101010101" pitchFamily="2" charset="-122"/>
              </a:rPr>
              <a:t>private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T </a:t>
            </a:r>
            <a:r>
              <a:rPr lang="en-US" altLang="zh-CN" sz="1400" b="0" kern="0" dirty="0" err="1">
                <a:solidFill>
                  <a:srgbClr val="0000C0"/>
                </a:solidFill>
                <a:latin typeface="Consolas" panose="020B0609020204030204" pitchFamily="49" charset="0"/>
                <a:ea typeface="宋体" panose="02010600030101010101" pitchFamily="2" charset="-122"/>
              </a:rPr>
              <a:t>studGrade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4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5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setStudGrade</a:t>
            </a:r>
            <a:r>
              <a:rPr lang="en-US" altLang="zh-CN" sz="1400" b="0" kern="0" dirty="0">
                <a:solidFill>
                  <a:srgbClr val="000000"/>
                </a:solidFill>
                <a:latin typeface="Consolas" panose="020B0609020204030204" pitchFamily="49" charset="0"/>
                <a:ea typeface="宋体" panose="02010600030101010101" pitchFamily="2" charset="-122"/>
              </a:rPr>
              <a:t>(T </a:t>
            </a:r>
            <a:r>
              <a:rPr lang="en-US" altLang="zh-CN" sz="1400" b="0" kern="0" dirty="0" err="1">
                <a:solidFill>
                  <a:srgbClr val="6A3E3E"/>
                </a:solidFill>
                <a:latin typeface="Consolas" panose="020B0609020204030204" pitchFamily="49" charset="0"/>
                <a:ea typeface="宋体" panose="02010600030101010101" pitchFamily="2" charset="-122"/>
              </a:rPr>
              <a:t>sGrade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6		</a:t>
            </a:r>
            <a:r>
              <a:rPr lang="en-US" altLang="zh-CN" sz="1400" b="0" kern="0" dirty="0" err="1" smtClean="0">
                <a:solidFill>
                  <a:srgbClr val="7F0055"/>
                </a:solidFill>
                <a:latin typeface="Consolas" panose="020B0609020204030204" pitchFamily="49" charset="0"/>
                <a:ea typeface="宋体" panose="02010600030101010101" pitchFamily="2" charset="-122"/>
              </a:rPr>
              <a:t>this</a:t>
            </a:r>
            <a:r>
              <a:rPr lang="en-US" altLang="zh-CN" sz="1400" b="0" kern="0" dirty="0" err="1" smtClean="0">
                <a:solidFill>
                  <a:srgbClr val="000000"/>
                </a:solidFill>
                <a:latin typeface="Consolas" panose="020B0609020204030204" pitchFamily="49" charset="0"/>
                <a:ea typeface="宋体" panose="02010600030101010101" pitchFamily="2" charset="-122"/>
              </a:rPr>
              <a:t>.</a:t>
            </a:r>
            <a:r>
              <a:rPr lang="en-US" altLang="zh-CN" sz="1400" b="0" kern="0" dirty="0" err="1" smtClean="0">
                <a:solidFill>
                  <a:srgbClr val="0000C0"/>
                </a:solidFill>
                <a:latin typeface="Consolas" panose="020B0609020204030204" pitchFamily="49" charset="0"/>
                <a:ea typeface="宋体" panose="02010600030101010101" pitchFamily="2" charset="-122"/>
              </a:rPr>
              <a:t>studGrade</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sGrade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7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8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9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000000"/>
                </a:solidFill>
                <a:latin typeface="Consolas" panose="020B0609020204030204" pitchFamily="49" charset="0"/>
                <a:ea typeface="宋体" panose="02010600030101010101" pitchFamily="2" charset="-122"/>
              </a:rPr>
              <a:t>T </a:t>
            </a:r>
            <a:r>
              <a:rPr lang="en-US" altLang="zh-CN" sz="1400" b="0" kern="0" dirty="0" err="1">
                <a:solidFill>
                  <a:srgbClr val="000000"/>
                </a:solidFill>
                <a:latin typeface="Consolas" panose="020B0609020204030204" pitchFamily="49" charset="0"/>
                <a:ea typeface="宋体" panose="02010600030101010101" pitchFamily="2" charset="-122"/>
              </a:rPr>
              <a:t>getStudGrade</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10		</a:t>
            </a:r>
            <a:r>
              <a:rPr lang="en-US" altLang="zh-CN" sz="1400" b="0" kern="0" dirty="0" smtClean="0">
                <a:solidFill>
                  <a:srgbClr val="7F0055"/>
                </a:solidFill>
                <a:latin typeface="Consolas" panose="020B0609020204030204" pitchFamily="49" charset="0"/>
                <a:ea typeface="宋体" panose="02010600030101010101" pitchFamily="2" charset="-122"/>
              </a:rPr>
              <a:t>return</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C0"/>
                </a:solidFill>
                <a:latin typeface="Consolas" panose="020B0609020204030204" pitchFamily="49" charset="0"/>
                <a:ea typeface="宋体" panose="02010600030101010101" pitchFamily="2" charset="-122"/>
              </a:rPr>
              <a:t>studGrade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11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12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latin typeface="Consolas" panose="020B0609020204030204" pitchFamily="49" charset="0"/>
                <a:ea typeface="宋体" panose="02010600030101010101" pitchFamily="2" charset="-122"/>
              </a:rPr>
              <a:t>13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smtClean="0">
                <a:solidFill>
                  <a:srgbClr val="000000"/>
                </a:solidFill>
                <a:latin typeface="Consolas" panose="020B0609020204030204" pitchFamily="49" charset="0"/>
                <a:ea typeface="宋体" panose="02010600030101010101" pitchFamily="2" charset="-122"/>
              </a:rPr>
              <a:t>14</a:t>
            </a:r>
            <a:r>
              <a:rPr lang="en-US" altLang="zh-CN" sz="1400" b="0" kern="0" dirty="0" smtClean="0">
                <a:solidFill>
                  <a:srgbClr val="7F0055"/>
                </a:solidFill>
                <a:latin typeface="Consolas" panose="020B0609020204030204" pitchFamily="49" charset="0"/>
                <a:ea typeface="宋体" panose="02010600030101010101" pitchFamily="2" charset="-122"/>
              </a:rPr>
              <a:t>  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class</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000000"/>
                </a:solidFill>
                <a:latin typeface="Consolas" panose="020B0609020204030204" pitchFamily="49" charset="0"/>
                <a:ea typeface="宋体" panose="02010600030101010101" pitchFamily="2" charset="-122"/>
              </a:rPr>
              <a:t>GenericsDemo</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15	</a:t>
            </a:r>
            <a:r>
              <a:rPr lang="en-US" altLang="zh-CN" sz="1400" b="0" kern="0" dirty="0" smtClean="0">
                <a:solidFill>
                  <a:srgbClr val="7F0055"/>
                </a:solidFill>
                <a:latin typeface="Consolas" panose="020B0609020204030204" pitchFamily="49" charset="0"/>
                <a:ea typeface="宋体" panose="02010600030101010101" pitchFamily="2" charset="-122"/>
              </a:rPr>
              <a:t>public</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static</a:t>
            </a:r>
            <a:r>
              <a:rPr lang="en-US" altLang="zh-CN" sz="1400" b="0" kern="0" dirty="0">
                <a:solidFill>
                  <a:srgbClr val="000000"/>
                </a:solidFill>
                <a:latin typeface="Consolas" panose="020B0609020204030204" pitchFamily="49" charset="0"/>
                <a:ea typeface="宋体" panose="02010600030101010101" pitchFamily="2" charset="-122"/>
              </a:rPr>
              <a:t> </a:t>
            </a:r>
            <a:r>
              <a:rPr lang="en-US" altLang="zh-CN" sz="1400" b="0" kern="0" dirty="0">
                <a:solidFill>
                  <a:srgbClr val="7F0055"/>
                </a:solidFill>
                <a:latin typeface="Consolas" panose="020B0609020204030204" pitchFamily="49" charset="0"/>
                <a:ea typeface="宋体" panose="02010600030101010101" pitchFamily="2" charset="-122"/>
              </a:rPr>
              <a:t>void</a:t>
            </a:r>
            <a:r>
              <a:rPr lang="en-US" altLang="zh-CN" sz="1400" b="0" kern="0" dirty="0">
                <a:solidFill>
                  <a:srgbClr val="000000"/>
                </a:solidFill>
                <a:latin typeface="Consolas" panose="020B0609020204030204" pitchFamily="49" charset="0"/>
                <a:ea typeface="宋体" panose="02010600030101010101" pitchFamily="2" charset="-122"/>
              </a:rPr>
              <a:t> main(String[] </a:t>
            </a:r>
            <a:r>
              <a:rPr lang="en-US" altLang="zh-CN" sz="1400" b="0" kern="0" dirty="0" err="1">
                <a:solidFill>
                  <a:srgbClr val="6A3E3E"/>
                </a:solidFill>
                <a:latin typeface="Consolas" panose="020B0609020204030204" pitchFamily="49" charset="0"/>
                <a:ea typeface="宋体" panose="02010600030101010101" pitchFamily="2" charset="-122"/>
              </a:rPr>
              <a:t>args</a:t>
            </a:r>
            <a:r>
              <a:rPr lang="en-US" altLang="zh-CN" sz="1400" b="0" kern="0" dirty="0">
                <a:solidFill>
                  <a:srgbClr val="000000"/>
                </a:solidFill>
                <a:latin typeface="Consolas" panose="020B0609020204030204" pitchFamily="49" charset="0"/>
                <a:ea typeface="宋体" panose="02010600030101010101" pitchFamily="2" charset="-122"/>
              </a:rPr>
              <a:t>) {</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16		</a:t>
            </a:r>
            <a:r>
              <a:rPr lang="en-US" altLang="zh-CN" sz="1400" b="0" kern="0" dirty="0" smtClean="0">
                <a:solidFill>
                  <a:srgbClr val="000000"/>
                </a:solidFill>
                <a:latin typeface="Consolas" panose="020B0609020204030204" pitchFamily="49" charset="0"/>
                <a:ea typeface="宋体" panose="02010600030101010101" pitchFamily="2" charset="-122"/>
              </a:rPr>
              <a:t>Grade&lt;Float</a:t>
            </a:r>
            <a:r>
              <a:rPr lang="en-US" altLang="zh-CN" sz="1400" b="0" kern="0" dirty="0">
                <a:solidFill>
                  <a:srgbClr val="000000"/>
                </a:solidFill>
                <a:latin typeface="Consolas" panose="020B0609020204030204" pitchFamily="49" charset="0"/>
                <a:ea typeface="宋体" panose="02010600030101010101" pitchFamily="2" charset="-122"/>
              </a:rPr>
              <a:t>&gt; </a:t>
            </a:r>
            <a:r>
              <a:rPr lang="en-US" altLang="zh-CN" sz="1400" b="0" kern="0" dirty="0">
                <a:solidFill>
                  <a:srgbClr val="6A3E3E"/>
                </a:solidFill>
                <a:latin typeface="Consolas" panose="020B0609020204030204" pitchFamily="49" charset="0"/>
                <a:ea typeface="宋体" panose="02010600030101010101" pitchFamily="2" charset="-122"/>
              </a:rPr>
              <a:t>g</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a:solidFill>
                  <a:srgbClr val="7F0055"/>
                </a:solidFill>
                <a:latin typeface="Consolas" panose="020B0609020204030204" pitchFamily="49" charset="0"/>
                <a:ea typeface="宋体" panose="02010600030101010101" pitchFamily="2" charset="-122"/>
              </a:rPr>
              <a:t>new</a:t>
            </a:r>
            <a:r>
              <a:rPr lang="en-US" altLang="zh-CN" sz="1400" b="0" kern="0" dirty="0">
                <a:solidFill>
                  <a:srgbClr val="000000"/>
                </a:solidFill>
                <a:latin typeface="Consolas" panose="020B0609020204030204" pitchFamily="49" charset="0"/>
                <a:ea typeface="宋体" panose="02010600030101010101" pitchFamily="2" charset="-122"/>
              </a:rPr>
              <a:t> Grade&lt;Float&gt;();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17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自动装箱</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18		</a:t>
            </a:r>
            <a:r>
              <a:rPr lang="en-US" altLang="zh-CN" sz="1400" b="0" kern="0" dirty="0" err="1" smtClean="0">
                <a:solidFill>
                  <a:srgbClr val="6A3E3E"/>
                </a:solidFill>
                <a:latin typeface="Consolas" panose="020B0609020204030204" pitchFamily="49" charset="0"/>
                <a:ea typeface="宋体" panose="02010600030101010101" pitchFamily="2" charset="-122"/>
              </a:rPr>
              <a:t>g</a:t>
            </a:r>
            <a:r>
              <a:rPr lang="en-US" altLang="zh-CN" sz="1400" b="0" kern="0" dirty="0" err="1" smtClean="0">
                <a:solidFill>
                  <a:srgbClr val="000000"/>
                </a:solidFill>
                <a:latin typeface="Consolas" panose="020B0609020204030204" pitchFamily="49" charset="0"/>
                <a:ea typeface="宋体" panose="02010600030101010101" pitchFamily="2" charset="-122"/>
              </a:rPr>
              <a:t>.setStudGrade</a:t>
            </a:r>
            <a:r>
              <a:rPr lang="en-US" altLang="zh-CN" sz="1400" b="0" kern="0" dirty="0" smtClean="0">
                <a:solidFill>
                  <a:srgbClr val="000000"/>
                </a:solidFill>
                <a:latin typeface="Consolas" panose="020B0609020204030204" pitchFamily="49" charset="0"/>
                <a:ea typeface="宋体" panose="02010600030101010101" pitchFamily="2" charset="-122"/>
              </a:rPr>
              <a:t>(88.8f</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19		</a:t>
            </a:r>
            <a:r>
              <a:rPr lang="en-US" altLang="zh-CN" sz="1400" b="0" kern="0" dirty="0" smtClean="0">
                <a:solidFill>
                  <a:srgbClr val="3F7F5F"/>
                </a:solidFill>
                <a:latin typeface="Consolas" panose="020B0609020204030204" pitchFamily="49" charset="0"/>
                <a:ea typeface="宋体" panose="02010600030101010101" pitchFamily="2" charset="-122"/>
              </a:rPr>
              <a:t>// </a:t>
            </a:r>
            <a:r>
              <a:rPr lang="zh-CN" altLang="zh-CN" sz="1400" b="0" kern="0" dirty="0">
                <a:solidFill>
                  <a:srgbClr val="3F7F5F"/>
                </a:solidFill>
                <a:latin typeface="Consolas" panose="020B0609020204030204" pitchFamily="49" charset="0"/>
                <a:ea typeface="宋体" panose="02010600030101010101" pitchFamily="2" charset="-122"/>
                <a:cs typeface="Consolas" panose="020B0609020204030204" pitchFamily="49" charset="0"/>
              </a:rPr>
              <a:t>不需要强制拆箱</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20		</a:t>
            </a:r>
            <a:r>
              <a:rPr lang="en-US" altLang="zh-CN" sz="1400" b="0" kern="0" dirty="0" smtClean="0">
                <a:solidFill>
                  <a:srgbClr val="7F0055"/>
                </a:solidFill>
                <a:latin typeface="Consolas" panose="020B0609020204030204" pitchFamily="49" charset="0"/>
                <a:ea typeface="宋体" panose="02010600030101010101" pitchFamily="2" charset="-122"/>
              </a:rPr>
              <a:t>float</a:t>
            </a:r>
            <a:r>
              <a:rPr lang="en-US" altLang="zh-CN" sz="1400" b="0" kern="0" dirty="0" smtClean="0">
                <a:solidFill>
                  <a:srgbClr val="000000"/>
                </a:solidFill>
                <a:latin typeface="Consolas" panose="020B0609020204030204" pitchFamily="49" charset="0"/>
                <a:ea typeface="宋体" panose="02010600030101010101" pitchFamily="2" charset="-122"/>
              </a:rPr>
              <a:t> </a:t>
            </a:r>
            <a:r>
              <a:rPr lang="en-US" altLang="zh-CN" sz="1400" b="0" kern="0" dirty="0" err="1">
                <a:solidFill>
                  <a:srgbClr val="6A3E3E"/>
                </a:solidFill>
                <a:latin typeface="Consolas" panose="020B0609020204030204" pitchFamily="49" charset="0"/>
                <a:ea typeface="宋体" panose="02010600030101010101" pitchFamily="2" charset="-122"/>
              </a:rPr>
              <a:t>studGrade</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g</a:t>
            </a:r>
            <a:r>
              <a:rPr lang="en-US" altLang="zh-CN" sz="1400" b="0" kern="0" dirty="0" err="1">
                <a:solidFill>
                  <a:srgbClr val="000000"/>
                </a:solidFill>
                <a:latin typeface="Consolas" panose="020B0609020204030204" pitchFamily="49" charset="0"/>
                <a:ea typeface="宋体" panose="02010600030101010101" pitchFamily="2" charset="-122"/>
              </a:rPr>
              <a:t>.getStudGrade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21		</a:t>
            </a:r>
            <a:r>
              <a:rPr lang="en-US" altLang="zh-CN" sz="1400" b="0" kern="0" dirty="0" err="1" smtClean="0">
                <a:solidFill>
                  <a:srgbClr val="000000"/>
                </a:solidFill>
                <a:latin typeface="Consolas" panose="020B0609020204030204" pitchFamily="49" charset="0"/>
                <a:ea typeface="宋体" panose="02010600030101010101" pitchFamily="2" charset="-122"/>
              </a:rPr>
              <a:t>System.</a:t>
            </a:r>
            <a:r>
              <a:rPr lang="en-US" altLang="zh-CN" sz="1400" b="0" i="1" kern="0" dirty="0" err="1" smtClean="0">
                <a:solidFill>
                  <a:srgbClr val="0000C0"/>
                </a:solidFill>
                <a:latin typeface="Consolas" panose="020B0609020204030204" pitchFamily="49" charset="0"/>
                <a:ea typeface="宋体" panose="02010600030101010101" pitchFamily="2" charset="-122"/>
              </a:rPr>
              <a:t>out</a:t>
            </a:r>
            <a:r>
              <a:rPr lang="en-US" altLang="zh-CN" sz="1400" b="0" kern="0" dirty="0" err="1" smtClean="0">
                <a:solidFill>
                  <a:srgbClr val="000000"/>
                </a:solidFill>
                <a:latin typeface="Consolas" panose="020B0609020204030204" pitchFamily="49" charset="0"/>
                <a:ea typeface="宋体" panose="02010600030101010101" pitchFamily="2" charset="-122"/>
              </a:rPr>
              <a:t>.println</a:t>
            </a:r>
            <a:r>
              <a:rPr lang="en-US" altLang="zh-CN" sz="1400" b="0" kern="0" dirty="0">
                <a:solidFill>
                  <a:srgbClr val="000000"/>
                </a:solidFill>
                <a:latin typeface="Consolas" panose="020B0609020204030204" pitchFamily="49" charset="0"/>
                <a:ea typeface="宋体" panose="02010600030101010101" pitchFamily="2" charset="-122"/>
              </a:rPr>
              <a:t>(</a:t>
            </a:r>
            <a:r>
              <a:rPr lang="en-US" altLang="zh-CN" sz="1400" b="0" kern="0" dirty="0">
                <a:solidFill>
                  <a:srgbClr val="2A00FF"/>
                </a:solidFill>
                <a:latin typeface="Consolas" panose="020B0609020204030204" pitchFamily="49" charset="0"/>
                <a:ea typeface="宋体" panose="02010600030101010101" pitchFamily="2" charset="-122"/>
              </a:rPr>
              <a:t>"</a:t>
            </a:r>
            <a:r>
              <a:rPr lang="zh-CN" altLang="zh-CN" sz="1400" b="0" kern="0" dirty="0">
                <a:solidFill>
                  <a:srgbClr val="2A00FF"/>
                </a:solidFill>
                <a:latin typeface="Consolas" panose="020B0609020204030204" pitchFamily="49" charset="0"/>
                <a:ea typeface="宋体" panose="02010600030101010101" pitchFamily="2" charset="-122"/>
                <a:cs typeface="Consolas" panose="020B0609020204030204" pitchFamily="49" charset="0"/>
              </a:rPr>
              <a:t>这个学生的成绩为：</a:t>
            </a:r>
            <a:r>
              <a:rPr lang="en-US" altLang="zh-CN" sz="1400" b="0" kern="0" dirty="0">
                <a:solidFill>
                  <a:srgbClr val="2A00FF"/>
                </a:solidFill>
                <a:latin typeface="Consolas" panose="020B0609020204030204" pitchFamily="49" charset="0"/>
                <a:ea typeface="宋体" panose="02010600030101010101" pitchFamily="2" charset="-122"/>
              </a:rPr>
              <a:t>"</a:t>
            </a:r>
            <a:r>
              <a:rPr lang="en-US" altLang="zh-CN" sz="1400" b="0" kern="0" dirty="0">
                <a:solidFill>
                  <a:srgbClr val="000000"/>
                </a:solidFill>
                <a:latin typeface="Consolas" panose="020B0609020204030204" pitchFamily="49" charset="0"/>
                <a:ea typeface="宋体" panose="02010600030101010101" pitchFamily="2" charset="-122"/>
              </a:rPr>
              <a:t> + </a:t>
            </a:r>
            <a:r>
              <a:rPr lang="en-US" altLang="zh-CN" sz="1400" b="0" kern="0" dirty="0" err="1">
                <a:solidFill>
                  <a:srgbClr val="6A3E3E"/>
                </a:solidFill>
                <a:latin typeface="Consolas" panose="020B0609020204030204" pitchFamily="49" charset="0"/>
                <a:ea typeface="宋体" panose="02010600030101010101" pitchFamily="2" charset="-122"/>
              </a:rPr>
              <a:t>studGrade</a:t>
            </a:r>
            <a:r>
              <a:rPr lang="en-US" altLang="zh-CN" sz="1400" b="0" kern="0" dirty="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lnSpc>
                <a:spcPts val="1200"/>
              </a:lnSpc>
              <a:spcAft>
                <a:spcPts val="0"/>
              </a:spcAft>
              <a:buNone/>
            </a:pPr>
            <a:r>
              <a:rPr lang="en-US" altLang="zh-CN" sz="1400" b="0" kern="0" dirty="0">
                <a:solidFill>
                  <a:srgbClr val="000000"/>
                </a:solidFill>
                <a:latin typeface="Consolas" panose="020B0609020204030204" pitchFamily="49" charset="0"/>
                <a:ea typeface="宋体" panose="02010600030101010101" pitchFamily="2" charset="-122"/>
              </a:rPr>
              <a:t>22	</a:t>
            </a:r>
            <a:r>
              <a:rPr lang="en-US" altLang="zh-CN" sz="1400" b="0" kern="0" dirty="0" smtClean="0">
                <a:solidFill>
                  <a:srgbClr val="000000"/>
                </a:solidFill>
                <a:latin typeface="Consolas" panose="020B0609020204030204" pitchFamily="49" charset="0"/>
                <a:ea typeface="宋体" panose="02010600030101010101" pitchFamily="2" charset="-122"/>
              </a:rPr>
              <a:t>}</a:t>
            </a:r>
            <a:endParaRPr lang="zh-CN" altLang="zh-CN" sz="1400" b="0" kern="100" dirty="0">
              <a:latin typeface="Times New Roman" panose="02020603050405020304" pitchFamily="18" charset="0"/>
              <a:ea typeface="宋体" panose="02010600030101010101" pitchFamily="2" charset="-122"/>
            </a:endParaRPr>
          </a:p>
          <a:p>
            <a:pPr>
              <a:buNone/>
            </a:pPr>
            <a:r>
              <a:rPr lang="en-US" altLang="zh-CN" sz="1400" b="0" dirty="0" smtClean="0">
                <a:solidFill>
                  <a:srgbClr val="000000"/>
                </a:solidFill>
                <a:latin typeface="Consolas" panose="020B0609020204030204" pitchFamily="49" charset="0"/>
                <a:ea typeface="宋体" panose="02010600030101010101" pitchFamily="2" charset="-122"/>
              </a:rPr>
              <a:t>23  }</a:t>
            </a:r>
            <a:endParaRPr lang="zh-CN" altLang="en-US" sz="1400" b="0" dirty="0"/>
          </a:p>
        </p:txBody>
      </p:sp>
    </p:spTree>
    <p:extLst>
      <p:ext uri="{BB962C8B-B14F-4D97-AF65-F5344CB8AC3E}">
        <p14:creationId xmlns:p14="http://schemas.microsoft.com/office/powerpoint/2010/main" val="1944496150"/>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12.1.1 </a:t>
            </a:r>
            <a:r>
              <a:rPr lang="zh-CN" altLang="en-US" dirty="0"/>
              <a:t>泛型基础（续）</a:t>
            </a:r>
          </a:p>
        </p:txBody>
      </p:sp>
      <p:sp>
        <p:nvSpPr>
          <p:cNvPr id="3" name="内容占位符 2"/>
          <p:cNvSpPr>
            <a:spLocks noGrp="1"/>
          </p:cNvSpPr>
          <p:nvPr>
            <p:ph idx="1"/>
          </p:nvPr>
        </p:nvSpPr>
        <p:spPr>
          <a:xfrm>
            <a:off x="0" y="995363"/>
            <a:ext cx="11368616" cy="4876800"/>
          </a:xfrm>
        </p:spPr>
        <p:txBody>
          <a:bodyPr/>
          <a:lstStyle/>
          <a:p>
            <a:pPr lvl="1"/>
            <a:r>
              <a:rPr lang="zh-CN" altLang="en-US" dirty="0"/>
              <a:t>说明：</a:t>
            </a:r>
          </a:p>
          <a:p>
            <a:pPr lvl="2"/>
            <a:r>
              <a:rPr lang="zh-CN" altLang="en-US" dirty="0"/>
              <a:t>（</a:t>
            </a:r>
            <a:r>
              <a:rPr lang="en-US" altLang="zh-CN" dirty="0"/>
              <a:t>1</a:t>
            </a:r>
            <a:r>
              <a:rPr lang="zh-CN" altLang="en-US" dirty="0"/>
              <a:t>）使用泛型比使用</a:t>
            </a:r>
            <a:r>
              <a:rPr lang="en-US" altLang="zh-CN" dirty="0"/>
              <a:t>Object</a:t>
            </a:r>
            <a:r>
              <a:rPr lang="zh-CN" altLang="en-US" dirty="0"/>
              <a:t>类更简洁、可靠。</a:t>
            </a:r>
          </a:p>
          <a:p>
            <a:pPr lvl="2"/>
            <a:r>
              <a:rPr lang="zh-CN" altLang="en-US" dirty="0"/>
              <a:t>（</a:t>
            </a:r>
            <a:r>
              <a:rPr lang="en-US" altLang="zh-CN" dirty="0"/>
              <a:t>2</a:t>
            </a:r>
            <a:r>
              <a:rPr lang="zh-CN" altLang="en-US" dirty="0"/>
              <a:t>）这里的</a:t>
            </a:r>
            <a:r>
              <a:rPr lang="en-US" altLang="zh-CN" dirty="0"/>
              <a:t>&lt;T&gt;</a:t>
            </a:r>
            <a:r>
              <a:rPr lang="zh-CN" altLang="en-US" dirty="0"/>
              <a:t>是一个形式上的类型，称为</a:t>
            </a:r>
            <a:r>
              <a:rPr lang="zh-CN" altLang="en-US" dirty="0">
                <a:solidFill>
                  <a:srgbClr val="FF0000"/>
                </a:solidFill>
              </a:rPr>
              <a:t>类型形式参数</a:t>
            </a:r>
            <a:r>
              <a:rPr lang="zh-CN" altLang="en-US" dirty="0"/>
              <a:t>，所以泛型也称为类属，它表示后面岀现的“</a:t>
            </a:r>
            <a:r>
              <a:rPr lang="en-US" altLang="zh-CN" dirty="0"/>
              <a:t>T”</a:t>
            </a:r>
            <a:r>
              <a:rPr lang="zh-CN" altLang="en-US" dirty="0"/>
              <a:t>就是与这里同样的类型。其类型形式参数的名字与方法的形式参数的名字一样，仅起角色的作用，</a:t>
            </a:r>
            <a:r>
              <a:rPr lang="zh-CN" altLang="en-US" dirty="0">
                <a:solidFill>
                  <a:srgbClr val="FF0000"/>
                </a:solidFill>
              </a:rPr>
              <a:t>名字本身没有实质性意义</a:t>
            </a:r>
            <a:r>
              <a:rPr lang="zh-CN" altLang="en-US" dirty="0"/>
              <a:t>。不过由于“</a:t>
            </a:r>
            <a:r>
              <a:rPr lang="en-US" altLang="zh-CN" dirty="0"/>
              <a:t>T”</a:t>
            </a:r>
            <a:r>
              <a:rPr lang="zh-CN" altLang="en-US" dirty="0"/>
              <a:t>是</a:t>
            </a:r>
            <a:r>
              <a:rPr lang="en-US" altLang="zh-CN" dirty="0"/>
              <a:t>type</a:t>
            </a:r>
            <a:r>
              <a:rPr lang="zh-CN" altLang="en-US" dirty="0"/>
              <a:t>的首字母，所以人们多用</a:t>
            </a:r>
            <a:r>
              <a:rPr lang="en-US" altLang="zh-CN" dirty="0"/>
              <a:t>T</a:t>
            </a:r>
            <a:r>
              <a:rPr lang="zh-CN" altLang="en-US" dirty="0"/>
              <a:t>。其实，用其他字母效果一样</a:t>
            </a:r>
            <a:r>
              <a:rPr lang="zh-CN" altLang="en-US" dirty="0" smtClean="0"/>
              <a:t>。</a:t>
            </a:r>
            <a:endParaRPr lang="en-US" altLang="zh-CN" dirty="0" smtClean="0"/>
          </a:p>
          <a:p>
            <a:pPr lvl="2"/>
            <a:r>
              <a:rPr lang="zh-CN" altLang="en-US" dirty="0"/>
              <a:t>（</a:t>
            </a:r>
            <a:r>
              <a:rPr lang="en-US" altLang="zh-CN" dirty="0"/>
              <a:t>3</a:t>
            </a:r>
            <a:r>
              <a:rPr lang="zh-CN" altLang="en-US" dirty="0"/>
              <a:t>）一般的泛型类定义的格式如下。</a:t>
            </a:r>
          </a:p>
          <a:p>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966818772"/>
              </p:ext>
            </p:extLst>
          </p:nvPr>
        </p:nvGraphicFramePr>
        <p:xfrm>
          <a:off x="1387264" y="3749040"/>
          <a:ext cx="7971367" cy="2194560"/>
        </p:xfrm>
        <a:graphic>
          <a:graphicData uri="http://schemas.openxmlformats.org/drawingml/2006/table">
            <a:tbl>
              <a:tblPr firstRow="1" firstCol="1" bandRow="1"/>
              <a:tblGrid>
                <a:gridCol w="7971367"/>
              </a:tblGrid>
              <a:tr h="368427">
                <a:tc>
                  <a:txBody>
                    <a:bodyPr/>
                    <a:lstStyle/>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r>
                        <a:rPr lang="zh-CN" sz="1600" u="sng" kern="100" dirty="0">
                          <a:effectLst/>
                          <a:latin typeface="Times New Roman" panose="02020603050405020304" pitchFamily="18" charset="0"/>
                          <a:ea typeface="宋体" panose="02010600030101010101" pitchFamily="2" charset="-122"/>
                        </a:rPr>
                        <a:t>访问权限</a:t>
                      </a:r>
                      <a:r>
                        <a:rPr lang="en-US" sz="1600" kern="100" dirty="0">
                          <a:effectLst/>
                          <a:latin typeface="Times New Roman" panose="02020603050405020304" pitchFamily="18" charset="0"/>
                          <a:ea typeface="宋体" panose="02010600030101010101" pitchFamily="2" charset="-122"/>
                        </a:rPr>
                        <a:t>] class </a:t>
                      </a:r>
                      <a:r>
                        <a:rPr lang="zh-CN" sz="1600" u="sng" kern="100" dirty="0">
                          <a:effectLst/>
                          <a:latin typeface="Times New Roman" panose="02020603050405020304" pitchFamily="18" charset="0"/>
                          <a:ea typeface="宋体" panose="02010600030101010101" pitchFamily="2" charset="-122"/>
                        </a:rPr>
                        <a:t>类名</a:t>
                      </a:r>
                      <a:r>
                        <a:rPr lang="en-US" sz="1600" kern="100" dirty="0">
                          <a:effectLst/>
                          <a:latin typeface="Times New Roman" panose="02020603050405020304" pitchFamily="18" charset="0"/>
                          <a:ea typeface="宋体" panose="02010600030101010101" pitchFamily="2" charset="-122"/>
                        </a:rPr>
                        <a:t>&lt;</a:t>
                      </a:r>
                      <a:r>
                        <a:rPr lang="zh-CN" sz="1600" u="sng" kern="100" dirty="0">
                          <a:effectLst/>
                          <a:latin typeface="Times New Roman" panose="02020603050405020304" pitchFamily="18" charset="0"/>
                          <a:ea typeface="宋体" panose="02010600030101010101" pitchFamily="2" charset="-122"/>
                        </a:rPr>
                        <a:t>泛型标识</a:t>
                      </a:r>
                      <a:r>
                        <a:rPr lang="en-US" sz="1600" u="sng" kern="100" dirty="0">
                          <a:effectLst/>
                          <a:latin typeface="Times New Roman" panose="02020603050405020304" pitchFamily="18" charset="0"/>
                          <a:ea typeface="宋体" panose="02010600030101010101" pitchFamily="2" charset="-122"/>
                        </a:rPr>
                        <a:t>1</a:t>
                      </a:r>
                      <a:r>
                        <a:rPr lang="zh-CN" sz="1600" kern="100" dirty="0">
                          <a:effectLst/>
                          <a:latin typeface="Times New Roman" panose="02020603050405020304" pitchFamily="18" charset="0"/>
                          <a:ea typeface="宋体" panose="02010600030101010101" pitchFamily="2" charset="-122"/>
                        </a:rPr>
                        <a:t>，</a:t>
                      </a:r>
                      <a:r>
                        <a:rPr lang="zh-CN" sz="1600" u="sng" kern="100" dirty="0">
                          <a:effectLst/>
                          <a:latin typeface="Times New Roman" panose="02020603050405020304" pitchFamily="18" charset="0"/>
                          <a:ea typeface="宋体" panose="02010600030101010101" pitchFamily="2" charset="-122"/>
                        </a:rPr>
                        <a:t>泛型标识</a:t>
                      </a:r>
                      <a:r>
                        <a:rPr lang="en-US" sz="1600" u="sng" kern="100" dirty="0">
                          <a:effectLst/>
                          <a:latin typeface="Times New Roman" panose="02020603050405020304" pitchFamily="18" charset="0"/>
                          <a:ea typeface="宋体" panose="02010600030101010101" pitchFamily="2" charset="-122"/>
                        </a:rPr>
                        <a:t>2</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endParaRPr>
                    </a:p>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访问权限</a:t>
                      </a: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泛型标识</a:t>
                      </a:r>
                      <a:r>
                        <a:rPr lang="en-US" sz="1600" u="sng" kern="100" dirty="0">
                          <a:effectLst/>
                          <a:latin typeface="Times New Roman" panose="02020603050405020304" pitchFamily="18" charset="0"/>
                          <a:ea typeface="宋体" panose="02010600030101010101" pitchFamily="2" charset="-122"/>
                        </a:rPr>
                        <a:t>1</a:t>
                      </a: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变量名表</a:t>
                      </a:r>
                      <a:r>
                        <a:rPr lang="zh-CN" sz="1600" kern="100" dirty="0">
                          <a:effectLst/>
                          <a:latin typeface="Times New Roman" panose="02020603050405020304" pitchFamily="18" charset="0"/>
                          <a:ea typeface="宋体" panose="02010600030101010101" pitchFamily="2" charset="-122"/>
                        </a:rPr>
                        <a:t>；</a:t>
                      </a:r>
                    </a:p>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访问权限</a:t>
                      </a: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泛型标识</a:t>
                      </a:r>
                      <a:r>
                        <a:rPr lang="en-US" sz="1600" u="sng" kern="100" dirty="0">
                          <a:effectLst/>
                          <a:latin typeface="Times New Roman" panose="02020603050405020304" pitchFamily="18" charset="0"/>
                          <a:ea typeface="宋体" panose="02010600030101010101" pitchFamily="2" charset="-122"/>
                        </a:rPr>
                        <a:t>2</a:t>
                      </a: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变量名表</a:t>
                      </a:r>
                      <a:r>
                        <a:rPr lang="zh-CN" sz="1600" kern="100" dirty="0">
                          <a:effectLst/>
                          <a:latin typeface="Times New Roman" panose="02020603050405020304" pitchFamily="18" charset="0"/>
                          <a:ea typeface="宋体" panose="02010600030101010101" pitchFamily="2" charset="-122"/>
                        </a:rPr>
                        <a:t>；</a:t>
                      </a:r>
                    </a:p>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rPr>
                        <a:t>…</a:t>
                      </a:r>
                    </a:p>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访问权限</a:t>
                      </a:r>
                      <a:r>
                        <a:rPr lang="en-US"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返回类型</a:t>
                      </a:r>
                      <a:r>
                        <a:rPr lang="zh-CN"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方法名</a:t>
                      </a:r>
                      <a:r>
                        <a:rPr lang="zh-CN" sz="1600" kern="100" dirty="0">
                          <a:effectLst/>
                          <a:latin typeface="Times New Roman" panose="02020603050405020304" pitchFamily="18" charset="0"/>
                          <a:ea typeface="宋体" panose="02010600030101010101" pitchFamily="2" charset="-122"/>
                        </a:rPr>
                        <a:t>（</a:t>
                      </a:r>
                      <a:r>
                        <a:rPr lang="zh-CN" sz="1600" u="sng" kern="100" dirty="0">
                          <a:effectLst/>
                          <a:latin typeface="Times New Roman" panose="02020603050405020304" pitchFamily="18" charset="0"/>
                          <a:ea typeface="宋体" panose="02010600030101010101" pitchFamily="2" charset="-122"/>
                        </a:rPr>
                        <a:t>泛型标识</a:t>
                      </a:r>
                      <a:r>
                        <a:rPr lang="zh-CN" sz="1600" kern="100" dirty="0">
                          <a:effectLst/>
                          <a:latin typeface="Times New Roman" panose="02020603050405020304" pitchFamily="18" charset="0"/>
                          <a:ea typeface="宋体" panose="02010600030101010101" pitchFamily="2" charset="-122"/>
                        </a:rPr>
                        <a:t> </a:t>
                      </a:r>
                      <a:r>
                        <a:rPr lang="zh-CN" sz="1600" u="sng" kern="100" dirty="0">
                          <a:effectLst/>
                          <a:latin typeface="Times New Roman" panose="02020603050405020304" pitchFamily="18" charset="0"/>
                          <a:ea typeface="宋体" panose="02010600030101010101" pitchFamily="2" charset="-122"/>
                        </a:rPr>
                        <a:t>参数名</a:t>
                      </a:r>
                      <a:r>
                        <a:rPr lang="zh-CN" sz="1600" kern="100" dirty="0">
                          <a:effectLst/>
                          <a:latin typeface="Times New Roman" panose="02020603050405020304" pitchFamily="18" charset="0"/>
                          <a:ea typeface="宋体" panose="02010600030101010101" pitchFamily="2" charset="-122"/>
                        </a:rPr>
                        <a:t>）</a:t>
                      </a:r>
                      <a:r>
                        <a:rPr lang="en-US" sz="1600" kern="100" dirty="0">
                          <a:effectLst/>
                          <a:latin typeface="Times New Roman" panose="02020603050405020304" pitchFamily="18" charset="0"/>
                          <a:ea typeface="宋体" panose="02010600030101010101" pitchFamily="2" charset="-122"/>
                        </a:rPr>
                        <a:t>{}</a:t>
                      </a:r>
                      <a:r>
                        <a:rPr lang="zh-CN" sz="1600" kern="100" dirty="0">
                          <a:effectLst/>
                          <a:latin typeface="Times New Roman" panose="02020603050405020304" pitchFamily="18" charset="0"/>
                          <a:ea typeface="宋体" panose="02010600030101010101" pitchFamily="2" charset="-122"/>
                        </a:rPr>
                        <a:t>；</a:t>
                      </a:r>
                    </a:p>
                    <a:p>
                      <a:pPr indent="269875" algn="just">
                        <a:lnSpc>
                          <a:spcPct val="150000"/>
                        </a:lnSpc>
                        <a:spcAft>
                          <a:spcPts val="0"/>
                        </a:spcAft>
                      </a:pPr>
                      <a:r>
                        <a:rPr lang="en-US" sz="1600" kern="100" dirty="0">
                          <a:effectLst/>
                          <a:latin typeface="Times New Roman" panose="02020603050405020304" pitchFamily="18" charset="0"/>
                          <a:ea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7142909"/>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2060" y="287338"/>
            <a:ext cx="10212916" cy="609600"/>
          </a:xfrm>
        </p:spPr>
        <p:txBody>
          <a:bodyPr/>
          <a:lstStyle/>
          <a:p>
            <a:r>
              <a:rPr lang="en-US" altLang="zh-CN" dirty="0"/>
              <a:t>12.1.1 </a:t>
            </a:r>
            <a:r>
              <a:rPr lang="zh-CN" altLang="en-US" dirty="0"/>
              <a:t>泛型基础（续）</a:t>
            </a:r>
          </a:p>
        </p:txBody>
      </p:sp>
      <p:sp>
        <p:nvSpPr>
          <p:cNvPr id="3" name="内容占位符 2"/>
          <p:cNvSpPr>
            <a:spLocks noGrp="1"/>
          </p:cNvSpPr>
          <p:nvPr>
            <p:ph idx="1"/>
          </p:nvPr>
        </p:nvSpPr>
        <p:spPr>
          <a:xfrm>
            <a:off x="164591" y="857249"/>
            <a:ext cx="11368616" cy="5772151"/>
          </a:xfrm>
        </p:spPr>
        <p:txBody>
          <a:bodyPr/>
          <a:lstStyle/>
          <a:p>
            <a:pPr lvl="2"/>
            <a:r>
              <a:rPr lang="zh-CN" altLang="en-US" dirty="0"/>
              <a:t>（</a:t>
            </a:r>
            <a:r>
              <a:rPr lang="en-US" altLang="zh-CN" dirty="0"/>
              <a:t>4</a:t>
            </a:r>
            <a:r>
              <a:rPr lang="zh-CN" altLang="en-US" dirty="0"/>
              <a:t>）泛型类在实例化类的时候指明泛型的具体类型，即要在类名后加以具体类标识来定义对象的引用，格式如下</a:t>
            </a:r>
            <a:r>
              <a:rPr lang="zh-CN" altLang="en-US" dirty="0" smtClean="0"/>
              <a:t>。</a:t>
            </a:r>
            <a:endParaRPr lang="en-US" altLang="zh-CN" dirty="0" smtClean="0"/>
          </a:p>
          <a:p>
            <a:pPr lvl="2"/>
            <a:endParaRPr lang="en-US" altLang="zh-CN" dirty="0" smtClean="0"/>
          </a:p>
          <a:p>
            <a:pPr marL="857250" lvl="2" indent="0">
              <a:buNone/>
            </a:pPr>
            <a:endParaRPr lang="en-US" altLang="zh-CN" dirty="0" smtClean="0"/>
          </a:p>
          <a:p>
            <a:pPr lvl="3"/>
            <a:r>
              <a:rPr lang="zh-CN" altLang="en-US" dirty="0"/>
              <a:t>泛型类中所有的泛型类型都将解释为</a:t>
            </a:r>
            <a:r>
              <a:rPr lang="zh-CN" altLang="en-US" dirty="0" smtClean="0"/>
              <a:t>“具体类型”；</a:t>
            </a:r>
            <a:endParaRPr lang="en-US" altLang="zh-CN" dirty="0" smtClean="0"/>
          </a:p>
          <a:p>
            <a:pPr lvl="3"/>
            <a:r>
              <a:rPr lang="zh-CN" altLang="en-US" dirty="0"/>
              <a:t>类型参数化的</a:t>
            </a:r>
            <a:r>
              <a:rPr lang="zh-CN" altLang="en-US" dirty="0" smtClean="0"/>
              <a:t>角度：</a:t>
            </a:r>
            <a:r>
              <a:rPr lang="en-US" altLang="zh-CN" dirty="0" smtClean="0"/>
              <a:t>&lt;</a:t>
            </a:r>
            <a:r>
              <a:rPr lang="zh-CN" altLang="en-US" dirty="0"/>
              <a:t>泛型标识</a:t>
            </a:r>
            <a:r>
              <a:rPr lang="en-US" altLang="zh-CN" dirty="0" smtClean="0"/>
              <a:t>&gt;——</a:t>
            </a:r>
            <a:r>
              <a:rPr lang="zh-CN" altLang="en-US" dirty="0" smtClean="0"/>
              <a:t>类型形参，</a:t>
            </a:r>
            <a:r>
              <a:rPr lang="en-US" altLang="zh-CN" dirty="0"/>
              <a:t>&lt;</a:t>
            </a:r>
            <a:r>
              <a:rPr lang="zh-CN" altLang="en-US" dirty="0"/>
              <a:t>具体类型名</a:t>
            </a:r>
            <a:r>
              <a:rPr lang="en-US" altLang="zh-CN" dirty="0" smtClean="0"/>
              <a:t>&gt;——</a:t>
            </a:r>
            <a:r>
              <a:rPr lang="zh-CN" altLang="en-US" dirty="0" smtClean="0"/>
              <a:t>类型</a:t>
            </a:r>
            <a:r>
              <a:rPr lang="zh-CN" altLang="en-US" dirty="0"/>
              <a:t>实参</a:t>
            </a:r>
            <a:endParaRPr lang="en-US" altLang="zh-CN" dirty="0" smtClean="0"/>
          </a:p>
          <a:p>
            <a:pPr lvl="3"/>
            <a:r>
              <a:rPr lang="zh-CN" altLang="en-US" dirty="0" smtClean="0"/>
              <a:t>从</a:t>
            </a:r>
            <a:r>
              <a:rPr lang="en-US" altLang="zh-CN" dirty="0" smtClean="0"/>
              <a:t>Java7</a:t>
            </a:r>
            <a:r>
              <a:rPr lang="zh-CN" altLang="en-US" dirty="0" smtClean="0"/>
              <a:t>开始的菱形语法中，可以根据左侧的类型推出右侧的类型，所以右侧尖括号中的类型可以省略不写：</a:t>
            </a:r>
            <a:endParaRPr lang="en-US" altLang="zh-CN" dirty="0" smtClean="0"/>
          </a:p>
          <a:p>
            <a:pPr lvl="2"/>
            <a:endParaRPr lang="en-US" altLang="zh-CN" dirty="0" smtClean="0"/>
          </a:p>
          <a:p>
            <a:pPr lvl="2"/>
            <a:endParaRPr lang="en-US" altLang="zh-CN" dirty="0"/>
          </a:p>
          <a:p>
            <a:pPr lvl="2"/>
            <a:r>
              <a:rPr lang="zh-CN" altLang="en-US" dirty="0"/>
              <a:t>（</a:t>
            </a:r>
            <a:r>
              <a:rPr lang="en-US" altLang="zh-CN" dirty="0"/>
              <a:t>5</a:t>
            </a:r>
            <a:r>
              <a:rPr lang="zh-CN" altLang="en-US" dirty="0"/>
              <a:t>）泛型类定义的泛型，在整个类中有效。如果被方法使用，那么泛型类的对象明确要操作的具体类型后，所要操作的类型已经固定了。</a:t>
            </a:r>
          </a:p>
          <a:p>
            <a:pPr lvl="2"/>
            <a:r>
              <a:rPr lang="zh-CN" altLang="en-US" dirty="0"/>
              <a:t>（</a:t>
            </a:r>
            <a:r>
              <a:rPr lang="en-US" altLang="zh-CN" dirty="0"/>
              <a:t>6</a:t>
            </a:r>
            <a:r>
              <a:rPr lang="zh-CN" altLang="en-US" dirty="0"/>
              <a:t>）泛型的本质是</a:t>
            </a:r>
            <a:r>
              <a:rPr lang="zh-CN" altLang="en-US" dirty="0">
                <a:solidFill>
                  <a:srgbClr val="FF0000"/>
                </a:solidFill>
              </a:rPr>
              <a:t>参数化类型</a:t>
            </a:r>
            <a:r>
              <a:rPr lang="zh-CN" altLang="en-US" dirty="0"/>
              <a:t>，也就是所操作的数据类型被指定为一个参数。泛型的类型参数只能是类类型，不能是简单类型。</a:t>
            </a:r>
          </a:p>
          <a:p>
            <a:pPr lvl="2"/>
            <a:r>
              <a:rPr lang="zh-CN" altLang="en-US" dirty="0"/>
              <a:t>（</a:t>
            </a:r>
            <a:r>
              <a:rPr lang="en-US" altLang="zh-CN" dirty="0"/>
              <a:t>7</a:t>
            </a:r>
            <a:r>
              <a:rPr lang="zh-CN" altLang="en-US" dirty="0"/>
              <a:t>）泛型有三种常用的使用方式：泛型类，泛型方法和泛型接口。</a:t>
            </a:r>
          </a:p>
          <a:p>
            <a:pPr lvl="2"/>
            <a:endParaRPr lang="zh-CN" altLang="en-US" dirty="0"/>
          </a:p>
        </p:txBody>
      </p:sp>
      <p:sp>
        <p:nvSpPr>
          <p:cNvPr id="4" name="日期占位符 3"/>
          <p:cNvSpPr>
            <a:spLocks noGrp="1"/>
          </p:cNvSpPr>
          <p:nvPr>
            <p:ph type="dt" sz="half" idx="10"/>
          </p:nvPr>
        </p:nvSpPr>
        <p:spPr/>
        <p:txBody>
          <a:bodyPr/>
          <a:lstStyle/>
          <a:p>
            <a:pPr>
              <a:defRPr/>
            </a:pPr>
            <a:fld id="{E9335D9F-1989-4CB5-B388-8B9DD648A56B}" type="datetime1">
              <a:rPr lang="zh-CN" altLang="en-US" smtClean="0"/>
              <a:pPr>
                <a:defRPr/>
              </a:pPr>
              <a:t>2021/12/1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784529656"/>
              </p:ext>
            </p:extLst>
          </p:nvPr>
        </p:nvGraphicFramePr>
        <p:xfrm>
          <a:off x="1885473" y="1714500"/>
          <a:ext cx="6487001" cy="417195"/>
        </p:xfrm>
        <a:graphic>
          <a:graphicData uri="http://schemas.openxmlformats.org/drawingml/2006/table">
            <a:tbl>
              <a:tblPr firstRow="1" firstCol="1" bandRow="1"/>
              <a:tblGrid>
                <a:gridCol w="6487001"/>
              </a:tblGrid>
              <a:tr h="417195">
                <a:tc>
                  <a:txBody>
                    <a:bodyPr/>
                    <a:lstStyle/>
                    <a:p>
                      <a:pPr indent="269875" algn="just">
                        <a:lnSpc>
                          <a:spcPct val="150000"/>
                        </a:lnSpc>
                        <a:spcAft>
                          <a:spcPts val="0"/>
                        </a:spcAft>
                      </a:pPr>
                      <a:r>
                        <a:rPr lang="zh-CN" sz="1600" u="sng" kern="100" dirty="0">
                          <a:effectLst/>
                          <a:latin typeface="Times New Roman" panose="02020603050405020304" pitchFamily="18" charset="0"/>
                          <a:ea typeface="宋体" panose="02010600030101010101" pitchFamily="2" charset="-122"/>
                        </a:rPr>
                        <a:t>类名</a:t>
                      </a:r>
                      <a:r>
                        <a:rPr lang="en-US" sz="1600" kern="100" dirty="0">
                          <a:effectLst/>
                          <a:latin typeface="Times New Roman" panose="02020603050405020304" pitchFamily="18" charset="0"/>
                          <a:ea typeface="宋体" panose="02010600030101010101" pitchFamily="2" charset="-122"/>
                        </a:rPr>
                        <a:t>&lt;</a:t>
                      </a:r>
                      <a:r>
                        <a:rPr lang="zh-CN" sz="1600" u="sng" kern="100" dirty="0">
                          <a:effectLst/>
                          <a:latin typeface="Times New Roman" panose="02020603050405020304" pitchFamily="18" charset="0"/>
                          <a:ea typeface="宋体" panose="02010600030101010101" pitchFamily="2" charset="-122"/>
                        </a:rPr>
                        <a:t>具体类型名</a:t>
                      </a:r>
                      <a:r>
                        <a:rPr lang="en-US" sz="1600" kern="100" dirty="0">
                          <a:effectLst/>
                          <a:latin typeface="Times New Roman" panose="02020603050405020304" pitchFamily="18" charset="0"/>
                          <a:ea typeface="宋体" panose="02010600030101010101" pitchFamily="2" charset="-122"/>
                        </a:rPr>
                        <a:t>&gt; </a:t>
                      </a:r>
                      <a:r>
                        <a:rPr lang="zh-CN" sz="1600" u="sng" kern="100" dirty="0">
                          <a:effectLst/>
                          <a:latin typeface="Times New Roman" panose="02020603050405020304" pitchFamily="18" charset="0"/>
                          <a:ea typeface="宋体" panose="02010600030101010101" pitchFamily="2" charset="-122"/>
                        </a:rPr>
                        <a:t>引用名</a:t>
                      </a:r>
                      <a:r>
                        <a:rPr lang="en-US" sz="1600" kern="100" dirty="0">
                          <a:effectLst/>
                          <a:latin typeface="Times New Roman" panose="02020603050405020304" pitchFamily="18" charset="0"/>
                          <a:ea typeface="宋体" panose="02010600030101010101" pitchFamily="2" charset="-122"/>
                        </a:rPr>
                        <a:t> =  new</a:t>
                      </a:r>
                      <a:r>
                        <a:rPr lang="zh-CN" sz="1600" u="sng" kern="100" dirty="0">
                          <a:effectLst/>
                          <a:latin typeface="Times New Roman" panose="02020603050405020304" pitchFamily="18" charset="0"/>
                          <a:ea typeface="宋体" panose="02010600030101010101" pitchFamily="2" charset="-122"/>
                        </a:rPr>
                        <a:t>类名</a:t>
                      </a:r>
                      <a:r>
                        <a:rPr lang="en-US" sz="1600" kern="100" dirty="0">
                          <a:effectLst/>
                          <a:latin typeface="Times New Roman" panose="02020603050405020304" pitchFamily="18" charset="0"/>
                          <a:ea typeface="宋体" panose="02010600030101010101" pitchFamily="2" charset="-122"/>
                        </a:rPr>
                        <a:t>&lt;</a:t>
                      </a:r>
                      <a:r>
                        <a:rPr lang="zh-CN" sz="1600" u="sng" kern="100" dirty="0">
                          <a:effectLst/>
                          <a:latin typeface="Times New Roman" panose="02020603050405020304" pitchFamily="18" charset="0"/>
                          <a:ea typeface="宋体" panose="02010600030101010101" pitchFamily="2" charset="-122"/>
                        </a:rPr>
                        <a:t>具体类型名</a:t>
                      </a:r>
                      <a:r>
                        <a:rPr lang="en-US" sz="1600" kern="100" dirty="0">
                          <a:effectLst/>
                          <a:latin typeface="Times New Roman" panose="02020603050405020304" pitchFamily="18" charset="0"/>
                          <a:ea typeface="宋体" panose="02010600030101010101" pitchFamily="2" charset="-122"/>
                        </a:rPr>
                        <a:t>&gt;(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1393614"/>
              </p:ext>
            </p:extLst>
          </p:nvPr>
        </p:nvGraphicFramePr>
        <p:xfrm>
          <a:off x="1925728" y="4128135"/>
          <a:ext cx="6515576" cy="453390"/>
        </p:xfrm>
        <a:graphic>
          <a:graphicData uri="http://schemas.openxmlformats.org/drawingml/2006/table">
            <a:tbl>
              <a:tblPr firstRow="1" firstCol="1" bandRow="1"/>
              <a:tblGrid>
                <a:gridCol w="6515576"/>
              </a:tblGrid>
              <a:tr h="453390">
                <a:tc>
                  <a:txBody>
                    <a:bodyPr/>
                    <a:lstStyle/>
                    <a:p>
                      <a:pPr indent="269875" algn="just">
                        <a:lnSpc>
                          <a:spcPct val="150000"/>
                        </a:lnSpc>
                        <a:spcAft>
                          <a:spcPts val="0"/>
                        </a:spcAft>
                      </a:pPr>
                      <a:r>
                        <a:rPr lang="zh-CN" sz="1600" u="sng" kern="100" dirty="0">
                          <a:effectLst/>
                          <a:latin typeface="Times New Roman" panose="02020603050405020304" pitchFamily="18" charset="0"/>
                          <a:ea typeface="宋体" panose="02010600030101010101" pitchFamily="2" charset="-122"/>
                        </a:rPr>
                        <a:t>类名</a:t>
                      </a:r>
                      <a:r>
                        <a:rPr lang="en-US" sz="1600" kern="100" dirty="0">
                          <a:effectLst/>
                          <a:latin typeface="Times New Roman" panose="02020603050405020304" pitchFamily="18" charset="0"/>
                          <a:ea typeface="宋体" panose="02010600030101010101" pitchFamily="2" charset="-122"/>
                        </a:rPr>
                        <a:t>&lt;</a:t>
                      </a:r>
                      <a:r>
                        <a:rPr lang="zh-CN" sz="1600" u="sng" kern="100" dirty="0">
                          <a:effectLst/>
                          <a:latin typeface="Times New Roman" panose="02020603050405020304" pitchFamily="18" charset="0"/>
                          <a:ea typeface="宋体" panose="02010600030101010101" pitchFamily="2" charset="-122"/>
                        </a:rPr>
                        <a:t>具体类型名</a:t>
                      </a:r>
                      <a:r>
                        <a:rPr lang="en-US" sz="1600" kern="100" dirty="0">
                          <a:effectLst/>
                          <a:latin typeface="Times New Roman" panose="02020603050405020304" pitchFamily="18" charset="0"/>
                          <a:ea typeface="宋体" panose="02010600030101010101" pitchFamily="2" charset="-122"/>
                        </a:rPr>
                        <a:t>&gt; </a:t>
                      </a:r>
                      <a:r>
                        <a:rPr lang="zh-CN" sz="1600" u="sng" kern="100" dirty="0">
                          <a:effectLst/>
                          <a:latin typeface="Times New Roman" panose="02020603050405020304" pitchFamily="18" charset="0"/>
                          <a:ea typeface="宋体" panose="02010600030101010101" pitchFamily="2" charset="-122"/>
                        </a:rPr>
                        <a:t>引用名</a:t>
                      </a:r>
                      <a:r>
                        <a:rPr lang="en-US" sz="1600" kern="100" dirty="0">
                          <a:effectLst/>
                          <a:latin typeface="Times New Roman" panose="02020603050405020304" pitchFamily="18" charset="0"/>
                          <a:ea typeface="宋体" panose="02010600030101010101" pitchFamily="2" charset="-122"/>
                        </a:rPr>
                        <a:t> =  new</a:t>
                      </a:r>
                      <a:r>
                        <a:rPr lang="zh-CN" sz="1600" u="sng" kern="100" dirty="0">
                          <a:effectLst/>
                          <a:latin typeface="Times New Roman" panose="02020603050405020304" pitchFamily="18" charset="0"/>
                          <a:ea typeface="宋体" panose="02010600030101010101" pitchFamily="2" charset="-122"/>
                        </a:rPr>
                        <a:t>类名</a:t>
                      </a:r>
                      <a:r>
                        <a:rPr lang="en-US" sz="1600" kern="100" dirty="0">
                          <a:effectLst/>
                          <a:latin typeface="Times New Roman" panose="02020603050405020304" pitchFamily="18" charset="0"/>
                          <a:ea typeface="宋体" panose="02010600030101010101" pitchFamily="2" charset="-122"/>
                        </a:rPr>
                        <a:t>&lt; &gt;(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39128648"/>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FFFF"/>
      </a:lt1>
      <a:dk2>
        <a:srgbClr val="CC3300"/>
      </a:dk2>
      <a:lt2>
        <a:srgbClr val="666699"/>
      </a:lt2>
      <a:accent1>
        <a:srgbClr val="FFCCCC"/>
      </a:accent1>
      <a:accent2>
        <a:srgbClr val="CCCC00"/>
      </a:accent2>
      <a:accent3>
        <a:srgbClr val="E2FF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5000"/>
          </a:spcBef>
          <a:spcAft>
            <a:spcPct val="0"/>
          </a:spcAft>
          <a:buClr>
            <a:schemeClr val="bg1"/>
          </a:buClr>
          <a:buSzTx/>
          <a:buFontTx/>
          <a:buChar char="•"/>
          <a:tabLst/>
          <a:defRPr kumimoji="1"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13748</TotalTime>
  <Words>3522</Words>
  <Application>Microsoft Office PowerPoint</Application>
  <PresentationFormat>宽屏</PresentationFormat>
  <Paragraphs>885</Paragraphs>
  <Slides>65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Monotype Sorts</vt:lpstr>
      <vt:lpstr>黑体</vt:lpstr>
      <vt:lpstr>楷体_GB2312</vt:lpstr>
      <vt:lpstr>宋体</vt:lpstr>
      <vt:lpstr>Calibri</vt:lpstr>
      <vt:lpstr>Consolas</vt:lpstr>
      <vt:lpstr>Helvetica</vt:lpstr>
      <vt:lpstr>Times New Roman</vt:lpstr>
      <vt:lpstr>Wingdings</vt:lpstr>
      <vt:lpstr>db-book</vt:lpstr>
      <vt:lpstr>PowerPoint 演示文稿</vt:lpstr>
      <vt:lpstr>第12.1课 泛型</vt:lpstr>
      <vt:lpstr>12.1.1 泛型基础</vt:lpstr>
      <vt:lpstr>12.1.1 泛型基础（续）</vt:lpstr>
      <vt:lpstr>12.1.1 泛型基础（续）</vt:lpstr>
      <vt:lpstr>12.1.1 泛型基础（续）</vt:lpstr>
      <vt:lpstr>12.1.1 泛型基础（续）</vt:lpstr>
      <vt:lpstr>12.1.1 泛型基础（续）</vt:lpstr>
      <vt:lpstr>12.1.1 泛型基础（续）</vt:lpstr>
      <vt:lpstr>12.1.2 泛型方法</vt:lpstr>
      <vt:lpstr>12.1.2 泛型方法（续）</vt:lpstr>
      <vt:lpstr>12.1.2 泛型方法（续）</vt:lpstr>
      <vt:lpstr>泛型类和泛型方法示例</vt:lpstr>
      <vt:lpstr>12.1.3 泛型接口</vt:lpstr>
      <vt:lpstr>12.1.3 泛型接口（续）</vt:lpstr>
      <vt:lpstr>12.1.4 多泛型类</vt:lpstr>
      <vt:lpstr>12.1.4 多泛型类（续）</vt:lpstr>
      <vt:lpstr>知识链接</vt:lpstr>
      <vt:lpstr>第12.2课 泛型语法扩展</vt:lpstr>
      <vt:lpstr>12.2.1 泛型通配符</vt:lpstr>
      <vt:lpstr>12.2.1 泛型通配符（续）</vt:lpstr>
      <vt:lpstr>12.2.1 泛型通配符（续）</vt:lpstr>
      <vt:lpstr>12.2.2 泛型设限</vt:lpstr>
      <vt:lpstr>12.2.2 泛型设限（续）</vt:lpstr>
      <vt:lpstr>12.2.2 泛型设限（续）</vt:lpstr>
      <vt:lpstr>12.2.2 泛型设限（续）</vt:lpstr>
      <vt:lpstr>12.2.3 泛型嵌套</vt:lpstr>
      <vt:lpstr>12.2.3 泛型嵌套（续）</vt:lpstr>
      <vt:lpstr>12.2.3 泛型嵌套（续）</vt:lpstr>
      <vt:lpstr>第12.3课 Java集合中主要接口简介</vt:lpstr>
      <vt:lpstr>PowerPoint 演示文稿</vt:lpstr>
      <vt:lpstr>12.3.1 主要接口简介</vt:lpstr>
      <vt:lpstr>12.3.1 主要接口简介（续）</vt:lpstr>
      <vt:lpstr>12.3.1 主要接口简介（续）</vt:lpstr>
      <vt:lpstr>知识链接</vt:lpstr>
      <vt:lpstr>第12.4课 Collection接口及其子接口</vt:lpstr>
      <vt:lpstr>12.4.1 Collection接口</vt:lpstr>
      <vt:lpstr>12.4.2 List集合</vt:lpstr>
      <vt:lpstr>12.4.2 List集合（续）</vt:lpstr>
      <vt:lpstr>12.4.2 List集合（续）</vt:lpstr>
      <vt:lpstr>12.4.2 List集合（续）</vt:lpstr>
      <vt:lpstr>12.4.2 List集合（续）</vt:lpstr>
      <vt:lpstr>12.4.2 List集合（续）</vt:lpstr>
      <vt:lpstr>12.4.2 List集合（续）</vt:lpstr>
      <vt:lpstr>12.4.2 List集合（续）</vt:lpstr>
      <vt:lpstr>12.4.2 List集合（续）</vt:lpstr>
      <vt:lpstr>12.4.3 Set集合</vt:lpstr>
      <vt:lpstr>12.4.3 Set集合（续）</vt:lpstr>
      <vt:lpstr>12.4.3 Set集合（续）</vt:lpstr>
      <vt:lpstr>第12.5课 聚集的标准输出</vt:lpstr>
      <vt:lpstr>12.5.1 Iterator接口</vt:lpstr>
      <vt:lpstr>12.5.1 Iterator接口(续)</vt:lpstr>
      <vt:lpstr>12.5.2 foreach</vt:lpstr>
      <vt:lpstr>12.5.2 foreach（续）</vt:lpstr>
      <vt:lpstr>第12.6课 Map接口类及其应用</vt:lpstr>
      <vt:lpstr>12.6.1 Map接口的定义与方法</vt:lpstr>
      <vt:lpstr>12.6.1 Map接口的定义与方法（续）</vt:lpstr>
      <vt:lpstr>12.6.2 Map.Entry接口</vt:lpstr>
      <vt:lpstr>12.6.2 Map.Entry接口（续）</vt:lpstr>
      <vt:lpstr>12.6.3 HashMap类</vt:lpstr>
      <vt:lpstr>12.6.3 HashMap类（续）</vt:lpstr>
      <vt:lpstr>12.6.3 HashMap类（续）</vt:lpstr>
      <vt:lpstr>12.6.4 TreeMap类</vt:lpstr>
      <vt:lpstr>12.6.4 TreeMap类(续)</vt:lpstr>
      <vt:lpstr>第12.7 课 小结</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rabbit8848</dc:creator>
  <cp:lastModifiedBy>tlm</cp:lastModifiedBy>
  <cp:revision>1631</cp:revision>
  <cp:lastPrinted>2001-02-09T15:35:27Z</cp:lastPrinted>
  <dcterms:created xsi:type="dcterms:W3CDTF">1999-11-04T20:50:09Z</dcterms:created>
  <dcterms:modified xsi:type="dcterms:W3CDTF">2021-12-01T00:53:01Z</dcterms:modified>
</cp:coreProperties>
</file>