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8"/>
  </p:notesMasterIdLst>
  <p:handoutMasterIdLst>
    <p:handoutMasterId r:id="rId99"/>
  </p:handout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500" r:id="rId16"/>
    <p:sldId id="501" r:id="rId17"/>
    <p:sldId id="502" r:id="rId18"/>
    <p:sldId id="506" r:id="rId19"/>
    <p:sldId id="427" r:id="rId20"/>
    <p:sldId id="430" r:id="rId21"/>
    <p:sldId id="428" r:id="rId22"/>
    <p:sldId id="429" r:id="rId23"/>
    <p:sldId id="438" r:id="rId24"/>
    <p:sldId id="439" r:id="rId25"/>
    <p:sldId id="440" r:id="rId26"/>
    <p:sldId id="441" r:id="rId27"/>
    <p:sldId id="442" r:id="rId28"/>
    <p:sldId id="431" r:id="rId29"/>
    <p:sldId id="443" r:id="rId30"/>
    <p:sldId id="432" r:id="rId31"/>
    <p:sldId id="433" r:id="rId32"/>
    <p:sldId id="434" r:id="rId33"/>
    <p:sldId id="435" r:id="rId34"/>
    <p:sldId id="436" r:id="rId35"/>
    <p:sldId id="437" r:id="rId36"/>
    <p:sldId id="444" r:id="rId37"/>
    <p:sldId id="446" r:id="rId38"/>
    <p:sldId id="447" r:id="rId39"/>
    <p:sldId id="445" r:id="rId40"/>
    <p:sldId id="448" r:id="rId41"/>
    <p:sldId id="449" r:id="rId42"/>
    <p:sldId id="450" r:id="rId43"/>
    <p:sldId id="460" r:id="rId44"/>
    <p:sldId id="451" r:id="rId45"/>
    <p:sldId id="452" r:id="rId46"/>
    <p:sldId id="453" r:id="rId47"/>
    <p:sldId id="454" r:id="rId48"/>
    <p:sldId id="455" r:id="rId49"/>
    <p:sldId id="456" r:id="rId50"/>
    <p:sldId id="457" r:id="rId51"/>
    <p:sldId id="458" r:id="rId52"/>
    <p:sldId id="459" r:id="rId53"/>
    <p:sldId id="461" r:id="rId54"/>
    <p:sldId id="462" r:id="rId55"/>
    <p:sldId id="463" r:id="rId56"/>
    <p:sldId id="464" r:id="rId57"/>
    <p:sldId id="465" r:id="rId58"/>
    <p:sldId id="466" r:id="rId59"/>
    <p:sldId id="467" r:id="rId60"/>
    <p:sldId id="468" r:id="rId61"/>
    <p:sldId id="469" r:id="rId62"/>
    <p:sldId id="470" r:id="rId63"/>
    <p:sldId id="471" r:id="rId64"/>
    <p:sldId id="505" r:id="rId65"/>
    <p:sldId id="507" r:id="rId66"/>
    <p:sldId id="508"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93" r:id="rId89"/>
    <p:sldId id="494" r:id="rId90"/>
    <p:sldId id="495" r:id="rId91"/>
    <p:sldId id="496" r:id="rId92"/>
    <p:sldId id="497" r:id="rId93"/>
    <p:sldId id="498" r:id="rId94"/>
    <p:sldId id="499" r:id="rId95"/>
    <p:sldId id="503" r:id="rId96"/>
    <p:sldId id="504" r:id="rId97"/>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CC0000"/>
    <a:srgbClr val="FF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4679" autoAdjust="0"/>
  </p:normalViewPr>
  <p:slideViewPr>
    <p:cSldViewPr snapToGrid="0">
      <p:cViewPr varScale="1">
        <p:scale>
          <a:sx n="102" d="100"/>
          <a:sy n="102" d="100"/>
        </p:scale>
        <p:origin x="-126"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2021/12/17</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2021/12/17</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2021/12/17</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2021/12/17</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2021/12/17</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2021/12/17</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2021/12/17</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2021/12/17</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2021/12/17</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2021/12/17</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2021/12/17</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2021/12/17</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2021/12/17</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2021/12/17</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2021/12/17</a:t>
            </a:fld>
            <a:endParaRPr lang="en-US" altLang="zh-CN" dirty="0"/>
          </a:p>
        </p:txBody>
      </p:sp>
      <p:sp>
        <p:nvSpPr>
          <p:cNvPr id="1028" name="Text Box 41"/>
          <p:cNvSpPr txBox="1">
            <a:spLocks noChangeArrowheads="1"/>
          </p:cNvSpPr>
          <p:nvPr/>
        </p:nvSpPr>
        <p:spPr bwMode="auto">
          <a:xfrm>
            <a:off x="3868732" y="6583364"/>
            <a:ext cx="5265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smtClean="0">
                <a:solidFill>
                  <a:schemeClr val="bg2"/>
                </a:solidFill>
                <a:latin typeface="Times New Roman" pitchFamily="18" charset="0"/>
                <a:ea typeface="宋体" pitchFamily="2" charset="-122"/>
              </a:rPr>
              <a:t>页 </a:t>
            </a:r>
            <a:r>
              <a:rPr kumimoji="0" lang="en-US" altLang="zh-CN" sz="1200" smtClean="0">
                <a:solidFill>
                  <a:schemeClr val="bg2"/>
                </a:solidFill>
                <a:latin typeface="Times New Roman" pitchFamily="18" charset="0"/>
                <a:ea typeface="宋体" pitchFamily="2" charset="-122"/>
              </a:rPr>
              <a:t>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13</a:t>
            </a:r>
            <a:r>
              <a:rPr kumimoji="0" lang="zh-CN" altLang="en-US" sz="1800" dirty="0" smtClean="0">
                <a:solidFill>
                  <a:schemeClr val="bg2"/>
                </a:solidFill>
                <a:ea typeface="宋体" pitchFamily="2" charset="-122"/>
              </a:rPr>
              <a:t>单元 </a:t>
            </a:r>
            <a:r>
              <a:rPr kumimoji="0" lang="en-US" altLang="zh-CN" sz="1800" dirty="0" smtClean="0">
                <a:solidFill>
                  <a:schemeClr val="bg2"/>
                </a:solidFill>
                <a:ea typeface="宋体" pitchFamily="2" charset="-122"/>
              </a:rPr>
              <a:t>Java</a:t>
            </a:r>
            <a:r>
              <a:rPr kumimoji="0" lang="zh-CN" altLang="en-US" sz="1800" dirty="0" smtClean="0">
                <a:solidFill>
                  <a:schemeClr val="bg2"/>
                </a:solidFill>
                <a:ea typeface="宋体" pitchFamily="2" charset="-122"/>
              </a:rPr>
              <a:t>多线程</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771651" y="2133600"/>
            <a:ext cx="8658225" cy="830997"/>
          </a:xfrm>
          <a:prstGeom prst="rect">
            <a:avLst/>
          </a:prstGeom>
          <a:noFill/>
          <a:ln w="9525">
            <a:noFill/>
            <a:miter lim="800000"/>
            <a:headEnd/>
            <a:tailEnd/>
          </a:ln>
          <a:effectLst/>
        </p:spPr>
        <p:txBody>
          <a:bodyPr>
            <a:spAutoFit/>
          </a:bodyPr>
          <a:lstStyle/>
          <a:p>
            <a:pPr algn="ctr">
              <a:spcBef>
                <a:spcPct val="50000"/>
              </a:spcBef>
              <a:buClrTx/>
              <a:buFontTx/>
              <a:buNone/>
              <a:defRPr/>
            </a:pPr>
            <a:r>
              <a:rPr kumimoji="0" lang="zh-CN" altLang="en-US" sz="4800" dirty="0">
                <a:solidFill>
                  <a:srgbClr val="FF0000"/>
                </a:solidFill>
                <a:effectLst>
                  <a:outerShdw blurRad="38100" dist="38100" dir="2700000" algn="tl">
                    <a:srgbClr val="C0C0C0"/>
                  </a:outerShdw>
                </a:effectLst>
                <a:ea typeface="楷体_GB2312" pitchFamily="49" charset="-122"/>
              </a:rPr>
              <a:t>第</a:t>
            </a:r>
            <a:r>
              <a:rPr kumimoji="0" lang="en-US" altLang="zh-CN" sz="4800" dirty="0">
                <a:solidFill>
                  <a:srgbClr val="FF0000"/>
                </a:solidFill>
                <a:effectLst>
                  <a:outerShdw blurRad="38100" dist="38100" dir="2700000" algn="tl">
                    <a:srgbClr val="C0C0C0"/>
                  </a:outerShdw>
                </a:effectLst>
                <a:ea typeface="楷体_GB2312" pitchFamily="49" charset="-122"/>
              </a:rPr>
              <a:t>13</a:t>
            </a:r>
            <a:r>
              <a:rPr kumimoji="0" lang="zh-CN" altLang="en-US" sz="4800" dirty="0">
                <a:solidFill>
                  <a:srgbClr val="FF0000"/>
                </a:solidFill>
                <a:effectLst>
                  <a:outerShdw blurRad="38100" dist="38100" dir="2700000" algn="tl">
                    <a:srgbClr val="C0C0C0"/>
                  </a:outerShdw>
                </a:effectLst>
                <a:ea typeface="楷体_GB2312" pitchFamily="49" charset="-122"/>
              </a:rPr>
              <a:t>单元 </a:t>
            </a:r>
            <a:r>
              <a:rPr kumimoji="0" lang="en-US" altLang="zh-CN" sz="4800" dirty="0">
                <a:solidFill>
                  <a:srgbClr val="FF0000"/>
                </a:solidFill>
                <a:effectLst>
                  <a:outerShdw blurRad="38100" dist="38100" dir="2700000" algn="tl">
                    <a:srgbClr val="C0C0C0"/>
                  </a:outerShdw>
                </a:effectLst>
                <a:ea typeface="楷体_GB2312" pitchFamily="49" charset="-122"/>
              </a:rPr>
              <a:t>Java</a:t>
            </a:r>
            <a:r>
              <a:rPr kumimoji="0" lang="zh-CN" altLang="en-US" sz="4800" dirty="0">
                <a:solidFill>
                  <a:srgbClr val="FF0000"/>
                </a:solidFill>
                <a:effectLst>
                  <a:outerShdw blurRad="38100" dist="38100" dir="2700000" algn="tl">
                    <a:srgbClr val="C0C0C0"/>
                  </a:outerShdw>
                </a:effectLst>
                <a:ea typeface="楷体_GB2312" pitchFamily="49" charset="-122"/>
              </a:rPr>
              <a:t>多线程</a:t>
            </a:r>
            <a:endParaRPr kumimoji="0" lang="en-US" altLang="zh-CN" sz="4000" dirty="0">
              <a:solidFill>
                <a:srgbClr val="FF00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3231"/>
            <a:ext cx="10212916" cy="609600"/>
          </a:xfrm>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505885" y="912406"/>
            <a:ext cx="11368616" cy="4876800"/>
          </a:xfrm>
        </p:spPr>
        <p:txBody>
          <a:bodyPr/>
          <a:lstStyle/>
          <a:p>
            <a:r>
              <a:rPr lang="en-US" altLang="zh-CN" dirty="0"/>
              <a:t>1</a:t>
            </a:r>
            <a:r>
              <a:rPr lang="zh-CN" altLang="en-US" dirty="0"/>
              <a:t>）通过</a:t>
            </a:r>
            <a:r>
              <a:rPr lang="en-US" altLang="zh-CN" dirty="0"/>
              <a:t>Runnable </a:t>
            </a:r>
            <a:r>
              <a:rPr lang="zh-CN" altLang="en-US" dirty="0"/>
              <a:t>接口的实现类创建</a:t>
            </a:r>
          </a:p>
          <a:p>
            <a:pPr lvl="1"/>
            <a:r>
              <a:rPr lang="en-US" altLang="zh-CN" dirty="0"/>
              <a:t>Runnable</a:t>
            </a:r>
            <a:r>
              <a:rPr lang="zh-CN" altLang="en-US" dirty="0"/>
              <a:t>接口的定义</a:t>
            </a:r>
            <a:r>
              <a:rPr lang="zh-CN" altLang="en-US" dirty="0" smtClean="0"/>
              <a:t>：</a:t>
            </a:r>
            <a:endParaRPr lang="en-US" altLang="zh-CN" dirty="0" smtClean="0"/>
          </a:p>
          <a:p>
            <a:pPr lvl="1"/>
            <a:endParaRPr lang="en-US" altLang="zh-CN" dirty="0"/>
          </a:p>
          <a:p>
            <a:pPr lvl="1"/>
            <a:endParaRPr lang="en-US" altLang="zh-CN" dirty="0" smtClean="0"/>
          </a:p>
          <a:p>
            <a:pPr marL="457200" lvl="1" indent="0">
              <a:buNone/>
            </a:pPr>
            <a:endParaRPr lang="en-US" altLang="zh-CN" dirty="0" smtClean="0"/>
          </a:p>
          <a:p>
            <a:pPr lvl="1"/>
            <a:r>
              <a:rPr lang="zh-CN" altLang="en-US" dirty="0"/>
              <a:t>实现</a:t>
            </a:r>
            <a:r>
              <a:rPr lang="en-US" altLang="zh-CN" dirty="0"/>
              <a:t>Runnable</a:t>
            </a:r>
            <a:r>
              <a:rPr lang="zh-CN" altLang="en-US" dirty="0"/>
              <a:t>接口实现多线程：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58494679"/>
              </p:ext>
            </p:extLst>
          </p:nvPr>
        </p:nvGraphicFramePr>
        <p:xfrm>
          <a:off x="4022918" y="1522006"/>
          <a:ext cx="7545303" cy="1234440"/>
        </p:xfrm>
        <a:graphic>
          <a:graphicData uri="http://schemas.openxmlformats.org/drawingml/2006/table">
            <a:tbl>
              <a:tblPr firstRow="1" firstCol="1" bandRow="1"/>
              <a:tblGrid>
                <a:gridCol w="7545303"/>
              </a:tblGrid>
              <a:tr h="932652">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Runnable{</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public void run();</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244183511"/>
              </p:ext>
            </p:extLst>
          </p:nvPr>
        </p:nvGraphicFramePr>
        <p:xfrm>
          <a:off x="2679404" y="3552338"/>
          <a:ext cx="8364279" cy="2926080"/>
        </p:xfrm>
        <a:graphic>
          <a:graphicData uri="http://schemas.openxmlformats.org/drawingml/2006/table">
            <a:tbl>
              <a:tblPr firstRow="1" firstCol="1" bandRow="1"/>
              <a:tblGrid>
                <a:gridCol w="8364279"/>
              </a:tblGrid>
              <a:tr h="834080">
                <a:tc>
                  <a:txBody>
                    <a:bodyPr/>
                    <a:lstStyle/>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class  </a:t>
                      </a:r>
                      <a:r>
                        <a:rPr lang="zh-CN" sz="1600" kern="100" dirty="0">
                          <a:effectLst/>
                          <a:latin typeface="Times New Roman" panose="02020603050405020304" pitchFamily="18" charset="0"/>
                          <a:ea typeface="宋体" panose="02010600030101010101" pitchFamily="2" charset="-122"/>
                        </a:rPr>
                        <a:t>类名称 </a:t>
                      </a:r>
                      <a:r>
                        <a:rPr lang="en-US" sz="1600" kern="100" dirty="0">
                          <a:effectLst/>
                          <a:latin typeface="Times New Roman" panose="02020603050405020304" pitchFamily="18" charset="0"/>
                          <a:ea typeface="宋体" panose="02010600030101010101" pitchFamily="2" charset="-122"/>
                        </a:rPr>
                        <a:t>implements Runnable {</a:t>
                      </a:r>
                      <a:endParaRPr lang="zh-CN" sz="16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声明数据成员</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定义成员方法</a:t>
                      </a:r>
                      <a:r>
                        <a:rPr lang="en-US" sz="1600" kern="100" dirty="0" smtClean="0">
                          <a:effectLst/>
                          <a:latin typeface="Times New Roman" panose="02020603050405020304" pitchFamily="18" charset="0"/>
                          <a:ea typeface="宋体" panose="02010600030101010101" pitchFamily="2" charset="-122"/>
                        </a:rPr>
                        <a:t>;</a:t>
                      </a:r>
                    </a:p>
                    <a:p>
                      <a:pPr indent="200025" algn="just">
                        <a:lnSpc>
                          <a:spcPct val="150000"/>
                        </a:lnSpc>
                        <a:spcAft>
                          <a:spcPts val="0"/>
                        </a:spcAft>
                      </a:pPr>
                      <a:r>
                        <a:rPr lang="en-US" altLang="zh-CN" sz="1600" kern="100" dirty="0" smtClean="0">
                          <a:effectLst/>
                          <a:latin typeface="Times New Roman" panose="02020603050405020304" pitchFamily="18" charset="0"/>
                          <a:ea typeface="宋体" panose="02010600030101010101" pitchFamily="2" charset="-122"/>
                        </a:rPr>
                        <a:t>               @Override</a:t>
                      </a:r>
                      <a:endParaRPr lang="zh-CN" sz="16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public void run(){  // </a:t>
                      </a:r>
                      <a:r>
                        <a:rPr lang="zh-CN" sz="1600" kern="100" dirty="0">
                          <a:effectLst/>
                          <a:latin typeface="Times New Roman" panose="02020603050405020304" pitchFamily="18" charset="0"/>
                          <a:ea typeface="宋体" panose="02010600030101010101" pitchFamily="2" charset="-122"/>
                        </a:rPr>
                        <a:t>重写</a:t>
                      </a:r>
                      <a:r>
                        <a:rPr lang="en-US" sz="1600" kern="100" dirty="0">
                          <a:effectLst/>
                          <a:latin typeface="Times New Roman" panose="02020603050405020304" pitchFamily="18" charset="0"/>
                          <a:ea typeface="宋体" panose="02010600030101010101" pitchFamily="2" charset="-122"/>
                        </a:rPr>
                        <a:t>Runnable</a:t>
                      </a:r>
                      <a:r>
                        <a:rPr lang="zh-CN" sz="1600" kern="100" dirty="0">
                          <a:effectLst/>
                          <a:latin typeface="Times New Roman" panose="02020603050405020304" pitchFamily="18" charset="0"/>
                          <a:ea typeface="宋体" panose="02010600030101010101" pitchFamily="2" charset="-122"/>
                        </a:rPr>
                        <a:t>中的</a:t>
                      </a:r>
                      <a:r>
                        <a:rPr lang="en-US" sz="1600" kern="100" dirty="0">
                          <a:effectLst/>
                          <a:latin typeface="Times New Roman" panose="02020603050405020304" pitchFamily="18" charset="0"/>
                          <a:ea typeface="宋体" panose="02010600030101010101" pitchFamily="2" charset="-122"/>
                        </a:rPr>
                        <a:t>run()</a:t>
                      </a:r>
                      <a:r>
                        <a:rPr lang="zh-CN" sz="1600" kern="100" dirty="0">
                          <a:effectLst/>
                          <a:latin typeface="Times New Roman" panose="02020603050405020304" pitchFamily="18" charset="0"/>
                          <a:ea typeface="宋体" panose="02010600030101010101" pitchFamily="2" charset="-122"/>
                        </a:rPr>
                        <a:t>方法，线程完成功能的代码</a:t>
                      </a: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线程主体</a:t>
                      </a:r>
                      <a:r>
                        <a:rPr lang="en-US" sz="1600" kern="100" dirty="0">
                          <a:effectLst/>
                          <a:latin typeface="Times New Roman" panose="02020603050405020304" pitchFamily="18" charset="0"/>
                          <a:ea typeface="宋体" panose="02010600030101010101" pitchFamily="2" charset="-122"/>
                        </a:rPr>
                        <a:t>;    // </a:t>
                      </a:r>
                      <a:r>
                        <a:rPr lang="zh-CN" sz="1600" kern="100" dirty="0">
                          <a:effectLst/>
                          <a:latin typeface="Times New Roman" panose="02020603050405020304" pitchFamily="18" charset="0"/>
                          <a:ea typeface="宋体" panose="02010600030101010101" pitchFamily="2" charset="-122"/>
                        </a:rPr>
                        <a:t>业务逻辑代码</a:t>
                      </a: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9679049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说明：</a:t>
            </a:r>
          </a:p>
          <a:p>
            <a:r>
              <a:rPr lang="zh-CN" altLang="en-US" dirty="0"/>
              <a:t>（</a:t>
            </a:r>
            <a:r>
              <a:rPr lang="en-US" altLang="zh-CN" dirty="0"/>
              <a:t>1</a:t>
            </a:r>
            <a:r>
              <a:rPr lang="zh-CN" altLang="en-US" dirty="0"/>
              <a:t>）</a:t>
            </a:r>
            <a:r>
              <a:rPr lang="en-US" altLang="zh-CN" dirty="0"/>
              <a:t>Runnable</a:t>
            </a:r>
            <a:r>
              <a:rPr lang="zh-CN" altLang="en-US" dirty="0"/>
              <a:t>接口只有一个抽象方法</a:t>
            </a:r>
            <a:r>
              <a:rPr lang="en-US" altLang="zh-CN" dirty="0"/>
              <a:t>run()</a:t>
            </a:r>
            <a:r>
              <a:rPr lang="zh-CN" altLang="en-US" dirty="0"/>
              <a:t>方法。因此其实现类要实现</a:t>
            </a:r>
            <a:r>
              <a:rPr lang="en-US" altLang="zh-CN" dirty="0"/>
              <a:t>run()</a:t>
            </a:r>
            <a:r>
              <a:rPr lang="zh-CN" altLang="en-US" dirty="0"/>
              <a:t>，在其中实现自己的业务逻辑。</a:t>
            </a:r>
          </a:p>
          <a:p>
            <a:r>
              <a:rPr lang="zh-CN" altLang="en-US" dirty="0"/>
              <a:t>（</a:t>
            </a:r>
            <a:r>
              <a:rPr lang="en-US" altLang="zh-CN" dirty="0"/>
              <a:t>2</a:t>
            </a:r>
            <a:r>
              <a:rPr lang="zh-CN" altLang="en-US" dirty="0"/>
              <a:t>）利用</a:t>
            </a:r>
            <a:r>
              <a:rPr lang="en-US" altLang="zh-CN" dirty="0"/>
              <a:t>Runnable</a:t>
            </a:r>
            <a:r>
              <a:rPr lang="zh-CN" altLang="en-US" dirty="0"/>
              <a:t>接口的实现类来启动多线程分为三个步骤：</a:t>
            </a:r>
          </a:p>
          <a:p>
            <a:pPr lvl="1"/>
            <a:r>
              <a:rPr lang="zh-CN" altLang="en-US" dirty="0"/>
              <a:t>① 定义</a:t>
            </a:r>
            <a:r>
              <a:rPr lang="en-US" altLang="zh-CN" dirty="0"/>
              <a:t>Runnable</a:t>
            </a:r>
            <a:r>
              <a:rPr lang="zh-CN" altLang="en-US" dirty="0"/>
              <a:t>接口的实现类，并重写该接口的</a:t>
            </a:r>
            <a:r>
              <a:rPr lang="en-US" altLang="zh-CN" dirty="0"/>
              <a:t>run()</a:t>
            </a:r>
            <a:r>
              <a:rPr lang="zh-CN" altLang="en-US" dirty="0"/>
              <a:t>方法，该</a:t>
            </a:r>
            <a:r>
              <a:rPr lang="en-US" altLang="zh-CN" dirty="0"/>
              <a:t>run</a:t>
            </a:r>
            <a:r>
              <a:rPr lang="zh-CN" altLang="en-US" dirty="0"/>
              <a:t>方法的方法体就代表了线程需要完成的任务。因此，经常把</a:t>
            </a:r>
            <a:r>
              <a:rPr lang="en-US" altLang="zh-CN" dirty="0"/>
              <a:t>run</a:t>
            </a:r>
            <a:r>
              <a:rPr lang="zh-CN" altLang="en-US" dirty="0"/>
              <a:t>方法称为线程执行体。</a:t>
            </a:r>
          </a:p>
          <a:p>
            <a:pPr lvl="1"/>
            <a:r>
              <a:rPr lang="zh-CN" altLang="en-US" dirty="0"/>
              <a:t>② 创建</a:t>
            </a:r>
            <a:r>
              <a:rPr lang="en-US" altLang="zh-CN" dirty="0"/>
              <a:t>Runnable</a:t>
            </a:r>
            <a:r>
              <a:rPr lang="zh-CN" altLang="en-US" dirty="0"/>
              <a:t>实现类的实例，并以此实例作为</a:t>
            </a:r>
            <a:r>
              <a:rPr lang="en-US" altLang="zh-CN" dirty="0"/>
              <a:t>Thread</a:t>
            </a:r>
            <a:r>
              <a:rPr lang="zh-CN" altLang="en-US" dirty="0"/>
              <a:t>的</a:t>
            </a:r>
            <a:r>
              <a:rPr lang="en-US" altLang="zh-CN" dirty="0"/>
              <a:t>Target</a:t>
            </a:r>
            <a:r>
              <a:rPr lang="zh-CN" altLang="en-US" dirty="0"/>
              <a:t>来创建</a:t>
            </a:r>
            <a:r>
              <a:rPr lang="en-US" altLang="zh-CN" dirty="0"/>
              <a:t>Thread</a:t>
            </a:r>
            <a:r>
              <a:rPr lang="zh-CN" altLang="en-US" dirty="0"/>
              <a:t>对象，该</a:t>
            </a:r>
            <a:r>
              <a:rPr lang="en-US" altLang="zh-CN" dirty="0"/>
              <a:t>Thread</a:t>
            </a:r>
            <a:r>
              <a:rPr lang="zh-CN" altLang="en-US" dirty="0"/>
              <a:t>对象才是真正的线程对象。</a:t>
            </a:r>
          </a:p>
          <a:p>
            <a:pPr lvl="1"/>
            <a:r>
              <a:rPr lang="zh-CN" altLang="en-US" dirty="0"/>
              <a:t>③ 调用线程对象的</a:t>
            </a:r>
            <a:r>
              <a:rPr lang="en-US" altLang="zh-CN" dirty="0"/>
              <a:t>start()</a:t>
            </a:r>
            <a:r>
              <a:rPr lang="zh-CN" altLang="en-US" dirty="0"/>
              <a:t>方法来启动该线程。</a:t>
            </a:r>
          </a:p>
          <a:p>
            <a:r>
              <a:rPr lang="en-US" altLang="zh-CN" dirty="0" smtClean="0"/>
              <a:t>【</a:t>
            </a:r>
            <a:r>
              <a:rPr lang="zh-CN" altLang="en-US" dirty="0"/>
              <a:t>代码</a:t>
            </a:r>
            <a:r>
              <a:rPr lang="en-US" altLang="zh-CN" dirty="0"/>
              <a:t>13-1】</a:t>
            </a:r>
            <a:r>
              <a:rPr lang="zh-CN" altLang="en-US" dirty="0"/>
              <a:t>用</a:t>
            </a:r>
            <a:r>
              <a:rPr lang="en-US" altLang="zh-CN" dirty="0"/>
              <a:t>Runnable </a:t>
            </a:r>
            <a:r>
              <a:rPr lang="zh-CN" altLang="en-US" dirty="0"/>
              <a:t>接口的实现类创建线程实现例</a:t>
            </a:r>
            <a:r>
              <a:rPr lang="en-US" altLang="zh-CN" dirty="0"/>
              <a:t>13.1</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19250191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4" y="287338"/>
            <a:ext cx="10212916" cy="609600"/>
          </a:xfrm>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1442483" y="896938"/>
            <a:ext cx="8826501" cy="5810822"/>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PrintCharRunnableTest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创建线程目标</a:t>
            </a:r>
            <a:r>
              <a:rPr lang="zh-CN" altLang="zh-CN" sz="1400" b="0" kern="0" dirty="0" smtClean="0">
                <a:solidFill>
                  <a:srgbClr val="3F7F5F"/>
                </a:solidFill>
                <a:latin typeface="Consolas" panose="020B0609020204030204" pitchFamily="49" charset="0"/>
                <a:ea typeface="宋体" panose="02010600030101010101" pitchFamily="2" charset="-122"/>
                <a:cs typeface="Consolas" panose="020B0609020204030204" pitchFamily="49" charset="0"/>
              </a:rPr>
              <a:t>对象</a:t>
            </a:r>
            <a:r>
              <a:rPr lang="zh-CN" altLang="en-US"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Runnable</a:t>
            </a:r>
            <a:r>
              <a:rPr lang="zh-CN" altLang="en-US"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实现的实例</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Runnable </a:t>
            </a:r>
            <a:r>
              <a:rPr lang="en-US" altLang="zh-CN" sz="1400" b="0" kern="0" dirty="0" err="1">
                <a:solidFill>
                  <a:srgbClr val="6A3E3E"/>
                </a:solidFill>
                <a:latin typeface="Consolas" panose="020B0609020204030204" pitchFamily="49" charset="0"/>
                <a:ea typeface="宋体" panose="02010600030101010101" pitchFamily="2" charset="-122"/>
              </a:rPr>
              <a:t>printA</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PrintCharRunnable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 10);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Runnable </a:t>
            </a:r>
            <a:r>
              <a:rPr lang="en-US" altLang="zh-CN" sz="1400" b="0" kern="0" dirty="0" err="1">
                <a:solidFill>
                  <a:srgbClr val="6A3E3E"/>
                </a:solidFill>
                <a:latin typeface="Consolas" panose="020B0609020204030204" pitchFamily="49" charset="0"/>
                <a:ea typeface="宋体" panose="02010600030101010101" pitchFamily="2" charset="-122"/>
              </a:rPr>
              <a:t>printB</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PrintCharRunnable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 20);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Runnable </a:t>
            </a:r>
            <a:r>
              <a:rPr lang="en-US" altLang="zh-CN" sz="1400" b="0" kern="0" dirty="0" err="1">
                <a:solidFill>
                  <a:srgbClr val="6A3E3E"/>
                </a:solidFill>
                <a:latin typeface="Consolas" panose="020B0609020204030204" pitchFamily="49" charset="0"/>
                <a:ea typeface="宋体" panose="02010600030101010101" pitchFamily="2" charset="-122"/>
              </a:rPr>
              <a:t>printC</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PrintCharRunnable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 30);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a:t>
            </a:r>
            <a:r>
              <a:rPr lang="en-US" altLang="zh-CN" sz="1400" b="0" kern="0" dirty="0" smtClean="0">
                <a:solidFill>
                  <a:srgbClr val="3F7F5F"/>
                </a:solidFill>
                <a:latin typeface="Consolas" panose="020B0609020204030204" pitchFamily="49" charset="0"/>
                <a:ea typeface="宋体" panose="02010600030101010101" pitchFamily="2" charset="-122"/>
              </a:rPr>
              <a:t>:</a:t>
            </a:r>
            <a:r>
              <a:rPr lang="zh-CN" altLang="en-US" sz="1400" b="0" kern="0" dirty="0">
                <a:solidFill>
                  <a:srgbClr val="3F7F5F"/>
                </a:solidFill>
                <a:latin typeface="Consolas" panose="020B0609020204030204" pitchFamily="49" charset="0"/>
                <a:ea typeface="宋体" panose="02010600030101010101" pitchFamily="2" charset="-122"/>
              </a:rPr>
              <a:t>将线程目标对象作为</a:t>
            </a:r>
            <a:r>
              <a:rPr lang="en-US" altLang="zh-CN" sz="1400" b="0" kern="0" dirty="0">
                <a:solidFill>
                  <a:srgbClr val="3F7F5F"/>
                </a:solidFill>
                <a:latin typeface="Consolas" panose="020B0609020204030204" pitchFamily="49" charset="0"/>
                <a:ea typeface="宋体" panose="02010600030101010101" pitchFamily="2" charset="-122"/>
              </a:rPr>
              <a:t>Thread</a:t>
            </a:r>
            <a:r>
              <a:rPr lang="zh-CN" altLang="en-US" sz="1400" b="0" kern="0" dirty="0">
                <a:solidFill>
                  <a:srgbClr val="3F7F5F"/>
                </a:solidFill>
                <a:latin typeface="Consolas" panose="020B0609020204030204" pitchFamily="49" charset="0"/>
                <a:ea typeface="宋体" panose="02010600030101010101" pitchFamily="2" charset="-122"/>
              </a:rPr>
              <a:t>的</a:t>
            </a:r>
            <a:r>
              <a:rPr lang="en-US" altLang="zh-CN" sz="1400" b="0" kern="0" dirty="0">
                <a:solidFill>
                  <a:srgbClr val="3F7F5F"/>
                </a:solidFill>
                <a:latin typeface="Consolas" panose="020B0609020204030204" pitchFamily="49" charset="0"/>
                <a:ea typeface="宋体" panose="02010600030101010101" pitchFamily="2" charset="-122"/>
              </a:rPr>
              <a:t>target</a:t>
            </a:r>
            <a:r>
              <a:rPr lang="zh-CN" altLang="en-US" sz="1400" b="0" kern="0" dirty="0">
                <a:solidFill>
                  <a:srgbClr val="3F7F5F"/>
                </a:solidFill>
                <a:latin typeface="Consolas" panose="020B0609020204030204" pitchFamily="49" charset="0"/>
                <a:ea typeface="宋体" panose="02010600030101010101" pitchFamily="2" charset="-122"/>
              </a:rPr>
              <a:t>来创建</a:t>
            </a:r>
            <a:r>
              <a:rPr lang="en-US" altLang="zh-CN" sz="1400" b="0" kern="0" dirty="0">
                <a:solidFill>
                  <a:srgbClr val="3F7F5F"/>
                </a:solidFill>
                <a:latin typeface="Consolas" panose="020B0609020204030204" pitchFamily="49" charset="0"/>
                <a:ea typeface="宋体" panose="02010600030101010101" pitchFamily="2" charset="-122"/>
              </a:rPr>
              <a:t>Thread</a:t>
            </a:r>
            <a:r>
              <a:rPr lang="zh-CN" altLang="en-US" sz="1400" b="0" kern="0" dirty="0">
                <a:solidFill>
                  <a:srgbClr val="3F7F5F"/>
                </a:solidFill>
                <a:latin typeface="Consolas" panose="020B0609020204030204" pitchFamily="49" charset="0"/>
                <a:ea typeface="宋体" panose="02010600030101010101" pitchFamily="2" charset="-122"/>
              </a:rPr>
              <a:t>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Thread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err="1">
                <a:solidFill>
                  <a:srgbClr val="6A3E3E"/>
                </a:solidFill>
                <a:latin typeface="Consolas" panose="020B0609020204030204" pitchFamily="49" charset="0"/>
                <a:ea typeface="宋体" panose="02010600030101010101" pitchFamily="2" charset="-122"/>
              </a:rPr>
              <a:t>printA</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Thread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err="1">
                <a:solidFill>
                  <a:srgbClr val="6A3E3E"/>
                </a:solidFill>
                <a:latin typeface="Consolas" panose="020B0609020204030204" pitchFamily="49" charset="0"/>
                <a:ea typeface="宋体" panose="02010600030101010101" pitchFamily="2" charset="-122"/>
              </a:rPr>
              <a:t>printB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Thread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err="1">
                <a:solidFill>
                  <a:srgbClr val="6A3E3E"/>
                </a:solidFill>
                <a:latin typeface="Consolas" panose="020B0609020204030204" pitchFamily="49" charset="0"/>
                <a:ea typeface="宋体" panose="02010600030101010101" pitchFamily="2" charset="-122"/>
              </a:rPr>
              <a:t>printC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设置线程名称</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printA</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printB</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printC</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启动线程</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25	}</a:t>
            </a:r>
            <a:endParaRPr lang="zh-CN" altLang="en-US" sz="1400" b="0" dirty="0"/>
          </a:p>
        </p:txBody>
      </p:sp>
    </p:spTree>
    <p:extLst>
      <p:ext uri="{BB962C8B-B14F-4D97-AF65-F5344CB8AC3E}">
        <p14:creationId xmlns:p14="http://schemas.microsoft.com/office/powerpoint/2010/main" val="275472405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1038446" y="1204431"/>
            <a:ext cx="8690344" cy="4659737"/>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PrintCharRunnable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implements</a:t>
            </a:r>
            <a:r>
              <a:rPr lang="en-US" altLang="zh-CN" b="0" kern="0" dirty="0">
                <a:solidFill>
                  <a:srgbClr val="000000"/>
                </a:solidFill>
                <a:latin typeface="Consolas" panose="020B0609020204030204" pitchFamily="49" charset="0"/>
                <a:ea typeface="宋体" panose="02010600030101010101" pitchFamily="2" charset="-122"/>
              </a:rPr>
              <a:t> Runnable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打印的字符</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打印字符的次数</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PrintCharRunnable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646464"/>
                </a:solidFill>
                <a:latin typeface="Consolas" panose="020B0609020204030204" pitchFamily="49" charset="0"/>
                <a:ea typeface="宋体" panose="02010600030101010101" pitchFamily="2" charset="-122"/>
              </a:rPr>
              <a:t>@Override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重写</a:t>
            </a:r>
            <a:r>
              <a:rPr lang="en-US" altLang="zh-CN" b="0" kern="0" dirty="0">
                <a:solidFill>
                  <a:srgbClr val="3F5FBF"/>
                </a:solidFill>
                <a:latin typeface="Consolas" panose="020B0609020204030204" pitchFamily="49" charset="0"/>
                <a:ea typeface="宋体" panose="02010600030101010101" pitchFamily="2" charset="-122"/>
              </a:rPr>
              <a:t>run</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a:t>
            </a:r>
            <a:r>
              <a:rPr lang="en-US" altLang="zh-CN" b="0" kern="0" dirty="0">
                <a:solidFill>
                  <a:srgbClr val="3F5FBF"/>
                </a:solidFill>
                <a:latin typeface="Consolas" panose="020B0609020204030204" pitchFamily="49" charset="0"/>
                <a:ea typeface="宋体" panose="02010600030101010101" pitchFamily="2" charset="-122"/>
              </a:rPr>
              <a:t>,</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线程完成的任务</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run()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kern="0" dirty="0">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19	}</a:t>
            </a:r>
            <a:endParaRPr lang="zh-CN" altLang="en-US" b="0" dirty="0"/>
          </a:p>
        </p:txBody>
      </p:sp>
      <p:pic>
        <p:nvPicPr>
          <p:cNvPr id="6" name="图片 5"/>
          <p:cNvPicPr>
            <a:picLocks noChangeAspect="1"/>
          </p:cNvPicPr>
          <p:nvPr/>
        </p:nvPicPr>
        <p:blipFill>
          <a:blip r:embed="rId2"/>
          <a:stretch>
            <a:fillRect/>
          </a:stretch>
        </p:blipFill>
        <p:spPr>
          <a:xfrm>
            <a:off x="3755531" y="5795369"/>
            <a:ext cx="7466667" cy="323810"/>
          </a:xfrm>
          <a:prstGeom prst="rect">
            <a:avLst/>
          </a:prstGeom>
        </p:spPr>
      </p:pic>
    </p:spTree>
    <p:extLst>
      <p:ext uri="{BB962C8B-B14F-4D97-AF65-F5344CB8AC3E}">
        <p14:creationId xmlns:p14="http://schemas.microsoft.com/office/powerpoint/2010/main" val="62332768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说明：</a:t>
            </a:r>
          </a:p>
          <a:p>
            <a:pPr lvl="1"/>
            <a:r>
              <a:rPr lang="zh-CN" altLang="en-US" dirty="0"/>
              <a:t>（</a:t>
            </a:r>
            <a:r>
              <a:rPr lang="en-US" altLang="zh-CN" dirty="0"/>
              <a:t>1</a:t>
            </a:r>
            <a:r>
              <a:rPr lang="zh-CN" altLang="en-US" dirty="0"/>
              <a:t>）从运行结果可看出，并不是按顺序输出</a:t>
            </a:r>
            <a:r>
              <a:rPr lang="en-US" altLang="zh-CN" dirty="0"/>
              <a:t>A</a:t>
            </a:r>
            <a:r>
              <a:rPr lang="zh-CN" altLang="en-US" dirty="0"/>
              <a:t>、</a:t>
            </a:r>
            <a:r>
              <a:rPr lang="en-US" altLang="zh-CN" dirty="0"/>
              <a:t>B</a:t>
            </a:r>
            <a:r>
              <a:rPr lang="zh-CN" altLang="en-US" dirty="0"/>
              <a:t>、</a:t>
            </a:r>
            <a:r>
              <a:rPr lang="en-US" altLang="zh-CN" dirty="0"/>
              <a:t>C</a:t>
            </a:r>
            <a:r>
              <a:rPr lang="zh-CN" altLang="en-US" dirty="0"/>
              <a:t>，而是交叉输出的；可尝试多运行几次，每次运行的结果基本都不一样的，也就是说，多线程运行的结果都是随机的，体现了</a:t>
            </a:r>
            <a:r>
              <a:rPr lang="zh-CN" altLang="en-US" dirty="0">
                <a:solidFill>
                  <a:srgbClr val="FF0000"/>
                </a:solidFill>
              </a:rPr>
              <a:t>线程调度的随机性</a:t>
            </a:r>
            <a:r>
              <a:rPr lang="zh-CN" altLang="en-US" dirty="0"/>
              <a:t>。</a:t>
            </a:r>
          </a:p>
          <a:p>
            <a:pPr lvl="1"/>
            <a:r>
              <a:rPr lang="zh-CN" altLang="en-US" dirty="0"/>
              <a:t>（</a:t>
            </a:r>
            <a:r>
              <a:rPr lang="en-US" altLang="zh-CN" dirty="0"/>
              <a:t>2</a:t>
            </a:r>
            <a:r>
              <a:rPr lang="zh-CN" altLang="en-US" dirty="0"/>
              <a:t>）实现</a:t>
            </a:r>
            <a:r>
              <a:rPr lang="en-US" altLang="zh-CN" dirty="0"/>
              <a:t>Runnable</a:t>
            </a:r>
            <a:r>
              <a:rPr lang="zh-CN" altLang="en-US" dirty="0"/>
              <a:t>接口的实现类对象（称线程的目标对象）自己不能启动线程，需要将此类的对象传递给</a:t>
            </a:r>
            <a:r>
              <a:rPr lang="en-US" altLang="zh-CN" dirty="0"/>
              <a:t>Thread</a:t>
            </a:r>
            <a:r>
              <a:rPr lang="zh-CN" altLang="en-US" dirty="0"/>
              <a:t>，由</a:t>
            </a:r>
            <a:r>
              <a:rPr lang="en-US" altLang="zh-CN" dirty="0"/>
              <a:t>Thread</a:t>
            </a:r>
            <a:r>
              <a:rPr lang="zh-CN" altLang="en-US" dirty="0"/>
              <a:t>的</a:t>
            </a:r>
            <a:r>
              <a:rPr lang="en-US" altLang="zh-CN" dirty="0"/>
              <a:t>start()</a:t>
            </a:r>
            <a:r>
              <a:rPr lang="zh-CN" altLang="en-US" dirty="0"/>
              <a:t>方法启动，</a:t>
            </a:r>
            <a:r>
              <a:rPr lang="en-US" altLang="zh-CN" dirty="0"/>
              <a:t>start()</a:t>
            </a:r>
            <a:r>
              <a:rPr lang="zh-CN" altLang="en-US" dirty="0"/>
              <a:t>方法只能启动一次。</a:t>
            </a:r>
          </a:p>
          <a:p>
            <a:pPr lvl="1"/>
            <a:r>
              <a:rPr lang="zh-CN" altLang="en-US" dirty="0"/>
              <a:t>（</a:t>
            </a:r>
            <a:r>
              <a:rPr lang="en-US" altLang="zh-CN" dirty="0"/>
              <a:t>3</a:t>
            </a:r>
            <a:r>
              <a:rPr lang="zh-CN" altLang="en-US" dirty="0"/>
              <a:t>）启动多线程不能直接运行</a:t>
            </a:r>
            <a:r>
              <a:rPr lang="en-US" altLang="zh-CN" dirty="0"/>
              <a:t>run()</a:t>
            </a:r>
            <a:r>
              <a:rPr lang="zh-CN" altLang="en-US" dirty="0"/>
              <a:t>方法，</a:t>
            </a:r>
            <a:r>
              <a:rPr lang="en-US" altLang="zh-CN" dirty="0"/>
              <a:t>Java</a:t>
            </a:r>
            <a:r>
              <a:rPr lang="zh-CN" altLang="en-US" dirty="0"/>
              <a:t>虚拟机会自动调用该方法。</a:t>
            </a:r>
          </a:p>
          <a:p>
            <a:pPr lvl="1"/>
            <a:r>
              <a:rPr lang="zh-CN" altLang="en-US" dirty="0"/>
              <a:t>（</a:t>
            </a:r>
            <a:r>
              <a:rPr lang="en-US" altLang="zh-CN" dirty="0"/>
              <a:t>4</a:t>
            </a:r>
            <a:r>
              <a:rPr lang="zh-CN" altLang="en-US" dirty="0"/>
              <a:t>）</a:t>
            </a:r>
            <a:r>
              <a:rPr lang="en-US" altLang="zh-CN" dirty="0"/>
              <a:t>main</a:t>
            </a:r>
            <a:r>
              <a:rPr lang="zh-CN" altLang="en-US" dirty="0"/>
              <a:t>函数是</a:t>
            </a:r>
            <a:r>
              <a:rPr lang="en-US" altLang="zh-CN" dirty="0"/>
              <a:t>Java</a:t>
            </a:r>
            <a:r>
              <a:rPr lang="zh-CN" altLang="en-US" dirty="0"/>
              <a:t>运行启动的入口，它是由一个叫</a:t>
            </a:r>
            <a:r>
              <a:rPr lang="en-US" altLang="zh-CN" dirty="0"/>
              <a:t>main</a:t>
            </a:r>
            <a:r>
              <a:rPr lang="zh-CN" altLang="en-US" dirty="0"/>
              <a:t>的主线程调用的。 </a:t>
            </a:r>
          </a:p>
          <a:p>
            <a:pPr lvl="1"/>
            <a:r>
              <a:rPr lang="zh-CN" altLang="en-US" dirty="0"/>
              <a:t>（</a:t>
            </a:r>
            <a:r>
              <a:rPr lang="en-US" altLang="zh-CN" dirty="0"/>
              <a:t>5</a:t>
            </a:r>
            <a:r>
              <a:rPr lang="zh-CN" altLang="en-US" dirty="0"/>
              <a:t>）如果一个线程没有专门设置名称，程序会默认将名称设置为</a:t>
            </a:r>
            <a:r>
              <a:rPr lang="en-US" altLang="zh-CN" dirty="0"/>
              <a:t>Thread-</a:t>
            </a:r>
            <a:r>
              <a:rPr lang="en-US" altLang="zh-CN" dirty="0" err="1"/>
              <a:t>num</a:t>
            </a:r>
            <a:r>
              <a:rPr lang="zh-CN" altLang="en-US" dirty="0"/>
              <a:t>，</a:t>
            </a:r>
            <a:r>
              <a:rPr lang="en-US" altLang="zh-CN" dirty="0" err="1"/>
              <a:t>num</a:t>
            </a:r>
            <a:r>
              <a:rPr lang="zh-CN" altLang="en-US" dirty="0"/>
              <a:t>是从</a:t>
            </a:r>
            <a:r>
              <a:rPr lang="en-US" altLang="zh-CN" dirty="0"/>
              <a:t>0</a:t>
            </a:r>
            <a:r>
              <a:rPr lang="zh-CN" altLang="en-US" dirty="0"/>
              <a:t>开始累加的数字。在</a:t>
            </a:r>
            <a:r>
              <a:rPr lang="en-US" altLang="zh-CN" dirty="0"/>
              <a:t>run()</a:t>
            </a:r>
            <a:r>
              <a:rPr lang="zh-CN" altLang="en-US" dirty="0"/>
              <a:t>方法中可通过调用</a:t>
            </a:r>
            <a:r>
              <a:rPr lang="en-US" altLang="zh-CN" dirty="0" err="1"/>
              <a:t>Thread.currentThread</a:t>
            </a:r>
            <a:r>
              <a:rPr lang="en-US" altLang="zh-CN" dirty="0"/>
              <a:t>().</a:t>
            </a:r>
            <a:r>
              <a:rPr lang="en-US" altLang="zh-CN" dirty="0" err="1"/>
              <a:t>getName</a:t>
            </a:r>
            <a:r>
              <a:rPr lang="en-US" altLang="zh-CN" dirty="0"/>
              <a:t>()</a:t>
            </a:r>
            <a:r>
              <a:rPr lang="zh-CN" altLang="en-US" dirty="0"/>
              <a:t>方法获取当前线程的名称。</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70044362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不使用多线程与使用多线程耗时分析比较</a:t>
            </a:r>
            <a:endParaRPr lang="zh-CN" altLang="en-US" dirty="0"/>
          </a:p>
        </p:txBody>
      </p:sp>
      <p:sp>
        <p:nvSpPr>
          <p:cNvPr id="3" name="内容占位符 2"/>
          <p:cNvSpPr>
            <a:spLocks noGrp="1"/>
          </p:cNvSpPr>
          <p:nvPr>
            <p:ph idx="1"/>
          </p:nvPr>
        </p:nvSpPr>
        <p:spPr/>
        <p:txBody>
          <a:bodyPr/>
          <a:lstStyle/>
          <a:p>
            <a:r>
              <a:rPr lang="zh-CN" altLang="en-US" sz="2000" dirty="0" smtClean="0"/>
              <a:t>为了比较需增加打印字符的个数。</a:t>
            </a:r>
            <a:endParaRPr lang="en-US" altLang="zh-CN" sz="2000" dirty="0" smtClean="0"/>
          </a:p>
          <a:p>
            <a:pPr lvl="1"/>
            <a:r>
              <a:rPr lang="zh-CN" altLang="en-US" sz="1800" dirty="0" smtClean="0"/>
              <a:t>打印字符：不</a:t>
            </a:r>
            <a:r>
              <a:rPr lang="zh-CN" altLang="en-US" sz="1800" dirty="0"/>
              <a:t>使用多线程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6" name="矩形 5"/>
          <p:cNvSpPr/>
          <p:nvPr/>
        </p:nvSpPr>
        <p:spPr>
          <a:xfrm>
            <a:off x="830425" y="1969924"/>
            <a:ext cx="10161036" cy="4670509"/>
          </a:xfrm>
          <a:prstGeom prst="rect">
            <a:avLst/>
          </a:prstGeom>
        </p:spPr>
        <p:txBody>
          <a:bodyPr wrap="square">
            <a:spAutoFit/>
          </a:bodyPr>
          <a:lstStyle/>
          <a:p>
            <a:pPr>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PrintCharWithoutThreadTest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printCharB</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2000);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2000);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开始时间</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startTime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currentTimeMillis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printCharA</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printCharB</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printCharC</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结束时间</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endTime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currentTimeMillis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"\n</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消耗时间</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endTime</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startTime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毫秒</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605136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不使用多线程与使用多线程耗时分析</a:t>
            </a:r>
            <a:r>
              <a:rPr lang="zh-CN" altLang="en-US" dirty="0" smtClean="0"/>
              <a:t>比较（续）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750945" y="1253260"/>
            <a:ext cx="8882007" cy="4327338"/>
          </a:xfrm>
          <a:prstGeom prst="rect">
            <a:avLst/>
          </a:prstGeom>
        </p:spPr>
        <p:txBody>
          <a:bodyPr wrap="square">
            <a:spAutoFit/>
          </a:bodyPr>
          <a:lstStyle/>
          <a:p>
            <a:pPr>
              <a:lnSpc>
                <a:spcPts val="1200"/>
              </a:lnSpc>
              <a:spcAft>
                <a:spcPts val="0"/>
              </a:spcAft>
              <a:buNone/>
            </a:pP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打印的字符</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charToPrint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打印字符的次数</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times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PrintCharWithoutThread</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charToPrint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times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charToPrint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charToPrint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times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times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打印字符方法</a:t>
            </a:r>
            <a:r>
              <a:rPr lang="en-US" altLang="zh-CN"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print()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b="0"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times</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charToPrint</a:t>
            </a: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b="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303510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不使用多线程与使用多线程耗时分析比较（续）</a:t>
            </a:r>
          </a:p>
        </p:txBody>
      </p:sp>
      <p:sp>
        <p:nvSpPr>
          <p:cNvPr id="3" name="内容占位符 2"/>
          <p:cNvSpPr>
            <a:spLocks noGrp="1"/>
          </p:cNvSpPr>
          <p:nvPr>
            <p:ph idx="1"/>
          </p:nvPr>
        </p:nvSpPr>
        <p:spPr>
          <a:xfrm>
            <a:off x="478916" y="1114425"/>
            <a:ext cx="2646322" cy="1498146"/>
          </a:xfrm>
        </p:spPr>
        <p:txBody>
          <a:bodyPr/>
          <a:lstStyle/>
          <a:p>
            <a:r>
              <a:rPr lang="zh-CN" altLang="en-US" sz="2000" dirty="0"/>
              <a:t>打印字符</a:t>
            </a:r>
            <a:r>
              <a:rPr lang="zh-CN" altLang="en-US" sz="2000" dirty="0" smtClean="0"/>
              <a:t>：</a:t>
            </a:r>
            <a:endParaRPr lang="en-US" altLang="zh-CN" sz="2000" dirty="0" smtClean="0"/>
          </a:p>
          <a:p>
            <a:pPr lvl="1"/>
            <a:r>
              <a:rPr lang="zh-CN" altLang="en-US" sz="1800" dirty="0" smtClean="0"/>
              <a:t>使用</a:t>
            </a:r>
            <a:r>
              <a:rPr lang="zh-CN" altLang="en-US" sz="1800" dirty="0"/>
              <a:t>多线程</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3106576" y="1060680"/>
            <a:ext cx="8749263" cy="5519973"/>
          </a:xfrm>
          <a:prstGeom prst="rect">
            <a:avLst/>
          </a:prstGeom>
        </p:spPr>
        <p:txBody>
          <a:bodyPr wrap="square">
            <a:spAutoFit/>
          </a:bodyPr>
          <a:lstStyle/>
          <a:p>
            <a:pPr>
              <a:lnSpc>
                <a:spcPts val="1200"/>
              </a:lnSpc>
              <a:spcAft>
                <a:spcPts val="0"/>
              </a:spcAft>
              <a:buNone/>
            </a:pPr>
            <a:r>
              <a:rPr lang="en-US" altLang="zh-CN" sz="1400" b="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pubic</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PrintCharRunnableTest2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Runnable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PrintCharRunnable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Runnable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printB</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PrintCharRunnable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2000);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Runnable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PrintCharRunnable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3000);</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Thread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thread2</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printB</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thread3</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printC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6A3E3E"/>
                </a:solidFill>
                <a:latin typeface="Consolas" panose="020B0609020204030204" pitchFamily="49" charset="0"/>
                <a:ea typeface="宋体" panose="02010600030101010101" pitchFamily="2" charset="-122"/>
                <a:cs typeface="Times New Roman" panose="02020603050405020304" pitchFamily="18" charset="0"/>
              </a:rPr>
              <a:t>thread1</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.setName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printA</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thread2</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.setName(</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printB</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thread3</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.setName(</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printC</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开始时间</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startTime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currentTimeMillis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.start();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thread2</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.start();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thread3</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.start();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结束时间</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long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endTime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currentTimeMillis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"\n</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消耗时间</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endTime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startTime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毫秒</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121674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不使用多线程与使用多线程耗时分析比较（续）</a:t>
            </a:r>
          </a:p>
        </p:txBody>
      </p:sp>
      <p:sp>
        <p:nvSpPr>
          <p:cNvPr id="3" name="内容占位符 2"/>
          <p:cNvSpPr>
            <a:spLocks noGrp="1"/>
          </p:cNvSpPr>
          <p:nvPr>
            <p:ph idx="1"/>
          </p:nvPr>
        </p:nvSpPr>
        <p:spPr>
          <a:xfrm>
            <a:off x="698692" y="1093788"/>
            <a:ext cx="5392191" cy="714473"/>
          </a:xfrm>
        </p:spPr>
        <p:txBody>
          <a:bodyPr/>
          <a:lstStyle/>
          <a:p>
            <a:r>
              <a:rPr lang="zh-CN" altLang="en-US" dirty="0" smtClean="0"/>
              <a:t>执行</a:t>
            </a:r>
            <a:r>
              <a:rPr lang="en-US" altLang="zh-CN" dirty="0" smtClean="0"/>
              <a:t>10</a:t>
            </a:r>
            <a:r>
              <a:rPr lang="zh-CN" altLang="en-US" dirty="0" smtClean="0"/>
              <a:t>个任务，每个任务耗时</a:t>
            </a:r>
            <a:r>
              <a:rPr lang="en-US" altLang="zh-CN" dirty="0" smtClean="0"/>
              <a:t>1h</a:t>
            </a:r>
          </a:p>
          <a:p>
            <a:pPr lvl="1"/>
            <a:r>
              <a:rPr lang="zh-CN" altLang="en-US" dirty="0" smtClean="0"/>
              <a:t>单线程</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5" name="图片 4"/>
          <p:cNvPicPr>
            <a:picLocks noChangeAspect="1"/>
          </p:cNvPicPr>
          <p:nvPr/>
        </p:nvPicPr>
        <p:blipFill>
          <a:blip r:embed="rId2"/>
          <a:stretch>
            <a:fillRect/>
          </a:stretch>
        </p:blipFill>
        <p:spPr>
          <a:xfrm>
            <a:off x="1101012" y="2059732"/>
            <a:ext cx="9979743" cy="4476663"/>
          </a:xfrm>
          <a:prstGeom prst="rect">
            <a:avLst/>
          </a:prstGeom>
        </p:spPr>
      </p:pic>
      <p:sp>
        <p:nvSpPr>
          <p:cNvPr id="6" name="内容占位符 2"/>
          <p:cNvSpPr txBox="1">
            <a:spLocks/>
          </p:cNvSpPr>
          <p:nvPr/>
        </p:nvSpPr>
        <p:spPr bwMode="auto">
          <a:xfrm>
            <a:off x="6522098" y="1519146"/>
            <a:ext cx="2453951" cy="52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4"/>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5"/>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6"/>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9pPr>
          </a:lstStyle>
          <a:p>
            <a:pPr lvl="1"/>
            <a:r>
              <a:rPr lang="zh-CN" altLang="en-US" b="0" kern="0" dirty="0"/>
              <a:t>多</a:t>
            </a:r>
            <a:r>
              <a:rPr lang="zh-CN" altLang="en-US" b="0" kern="0" dirty="0" smtClean="0"/>
              <a:t>线程</a:t>
            </a:r>
            <a:endParaRPr lang="zh-CN" altLang="en-US" b="0" kern="0" dirty="0"/>
          </a:p>
        </p:txBody>
      </p:sp>
    </p:spTree>
    <p:extLst>
      <p:ext uri="{BB962C8B-B14F-4D97-AF65-F5344CB8AC3E}">
        <p14:creationId xmlns:p14="http://schemas.microsoft.com/office/powerpoint/2010/main" val="374846154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78916" y="1114424"/>
            <a:ext cx="11368616" cy="5328905"/>
          </a:xfrm>
        </p:spPr>
        <p:txBody>
          <a:bodyPr/>
          <a:lstStyle/>
          <a:p>
            <a:r>
              <a:rPr lang="en-US" altLang="zh-CN" dirty="0"/>
              <a:t>2</a:t>
            </a:r>
            <a:r>
              <a:rPr lang="zh-CN" altLang="en-US" dirty="0"/>
              <a:t>）通过</a:t>
            </a:r>
            <a:r>
              <a:rPr lang="en-US" altLang="zh-CN" dirty="0"/>
              <a:t>Thread</a:t>
            </a:r>
            <a:r>
              <a:rPr lang="zh-CN" altLang="en-US" dirty="0"/>
              <a:t>类的派生类创建</a:t>
            </a:r>
          </a:p>
          <a:p>
            <a:pPr lvl="1"/>
            <a:r>
              <a:rPr lang="zh-CN" altLang="en-US" dirty="0"/>
              <a:t>在</a:t>
            </a:r>
            <a:r>
              <a:rPr lang="en-US" altLang="zh-CN" dirty="0" err="1"/>
              <a:t>java.lang</a:t>
            </a:r>
            <a:r>
              <a:rPr lang="zh-CN" altLang="en-US" dirty="0"/>
              <a:t>包中定义了</a:t>
            </a:r>
            <a:r>
              <a:rPr lang="en-US" altLang="zh-CN" dirty="0"/>
              <a:t>Thread</a:t>
            </a:r>
            <a:r>
              <a:rPr lang="zh-CN" altLang="en-US" dirty="0"/>
              <a:t>类，一个类继承了</a:t>
            </a:r>
            <a:r>
              <a:rPr lang="en-US" altLang="zh-CN" dirty="0"/>
              <a:t>Thread</a:t>
            </a:r>
            <a:r>
              <a:rPr lang="zh-CN" altLang="en-US" dirty="0"/>
              <a:t>类，此类就称为多线程实现类</a:t>
            </a:r>
            <a:r>
              <a:rPr lang="zh-CN" altLang="en-US" dirty="0" smtClean="0"/>
              <a:t>。</a:t>
            </a:r>
            <a:endParaRPr lang="en-US" altLang="zh-CN" dirty="0" smtClean="0"/>
          </a:p>
          <a:p>
            <a:pPr lvl="1"/>
            <a:r>
              <a:rPr lang="zh-CN" altLang="en-US" dirty="0"/>
              <a:t>继承</a:t>
            </a:r>
            <a:r>
              <a:rPr lang="en-US" altLang="zh-CN" dirty="0"/>
              <a:t>Thread</a:t>
            </a:r>
            <a:r>
              <a:rPr lang="zh-CN" altLang="en-US" dirty="0"/>
              <a:t>类实现多线程</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53235840"/>
              </p:ext>
            </p:extLst>
          </p:nvPr>
        </p:nvGraphicFramePr>
        <p:xfrm>
          <a:off x="1392865" y="2550174"/>
          <a:ext cx="8708065" cy="3291840"/>
        </p:xfrm>
        <a:graphic>
          <a:graphicData uri="http://schemas.openxmlformats.org/drawingml/2006/table">
            <a:tbl>
              <a:tblPr firstRow="1" firstCol="1" bandRow="1"/>
              <a:tblGrid>
                <a:gridCol w="8708065"/>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class  </a:t>
                      </a:r>
                      <a:r>
                        <a:rPr lang="zh-CN" sz="1800" kern="100" dirty="0">
                          <a:effectLst/>
                          <a:latin typeface="Times New Roman" panose="02020603050405020304" pitchFamily="18" charset="0"/>
                          <a:ea typeface="宋体" panose="02010600030101010101" pitchFamily="2" charset="-122"/>
                        </a:rPr>
                        <a:t>类名称 </a:t>
                      </a:r>
                      <a:r>
                        <a:rPr lang="en-US" sz="1800" kern="100" dirty="0">
                          <a:effectLst/>
                          <a:latin typeface="Times New Roman" panose="02020603050405020304" pitchFamily="18" charset="0"/>
                          <a:ea typeface="宋体" panose="02010600030101010101" pitchFamily="2" charset="-122"/>
                        </a:rPr>
                        <a:t>extends Thread {</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kern="100" dirty="0">
                          <a:effectLst/>
                          <a:latin typeface="Times New Roman" panose="02020603050405020304" pitchFamily="18" charset="0"/>
                          <a:ea typeface="宋体" panose="02010600030101010101" pitchFamily="2" charset="-122"/>
                        </a:rPr>
                        <a:t>声明数据成员</a:t>
                      </a: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kern="100" dirty="0">
                          <a:effectLst/>
                          <a:latin typeface="Times New Roman" panose="02020603050405020304" pitchFamily="18" charset="0"/>
                          <a:ea typeface="宋体" panose="02010600030101010101" pitchFamily="2" charset="-122"/>
                        </a:rPr>
                        <a:t>定义成员方法</a:t>
                      </a:r>
                      <a:r>
                        <a:rPr lang="en-US" sz="1800" kern="100" dirty="0" smtClean="0">
                          <a:effectLst/>
                          <a:latin typeface="Times New Roman" panose="02020603050405020304" pitchFamily="18" charset="0"/>
                          <a:ea typeface="宋体" panose="02010600030101010101" pitchFamily="2" charset="-122"/>
                        </a:rPr>
                        <a:t>;</a:t>
                      </a:r>
                    </a:p>
                    <a:p>
                      <a:pPr indent="200025" algn="just">
                        <a:lnSpc>
                          <a:spcPct val="150000"/>
                        </a:lnSpc>
                        <a:spcAft>
                          <a:spcPts val="0"/>
                        </a:spcAft>
                      </a:pPr>
                      <a:r>
                        <a:rPr lang="en-US" altLang="zh-CN" sz="1800" kern="100" dirty="0" smtClean="0">
                          <a:effectLst/>
                          <a:latin typeface="Times New Roman" panose="02020603050405020304" pitchFamily="18" charset="0"/>
                          <a:ea typeface="宋体" panose="02010600030101010101" pitchFamily="2" charset="-122"/>
                        </a:rPr>
                        <a:t>              @Override</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public void run(){  // </a:t>
                      </a:r>
                      <a:r>
                        <a:rPr lang="zh-CN" sz="1800" kern="100" dirty="0">
                          <a:effectLst/>
                          <a:latin typeface="Times New Roman" panose="02020603050405020304" pitchFamily="18" charset="0"/>
                          <a:ea typeface="宋体" panose="02010600030101010101" pitchFamily="2" charset="-122"/>
                        </a:rPr>
                        <a:t>重写</a:t>
                      </a:r>
                      <a:r>
                        <a:rPr lang="en-US" sz="1800" kern="100" dirty="0">
                          <a:effectLst/>
                          <a:latin typeface="Times New Roman" panose="02020603050405020304" pitchFamily="18" charset="0"/>
                          <a:ea typeface="宋体" panose="02010600030101010101" pitchFamily="2" charset="-122"/>
                        </a:rPr>
                        <a:t>Thread</a:t>
                      </a:r>
                      <a:r>
                        <a:rPr lang="zh-CN" sz="1800" kern="100" dirty="0">
                          <a:effectLst/>
                          <a:latin typeface="Times New Roman" panose="02020603050405020304" pitchFamily="18" charset="0"/>
                          <a:ea typeface="宋体" panose="02010600030101010101" pitchFamily="2" charset="-122"/>
                        </a:rPr>
                        <a:t>类中的</a:t>
                      </a:r>
                      <a:r>
                        <a:rPr lang="en-US" sz="1800" kern="100" dirty="0">
                          <a:effectLst/>
                          <a:latin typeface="Times New Roman" panose="02020603050405020304" pitchFamily="18" charset="0"/>
                          <a:ea typeface="宋体" panose="02010600030101010101" pitchFamily="2" charset="-122"/>
                        </a:rPr>
                        <a:t>run()</a:t>
                      </a:r>
                      <a:r>
                        <a:rPr lang="zh-CN" sz="1800" kern="100" dirty="0">
                          <a:effectLst/>
                          <a:latin typeface="Times New Roman" panose="02020603050405020304" pitchFamily="18" charset="0"/>
                          <a:ea typeface="宋体" panose="02010600030101010101" pitchFamily="2" charset="-122"/>
                        </a:rPr>
                        <a:t>方法，线程完成功能的代码</a:t>
                      </a: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kern="100" dirty="0">
                          <a:effectLst/>
                          <a:latin typeface="Times New Roman" panose="02020603050405020304" pitchFamily="18" charset="0"/>
                          <a:ea typeface="宋体" panose="02010600030101010101" pitchFamily="2" charset="-122"/>
                        </a:rPr>
                        <a:t>线程主体</a:t>
                      </a:r>
                      <a:r>
                        <a:rPr lang="en-US" sz="1800" kern="100" dirty="0">
                          <a:effectLst/>
                          <a:latin typeface="Times New Roman" panose="02020603050405020304" pitchFamily="18" charset="0"/>
                          <a:ea typeface="宋体" panose="02010600030101010101" pitchFamily="2" charset="-122"/>
                        </a:rPr>
                        <a:t>;    // </a:t>
                      </a:r>
                      <a:r>
                        <a:rPr lang="zh-CN" sz="1800" kern="100" dirty="0">
                          <a:effectLst/>
                          <a:latin typeface="Times New Roman" panose="02020603050405020304" pitchFamily="18" charset="0"/>
                          <a:ea typeface="宋体" panose="02010600030101010101" pitchFamily="2" charset="-122"/>
                        </a:rPr>
                        <a:t>业务逻辑代码</a:t>
                      </a: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106291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单线程</a:t>
            </a:r>
            <a:r>
              <a:rPr lang="zh-CN" altLang="en-US" dirty="0" smtClean="0"/>
              <a:t>编程</a:t>
            </a:r>
            <a:endParaRPr lang="en-US" altLang="zh-CN" dirty="0" smtClean="0"/>
          </a:p>
          <a:p>
            <a:pPr lvl="1"/>
            <a:r>
              <a:rPr lang="zh-CN" altLang="en-US" dirty="0" smtClean="0"/>
              <a:t>所有</a:t>
            </a:r>
            <a:r>
              <a:rPr lang="zh-CN" altLang="en-US" dirty="0"/>
              <a:t>程序也都只有一条顺序执行流</a:t>
            </a:r>
            <a:r>
              <a:rPr lang="en-US" altLang="zh-CN" dirty="0"/>
              <a:t>——</a:t>
            </a:r>
            <a:r>
              <a:rPr lang="zh-CN" altLang="en-US" dirty="0"/>
              <a:t>程序从</a:t>
            </a:r>
            <a:r>
              <a:rPr lang="en-US" altLang="zh-CN" dirty="0"/>
              <a:t>main()</a:t>
            </a:r>
            <a:r>
              <a:rPr lang="zh-CN" altLang="en-US" dirty="0"/>
              <a:t>方法开始执行，依次向下执行每行代码，如果程序执行某行代码时遇到了阻塞（例如从键盘输入数据），则程序将会停滞在该处。但实际应用中单线程的程序往往功能非常有限，设想一下，如果淘宝网的服务器只能进行单线程处理，那大家在购物处理订单时不知道要等到什么时候了，这样用户体验非常糟糕</a:t>
            </a:r>
            <a:r>
              <a:rPr lang="zh-CN" altLang="en-US" dirty="0" smtClean="0"/>
              <a:t>；</a:t>
            </a:r>
            <a:endParaRPr lang="en-US" altLang="zh-CN" dirty="0" smtClean="0"/>
          </a:p>
          <a:p>
            <a:pPr lvl="1"/>
            <a:r>
              <a:rPr lang="zh-CN" altLang="en-US" dirty="0"/>
              <a:t>单线程的程序如同只雇佣一个服务员的餐厅，他必须做完一件事情才可以去做下一件事情；</a:t>
            </a:r>
            <a:endParaRPr lang="en-US" altLang="zh-CN" dirty="0" smtClean="0"/>
          </a:p>
          <a:p>
            <a:r>
              <a:rPr lang="zh-CN" altLang="en-US" dirty="0"/>
              <a:t>多线程</a:t>
            </a:r>
            <a:endParaRPr lang="en-US" altLang="zh-CN" dirty="0" smtClean="0"/>
          </a:p>
          <a:p>
            <a:pPr lvl="1"/>
            <a:r>
              <a:rPr lang="zh-CN" altLang="en-US" dirty="0" smtClean="0"/>
              <a:t>多</a:t>
            </a:r>
            <a:r>
              <a:rPr lang="zh-CN" altLang="en-US" dirty="0"/>
              <a:t>线程的程序则可以包含多个顺序执行流，多个顺序执行流之间互不干扰，利用多线程技术则可以大大提高服务器处理订单的效率</a:t>
            </a:r>
            <a:r>
              <a:rPr lang="zh-CN" altLang="en-US" dirty="0" smtClean="0"/>
              <a:t>。</a:t>
            </a:r>
            <a:endParaRPr lang="en-US" altLang="zh-CN" dirty="0" smtClean="0"/>
          </a:p>
          <a:p>
            <a:pPr lvl="1"/>
            <a:r>
              <a:rPr lang="zh-CN" altLang="en-US" dirty="0"/>
              <a:t>多线程的程序则如同雇佣了多个服务员的餐厅，他们可以同时进行着多件事情。</a:t>
            </a:r>
            <a:endParaRPr lang="en-US" altLang="zh-CN" dirty="0" smtClean="0"/>
          </a:p>
          <a:p>
            <a:r>
              <a:rPr lang="zh-CN" altLang="en-US" dirty="0" smtClean="0"/>
              <a:t>多</a:t>
            </a:r>
            <a:r>
              <a:rPr lang="zh-CN" altLang="en-US" dirty="0"/>
              <a:t>线程处理是</a:t>
            </a:r>
            <a:r>
              <a:rPr lang="en-US" altLang="zh-CN" dirty="0"/>
              <a:t>Java</a:t>
            </a:r>
            <a:r>
              <a:rPr lang="zh-CN" altLang="en-US" dirty="0"/>
              <a:t>语言的一个重要特征，</a:t>
            </a:r>
            <a:r>
              <a:rPr lang="en-US" altLang="zh-CN" dirty="0"/>
              <a:t>Java</a:t>
            </a:r>
            <a:r>
              <a:rPr lang="zh-CN" altLang="en-US" dirty="0"/>
              <a:t>程序可以通过非常简单的方式来启动多线程，利用多线程技术可以使系统同时运行多个程序块，缩短了程序的响应时间，提高了计算机资源的利用率，达到了多任务处理的目的。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38957340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说明：</a:t>
            </a:r>
          </a:p>
          <a:p>
            <a:r>
              <a:rPr lang="zh-CN" altLang="en-US" dirty="0"/>
              <a:t>（</a:t>
            </a:r>
            <a:r>
              <a:rPr lang="en-US" altLang="zh-CN" dirty="0"/>
              <a:t>1</a:t>
            </a:r>
            <a:r>
              <a:rPr lang="zh-CN" altLang="en-US" dirty="0"/>
              <a:t>）</a:t>
            </a:r>
            <a:r>
              <a:rPr lang="en-US" altLang="zh-CN" dirty="0"/>
              <a:t>Thread</a:t>
            </a:r>
            <a:r>
              <a:rPr lang="zh-CN" altLang="en-US" dirty="0"/>
              <a:t>是</a:t>
            </a:r>
            <a:r>
              <a:rPr lang="en-US" altLang="zh-CN" dirty="0"/>
              <a:t>Runnable</a:t>
            </a:r>
            <a:r>
              <a:rPr lang="zh-CN" altLang="en-US" dirty="0"/>
              <a:t>接口的一个实现类，因此继承</a:t>
            </a:r>
            <a:r>
              <a:rPr lang="en-US" altLang="zh-CN" dirty="0"/>
              <a:t>Thread</a:t>
            </a:r>
            <a:r>
              <a:rPr lang="zh-CN" altLang="en-US" dirty="0"/>
              <a:t>后需要覆盖</a:t>
            </a:r>
            <a:r>
              <a:rPr lang="en-US" altLang="zh-CN" dirty="0"/>
              <a:t>run()</a:t>
            </a:r>
            <a:r>
              <a:rPr lang="zh-CN" altLang="en-US" dirty="0"/>
              <a:t>来实现自己的业务逻辑。</a:t>
            </a:r>
          </a:p>
          <a:p>
            <a:r>
              <a:rPr lang="zh-CN" altLang="en-US" dirty="0"/>
              <a:t>（</a:t>
            </a:r>
            <a:r>
              <a:rPr lang="en-US" altLang="zh-CN" dirty="0"/>
              <a:t>2</a:t>
            </a:r>
            <a:r>
              <a:rPr lang="zh-CN" altLang="en-US" dirty="0"/>
              <a:t>）利用</a:t>
            </a:r>
            <a:r>
              <a:rPr lang="en-US" altLang="zh-CN" dirty="0"/>
              <a:t>Thread</a:t>
            </a:r>
            <a:r>
              <a:rPr lang="zh-CN" altLang="en-US" dirty="0"/>
              <a:t>的子类来启动多线程分为三个步骤：</a:t>
            </a:r>
          </a:p>
          <a:p>
            <a:pPr lvl="1"/>
            <a:r>
              <a:rPr lang="zh-CN" altLang="en-US" dirty="0"/>
              <a:t>① 定义</a:t>
            </a:r>
            <a:r>
              <a:rPr lang="en-US" altLang="zh-CN" dirty="0"/>
              <a:t>Thread</a:t>
            </a:r>
            <a:r>
              <a:rPr lang="zh-CN" altLang="en-US" dirty="0"/>
              <a:t>类的子类，并重写该类的</a:t>
            </a:r>
            <a:r>
              <a:rPr lang="en-US" altLang="zh-CN" dirty="0"/>
              <a:t>run()</a:t>
            </a:r>
            <a:r>
              <a:rPr lang="zh-CN" altLang="en-US" dirty="0"/>
              <a:t>方法，该</a:t>
            </a:r>
            <a:r>
              <a:rPr lang="en-US" altLang="zh-CN" dirty="0"/>
              <a:t>run()</a:t>
            </a:r>
            <a:r>
              <a:rPr lang="zh-CN" altLang="en-US" dirty="0"/>
              <a:t>方法体同样是该线程的线程执行体。</a:t>
            </a:r>
          </a:p>
          <a:p>
            <a:pPr lvl="1"/>
            <a:r>
              <a:rPr lang="zh-CN" altLang="en-US" dirty="0"/>
              <a:t>② 创建</a:t>
            </a:r>
            <a:r>
              <a:rPr lang="en-US" altLang="zh-CN" dirty="0"/>
              <a:t>Thread</a:t>
            </a:r>
            <a:r>
              <a:rPr lang="zh-CN" altLang="en-US" dirty="0"/>
              <a:t>子类的实例。</a:t>
            </a:r>
          </a:p>
          <a:p>
            <a:pPr lvl="1"/>
            <a:r>
              <a:rPr lang="zh-CN" altLang="en-US" dirty="0"/>
              <a:t>③ 调用线程对象的</a:t>
            </a:r>
            <a:r>
              <a:rPr lang="en-US" altLang="zh-CN" dirty="0" smtClean="0"/>
              <a:t>start()</a:t>
            </a:r>
            <a:r>
              <a:rPr lang="zh-CN" altLang="en-US" dirty="0" smtClean="0"/>
              <a:t>方法</a:t>
            </a:r>
            <a:r>
              <a:rPr lang="zh-CN" altLang="en-US" dirty="0"/>
              <a:t>来启动该线程。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743800903"/>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78915" y="1071157"/>
            <a:ext cx="11368616" cy="4876800"/>
          </a:xfrm>
        </p:spPr>
        <p:txBody>
          <a:bodyPr/>
          <a:lstStyle/>
          <a:p>
            <a:r>
              <a:rPr lang="en-US" altLang="zh-CN" dirty="0"/>
              <a:t>【</a:t>
            </a:r>
            <a:r>
              <a:rPr lang="zh-CN" altLang="en-US" dirty="0"/>
              <a:t>代码</a:t>
            </a:r>
            <a:r>
              <a:rPr lang="en-US" altLang="zh-CN" dirty="0"/>
              <a:t>13-2】</a:t>
            </a:r>
            <a:r>
              <a:rPr lang="zh-CN" altLang="en-US" dirty="0"/>
              <a:t>通过继承自</a:t>
            </a:r>
            <a:r>
              <a:rPr lang="en-US" altLang="zh-CN" dirty="0"/>
              <a:t>Thread</a:t>
            </a:r>
            <a:r>
              <a:rPr lang="zh-CN" altLang="en-US" dirty="0"/>
              <a:t>类的子类创建线程实现例</a:t>
            </a:r>
            <a:r>
              <a:rPr lang="en-US" altLang="zh-CN" dirty="0"/>
              <a:t>13.1</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937320" y="1690147"/>
            <a:ext cx="9558671" cy="489980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PrintCharThreadTest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Thread </a:t>
            </a:r>
            <a:r>
              <a:rPr lang="en-US" altLang="zh-CN" b="0" kern="0" dirty="0">
                <a:solidFill>
                  <a:srgbClr val="6A3E3E"/>
                </a:solidFill>
                <a:latin typeface="Consolas" panose="020B0609020204030204" pitchFamily="49" charset="0"/>
                <a:ea typeface="宋体" panose="02010600030101010101" pitchFamily="2" charset="-122"/>
              </a:rPr>
              <a:t>thread1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10);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Thread </a:t>
            </a:r>
            <a:r>
              <a:rPr lang="en-US" altLang="zh-CN" b="0" kern="0" dirty="0">
                <a:solidFill>
                  <a:srgbClr val="6A3E3E"/>
                </a:solidFill>
                <a:latin typeface="Consolas" panose="020B0609020204030204" pitchFamily="49" charset="0"/>
                <a:ea typeface="宋体" panose="02010600030101010101" pitchFamily="2" charset="-122"/>
              </a:rPr>
              <a:t>thread2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'B'</a:t>
            </a:r>
            <a:r>
              <a:rPr lang="en-US" altLang="zh-CN" b="0" kern="0" dirty="0">
                <a:solidFill>
                  <a:srgbClr val="000000"/>
                </a:solidFill>
                <a:latin typeface="Consolas" panose="020B0609020204030204" pitchFamily="49" charset="0"/>
                <a:ea typeface="宋体" panose="02010600030101010101" pitchFamily="2" charset="-122"/>
              </a:rPr>
              <a:t>, 20);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Thread </a:t>
            </a:r>
            <a:r>
              <a:rPr lang="en-US" altLang="zh-CN" b="0" kern="0" dirty="0">
                <a:solidFill>
                  <a:srgbClr val="6A3E3E"/>
                </a:solidFill>
                <a:latin typeface="Consolas" panose="020B0609020204030204" pitchFamily="49" charset="0"/>
                <a:ea typeface="宋体" panose="02010600030101010101" pitchFamily="2" charset="-122"/>
              </a:rPr>
              <a:t>thread3</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'C'</a:t>
            </a:r>
            <a:r>
              <a:rPr lang="en-US" altLang="zh-CN" b="0" kern="0" dirty="0">
                <a:solidFill>
                  <a:srgbClr val="000000"/>
                </a:solidFill>
                <a:latin typeface="Consolas" panose="020B0609020204030204" pitchFamily="49" charset="0"/>
                <a:ea typeface="宋体" panose="02010600030101010101" pitchFamily="2" charset="-122"/>
              </a:rPr>
              <a:t>, 20);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设置线程名称</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6A3E3E"/>
                </a:solidFill>
                <a:latin typeface="Consolas" panose="020B0609020204030204" pitchFamily="49" charset="0"/>
                <a:ea typeface="宋体" panose="02010600030101010101" pitchFamily="2" charset="-122"/>
              </a:rPr>
              <a:t>thread1</a:t>
            </a:r>
            <a:r>
              <a:rPr lang="en-US" altLang="zh-CN" b="0" kern="0" dirty="0">
                <a:solidFill>
                  <a:srgbClr val="000000"/>
                </a:solidFill>
                <a:latin typeface="Consolas" panose="020B0609020204030204" pitchFamily="49" charset="0"/>
                <a:ea typeface="宋体" panose="02010600030101010101" pitchFamily="2" charset="-122"/>
              </a:rPr>
              <a:t>.setName(</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printA</a:t>
            </a:r>
            <a:r>
              <a:rPr lang="en-US" altLang="zh-CN" b="0" kern="0" dirty="0">
                <a:solidFill>
                  <a:srgbClr val="2A00FF"/>
                </a:solidFill>
                <a:latin typeface="Consolas" panose="020B0609020204030204" pitchFamily="49" charset="0"/>
                <a:ea typeface="宋体" panose="02010600030101010101" pitchFamily="2" charset="-122"/>
              </a:rPr>
              <a:t>-Thread"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a:solidFill>
                  <a:srgbClr val="6A3E3E"/>
                </a:solidFill>
                <a:latin typeface="Consolas" panose="020B0609020204030204" pitchFamily="49" charset="0"/>
                <a:ea typeface="宋体" panose="02010600030101010101" pitchFamily="2" charset="-122"/>
              </a:rPr>
              <a:t>thread2</a:t>
            </a:r>
            <a:r>
              <a:rPr lang="en-US" altLang="zh-CN" b="0" kern="0" dirty="0">
                <a:solidFill>
                  <a:srgbClr val="000000"/>
                </a:solidFill>
                <a:latin typeface="Consolas" panose="020B0609020204030204" pitchFamily="49" charset="0"/>
                <a:ea typeface="宋体" panose="02010600030101010101" pitchFamily="2" charset="-122"/>
              </a:rPr>
              <a:t>.setName(</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printB</a:t>
            </a:r>
            <a:r>
              <a:rPr lang="en-US" altLang="zh-CN" b="0" kern="0" dirty="0">
                <a:solidFill>
                  <a:srgbClr val="2A00FF"/>
                </a:solidFill>
                <a:latin typeface="Consolas" panose="020B0609020204030204" pitchFamily="49" charset="0"/>
                <a:ea typeface="宋体" panose="02010600030101010101" pitchFamily="2" charset="-122"/>
              </a:rPr>
              <a:t>-Thread"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6A3E3E"/>
                </a:solidFill>
                <a:latin typeface="Consolas" panose="020B0609020204030204" pitchFamily="49" charset="0"/>
                <a:ea typeface="宋体" panose="02010600030101010101" pitchFamily="2" charset="-122"/>
              </a:rPr>
              <a:t>thread3</a:t>
            </a:r>
            <a:r>
              <a:rPr lang="en-US" altLang="zh-CN" b="0" kern="0" dirty="0">
                <a:solidFill>
                  <a:srgbClr val="000000"/>
                </a:solidFill>
                <a:latin typeface="Consolas" panose="020B0609020204030204" pitchFamily="49" charset="0"/>
                <a:ea typeface="宋体" panose="02010600030101010101" pitchFamily="2" charset="-122"/>
              </a:rPr>
              <a:t>.setName(</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printC</a:t>
            </a:r>
            <a:r>
              <a:rPr lang="en-US" altLang="zh-CN" b="0" kern="0" dirty="0">
                <a:solidFill>
                  <a:srgbClr val="2A00FF"/>
                </a:solidFill>
                <a:latin typeface="Consolas" panose="020B0609020204030204" pitchFamily="49" charset="0"/>
                <a:ea typeface="宋体" panose="02010600030101010101" pitchFamily="2" charset="-122"/>
              </a:rPr>
              <a:t>-Thread"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启动线程</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6A3E3E"/>
                </a:solidFill>
                <a:latin typeface="Consolas" panose="020B0609020204030204" pitchFamily="49" charset="0"/>
                <a:ea typeface="宋体" panose="02010600030101010101" pitchFamily="2" charset="-122"/>
              </a:rPr>
              <a:t>thread1</a:t>
            </a:r>
            <a:r>
              <a:rPr lang="en-US" altLang="zh-CN" b="0" kern="0" dirty="0">
                <a:solidFill>
                  <a:srgbClr val="000000"/>
                </a:solidFill>
                <a:latin typeface="Consolas" panose="020B0609020204030204" pitchFamily="49" charset="0"/>
                <a:ea typeface="宋体" panose="02010600030101010101" pitchFamily="2" charset="-122"/>
              </a:rPr>
              <a:t>.start();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a:solidFill>
                  <a:srgbClr val="6A3E3E"/>
                </a:solidFill>
                <a:latin typeface="Consolas" panose="020B0609020204030204" pitchFamily="49" charset="0"/>
                <a:ea typeface="宋体" panose="02010600030101010101" pitchFamily="2" charset="-122"/>
              </a:rPr>
              <a:t>thread2</a:t>
            </a:r>
            <a:r>
              <a:rPr lang="en-US" altLang="zh-CN" b="0" kern="0" dirty="0">
                <a:solidFill>
                  <a:srgbClr val="000000"/>
                </a:solidFill>
                <a:latin typeface="Consolas" panose="020B0609020204030204" pitchFamily="49" charset="0"/>
                <a:ea typeface="宋体" panose="02010600030101010101" pitchFamily="2" charset="-122"/>
              </a:rPr>
              <a:t>.start();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r>
              <a:rPr lang="en-US" altLang="zh-CN" b="0" kern="0" dirty="0">
                <a:solidFill>
                  <a:srgbClr val="6A3E3E"/>
                </a:solidFill>
                <a:latin typeface="Consolas" panose="020B0609020204030204" pitchFamily="49" charset="0"/>
                <a:ea typeface="宋体" panose="02010600030101010101" pitchFamily="2" charset="-122"/>
              </a:rPr>
              <a:t>thread3</a:t>
            </a:r>
            <a:r>
              <a:rPr lang="en-US" altLang="zh-CN" b="0" kern="0" dirty="0">
                <a:solidFill>
                  <a:srgbClr val="000000"/>
                </a:solidFill>
                <a:latin typeface="Consolas" panose="020B0609020204030204" pitchFamily="49" charset="0"/>
                <a:ea typeface="宋体" panose="02010600030101010101" pitchFamily="2" charset="-122"/>
              </a:rPr>
              <a:t>.start();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20	}</a:t>
            </a:r>
            <a:endParaRPr lang="zh-CN" altLang="en-US" b="0" dirty="0"/>
          </a:p>
        </p:txBody>
      </p:sp>
    </p:spTree>
    <p:extLst>
      <p:ext uri="{BB962C8B-B14F-4D97-AF65-F5344CB8AC3E}">
        <p14:creationId xmlns:p14="http://schemas.microsoft.com/office/powerpoint/2010/main" val="292086025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1750827" y="1266777"/>
            <a:ext cx="8371367" cy="489980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继承</a:t>
            </a:r>
            <a:r>
              <a:rPr lang="en-US" altLang="zh-CN" b="0" kern="0" dirty="0">
                <a:solidFill>
                  <a:srgbClr val="3F5FBF"/>
                </a:solidFill>
                <a:latin typeface="Consolas" panose="020B0609020204030204" pitchFamily="49" charset="0"/>
                <a:ea typeface="宋体" panose="02010600030101010101" pitchFamily="2" charset="-122"/>
              </a:rPr>
              <a:t>Thread</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的类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extends</a:t>
            </a:r>
            <a:r>
              <a:rPr lang="en-US" altLang="zh-CN" b="0" kern="0" dirty="0">
                <a:solidFill>
                  <a:srgbClr val="000000"/>
                </a:solidFill>
                <a:latin typeface="Consolas" panose="020B0609020204030204" pitchFamily="49" charset="0"/>
                <a:ea typeface="宋体" panose="02010600030101010101" pitchFamily="2" charset="-122"/>
              </a:rPr>
              <a:t> Thread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打印的字符</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打印字符的次数</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PrintCharThread</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char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646464"/>
                </a:solidFill>
                <a:latin typeface="Consolas" panose="020B0609020204030204" pitchFamily="49" charset="0"/>
                <a:ea typeface="宋体" panose="02010600030101010101" pitchFamily="2" charset="-122"/>
              </a:rPr>
              <a:t>@Override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重写</a:t>
            </a:r>
            <a:r>
              <a:rPr lang="en-US" altLang="zh-CN" b="0" kern="0" dirty="0">
                <a:solidFill>
                  <a:srgbClr val="3F5FBF"/>
                </a:solidFill>
                <a:latin typeface="Consolas" panose="020B0609020204030204" pitchFamily="49" charset="0"/>
                <a:ea typeface="宋体" panose="02010600030101010101" pitchFamily="2" charset="-122"/>
              </a:rPr>
              <a:t>run</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a:t>
            </a:r>
            <a:r>
              <a:rPr lang="en-US" altLang="zh-CN" b="0" kern="0" dirty="0">
                <a:solidFill>
                  <a:srgbClr val="3F5FBF"/>
                </a:solidFill>
                <a:latin typeface="Consolas" panose="020B0609020204030204" pitchFamily="49" charset="0"/>
                <a:ea typeface="宋体" panose="02010600030101010101" pitchFamily="2" charset="-122"/>
              </a:rPr>
              <a:t>,</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线程完成的任务</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run()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 0;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&lt; </a:t>
            </a:r>
            <a:r>
              <a:rPr lang="en-US" altLang="zh-CN" b="0" kern="0" dirty="0">
                <a:solidFill>
                  <a:srgbClr val="0000C0"/>
                </a:solidFill>
                <a:latin typeface="Consolas" panose="020B0609020204030204" pitchFamily="49" charset="0"/>
                <a:ea typeface="宋体" panose="02010600030101010101" pitchFamily="2" charset="-122"/>
              </a:rPr>
              <a:t>times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charToPrint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20	}</a:t>
            </a:r>
            <a:endParaRPr lang="zh-CN" altLang="en-US" b="0" dirty="0"/>
          </a:p>
        </p:txBody>
      </p:sp>
    </p:spTree>
    <p:extLst>
      <p:ext uri="{BB962C8B-B14F-4D97-AF65-F5344CB8AC3E}">
        <p14:creationId xmlns:p14="http://schemas.microsoft.com/office/powerpoint/2010/main" val="379864063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505885" y="995363"/>
            <a:ext cx="11368616" cy="4876800"/>
          </a:xfrm>
        </p:spPr>
        <p:txBody>
          <a:bodyPr/>
          <a:lstStyle/>
          <a:p>
            <a:r>
              <a:rPr lang="en-US" altLang="zh-CN" dirty="0"/>
              <a:t>3</a:t>
            </a:r>
            <a:r>
              <a:rPr lang="zh-CN" altLang="en-US" dirty="0"/>
              <a:t>）通过</a:t>
            </a:r>
            <a:r>
              <a:rPr lang="en-US" altLang="zh-CN" dirty="0"/>
              <a:t>Callable</a:t>
            </a:r>
            <a:r>
              <a:rPr lang="zh-CN" altLang="en-US" dirty="0"/>
              <a:t>接口的实现类</a:t>
            </a:r>
            <a:r>
              <a:rPr lang="zh-CN" altLang="en-US" dirty="0" smtClean="0"/>
              <a:t>创建</a:t>
            </a:r>
            <a:endParaRPr lang="en-US" altLang="zh-CN" dirty="0" smtClean="0"/>
          </a:p>
          <a:p>
            <a:pPr lvl="1"/>
            <a:r>
              <a:rPr lang="en-US" altLang="zh-CN" dirty="0"/>
              <a:t>Callable</a:t>
            </a:r>
            <a:r>
              <a:rPr lang="zh-CN" altLang="en-US" dirty="0"/>
              <a:t>接口的定义</a:t>
            </a:r>
            <a:r>
              <a:rPr lang="zh-CN" altLang="en-US" dirty="0" smtClean="0"/>
              <a:t>：</a:t>
            </a:r>
            <a:endParaRPr lang="en-US" altLang="zh-CN" dirty="0" smtClean="0"/>
          </a:p>
          <a:p>
            <a:pPr lvl="1"/>
            <a:endParaRPr lang="en-US" altLang="zh-CN" dirty="0"/>
          </a:p>
          <a:p>
            <a:pPr lvl="1"/>
            <a:endParaRPr lang="en-US" altLang="zh-CN" dirty="0" smtClean="0"/>
          </a:p>
          <a:p>
            <a:pPr marL="457200" lvl="1" indent="0">
              <a:buNone/>
            </a:pPr>
            <a:endParaRPr lang="en-US" altLang="zh-CN" dirty="0" smtClean="0"/>
          </a:p>
          <a:p>
            <a:pPr lvl="1"/>
            <a:r>
              <a:rPr lang="zh-CN" altLang="en-US" dirty="0"/>
              <a:t>实现</a:t>
            </a:r>
            <a:r>
              <a:rPr lang="en-US" altLang="zh-CN" dirty="0"/>
              <a:t>Callable</a:t>
            </a:r>
            <a:r>
              <a:rPr lang="zh-CN" altLang="en-US" dirty="0"/>
              <a:t>接口实现多线程：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305358719"/>
              </p:ext>
            </p:extLst>
          </p:nvPr>
        </p:nvGraphicFramePr>
        <p:xfrm>
          <a:off x="4033554" y="1582103"/>
          <a:ext cx="7226326" cy="1234440"/>
        </p:xfrm>
        <a:graphic>
          <a:graphicData uri="http://schemas.openxmlformats.org/drawingml/2006/table">
            <a:tbl>
              <a:tblPr firstRow="1" firstCol="1" bandRow="1"/>
              <a:tblGrid>
                <a:gridCol w="7226326"/>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Callable&lt;V&gt; {</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V call() throws Exception;</a:t>
                      </a:r>
                      <a:endParaRPr lang="zh-CN" sz="18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99670655"/>
              </p:ext>
            </p:extLst>
          </p:nvPr>
        </p:nvGraphicFramePr>
        <p:xfrm>
          <a:off x="4884158" y="3186578"/>
          <a:ext cx="7109367" cy="3235488"/>
        </p:xfrm>
        <a:graphic>
          <a:graphicData uri="http://schemas.openxmlformats.org/drawingml/2006/table">
            <a:tbl>
              <a:tblPr firstRow="1" firstCol="1" bandRow="1"/>
              <a:tblGrid>
                <a:gridCol w="7109367"/>
              </a:tblGrid>
              <a:tr h="3235488">
                <a:tc>
                  <a:txBody>
                    <a:bodyPr/>
                    <a:lstStyle/>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class </a:t>
                      </a:r>
                      <a:r>
                        <a:rPr lang="zh-CN" sz="1700" kern="100" dirty="0">
                          <a:effectLst/>
                          <a:latin typeface="Times New Roman" panose="02020603050405020304" pitchFamily="18" charset="0"/>
                          <a:ea typeface="宋体" panose="02010600030101010101" pitchFamily="2" charset="-122"/>
                        </a:rPr>
                        <a:t>类名称 </a:t>
                      </a:r>
                      <a:r>
                        <a:rPr lang="en-US" sz="1700" kern="100" dirty="0">
                          <a:effectLst/>
                          <a:latin typeface="Times New Roman" panose="02020603050405020304" pitchFamily="18" charset="0"/>
                          <a:ea typeface="宋体" panose="02010600030101010101" pitchFamily="2" charset="-122"/>
                        </a:rPr>
                        <a:t>implements</a:t>
                      </a:r>
                      <a:r>
                        <a:rPr lang="en-US" sz="1700" i="1" kern="100" dirty="0">
                          <a:effectLst/>
                          <a:latin typeface="Times New Roman" panose="02020603050405020304" pitchFamily="18" charset="0"/>
                          <a:ea typeface="宋体" panose="02010600030101010101" pitchFamily="2" charset="-122"/>
                        </a:rPr>
                        <a:t> </a:t>
                      </a:r>
                      <a:r>
                        <a:rPr lang="en-US" sz="1700" kern="100" dirty="0">
                          <a:effectLst/>
                          <a:latin typeface="Times New Roman" panose="02020603050405020304" pitchFamily="18" charset="0"/>
                          <a:ea typeface="宋体" panose="02010600030101010101" pitchFamily="2" charset="-122"/>
                        </a:rPr>
                        <a:t>Callable&lt;</a:t>
                      </a:r>
                      <a:r>
                        <a:rPr lang="zh-CN" sz="1700" kern="100" dirty="0">
                          <a:effectLst/>
                          <a:latin typeface="Times New Roman" panose="02020603050405020304" pitchFamily="18" charset="0"/>
                          <a:ea typeface="宋体" panose="02010600030101010101" pitchFamily="2" charset="-122"/>
                        </a:rPr>
                        <a:t>具体类型</a:t>
                      </a:r>
                      <a:r>
                        <a:rPr lang="en-US" sz="1700" kern="100" dirty="0">
                          <a:effectLst/>
                          <a:latin typeface="Times New Roman" panose="02020603050405020304" pitchFamily="18" charset="0"/>
                          <a:ea typeface="宋体" panose="02010600030101010101" pitchFamily="2" charset="-122"/>
                        </a:rPr>
                        <a:t>&gt; {</a:t>
                      </a:r>
                      <a:endParaRPr lang="zh-CN" sz="17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	  </a:t>
                      </a:r>
                      <a:r>
                        <a:rPr lang="zh-CN" sz="1700" kern="100" dirty="0">
                          <a:effectLst/>
                          <a:latin typeface="Times New Roman" panose="02020603050405020304" pitchFamily="18" charset="0"/>
                          <a:ea typeface="宋体" panose="02010600030101010101" pitchFamily="2" charset="-122"/>
                        </a:rPr>
                        <a:t>声明数据成员</a:t>
                      </a:r>
                      <a:r>
                        <a:rPr lang="en-US" sz="1700" kern="100" dirty="0">
                          <a:effectLst/>
                          <a:latin typeface="Times New Roman" panose="02020603050405020304" pitchFamily="18" charset="0"/>
                          <a:ea typeface="宋体" panose="02010600030101010101" pitchFamily="2" charset="-122"/>
                        </a:rPr>
                        <a:t>;</a:t>
                      </a:r>
                      <a:endParaRPr lang="zh-CN" sz="17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	  </a:t>
                      </a:r>
                      <a:r>
                        <a:rPr lang="zh-CN" sz="1700" kern="100" dirty="0">
                          <a:effectLst/>
                          <a:latin typeface="Times New Roman" panose="02020603050405020304" pitchFamily="18" charset="0"/>
                          <a:ea typeface="宋体" panose="02010600030101010101" pitchFamily="2" charset="-122"/>
                        </a:rPr>
                        <a:t>定义成员方法</a:t>
                      </a:r>
                      <a:r>
                        <a:rPr lang="en-US" sz="1700" kern="100" dirty="0">
                          <a:effectLst/>
                          <a:latin typeface="Times New Roman" panose="02020603050405020304" pitchFamily="18" charset="0"/>
                          <a:ea typeface="宋体" panose="02010600030101010101" pitchFamily="2" charset="-122"/>
                        </a:rPr>
                        <a:t>;</a:t>
                      </a:r>
                      <a:endParaRPr lang="zh-CN" sz="1700" kern="100" dirty="0">
                        <a:effectLst/>
                        <a:latin typeface="Times New Roman" panose="02020603050405020304" pitchFamily="18" charset="0"/>
                        <a:ea typeface="宋体" panose="02010600030101010101" pitchFamily="2" charset="-122"/>
                      </a:endParaRPr>
                    </a:p>
                    <a:p>
                      <a:pPr marL="0" marR="0" indent="200025" algn="just" defTabSz="914400" rtl="0" eaLnBrk="1" fontAlgn="auto" latinLnBrk="0" hangingPunct="1">
                        <a:lnSpc>
                          <a:spcPct val="150000"/>
                        </a:lnSpc>
                        <a:spcBef>
                          <a:spcPts val="0"/>
                        </a:spcBef>
                        <a:spcAft>
                          <a:spcPts val="0"/>
                        </a:spcAft>
                        <a:buClrTx/>
                        <a:buSzTx/>
                        <a:buFontTx/>
                        <a:buNone/>
                        <a:tabLst/>
                        <a:defRPr/>
                      </a:pPr>
                      <a:r>
                        <a:rPr lang="en-US" sz="1700" kern="100" dirty="0">
                          <a:effectLst/>
                          <a:latin typeface="Times New Roman" panose="02020603050405020304" pitchFamily="18" charset="0"/>
                          <a:ea typeface="宋体" panose="02010600030101010101" pitchFamily="2" charset="-122"/>
                        </a:rPr>
                        <a:t>	 </a:t>
                      </a:r>
                      <a:r>
                        <a:rPr lang="en-US" altLang="zh-CN" sz="1700" kern="100" dirty="0" smtClean="0">
                          <a:effectLst/>
                          <a:latin typeface="Times New Roman" panose="02020603050405020304" pitchFamily="18" charset="0"/>
                          <a:ea typeface="宋体" panose="02010600030101010101" pitchFamily="2" charset="-122"/>
                        </a:rPr>
                        <a:t>@Override  // </a:t>
                      </a:r>
                      <a:r>
                        <a:rPr lang="zh-CN" altLang="zh-CN" sz="1700" kern="100" dirty="0" smtClean="0">
                          <a:effectLst/>
                          <a:latin typeface="Times New Roman" panose="02020603050405020304" pitchFamily="18" charset="0"/>
                          <a:ea typeface="宋体" panose="02010600030101010101" pitchFamily="2" charset="-122"/>
                        </a:rPr>
                        <a:t>重写</a:t>
                      </a:r>
                      <a:r>
                        <a:rPr lang="en-US" altLang="zh-CN" sz="1700" kern="100" dirty="0" smtClean="0">
                          <a:effectLst/>
                          <a:latin typeface="Times New Roman" panose="02020603050405020304" pitchFamily="18" charset="0"/>
                          <a:ea typeface="宋体" panose="02010600030101010101" pitchFamily="2" charset="-122"/>
                        </a:rPr>
                        <a:t>Callable</a:t>
                      </a:r>
                      <a:r>
                        <a:rPr lang="zh-CN" altLang="zh-CN" sz="1700" kern="100" dirty="0" smtClean="0">
                          <a:effectLst/>
                          <a:latin typeface="Times New Roman" panose="02020603050405020304" pitchFamily="18" charset="0"/>
                          <a:ea typeface="宋体" panose="02010600030101010101" pitchFamily="2" charset="-122"/>
                        </a:rPr>
                        <a:t>中的</a:t>
                      </a:r>
                      <a:r>
                        <a:rPr lang="en-US" altLang="zh-CN" sz="1700" kern="100" dirty="0" smtClean="0">
                          <a:effectLst/>
                          <a:latin typeface="Times New Roman" panose="02020603050405020304" pitchFamily="18" charset="0"/>
                          <a:ea typeface="宋体" panose="02010600030101010101" pitchFamily="2" charset="-122"/>
                        </a:rPr>
                        <a:t>call()</a:t>
                      </a:r>
                      <a:r>
                        <a:rPr lang="zh-CN" altLang="zh-CN" sz="1700" kern="100" dirty="0" smtClean="0">
                          <a:effectLst/>
                          <a:latin typeface="Times New Roman" panose="02020603050405020304" pitchFamily="18" charset="0"/>
                          <a:ea typeface="宋体" panose="02010600030101010101" pitchFamily="2" charset="-122"/>
                        </a:rPr>
                        <a:t>方法，线程完成功能的代码</a:t>
                      </a:r>
                      <a:endParaRPr lang="zh-CN" sz="1700" kern="100" dirty="0">
                        <a:effectLst/>
                        <a:latin typeface="Times New Roman" panose="02020603050405020304" pitchFamily="18" charset="0"/>
                        <a:ea typeface="宋体" panose="02010600030101010101" pitchFamily="2" charset="-122"/>
                      </a:endParaRPr>
                    </a:p>
                    <a:p>
                      <a:pPr indent="400050" algn="just">
                        <a:lnSpc>
                          <a:spcPct val="150000"/>
                        </a:lnSpc>
                        <a:spcAft>
                          <a:spcPts val="0"/>
                        </a:spcAft>
                      </a:pPr>
                      <a:r>
                        <a:rPr lang="en-US" sz="1700" kern="100" dirty="0" smtClean="0">
                          <a:effectLst/>
                          <a:latin typeface="Times New Roman" panose="02020603050405020304" pitchFamily="18" charset="0"/>
                          <a:ea typeface="宋体" panose="02010600030101010101" pitchFamily="2" charset="-122"/>
                        </a:rPr>
                        <a:t>            public</a:t>
                      </a:r>
                      <a:r>
                        <a:rPr lang="zh-CN" sz="1700" kern="100" dirty="0">
                          <a:effectLst/>
                          <a:latin typeface="Times New Roman" panose="02020603050405020304" pitchFamily="18" charset="0"/>
                          <a:ea typeface="宋体" panose="02010600030101010101" pitchFamily="2" charset="-122"/>
                        </a:rPr>
                        <a:t>具体类型 </a:t>
                      </a:r>
                      <a:r>
                        <a:rPr lang="en-US" sz="1700" kern="100" dirty="0">
                          <a:effectLst/>
                          <a:latin typeface="Times New Roman" panose="02020603050405020304" pitchFamily="18" charset="0"/>
                          <a:ea typeface="宋体" panose="02010600030101010101" pitchFamily="2" charset="-122"/>
                        </a:rPr>
                        <a:t>call() throws Exception { </a:t>
                      </a:r>
                      <a:endParaRPr lang="zh-CN" sz="17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		  </a:t>
                      </a:r>
                      <a:r>
                        <a:rPr lang="zh-CN" sz="1700" kern="100" dirty="0">
                          <a:effectLst/>
                          <a:latin typeface="Times New Roman" panose="02020603050405020304" pitchFamily="18" charset="0"/>
                          <a:ea typeface="宋体" panose="02010600030101010101" pitchFamily="2" charset="-122"/>
                        </a:rPr>
                        <a:t>线程主体</a:t>
                      </a:r>
                      <a:r>
                        <a:rPr lang="en-US" sz="1700" kern="100" dirty="0">
                          <a:effectLst/>
                          <a:latin typeface="Times New Roman" panose="02020603050405020304" pitchFamily="18" charset="0"/>
                          <a:ea typeface="宋体" panose="02010600030101010101" pitchFamily="2" charset="-122"/>
                        </a:rPr>
                        <a:t>;    // </a:t>
                      </a:r>
                      <a:r>
                        <a:rPr lang="zh-CN" sz="1700" kern="100" dirty="0">
                          <a:effectLst/>
                          <a:latin typeface="Times New Roman" panose="02020603050405020304" pitchFamily="18" charset="0"/>
                          <a:ea typeface="宋体" panose="02010600030101010101" pitchFamily="2" charset="-122"/>
                        </a:rPr>
                        <a:t>业务逻辑代码</a:t>
                      </a:r>
                    </a:p>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	  }</a:t>
                      </a:r>
                      <a:endParaRPr lang="zh-CN" sz="1700" kern="100" dirty="0">
                        <a:effectLst/>
                        <a:latin typeface="Times New Roman" panose="02020603050405020304" pitchFamily="18" charset="0"/>
                        <a:ea typeface="宋体" panose="02010600030101010101" pitchFamily="2" charset="-122"/>
                      </a:endParaRPr>
                    </a:p>
                    <a:p>
                      <a:pPr indent="200025" algn="just">
                        <a:lnSpc>
                          <a:spcPct val="150000"/>
                        </a:lnSpc>
                        <a:spcAft>
                          <a:spcPts val="0"/>
                        </a:spcAft>
                      </a:pPr>
                      <a:r>
                        <a:rPr lang="en-US" sz="1700" kern="100" dirty="0">
                          <a:effectLst/>
                          <a:latin typeface="Times New Roman" panose="02020603050405020304" pitchFamily="18" charset="0"/>
                          <a:ea typeface="宋体" panose="02010600030101010101" pitchFamily="2" charset="-122"/>
                        </a:rPr>
                        <a:t>}</a:t>
                      </a:r>
                      <a:endParaRPr lang="zh-CN" sz="17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922774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505885" y="1071157"/>
            <a:ext cx="11368616" cy="5509659"/>
          </a:xfrm>
        </p:spPr>
        <p:txBody>
          <a:bodyPr/>
          <a:lstStyle/>
          <a:p>
            <a:r>
              <a:rPr lang="zh-CN" altLang="en-US" dirty="0"/>
              <a:t>说明：</a:t>
            </a:r>
          </a:p>
          <a:p>
            <a:pPr lvl="1"/>
            <a:r>
              <a:rPr lang="zh-CN" altLang="en-US" dirty="0"/>
              <a:t>（</a:t>
            </a:r>
            <a:r>
              <a:rPr lang="en-US" altLang="zh-CN" dirty="0"/>
              <a:t>1</a:t>
            </a:r>
            <a:r>
              <a:rPr lang="zh-CN" altLang="en-US" dirty="0"/>
              <a:t>）</a:t>
            </a:r>
            <a:r>
              <a:rPr lang="en-US" altLang="zh-CN" dirty="0"/>
              <a:t>Callable</a:t>
            </a:r>
            <a:r>
              <a:rPr lang="zh-CN" altLang="en-US" dirty="0"/>
              <a:t>接口是一个泛型接口，在实现该接口时传入具体的类型；若不需要返回值，则传入类型为</a:t>
            </a:r>
            <a:r>
              <a:rPr lang="en-US" altLang="zh-CN" dirty="0"/>
              <a:t>Void</a:t>
            </a:r>
            <a:r>
              <a:rPr lang="zh-CN" altLang="en-US" dirty="0"/>
              <a:t>。</a:t>
            </a:r>
          </a:p>
          <a:p>
            <a:pPr lvl="1"/>
            <a:r>
              <a:rPr lang="zh-CN" altLang="en-US" dirty="0"/>
              <a:t>（</a:t>
            </a:r>
            <a:r>
              <a:rPr lang="en-US" altLang="zh-CN" dirty="0"/>
              <a:t>2</a:t>
            </a:r>
            <a:r>
              <a:rPr lang="zh-CN" altLang="en-US" dirty="0"/>
              <a:t>）</a:t>
            </a:r>
            <a:r>
              <a:rPr lang="en-US" altLang="zh-CN" dirty="0"/>
              <a:t>Callable</a:t>
            </a:r>
            <a:r>
              <a:rPr lang="zh-CN" altLang="en-US" dirty="0"/>
              <a:t>接口的实现类重写的是</a:t>
            </a:r>
            <a:r>
              <a:rPr lang="en-US" altLang="zh-CN" dirty="0"/>
              <a:t>call()</a:t>
            </a:r>
            <a:r>
              <a:rPr lang="zh-CN" altLang="en-US" dirty="0"/>
              <a:t>方法，而不是</a:t>
            </a:r>
            <a:r>
              <a:rPr lang="en-US" altLang="zh-CN" dirty="0"/>
              <a:t>run()</a:t>
            </a:r>
            <a:r>
              <a:rPr lang="zh-CN" altLang="en-US" dirty="0"/>
              <a:t>方法。</a:t>
            </a:r>
          </a:p>
          <a:p>
            <a:pPr lvl="1"/>
            <a:r>
              <a:rPr lang="zh-CN" altLang="en-US" dirty="0"/>
              <a:t>（</a:t>
            </a:r>
            <a:r>
              <a:rPr lang="en-US" altLang="zh-CN" dirty="0"/>
              <a:t>3</a:t>
            </a:r>
            <a:r>
              <a:rPr lang="zh-CN" altLang="en-US" dirty="0"/>
              <a:t>）</a:t>
            </a:r>
            <a:r>
              <a:rPr lang="en-US" altLang="zh-CN" dirty="0"/>
              <a:t>Callable</a:t>
            </a:r>
            <a:r>
              <a:rPr lang="zh-CN" altLang="en-US" dirty="0"/>
              <a:t>在任务结束后提供一个返回值。</a:t>
            </a:r>
          </a:p>
          <a:p>
            <a:pPr lvl="1"/>
            <a:r>
              <a:rPr lang="zh-CN" altLang="en-US" dirty="0"/>
              <a:t>（</a:t>
            </a:r>
            <a:r>
              <a:rPr lang="en-US" altLang="zh-CN" dirty="0"/>
              <a:t>4</a:t>
            </a:r>
            <a:r>
              <a:rPr lang="zh-CN" altLang="en-US" dirty="0"/>
              <a:t>）</a:t>
            </a:r>
            <a:r>
              <a:rPr lang="en-US" altLang="zh-CN" dirty="0"/>
              <a:t>Callable</a:t>
            </a:r>
            <a:r>
              <a:rPr lang="zh-CN" altLang="en-US" dirty="0"/>
              <a:t>中的</a:t>
            </a:r>
            <a:r>
              <a:rPr lang="en-US" altLang="zh-CN" dirty="0"/>
              <a:t>call()</a:t>
            </a:r>
            <a:r>
              <a:rPr lang="zh-CN" altLang="en-US" dirty="0"/>
              <a:t>方法可以抛出异常。</a:t>
            </a:r>
          </a:p>
          <a:p>
            <a:pPr lvl="1"/>
            <a:r>
              <a:rPr lang="zh-CN" altLang="en-US" dirty="0"/>
              <a:t>（</a:t>
            </a:r>
            <a:r>
              <a:rPr lang="en-US" altLang="zh-CN" dirty="0"/>
              <a:t>5</a:t>
            </a:r>
            <a:r>
              <a:rPr lang="zh-CN" altLang="en-US" dirty="0"/>
              <a:t>）利用</a:t>
            </a:r>
            <a:r>
              <a:rPr lang="en-US" altLang="zh-CN" dirty="0"/>
              <a:t>Callable</a:t>
            </a:r>
            <a:r>
              <a:rPr lang="zh-CN" altLang="en-US" dirty="0"/>
              <a:t>接口的实现类来启动多线程分为四个步骤：</a:t>
            </a:r>
          </a:p>
          <a:p>
            <a:pPr lvl="2"/>
            <a:r>
              <a:rPr lang="zh-CN" altLang="en-US" dirty="0"/>
              <a:t>① 创建</a:t>
            </a:r>
            <a:r>
              <a:rPr lang="en-US" altLang="zh-CN" dirty="0"/>
              <a:t>Callable</a:t>
            </a:r>
            <a:r>
              <a:rPr lang="zh-CN" altLang="en-US" dirty="0"/>
              <a:t>接口的实现类，并重写</a:t>
            </a:r>
            <a:r>
              <a:rPr lang="en-US" altLang="zh-CN" dirty="0"/>
              <a:t>call()</a:t>
            </a:r>
            <a:r>
              <a:rPr lang="zh-CN" altLang="en-US" dirty="0"/>
              <a:t>方法。</a:t>
            </a:r>
            <a:r>
              <a:rPr lang="en-US" altLang="zh-CN" dirty="0" smtClean="0"/>
              <a:t>call()</a:t>
            </a:r>
            <a:r>
              <a:rPr lang="zh-CN" altLang="en-US" dirty="0"/>
              <a:t>方法体就是该线程的线程执行体。</a:t>
            </a:r>
          </a:p>
          <a:p>
            <a:pPr lvl="2"/>
            <a:r>
              <a:rPr lang="zh-CN" altLang="en-US" dirty="0"/>
              <a:t>② 创建</a:t>
            </a:r>
            <a:r>
              <a:rPr lang="en-US" altLang="zh-CN" dirty="0" err="1"/>
              <a:t>FutureTask</a:t>
            </a:r>
            <a:r>
              <a:rPr lang="zh-CN" altLang="en-US" dirty="0"/>
              <a:t>对象。创建</a:t>
            </a:r>
            <a:r>
              <a:rPr lang="en-US" altLang="zh-CN" dirty="0"/>
              <a:t>Callable</a:t>
            </a:r>
            <a:r>
              <a:rPr lang="zh-CN" altLang="en-US" dirty="0"/>
              <a:t>接口实现类的对象，使用</a:t>
            </a:r>
            <a:r>
              <a:rPr lang="en-US" altLang="zh-CN" dirty="0" err="1"/>
              <a:t>FutureTask</a:t>
            </a:r>
            <a:r>
              <a:rPr lang="zh-CN" altLang="en-US" dirty="0"/>
              <a:t>类包装</a:t>
            </a:r>
            <a:r>
              <a:rPr lang="en-US" altLang="zh-CN" dirty="0"/>
              <a:t>Callable</a:t>
            </a:r>
            <a:r>
              <a:rPr lang="zh-CN" altLang="en-US" dirty="0"/>
              <a:t>对象，该</a:t>
            </a:r>
            <a:r>
              <a:rPr lang="en-US" altLang="zh-CN" dirty="0" err="1"/>
              <a:t>FutureTask</a:t>
            </a:r>
            <a:r>
              <a:rPr lang="zh-CN" altLang="en-US" dirty="0"/>
              <a:t>对象封装了</a:t>
            </a:r>
            <a:r>
              <a:rPr lang="en-US" altLang="zh-CN" dirty="0"/>
              <a:t>Callable</a:t>
            </a:r>
            <a:r>
              <a:rPr lang="zh-CN" altLang="en-US" dirty="0"/>
              <a:t>对象的</a:t>
            </a:r>
            <a:r>
              <a:rPr lang="en-US" altLang="zh-CN" dirty="0"/>
              <a:t>call()</a:t>
            </a:r>
            <a:r>
              <a:rPr lang="zh-CN" altLang="en-US" dirty="0"/>
              <a:t>方法的返回值。</a:t>
            </a:r>
          </a:p>
          <a:p>
            <a:pPr lvl="2"/>
            <a:r>
              <a:rPr lang="zh-CN" altLang="en-US" dirty="0"/>
              <a:t>③ 创建线程。使用</a:t>
            </a:r>
            <a:r>
              <a:rPr lang="en-US" altLang="zh-CN" dirty="0" err="1"/>
              <a:t>FutureTask</a:t>
            </a:r>
            <a:r>
              <a:rPr lang="zh-CN" altLang="en-US" dirty="0"/>
              <a:t>对象作为</a:t>
            </a:r>
            <a:r>
              <a:rPr lang="en-US" altLang="zh-CN" dirty="0"/>
              <a:t>Thread</a:t>
            </a:r>
            <a:r>
              <a:rPr lang="zh-CN" altLang="en-US" dirty="0"/>
              <a:t>对象的</a:t>
            </a:r>
            <a:r>
              <a:rPr lang="en-US" altLang="zh-CN" dirty="0"/>
              <a:t>target</a:t>
            </a:r>
            <a:r>
              <a:rPr lang="zh-CN" altLang="en-US" dirty="0"/>
              <a:t>创建线程。</a:t>
            </a:r>
          </a:p>
          <a:p>
            <a:pPr lvl="2"/>
            <a:r>
              <a:rPr lang="zh-CN" altLang="en-US" dirty="0"/>
              <a:t>④ 启动线程。调用线程对象的</a:t>
            </a:r>
            <a:r>
              <a:rPr lang="en-US" altLang="zh-CN" dirty="0"/>
              <a:t>start()</a:t>
            </a:r>
            <a:r>
              <a:rPr lang="zh-CN" altLang="en-US" dirty="0"/>
              <a:t>方法来启动该线程。</a:t>
            </a:r>
          </a:p>
          <a:p>
            <a:pPr lvl="2"/>
            <a:r>
              <a:rPr lang="zh-CN" altLang="en-US" dirty="0"/>
              <a:t>⑤ 获取返回值。调用</a:t>
            </a:r>
            <a:r>
              <a:rPr lang="en-US" altLang="zh-CN" dirty="0" err="1"/>
              <a:t>FutureTask</a:t>
            </a:r>
            <a:r>
              <a:rPr lang="zh-CN" altLang="en-US" dirty="0"/>
              <a:t>对象的</a:t>
            </a:r>
            <a:r>
              <a:rPr lang="en-US" altLang="zh-CN" dirty="0"/>
              <a:t>get()</a:t>
            </a:r>
            <a:r>
              <a:rPr lang="zh-CN" altLang="en-US" dirty="0"/>
              <a:t>方法来获取子线程</a:t>
            </a:r>
            <a:r>
              <a:rPr lang="en-US" altLang="zh-CN" dirty="0"/>
              <a:t>call()</a:t>
            </a:r>
            <a:r>
              <a:rPr lang="zh-CN" altLang="en-US" dirty="0"/>
              <a:t>方法执行的结果。</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506450804"/>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13-3】</a:t>
            </a:r>
            <a:r>
              <a:rPr lang="zh-CN" altLang="en-US" dirty="0"/>
              <a:t>用</a:t>
            </a:r>
            <a:r>
              <a:rPr lang="en-US" altLang="zh-CN" dirty="0"/>
              <a:t>Callable</a:t>
            </a:r>
            <a:r>
              <a:rPr lang="zh-CN" altLang="en-US" dirty="0"/>
              <a:t>接口的实现类创建线程实现例</a:t>
            </a:r>
            <a:r>
              <a:rPr lang="en-US" altLang="zh-CN" dirty="0"/>
              <a:t>13.1</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1017182" y="1644242"/>
            <a:ext cx="9923720" cy="4602798"/>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java.util.concurrent.FutureTask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PrintCharCallableTest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sz="1400" b="0" kern="0" dirty="0">
                <a:solidFill>
                  <a:srgbClr val="3F7F5F"/>
                </a:solidFill>
                <a:latin typeface="Consolas" panose="020B0609020204030204" pitchFamily="49" charset="0"/>
                <a:ea typeface="宋体" panose="02010600030101010101" pitchFamily="2" charset="-122"/>
              </a:rPr>
              <a:t>Callable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接口实现类的对象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c1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 10);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c2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 20);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c3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 20);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创建线程目标对象：使用</a:t>
            </a:r>
            <a:r>
              <a:rPr lang="en-US" altLang="zh-CN" sz="1400" b="0" kern="0" dirty="0" err="1">
                <a:solidFill>
                  <a:srgbClr val="3F7F5F"/>
                </a:solidFill>
                <a:latin typeface="Consolas" panose="020B0609020204030204" pitchFamily="49" charset="0"/>
                <a:ea typeface="宋体" panose="02010600030101010101" pitchFamily="2" charset="-122"/>
              </a:rPr>
              <a:t>FutureTask</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类包装</a:t>
            </a:r>
            <a:r>
              <a:rPr lang="en-US" altLang="zh-CN" sz="1400" b="0" kern="0" dirty="0">
                <a:solidFill>
                  <a:srgbClr val="3F7F5F"/>
                </a:solidFill>
                <a:latin typeface="Consolas" panose="020B0609020204030204" pitchFamily="49" charset="0"/>
                <a:ea typeface="宋体" panose="02010600030101010101" pitchFamily="2" charset="-122"/>
              </a:rPr>
              <a:t>Callable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&lt;Void&gt; </a:t>
            </a:r>
            <a:r>
              <a:rPr lang="en-US" altLang="zh-CN" sz="1400" b="0" kern="0" dirty="0">
                <a:solidFill>
                  <a:srgbClr val="6A3E3E"/>
                </a:solidFill>
                <a:latin typeface="Consolas" panose="020B0609020204030204" pitchFamily="49" charset="0"/>
                <a:ea typeface="宋体" panose="02010600030101010101" pitchFamily="2" charset="-122"/>
              </a:rPr>
              <a:t>result1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&lt;&gt;(</a:t>
            </a:r>
            <a:r>
              <a:rPr lang="en-US" altLang="zh-CN" sz="1400" b="0" kern="0" dirty="0">
                <a:solidFill>
                  <a:srgbClr val="6A3E3E"/>
                </a:solidFill>
                <a:latin typeface="Consolas" panose="020B0609020204030204" pitchFamily="49" charset="0"/>
                <a:ea typeface="宋体" panose="02010600030101010101" pitchFamily="2" charset="-122"/>
              </a:rPr>
              <a:t>c1</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&lt;Void&gt; </a:t>
            </a:r>
            <a:r>
              <a:rPr lang="en-US" altLang="zh-CN" sz="1400" b="0" kern="0" dirty="0">
                <a:solidFill>
                  <a:srgbClr val="6A3E3E"/>
                </a:solidFill>
                <a:latin typeface="Consolas" panose="020B0609020204030204" pitchFamily="49" charset="0"/>
                <a:ea typeface="宋体" panose="02010600030101010101" pitchFamily="2" charset="-122"/>
              </a:rPr>
              <a:t>result2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&lt;&gt;(</a:t>
            </a:r>
            <a:r>
              <a:rPr lang="en-US" altLang="zh-CN" sz="1400" b="0" kern="0" dirty="0">
                <a:solidFill>
                  <a:srgbClr val="6A3E3E"/>
                </a:solidFill>
                <a:latin typeface="Consolas" panose="020B0609020204030204" pitchFamily="49" charset="0"/>
                <a:ea typeface="宋体" panose="02010600030101010101" pitchFamily="2" charset="-122"/>
              </a:rPr>
              <a:t>c2</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&lt;Void&gt; </a:t>
            </a:r>
            <a:r>
              <a:rPr lang="en-US" altLang="zh-CN" sz="1400" b="0" kern="0" dirty="0">
                <a:solidFill>
                  <a:srgbClr val="6A3E3E"/>
                </a:solidFill>
                <a:latin typeface="Consolas" panose="020B0609020204030204" pitchFamily="49" charset="0"/>
                <a:ea typeface="宋体" panose="02010600030101010101" pitchFamily="2" charset="-122"/>
              </a:rPr>
              <a:t>result3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&lt;&gt;(</a:t>
            </a:r>
            <a:r>
              <a:rPr lang="en-US" altLang="zh-CN" sz="1400" b="0" kern="0" dirty="0">
                <a:solidFill>
                  <a:srgbClr val="6A3E3E"/>
                </a:solidFill>
                <a:latin typeface="Consolas" panose="020B0609020204030204" pitchFamily="49" charset="0"/>
                <a:ea typeface="宋体" panose="02010600030101010101" pitchFamily="2" charset="-122"/>
              </a:rPr>
              <a:t>c3</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sz="1400" b="0" kern="0" dirty="0" err="1">
                <a:solidFill>
                  <a:srgbClr val="3F7F5F"/>
                </a:solidFill>
                <a:latin typeface="Consolas" panose="020B0609020204030204" pitchFamily="49" charset="0"/>
                <a:ea typeface="宋体" panose="02010600030101010101" pitchFamily="2" charset="-122"/>
              </a:rPr>
              <a:t>FutureTask</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对象作为</a:t>
            </a:r>
            <a:r>
              <a:rPr lang="en-US" altLang="zh-CN" sz="1400" b="0" kern="0" dirty="0">
                <a:solidFill>
                  <a:srgbClr val="3F7F5F"/>
                </a:solidFill>
                <a:latin typeface="Consolas" panose="020B0609020204030204" pitchFamily="49" charset="0"/>
                <a:ea typeface="宋体" panose="02010600030101010101" pitchFamily="2" charset="-122"/>
              </a:rPr>
              <a:t>Thread</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对象的</a:t>
            </a:r>
            <a:r>
              <a:rPr lang="en-US" altLang="zh-CN" sz="1400" b="0" kern="0" dirty="0">
                <a:solidFill>
                  <a:srgbClr val="3F7F5F"/>
                </a:solidFill>
                <a:latin typeface="Consolas" panose="020B0609020204030204" pitchFamily="49" charset="0"/>
                <a:ea typeface="宋体" panose="02010600030101010101" pitchFamily="2" charset="-122"/>
              </a:rPr>
              <a:t>target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Thread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a:solidFill>
                  <a:srgbClr val="6A3E3E"/>
                </a:solidFill>
                <a:latin typeface="Consolas" panose="020B0609020204030204" pitchFamily="49" charset="0"/>
                <a:ea typeface="宋体" panose="02010600030101010101" pitchFamily="2" charset="-122"/>
              </a:rPr>
              <a:t>result1</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Thread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a:solidFill>
                  <a:srgbClr val="6A3E3E"/>
                </a:solidFill>
                <a:latin typeface="Consolas" panose="020B0609020204030204" pitchFamily="49" charset="0"/>
                <a:ea typeface="宋体" panose="02010600030101010101" pitchFamily="2" charset="-122"/>
              </a:rPr>
              <a:t>result2</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Thread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a:solidFill>
                  <a:srgbClr val="6A3E3E"/>
                </a:solidFill>
                <a:latin typeface="Consolas" panose="020B0609020204030204" pitchFamily="49" charset="0"/>
                <a:ea typeface="宋体" panose="02010600030101010101" pitchFamily="2" charset="-122"/>
              </a:rPr>
              <a:t>result3</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8632352"/>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733575" y="1093788"/>
            <a:ext cx="9923720" cy="2830005"/>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设置线程名称</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printA</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printB</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printC</a:t>
            </a:r>
            <a:r>
              <a:rPr lang="en-US" altLang="zh-CN" sz="1400" b="0" kern="0" dirty="0">
                <a:solidFill>
                  <a:srgbClr val="2A00FF"/>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启动线程</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a:solidFill>
                  <a:srgbClr val="6A3E3E"/>
                </a:solidFill>
                <a:latin typeface="Consolas" panose="020B0609020204030204" pitchFamily="49" charset="0"/>
                <a:ea typeface="宋体" panose="02010600030101010101" pitchFamily="2" charset="-122"/>
              </a:rPr>
              <a:t>thread1</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a:solidFill>
                  <a:srgbClr val="6A3E3E"/>
                </a:solidFill>
                <a:latin typeface="Consolas" panose="020B0609020204030204" pitchFamily="49" charset="0"/>
                <a:ea typeface="宋体" panose="02010600030101010101" pitchFamily="2" charset="-122"/>
              </a:rPr>
              <a:t>thread2</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6A3E3E"/>
                </a:solidFill>
                <a:latin typeface="Consolas" panose="020B0609020204030204" pitchFamily="49" charset="0"/>
                <a:ea typeface="宋体" panose="02010600030101010101" pitchFamily="2" charset="-122"/>
              </a:rPr>
              <a:t>thread3</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31	}</a:t>
            </a:r>
            <a:endParaRPr lang="zh-CN" altLang="en-US" sz="1400" b="0" dirty="0"/>
          </a:p>
        </p:txBody>
      </p:sp>
    </p:spTree>
    <p:extLst>
      <p:ext uri="{BB962C8B-B14F-4D97-AF65-F5344CB8AC3E}">
        <p14:creationId xmlns:p14="http://schemas.microsoft.com/office/powerpoint/2010/main" val="1924805602"/>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779082" y="1093788"/>
            <a:ext cx="7722781" cy="5122941"/>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java.util.concurrent.Callable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Callable&lt;Void&gt;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打印的字符</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char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charToPrint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打印字符的次数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times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PrintCharCallable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char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charToPrint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times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charToPrint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charToPrint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times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times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646464"/>
                </a:solidFill>
                <a:latin typeface="Consolas" panose="020B0609020204030204" pitchFamily="49" charset="0"/>
                <a:ea typeface="宋体" panose="02010600030101010101" pitchFamily="2" charset="-122"/>
              </a:rPr>
              <a:t>@Override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重写</a:t>
            </a:r>
            <a:r>
              <a:rPr lang="en-US" altLang="zh-CN" sz="1400" b="0" kern="0" dirty="0">
                <a:solidFill>
                  <a:srgbClr val="3F5FBF"/>
                </a:solidFill>
                <a:latin typeface="Consolas" panose="020B0609020204030204" pitchFamily="49" charset="0"/>
                <a:ea typeface="宋体" panose="02010600030101010101" pitchFamily="2" charset="-122"/>
              </a:rPr>
              <a:t>call</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a:t>
            </a:r>
            <a:r>
              <a:rPr lang="en-US" altLang="zh-CN" sz="1400" b="0" kern="0" dirty="0">
                <a:solidFill>
                  <a:srgbClr val="3F5FBF"/>
                </a:solidFill>
                <a:latin typeface="Consolas" panose="020B0609020204030204" pitchFamily="49" charset="0"/>
                <a:ea typeface="宋体" panose="02010600030101010101" pitchFamily="2" charset="-122"/>
              </a:rPr>
              <a:t>,</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线程完成的任务</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Void call() </a:t>
            </a:r>
            <a:r>
              <a:rPr lang="en-US" altLang="zh-CN" sz="1400" b="0" kern="0" dirty="0">
                <a:solidFill>
                  <a:srgbClr val="7F0055"/>
                </a:solidFill>
                <a:latin typeface="Consolas" panose="020B0609020204030204" pitchFamily="49" charset="0"/>
                <a:ea typeface="宋体" panose="02010600030101010101" pitchFamily="2" charset="-122"/>
              </a:rPr>
              <a:t>throws</a:t>
            </a:r>
            <a:r>
              <a:rPr lang="en-US" altLang="zh-CN" sz="1400" b="0" kern="0" dirty="0">
                <a:solidFill>
                  <a:srgbClr val="000000"/>
                </a:solidFill>
                <a:latin typeface="Consolas" panose="020B0609020204030204" pitchFamily="49" charset="0"/>
                <a:ea typeface="宋体" panose="02010600030101010101" pitchFamily="2" charset="-122"/>
              </a:rPr>
              <a:t> Exception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a:t>
            </a:r>
            <a:r>
              <a:rPr lang="en-US" altLang="zh-CN" sz="1400" b="0" kern="0" dirty="0">
                <a:solidFill>
                  <a:srgbClr val="0000C0"/>
                </a:solidFill>
                <a:latin typeface="Consolas" panose="020B0609020204030204" pitchFamily="49" charset="0"/>
                <a:ea typeface="宋体" panose="02010600030101010101" pitchFamily="2" charset="-122"/>
              </a:rPr>
              <a:t>times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charToPrint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22	}</a:t>
            </a:r>
            <a:endParaRPr lang="zh-CN" altLang="en-US" sz="1400" b="0" dirty="0"/>
          </a:p>
        </p:txBody>
      </p:sp>
      <p:pic>
        <p:nvPicPr>
          <p:cNvPr id="6" name="图片 5"/>
          <p:cNvPicPr>
            <a:picLocks noChangeAspect="1"/>
          </p:cNvPicPr>
          <p:nvPr/>
        </p:nvPicPr>
        <p:blipFill>
          <a:blip r:embed="rId2"/>
          <a:stretch>
            <a:fillRect/>
          </a:stretch>
        </p:blipFill>
        <p:spPr>
          <a:xfrm>
            <a:off x="4887159" y="6069110"/>
            <a:ext cx="6266667" cy="295238"/>
          </a:xfrm>
          <a:prstGeom prst="rect">
            <a:avLst/>
          </a:prstGeom>
        </p:spPr>
      </p:pic>
    </p:spTree>
    <p:extLst>
      <p:ext uri="{BB962C8B-B14F-4D97-AF65-F5344CB8AC3E}">
        <p14:creationId xmlns:p14="http://schemas.microsoft.com/office/powerpoint/2010/main" val="353285159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4</a:t>
            </a:r>
            <a:r>
              <a:rPr lang="zh-CN" altLang="en-US" dirty="0"/>
              <a:t>）实现多线程三种方式的比较</a:t>
            </a:r>
          </a:p>
          <a:p>
            <a:pPr lvl="1"/>
            <a:r>
              <a:rPr lang="zh-CN" altLang="en-US" dirty="0"/>
              <a:t>采用</a:t>
            </a:r>
            <a:r>
              <a:rPr lang="en-US" altLang="zh-CN" dirty="0"/>
              <a:t>Runnable</a:t>
            </a:r>
            <a:r>
              <a:rPr lang="zh-CN" altLang="en-US" dirty="0"/>
              <a:t>接口实现的多线程可以继承其他类；编写复杂，访问当前线程，需要</a:t>
            </a:r>
            <a:r>
              <a:rPr lang="en-US" altLang="zh-CN" dirty="0" err="1"/>
              <a:t>Thread.getCurrentThread</a:t>
            </a:r>
            <a:r>
              <a:rPr lang="en-US" altLang="zh-CN" dirty="0"/>
              <a:t>()</a:t>
            </a:r>
            <a:r>
              <a:rPr lang="zh-CN" altLang="en-US" dirty="0"/>
              <a:t>方法。采用</a:t>
            </a:r>
            <a:r>
              <a:rPr lang="en-US" altLang="zh-CN" dirty="0"/>
              <a:t>Runnable</a:t>
            </a:r>
            <a:r>
              <a:rPr lang="zh-CN" altLang="en-US" dirty="0"/>
              <a:t>接口的方式创建的多线程可以共享线程体的实例属性。</a:t>
            </a:r>
          </a:p>
          <a:p>
            <a:pPr lvl="1"/>
            <a:r>
              <a:rPr lang="zh-CN" altLang="en-US" dirty="0"/>
              <a:t>采用</a:t>
            </a:r>
            <a:r>
              <a:rPr lang="en-US" altLang="zh-CN" dirty="0"/>
              <a:t>Thread</a:t>
            </a:r>
            <a:r>
              <a:rPr lang="zh-CN" altLang="en-US" dirty="0"/>
              <a:t>类实现的多线程，线程已经继承了</a:t>
            </a:r>
            <a:r>
              <a:rPr lang="en-US" altLang="zh-CN" dirty="0"/>
              <a:t>Thread</a:t>
            </a:r>
            <a:r>
              <a:rPr lang="zh-CN" altLang="en-US" dirty="0"/>
              <a:t>类，不可继承其他类；编写简单，访问当前线程，只需用</a:t>
            </a:r>
            <a:r>
              <a:rPr lang="en-US" altLang="zh-CN" dirty="0"/>
              <a:t>this</a:t>
            </a:r>
            <a:r>
              <a:rPr lang="zh-CN" altLang="en-US" dirty="0"/>
              <a:t>。使用继承</a:t>
            </a:r>
            <a:r>
              <a:rPr lang="en-US" altLang="zh-CN" dirty="0"/>
              <a:t>Thread</a:t>
            </a:r>
            <a:r>
              <a:rPr lang="zh-CN" altLang="en-US" dirty="0"/>
              <a:t>类的方法来创建线程类，多条线程之间无法共享线程类的实例变量。</a:t>
            </a:r>
          </a:p>
          <a:p>
            <a:pPr lvl="1"/>
            <a:r>
              <a:rPr lang="zh-CN" altLang="en-US" dirty="0"/>
              <a:t>实际开发中通常采用</a:t>
            </a:r>
            <a:r>
              <a:rPr lang="en-US" altLang="zh-CN" dirty="0"/>
              <a:t>Runnable</a:t>
            </a:r>
            <a:r>
              <a:rPr lang="zh-CN" altLang="en-US" dirty="0"/>
              <a:t>接口来实现多线程。因为实现</a:t>
            </a:r>
            <a:r>
              <a:rPr lang="en-US" altLang="zh-CN" dirty="0"/>
              <a:t>Runnable</a:t>
            </a:r>
            <a:r>
              <a:rPr lang="zh-CN" altLang="en-US" dirty="0"/>
              <a:t>接口比继承</a:t>
            </a:r>
            <a:r>
              <a:rPr lang="en-US" altLang="zh-CN" dirty="0"/>
              <a:t>Thread</a:t>
            </a:r>
            <a:r>
              <a:rPr lang="zh-CN" altLang="en-US" dirty="0"/>
              <a:t>类有如下好处： </a:t>
            </a:r>
          </a:p>
          <a:p>
            <a:pPr lvl="2"/>
            <a:r>
              <a:rPr lang="zh-CN" altLang="en-US" dirty="0"/>
              <a:t>（</a:t>
            </a:r>
            <a:r>
              <a:rPr lang="en-US" altLang="zh-CN" dirty="0"/>
              <a:t>1</a:t>
            </a:r>
            <a:r>
              <a:rPr lang="zh-CN" altLang="en-US" dirty="0"/>
              <a:t>）避免继承的局限，一个类可以继承多个接口，但是类只能继承一个类。 </a:t>
            </a:r>
          </a:p>
          <a:p>
            <a:pPr lvl="2"/>
            <a:r>
              <a:rPr lang="zh-CN" altLang="en-US" dirty="0"/>
              <a:t>（</a:t>
            </a:r>
            <a:r>
              <a:rPr lang="en-US" altLang="zh-CN" dirty="0"/>
              <a:t>2</a:t>
            </a:r>
            <a:r>
              <a:rPr lang="zh-CN" altLang="en-US" dirty="0"/>
              <a:t>）</a:t>
            </a:r>
            <a:r>
              <a:rPr lang="en-US" altLang="zh-CN" dirty="0"/>
              <a:t>Runnable</a:t>
            </a:r>
            <a:r>
              <a:rPr lang="zh-CN" altLang="en-US" dirty="0"/>
              <a:t>接口实现的线程便于资源共享。而通过</a:t>
            </a:r>
            <a:r>
              <a:rPr lang="en-US" altLang="zh-CN" dirty="0"/>
              <a:t>Thread</a:t>
            </a:r>
            <a:r>
              <a:rPr lang="zh-CN" altLang="en-US" dirty="0"/>
              <a:t>类实现，各自线程的资源是独立的，不方便共享。</a:t>
            </a:r>
          </a:p>
          <a:p>
            <a:pPr lvl="2"/>
            <a:r>
              <a:rPr lang="zh-CN" altLang="en-US" dirty="0"/>
              <a:t>（</a:t>
            </a:r>
            <a:r>
              <a:rPr lang="en-US" altLang="zh-CN" dirty="0"/>
              <a:t>3</a:t>
            </a:r>
            <a:r>
              <a:rPr lang="zh-CN" altLang="en-US" dirty="0"/>
              <a:t>）增强程序的扩展性，将设置程序线程任务和开启新线程进行了分离</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75174000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lvl="1"/>
            <a:r>
              <a:rPr lang="en-US" altLang="zh-CN" dirty="0"/>
              <a:t>Callable</a:t>
            </a:r>
            <a:r>
              <a:rPr lang="zh-CN" altLang="en-US" dirty="0"/>
              <a:t>接口与</a:t>
            </a:r>
            <a:r>
              <a:rPr lang="en-US" altLang="zh-CN" dirty="0"/>
              <a:t>Runnable</a:t>
            </a:r>
            <a:r>
              <a:rPr lang="zh-CN" altLang="en-US" dirty="0"/>
              <a:t>接口的功能类似，但提供了比</a:t>
            </a:r>
            <a:r>
              <a:rPr lang="en-US" altLang="zh-CN" dirty="0"/>
              <a:t>Runnable</a:t>
            </a:r>
            <a:r>
              <a:rPr lang="zh-CN" altLang="en-US" dirty="0"/>
              <a:t>更强大的功能，是</a:t>
            </a:r>
            <a:r>
              <a:rPr lang="en-US" altLang="zh-CN" dirty="0"/>
              <a:t>Runnable</a:t>
            </a:r>
            <a:r>
              <a:rPr lang="zh-CN" altLang="en-US" dirty="0"/>
              <a:t>的一个增强版。两者区别主要有以下四点：</a:t>
            </a:r>
          </a:p>
          <a:p>
            <a:pPr lvl="2"/>
            <a:r>
              <a:rPr lang="zh-CN" altLang="en-US" dirty="0"/>
              <a:t>（</a:t>
            </a:r>
            <a:r>
              <a:rPr lang="en-US" altLang="zh-CN" dirty="0"/>
              <a:t>1</a:t>
            </a:r>
            <a:r>
              <a:rPr lang="zh-CN" altLang="en-US" dirty="0"/>
              <a:t>）</a:t>
            </a:r>
            <a:r>
              <a:rPr lang="en-US" altLang="zh-CN" dirty="0"/>
              <a:t>Callable</a:t>
            </a:r>
            <a:r>
              <a:rPr lang="zh-CN" altLang="en-US" dirty="0"/>
              <a:t>提供的方法是</a:t>
            </a:r>
            <a:r>
              <a:rPr lang="en-US" altLang="zh-CN" dirty="0"/>
              <a:t>call()</a:t>
            </a:r>
            <a:r>
              <a:rPr lang="zh-CN" altLang="en-US" dirty="0"/>
              <a:t>，而</a:t>
            </a:r>
            <a:r>
              <a:rPr lang="en-US" altLang="zh-CN" dirty="0"/>
              <a:t>Runnable</a:t>
            </a:r>
            <a:r>
              <a:rPr lang="zh-CN" altLang="en-US" dirty="0"/>
              <a:t>提供的方法是</a:t>
            </a:r>
            <a:r>
              <a:rPr lang="en-US" altLang="zh-CN" dirty="0"/>
              <a:t>run()</a:t>
            </a:r>
            <a:r>
              <a:rPr lang="zh-CN" altLang="en-US" dirty="0"/>
              <a:t>。</a:t>
            </a:r>
          </a:p>
          <a:p>
            <a:pPr lvl="2"/>
            <a:r>
              <a:rPr lang="zh-CN" altLang="en-US" dirty="0"/>
              <a:t>（</a:t>
            </a:r>
            <a:r>
              <a:rPr lang="en-US" altLang="zh-CN" dirty="0"/>
              <a:t>2</a:t>
            </a:r>
            <a:r>
              <a:rPr lang="zh-CN" altLang="en-US" dirty="0"/>
              <a:t>）</a:t>
            </a:r>
            <a:r>
              <a:rPr lang="en-US" altLang="zh-CN" dirty="0"/>
              <a:t>Callable</a:t>
            </a:r>
            <a:r>
              <a:rPr lang="zh-CN" altLang="en-US" dirty="0"/>
              <a:t>可以在任务结束后提供一个返回值，而</a:t>
            </a:r>
            <a:r>
              <a:rPr lang="en-US" altLang="zh-CN" dirty="0"/>
              <a:t>Runnable</a:t>
            </a:r>
            <a:r>
              <a:rPr lang="zh-CN" altLang="en-US" dirty="0"/>
              <a:t>的任务是不能返回值的。</a:t>
            </a:r>
          </a:p>
          <a:p>
            <a:pPr lvl="2"/>
            <a:r>
              <a:rPr lang="zh-CN" altLang="en-US" dirty="0"/>
              <a:t>（</a:t>
            </a:r>
            <a:r>
              <a:rPr lang="en-US" altLang="zh-CN" dirty="0"/>
              <a:t>3</a:t>
            </a:r>
            <a:r>
              <a:rPr lang="zh-CN" altLang="en-US" dirty="0"/>
              <a:t>）</a:t>
            </a:r>
            <a:r>
              <a:rPr lang="en-US" altLang="zh-CN" dirty="0"/>
              <a:t>Callable</a:t>
            </a:r>
            <a:r>
              <a:rPr lang="zh-CN" altLang="en-US" dirty="0"/>
              <a:t>中的</a:t>
            </a:r>
            <a:r>
              <a:rPr lang="en-US" altLang="zh-CN" dirty="0"/>
              <a:t>call()</a:t>
            </a:r>
            <a:r>
              <a:rPr lang="zh-CN" altLang="en-US" dirty="0"/>
              <a:t>方法可以抛出异常，而</a:t>
            </a:r>
            <a:r>
              <a:rPr lang="en-US" altLang="zh-CN" dirty="0"/>
              <a:t>Runnable</a:t>
            </a:r>
            <a:r>
              <a:rPr lang="zh-CN" altLang="en-US" dirty="0"/>
              <a:t>的</a:t>
            </a:r>
            <a:r>
              <a:rPr lang="en-US" altLang="zh-CN" dirty="0"/>
              <a:t>run()</a:t>
            </a:r>
            <a:r>
              <a:rPr lang="zh-CN" altLang="en-US" dirty="0"/>
              <a:t>方法不能抛出异常。</a:t>
            </a:r>
          </a:p>
          <a:p>
            <a:pPr lvl="2"/>
            <a:r>
              <a:rPr lang="zh-CN" altLang="en-US" dirty="0"/>
              <a:t>（</a:t>
            </a:r>
            <a:r>
              <a:rPr lang="en-US" altLang="zh-CN" dirty="0"/>
              <a:t>4</a:t>
            </a:r>
            <a:r>
              <a:rPr lang="zh-CN" altLang="en-US" dirty="0"/>
              <a:t>）运行</a:t>
            </a:r>
            <a:r>
              <a:rPr lang="en-US" altLang="zh-CN" dirty="0"/>
              <a:t>Callable</a:t>
            </a:r>
            <a:r>
              <a:rPr lang="zh-CN" altLang="en-US" dirty="0"/>
              <a:t>任务可以拿到一个</a:t>
            </a:r>
            <a:r>
              <a:rPr lang="en-US" altLang="zh-CN" dirty="0"/>
              <a:t>Future</a:t>
            </a:r>
            <a:r>
              <a:rPr lang="zh-CN" altLang="en-US" dirty="0"/>
              <a:t>对象，表示异步计算的结果。</a:t>
            </a:r>
          </a:p>
          <a:p>
            <a:pPr lvl="1"/>
            <a:r>
              <a:rPr lang="en-US" altLang="zh-CN" dirty="0" err="1"/>
              <a:t>Runable</a:t>
            </a:r>
            <a:r>
              <a:rPr lang="zh-CN" altLang="en-US" dirty="0"/>
              <a:t>适用于完全异步的任务，不用操心执行情况、异常出错的。</a:t>
            </a:r>
          </a:p>
          <a:p>
            <a:pPr lvl="1"/>
            <a:r>
              <a:rPr lang="en-US" altLang="zh-CN" dirty="0"/>
              <a:t>Callable</a:t>
            </a:r>
            <a:r>
              <a:rPr lang="zh-CN" altLang="en-US" dirty="0"/>
              <a:t>适用于需要由返回结果的，对执行中的异常要知晓的，需要提交到线程池中。</a:t>
            </a:r>
          </a:p>
          <a:p>
            <a:r>
              <a:rPr lang="zh-CN" altLang="en-US" dirty="0"/>
              <a:t>无论用那种方式实现了多线程，调用</a:t>
            </a:r>
            <a:r>
              <a:rPr lang="en-US" altLang="zh-CN" dirty="0"/>
              <a:t>start()</a:t>
            </a:r>
            <a:r>
              <a:rPr lang="zh-CN" altLang="en-US" dirty="0"/>
              <a:t>方法并不意味着立即执行多线程代码，而是使线程进入就绪状态，什么时候运行要看</a:t>
            </a:r>
            <a:r>
              <a:rPr lang="en-US" altLang="zh-CN" dirty="0"/>
              <a:t>CPU</a:t>
            </a:r>
            <a:r>
              <a:rPr lang="zh-CN" altLang="en-US" dirty="0"/>
              <a:t>的情况。</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99053965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1817" y="2516315"/>
            <a:ext cx="10212916" cy="609600"/>
          </a:xfrm>
        </p:spPr>
        <p:txBody>
          <a:bodyPr/>
          <a:lstStyle/>
          <a:p>
            <a:r>
              <a:rPr lang="zh-CN" altLang="en-US" dirty="0"/>
              <a:t>第</a:t>
            </a:r>
            <a:r>
              <a:rPr lang="en-US" altLang="zh-CN" dirty="0"/>
              <a:t>13.1</a:t>
            </a:r>
            <a:r>
              <a:rPr lang="zh-CN" altLang="en-US" dirty="0"/>
              <a:t>课 </a:t>
            </a:r>
            <a:r>
              <a:rPr lang="en-US" altLang="zh-CN" dirty="0"/>
              <a:t>Java</a:t>
            </a:r>
            <a:r>
              <a:rPr lang="zh-CN" altLang="en-US" dirty="0"/>
              <a:t>多线程概述</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604691161"/>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505885" y="993998"/>
            <a:ext cx="11368616" cy="4876800"/>
          </a:xfrm>
        </p:spPr>
        <p:txBody>
          <a:bodyPr/>
          <a:lstStyle/>
          <a:p>
            <a:r>
              <a:rPr lang="zh-CN" altLang="en-US" sz="2000" dirty="0"/>
              <a:t>例</a:t>
            </a:r>
            <a:r>
              <a:rPr lang="en-US" altLang="zh-CN" sz="2000" dirty="0"/>
              <a:t>13.2 </a:t>
            </a:r>
            <a:r>
              <a:rPr lang="zh-CN" altLang="en-US" sz="2000" dirty="0"/>
              <a:t>卖票程序：共有</a:t>
            </a:r>
            <a:r>
              <a:rPr lang="en-US" altLang="zh-CN" sz="2000" dirty="0"/>
              <a:t>5</a:t>
            </a:r>
            <a:r>
              <a:rPr lang="zh-CN" altLang="en-US" sz="2000" dirty="0"/>
              <a:t>张火车票，在</a:t>
            </a:r>
            <a:r>
              <a:rPr lang="en-US" altLang="zh-CN" sz="2000" dirty="0"/>
              <a:t>3</a:t>
            </a:r>
            <a:r>
              <a:rPr lang="zh-CN" altLang="en-US" sz="2000" dirty="0"/>
              <a:t>个售票点上销售</a:t>
            </a:r>
            <a:r>
              <a:rPr lang="zh-CN" altLang="en-US" sz="2000" dirty="0" smtClean="0"/>
              <a:t>。</a:t>
            </a:r>
            <a:endParaRPr lang="en-US" altLang="zh-CN" sz="2000" dirty="0" smtClean="0"/>
          </a:p>
          <a:p>
            <a:pPr lvl="1"/>
            <a:r>
              <a:rPr lang="zh-CN" altLang="en-US" sz="1800" dirty="0"/>
              <a:t>火车票是多个售票点的共享资源，把一个售票点当作是一个线程，用线程来模拟售票点</a:t>
            </a:r>
            <a:r>
              <a:rPr lang="zh-CN" altLang="en-US" sz="1800" dirty="0" smtClean="0"/>
              <a:t>。</a:t>
            </a:r>
            <a:endParaRPr lang="en-US" altLang="zh-CN" sz="1800" dirty="0" smtClean="0"/>
          </a:p>
          <a:p>
            <a:pPr lvl="1"/>
            <a:r>
              <a:rPr lang="zh-CN" altLang="en-US" sz="1800" dirty="0" smtClean="0"/>
              <a:t>下面</a:t>
            </a:r>
            <a:r>
              <a:rPr lang="zh-CN" altLang="en-US" sz="1800" dirty="0"/>
              <a:t>采用继承</a:t>
            </a:r>
            <a:r>
              <a:rPr lang="en-US" altLang="zh-CN" sz="1800" dirty="0"/>
              <a:t>Thread</a:t>
            </a:r>
            <a:r>
              <a:rPr lang="zh-CN" altLang="en-US" sz="1800" dirty="0"/>
              <a:t>类和实现</a:t>
            </a:r>
            <a:r>
              <a:rPr lang="en-US" altLang="zh-CN" sz="1800" dirty="0"/>
              <a:t>Runnable</a:t>
            </a:r>
            <a:r>
              <a:rPr lang="zh-CN" altLang="en-US" sz="1800" dirty="0"/>
              <a:t>接口来分别实现销售火车票。</a:t>
            </a:r>
          </a:p>
          <a:p>
            <a:r>
              <a:rPr lang="en-US" altLang="zh-CN" sz="2000" dirty="0"/>
              <a:t>【</a:t>
            </a:r>
            <a:r>
              <a:rPr lang="zh-CN" altLang="en-US" sz="2000" dirty="0"/>
              <a:t>代码</a:t>
            </a:r>
            <a:r>
              <a:rPr lang="en-US" altLang="zh-CN" sz="2000" dirty="0"/>
              <a:t>13-3】</a:t>
            </a:r>
            <a:r>
              <a:rPr lang="zh-CN" altLang="en-US" sz="2000" dirty="0"/>
              <a:t>用继承</a:t>
            </a:r>
            <a:r>
              <a:rPr lang="en-US" altLang="zh-CN" sz="2000" dirty="0"/>
              <a:t>Thread</a:t>
            </a:r>
            <a:r>
              <a:rPr lang="zh-CN" altLang="en-US" sz="2000" dirty="0"/>
              <a:t>类的子类创建卖票线程，并通过</a:t>
            </a:r>
            <a:r>
              <a:rPr lang="en-US" altLang="zh-CN" sz="2000" dirty="0"/>
              <a:t>3</a:t>
            </a:r>
            <a:r>
              <a:rPr lang="zh-CN" altLang="en-US" sz="2000" dirty="0"/>
              <a:t>个线程对象同时卖票。</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6" name="矩形 5"/>
          <p:cNvSpPr/>
          <p:nvPr/>
        </p:nvSpPr>
        <p:spPr>
          <a:xfrm>
            <a:off x="1027813" y="2658244"/>
            <a:ext cx="9271591" cy="3976473"/>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ThreadTicketTest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win1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用线程名称代表窗口名称</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6A3E3E"/>
                </a:solidFill>
                <a:latin typeface="Consolas" panose="020B0609020204030204" pitchFamily="49" charset="0"/>
                <a:ea typeface="宋体" panose="02010600030101010101" pitchFamily="2" charset="-122"/>
              </a:rPr>
              <a:t>win1</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1</a:t>
            </a:r>
            <a:r>
              <a:rPr lang="zh-CN" altLang="en-US"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a:t>
            </a:r>
            <a:r>
              <a:rPr lang="zh-CN"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窗口</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win2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6A3E3E"/>
                </a:solidFill>
                <a:latin typeface="Consolas" panose="020B0609020204030204" pitchFamily="49" charset="0"/>
                <a:ea typeface="宋体" panose="02010600030101010101" pitchFamily="2" charset="-122"/>
              </a:rPr>
              <a:t>win2</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2</a:t>
            </a:r>
            <a:r>
              <a:rPr lang="zh-CN" altLang="en-US"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号</a:t>
            </a:r>
            <a:r>
              <a:rPr lang="zh-CN"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窗口</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win3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6A3E3E"/>
                </a:solidFill>
                <a:latin typeface="Consolas" panose="020B0609020204030204" pitchFamily="49" charset="0"/>
                <a:ea typeface="宋体" panose="02010600030101010101" pitchFamily="2" charset="-122"/>
              </a:rPr>
              <a:t>win3</a:t>
            </a:r>
            <a:r>
              <a:rPr lang="en-US" altLang="zh-CN" sz="1400" b="0" kern="0" dirty="0">
                <a:solidFill>
                  <a:srgbClr val="000000"/>
                </a:solidFill>
                <a:latin typeface="Consolas" panose="020B0609020204030204" pitchFamily="49" charset="0"/>
                <a:ea typeface="宋体" panose="02010600030101010101" pitchFamily="2" charset="-122"/>
              </a:rPr>
              <a:t>.setName</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3</a:t>
            </a:r>
            <a:r>
              <a:rPr lang="zh-CN" altLang="en-US"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号</a:t>
            </a:r>
            <a:r>
              <a:rPr lang="zh-CN" altLang="zh-CN" sz="1400" b="0" kern="0" dirty="0" smtClean="0">
                <a:solidFill>
                  <a:srgbClr val="2A00FF"/>
                </a:solidFill>
                <a:latin typeface="Consolas" panose="020B0609020204030204" pitchFamily="49" charset="0"/>
                <a:ea typeface="宋体" panose="02010600030101010101" pitchFamily="2" charset="-122"/>
                <a:cs typeface="Consolas" panose="020B0609020204030204" pitchFamily="49" charset="0"/>
              </a:rPr>
              <a:t>窗口</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启动线程，窗口开始卖票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6A3E3E"/>
                </a:solidFill>
                <a:latin typeface="Consolas" panose="020B0609020204030204" pitchFamily="49" charset="0"/>
                <a:ea typeface="宋体" panose="02010600030101010101" pitchFamily="2" charset="-122"/>
              </a:rPr>
              <a:t>win1</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6A3E3E"/>
                </a:solidFill>
                <a:latin typeface="Consolas" panose="020B0609020204030204" pitchFamily="49" charset="0"/>
                <a:ea typeface="宋体" panose="02010600030101010101" pitchFamily="2" charset="-122"/>
              </a:rPr>
              <a:t>win2</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6A3E3E"/>
                </a:solidFill>
                <a:latin typeface="Consolas" panose="020B0609020204030204" pitchFamily="49" charset="0"/>
                <a:ea typeface="宋体" panose="02010600030101010101" pitchFamily="2" charset="-122"/>
              </a:rPr>
              <a:t>win3</a:t>
            </a:r>
            <a:r>
              <a:rPr lang="en-US" altLang="zh-CN" sz="1400" b="0" kern="0" dirty="0">
                <a:solidFill>
                  <a:srgbClr val="000000"/>
                </a:solidFill>
                <a:latin typeface="Consolas" panose="020B0609020204030204" pitchFamily="49" charset="0"/>
                <a:ea typeface="宋体" panose="02010600030101010101" pitchFamily="2" charset="-122"/>
              </a:rPr>
              <a:t>.start();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17	}</a:t>
            </a:r>
            <a:endParaRPr lang="zh-CN" altLang="en-US" sz="1400" b="0" dirty="0"/>
          </a:p>
        </p:txBody>
      </p:sp>
    </p:spTree>
    <p:extLst>
      <p:ext uri="{BB962C8B-B14F-4D97-AF65-F5344CB8AC3E}">
        <p14:creationId xmlns:p14="http://schemas.microsoft.com/office/powerpoint/2010/main" val="3429702133"/>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3" name="矩形 2"/>
          <p:cNvSpPr/>
          <p:nvPr/>
        </p:nvSpPr>
        <p:spPr>
          <a:xfrm>
            <a:off x="219741" y="1385566"/>
            <a:ext cx="11834037" cy="4082656"/>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ThreadTicket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Thread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火车票总数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646464"/>
                </a:solidFill>
                <a:latin typeface="Consolas" panose="020B0609020204030204" pitchFamily="49" charset="0"/>
                <a:ea typeface="宋体" panose="02010600030101010101" pitchFamily="2" charset="-122"/>
              </a:rPr>
              <a:t>@Override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重写</a:t>
            </a:r>
            <a:r>
              <a:rPr lang="en-US" altLang="zh-CN" sz="1400" b="0" kern="0" dirty="0">
                <a:solidFill>
                  <a:srgbClr val="3F5FBF"/>
                </a:solidFill>
                <a:latin typeface="Consolas" panose="020B0609020204030204" pitchFamily="49" charset="0"/>
                <a:ea typeface="宋体" panose="02010600030101010101" pitchFamily="2" charset="-122"/>
              </a:rPr>
              <a:t>run</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判断是否有剩余票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&gt; 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余票不足</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停止售票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17	}</a:t>
            </a:r>
            <a:endParaRPr lang="zh-CN" altLang="en-US" sz="1400" b="0" dirty="0"/>
          </a:p>
        </p:txBody>
      </p:sp>
    </p:spTree>
    <p:extLst>
      <p:ext uri="{BB962C8B-B14F-4D97-AF65-F5344CB8AC3E}">
        <p14:creationId xmlns:p14="http://schemas.microsoft.com/office/powerpoint/2010/main" val="1321257905"/>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775009" y="3543013"/>
            <a:ext cx="7793214" cy="2322992"/>
          </a:xfrm>
        </p:spPr>
        <p:txBody>
          <a:bodyPr/>
          <a:lstStyle/>
          <a:p>
            <a:r>
              <a:rPr lang="zh-CN" altLang="en-US" dirty="0"/>
              <a:t>说明</a:t>
            </a:r>
            <a:r>
              <a:rPr lang="zh-CN" altLang="en-US" dirty="0" smtClean="0"/>
              <a:t>：</a:t>
            </a:r>
            <a:endParaRPr lang="en-US" altLang="zh-CN" dirty="0" smtClean="0"/>
          </a:p>
          <a:p>
            <a:pPr lvl="1"/>
            <a:r>
              <a:rPr lang="zh-CN" altLang="en-US" dirty="0" smtClean="0"/>
              <a:t>这里</a:t>
            </a:r>
            <a:r>
              <a:rPr lang="zh-CN" altLang="en-US" dirty="0"/>
              <a:t>共生成了</a:t>
            </a:r>
            <a:r>
              <a:rPr lang="en-US" altLang="zh-CN" dirty="0"/>
              <a:t>3</a:t>
            </a:r>
            <a:r>
              <a:rPr lang="zh-CN" altLang="en-US" dirty="0"/>
              <a:t>个目标线程对象，要执行</a:t>
            </a:r>
            <a:r>
              <a:rPr lang="en-US" altLang="zh-CN" dirty="0"/>
              <a:t>3</a:t>
            </a:r>
            <a:r>
              <a:rPr lang="zh-CN" altLang="en-US" dirty="0"/>
              <a:t>次</a:t>
            </a:r>
            <a:r>
              <a:rPr lang="en-US" altLang="zh-CN" dirty="0"/>
              <a:t>run()</a:t>
            </a:r>
            <a:r>
              <a:rPr lang="zh-CN" altLang="en-US" dirty="0"/>
              <a:t>方法，每次都卖出</a:t>
            </a:r>
            <a:r>
              <a:rPr lang="en-US" altLang="zh-CN" dirty="0"/>
              <a:t>5</a:t>
            </a:r>
            <a:r>
              <a:rPr lang="zh-CN" altLang="en-US" dirty="0"/>
              <a:t>张票，共卖出</a:t>
            </a:r>
            <a:r>
              <a:rPr lang="en-US" altLang="zh-CN" dirty="0"/>
              <a:t>15</a:t>
            </a:r>
            <a:r>
              <a:rPr lang="zh-CN" altLang="en-US" dirty="0"/>
              <a:t>张票。但实际只有</a:t>
            </a:r>
            <a:r>
              <a:rPr lang="en-US" altLang="zh-CN" dirty="0"/>
              <a:t>5</a:t>
            </a:r>
            <a:r>
              <a:rPr lang="zh-CN" altLang="en-US" dirty="0"/>
              <a:t>张票，出现错误，原因是不能资源共享</a:t>
            </a:r>
            <a:r>
              <a:rPr lang="zh-CN" altLang="en-US" dirty="0" smtClean="0"/>
              <a:t>。</a:t>
            </a:r>
            <a:endParaRPr lang="en-US" altLang="zh-CN" dirty="0" smtClean="0"/>
          </a:p>
          <a:p>
            <a:pPr lvl="1"/>
            <a:r>
              <a:rPr lang="zh-CN" altLang="en-US" dirty="0" smtClean="0"/>
              <a:t>也就是说</a:t>
            </a:r>
            <a:r>
              <a:rPr lang="zh-CN" altLang="en-US" dirty="0"/>
              <a:t>，使用继承</a:t>
            </a:r>
            <a:r>
              <a:rPr lang="en-US" altLang="zh-CN" dirty="0"/>
              <a:t>Thread</a:t>
            </a:r>
            <a:r>
              <a:rPr lang="zh-CN" altLang="en-US" dirty="0"/>
              <a:t>类的方法来创建线程类，多条线程之间无法共享线程类的实例变量。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6" name="图片 5"/>
          <p:cNvPicPr>
            <a:picLocks noChangeAspect="1"/>
          </p:cNvPicPr>
          <p:nvPr/>
        </p:nvPicPr>
        <p:blipFill>
          <a:blip r:embed="rId2"/>
          <a:stretch>
            <a:fillRect/>
          </a:stretch>
        </p:blipFill>
        <p:spPr>
          <a:xfrm>
            <a:off x="867768" y="1314620"/>
            <a:ext cx="1875432" cy="4456785"/>
          </a:xfrm>
          <a:prstGeom prst="rect">
            <a:avLst/>
          </a:prstGeom>
        </p:spPr>
      </p:pic>
    </p:spTree>
    <p:extLst>
      <p:ext uri="{BB962C8B-B14F-4D97-AF65-F5344CB8AC3E}">
        <p14:creationId xmlns:p14="http://schemas.microsoft.com/office/powerpoint/2010/main" val="1501327774"/>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13-4】</a:t>
            </a:r>
            <a:r>
              <a:rPr lang="zh-CN" altLang="en-US" dirty="0"/>
              <a:t>通过</a:t>
            </a:r>
            <a:r>
              <a:rPr lang="en-US" altLang="zh-CN" dirty="0"/>
              <a:t>Runnable</a:t>
            </a:r>
            <a:r>
              <a:rPr lang="zh-CN" altLang="en-US" dirty="0"/>
              <a:t>接口的实现类创建卖票线程，并通过</a:t>
            </a:r>
            <a:r>
              <a:rPr lang="en-US" altLang="zh-CN" dirty="0"/>
              <a:t>3</a:t>
            </a:r>
            <a:r>
              <a:rPr lang="zh-CN" altLang="en-US" dirty="0"/>
              <a:t>个线程对象同时卖票。</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6" name="矩形 5"/>
          <p:cNvSpPr/>
          <p:nvPr/>
        </p:nvSpPr>
        <p:spPr>
          <a:xfrm>
            <a:off x="991733" y="1989301"/>
            <a:ext cx="9736517" cy="3379387"/>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3F5FBF"/>
                </a:solidFill>
                <a:latin typeface="Consolas" panose="020B0609020204030204" pitchFamily="49" charset="0"/>
                <a:ea typeface="宋体" panose="02010600030101010101" pitchFamily="2" charset="-122"/>
              </a:rPr>
              <a:t>	/**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RunnableTicketTest</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000000"/>
                </a:solidFill>
                <a:latin typeface="Consolas" panose="020B0609020204030204" pitchFamily="49" charset="0"/>
                <a:ea typeface="宋体" panose="02010600030101010101" pitchFamily="2" charset="-122"/>
              </a:rPr>
              <a:t>RunnableTicket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mt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RunnableTicket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7F0055"/>
                </a:solidFill>
                <a:latin typeface="Consolas" panose="020B0609020204030204" pitchFamily="49" charset="0"/>
                <a:ea typeface="宋体" panose="02010600030101010101" pitchFamily="2" charset="-122"/>
              </a:rPr>
              <a:t>for</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7F0055"/>
                </a:solidFill>
                <a:latin typeface="Consolas" panose="020B0609020204030204" pitchFamily="49" charset="0"/>
                <a:ea typeface="宋体" panose="02010600030101010101" pitchFamily="2" charset="-122"/>
              </a:rPr>
              <a:t>int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1;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&lt;= 3;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用线程名称代表窗口名称</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Thread </a:t>
            </a:r>
            <a:r>
              <a:rPr lang="en-US" altLang="zh-CN" sz="1800" b="0" kern="0" dirty="0">
                <a:solidFill>
                  <a:srgbClr val="6A3E3E"/>
                </a:solidFill>
                <a:latin typeface="Consolas" panose="020B0609020204030204" pitchFamily="49" charset="0"/>
                <a:ea typeface="宋体" panose="02010600030101010101" pitchFamily="2" charset="-122"/>
              </a:rPr>
              <a:t>win</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Thread(</a:t>
            </a:r>
            <a:r>
              <a:rPr lang="en-US" altLang="zh-CN" sz="1800" b="0" kern="0" dirty="0" err="1">
                <a:solidFill>
                  <a:srgbClr val="6A3E3E"/>
                </a:solidFill>
                <a:latin typeface="Consolas" panose="020B0609020204030204" pitchFamily="49" charset="0"/>
                <a:ea typeface="宋体" panose="02010600030101010101" pitchFamily="2" charset="-122"/>
              </a:rPr>
              <a:t>mt</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6A3E3E"/>
                </a:solidFill>
                <a:latin typeface="Consolas" panose="020B0609020204030204" pitchFamily="49" charset="0"/>
                <a:ea typeface="宋体" panose="02010600030101010101" pitchFamily="2" charset="-122"/>
              </a:rPr>
              <a:t>i</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号窗口</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启动线程，窗口开始卖票</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err="1">
                <a:solidFill>
                  <a:srgbClr val="6A3E3E"/>
                </a:solidFill>
                <a:latin typeface="Consolas" panose="020B0609020204030204" pitchFamily="49" charset="0"/>
                <a:ea typeface="宋体" panose="02010600030101010101" pitchFamily="2" charset="-122"/>
              </a:rPr>
              <a:t>win</a:t>
            </a:r>
            <a:r>
              <a:rPr lang="en-US" altLang="zh-CN" sz="1800" b="0" kern="0" dirty="0" err="1">
                <a:solidFill>
                  <a:srgbClr val="000000"/>
                </a:solidFill>
                <a:latin typeface="Consolas" panose="020B0609020204030204" pitchFamily="49" charset="0"/>
                <a:ea typeface="宋体" panose="02010600030101010101" pitchFamily="2" charset="-122"/>
              </a:rPr>
              <a:t>.start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13	}</a:t>
            </a:r>
            <a:endParaRPr lang="zh-CN" altLang="en-US" sz="1800" b="0" dirty="0"/>
          </a:p>
        </p:txBody>
      </p:sp>
    </p:spTree>
    <p:extLst>
      <p:ext uri="{BB962C8B-B14F-4D97-AF65-F5344CB8AC3E}">
        <p14:creationId xmlns:p14="http://schemas.microsoft.com/office/powerpoint/2010/main" val="3095438041"/>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32598"/>
            <a:ext cx="10212916" cy="609600"/>
          </a:xfrm>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7" name="内容占位符 2"/>
          <p:cNvSpPr>
            <a:spLocks noGrp="1"/>
          </p:cNvSpPr>
          <p:nvPr>
            <p:ph idx="1"/>
          </p:nvPr>
        </p:nvSpPr>
        <p:spPr>
          <a:xfrm>
            <a:off x="4198246" y="4529469"/>
            <a:ext cx="7676255" cy="1839434"/>
          </a:xfrm>
        </p:spPr>
        <p:txBody>
          <a:bodyPr/>
          <a:lstStyle/>
          <a:p>
            <a:r>
              <a:rPr lang="zh-CN" altLang="en-US" sz="1800" dirty="0"/>
              <a:t>说明</a:t>
            </a:r>
            <a:r>
              <a:rPr lang="zh-CN" altLang="en-US" sz="1800" dirty="0" smtClean="0"/>
              <a:t>：</a:t>
            </a:r>
            <a:endParaRPr lang="en-US" altLang="zh-CN" sz="1800" dirty="0" smtClean="0"/>
          </a:p>
          <a:p>
            <a:pPr lvl="1"/>
            <a:r>
              <a:rPr lang="zh-CN" altLang="en-US" sz="1600" dirty="0" smtClean="0"/>
              <a:t>这里</a:t>
            </a:r>
            <a:r>
              <a:rPr lang="zh-CN" altLang="en-US" sz="1600" dirty="0"/>
              <a:t>只生成了</a:t>
            </a:r>
            <a:r>
              <a:rPr lang="en-US" altLang="zh-CN" sz="1600" dirty="0"/>
              <a:t>1</a:t>
            </a:r>
            <a:r>
              <a:rPr lang="zh-CN" altLang="en-US" sz="1600" dirty="0"/>
              <a:t>个目标线程对象，虽然执行了</a:t>
            </a:r>
            <a:r>
              <a:rPr lang="en-US" altLang="zh-CN" sz="1600" dirty="0"/>
              <a:t>3</a:t>
            </a:r>
            <a:r>
              <a:rPr lang="zh-CN" altLang="en-US" sz="1600" dirty="0"/>
              <a:t>次</a:t>
            </a:r>
            <a:r>
              <a:rPr lang="en-US" altLang="zh-CN" sz="1600" dirty="0"/>
              <a:t>start()</a:t>
            </a:r>
            <a:r>
              <a:rPr lang="zh-CN" altLang="en-US" sz="1600" dirty="0"/>
              <a:t>方法，但都只在一个目标线程对象上运行，所以总共卖出</a:t>
            </a:r>
            <a:r>
              <a:rPr lang="en-US" altLang="zh-CN" sz="1600" dirty="0"/>
              <a:t>5</a:t>
            </a:r>
            <a:r>
              <a:rPr lang="zh-CN" altLang="en-US" sz="1600" dirty="0"/>
              <a:t>张票。原因是实现了资源共享</a:t>
            </a:r>
            <a:r>
              <a:rPr lang="zh-CN" altLang="en-US" sz="1600" dirty="0" smtClean="0"/>
              <a:t>。</a:t>
            </a:r>
            <a:endParaRPr lang="en-US" altLang="zh-CN" sz="1600" dirty="0" smtClean="0"/>
          </a:p>
          <a:p>
            <a:pPr lvl="1"/>
            <a:r>
              <a:rPr lang="zh-CN" altLang="en-US" sz="1600" dirty="0" smtClean="0"/>
              <a:t>也就是说</a:t>
            </a:r>
            <a:r>
              <a:rPr lang="zh-CN" altLang="en-US" sz="1600" dirty="0"/>
              <a:t>，采用</a:t>
            </a:r>
            <a:r>
              <a:rPr lang="en-US" altLang="zh-CN" sz="1600" dirty="0"/>
              <a:t>Runnable</a:t>
            </a:r>
            <a:r>
              <a:rPr lang="zh-CN" altLang="en-US" sz="1600" dirty="0"/>
              <a:t>接口的方式创建的多线程可以共享线程体的实例属性。这是因为在这种方式下，程序所创建的</a:t>
            </a:r>
            <a:r>
              <a:rPr lang="en-US" altLang="zh-CN" sz="1600" dirty="0"/>
              <a:t>Runnable</a:t>
            </a:r>
            <a:r>
              <a:rPr lang="zh-CN" altLang="en-US" sz="1600" dirty="0"/>
              <a:t>对象只是线程的</a:t>
            </a:r>
            <a:r>
              <a:rPr lang="en-US" altLang="zh-CN" sz="1600" dirty="0"/>
              <a:t>target</a:t>
            </a:r>
            <a:r>
              <a:rPr lang="zh-CN" altLang="en-US" sz="1600" dirty="0"/>
              <a:t>，而多条线程可以共享一个</a:t>
            </a:r>
            <a:r>
              <a:rPr lang="en-US" altLang="zh-CN" sz="1600" dirty="0"/>
              <a:t>target</a:t>
            </a:r>
            <a:r>
              <a:rPr lang="zh-CN" altLang="en-US" sz="1600" dirty="0"/>
              <a:t>，故可共享一个</a:t>
            </a:r>
            <a:r>
              <a:rPr lang="en-US" altLang="zh-CN" sz="1600" dirty="0"/>
              <a:t>target</a:t>
            </a:r>
            <a:r>
              <a:rPr lang="zh-CN" altLang="en-US" sz="1600" dirty="0"/>
              <a:t>的属性。</a:t>
            </a:r>
          </a:p>
        </p:txBody>
      </p:sp>
      <p:pic>
        <p:nvPicPr>
          <p:cNvPr id="8" name="图片 7"/>
          <p:cNvPicPr>
            <a:picLocks noChangeAspect="1"/>
          </p:cNvPicPr>
          <p:nvPr/>
        </p:nvPicPr>
        <p:blipFill>
          <a:blip r:embed="rId2"/>
          <a:stretch>
            <a:fillRect/>
          </a:stretch>
        </p:blipFill>
        <p:spPr>
          <a:xfrm>
            <a:off x="1742651" y="5039079"/>
            <a:ext cx="2039191" cy="1643005"/>
          </a:xfrm>
          <a:prstGeom prst="rect">
            <a:avLst/>
          </a:prstGeom>
        </p:spPr>
      </p:pic>
      <p:sp>
        <p:nvSpPr>
          <p:cNvPr id="3" name="矩形 2"/>
          <p:cNvSpPr/>
          <p:nvPr/>
        </p:nvSpPr>
        <p:spPr>
          <a:xfrm>
            <a:off x="318977" y="992605"/>
            <a:ext cx="11555524" cy="4359655"/>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RunnableTicket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Runnable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火车票总数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646464"/>
                </a:solidFill>
                <a:latin typeface="Consolas" panose="020B0609020204030204" pitchFamily="49" charset="0"/>
                <a:ea typeface="宋体" panose="02010600030101010101" pitchFamily="2" charset="-122"/>
              </a:rPr>
              <a:t>@Override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重写</a:t>
            </a:r>
            <a:r>
              <a:rPr lang="en-US" altLang="zh-CN" sz="1400" b="0" kern="0" dirty="0">
                <a:solidFill>
                  <a:srgbClr val="3F5FBF"/>
                </a:solidFill>
                <a:latin typeface="Consolas" panose="020B0609020204030204" pitchFamily="49" charset="0"/>
                <a:ea typeface="宋体" panose="02010600030101010101" pitchFamily="2" charset="-122"/>
              </a:rPr>
              <a:t>run</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判断是否有剩余票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&gt; 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String </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余票不足</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停止售票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18	}</a:t>
            </a:r>
            <a:endParaRPr lang="zh-CN" altLang="en-US" sz="1400" b="0" dirty="0"/>
          </a:p>
        </p:txBody>
      </p:sp>
    </p:spTree>
    <p:extLst>
      <p:ext uri="{BB962C8B-B14F-4D97-AF65-F5344CB8AC3E}">
        <p14:creationId xmlns:p14="http://schemas.microsoft.com/office/powerpoint/2010/main" val="1333945430"/>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注意</a:t>
            </a:r>
            <a:r>
              <a:rPr lang="zh-CN" altLang="en-US" dirty="0" smtClean="0"/>
              <a:t>：</a:t>
            </a:r>
            <a:endParaRPr lang="en-US" altLang="zh-CN" dirty="0" smtClean="0"/>
          </a:p>
          <a:p>
            <a:r>
              <a:rPr lang="zh-CN" altLang="en-US" dirty="0" smtClean="0"/>
              <a:t>虽然</a:t>
            </a:r>
            <a:r>
              <a:rPr lang="zh-CN" altLang="en-US" dirty="0"/>
              <a:t>使用</a:t>
            </a:r>
            <a:r>
              <a:rPr lang="en-US" altLang="zh-CN" dirty="0"/>
              <a:t>Runnable</a:t>
            </a:r>
            <a:r>
              <a:rPr lang="zh-CN" altLang="en-US" dirty="0"/>
              <a:t>接口实现的多线程，可实现资源共享。但也存在线程安全问题，将程序多运行几次或出票后用</a:t>
            </a:r>
            <a:r>
              <a:rPr lang="en-US" altLang="zh-CN" dirty="0"/>
              <a:t>sleep</a:t>
            </a:r>
            <a:r>
              <a:rPr lang="zh-CN" altLang="en-US" dirty="0"/>
              <a:t>方法让线程睡眠一小会儿，就可能出现重票或错票的情况</a:t>
            </a:r>
            <a:r>
              <a:rPr lang="zh-CN" altLang="en-US" dirty="0" smtClean="0"/>
              <a:t>，例如：</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问题出现的原因恰恰就是资源共享，当某个线程操作车票的过程中，尚未操作完成时，其他线程参与进来操作车票。其解决方案就是将在后面学习的线程同步。</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5" name="图片 4"/>
          <p:cNvPicPr>
            <a:picLocks noChangeAspect="1"/>
          </p:cNvPicPr>
          <p:nvPr/>
        </p:nvPicPr>
        <p:blipFill>
          <a:blip r:embed="rId2"/>
          <a:stretch>
            <a:fillRect/>
          </a:stretch>
        </p:blipFill>
        <p:spPr>
          <a:xfrm>
            <a:off x="7310180" y="2566313"/>
            <a:ext cx="2322772" cy="2230912"/>
          </a:xfrm>
          <a:prstGeom prst="rect">
            <a:avLst/>
          </a:prstGeom>
        </p:spPr>
      </p:pic>
    </p:spTree>
    <p:extLst>
      <p:ext uri="{BB962C8B-B14F-4D97-AF65-F5344CB8AC3E}">
        <p14:creationId xmlns:p14="http://schemas.microsoft.com/office/powerpoint/2010/main" val="3013186950"/>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就绪（</a:t>
            </a:r>
            <a:r>
              <a:rPr lang="en-US" altLang="zh-CN" dirty="0"/>
              <a:t>runnable</a:t>
            </a:r>
            <a:r>
              <a:rPr lang="zh-CN" altLang="en-US" dirty="0"/>
              <a:t>）状态</a:t>
            </a:r>
          </a:p>
          <a:p>
            <a:pPr lvl="1"/>
            <a:r>
              <a:rPr lang="zh-CN" altLang="en-US" dirty="0"/>
              <a:t>就绪状态又称可运行（</a:t>
            </a:r>
            <a:r>
              <a:rPr lang="en-US" altLang="zh-CN" dirty="0"/>
              <a:t>runnable</a:t>
            </a:r>
            <a:r>
              <a:rPr lang="zh-CN" altLang="en-US" dirty="0"/>
              <a:t>）状态。处于就绪状态的线程以及具备了运行的条件，它进入了线程队列，等待系统为它分配</a:t>
            </a:r>
            <a:r>
              <a:rPr lang="en-US" altLang="zh-CN" dirty="0"/>
              <a:t>CPU</a:t>
            </a:r>
            <a:r>
              <a:rPr lang="zh-CN" altLang="en-US" dirty="0"/>
              <a:t>资源，一旦获得</a:t>
            </a:r>
            <a:r>
              <a:rPr lang="en-US" altLang="zh-CN" dirty="0"/>
              <a:t>CPU</a:t>
            </a:r>
            <a:r>
              <a:rPr lang="zh-CN" altLang="en-US" dirty="0"/>
              <a:t>资源，该线程就进入运行状态</a:t>
            </a:r>
            <a:r>
              <a:rPr lang="zh-CN" altLang="en-US" dirty="0" smtClean="0"/>
              <a:t>。</a:t>
            </a:r>
            <a:endParaRPr lang="zh-CN" altLang="en-US" dirty="0"/>
          </a:p>
          <a:p>
            <a:r>
              <a:rPr lang="en-US" altLang="zh-CN" dirty="0"/>
              <a:t>3. </a:t>
            </a:r>
            <a:r>
              <a:rPr lang="zh-CN" altLang="en-US" dirty="0"/>
              <a:t>运行（</a:t>
            </a:r>
            <a:r>
              <a:rPr lang="en-US" altLang="zh-CN" dirty="0"/>
              <a:t>running</a:t>
            </a:r>
            <a:r>
              <a:rPr lang="zh-CN" altLang="en-US" dirty="0"/>
              <a:t>）状态</a:t>
            </a:r>
          </a:p>
          <a:p>
            <a:pPr lvl="1"/>
            <a:r>
              <a:rPr lang="zh-CN" altLang="en-US" dirty="0"/>
              <a:t>具备了运行条件并非就可以立即运行，还需要获得</a:t>
            </a:r>
            <a:r>
              <a:rPr lang="en-US" altLang="zh-CN" dirty="0"/>
              <a:t>CPU</a:t>
            </a:r>
            <a:r>
              <a:rPr lang="zh-CN" altLang="en-US" dirty="0"/>
              <a:t>时间片才能运行。</a:t>
            </a:r>
            <a:r>
              <a:rPr lang="en-US" altLang="zh-CN" dirty="0"/>
              <a:t>CPU</a:t>
            </a:r>
            <a:r>
              <a:rPr lang="zh-CN" altLang="en-US" dirty="0"/>
              <a:t>时间片的分配是由</a:t>
            </a:r>
            <a:r>
              <a:rPr lang="en-US" altLang="zh-CN" dirty="0"/>
              <a:t>JVM</a:t>
            </a:r>
            <a:r>
              <a:rPr lang="zh-CN" altLang="en-US" dirty="0"/>
              <a:t>的线程调度程序（</a:t>
            </a:r>
            <a:r>
              <a:rPr lang="en-US" altLang="zh-CN" dirty="0"/>
              <a:t>thread scheduler</a:t>
            </a:r>
            <a:r>
              <a:rPr lang="zh-CN" altLang="en-US" dirty="0"/>
              <a:t>）调度的。处于就绪状态的线程一旦被调度并获得</a:t>
            </a:r>
            <a:r>
              <a:rPr lang="en-US" altLang="zh-CN" dirty="0"/>
              <a:t>CPU</a:t>
            </a:r>
            <a:r>
              <a:rPr lang="zh-CN" altLang="en-US" dirty="0"/>
              <a:t>资源，就进入运行状态。进入运行状态的线程执行自己</a:t>
            </a:r>
            <a:r>
              <a:rPr lang="en-US" altLang="zh-CN" dirty="0"/>
              <a:t>run()</a:t>
            </a:r>
            <a:r>
              <a:rPr lang="zh-CN" altLang="en-US" dirty="0"/>
              <a:t>方法中的代码。</a:t>
            </a:r>
          </a:p>
          <a:p>
            <a:pPr lvl="1"/>
            <a:r>
              <a:rPr lang="zh-CN" altLang="en-US" dirty="0"/>
              <a:t>处于运行状态的线程除了可以进入死亡状态外，还可能进入就绪状态和阻塞状态。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266510530"/>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）从运行状态到就绪状态</a:t>
            </a:r>
          </a:p>
          <a:p>
            <a:pPr lvl="1"/>
            <a:r>
              <a:rPr lang="zh-CN" altLang="en-US" dirty="0"/>
              <a:t>处于运行状态的线程调用了</a:t>
            </a:r>
            <a:r>
              <a:rPr lang="en-US" altLang="zh-CN" dirty="0"/>
              <a:t>yield()</a:t>
            </a:r>
            <a:r>
              <a:rPr lang="zh-CN" altLang="en-US" dirty="0"/>
              <a:t>方法，它将放弃</a:t>
            </a:r>
            <a:r>
              <a:rPr lang="en-US" altLang="zh-CN" dirty="0"/>
              <a:t>CPU</a:t>
            </a:r>
            <a:r>
              <a:rPr lang="zh-CN" altLang="en-US" dirty="0"/>
              <a:t>时间，进入就绪状态。这时有几种可能的情况：</a:t>
            </a:r>
          </a:p>
          <a:p>
            <a:pPr lvl="2"/>
            <a:r>
              <a:rPr lang="zh-CN" altLang="en-US" dirty="0"/>
              <a:t>（</a:t>
            </a:r>
            <a:r>
              <a:rPr lang="en-US" altLang="zh-CN" dirty="0"/>
              <a:t>1</a:t>
            </a:r>
            <a:r>
              <a:rPr lang="zh-CN" altLang="en-US" dirty="0"/>
              <a:t>）如果没有其他的线程处于就绪状态等待运行，该线程会立即继续运行；</a:t>
            </a:r>
          </a:p>
          <a:p>
            <a:pPr lvl="2"/>
            <a:r>
              <a:rPr lang="zh-CN" altLang="en-US" dirty="0"/>
              <a:t>（</a:t>
            </a:r>
            <a:r>
              <a:rPr lang="en-US" altLang="zh-CN" dirty="0"/>
              <a:t>2</a:t>
            </a:r>
            <a:r>
              <a:rPr lang="zh-CN" altLang="en-US" dirty="0"/>
              <a:t>）如果有等待的线程，此时线程回到就绪状态状态与其他线程竞争</a:t>
            </a:r>
            <a:r>
              <a:rPr lang="en-US" altLang="zh-CN" dirty="0"/>
              <a:t>CPU</a:t>
            </a:r>
            <a:r>
              <a:rPr lang="zh-CN" altLang="en-US" dirty="0"/>
              <a:t>时间。一般来说，调用</a:t>
            </a:r>
            <a:r>
              <a:rPr lang="en-US" altLang="zh-CN" dirty="0"/>
              <a:t>yield()</a:t>
            </a:r>
            <a:r>
              <a:rPr lang="zh-CN" altLang="en-US" dirty="0"/>
              <a:t>方法只能将</a:t>
            </a:r>
            <a:r>
              <a:rPr lang="en-US" altLang="zh-CN" dirty="0"/>
              <a:t>CPU</a:t>
            </a:r>
            <a:r>
              <a:rPr lang="zh-CN" altLang="en-US" dirty="0"/>
              <a:t>时间让给具有同优先级的或高优先级的线程而不能让给低优先级的线程。</a:t>
            </a:r>
          </a:p>
          <a:p>
            <a:pPr lvl="1"/>
            <a:r>
              <a:rPr lang="zh-CN" altLang="en-US" dirty="0"/>
              <a:t>调用线程的</a:t>
            </a:r>
            <a:r>
              <a:rPr lang="en-US" altLang="zh-CN" dirty="0"/>
              <a:t>yield()</a:t>
            </a:r>
            <a:r>
              <a:rPr lang="zh-CN" altLang="en-US" dirty="0"/>
              <a:t>方法可以使耗时的线程暂停执行一段时间，使其他线程有执行的机会。</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9048826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）从运行状态到阻塞状态</a:t>
            </a:r>
          </a:p>
          <a:p>
            <a:pPr lvl="1"/>
            <a:r>
              <a:rPr lang="zh-CN" altLang="en-US" dirty="0"/>
              <a:t>有多种原因可使当前运行的线程进入阻塞状态，进入阻塞状态的线程当相应的事件结束或条件满足时进入就绪状态。使线程进入阻塞状态可能有多种原因：</a:t>
            </a:r>
          </a:p>
          <a:p>
            <a:pPr lvl="2"/>
            <a:r>
              <a:rPr lang="zh-CN" altLang="en-US" dirty="0"/>
              <a:t>（</a:t>
            </a:r>
            <a:r>
              <a:rPr lang="en-US" altLang="zh-CN" dirty="0"/>
              <a:t>1</a:t>
            </a:r>
            <a:r>
              <a:rPr lang="zh-CN" altLang="en-US" dirty="0"/>
              <a:t>）线程调用了</a:t>
            </a:r>
            <a:r>
              <a:rPr lang="en-US" altLang="zh-CN" dirty="0"/>
              <a:t>sleep()</a:t>
            </a:r>
            <a:r>
              <a:rPr lang="zh-CN" altLang="en-US" dirty="0"/>
              <a:t>方法，将停止执行一段时间，进入睡眠状态。休眠结束回到就绪状态，与其他线程竞争</a:t>
            </a:r>
            <a:r>
              <a:rPr lang="en-US" altLang="zh-CN" dirty="0"/>
              <a:t>CPU</a:t>
            </a:r>
            <a:r>
              <a:rPr lang="zh-CN" altLang="en-US" dirty="0"/>
              <a:t>时间。</a:t>
            </a:r>
          </a:p>
          <a:p>
            <a:pPr lvl="2"/>
            <a:r>
              <a:rPr lang="zh-CN" altLang="en-US" dirty="0"/>
              <a:t>（</a:t>
            </a:r>
            <a:r>
              <a:rPr lang="en-US" altLang="zh-CN" dirty="0"/>
              <a:t>2</a:t>
            </a:r>
            <a:r>
              <a:rPr lang="zh-CN" altLang="en-US" dirty="0"/>
              <a:t>）一个运行的线程，遇到有的线程需要进行</a:t>
            </a:r>
            <a:r>
              <a:rPr lang="en-US" altLang="zh-CN" dirty="0"/>
              <a:t>I/O</a:t>
            </a:r>
            <a:r>
              <a:rPr lang="zh-CN" altLang="en-US" dirty="0"/>
              <a:t>操作（如从键盘接收数据）时，就会离开运行状态而进入阻塞状态，这称为</a:t>
            </a:r>
            <a:r>
              <a:rPr lang="en-US" altLang="zh-CN" dirty="0"/>
              <a:t>I/O </a:t>
            </a:r>
            <a:r>
              <a:rPr lang="zh-CN" altLang="en-US" dirty="0"/>
              <a:t>阻塞。</a:t>
            </a:r>
            <a:r>
              <a:rPr lang="en-US" altLang="zh-CN" dirty="0"/>
              <a:t>Java</a:t>
            </a:r>
            <a:r>
              <a:rPr lang="zh-CN" altLang="en-US" dirty="0"/>
              <a:t>所有的</a:t>
            </a:r>
            <a:r>
              <a:rPr lang="en-US" altLang="zh-CN" dirty="0"/>
              <a:t>I/O</a:t>
            </a:r>
            <a:r>
              <a:rPr lang="zh-CN" altLang="en-US" dirty="0"/>
              <a:t>方法都具有这种行为。</a:t>
            </a:r>
          </a:p>
          <a:p>
            <a:pPr lvl="2"/>
            <a:r>
              <a:rPr lang="zh-CN" altLang="en-US" dirty="0"/>
              <a:t>（</a:t>
            </a:r>
            <a:r>
              <a:rPr lang="en-US" altLang="zh-CN" dirty="0"/>
              <a:t>3</a:t>
            </a:r>
            <a:r>
              <a:rPr lang="zh-CN" altLang="en-US" dirty="0"/>
              <a:t>）有时某个线程的执行需要等待另一个线程执行结束后再继续执行，这时可以调用</a:t>
            </a:r>
            <a:r>
              <a:rPr lang="en-US" altLang="zh-CN" dirty="0"/>
              <a:t>join()</a:t>
            </a:r>
            <a:r>
              <a:rPr lang="zh-CN" altLang="en-US" dirty="0"/>
              <a:t>方法进入阻塞状态。</a:t>
            </a:r>
          </a:p>
          <a:p>
            <a:pPr lvl="2"/>
            <a:r>
              <a:rPr lang="zh-CN" altLang="en-US" dirty="0"/>
              <a:t>（</a:t>
            </a:r>
            <a:r>
              <a:rPr lang="en-US" altLang="zh-CN" dirty="0"/>
              <a:t>4</a:t>
            </a:r>
            <a:r>
              <a:rPr lang="zh-CN" altLang="en-US" dirty="0"/>
              <a:t>）在对象上</a:t>
            </a:r>
            <a:r>
              <a:rPr lang="en-US" altLang="zh-CN" dirty="0"/>
              <a:t>wait()</a:t>
            </a:r>
            <a:r>
              <a:rPr lang="zh-CN" altLang="en-US" dirty="0"/>
              <a:t>方法等待某个条件变量，此时该线程进入阻塞状态。直到被通知（调用了</a:t>
            </a:r>
            <a:r>
              <a:rPr lang="en-US" altLang="zh-CN" dirty="0"/>
              <a:t>notify()</a:t>
            </a:r>
            <a:r>
              <a:rPr lang="zh-CN" altLang="en-US" dirty="0"/>
              <a:t>或</a:t>
            </a:r>
            <a:r>
              <a:rPr lang="en-US" altLang="zh-CN" dirty="0" err="1"/>
              <a:t>notifyAll</a:t>
            </a:r>
            <a:r>
              <a:rPr lang="en-US" altLang="zh-CN" dirty="0"/>
              <a:t>()</a:t>
            </a:r>
            <a:r>
              <a:rPr lang="zh-CN" altLang="en-US" dirty="0"/>
              <a:t>方法）结束等待后，线程回到就绪状态。</a:t>
            </a:r>
          </a:p>
          <a:p>
            <a:pPr lvl="2"/>
            <a:r>
              <a:rPr lang="zh-CN" altLang="en-US" dirty="0"/>
              <a:t>（</a:t>
            </a:r>
            <a:r>
              <a:rPr lang="en-US" altLang="zh-CN" dirty="0"/>
              <a:t>5</a:t>
            </a:r>
            <a:r>
              <a:rPr lang="zh-CN" altLang="en-US" dirty="0"/>
              <a:t>）另外，如果线程不能获得对象锁，也进入就绪状态。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473046894"/>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4. </a:t>
            </a:r>
            <a:r>
              <a:rPr lang="zh-CN" altLang="en-US" dirty="0"/>
              <a:t>阻塞（</a:t>
            </a:r>
            <a:r>
              <a:rPr lang="en-US" altLang="zh-CN" dirty="0"/>
              <a:t>blocked</a:t>
            </a:r>
            <a:r>
              <a:rPr lang="zh-CN" altLang="en-US" dirty="0"/>
              <a:t>）状态</a:t>
            </a:r>
          </a:p>
          <a:p>
            <a:pPr lvl="1"/>
            <a:r>
              <a:rPr lang="zh-CN" altLang="en-US" dirty="0"/>
              <a:t>阻塞状态又称不可运行状态。当一个正在执行的线程由于执行</a:t>
            </a:r>
            <a:r>
              <a:rPr lang="en-US" altLang="zh-CN" dirty="0"/>
              <a:t>suspend</a:t>
            </a:r>
            <a:r>
              <a:rPr lang="zh-CN" altLang="en-US" dirty="0"/>
              <a:t>、</a:t>
            </a:r>
            <a:r>
              <a:rPr lang="en-US" altLang="zh-CN" dirty="0"/>
              <a:t>join</a:t>
            </a:r>
            <a:r>
              <a:rPr lang="zh-CN" altLang="en-US" dirty="0"/>
              <a:t>或</a:t>
            </a:r>
            <a:r>
              <a:rPr lang="en-US" altLang="zh-CN" dirty="0"/>
              <a:t>sleep</a:t>
            </a:r>
            <a:r>
              <a:rPr lang="zh-CN" altLang="en-US" dirty="0"/>
              <a:t>方法，或等待</a:t>
            </a:r>
            <a:r>
              <a:rPr lang="en-US" altLang="zh-CN" dirty="0"/>
              <a:t>I/O</a:t>
            </a:r>
            <a:r>
              <a:rPr lang="zh-CN" altLang="en-US" dirty="0"/>
              <a:t>设备的使用权等原因阻碍它运行，那么该线程将让出</a:t>
            </a:r>
            <a:r>
              <a:rPr lang="en-US" altLang="zh-CN" dirty="0"/>
              <a:t>CPU</a:t>
            </a:r>
            <a:r>
              <a:rPr lang="zh-CN" altLang="en-US" dirty="0"/>
              <a:t>的控制权并暂时中止自己的执行，进入阻塞状态。阻碍因素解除，也不会直接进入运行状态，而要先进入就绪状态重新排队或按照优先级别强占当前运行的线程资源。</a:t>
            </a:r>
          </a:p>
          <a:p>
            <a:r>
              <a:rPr lang="en-US" altLang="zh-CN" dirty="0"/>
              <a:t>5. </a:t>
            </a:r>
            <a:r>
              <a:rPr lang="zh-CN" altLang="en-US" dirty="0"/>
              <a:t>死亡（</a:t>
            </a:r>
            <a:r>
              <a:rPr lang="en-US" altLang="zh-CN" dirty="0"/>
              <a:t>dead</a:t>
            </a:r>
            <a:r>
              <a:rPr lang="zh-CN" altLang="en-US" dirty="0"/>
              <a:t>）状态</a:t>
            </a:r>
          </a:p>
          <a:p>
            <a:pPr lvl="1"/>
            <a:r>
              <a:rPr lang="zh-CN" altLang="en-US" dirty="0"/>
              <a:t>死亡状态也称死亡状态或终止状态，有两种情况使线程进入死亡状态。</a:t>
            </a:r>
          </a:p>
          <a:p>
            <a:pPr lvl="2"/>
            <a:r>
              <a:rPr lang="zh-CN" altLang="en-US" dirty="0"/>
              <a:t>（</a:t>
            </a:r>
            <a:r>
              <a:rPr lang="en-US" altLang="zh-CN" dirty="0"/>
              <a:t>1</a:t>
            </a:r>
            <a:r>
              <a:rPr lang="zh-CN" altLang="en-US" dirty="0"/>
              <a:t>）正常死亡：线程完成它的全部工作，</a:t>
            </a:r>
            <a:r>
              <a:rPr lang="en-US" altLang="zh-CN" dirty="0"/>
              <a:t>run()</a:t>
            </a:r>
            <a:r>
              <a:rPr lang="zh-CN" altLang="en-US" dirty="0"/>
              <a:t>方法执行结束。</a:t>
            </a:r>
          </a:p>
          <a:p>
            <a:pPr lvl="2"/>
            <a:r>
              <a:rPr lang="zh-CN" altLang="en-US" dirty="0"/>
              <a:t>（</a:t>
            </a:r>
            <a:r>
              <a:rPr lang="en-US" altLang="zh-CN" dirty="0"/>
              <a:t>2</a:t>
            </a:r>
            <a:r>
              <a:rPr lang="zh-CN" altLang="en-US" dirty="0"/>
              <a:t>）非正常死亡：一个未捕获的异常使线程被中止（</a:t>
            </a:r>
            <a:r>
              <a:rPr lang="en-US" altLang="zh-CN" dirty="0"/>
              <a:t>stop</a:t>
            </a:r>
            <a:r>
              <a:rPr lang="zh-CN" altLang="en-US" dirty="0"/>
              <a:t>）或被撤消（</a:t>
            </a:r>
            <a:r>
              <a:rPr lang="en-US" altLang="zh-CN" dirty="0"/>
              <a:t>destroy</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73361751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进程与线程</a:t>
            </a:r>
          </a:p>
        </p:txBody>
      </p:sp>
      <p:sp>
        <p:nvSpPr>
          <p:cNvPr id="3" name="内容占位符 2"/>
          <p:cNvSpPr>
            <a:spLocks noGrp="1"/>
          </p:cNvSpPr>
          <p:nvPr>
            <p:ph idx="1"/>
          </p:nvPr>
        </p:nvSpPr>
        <p:spPr>
          <a:xfrm>
            <a:off x="478916" y="1114424"/>
            <a:ext cx="11499724" cy="5432679"/>
          </a:xfrm>
        </p:spPr>
        <p:txBody>
          <a:bodyPr/>
          <a:lstStyle/>
          <a:p>
            <a:r>
              <a:rPr lang="en-US" altLang="zh-CN" dirty="0"/>
              <a:t>1. </a:t>
            </a:r>
            <a:r>
              <a:rPr lang="zh-CN" altLang="en-US" dirty="0"/>
              <a:t>进程的概念</a:t>
            </a:r>
          </a:p>
          <a:p>
            <a:pPr lvl="1"/>
            <a:r>
              <a:rPr lang="zh-CN" altLang="en-US" sz="1800" dirty="0"/>
              <a:t>进程（</a:t>
            </a:r>
            <a:r>
              <a:rPr lang="en-US" altLang="zh-CN" sz="1800" dirty="0"/>
              <a:t>process</a:t>
            </a:r>
            <a:r>
              <a:rPr lang="zh-CN" altLang="en-US" sz="1800" dirty="0"/>
              <a:t>）是计算机由单道程序系统向多道程序系统发展过程中被提出的一个重要概念。在单道程序系统中，计算机只能一道程序一道程序地执行，每个程序执行时，系统的一切资源都可以由这道程序使用，因为同一时间只有一道程序在运行</a:t>
            </a:r>
            <a:r>
              <a:rPr lang="zh-CN" altLang="en-US" sz="1800" dirty="0" smtClean="0"/>
              <a:t>。</a:t>
            </a:r>
            <a:endParaRPr lang="en-US" altLang="zh-CN" sz="1800" dirty="0" smtClean="0"/>
          </a:p>
          <a:p>
            <a:pPr lvl="1"/>
            <a:r>
              <a:rPr lang="zh-CN" altLang="en-US" sz="1800" dirty="0"/>
              <a:t>单道程序系统中资源的利用率非常低，特别是</a:t>
            </a:r>
            <a:r>
              <a:rPr lang="en-US" altLang="zh-CN" sz="1800" dirty="0"/>
              <a:t>CPU</a:t>
            </a:r>
            <a:r>
              <a:rPr lang="zh-CN" altLang="en-US" sz="1800" dirty="0"/>
              <a:t>等一些高速部件的利用率极低</a:t>
            </a:r>
            <a:r>
              <a:rPr lang="zh-CN" altLang="en-US" sz="1800" dirty="0" smtClean="0"/>
              <a:t>。</a:t>
            </a:r>
            <a:endParaRPr lang="en-US" altLang="zh-CN" sz="1800" dirty="0" smtClean="0"/>
          </a:p>
          <a:p>
            <a:pPr lvl="1"/>
            <a:r>
              <a:rPr lang="zh-CN" altLang="en-US" sz="1800" dirty="0" smtClean="0"/>
              <a:t>在</a:t>
            </a:r>
            <a:r>
              <a:rPr lang="zh-CN" altLang="en-US" sz="1800" dirty="0"/>
              <a:t>多道程序系统中，</a:t>
            </a:r>
            <a:r>
              <a:rPr lang="en-US" altLang="zh-CN" sz="1800" dirty="0"/>
              <a:t>CPU</a:t>
            </a:r>
            <a:r>
              <a:rPr lang="zh-CN" altLang="en-US" sz="1800" dirty="0"/>
              <a:t>被划分成时间片（</a:t>
            </a:r>
            <a:r>
              <a:rPr lang="en-US" altLang="zh-CN" sz="1800" dirty="0"/>
              <a:t>quantum</a:t>
            </a:r>
            <a:r>
              <a:rPr lang="zh-CN" altLang="en-US" sz="1800" dirty="0"/>
              <a:t>），由操作系统给每个运行的程序分配时间片，使多道程序在分别在不同的时间片中使用</a:t>
            </a:r>
            <a:r>
              <a:rPr lang="en-US" altLang="zh-CN" sz="1800" dirty="0"/>
              <a:t>CPU</a:t>
            </a:r>
            <a:r>
              <a:rPr lang="zh-CN" altLang="en-US" sz="1800" dirty="0"/>
              <a:t>。这样，从宏观上看，多道程序是在同时执行；而从微观上看，多道程序是轮流在执行。这种情况称为程序的并发运行。从操作系统管理的角度，除了要给每道程序的运行分配</a:t>
            </a:r>
            <a:r>
              <a:rPr lang="en-US" altLang="zh-CN" sz="1800" dirty="0"/>
              <a:t>CPU</a:t>
            </a:r>
            <a:r>
              <a:rPr lang="zh-CN" altLang="en-US" sz="1800" dirty="0"/>
              <a:t>时间片之外，还要为每道程序运行分配存储空间，用于保存程序处理的数据。</a:t>
            </a:r>
          </a:p>
          <a:p>
            <a:pPr lvl="1"/>
            <a:r>
              <a:rPr lang="zh-CN" altLang="en-US" sz="1800" dirty="0"/>
              <a:t>多道程序可以指多个程序同时运行，也可以指一个程序的多个运行实例（如同时打开的多个</a:t>
            </a:r>
            <a:r>
              <a:rPr lang="en-US" altLang="zh-CN" sz="1800" dirty="0"/>
              <a:t>word</a:t>
            </a:r>
            <a:r>
              <a:rPr lang="zh-CN" altLang="en-US" sz="1800" dirty="0"/>
              <a:t>文档）</a:t>
            </a:r>
            <a:r>
              <a:rPr lang="zh-CN" altLang="en-US" sz="1800" dirty="0" smtClean="0"/>
              <a:t>。</a:t>
            </a:r>
            <a:endParaRPr lang="en-US" altLang="zh-CN" sz="1800" dirty="0" smtClean="0"/>
          </a:p>
          <a:p>
            <a:pPr lvl="1"/>
            <a:r>
              <a:rPr lang="zh-CN" altLang="en-US" sz="1800" dirty="0" smtClean="0"/>
              <a:t>为了</a:t>
            </a:r>
            <a:r>
              <a:rPr lang="zh-CN" altLang="en-US" sz="1800" dirty="0"/>
              <a:t>准确地描述程序动态执行过程的性质</a:t>
            </a:r>
            <a:r>
              <a:rPr lang="zh-CN" altLang="en-US" sz="1800" dirty="0" smtClean="0"/>
              <a:t>，引入</a:t>
            </a:r>
            <a:r>
              <a:rPr lang="zh-CN" altLang="en-US" sz="1800" dirty="0"/>
              <a:t>了</a:t>
            </a:r>
            <a:r>
              <a:rPr lang="zh-CN" altLang="en-US" sz="1800" dirty="0">
                <a:solidFill>
                  <a:srgbClr val="FF0000"/>
                </a:solidFill>
              </a:rPr>
              <a:t>进程</a:t>
            </a:r>
            <a:r>
              <a:rPr lang="zh-CN" altLang="en-US" sz="1800" dirty="0"/>
              <a:t>的概念，将其定义为程序的一次运行活动。所以，一个程序可以对应一个或多个进程，而一个进程只对应一个程序。进程与进程根据时间片共享</a:t>
            </a:r>
            <a:r>
              <a:rPr lang="en-US" altLang="zh-CN" sz="1800" dirty="0"/>
              <a:t>CPU</a:t>
            </a:r>
            <a:r>
              <a:rPr lang="zh-CN" altLang="en-US" sz="1800" dirty="0"/>
              <a:t>，但不共享内存，每个进程在各自独立的内存空间中运行。一个应用程序可以同时启动多个进程，例如对于</a:t>
            </a:r>
            <a:r>
              <a:rPr lang="en-US" altLang="zh-CN" sz="1800" dirty="0"/>
              <a:t>IE</a:t>
            </a:r>
            <a:r>
              <a:rPr lang="zh-CN" altLang="en-US" sz="1800" dirty="0"/>
              <a:t>浏览器程序，每打开一个</a:t>
            </a:r>
            <a:r>
              <a:rPr lang="en-US" altLang="zh-CN" sz="1800" dirty="0"/>
              <a:t>IE</a:t>
            </a:r>
            <a:r>
              <a:rPr lang="zh-CN" altLang="en-US" sz="1800" dirty="0"/>
              <a:t>浏览器窗口，就启动了一个新的进程</a:t>
            </a:r>
            <a:r>
              <a:rPr lang="zh-CN" altLang="en-US" sz="1800" dirty="0" smtClean="0"/>
              <a:t>。</a:t>
            </a:r>
            <a:endParaRPr lang="en-US" altLang="zh-CN" sz="1800" dirty="0" smtClean="0"/>
          </a:p>
          <a:p>
            <a:pPr marL="457200" lvl="1" indent="0">
              <a:buNone/>
            </a:pP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738100941"/>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Java</a:t>
            </a:r>
            <a:r>
              <a:rPr lang="zh-CN" altLang="en-US" dirty="0"/>
              <a:t>多线程程序实例：室友叫醒</a:t>
            </a:r>
          </a:p>
        </p:txBody>
      </p:sp>
      <p:sp>
        <p:nvSpPr>
          <p:cNvPr id="3" name="内容占位符 2"/>
          <p:cNvSpPr>
            <a:spLocks noGrp="1"/>
          </p:cNvSpPr>
          <p:nvPr>
            <p:ph idx="1"/>
          </p:nvPr>
        </p:nvSpPr>
        <p:spPr/>
        <p:txBody>
          <a:bodyPr/>
          <a:lstStyle/>
          <a:p>
            <a:r>
              <a:rPr lang="zh-CN" altLang="en-US" dirty="0"/>
              <a:t>例</a:t>
            </a:r>
            <a:r>
              <a:rPr lang="en-US" altLang="zh-CN" dirty="0"/>
              <a:t>13.3 </a:t>
            </a:r>
            <a:r>
              <a:rPr lang="zh-CN" altLang="en-US" dirty="0"/>
              <a:t>宿舍中的两个室友李仕和王舞，早上，李仕起床后，王舞还在睡觉。李仕每隔两分钟要叫醒王舞一次：“快起床！”。李仕叫醒</a:t>
            </a:r>
            <a:r>
              <a:rPr lang="en-US" altLang="zh-CN" dirty="0"/>
              <a:t>5</a:t>
            </a:r>
            <a:r>
              <a:rPr lang="zh-CN" altLang="en-US" dirty="0"/>
              <a:t>次后，王舞起床。</a:t>
            </a:r>
          </a:p>
          <a:p>
            <a:pPr lvl="1"/>
            <a:r>
              <a:rPr lang="zh-CN" altLang="en-US" dirty="0"/>
              <a:t>这里有两个线程，即叫醒者线程和睡觉者线程。李仕按约定执行叫醒</a:t>
            </a:r>
            <a:r>
              <a:rPr lang="en-US" altLang="zh-CN" dirty="0" err="1"/>
              <a:t>maxWakeTimes</a:t>
            </a:r>
            <a:r>
              <a:rPr lang="zh-CN" altLang="en-US" dirty="0"/>
              <a:t>次后，不管王舞有没有起床，不再叫他，即叫醒者线程死亡；同时王舞起床后，睡觉者线程也即中断。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128206037"/>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13.1.4 </a:t>
            </a:r>
            <a:r>
              <a:rPr lang="zh-CN" altLang="en-US" dirty="0"/>
              <a:t>线程调度与线程优先级</a:t>
            </a:r>
          </a:p>
        </p:txBody>
      </p:sp>
      <p:sp>
        <p:nvSpPr>
          <p:cNvPr id="3" name="内容占位符 2"/>
          <p:cNvSpPr>
            <a:spLocks noGrp="1"/>
          </p:cNvSpPr>
          <p:nvPr>
            <p:ph idx="1"/>
          </p:nvPr>
        </p:nvSpPr>
        <p:spPr/>
        <p:txBody>
          <a:bodyPr/>
          <a:lstStyle/>
          <a:p>
            <a:r>
              <a:rPr lang="en-US" altLang="zh-CN" dirty="0"/>
              <a:t>Java</a:t>
            </a:r>
            <a:r>
              <a:rPr lang="zh-CN" altLang="en-US" dirty="0"/>
              <a:t>会提供一个线程调度器监视启动后进入可运行状态的所有线程，并按照一定的规则对这些线程进行调度</a:t>
            </a:r>
            <a:r>
              <a:rPr lang="zh-CN" altLang="en-US" dirty="0" smtClean="0"/>
              <a:t>。</a:t>
            </a:r>
            <a:endParaRPr lang="en-US" altLang="zh-CN" dirty="0" smtClean="0"/>
          </a:p>
          <a:p>
            <a:r>
              <a:rPr lang="en-US" altLang="zh-CN" dirty="0"/>
              <a:t>1. Java</a:t>
            </a:r>
            <a:r>
              <a:rPr lang="zh-CN" altLang="en-US" dirty="0"/>
              <a:t>线程的优先级标准</a:t>
            </a:r>
          </a:p>
          <a:p>
            <a:pPr lvl="1"/>
            <a:r>
              <a:rPr lang="zh-CN" altLang="en-US" dirty="0"/>
              <a:t>（</a:t>
            </a:r>
            <a:r>
              <a:rPr lang="en-US" altLang="zh-CN" dirty="0"/>
              <a:t>1</a:t>
            </a:r>
            <a:r>
              <a:rPr lang="zh-CN" altLang="en-US" dirty="0"/>
              <a:t>）分为</a:t>
            </a:r>
            <a:r>
              <a:rPr lang="en-US" altLang="zh-CN" dirty="0"/>
              <a:t>10</a:t>
            </a:r>
            <a:r>
              <a:rPr lang="zh-CN" altLang="en-US" dirty="0"/>
              <a:t>个等级，分别用</a:t>
            </a:r>
            <a:r>
              <a:rPr lang="en-US" altLang="zh-CN" dirty="0"/>
              <a:t>1~10</a:t>
            </a:r>
            <a:r>
              <a:rPr lang="zh-CN" altLang="en-US" dirty="0"/>
              <a:t>之间的数字表示。数字越大，表明线程的级别越高。</a:t>
            </a:r>
          </a:p>
          <a:p>
            <a:pPr lvl="1"/>
            <a:r>
              <a:rPr lang="zh-CN" altLang="en-US" dirty="0"/>
              <a:t>（</a:t>
            </a:r>
            <a:r>
              <a:rPr lang="en-US" altLang="zh-CN" dirty="0"/>
              <a:t>2</a:t>
            </a:r>
            <a:r>
              <a:rPr lang="zh-CN" altLang="en-US" dirty="0"/>
              <a:t>）默认的优先级为</a:t>
            </a:r>
            <a:r>
              <a:rPr lang="en-US" altLang="zh-CN" dirty="0"/>
              <a:t>5</a:t>
            </a:r>
            <a:r>
              <a:rPr lang="zh-CN" altLang="en-US" dirty="0"/>
              <a:t>。在没有特别指出的情况下，主线程的优先级为</a:t>
            </a:r>
            <a:r>
              <a:rPr lang="en-US" altLang="zh-CN" dirty="0"/>
              <a:t>5</a:t>
            </a:r>
            <a:r>
              <a:rPr lang="zh-CN" altLang="en-US" dirty="0"/>
              <a:t>。</a:t>
            </a:r>
          </a:p>
          <a:p>
            <a:pPr lvl="1"/>
            <a:r>
              <a:rPr lang="zh-CN" altLang="en-US" dirty="0"/>
              <a:t>（</a:t>
            </a:r>
            <a:r>
              <a:rPr lang="en-US" altLang="zh-CN" dirty="0"/>
              <a:t>3</a:t>
            </a:r>
            <a:r>
              <a:rPr lang="zh-CN" altLang="en-US" dirty="0"/>
              <a:t>）对于子线程，其初始优先级与父线程相同。</a:t>
            </a:r>
          </a:p>
          <a:p>
            <a:pPr lvl="1"/>
            <a:r>
              <a:rPr lang="zh-CN" altLang="en-US" dirty="0"/>
              <a:t>（</a:t>
            </a:r>
            <a:r>
              <a:rPr lang="en-US" altLang="zh-CN" dirty="0"/>
              <a:t>4</a:t>
            </a:r>
            <a:r>
              <a:rPr lang="zh-CN" altLang="en-US" dirty="0"/>
              <a:t>）一个线程的优先级可以由程序员设定或改变。</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352567372"/>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13.1.4 </a:t>
            </a:r>
            <a:r>
              <a:rPr lang="zh-CN" altLang="en-US" dirty="0"/>
              <a:t>线程调度与线程</a:t>
            </a:r>
            <a:r>
              <a:rPr lang="zh-CN" altLang="en-US" dirty="0" smtClean="0"/>
              <a:t>优先级（续）</a:t>
            </a:r>
            <a:endParaRPr lang="zh-CN" altLang="en-US" dirty="0"/>
          </a:p>
        </p:txBody>
      </p:sp>
      <p:sp>
        <p:nvSpPr>
          <p:cNvPr id="3" name="内容占位符 2"/>
          <p:cNvSpPr>
            <a:spLocks noGrp="1"/>
          </p:cNvSpPr>
          <p:nvPr>
            <p:ph idx="1"/>
          </p:nvPr>
        </p:nvSpPr>
        <p:spPr>
          <a:xfrm>
            <a:off x="478916" y="1114425"/>
            <a:ext cx="11368616" cy="5233212"/>
          </a:xfrm>
        </p:spPr>
        <p:txBody>
          <a:bodyPr/>
          <a:lstStyle/>
          <a:p>
            <a:r>
              <a:rPr lang="en-US" altLang="zh-CN" dirty="0"/>
              <a:t>2. Java</a:t>
            </a:r>
            <a:r>
              <a:rPr lang="zh-CN" altLang="en-US" dirty="0"/>
              <a:t>线程的调度策略</a:t>
            </a:r>
          </a:p>
          <a:p>
            <a:pPr lvl="1"/>
            <a:r>
              <a:rPr lang="en-US" altLang="zh-CN" dirty="0"/>
              <a:t>Java</a:t>
            </a:r>
            <a:r>
              <a:rPr lang="zh-CN" altLang="en-US" dirty="0"/>
              <a:t>线程调度的策略是：优先级高的线程应该获得</a:t>
            </a:r>
            <a:r>
              <a:rPr lang="en-US" altLang="zh-CN" dirty="0"/>
              <a:t>CPU</a:t>
            </a:r>
            <a:r>
              <a:rPr lang="zh-CN" altLang="en-US" dirty="0"/>
              <a:t>资源执行的更大概率，优先级低的线程也并非总不能执行。通常采用下面两种调度策略：</a:t>
            </a:r>
          </a:p>
          <a:p>
            <a:pPr lvl="2"/>
            <a:r>
              <a:rPr lang="zh-CN" altLang="en-US" dirty="0"/>
              <a:t>（</a:t>
            </a:r>
            <a:r>
              <a:rPr lang="en-US" altLang="zh-CN" dirty="0"/>
              <a:t>1</a:t>
            </a:r>
            <a:r>
              <a:rPr lang="zh-CN" altLang="en-US" dirty="0"/>
              <a:t>）强占式（</a:t>
            </a:r>
            <a:r>
              <a:rPr lang="en-US" altLang="zh-CN" dirty="0"/>
              <a:t>preemptive</a:t>
            </a:r>
            <a:r>
              <a:rPr lang="zh-CN" altLang="en-US" dirty="0"/>
              <a:t>）调度策略：通常，</a:t>
            </a:r>
            <a:r>
              <a:rPr lang="en-US" altLang="zh-CN" dirty="0"/>
              <a:t>Java</a:t>
            </a:r>
            <a:r>
              <a:rPr lang="zh-CN" altLang="en-US" dirty="0"/>
              <a:t>运行时系统支持一种简单的固定优先级的调度算法：</a:t>
            </a:r>
          </a:p>
          <a:p>
            <a:pPr lvl="3"/>
            <a:r>
              <a:rPr lang="zh-CN" altLang="en-US" dirty="0"/>
              <a:t>高优先级的线程会在较低优先级线程之前得到执行，并且在当前线程在执行过程中，若有更高优先级的线程就绪，则该优先级高的线程回被立即执行。</a:t>
            </a:r>
          </a:p>
          <a:p>
            <a:pPr lvl="3"/>
            <a:r>
              <a:rPr lang="zh-CN" altLang="en-US" dirty="0"/>
              <a:t>具有相同优先级的多个线程都为最高优先级，将按照“先到先服务”的方式执行。</a:t>
            </a:r>
          </a:p>
          <a:p>
            <a:pPr lvl="2"/>
            <a:r>
              <a:rPr lang="zh-CN" altLang="en-US" dirty="0" smtClean="0"/>
              <a:t>（</a:t>
            </a:r>
            <a:r>
              <a:rPr lang="en-US" altLang="zh-CN" dirty="0"/>
              <a:t>2</a:t>
            </a:r>
            <a:r>
              <a:rPr lang="zh-CN" altLang="en-US" dirty="0"/>
              <a:t>）时间片轮转（</a:t>
            </a:r>
            <a:r>
              <a:rPr lang="en-US" altLang="zh-CN" dirty="0"/>
              <a:t>round-robin</a:t>
            </a:r>
            <a:r>
              <a:rPr lang="zh-CN" altLang="en-US" dirty="0"/>
              <a:t>）调度策略：这种调度策略是从所有处于就绪状态的线程中选择优先级最高的线程分配一定的</a:t>
            </a:r>
            <a:r>
              <a:rPr lang="en-US" altLang="zh-CN" dirty="0"/>
              <a:t>CPU</a:t>
            </a:r>
            <a:r>
              <a:rPr lang="zh-CN" altLang="en-US" dirty="0"/>
              <a:t>时间运行，该时间过后再选择其他线程运行。只有当前线程运行结束、放弃（</a:t>
            </a:r>
            <a:r>
              <a:rPr lang="en-US" altLang="zh-CN" dirty="0"/>
              <a:t>yield</a:t>
            </a:r>
            <a:r>
              <a:rPr lang="zh-CN" altLang="en-US" dirty="0"/>
              <a:t>）</a:t>
            </a:r>
            <a:r>
              <a:rPr lang="en-US" altLang="zh-CN" dirty="0"/>
              <a:t>CPU</a:t>
            </a:r>
            <a:r>
              <a:rPr lang="zh-CN" altLang="en-US" dirty="0"/>
              <a:t>或由于某种原因进入阻塞状态，低优先级的线程才有机会执行；如果有两个优先级相同的线程都在等待</a:t>
            </a:r>
            <a:r>
              <a:rPr lang="en-US" altLang="zh-CN" dirty="0"/>
              <a:t>CPU</a:t>
            </a:r>
            <a:r>
              <a:rPr lang="zh-CN" altLang="en-US" dirty="0"/>
              <a:t>，则调度程序以轮转的方式选择运行的线程。</a:t>
            </a:r>
          </a:p>
          <a:p>
            <a:pPr lvl="1"/>
            <a:r>
              <a:rPr lang="zh-CN" altLang="en-US" dirty="0"/>
              <a:t>具体采用哪种策略取决于</a:t>
            </a:r>
            <a:r>
              <a:rPr lang="en-US" altLang="zh-CN" dirty="0"/>
              <a:t>JVM</a:t>
            </a:r>
            <a:r>
              <a:rPr lang="zh-CN" altLang="en-US" dirty="0"/>
              <a:t>，也依赖于操作系统。</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659781154"/>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13.1 JVM</a:t>
            </a:r>
            <a:r>
              <a:rPr lang="zh-CN" altLang="en-US" dirty="0"/>
              <a:t>运行时数据区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9" y="3552825"/>
            <a:ext cx="4133999" cy="2852904"/>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qr.api.cli.im/newqr/create?data=http%3A%2F%2Fqr61.cn%2Fo7nUYH%2FqwEXeMK&amp;level=H&amp;transparent=0&amp;bgcolor=%23FFFFFF&amp;forecolor=%2F%2Fstatic.clewm.net%2Fcli%2Fimages%2Fbeautify%2Fnew%2Fforecolor%2F35.png&amp;blockpixel=12&amp;marginblock=2&amp;logourl=&amp;size=400&amp;text=&amp;logoshape=no&amp;embed_text_fontfamily=simhei.ttc&amp;eye_use_fore=1&amp;background=images%2Fbackground%2Fbg6.png&amp;wper=0.8&amp;hper=0.8&amp;tper=0.1&amp;lper=0.1&amp;qrcode_eyes=&amp;outcolor=&amp;incolor=&amp;body_type=0&amp;qr_rotate=0&amp;fontfamily=msyh.ttf&amp;fontsize=30&amp;fontcolor=&amp;logo_pos=0&amp;kid=cliim&amp;time=1639697806&amp;key=4b6aa6ef2a0e2809d440e17a1958b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193" y="385763"/>
            <a:ext cx="2384943" cy="238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778471"/>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4264" y="2405949"/>
            <a:ext cx="10212916" cy="609600"/>
          </a:xfrm>
        </p:spPr>
        <p:txBody>
          <a:bodyPr/>
          <a:lstStyle/>
          <a:p>
            <a:r>
              <a:rPr lang="zh-CN" altLang="en-US" dirty="0"/>
              <a:t>第</a:t>
            </a:r>
            <a:r>
              <a:rPr lang="en-US" altLang="zh-CN" dirty="0"/>
              <a:t>13.2</a:t>
            </a:r>
            <a:r>
              <a:rPr lang="zh-CN" altLang="en-US" dirty="0"/>
              <a:t>课  </a:t>
            </a:r>
            <a:r>
              <a:rPr lang="en-US" altLang="zh-CN" dirty="0" err="1"/>
              <a:t>java.lang.Thread</a:t>
            </a:r>
            <a:r>
              <a:rPr lang="zh-CN" altLang="en-US"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568641081"/>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Thread</a:t>
            </a:r>
            <a:r>
              <a:rPr lang="zh-CN" altLang="en-US" dirty="0"/>
              <a:t>类隐式继承自</a:t>
            </a:r>
            <a:r>
              <a:rPr lang="en-US" altLang="zh-CN" dirty="0" err="1"/>
              <a:t>java.lang.Object</a:t>
            </a:r>
            <a:r>
              <a:rPr lang="zh-CN" altLang="en-US" dirty="0"/>
              <a:t>，也是</a:t>
            </a:r>
            <a:r>
              <a:rPr lang="en-US" altLang="zh-CN" dirty="0"/>
              <a:t>Runnable</a:t>
            </a:r>
            <a:r>
              <a:rPr lang="zh-CN" altLang="en-US" dirty="0"/>
              <a:t>接口的一个实现类，其定义部分如下</a:t>
            </a:r>
            <a:r>
              <a:rPr lang="zh-CN" altLang="en-US" dirty="0" smtClean="0"/>
              <a:t>：</a:t>
            </a:r>
            <a:endParaRPr lang="en-US" altLang="zh-CN" dirty="0" smtClean="0"/>
          </a:p>
          <a:p>
            <a:endParaRPr lang="en-US" altLang="zh-CN" dirty="0"/>
          </a:p>
          <a:p>
            <a:endParaRPr lang="en-US" altLang="zh-CN" dirty="0" smtClean="0"/>
          </a:p>
          <a:p>
            <a:r>
              <a:rPr lang="zh-CN" altLang="en-US" dirty="0"/>
              <a:t>在</a:t>
            </a:r>
            <a:r>
              <a:rPr lang="en-US" altLang="zh-CN" dirty="0"/>
              <a:t>Thread</a:t>
            </a:r>
            <a:r>
              <a:rPr lang="zh-CN" altLang="en-US" dirty="0"/>
              <a:t>类中定义了各种用于创建和控制线程的方法和属性。</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756204962"/>
              </p:ext>
            </p:extLst>
          </p:nvPr>
        </p:nvGraphicFramePr>
        <p:xfrm>
          <a:off x="1938939" y="1848559"/>
          <a:ext cx="7598466" cy="490603"/>
        </p:xfrm>
        <a:graphic>
          <a:graphicData uri="http://schemas.openxmlformats.org/drawingml/2006/table">
            <a:tbl>
              <a:tblPr firstRow="1" firstCol="1" bandRow="1"/>
              <a:tblGrid>
                <a:gridCol w="7598466"/>
              </a:tblGrid>
              <a:tr h="490603">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class Thread implements Runnable</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3917456"/>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13.2.1 Thread</a:t>
            </a:r>
            <a:r>
              <a:rPr lang="zh-CN" altLang="en-US" dirty="0"/>
              <a:t>类的构造器</a:t>
            </a:r>
          </a:p>
        </p:txBody>
      </p:sp>
      <p:sp>
        <p:nvSpPr>
          <p:cNvPr id="3" name="内容占位符 2"/>
          <p:cNvSpPr>
            <a:spLocks noGrp="1"/>
          </p:cNvSpPr>
          <p:nvPr>
            <p:ph idx="1"/>
          </p:nvPr>
        </p:nvSpPr>
        <p:spPr/>
        <p:txBody>
          <a:bodyPr/>
          <a:lstStyle/>
          <a:p>
            <a:pPr marL="0" indent="0">
              <a:buNone/>
            </a:pPr>
            <a:r>
              <a:rPr lang="en-US" altLang="zh-CN" dirty="0"/>
              <a:t>• public </a:t>
            </a:r>
            <a:r>
              <a:rPr lang="en-US" altLang="zh-CN" dirty="0" smtClean="0"/>
              <a:t>Thread()</a:t>
            </a:r>
            <a:r>
              <a:rPr lang="zh-CN" altLang="en-US" dirty="0"/>
              <a:t>：创建线程，系统设置默认线程名。</a:t>
            </a:r>
          </a:p>
          <a:p>
            <a:pPr marL="0" indent="0">
              <a:buNone/>
            </a:pPr>
            <a:r>
              <a:rPr lang="en-US" altLang="zh-CN" dirty="0"/>
              <a:t>• public </a:t>
            </a:r>
            <a:r>
              <a:rPr lang="en-US" altLang="zh-CN" dirty="0" smtClean="0"/>
              <a:t>Thread(String </a:t>
            </a:r>
            <a:r>
              <a:rPr lang="en-US" altLang="zh-CN" dirty="0"/>
              <a:t>name)</a:t>
            </a:r>
            <a:r>
              <a:rPr lang="zh-CN" altLang="en-US" dirty="0"/>
              <a:t>：创建线程，指定一个线程名。</a:t>
            </a:r>
          </a:p>
          <a:p>
            <a:pPr marL="0" indent="0">
              <a:buNone/>
            </a:pPr>
            <a:r>
              <a:rPr lang="en-US" altLang="zh-CN" dirty="0"/>
              <a:t>• public </a:t>
            </a:r>
            <a:r>
              <a:rPr lang="en-US" altLang="zh-CN" dirty="0" smtClean="0"/>
              <a:t>Thread(Runnable </a:t>
            </a:r>
            <a:r>
              <a:rPr lang="en-US" altLang="zh-CN" dirty="0"/>
              <a:t>target, String name)</a:t>
            </a:r>
            <a:r>
              <a:rPr lang="zh-CN" altLang="en-US" dirty="0"/>
              <a:t>：创建线程；指定一个线程名，线程启动时，激发目标对象</a:t>
            </a:r>
            <a:r>
              <a:rPr lang="en-US" altLang="zh-CN" dirty="0"/>
              <a:t>target</a:t>
            </a:r>
            <a:r>
              <a:rPr lang="zh-CN" altLang="en-US" dirty="0"/>
              <a:t>自动调用接口中的</a:t>
            </a:r>
            <a:r>
              <a:rPr lang="en-US" altLang="zh-CN" dirty="0"/>
              <a:t>run ()</a:t>
            </a:r>
            <a:r>
              <a:rPr lang="zh-CN" altLang="en-US" dirty="0"/>
              <a:t>方法，执行业务逻辑。</a:t>
            </a:r>
          </a:p>
          <a:p>
            <a:pPr marL="0" indent="0">
              <a:buNone/>
            </a:pPr>
            <a:r>
              <a:rPr lang="en-US" altLang="zh-CN" dirty="0"/>
              <a:t>• public </a:t>
            </a:r>
            <a:r>
              <a:rPr lang="en-US" altLang="zh-CN" dirty="0" smtClean="0"/>
              <a:t>Thread(</a:t>
            </a:r>
            <a:r>
              <a:rPr lang="en-US" altLang="zh-CN" dirty="0" err="1" smtClean="0"/>
              <a:t>ThreadGroup</a:t>
            </a:r>
            <a:r>
              <a:rPr lang="en-US" altLang="zh-CN" dirty="0" smtClean="0"/>
              <a:t> </a:t>
            </a:r>
            <a:r>
              <a:rPr lang="en-US" altLang="zh-CN" dirty="0"/>
              <a:t>group, Runnable target, String name)</a:t>
            </a:r>
            <a:r>
              <a:rPr lang="zh-CN" altLang="en-US" dirty="0"/>
              <a:t>：创建线程；线程启动时，激发</a:t>
            </a:r>
            <a:r>
              <a:rPr lang="en-US" altLang="zh-CN" dirty="0"/>
              <a:t>target</a:t>
            </a:r>
            <a:r>
              <a:rPr lang="zh-CN" altLang="en-US" dirty="0"/>
              <a:t>中的</a:t>
            </a:r>
            <a:r>
              <a:rPr lang="en-US" altLang="zh-CN" dirty="0"/>
              <a:t>run ()</a:t>
            </a:r>
            <a:r>
              <a:rPr lang="zh-CN" altLang="en-US" dirty="0"/>
              <a:t>方法；指定一个线程名；将线程加入线程组</a:t>
            </a:r>
            <a:r>
              <a:rPr lang="en-US" altLang="zh-CN" dirty="0"/>
              <a:t>group</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801981960"/>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Thread</a:t>
            </a:r>
            <a:r>
              <a:rPr lang="zh-CN" altLang="en-US" dirty="0"/>
              <a:t>类中的优先级别静态常量</a:t>
            </a:r>
          </a:p>
        </p:txBody>
      </p:sp>
      <p:sp>
        <p:nvSpPr>
          <p:cNvPr id="3" name="内容占位符 2"/>
          <p:cNvSpPr>
            <a:spLocks noGrp="1"/>
          </p:cNvSpPr>
          <p:nvPr>
            <p:ph idx="1"/>
          </p:nvPr>
        </p:nvSpPr>
        <p:spPr>
          <a:xfrm>
            <a:off x="505885" y="995363"/>
            <a:ext cx="11368616" cy="5150256"/>
          </a:xfrm>
        </p:spPr>
        <p:txBody>
          <a:bodyPr/>
          <a:lstStyle/>
          <a:p>
            <a:r>
              <a:rPr lang="en-US" altLang="zh-CN" dirty="0"/>
              <a:t>Java</a:t>
            </a:r>
            <a:r>
              <a:rPr lang="zh-CN" altLang="en-US" dirty="0"/>
              <a:t>所有的线程在运行前都会保持在就绪状态，排队等待</a:t>
            </a:r>
            <a:r>
              <a:rPr lang="en-US" altLang="zh-CN" dirty="0"/>
              <a:t>CPU</a:t>
            </a:r>
            <a:r>
              <a:rPr lang="zh-CN" altLang="en-US" dirty="0"/>
              <a:t>资源。但是也有例外，即优先级别高的线程会被优先执行</a:t>
            </a:r>
            <a:r>
              <a:rPr lang="zh-CN" altLang="en-US" dirty="0" smtClean="0"/>
              <a:t>。</a:t>
            </a:r>
            <a:endParaRPr lang="en-US" altLang="zh-CN" dirty="0" smtClean="0"/>
          </a:p>
          <a:p>
            <a:r>
              <a:rPr lang="zh-CN" altLang="en-US" dirty="0" smtClean="0"/>
              <a:t>为了</a:t>
            </a:r>
            <a:r>
              <a:rPr lang="zh-CN" altLang="en-US" dirty="0"/>
              <a:t>线程对于操作系统和用户的重要性区分开，</a:t>
            </a:r>
            <a:r>
              <a:rPr lang="en-US" altLang="zh-CN" dirty="0"/>
              <a:t>Java</a:t>
            </a:r>
            <a:r>
              <a:rPr lang="zh-CN" altLang="en-US" dirty="0"/>
              <a:t>定义了线程的优先级策略。相应地，在</a:t>
            </a:r>
            <a:r>
              <a:rPr lang="en-US" altLang="zh-CN" dirty="0"/>
              <a:t>Thread</a:t>
            </a:r>
            <a:r>
              <a:rPr lang="zh-CN" altLang="en-US" dirty="0"/>
              <a:t>类中定义了表示线程最低、最高和普通优先级的</a:t>
            </a:r>
            <a:r>
              <a:rPr lang="en-US" altLang="zh-CN" dirty="0"/>
              <a:t>3</a:t>
            </a:r>
            <a:r>
              <a:rPr lang="zh-CN" altLang="en-US" dirty="0"/>
              <a:t>个静态成员变量</a:t>
            </a:r>
            <a:r>
              <a:rPr lang="zh-CN" altLang="en-US" dirty="0" smtClean="0"/>
              <a:t>（如表所示）</a:t>
            </a:r>
            <a:r>
              <a:rPr lang="zh-CN" altLang="en-US" dirty="0"/>
              <a:t>分别代表的优先级的最低、中等和最高</a:t>
            </a:r>
            <a:r>
              <a:rPr lang="zh-CN" altLang="en-US" dirty="0" smtClean="0"/>
              <a:t>。</a:t>
            </a:r>
            <a:endParaRPr lang="en-US" altLang="zh-CN" dirty="0" smtClean="0"/>
          </a:p>
          <a:p>
            <a:r>
              <a:rPr lang="zh-CN" altLang="en-US" dirty="0" smtClean="0"/>
              <a:t>一个</a:t>
            </a:r>
            <a:r>
              <a:rPr lang="zh-CN" altLang="en-US" dirty="0"/>
              <a:t>线程对象被创建时，其默认的线程优先级是中等（</a:t>
            </a:r>
            <a:r>
              <a:rPr lang="en-US" altLang="zh-CN" dirty="0"/>
              <a:t>NORM_PRIORITY</a:t>
            </a:r>
            <a:r>
              <a:rPr lang="zh-CN" altLang="en-US" dirty="0"/>
              <a:t>）</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可以使用</a:t>
            </a:r>
            <a:r>
              <a:rPr lang="en-US" altLang="zh-CN" dirty="0" err="1"/>
              <a:t>setPrioperty</a:t>
            </a:r>
            <a:r>
              <a:rPr lang="en-US" altLang="zh-CN" dirty="0"/>
              <a:t>()</a:t>
            </a:r>
            <a:r>
              <a:rPr lang="zh-CN" altLang="en-US" dirty="0"/>
              <a:t>方法设置一个线程的优先级别。</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4232938"/>
              </p:ext>
            </p:extLst>
          </p:nvPr>
        </p:nvGraphicFramePr>
        <p:xfrm>
          <a:off x="1095687" y="3433763"/>
          <a:ext cx="8689128" cy="2046029"/>
        </p:xfrm>
        <a:graphic>
          <a:graphicData uri="http://schemas.openxmlformats.org/drawingml/2006/table">
            <a:tbl>
              <a:tblPr firstRow="1" firstCol="1" lastRow="1" lastCol="1" bandRow="1" bandCol="1"/>
              <a:tblGrid>
                <a:gridCol w="3832430"/>
                <a:gridCol w="3014909"/>
                <a:gridCol w="1841789"/>
              </a:tblGrid>
              <a:tr h="500696">
                <a:tc>
                  <a:txBody>
                    <a:bodyPr/>
                    <a:lstStyle/>
                    <a:p>
                      <a:pPr algn="ctr">
                        <a:lnSpc>
                          <a:spcPts val="1000"/>
                        </a:lnSpc>
                        <a:spcAft>
                          <a:spcPts val="0"/>
                        </a:spcAft>
                      </a:pPr>
                      <a:r>
                        <a:rPr lang="zh-CN" sz="1600">
                          <a:effectLst/>
                          <a:latin typeface="Times New Roman" panose="02020603050405020304" pitchFamily="18" charset="0"/>
                          <a:ea typeface="宋体" panose="02010600030101010101" pitchFamily="2" charset="-122"/>
                        </a:rPr>
                        <a:t>静态常量定义</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zh-CN" sz="1600">
                          <a:effectLst/>
                          <a:latin typeface="Times New Roman" panose="02020603050405020304" pitchFamily="18" charset="0"/>
                          <a:ea typeface="宋体" panose="02010600030101010101" pitchFamily="2" charset="-122"/>
                        </a:rPr>
                        <a:t>描</a:t>
                      </a:r>
                      <a:r>
                        <a:rPr lang="en-US" sz="1600">
                          <a:effectLst/>
                          <a:latin typeface="Times New Roman" panose="02020603050405020304" pitchFamily="18" charset="0"/>
                          <a:ea typeface="宋体" panose="02010600030101010101" pitchFamily="2" charset="-122"/>
                        </a:rPr>
                        <a:t>    </a:t>
                      </a:r>
                      <a:r>
                        <a:rPr lang="zh-CN" sz="1600">
                          <a:effectLst/>
                          <a:latin typeface="Times New Roman" panose="02020603050405020304" pitchFamily="18" charset="0"/>
                          <a:ea typeface="宋体" panose="02010600030101010101" pitchFamily="2" charset="-122"/>
                        </a:rPr>
                        <a:t>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zh-CN" sz="1600">
                          <a:effectLst/>
                          <a:latin typeface="Times New Roman" panose="02020603050405020304" pitchFamily="18" charset="0"/>
                          <a:ea typeface="宋体" panose="02010600030101010101" pitchFamily="2" charset="-122"/>
                        </a:rPr>
                        <a:t>表示常量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111">
                <a:tc>
                  <a:txBody>
                    <a:bodyPr/>
                    <a:lstStyle/>
                    <a:p>
                      <a:pPr algn="just">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static final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 </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MIN_PRIORITY</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最低优先级</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900"/>
                        </a:lnSpc>
                        <a:spcAft>
                          <a:spcPts val="0"/>
                        </a:spcAft>
                      </a:pPr>
                      <a:r>
                        <a:rPr lang="en-US" sz="1600">
                          <a:effectLst/>
                          <a:latin typeface="宋体" panose="02010600030101010101" pitchFamily="2" charset="-122"/>
                          <a:ea typeface="宋体" panose="02010600030101010101" pitchFamily="2" charset="-122"/>
                        </a:rPr>
                        <a:t>1</a:t>
                      </a:r>
                      <a:endParaRPr lang="zh-CN" sz="16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111">
                <a:tc>
                  <a:txBody>
                    <a:bodyPr/>
                    <a:lstStyle/>
                    <a:p>
                      <a:pPr algn="just">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static final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NORM_PRIORITY</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中等优先级（默认优先级）</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900"/>
                        </a:lnSpc>
                        <a:spcAft>
                          <a:spcPts val="0"/>
                        </a:spcAft>
                      </a:pPr>
                      <a:r>
                        <a:rPr lang="en-US" sz="1600">
                          <a:effectLst/>
                          <a:latin typeface="宋体" panose="02010600030101010101" pitchFamily="2" charset="-122"/>
                          <a:ea typeface="宋体" panose="02010600030101010101" pitchFamily="2" charset="-122"/>
                        </a:rPr>
                        <a:t>5</a:t>
                      </a:r>
                      <a:endParaRPr lang="zh-CN" sz="16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111">
                <a:tc>
                  <a:txBody>
                    <a:bodyPr/>
                    <a:lstStyle/>
                    <a:p>
                      <a:pPr algn="just">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static final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MAX_PRIORITY</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最高优先级</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900"/>
                        </a:lnSpc>
                        <a:spcAft>
                          <a:spcPts val="0"/>
                        </a:spcAft>
                      </a:pPr>
                      <a:r>
                        <a:rPr lang="en-US" sz="1600" dirty="0">
                          <a:effectLst/>
                          <a:latin typeface="宋体" panose="02010600030101010101" pitchFamily="2" charset="-122"/>
                          <a:ea typeface="宋体" panose="02010600030101010101" pitchFamily="2" charset="-122"/>
                        </a:rPr>
                        <a:t>10</a:t>
                      </a:r>
                      <a:endParaRPr lang="zh-CN" sz="16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813491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13.2.3 Thread</a:t>
            </a:r>
            <a:r>
              <a:rPr lang="zh-CN" altLang="en-US" dirty="0"/>
              <a:t>类中影响线程状态的方法</a:t>
            </a:r>
          </a:p>
        </p:txBody>
      </p:sp>
      <p:sp>
        <p:nvSpPr>
          <p:cNvPr id="3" name="内容占位符 2"/>
          <p:cNvSpPr>
            <a:spLocks noGrp="1"/>
          </p:cNvSpPr>
          <p:nvPr>
            <p:ph idx="1"/>
          </p:nvPr>
        </p:nvSpPr>
        <p:spPr/>
        <p:txBody>
          <a:bodyPr/>
          <a:lstStyle/>
          <a:p>
            <a:r>
              <a:rPr lang="zh-CN" altLang="en-US" dirty="0" smtClean="0"/>
              <a:t>下表所</a:t>
            </a:r>
            <a:r>
              <a:rPr lang="zh-CN" altLang="en-US" dirty="0"/>
              <a:t>示为</a:t>
            </a:r>
            <a:r>
              <a:rPr lang="en-US" altLang="zh-CN" dirty="0"/>
              <a:t>Thread</a:t>
            </a:r>
            <a:r>
              <a:rPr lang="zh-CN" altLang="en-US" dirty="0"/>
              <a:t>类中定义的会影响线程状态的几个方法。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158456674"/>
              </p:ext>
            </p:extLst>
          </p:nvPr>
        </p:nvGraphicFramePr>
        <p:xfrm>
          <a:off x="478916" y="1822435"/>
          <a:ext cx="11270061" cy="3865983"/>
        </p:xfrm>
        <a:graphic>
          <a:graphicData uri="http://schemas.openxmlformats.org/drawingml/2006/table">
            <a:tbl>
              <a:tblPr firstRow="1" firstCol="1" lastRow="1" lastCol="1" bandRow="1" bandCol="1"/>
              <a:tblGrid>
                <a:gridCol w="4365965"/>
                <a:gridCol w="1726362"/>
                <a:gridCol w="5177734"/>
              </a:tblGrid>
              <a:tr h="306336">
                <a:tc>
                  <a:txBody>
                    <a:bodyPr/>
                    <a:lstStyle/>
                    <a:p>
                      <a:pPr algn="ctr">
                        <a:lnSpc>
                          <a:spcPct val="100000"/>
                        </a:lnSpc>
                        <a:spcAft>
                          <a:spcPts val="0"/>
                        </a:spcAft>
                        <a:tabLst>
                          <a:tab pos="5029200" algn="l"/>
                        </a:tabLst>
                      </a:pPr>
                      <a:r>
                        <a:rPr lang="zh-CN" sz="1600" kern="100" dirty="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方法名</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状态变化</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说</a:t>
                      </a:r>
                      <a:r>
                        <a:rPr lang="en-US"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    </a:t>
                      </a: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明</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336">
                <a:tc>
                  <a:txBody>
                    <a:bodyPr/>
                    <a:lstStyle/>
                    <a:p>
                      <a:pPr algn="just">
                        <a:lnSpc>
                          <a:spcPct val="100000"/>
                        </a:lnSpc>
                        <a:spcAft>
                          <a:spcPts val="0"/>
                        </a:spcAft>
                        <a:tabLst>
                          <a:tab pos="502920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start()</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新建</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启动线程</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957">
                <a:tc>
                  <a:txBody>
                    <a:bodyPr/>
                    <a:lstStyle/>
                    <a:p>
                      <a:pPr algn="just">
                        <a:lnSpc>
                          <a:spcPct val="100000"/>
                        </a:lnSpc>
                        <a:spcAft>
                          <a:spcPts val="0"/>
                        </a:spcAft>
                        <a:tabLst>
                          <a:tab pos="502920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run()</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死亡</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线程入口点，被</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start ()</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自动调用，运行线程。</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执行结束，线程正常死亡</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665">
                <a:tc>
                  <a:txBody>
                    <a:bodyPr/>
                    <a:lstStyle/>
                    <a:p>
                      <a:pPr algn="just">
                        <a:lnSpc>
                          <a:spcPct val="100000"/>
                        </a:lnSpc>
                        <a:spcAft>
                          <a:spcPts val="0"/>
                        </a:spcAft>
                        <a:tabLst>
                          <a:tab pos="502920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static void sleep(long </a:t>
                      </a:r>
                      <a:r>
                        <a:rPr lang="en-US" sz="1600" u="sng"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milis</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600" u="sng"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nanos</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阻塞</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当前线程休眠</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millis</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毫秒</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+nanos</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纳秒，再进入就绪</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353">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wait([long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milis</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阻塞</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等待或最多等待</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milis ms</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。只能在同步方法中被调用</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646">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notify()</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阻塞</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唤醒等待队列中优先级别最高的线程，用于同步控制</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336">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notifyAll()</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阻塞</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唤醒等待队列中优先级别全部线程，用于同步控制</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665">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final void join([long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milis</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 </a:t>
                      </a:r>
                      <a:r>
                        <a:rPr lang="en-US" sz="1600" u="sng"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nanos</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连接线程，暂停当前线程执行</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353">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static void yield()</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就绪</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暂停正在执行的</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336">
                <a:tc>
                  <a:txBody>
                    <a:bodyPr/>
                    <a:lstStyle/>
                    <a:p>
                      <a:pPr algn="just">
                        <a:lnSpc>
                          <a:spcPct val="1000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public void destroy()</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死亡</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撤销当前线程，但不进行任何善后工作</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6577406"/>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13.2.3 Thread</a:t>
            </a:r>
            <a:r>
              <a:rPr lang="zh-CN" altLang="en-US" dirty="0"/>
              <a:t>类中影响线程状态的</a:t>
            </a:r>
            <a:r>
              <a:rPr lang="zh-CN" altLang="en-US" dirty="0" smtClean="0"/>
              <a:t>方法（续）</a:t>
            </a:r>
            <a:endParaRPr lang="zh-CN" altLang="en-US" dirty="0"/>
          </a:p>
        </p:txBody>
      </p:sp>
      <p:sp>
        <p:nvSpPr>
          <p:cNvPr id="3" name="内容占位符 2"/>
          <p:cNvSpPr>
            <a:spLocks noGrp="1"/>
          </p:cNvSpPr>
          <p:nvPr>
            <p:ph idx="1"/>
          </p:nvPr>
        </p:nvSpPr>
        <p:spPr>
          <a:xfrm>
            <a:off x="478916" y="1114425"/>
            <a:ext cx="11368616" cy="5413966"/>
          </a:xfrm>
        </p:spPr>
        <p:txBody>
          <a:bodyPr/>
          <a:lstStyle/>
          <a:p>
            <a:r>
              <a:rPr lang="zh-CN" altLang="en-US" sz="2000" dirty="0"/>
              <a:t>下面重点介绍几个可以暂停一个线程执行的方法</a:t>
            </a:r>
            <a:r>
              <a:rPr lang="zh-CN" altLang="en-US" sz="2000" dirty="0" smtClean="0"/>
              <a:t>。</a:t>
            </a:r>
            <a:endParaRPr lang="en-US" altLang="zh-CN" sz="2000" dirty="0" smtClean="0"/>
          </a:p>
          <a:p>
            <a:r>
              <a:rPr lang="en-US" altLang="zh-CN" sz="2000" dirty="0"/>
              <a:t>1. </a:t>
            </a:r>
            <a:r>
              <a:rPr lang="zh-CN" altLang="en-US" sz="2000" dirty="0"/>
              <a:t>线程休眠：</a:t>
            </a:r>
            <a:r>
              <a:rPr lang="en-US" altLang="zh-CN" sz="2000" dirty="0"/>
              <a:t>sleep() </a:t>
            </a:r>
            <a:r>
              <a:rPr lang="zh-CN" altLang="en-US" sz="2000" dirty="0"/>
              <a:t>方法</a:t>
            </a:r>
          </a:p>
          <a:p>
            <a:pPr lvl="1"/>
            <a:r>
              <a:rPr lang="zh-CN" altLang="en-US" sz="1800" dirty="0"/>
              <a:t>一个线程执行</a:t>
            </a:r>
            <a:r>
              <a:rPr lang="en-US" altLang="zh-CN" sz="1800" dirty="0"/>
              <a:t>sleep()</a:t>
            </a:r>
            <a:r>
              <a:rPr lang="zh-CN" altLang="en-US" sz="1800" dirty="0"/>
              <a:t>方法后就会进入阻塞状态休眠一段时间。休眠的时间由</a:t>
            </a:r>
            <a:r>
              <a:rPr lang="en-US" altLang="zh-CN" sz="1800" dirty="0"/>
              <a:t>sleep()</a:t>
            </a:r>
            <a:r>
              <a:rPr lang="zh-CN" altLang="en-US" sz="1800" dirty="0"/>
              <a:t>的参数设定。按照指定休眠时间的精确性，</a:t>
            </a:r>
            <a:r>
              <a:rPr lang="en-US" altLang="zh-CN" sz="1800" dirty="0"/>
              <a:t>sleep()</a:t>
            </a:r>
            <a:r>
              <a:rPr lang="zh-CN" altLang="en-US" sz="1800" dirty="0"/>
              <a:t>的参数分为两种：精确时间的参数为</a:t>
            </a:r>
            <a:r>
              <a:rPr lang="en-US" altLang="zh-CN" sz="1800" dirty="0"/>
              <a:t>(long </a:t>
            </a:r>
            <a:r>
              <a:rPr lang="en-US" altLang="zh-CN" sz="1800" dirty="0" err="1"/>
              <a:t>millis,int</a:t>
            </a:r>
            <a:r>
              <a:rPr lang="en-US" altLang="zh-CN" sz="1800" dirty="0"/>
              <a:t> </a:t>
            </a:r>
            <a:r>
              <a:rPr lang="en-US" altLang="zh-CN" sz="1800" dirty="0" err="1"/>
              <a:t>nanos</a:t>
            </a:r>
            <a:r>
              <a:rPr lang="en-US" altLang="zh-CN" sz="1800" dirty="0"/>
              <a:t>)</a:t>
            </a:r>
            <a:r>
              <a:rPr lang="zh-CN" altLang="en-US" sz="1800" dirty="0"/>
              <a:t>，指定休眠</a:t>
            </a:r>
            <a:r>
              <a:rPr lang="en-US" altLang="zh-CN" sz="1800" dirty="0" err="1"/>
              <a:t>millis</a:t>
            </a:r>
            <a:r>
              <a:rPr lang="zh-CN" altLang="en-US" sz="1800" dirty="0"/>
              <a:t>毫秒</a:t>
            </a:r>
            <a:r>
              <a:rPr lang="en-US" altLang="zh-CN" sz="1800" dirty="0"/>
              <a:t>+ </a:t>
            </a:r>
            <a:r>
              <a:rPr lang="en-US" altLang="zh-CN" sz="1800" dirty="0" err="1"/>
              <a:t>nanos</a:t>
            </a:r>
            <a:r>
              <a:rPr lang="en-US" altLang="zh-CN" sz="1800" dirty="0"/>
              <a:t> </a:t>
            </a:r>
            <a:r>
              <a:rPr lang="zh-CN" altLang="en-US" sz="1800" dirty="0"/>
              <a:t>纳秒；较粗略的时间参数只指定</a:t>
            </a:r>
            <a:r>
              <a:rPr lang="en-US" altLang="zh-CN" sz="1800" dirty="0" err="1"/>
              <a:t>millis</a:t>
            </a:r>
            <a:r>
              <a:rPr lang="zh-CN" altLang="en-US" sz="1800" dirty="0"/>
              <a:t>毫秒。</a:t>
            </a:r>
          </a:p>
          <a:p>
            <a:pPr lvl="1"/>
            <a:r>
              <a:rPr lang="en-US" altLang="zh-CN" sz="1800" dirty="0"/>
              <a:t>Thread</a:t>
            </a:r>
            <a:r>
              <a:rPr lang="zh-CN" altLang="en-US" sz="1800" dirty="0"/>
              <a:t>类中定义了一个</a:t>
            </a:r>
            <a:r>
              <a:rPr lang="en-US" altLang="zh-CN" sz="1800" dirty="0"/>
              <a:t>interrupt()</a:t>
            </a:r>
            <a:r>
              <a:rPr lang="zh-CN" altLang="en-US" sz="1800" dirty="0"/>
              <a:t>方法。一个处于睡眠中的线程若调用了</a:t>
            </a:r>
            <a:r>
              <a:rPr lang="en-US" altLang="zh-CN" sz="1800" dirty="0"/>
              <a:t>interrupt()</a:t>
            </a:r>
            <a:r>
              <a:rPr lang="zh-CN" altLang="en-US" sz="1800" dirty="0"/>
              <a:t>方法，该线程立即结束睡眠进入就绪状态。</a:t>
            </a:r>
          </a:p>
          <a:p>
            <a:r>
              <a:rPr lang="en-US" altLang="zh-CN" sz="2000" dirty="0"/>
              <a:t>2. </a:t>
            </a:r>
            <a:r>
              <a:rPr lang="zh-CN" altLang="en-US" sz="2000" dirty="0"/>
              <a:t>线程让步：</a:t>
            </a:r>
            <a:r>
              <a:rPr lang="en-US" altLang="zh-CN" sz="2000" dirty="0"/>
              <a:t>yield() </a:t>
            </a:r>
            <a:r>
              <a:rPr lang="zh-CN" altLang="en-US" sz="2000" dirty="0"/>
              <a:t>方法</a:t>
            </a:r>
          </a:p>
          <a:p>
            <a:pPr lvl="1"/>
            <a:r>
              <a:rPr lang="en-US" altLang="zh-CN" sz="1800" dirty="0"/>
              <a:t>yield() </a:t>
            </a:r>
            <a:r>
              <a:rPr lang="zh-CN" altLang="en-US" sz="1800" dirty="0"/>
              <a:t>方法也可以暂停一个线程的执行，放弃当前分得的 </a:t>
            </a:r>
            <a:r>
              <a:rPr lang="en-US" altLang="zh-CN" sz="1800" dirty="0"/>
              <a:t>CPU </a:t>
            </a:r>
            <a:r>
              <a:rPr lang="zh-CN" altLang="en-US" sz="1800" dirty="0"/>
              <a:t>时间，但是它不使线程阻塞，而是将该线程放入可运行池中。若这时可执行池中有一个同优先级的进程，就把</a:t>
            </a:r>
            <a:r>
              <a:rPr lang="en-US" altLang="zh-CN" sz="1800" dirty="0"/>
              <a:t>CPU</a:t>
            </a:r>
            <a:r>
              <a:rPr lang="zh-CN" altLang="en-US" sz="1800" dirty="0"/>
              <a:t>交给这个线程；若可执行池中没有同优先级的线程，则被中断的线程将继续执行。这样不会浪费</a:t>
            </a:r>
            <a:r>
              <a:rPr lang="en-US" altLang="zh-CN" sz="1800" dirty="0"/>
              <a:t>CPU</a:t>
            </a:r>
            <a:r>
              <a:rPr lang="zh-CN" altLang="en-US" sz="1800" dirty="0"/>
              <a:t>资源，而</a:t>
            </a:r>
            <a:r>
              <a:rPr lang="en-US" altLang="zh-CN" sz="1800" dirty="0"/>
              <a:t>sleep()</a:t>
            </a:r>
            <a:r>
              <a:rPr lang="zh-CN" altLang="en-US" sz="1800" dirty="0"/>
              <a:t>在休眠时，可能会浪费</a:t>
            </a:r>
            <a:r>
              <a:rPr lang="en-US" altLang="zh-CN" sz="1800" dirty="0"/>
              <a:t>CPU</a:t>
            </a:r>
            <a:r>
              <a:rPr lang="zh-CN" altLang="en-US" sz="1800" dirty="0"/>
              <a:t>时间。</a:t>
            </a:r>
          </a:p>
          <a:p>
            <a:r>
              <a:rPr lang="en-US" altLang="zh-CN" sz="2000" dirty="0"/>
              <a:t>3. </a:t>
            </a:r>
            <a:r>
              <a:rPr lang="zh-CN" altLang="en-US" sz="2000" dirty="0"/>
              <a:t>线程连接：</a:t>
            </a:r>
            <a:r>
              <a:rPr lang="en-US" altLang="zh-CN" sz="2000" dirty="0"/>
              <a:t>join() </a:t>
            </a:r>
            <a:r>
              <a:rPr lang="zh-CN" altLang="en-US" sz="2000" dirty="0"/>
              <a:t>方法</a:t>
            </a:r>
          </a:p>
          <a:p>
            <a:pPr lvl="1"/>
            <a:r>
              <a:rPr lang="en-US" altLang="zh-CN" sz="1800" dirty="0"/>
              <a:t>yield() </a:t>
            </a:r>
            <a:r>
              <a:rPr lang="zh-CN" altLang="en-US" sz="1800" dirty="0"/>
              <a:t>和</a:t>
            </a:r>
            <a:r>
              <a:rPr lang="en-US" altLang="zh-CN" sz="1800" dirty="0"/>
              <a:t>sleep()</a:t>
            </a:r>
            <a:r>
              <a:rPr lang="zh-CN" altLang="en-US" sz="1800" dirty="0"/>
              <a:t>是当前线程的方法，而</a:t>
            </a:r>
            <a:r>
              <a:rPr lang="en-US" altLang="zh-CN" sz="1800" dirty="0" smtClean="0"/>
              <a:t>join</a:t>
            </a:r>
            <a:r>
              <a:rPr lang="en-US" altLang="zh-CN" sz="1800" dirty="0"/>
              <a:t>()</a:t>
            </a:r>
            <a:r>
              <a:rPr lang="zh-CN" altLang="en-US" sz="1800" dirty="0"/>
              <a:t>是另外一个线程的方法。一个线程调用另一个线程的</a:t>
            </a:r>
            <a:r>
              <a:rPr lang="en-US" altLang="zh-CN" sz="1800" dirty="0" smtClean="0"/>
              <a:t>join</a:t>
            </a:r>
            <a:r>
              <a:rPr lang="en-US" altLang="zh-CN" sz="1800" dirty="0"/>
              <a:t>()</a:t>
            </a:r>
            <a:r>
              <a:rPr lang="zh-CN" altLang="en-US" sz="1800" dirty="0"/>
              <a:t>方法，就是强制让那个线程运行，自己进入阻塞状态，等到那个线程死亡后恢复运行。</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90003750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进程与</a:t>
            </a:r>
            <a:r>
              <a:rPr lang="zh-CN" altLang="en-US" dirty="0" smtClean="0"/>
              <a:t>线程（续）</a:t>
            </a:r>
            <a:endParaRPr lang="zh-CN" altLang="en-US" dirty="0"/>
          </a:p>
        </p:txBody>
      </p:sp>
      <p:sp>
        <p:nvSpPr>
          <p:cNvPr id="3" name="内容占位符 2"/>
          <p:cNvSpPr>
            <a:spLocks noGrp="1"/>
          </p:cNvSpPr>
          <p:nvPr>
            <p:ph idx="1"/>
          </p:nvPr>
        </p:nvSpPr>
        <p:spPr/>
        <p:txBody>
          <a:bodyPr/>
          <a:lstStyle/>
          <a:p>
            <a:r>
              <a:rPr lang="zh-CN" altLang="en-US" dirty="0"/>
              <a:t>并发（</a:t>
            </a:r>
            <a:r>
              <a:rPr lang="en-US" altLang="zh-CN" dirty="0"/>
              <a:t>concurrence</a:t>
            </a:r>
            <a:r>
              <a:rPr lang="zh-CN" altLang="en-US" dirty="0"/>
              <a:t>）和并行（</a:t>
            </a:r>
            <a:r>
              <a:rPr lang="en-US" altLang="zh-CN" dirty="0"/>
              <a:t>parallel</a:t>
            </a:r>
            <a:r>
              <a:rPr lang="zh-CN" altLang="en-US" dirty="0"/>
              <a:t>）</a:t>
            </a:r>
            <a:endParaRPr lang="en-US" altLang="zh-CN" dirty="0" smtClean="0"/>
          </a:p>
          <a:p>
            <a:pPr lvl="1"/>
            <a:r>
              <a:rPr lang="zh-CN" altLang="en-US" dirty="0" smtClean="0"/>
              <a:t>并发</a:t>
            </a:r>
            <a:r>
              <a:rPr lang="zh-CN" altLang="en-US" dirty="0"/>
              <a:t>（</a:t>
            </a:r>
            <a:r>
              <a:rPr lang="en-US" altLang="zh-CN" dirty="0"/>
              <a:t>concurrence</a:t>
            </a:r>
            <a:r>
              <a:rPr lang="zh-CN" altLang="en-US" dirty="0"/>
              <a:t>）和并行（</a:t>
            </a:r>
            <a:r>
              <a:rPr lang="en-US" altLang="zh-CN" dirty="0"/>
              <a:t>parallel</a:t>
            </a:r>
            <a:r>
              <a:rPr lang="zh-CN" altLang="en-US" dirty="0"/>
              <a:t>）是两</a:t>
            </a:r>
            <a:r>
              <a:rPr lang="zh-CN" altLang="en-US" dirty="0" smtClean="0"/>
              <a:t>个不同的概念。</a:t>
            </a:r>
            <a:endParaRPr lang="en-US" altLang="zh-CN" dirty="0" smtClean="0"/>
          </a:p>
          <a:p>
            <a:pPr lvl="1"/>
            <a:r>
              <a:rPr lang="zh-CN" altLang="en-US" dirty="0" smtClean="0"/>
              <a:t>并行</a:t>
            </a:r>
            <a:r>
              <a:rPr lang="zh-CN" altLang="en-US" dirty="0"/>
              <a:t>是指多个进程在同一时刻点发生，</a:t>
            </a:r>
            <a:r>
              <a:rPr lang="en-US" altLang="zh-CN" dirty="0"/>
              <a:t>CPU</a:t>
            </a:r>
            <a:r>
              <a:rPr lang="zh-CN" altLang="en-US" dirty="0"/>
              <a:t>同时</a:t>
            </a:r>
            <a:r>
              <a:rPr lang="zh-CN" altLang="en-US" dirty="0"/>
              <a:t>执行，是真正的</a:t>
            </a:r>
            <a:r>
              <a:rPr lang="zh-CN" altLang="en-US" dirty="0" smtClean="0"/>
              <a:t>同时执行；</a:t>
            </a:r>
            <a:r>
              <a:rPr lang="zh-CN" altLang="en-US" dirty="0"/>
              <a:t>并发是指多个进程在同一时间段内发生，</a:t>
            </a:r>
            <a:r>
              <a:rPr lang="en-US" altLang="zh-CN" dirty="0"/>
              <a:t>CPU</a:t>
            </a:r>
            <a:r>
              <a:rPr lang="zh-CN" altLang="en-US" dirty="0"/>
              <a:t>交替执行，实际上在同一时刻只能有一个进程执行，由于</a:t>
            </a:r>
            <a:r>
              <a:rPr lang="en-US" altLang="zh-CN" dirty="0"/>
              <a:t>CPU</a:t>
            </a:r>
            <a:r>
              <a:rPr lang="zh-CN" altLang="en-US" dirty="0"/>
              <a:t>处理的速度非常快，让用户感觉是多个进程同时在执行</a:t>
            </a:r>
            <a:r>
              <a:rPr lang="zh-CN" altLang="en-US" dirty="0" smtClean="0"/>
              <a:t>。</a:t>
            </a:r>
            <a:endParaRPr lang="en-US" altLang="zh-CN" dirty="0" smtClean="0"/>
          </a:p>
          <a:p>
            <a:pPr lvl="1"/>
            <a:r>
              <a:rPr lang="zh-CN" altLang="en-US" dirty="0" smtClean="0"/>
              <a:t>从</a:t>
            </a:r>
            <a:r>
              <a:rPr lang="zh-CN" altLang="en-US" dirty="0"/>
              <a:t>事件发生的时间上来看，并发指的是多个事情在同一时间段内同时发生了，并行指的是多个事情在同一时间点上同时发生了</a:t>
            </a:r>
            <a:r>
              <a:rPr lang="zh-CN" altLang="en-US" dirty="0" smtClean="0"/>
              <a:t>。</a:t>
            </a:r>
            <a:endParaRPr lang="en-US" altLang="zh-CN" dirty="0" smtClean="0"/>
          </a:p>
          <a:p>
            <a:pPr lvl="1"/>
            <a:r>
              <a:rPr lang="zh-CN" altLang="en-US" dirty="0" smtClean="0"/>
              <a:t>从</a:t>
            </a:r>
            <a:r>
              <a:rPr lang="zh-CN" altLang="en-US" dirty="0"/>
              <a:t>资源占用的角度来看，并发的多个任务之间是互相抢占资源的，并行的多个任务之间是不互相抢占资源的。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749451381"/>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13.2.4 Thread</a:t>
            </a:r>
            <a:r>
              <a:rPr lang="zh-CN" altLang="en-US" dirty="0"/>
              <a:t>类中的一般方法</a:t>
            </a:r>
          </a:p>
        </p:txBody>
      </p:sp>
      <p:sp>
        <p:nvSpPr>
          <p:cNvPr id="3" name="内容占位符 2"/>
          <p:cNvSpPr>
            <a:spLocks noGrp="1"/>
          </p:cNvSpPr>
          <p:nvPr>
            <p:ph idx="1"/>
          </p:nvPr>
        </p:nvSpPr>
        <p:spPr/>
        <p:txBody>
          <a:bodyPr/>
          <a:lstStyle/>
          <a:p>
            <a:pPr marL="0" indent="0">
              <a:buNone/>
            </a:pPr>
            <a:r>
              <a:rPr lang="en-US" altLang="zh-CN" sz="1800" dirty="0"/>
              <a:t>• public static native Thread </a:t>
            </a:r>
            <a:r>
              <a:rPr lang="en-US" altLang="zh-CN" sz="1800" dirty="0" err="1"/>
              <a:t>currentThread</a:t>
            </a:r>
            <a:r>
              <a:rPr lang="en-US" altLang="zh-CN" sz="1800" dirty="0"/>
              <a:t>()</a:t>
            </a:r>
            <a:r>
              <a:rPr lang="zh-CN" altLang="en-US" sz="1800" dirty="0"/>
              <a:t>：返回当前正在执行线程的引用。</a:t>
            </a:r>
          </a:p>
          <a:p>
            <a:pPr marL="0" indent="0">
              <a:buNone/>
            </a:pPr>
            <a:r>
              <a:rPr lang="en-US" altLang="zh-CN" sz="1800" dirty="0"/>
              <a:t>• public final String </a:t>
            </a:r>
            <a:r>
              <a:rPr lang="en-US" altLang="zh-CN" sz="1800" dirty="0" err="1"/>
              <a:t>getName</a:t>
            </a:r>
            <a:r>
              <a:rPr lang="en-US" altLang="zh-CN" sz="1800" dirty="0"/>
              <a:t>()</a:t>
            </a:r>
            <a:r>
              <a:rPr lang="zh-CN" altLang="en-US" sz="1800" dirty="0"/>
              <a:t>：获取线程对象名字。</a:t>
            </a:r>
          </a:p>
          <a:p>
            <a:pPr marL="0" indent="0">
              <a:buNone/>
            </a:pPr>
            <a:r>
              <a:rPr lang="en-US" altLang="zh-CN" sz="1800" dirty="0"/>
              <a:t>• public final void </a:t>
            </a:r>
            <a:r>
              <a:rPr lang="en-US" altLang="zh-CN" sz="1800" dirty="0" err="1"/>
              <a:t>setName</a:t>
            </a:r>
            <a:r>
              <a:rPr lang="en-US" altLang="zh-CN" sz="1800" dirty="0"/>
              <a:t>(String name)</a:t>
            </a:r>
            <a:r>
              <a:rPr lang="zh-CN" altLang="en-US" sz="1800" dirty="0"/>
              <a:t>：设置线程对象名字。</a:t>
            </a:r>
          </a:p>
          <a:p>
            <a:pPr marL="0" indent="0">
              <a:buNone/>
            </a:pPr>
            <a:r>
              <a:rPr lang="en-US" altLang="zh-CN" sz="1800" dirty="0"/>
              <a:t>• public final void </a:t>
            </a:r>
            <a:r>
              <a:rPr lang="en-US" altLang="zh-CN" sz="1800" dirty="0" err="1"/>
              <a:t>setPriority</a:t>
            </a:r>
            <a:r>
              <a:rPr lang="en-US" altLang="zh-CN" sz="1800" dirty="0"/>
              <a:t>(</a:t>
            </a:r>
            <a:r>
              <a:rPr lang="en-US" altLang="zh-CN" sz="1800" dirty="0" err="1"/>
              <a:t>int</a:t>
            </a:r>
            <a:r>
              <a:rPr lang="en-US" altLang="zh-CN" sz="1800" dirty="0"/>
              <a:t> </a:t>
            </a:r>
            <a:r>
              <a:rPr lang="en-US" altLang="zh-CN" sz="1800" dirty="0" err="1"/>
              <a:t>newPriority</a:t>
            </a:r>
            <a:r>
              <a:rPr lang="en-US" altLang="zh-CN" sz="1800" dirty="0"/>
              <a:t>)</a:t>
            </a:r>
            <a:r>
              <a:rPr lang="zh-CN" altLang="en-US" sz="1800" dirty="0"/>
              <a:t>：设置线程的优先级。</a:t>
            </a:r>
          </a:p>
          <a:p>
            <a:pPr marL="0" indent="0">
              <a:buNone/>
            </a:pPr>
            <a:r>
              <a:rPr lang="en-US" altLang="zh-CN" sz="1800" dirty="0"/>
              <a:t>• public final </a:t>
            </a:r>
            <a:r>
              <a:rPr lang="en-US" altLang="zh-CN" sz="1800" dirty="0" err="1"/>
              <a:t>boolean</a:t>
            </a:r>
            <a:r>
              <a:rPr lang="en-US" altLang="zh-CN" sz="1800" dirty="0"/>
              <a:t> </a:t>
            </a:r>
            <a:r>
              <a:rPr lang="en-US" altLang="zh-CN" sz="1800" dirty="0" err="1"/>
              <a:t>isAlive</a:t>
            </a:r>
            <a:r>
              <a:rPr lang="en-US" altLang="zh-CN" sz="1800" dirty="0"/>
              <a:t>()</a:t>
            </a:r>
            <a:r>
              <a:rPr lang="zh-CN" altLang="en-US" sz="1800" dirty="0"/>
              <a:t>：测试线程是否在运行状态。</a:t>
            </a:r>
          </a:p>
          <a:p>
            <a:pPr marL="0" indent="0">
              <a:buNone/>
            </a:pPr>
            <a:r>
              <a:rPr lang="en-US" altLang="zh-CN" sz="1800" dirty="0"/>
              <a:t>• public static </a:t>
            </a:r>
            <a:r>
              <a:rPr lang="en-US" altLang="zh-CN" sz="1800" dirty="0" err="1"/>
              <a:t>int</a:t>
            </a:r>
            <a:r>
              <a:rPr lang="en-US" altLang="zh-CN" sz="1800" dirty="0"/>
              <a:t> </a:t>
            </a:r>
            <a:r>
              <a:rPr lang="en-US" altLang="zh-CN" sz="1800" dirty="0" err="1"/>
              <a:t>activeCount</a:t>
            </a:r>
            <a:r>
              <a:rPr lang="en-US" altLang="zh-CN" sz="1800" dirty="0"/>
              <a:t>()</a:t>
            </a:r>
            <a:r>
              <a:rPr lang="zh-CN" altLang="en-US" sz="1800" dirty="0"/>
              <a:t>：返回当前线程所在线程组中的活动线程数。</a:t>
            </a:r>
          </a:p>
          <a:p>
            <a:pPr marL="0" indent="0">
              <a:buNone/>
            </a:pPr>
            <a:r>
              <a:rPr lang="en-US" altLang="zh-CN" sz="1800" dirty="0"/>
              <a:t>• public final </a:t>
            </a:r>
            <a:r>
              <a:rPr lang="en-US" altLang="zh-CN" sz="1800" dirty="0" err="1"/>
              <a:t>ThreadGroup</a:t>
            </a:r>
            <a:r>
              <a:rPr lang="en-US" altLang="zh-CN" sz="1800" dirty="0"/>
              <a:t> </a:t>
            </a:r>
            <a:r>
              <a:rPr lang="en-US" altLang="zh-CN" sz="1800" dirty="0" err="1"/>
              <a:t>getThreadGroup</a:t>
            </a:r>
            <a:r>
              <a:rPr lang="en-US" altLang="zh-CN" sz="1800" dirty="0"/>
              <a:t>()</a:t>
            </a:r>
            <a:r>
              <a:rPr lang="zh-CN" altLang="en-US" sz="1800" dirty="0"/>
              <a:t>：获取线程组名。</a:t>
            </a:r>
          </a:p>
          <a:p>
            <a:pPr marL="0" indent="0">
              <a:buNone/>
            </a:pPr>
            <a:r>
              <a:rPr lang="en-US" altLang="zh-CN" sz="1800" dirty="0"/>
              <a:t>• public String </a:t>
            </a:r>
            <a:r>
              <a:rPr lang="en-US" altLang="zh-CN" sz="1800" dirty="0" err="1"/>
              <a:t>toString</a:t>
            </a:r>
            <a:r>
              <a:rPr lang="en-US" altLang="zh-CN" sz="1800" dirty="0"/>
              <a:t>()</a:t>
            </a:r>
            <a:r>
              <a:rPr lang="zh-CN" altLang="en-US" sz="1800" dirty="0"/>
              <a:t>：用字符串返回线程信息。</a:t>
            </a:r>
          </a:p>
          <a:p>
            <a:pPr marL="0" indent="0">
              <a:buNone/>
            </a:pPr>
            <a:r>
              <a:rPr lang="en-US" altLang="zh-CN" sz="1800" dirty="0"/>
              <a:t>• public static </a:t>
            </a:r>
            <a:r>
              <a:rPr lang="en-US" altLang="zh-CN" sz="1800" dirty="0" err="1"/>
              <a:t>boolean</a:t>
            </a:r>
            <a:r>
              <a:rPr lang="en-US" altLang="zh-CN" sz="1800" dirty="0"/>
              <a:t> interrupted()</a:t>
            </a:r>
            <a:r>
              <a:rPr lang="zh-CN" altLang="en-US" sz="1800" dirty="0"/>
              <a:t>：测试当前线程是否被中断。</a:t>
            </a:r>
          </a:p>
          <a:p>
            <a:pPr marL="0" indent="0">
              <a:buNone/>
            </a:pPr>
            <a:r>
              <a:rPr lang="en-US" altLang="zh-CN" sz="1800" dirty="0"/>
              <a:t>• public Thread </a:t>
            </a:r>
            <a:r>
              <a:rPr lang="en-US" altLang="zh-CN" sz="1800" dirty="0" err="1"/>
              <a:t>currentThread</a:t>
            </a:r>
            <a:r>
              <a:rPr lang="en-US" altLang="zh-CN" sz="1800" dirty="0"/>
              <a:t>()</a:t>
            </a:r>
            <a:r>
              <a:rPr lang="zh-CN" altLang="en-US" sz="1800" dirty="0"/>
              <a:t>：获取正在使用</a:t>
            </a:r>
            <a:r>
              <a:rPr lang="en-US" altLang="zh-CN" sz="1800" dirty="0"/>
              <a:t>CPU</a:t>
            </a:r>
            <a:r>
              <a:rPr lang="zh-CN" altLang="en-US" sz="1800" dirty="0"/>
              <a:t>资源的线程。</a:t>
            </a:r>
          </a:p>
          <a:p>
            <a:pPr marL="0" indent="0">
              <a:buNone/>
            </a:pPr>
            <a:r>
              <a:rPr lang="en-US" altLang="zh-CN" sz="1800" dirty="0"/>
              <a:t>• public void interrupt()</a:t>
            </a:r>
            <a:r>
              <a:rPr lang="zh-CN" altLang="en-US" sz="1800" dirty="0"/>
              <a:t>：中断线程，在阻塞状态会抛出异常，终止起阻塞作用的调用。</a:t>
            </a:r>
          </a:p>
          <a:p>
            <a:pPr marL="0" indent="0">
              <a:buNone/>
            </a:pPr>
            <a:r>
              <a:rPr lang="en-US" altLang="zh-CN" sz="1800" dirty="0"/>
              <a:t>• public final void </a:t>
            </a:r>
            <a:r>
              <a:rPr lang="en-US" altLang="zh-CN" sz="1800" dirty="0" err="1"/>
              <a:t>setDaemon</a:t>
            </a:r>
            <a:r>
              <a:rPr lang="en-US" altLang="zh-CN" sz="1800" dirty="0"/>
              <a:t>(</a:t>
            </a:r>
            <a:r>
              <a:rPr lang="en-US" altLang="zh-CN" sz="1800" dirty="0" err="1"/>
              <a:t>boolean</a:t>
            </a:r>
            <a:r>
              <a:rPr lang="en-US" altLang="zh-CN" sz="1800" dirty="0"/>
              <a:t> on)</a:t>
            </a:r>
            <a:r>
              <a:rPr lang="zh-CN" altLang="en-US" sz="1800" dirty="0"/>
              <a:t>：</a:t>
            </a:r>
            <a:r>
              <a:rPr lang="en-US" altLang="zh-CN" sz="1800" dirty="0"/>
              <a:t>on</a:t>
            </a:r>
            <a:r>
              <a:rPr lang="zh-CN" altLang="en-US" sz="1800" dirty="0"/>
              <a:t>为</a:t>
            </a:r>
            <a:r>
              <a:rPr lang="en-US" altLang="zh-CN" sz="1800" dirty="0"/>
              <a:t>true</a:t>
            </a:r>
            <a:r>
              <a:rPr lang="zh-CN" altLang="en-US" sz="1800" dirty="0"/>
              <a:t>设置当前线程为守护线程，否则设置为用户线程。</a:t>
            </a:r>
          </a:p>
          <a:p>
            <a:pPr marL="0" indent="0">
              <a:buNone/>
            </a:pPr>
            <a:r>
              <a:rPr lang="en-US" altLang="zh-CN" sz="1800" dirty="0"/>
              <a:t>• public final </a:t>
            </a:r>
            <a:r>
              <a:rPr lang="en-US" altLang="zh-CN" sz="1800" dirty="0" err="1"/>
              <a:t>boolean</a:t>
            </a:r>
            <a:r>
              <a:rPr lang="en-US" altLang="zh-CN" sz="1800" dirty="0"/>
              <a:t> </a:t>
            </a:r>
            <a:r>
              <a:rPr lang="en-US" altLang="zh-CN" sz="1800" dirty="0" err="1"/>
              <a:t>isDaemon</a:t>
            </a:r>
            <a:r>
              <a:rPr lang="en-US" altLang="zh-CN" sz="1800" dirty="0"/>
              <a:t>()</a:t>
            </a:r>
            <a:r>
              <a:rPr lang="zh-CN" altLang="en-US" sz="1800" dirty="0"/>
              <a:t>：测试当前线程是否是守护线程。</a:t>
            </a:r>
          </a:p>
          <a:p>
            <a:pPr marL="0" indent="0">
              <a:buNone/>
            </a:pP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372574081"/>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13.2.5 Thread</a:t>
            </a:r>
            <a:r>
              <a:rPr lang="zh-CN" altLang="en-US" dirty="0"/>
              <a:t>类从</a:t>
            </a:r>
            <a:r>
              <a:rPr lang="en-US" altLang="zh-CN" dirty="0"/>
              <a:t>Object</a:t>
            </a:r>
            <a:r>
              <a:rPr lang="zh-CN" altLang="en-US" dirty="0"/>
              <a:t>继承的方法</a:t>
            </a:r>
          </a:p>
        </p:txBody>
      </p:sp>
      <p:sp>
        <p:nvSpPr>
          <p:cNvPr id="3" name="内容占位符 2"/>
          <p:cNvSpPr>
            <a:spLocks noGrp="1"/>
          </p:cNvSpPr>
          <p:nvPr>
            <p:ph idx="1"/>
          </p:nvPr>
        </p:nvSpPr>
        <p:spPr/>
        <p:txBody>
          <a:bodyPr/>
          <a:lstStyle/>
          <a:p>
            <a:r>
              <a:rPr lang="en-US" altLang="zh-CN" dirty="0"/>
              <a:t>Thread</a:t>
            </a:r>
            <a:r>
              <a:rPr lang="zh-CN" altLang="en-US" dirty="0"/>
              <a:t>类还继承了类 </a:t>
            </a:r>
            <a:r>
              <a:rPr lang="en-US" altLang="zh-CN" dirty="0" err="1"/>
              <a:t>java.lang.Object</a:t>
            </a:r>
            <a:r>
              <a:rPr lang="en-US" altLang="zh-CN" dirty="0"/>
              <a:t> </a:t>
            </a:r>
            <a:r>
              <a:rPr lang="zh-CN" altLang="en-US" dirty="0"/>
              <a:t>的所有方法，其中的</a:t>
            </a:r>
            <a:r>
              <a:rPr lang="en-US" altLang="zh-CN" dirty="0"/>
              <a:t>clone()</a:t>
            </a:r>
            <a:r>
              <a:rPr lang="zh-CN" altLang="en-US" dirty="0"/>
              <a:t>、</a:t>
            </a:r>
            <a:r>
              <a:rPr lang="en-US" altLang="zh-CN" dirty="0"/>
              <a:t>equals()</a:t>
            </a:r>
            <a:r>
              <a:rPr lang="zh-CN" altLang="en-US" dirty="0"/>
              <a:t>、</a:t>
            </a:r>
            <a:r>
              <a:rPr lang="en-US" altLang="zh-CN" dirty="0" err="1"/>
              <a:t>getClass</a:t>
            </a:r>
            <a:r>
              <a:rPr lang="en-US" altLang="zh-CN" dirty="0"/>
              <a:t>()</a:t>
            </a:r>
            <a:r>
              <a:rPr lang="zh-CN" altLang="en-US" dirty="0"/>
              <a:t>、</a:t>
            </a:r>
            <a:r>
              <a:rPr lang="en-US" altLang="zh-CN" dirty="0" err="1"/>
              <a:t>hashCode</a:t>
            </a:r>
            <a:r>
              <a:rPr lang="en-US" altLang="zh-CN" dirty="0"/>
              <a:t>()</a:t>
            </a:r>
            <a:r>
              <a:rPr lang="zh-CN" altLang="en-US" dirty="0"/>
              <a:t>已经在前面介绍</a:t>
            </a:r>
            <a:r>
              <a:rPr lang="zh-CN" altLang="en-US" dirty="0" smtClean="0"/>
              <a:t>。</a:t>
            </a:r>
            <a:endParaRPr lang="en-US" altLang="zh-CN" dirty="0" smtClean="0"/>
          </a:p>
          <a:p>
            <a:r>
              <a:rPr lang="zh-CN" altLang="en-US" dirty="0" smtClean="0"/>
              <a:t>在</a:t>
            </a:r>
            <a:r>
              <a:rPr lang="zh-CN" altLang="en-US" dirty="0"/>
              <a:t>线程管理中有重要作用的</a:t>
            </a:r>
            <a:r>
              <a:rPr lang="en-US" altLang="zh-CN" dirty="0"/>
              <a:t>notify()</a:t>
            </a:r>
            <a:r>
              <a:rPr lang="zh-CN" altLang="en-US" dirty="0"/>
              <a:t>、</a:t>
            </a:r>
            <a:r>
              <a:rPr lang="en-US" altLang="zh-CN" dirty="0" err="1"/>
              <a:t>notifyAll</a:t>
            </a:r>
            <a:r>
              <a:rPr lang="en-US" altLang="zh-CN" dirty="0"/>
              <a:t>()</a:t>
            </a:r>
            <a:r>
              <a:rPr lang="zh-CN" altLang="en-US" dirty="0"/>
              <a:t>和</a:t>
            </a:r>
            <a:r>
              <a:rPr lang="en-US" altLang="zh-CN" dirty="0"/>
              <a:t>wait()</a:t>
            </a:r>
            <a:r>
              <a:rPr lang="zh-CN" altLang="en-US" dirty="0"/>
              <a:t>只能使用被同步方法调用，将</a:t>
            </a:r>
            <a:r>
              <a:rPr lang="zh-CN" altLang="en-US" dirty="0" smtClean="0"/>
              <a:t>在后面介绍</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457485266"/>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13.2 </a:t>
            </a:r>
            <a:r>
              <a:rPr lang="zh-CN" altLang="en-US" dirty="0"/>
              <a:t>守护线程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9" y="3552825"/>
            <a:ext cx="4133999" cy="28529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qr.api.cli.im/newqr/create?data=http%3A%2F%2Fqr61.cn%2Fo7nUYH%2FqwEXeMK&amp;level=H&amp;transparent=0&amp;bgcolor=%23FFFFFF&amp;forecolor=%2F%2Fstatic.clewm.net%2Fcli%2Fimages%2Fbeautify%2Fnew%2Fforecolor%2F35.png&amp;blockpixel=12&amp;marginblock=2&amp;logourl=&amp;size=400&amp;text=&amp;logoshape=no&amp;embed_text_fontfamily=simhei.ttc&amp;eye_use_fore=1&amp;background=images%2Fbackground%2Fbg6.png&amp;wper=0.8&amp;hper=0.8&amp;tper=0.1&amp;lper=0.1&amp;qrcode_eyes=&amp;outcolor=&amp;incolor=&amp;body_type=0&amp;qr_rotate=0&amp;fontfamily=msyh.ttf&amp;fontsize=30&amp;fontcolor=&amp;logo_pos=0&amp;kid=cliim&amp;time=1639697806&amp;key=4b6aa6ef2a0e2809d440e17a1958b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193" y="385763"/>
            <a:ext cx="2384943" cy="238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31145"/>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03" y="2895046"/>
            <a:ext cx="10212916" cy="609600"/>
          </a:xfrm>
        </p:spPr>
        <p:txBody>
          <a:bodyPr/>
          <a:lstStyle/>
          <a:p>
            <a:r>
              <a:rPr lang="zh-CN" altLang="en-US" dirty="0"/>
              <a:t>第</a:t>
            </a:r>
            <a:r>
              <a:rPr lang="en-US" altLang="zh-CN" dirty="0"/>
              <a:t>13.3</a:t>
            </a:r>
            <a:r>
              <a:rPr lang="zh-CN" altLang="en-US" dirty="0"/>
              <a:t>课 线程池</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145318061"/>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a:t>
            </a:r>
            <a:r>
              <a:rPr lang="zh-CN" altLang="en-US" dirty="0"/>
              <a:t>线程池概念</a:t>
            </a:r>
          </a:p>
        </p:txBody>
      </p:sp>
      <p:sp>
        <p:nvSpPr>
          <p:cNvPr id="3" name="内容占位符 2"/>
          <p:cNvSpPr>
            <a:spLocks noGrp="1"/>
          </p:cNvSpPr>
          <p:nvPr>
            <p:ph idx="1"/>
          </p:nvPr>
        </p:nvSpPr>
        <p:spPr>
          <a:xfrm>
            <a:off x="505885" y="1093787"/>
            <a:ext cx="11551436" cy="5253849"/>
          </a:xfrm>
        </p:spPr>
        <p:txBody>
          <a:bodyPr/>
          <a:lstStyle/>
          <a:p>
            <a:r>
              <a:rPr lang="zh-CN" altLang="en-US" sz="2000" dirty="0"/>
              <a:t>线程池（</a:t>
            </a:r>
            <a:r>
              <a:rPr lang="en-US" altLang="zh-CN" sz="2000" dirty="0"/>
              <a:t>thread pool</a:t>
            </a:r>
            <a:r>
              <a:rPr lang="zh-CN" altLang="en-US" sz="2000" dirty="0"/>
              <a:t>）是池化技术应用中的一种，其它有数据库连接池、</a:t>
            </a:r>
            <a:r>
              <a:rPr lang="en-US" altLang="zh-CN" sz="2000" dirty="0"/>
              <a:t>http</a:t>
            </a:r>
            <a:r>
              <a:rPr lang="zh-CN" altLang="en-US" sz="2000" dirty="0"/>
              <a:t>连接池等等。池化技术的思想主要是为了减少每次获取资源的消耗，提高对资源的利用率</a:t>
            </a:r>
            <a:r>
              <a:rPr lang="zh-CN" altLang="en-US" sz="2000" dirty="0" smtClean="0"/>
              <a:t>。</a:t>
            </a:r>
            <a:endParaRPr lang="en-US" altLang="zh-CN" sz="2000" dirty="0" smtClean="0"/>
          </a:p>
          <a:p>
            <a:r>
              <a:rPr lang="zh-CN" altLang="en-US" sz="2000" dirty="0"/>
              <a:t>多线程运行期间，系统不断的启动和关闭新线程，成本非常高，会过渡消耗系统资源，以及过度切换线程的危险，从而可能会限制系统吞吐量并且造成系统性能降低</a:t>
            </a:r>
            <a:r>
              <a:rPr lang="zh-CN" altLang="en-US" sz="2000" dirty="0" smtClean="0"/>
              <a:t>。</a:t>
            </a:r>
            <a:endParaRPr lang="en-US" altLang="zh-CN" sz="2000" dirty="0" smtClean="0"/>
          </a:p>
          <a:p>
            <a:r>
              <a:rPr lang="zh-CN" altLang="en-US" sz="2000" dirty="0"/>
              <a:t>线程池就是线程的集合。线程池事先将多个线程对象放到一个容器中，当使用的时候就不用</a:t>
            </a:r>
            <a:r>
              <a:rPr lang="en-US" altLang="zh-CN" sz="2000" dirty="0"/>
              <a:t>new</a:t>
            </a:r>
            <a:r>
              <a:rPr lang="zh-CN" altLang="en-US" sz="2000" dirty="0"/>
              <a:t>线程而是直接去池中拿线程即可，节省了开辟子线程的时间，</a:t>
            </a:r>
            <a:r>
              <a:rPr lang="zh-CN" altLang="en-US" sz="2000" dirty="0" smtClean="0"/>
              <a:t>提高代码</a:t>
            </a:r>
            <a:r>
              <a:rPr lang="zh-CN" altLang="en-US" sz="2000" dirty="0"/>
              <a:t>的</a:t>
            </a:r>
            <a:r>
              <a:rPr lang="zh-CN" altLang="en-US" sz="2000" dirty="0" smtClean="0"/>
              <a:t>执行</a:t>
            </a:r>
            <a:r>
              <a:rPr lang="zh-CN" altLang="en-US" sz="2000" dirty="0"/>
              <a:t>效率</a:t>
            </a:r>
            <a:r>
              <a:rPr lang="zh-CN" altLang="en-US" sz="2000" dirty="0" smtClean="0"/>
              <a:t>。</a:t>
            </a:r>
            <a:endParaRPr lang="en-US" altLang="zh-CN" sz="2000" dirty="0" smtClean="0"/>
          </a:p>
          <a:p>
            <a:r>
              <a:rPr lang="zh-CN" altLang="en-US" sz="2000" dirty="0"/>
              <a:t>线程池在系统启动时即创建一定数量空闲的线程，程序将一个任务传给线程池，线程池就会启动一条线程来执行这个任务，执行结束以后，该线程并不会死亡，而是再次返回线程池中成为空闲状态，等待执行下一个任务</a:t>
            </a:r>
            <a:r>
              <a:rPr lang="zh-CN" altLang="en-US" sz="2000" dirty="0" smtClean="0"/>
              <a:t>。</a:t>
            </a:r>
            <a:endParaRPr lang="en-US" altLang="zh-CN" sz="2000" dirty="0" smtClean="0"/>
          </a:p>
          <a:p>
            <a:r>
              <a:rPr lang="zh-CN" altLang="en-US" sz="2000" dirty="0"/>
              <a:t>使用线程池的优势如下：</a:t>
            </a:r>
          </a:p>
          <a:p>
            <a:pPr lvl="1"/>
            <a:r>
              <a:rPr lang="zh-CN" altLang="en-US" sz="1600" dirty="0"/>
              <a:t>（</a:t>
            </a:r>
            <a:r>
              <a:rPr lang="en-US" altLang="zh-CN" sz="1600" dirty="0"/>
              <a:t>1</a:t>
            </a:r>
            <a:r>
              <a:rPr lang="zh-CN" altLang="en-US" sz="1600" dirty="0"/>
              <a:t>）降低系统资源消耗。通过重复利用已创建的线程来降低线程创建和销毁造成的消耗；</a:t>
            </a:r>
          </a:p>
          <a:p>
            <a:pPr lvl="1"/>
            <a:r>
              <a:rPr lang="zh-CN" altLang="en-US" sz="1600" dirty="0"/>
              <a:t>（</a:t>
            </a:r>
            <a:r>
              <a:rPr lang="en-US" altLang="zh-CN" sz="1600" dirty="0"/>
              <a:t>2</a:t>
            </a:r>
            <a:r>
              <a:rPr lang="zh-CN" altLang="en-US" sz="1600" dirty="0"/>
              <a:t>）提高系统响应速度。当有任务到达时，通过复用已存在的线程，无需等待新线程的创建就能立即执行；</a:t>
            </a:r>
          </a:p>
          <a:p>
            <a:pPr lvl="1"/>
            <a:r>
              <a:rPr lang="zh-CN" altLang="en-US" sz="1600" dirty="0"/>
              <a:t>（</a:t>
            </a:r>
            <a:r>
              <a:rPr lang="en-US" altLang="zh-CN" sz="1600" dirty="0"/>
              <a:t>3</a:t>
            </a:r>
            <a:r>
              <a:rPr lang="zh-CN" altLang="en-US" sz="1600" dirty="0"/>
              <a:t>）提高线程的可管理性。线程是稀缺资源，如果无限制的创建，可能会导致内存占用过多而产生</a:t>
            </a:r>
            <a:r>
              <a:rPr lang="en-US" altLang="zh-CN" sz="1600" dirty="0"/>
              <a:t>OOM</a:t>
            </a:r>
            <a:r>
              <a:rPr lang="zh-CN" altLang="en-US" sz="1600" dirty="0"/>
              <a:t>（</a:t>
            </a:r>
            <a:r>
              <a:rPr lang="en-US" altLang="zh-CN" sz="1600" dirty="0"/>
              <a:t>Out Of Memory</a:t>
            </a:r>
            <a:r>
              <a:rPr lang="zh-CN" altLang="en-US" sz="1600" dirty="0"/>
              <a:t>，内在溢出），不仅会消耗系统资源，还会降低系统的稳定性，使用线程池可以进行统一的分配，监控和调优。</a:t>
            </a:r>
          </a:p>
          <a:p>
            <a:pPr lvl="1"/>
            <a:r>
              <a:rPr lang="zh-CN" altLang="en-US" sz="1600" dirty="0"/>
              <a:t>（</a:t>
            </a:r>
            <a:r>
              <a:rPr lang="en-US" altLang="zh-CN" sz="1600" dirty="0"/>
              <a:t>4</a:t>
            </a:r>
            <a:r>
              <a:rPr lang="zh-CN" altLang="en-US" sz="1600" dirty="0"/>
              <a:t>）提供更强大的功能，有延时定时线程池。</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430030235"/>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p>
        </p:txBody>
      </p:sp>
      <p:sp>
        <p:nvSpPr>
          <p:cNvPr id="3" name="内容占位符 2"/>
          <p:cNvSpPr>
            <a:spLocks noGrp="1"/>
          </p:cNvSpPr>
          <p:nvPr>
            <p:ph idx="1"/>
          </p:nvPr>
        </p:nvSpPr>
        <p:spPr>
          <a:xfrm>
            <a:off x="505885" y="1093788"/>
            <a:ext cx="11368616" cy="5456496"/>
          </a:xfrm>
        </p:spPr>
        <p:txBody>
          <a:bodyPr/>
          <a:lstStyle/>
          <a:p>
            <a:r>
              <a:rPr lang="en-US" altLang="zh-CN" dirty="0"/>
              <a:t>Executors </a:t>
            </a:r>
            <a:r>
              <a:rPr lang="zh-CN" altLang="en-US" dirty="0"/>
              <a:t>是</a:t>
            </a:r>
            <a:r>
              <a:rPr lang="en-US" altLang="zh-CN" dirty="0"/>
              <a:t>Java</a:t>
            </a:r>
            <a:r>
              <a:rPr lang="zh-CN" altLang="en-US" dirty="0"/>
              <a:t>中的一个工具类，它提供静态方法来创建不同类型的线程池。</a:t>
            </a:r>
          </a:p>
          <a:p>
            <a:pPr lvl="1"/>
            <a:r>
              <a:rPr lang="en-US" altLang="zh-CN" dirty="0" smtClean="0"/>
              <a:t>public </a:t>
            </a:r>
            <a:r>
              <a:rPr lang="en-US" altLang="zh-CN" dirty="0"/>
              <a:t>static </a:t>
            </a:r>
            <a:r>
              <a:rPr lang="en-US" altLang="zh-CN" dirty="0" err="1"/>
              <a:t>ExecutorService</a:t>
            </a:r>
            <a:r>
              <a:rPr lang="en-US" altLang="zh-CN" dirty="0"/>
              <a:t> </a:t>
            </a:r>
            <a:r>
              <a:rPr lang="en-US" altLang="zh-CN" dirty="0" err="1"/>
              <a:t>newFixedThreadPool</a:t>
            </a:r>
            <a:r>
              <a:rPr lang="en-US" altLang="zh-CN" dirty="0"/>
              <a:t>(</a:t>
            </a:r>
            <a:r>
              <a:rPr lang="en-US" altLang="zh-CN" dirty="0" err="1"/>
              <a:t>int</a:t>
            </a:r>
            <a:r>
              <a:rPr lang="en-US" altLang="zh-CN" dirty="0"/>
              <a:t> </a:t>
            </a:r>
            <a:r>
              <a:rPr lang="en-US" altLang="zh-CN" dirty="0" err="1"/>
              <a:t>nThreads</a:t>
            </a:r>
            <a:r>
              <a:rPr lang="en-US" altLang="zh-CN" dirty="0"/>
              <a:t>)</a:t>
            </a:r>
            <a:r>
              <a:rPr lang="zh-CN" altLang="en-US" dirty="0"/>
              <a:t>：创建固定数目线程的线程池。可控制线程最大并发数，超出的线程会在队列中等待</a:t>
            </a:r>
            <a:r>
              <a:rPr lang="zh-CN" altLang="en-US" dirty="0" smtClean="0"/>
              <a:t>。</a:t>
            </a:r>
            <a:endParaRPr lang="en-US" altLang="zh-CN" dirty="0" smtClean="0"/>
          </a:p>
          <a:p>
            <a:pPr lvl="2"/>
            <a:r>
              <a:rPr lang="zh-CN" altLang="en-US" dirty="0" smtClean="0"/>
              <a:t>适用于</a:t>
            </a:r>
            <a:r>
              <a:rPr lang="zh-CN" altLang="en-US" dirty="0"/>
              <a:t>负载较重的场景，对当前线程数量进行限制。</a:t>
            </a:r>
          </a:p>
          <a:p>
            <a:pPr lvl="1"/>
            <a:r>
              <a:rPr lang="en-US" altLang="zh-CN" dirty="0" smtClean="0"/>
              <a:t>public </a:t>
            </a:r>
            <a:r>
              <a:rPr lang="en-US" altLang="zh-CN" dirty="0"/>
              <a:t>static </a:t>
            </a:r>
            <a:r>
              <a:rPr lang="en-US" altLang="zh-CN" dirty="0" err="1"/>
              <a:t>ExecutorService</a:t>
            </a:r>
            <a:r>
              <a:rPr lang="en-US" altLang="zh-CN" dirty="0"/>
              <a:t> </a:t>
            </a:r>
            <a:r>
              <a:rPr lang="en-US" altLang="zh-CN" dirty="0" err="1"/>
              <a:t>newCachedThreadPool</a:t>
            </a:r>
            <a:r>
              <a:rPr lang="en-US" altLang="zh-CN" dirty="0"/>
              <a:t>()</a:t>
            </a:r>
            <a:r>
              <a:rPr lang="zh-CN" altLang="en-US" dirty="0"/>
              <a:t>：创建一个可缓存的线程池。如果线程池长度超过处理需要，可灵活回收空闲线程，若无可回收，则新建线程。会适时终止并从缓存中移除那些已有</a:t>
            </a:r>
            <a:r>
              <a:rPr lang="en-US" altLang="zh-CN" dirty="0"/>
              <a:t>60</a:t>
            </a:r>
            <a:r>
              <a:rPr lang="zh-CN" altLang="en-US" dirty="0"/>
              <a:t>秒钟未被使用的线程</a:t>
            </a:r>
            <a:r>
              <a:rPr lang="zh-CN" altLang="en-US" dirty="0" smtClean="0"/>
              <a:t>。</a:t>
            </a:r>
            <a:endParaRPr lang="en-US" altLang="zh-CN" dirty="0" smtClean="0"/>
          </a:p>
          <a:p>
            <a:pPr lvl="2"/>
            <a:r>
              <a:rPr lang="zh-CN" altLang="en-US" dirty="0" smtClean="0"/>
              <a:t>适用于</a:t>
            </a:r>
            <a:r>
              <a:rPr lang="zh-CN" altLang="en-US" dirty="0"/>
              <a:t>负载较轻的场景，执行短期异步任务。</a:t>
            </a:r>
          </a:p>
          <a:p>
            <a:pPr lvl="1"/>
            <a:r>
              <a:rPr lang="en-US" altLang="zh-CN" dirty="0" smtClean="0"/>
              <a:t>public </a:t>
            </a:r>
            <a:r>
              <a:rPr lang="en-US" altLang="zh-CN" dirty="0"/>
              <a:t>static </a:t>
            </a:r>
            <a:r>
              <a:rPr lang="en-US" altLang="zh-CN" dirty="0" err="1"/>
              <a:t>ScheduledExecutorService</a:t>
            </a:r>
            <a:r>
              <a:rPr lang="en-US" altLang="zh-CN" dirty="0"/>
              <a:t> </a:t>
            </a:r>
            <a:r>
              <a:rPr lang="en-US" altLang="zh-CN" dirty="0" err="1"/>
              <a:t>newScheduledThreadPool</a:t>
            </a:r>
            <a:r>
              <a:rPr lang="en-US" altLang="zh-CN" dirty="0"/>
              <a:t>(</a:t>
            </a:r>
            <a:r>
              <a:rPr lang="en-US" altLang="zh-CN" dirty="0" err="1"/>
              <a:t>int</a:t>
            </a:r>
            <a:r>
              <a:rPr lang="en-US" altLang="zh-CN" dirty="0"/>
              <a:t> </a:t>
            </a:r>
            <a:r>
              <a:rPr lang="en-US" altLang="zh-CN" dirty="0" err="1"/>
              <a:t>corePoolSize</a:t>
            </a:r>
            <a:r>
              <a:rPr lang="en-US" altLang="zh-CN" dirty="0"/>
              <a:t>)</a:t>
            </a:r>
            <a:r>
              <a:rPr lang="zh-CN" altLang="en-US" dirty="0"/>
              <a:t>：创建一个定长，且支持定时及周期性的任务执行的线程池。多数情况下可用来替代</a:t>
            </a:r>
            <a:r>
              <a:rPr lang="en-US" altLang="zh-CN" dirty="0"/>
              <a:t>Timer</a:t>
            </a:r>
            <a:r>
              <a:rPr lang="zh-CN" altLang="en-US" dirty="0"/>
              <a:t>类</a:t>
            </a:r>
            <a:r>
              <a:rPr lang="zh-CN" altLang="en-US" dirty="0" smtClean="0"/>
              <a:t>。</a:t>
            </a:r>
            <a:endParaRPr lang="en-US" altLang="zh-CN" dirty="0" smtClean="0"/>
          </a:p>
          <a:p>
            <a:pPr lvl="2"/>
            <a:r>
              <a:rPr lang="zh-CN" altLang="en-US" dirty="0" smtClean="0"/>
              <a:t>适用于</a:t>
            </a:r>
            <a:r>
              <a:rPr lang="zh-CN" altLang="en-US" dirty="0"/>
              <a:t>执行延时或者周期性任务。</a:t>
            </a:r>
          </a:p>
          <a:p>
            <a:pPr lvl="1"/>
            <a:r>
              <a:rPr lang="en-US" altLang="zh-CN" dirty="0" smtClean="0"/>
              <a:t>public </a:t>
            </a:r>
            <a:r>
              <a:rPr lang="en-US" altLang="zh-CN" dirty="0"/>
              <a:t>static </a:t>
            </a:r>
            <a:r>
              <a:rPr lang="en-US" altLang="zh-CN" dirty="0" err="1"/>
              <a:t>ExecutorService</a:t>
            </a:r>
            <a:r>
              <a:rPr lang="en-US" altLang="zh-CN" dirty="0"/>
              <a:t> </a:t>
            </a:r>
            <a:r>
              <a:rPr lang="en-US" altLang="zh-CN" dirty="0" err="1"/>
              <a:t>newSingleThreadExecutor</a:t>
            </a:r>
            <a:r>
              <a:rPr lang="en-US" altLang="zh-CN" dirty="0"/>
              <a:t>()</a:t>
            </a:r>
            <a:r>
              <a:rPr lang="zh-CN" altLang="en-US" dirty="0"/>
              <a:t>：创建一个单线程化的线程池。它只会用唯一的工作线程来执行任务，保证所有的任务按照指定的顺序（</a:t>
            </a:r>
            <a:r>
              <a:rPr lang="en-US" altLang="zh-CN" dirty="0"/>
              <a:t>FIFO</a:t>
            </a:r>
            <a:r>
              <a:rPr lang="zh-CN" altLang="en-US" dirty="0"/>
              <a:t>、</a:t>
            </a:r>
            <a:r>
              <a:rPr lang="en-US" altLang="zh-CN" dirty="0"/>
              <a:t>LIFO</a:t>
            </a:r>
            <a:r>
              <a:rPr lang="zh-CN" altLang="en-US" dirty="0"/>
              <a:t>、优先级）来执行的</a:t>
            </a:r>
            <a:r>
              <a:rPr lang="zh-CN" altLang="en-US" dirty="0" smtClean="0"/>
              <a:t>。</a:t>
            </a:r>
            <a:endParaRPr lang="en-US" altLang="zh-CN" dirty="0" smtClean="0"/>
          </a:p>
          <a:p>
            <a:pPr lvl="2"/>
            <a:r>
              <a:rPr lang="zh-CN" altLang="en-US" dirty="0" smtClean="0"/>
              <a:t>适用于</a:t>
            </a:r>
            <a:r>
              <a:rPr lang="zh-CN" altLang="en-US" dirty="0"/>
              <a:t>需要保证顺序执行各个任务。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490813818"/>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a:t>
            </a:r>
            <a:r>
              <a:rPr lang="zh-CN" altLang="en-US" dirty="0" smtClean="0"/>
              <a:t>池</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000" dirty="0"/>
              <a:t>以上方法创建出来的线程池都实现了</a:t>
            </a:r>
            <a:r>
              <a:rPr lang="en-US" altLang="zh-CN" sz="2000" dirty="0" err="1"/>
              <a:t>ExecutorService</a:t>
            </a:r>
            <a:r>
              <a:rPr lang="zh-CN" altLang="en-US" sz="2000" dirty="0"/>
              <a:t>接口，返回的</a:t>
            </a:r>
            <a:r>
              <a:rPr lang="en-US" altLang="zh-CN" sz="2000" dirty="0" err="1"/>
              <a:t>ScheduledExecutorService</a:t>
            </a:r>
            <a:r>
              <a:rPr lang="zh-CN" altLang="en-US" sz="2000" dirty="0"/>
              <a:t>接口是</a:t>
            </a:r>
            <a:r>
              <a:rPr lang="en-US" altLang="zh-CN" sz="2000" dirty="0" err="1"/>
              <a:t>ExecutorService</a:t>
            </a:r>
            <a:r>
              <a:rPr lang="zh-CN" altLang="en-US" sz="2000" dirty="0"/>
              <a:t>的子接口，而</a:t>
            </a:r>
            <a:r>
              <a:rPr lang="en-US" altLang="zh-CN" sz="2000" dirty="0" err="1"/>
              <a:t>ExecutorService</a:t>
            </a:r>
            <a:r>
              <a:rPr lang="zh-CN" altLang="en-US" sz="2000" dirty="0"/>
              <a:t>接口是</a:t>
            </a:r>
            <a:r>
              <a:rPr lang="en-US" altLang="zh-CN" sz="2000" dirty="0"/>
              <a:t>Executor</a:t>
            </a:r>
            <a:r>
              <a:rPr lang="zh-CN" altLang="en-US" sz="2000" dirty="0"/>
              <a:t>的子接口</a:t>
            </a:r>
            <a:r>
              <a:rPr lang="zh-CN" altLang="en-US" sz="2000" dirty="0" smtClean="0"/>
              <a:t>。</a:t>
            </a:r>
            <a:endParaRPr lang="en-US" altLang="zh-CN" sz="2000" dirty="0" smtClean="0"/>
          </a:p>
          <a:p>
            <a:r>
              <a:rPr lang="en-US" altLang="zh-CN" sz="2000" dirty="0" smtClean="0"/>
              <a:t>Executor</a:t>
            </a:r>
            <a:r>
              <a:rPr lang="zh-CN" altLang="en-US" sz="2000" dirty="0"/>
              <a:t>接口用来执行线程池中的任务，</a:t>
            </a:r>
            <a:r>
              <a:rPr lang="en-US" altLang="zh-CN" sz="2000" dirty="0" err="1"/>
              <a:t>ExecutorService</a:t>
            </a:r>
            <a:r>
              <a:rPr lang="zh-CN" altLang="en-US" sz="2000" dirty="0"/>
              <a:t>接口用来管理和控制任务</a:t>
            </a:r>
            <a:r>
              <a:rPr lang="zh-CN" altLang="en-US" sz="2000" dirty="0" smtClean="0"/>
              <a:t>。</a:t>
            </a:r>
            <a:endParaRPr lang="en-US" altLang="zh-CN" sz="2000" dirty="0" smtClean="0"/>
          </a:p>
          <a:p>
            <a:r>
              <a:rPr lang="en-US" altLang="zh-CN" sz="2000" dirty="0"/>
              <a:t>Executor</a:t>
            </a:r>
            <a:r>
              <a:rPr lang="zh-CN" altLang="en-US" sz="2000" dirty="0"/>
              <a:t>接口定义如下</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a:t>Executor</a:t>
            </a:r>
            <a:r>
              <a:rPr lang="zh-CN" altLang="en-US" sz="2000" dirty="0"/>
              <a:t>是一个顶层接口，它只声明了一个方法</a:t>
            </a:r>
            <a:r>
              <a:rPr lang="en-US" altLang="zh-CN" sz="2000" dirty="0"/>
              <a:t>execute(Runnable)</a:t>
            </a:r>
            <a:r>
              <a:rPr lang="zh-CN" altLang="en-US" sz="2000" dirty="0"/>
              <a:t>，用来执行传进去的任务，其返回值为</a:t>
            </a:r>
            <a:r>
              <a:rPr lang="en-US" altLang="zh-CN" sz="2000" dirty="0"/>
              <a:t>void</a:t>
            </a:r>
            <a:r>
              <a:rPr lang="zh-CN" altLang="en-US" sz="2000" dirty="0"/>
              <a:t>，参数为</a:t>
            </a:r>
            <a:r>
              <a:rPr lang="en-US" altLang="zh-CN" sz="2000" dirty="0"/>
              <a:t>Runnable</a:t>
            </a:r>
            <a:r>
              <a:rPr lang="zh-CN" altLang="en-US" sz="2000" dirty="0"/>
              <a:t>类型。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35449453"/>
              </p:ext>
            </p:extLst>
          </p:nvPr>
        </p:nvGraphicFramePr>
        <p:xfrm>
          <a:off x="2555627" y="2948230"/>
          <a:ext cx="6652168" cy="1240997"/>
        </p:xfrm>
        <a:graphic>
          <a:graphicData uri="http://schemas.openxmlformats.org/drawingml/2006/table">
            <a:tbl>
              <a:tblPr firstRow="1" firstCol="1" bandRow="1"/>
              <a:tblGrid>
                <a:gridCol w="6652168"/>
              </a:tblGrid>
              <a:tr h="1240997">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Executor {</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void execute(Runnable command);</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4161176"/>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505885" y="995363"/>
            <a:ext cx="11368616" cy="5692516"/>
          </a:xfrm>
        </p:spPr>
        <p:txBody>
          <a:bodyPr/>
          <a:lstStyle/>
          <a:p>
            <a:r>
              <a:rPr lang="en-US" altLang="zh-CN" sz="2000" dirty="0" err="1"/>
              <a:t>ExecutorService</a:t>
            </a:r>
            <a:r>
              <a:rPr lang="zh-CN" altLang="en-US" sz="2000" dirty="0"/>
              <a:t>接口继承了</a:t>
            </a:r>
            <a:r>
              <a:rPr lang="en-US" altLang="zh-CN" sz="2000" dirty="0"/>
              <a:t>Executor</a:t>
            </a:r>
            <a:r>
              <a:rPr lang="zh-CN" altLang="en-US" sz="2000" dirty="0"/>
              <a:t>接口，其定义如下</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endParaRPr lang="en-US" altLang="zh-CN" sz="2000" dirty="0"/>
          </a:p>
          <a:p>
            <a:pPr lvl="1"/>
            <a:r>
              <a:rPr lang="en-US" altLang="zh-CN" sz="1600" dirty="0"/>
              <a:t>submit()</a:t>
            </a:r>
            <a:r>
              <a:rPr lang="zh-CN" altLang="en-US" sz="1600" dirty="0"/>
              <a:t>：用来向线程池提交任务的，但是它和</a:t>
            </a:r>
            <a:r>
              <a:rPr lang="en-US" altLang="zh-CN" sz="1600" dirty="0"/>
              <a:t>execute()</a:t>
            </a:r>
            <a:r>
              <a:rPr lang="zh-CN" altLang="en-US" sz="1600" dirty="0"/>
              <a:t>方法不同，它能够返回任务执行的结果。</a:t>
            </a:r>
          </a:p>
          <a:p>
            <a:pPr lvl="1"/>
            <a:r>
              <a:rPr lang="en-US" altLang="zh-CN" sz="1600" dirty="0"/>
              <a:t>shutdown()</a:t>
            </a:r>
            <a:r>
              <a:rPr lang="zh-CN" altLang="en-US" sz="1600" dirty="0"/>
              <a:t>：用来关闭线程池，不再添加新的任务，但是现有任务将继续执行直至完成。</a:t>
            </a:r>
          </a:p>
          <a:p>
            <a:pPr lvl="1"/>
            <a:r>
              <a:rPr lang="en-US" altLang="zh-CN" sz="1600" dirty="0" err="1"/>
              <a:t>shutdownNow</a:t>
            </a:r>
            <a:r>
              <a:rPr lang="en-US" altLang="zh-CN" sz="1600" dirty="0"/>
              <a:t>()</a:t>
            </a:r>
            <a:r>
              <a:rPr lang="zh-CN" altLang="en-US" sz="1600" dirty="0"/>
              <a:t>：用来关闭线程池，中断所有的任务，返回值是</a:t>
            </a:r>
            <a:r>
              <a:rPr lang="en-US" altLang="zh-CN" sz="1600" dirty="0"/>
              <a:t>List&lt;Runnable&gt;</a:t>
            </a:r>
            <a:r>
              <a:rPr lang="zh-CN" altLang="en-US" sz="1600" dirty="0"/>
              <a:t>，</a:t>
            </a:r>
            <a:r>
              <a:rPr lang="en-US" altLang="zh-CN" sz="1600" dirty="0"/>
              <a:t>List</a:t>
            </a:r>
            <a:r>
              <a:rPr lang="zh-CN" altLang="en-US" sz="1600" dirty="0"/>
              <a:t>对象存储的是还未运行的任务，也就是被取消掉的任务。</a:t>
            </a:r>
          </a:p>
          <a:p>
            <a:pPr lvl="1"/>
            <a:r>
              <a:rPr lang="en-US" altLang="zh-CN" sz="1600" dirty="0" err="1"/>
              <a:t>isShutDown</a:t>
            </a:r>
            <a:r>
              <a:rPr lang="en-US" altLang="zh-CN" sz="1600" dirty="0"/>
              <a:t>()</a:t>
            </a:r>
            <a:r>
              <a:rPr lang="zh-CN" altLang="en-US" sz="1600" dirty="0"/>
              <a:t>：当调用</a:t>
            </a:r>
            <a:r>
              <a:rPr lang="en-US" altLang="zh-CN" sz="1600" dirty="0"/>
              <a:t>shutdown()</a:t>
            </a:r>
            <a:r>
              <a:rPr lang="zh-CN" altLang="en-US" sz="1600" dirty="0"/>
              <a:t>或</a:t>
            </a:r>
            <a:r>
              <a:rPr lang="en-US" altLang="zh-CN" sz="1600" dirty="0" err="1"/>
              <a:t>shutdownNow</a:t>
            </a:r>
            <a:r>
              <a:rPr lang="en-US" altLang="zh-CN" sz="1600" dirty="0"/>
              <a:t>()</a:t>
            </a:r>
            <a:r>
              <a:rPr lang="zh-CN" altLang="en-US" sz="1600" dirty="0"/>
              <a:t>方法后返回为</a:t>
            </a:r>
            <a:r>
              <a:rPr lang="en-US" altLang="zh-CN" sz="1600" dirty="0"/>
              <a:t>true</a:t>
            </a:r>
            <a:r>
              <a:rPr lang="zh-CN" altLang="en-US" sz="1600" dirty="0"/>
              <a:t>。 </a:t>
            </a:r>
          </a:p>
          <a:p>
            <a:pPr lvl="1"/>
            <a:r>
              <a:rPr lang="en-US" altLang="zh-CN" sz="1600" dirty="0" err="1"/>
              <a:t>isTerminated</a:t>
            </a:r>
            <a:r>
              <a:rPr lang="en-US" altLang="zh-CN" sz="1600" dirty="0"/>
              <a:t>()</a:t>
            </a:r>
            <a:r>
              <a:rPr lang="zh-CN" altLang="en-US" sz="1600" dirty="0"/>
              <a:t>：当调用</a:t>
            </a:r>
            <a:r>
              <a:rPr lang="en-US" altLang="zh-CN" sz="1600" dirty="0"/>
              <a:t>shutdown()</a:t>
            </a:r>
            <a:r>
              <a:rPr lang="zh-CN" altLang="en-US" sz="1600" dirty="0"/>
              <a:t>方法后，并且所有提交的任务完成后返回为</a:t>
            </a:r>
            <a:r>
              <a:rPr lang="en-US" altLang="zh-CN" sz="1600" dirty="0"/>
              <a:t>true</a:t>
            </a:r>
            <a:r>
              <a:rPr lang="zh-CN" altLang="en-US" sz="1600" dirty="0"/>
              <a:t>；当调用</a:t>
            </a:r>
            <a:r>
              <a:rPr lang="en-US" altLang="zh-CN" sz="1600" dirty="0" err="1"/>
              <a:t>shutdownNow</a:t>
            </a:r>
            <a:r>
              <a:rPr lang="en-US" altLang="zh-CN" sz="1600" dirty="0"/>
              <a:t>()</a:t>
            </a:r>
            <a:r>
              <a:rPr lang="zh-CN" altLang="en-US" sz="1600" dirty="0"/>
              <a:t>方法后，成功停止后返回为</a:t>
            </a:r>
            <a:r>
              <a:rPr lang="en-US" altLang="zh-CN" sz="1600" dirty="0"/>
              <a:t>true</a:t>
            </a:r>
            <a:r>
              <a:rPr lang="zh-CN" altLang="en-US" sz="1600" dirty="0"/>
              <a:t>。</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138259083"/>
              </p:ext>
            </p:extLst>
          </p:nvPr>
        </p:nvGraphicFramePr>
        <p:xfrm>
          <a:off x="1184026" y="1508184"/>
          <a:ext cx="8640458" cy="2617249"/>
        </p:xfrm>
        <a:graphic>
          <a:graphicData uri="http://schemas.openxmlformats.org/drawingml/2006/table">
            <a:tbl>
              <a:tblPr firstRow="1" firstCol="1" bandRow="1"/>
              <a:tblGrid>
                <a:gridCol w="8640458"/>
              </a:tblGrid>
              <a:tr h="2617249">
                <a:tc>
                  <a:txBody>
                    <a:bodyPr/>
                    <a:lstStyle/>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public interface </a:t>
                      </a:r>
                      <a:r>
                        <a:rPr lang="en-US" sz="1400" kern="100" dirty="0" err="1">
                          <a:effectLst/>
                          <a:latin typeface="Times New Roman" panose="02020603050405020304" pitchFamily="18" charset="0"/>
                          <a:ea typeface="宋体" panose="02010600030101010101" pitchFamily="2" charset="-122"/>
                        </a:rPr>
                        <a:t>ExecutorService</a:t>
                      </a:r>
                      <a:r>
                        <a:rPr lang="en-US" sz="1400" kern="100" dirty="0">
                          <a:effectLst/>
                          <a:latin typeface="Times New Roman" panose="02020603050405020304" pitchFamily="18" charset="0"/>
                          <a:ea typeface="宋体" panose="02010600030101010101" pitchFamily="2" charset="-122"/>
                        </a:rPr>
                        <a:t> extends Executor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void shutdown();</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List&lt;Runnable&gt; </a:t>
                      </a:r>
                      <a:r>
                        <a:rPr lang="en-US" sz="1400" kern="100" dirty="0" err="1">
                          <a:effectLst/>
                          <a:latin typeface="Times New Roman" panose="02020603050405020304" pitchFamily="18" charset="0"/>
                          <a:ea typeface="宋体" panose="02010600030101010101" pitchFamily="2" charset="-122"/>
                        </a:rPr>
                        <a:t>shutdownNow</a:t>
                      </a: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boolean</a:t>
                      </a: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isShutdown</a:t>
                      </a: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boolean</a:t>
                      </a: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isTerminated</a:t>
                      </a: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&lt;T&gt; Future&lt;T&gt; submit(Callable&lt;T&gt; task);</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88721"/>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11692" y="1093788"/>
            <a:ext cx="11368616" cy="4876800"/>
          </a:xfrm>
        </p:spPr>
        <p:txBody>
          <a:bodyPr/>
          <a:lstStyle/>
          <a:p>
            <a:r>
              <a:rPr lang="en-US" altLang="zh-CN" dirty="0"/>
              <a:t>【</a:t>
            </a:r>
            <a:r>
              <a:rPr lang="zh-CN" altLang="en-US" dirty="0"/>
              <a:t>代码</a:t>
            </a:r>
            <a:r>
              <a:rPr lang="en-US" altLang="zh-CN" dirty="0"/>
              <a:t>13-8】</a:t>
            </a:r>
            <a:r>
              <a:rPr lang="zh-CN" altLang="en-US" dirty="0"/>
              <a:t>使用线程池实现例</a:t>
            </a:r>
            <a:r>
              <a:rPr lang="en-US" altLang="zh-CN" dirty="0"/>
              <a:t>13.1</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764978" y="1790982"/>
            <a:ext cx="11015330" cy="4179606"/>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java.util.concurrent.ExecutorService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java.util.concurrent.Executors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ThreadPoolDemo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创建一个最大线程数为</a:t>
            </a:r>
            <a:r>
              <a:rPr lang="en-US" altLang="zh-CN" b="0" kern="0" dirty="0">
                <a:solidFill>
                  <a:srgbClr val="3F7F5F"/>
                </a:solidFill>
                <a:latin typeface="Consolas" panose="020B0609020204030204" pitchFamily="49" charset="0"/>
                <a:ea typeface="宋体" panose="02010600030101010101" pitchFamily="2" charset="-122"/>
              </a:rPr>
              <a:t>3</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的线程池</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000000"/>
                </a:solidFill>
                <a:latin typeface="Consolas" panose="020B0609020204030204" pitchFamily="49" charset="0"/>
                <a:ea typeface="宋体" panose="02010600030101010101" pitchFamily="2" charset="-122"/>
              </a:rPr>
              <a:t>ExecutorService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fixedThreadPool</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00"/>
                </a:solidFill>
                <a:latin typeface="Consolas" panose="020B0609020204030204" pitchFamily="49" charset="0"/>
                <a:ea typeface="宋体" panose="02010600030101010101" pitchFamily="2" charset="-122"/>
              </a:rPr>
              <a:t>Executors.</a:t>
            </a:r>
            <a:r>
              <a:rPr lang="en-US" altLang="zh-CN" b="0" i="1" kern="0" dirty="0" err="1">
                <a:solidFill>
                  <a:srgbClr val="000000"/>
                </a:solidFill>
                <a:latin typeface="Consolas" panose="020B0609020204030204" pitchFamily="49" charset="0"/>
                <a:ea typeface="宋体" panose="02010600030101010101" pitchFamily="2" charset="-122"/>
              </a:rPr>
              <a:t>newFixedThreadPool</a:t>
            </a:r>
            <a:r>
              <a:rPr lang="en-US" altLang="zh-CN" b="0" kern="0" dirty="0">
                <a:solidFill>
                  <a:srgbClr val="000000"/>
                </a:solidFill>
                <a:latin typeface="Consolas" panose="020B0609020204030204" pitchFamily="49" charset="0"/>
                <a:ea typeface="宋体" panose="02010600030101010101" pitchFamily="2" charset="-122"/>
              </a:rPr>
              <a:t>(3);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提交任务到线程池</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6A3E3E"/>
                </a:solidFill>
                <a:latin typeface="Consolas" panose="020B0609020204030204" pitchFamily="49" charset="0"/>
                <a:ea typeface="宋体" panose="02010600030101010101" pitchFamily="2" charset="-122"/>
              </a:rPr>
              <a:t>fixedThreadPool</a:t>
            </a:r>
            <a:r>
              <a:rPr lang="en-US" altLang="zh-CN" b="0" kern="0" dirty="0" err="1">
                <a:solidFill>
                  <a:srgbClr val="000000"/>
                </a:solidFill>
                <a:latin typeface="Consolas" panose="020B0609020204030204" pitchFamily="49" charset="0"/>
                <a:ea typeface="宋体" panose="02010600030101010101" pitchFamily="2" charset="-122"/>
              </a:rPr>
              <a:t>.execute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PrintCharRunnable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a:t>
            </a:r>
            <a:r>
              <a:rPr lang="en-US" altLang="zh-CN" b="0" kern="0" dirty="0">
                <a:solidFill>
                  <a:srgbClr val="000000"/>
                </a:solidFill>
                <a:latin typeface="Consolas" panose="020B0609020204030204" pitchFamily="49" charset="0"/>
                <a:ea typeface="宋体" panose="02010600030101010101" pitchFamily="2" charset="-122"/>
              </a:rPr>
              <a:t>, 10));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err="1">
                <a:solidFill>
                  <a:srgbClr val="6A3E3E"/>
                </a:solidFill>
                <a:latin typeface="Consolas" panose="020B0609020204030204" pitchFamily="49" charset="0"/>
                <a:ea typeface="宋体" panose="02010600030101010101" pitchFamily="2" charset="-122"/>
              </a:rPr>
              <a:t>fixedThreadPool</a:t>
            </a:r>
            <a:r>
              <a:rPr lang="en-US" altLang="zh-CN" b="0" kern="0" dirty="0" err="1">
                <a:solidFill>
                  <a:srgbClr val="000000"/>
                </a:solidFill>
                <a:latin typeface="Consolas" panose="020B0609020204030204" pitchFamily="49" charset="0"/>
                <a:ea typeface="宋体" panose="02010600030101010101" pitchFamily="2" charset="-122"/>
              </a:rPr>
              <a:t>.execute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PrintCharRunnable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'B'</a:t>
            </a:r>
            <a:r>
              <a:rPr lang="en-US" altLang="zh-CN" b="0" kern="0" dirty="0">
                <a:solidFill>
                  <a:srgbClr val="000000"/>
                </a:solidFill>
                <a:latin typeface="Consolas" panose="020B0609020204030204" pitchFamily="49" charset="0"/>
                <a:ea typeface="宋体" panose="02010600030101010101" pitchFamily="2" charset="-122"/>
              </a:rPr>
              <a:t>, 20));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err="1">
                <a:solidFill>
                  <a:srgbClr val="6A3E3E"/>
                </a:solidFill>
                <a:latin typeface="Consolas" panose="020B0609020204030204" pitchFamily="49" charset="0"/>
                <a:ea typeface="宋体" panose="02010600030101010101" pitchFamily="2" charset="-122"/>
              </a:rPr>
              <a:t>fixedThreadPool</a:t>
            </a:r>
            <a:r>
              <a:rPr lang="en-US" altLang="zh-CN" b="0" kern="0" dirty="0" err="1">
                <a:solidFill>
                  <a:srgbClr val="000000"/>
                </a:solidFill>
                <a:latin typeface="Consolas" panose="020B0609020204030204" pitchFamily="49" charset="0"/>
                <a:ea typeface="宋体" panose="02010600030101010101" pitchFamily="2" charset="-122"/>
              </a:rPr>
              <a:t>.execute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PrintCharRunnable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'C'</a:t>
            </a:r>
            <a:r>
              <a:rPr lang="en-US" altLang="zh-CN" b="0" kern="0" dirty="0">
                <a:solidFill>
                  <a:srgbClr val="000000"/>
                </a:solidFill>
                <a:latin typeface="Consolas" panose="020B0609020204030204" pitchFamily="49" charset="0"/>
                <a:ea typeface="宋体" panose="02010600030101010101" pitchFamily="2" charset="-122"/>
              </a:rPr>
              <a:t>, 30));</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关闭线程池</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err="1">
                <a:solidFill>
                  <a:srgbClr val="6A3E3E"/>
                </a:solidFill>
                <a:latin typeface="Consolas" panose="020B0609020204030204" pitchFamily="49" charset="0"/>
                <a:ea typeface="宋体" panose="02010600030101010101" pitchFamily="2" charset="-122"/>
              </a:rPr>
              <a:t>fixedThreadPool</a:t>
            </a:r>
            <a:r>
              <a:rPr lang="en-US" altLang="zh-CN" b="0" kern="0" dirty="0" err="1">
                <a:solidFill>
                  <a:srgbClr val="000000"/>
                </a:solidFill>
                <a:latin typeface="Consolas" panose="020B0609020204030204" pitchFamily="49" charset="0"/>
                <a:ea typeface="宋体" panose="02010600030101010101" pitchFamily="2" charset="-122"/>
              </a:rPr>
              <a:t>.shutdown</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17	}</a:t>
            </a:r>
            <a:endParaRPr lang="zh-CN" altLang="en-US" b="0" dirty="0"/>
          </a:p>
        </p:txBody>
      </p:sp>
      <p:pic>
        <p:nvPicPr>
          <p:cNvPr id="6" name="图片 5"/>
          <p:cNvPicPr>
            <a:picLocks noChangeAspect="1"/>
          </p:cNvPicPr>
          <p:nvPr/>
        </p:nvPicPr>
        <p:blipFill>
          <a:blip r:embed="rId2"/>
          <a:stretch>
            <a:fillRect/>
          </a:stretch>
        </p:blipFill>
        <p:spPr>
          <a:xfrm>
            <a:off x="875216" y="6069013"/>
            <a:ext cx="7485714" cy="333333"/>
          </a:xfrm>
          <a:prstGeom prst="rect">
            <a:avLst/>
          </a:prstGeom>
        </p:spPr>
      </p:pic>
      <p:sp>
        <p:nvSpPr>
          <p:cNvPr id="7" name="内容占位符 2"/>
          <p:cNvSpPr txBox="1">
            <a:spLocks/>
          </p:cNvSpPr>
          <p:nvPr/>
        </p:nvSpPr>
        <p:spPr bwMode="auto">
          <a:xfrm>
            <a:off x="7464507" y="5139625"/>
            <a:ext cx="4571549" cy="58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4"/>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5"/>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6"/>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6"/>
              </a:buBlip>
              <a:defRPr kumimoji="1" sz="2200">
                <a:solidFill>
                  <a:schemeClr val="tx1"/>
                </a:solidFill>
                <a:latin typeface="+mn-lt"/>
              </a:defRPr>
            </a:lvl9pPr>
          </a:lstStyle>
          <a:p>
            <a:pPr lvl="1"/>
            <a:r>
              <a:rPr lang="zh-CN" altLang="en-US" sz="1800" b="0" kern="0" dirty="0" smtClean="0"/>
              <a:t>若将第</a:t>
            </a:r>
            <a:r>
              <a:rPr lang="en-US" altLang="zh-CN" sz="1800" b="0" kern="0" dirty="0" smtClean="0"/>
              <a:t>7</a:t>
            </a:r>
            <a:r>
              <a:rPr lang="zh-CN" altLang="en-US" sz="1800" b="0" kern="0" dirty="0" smtClean="0"/>
              <a:t>行创建线程的数目改为</a:t>
            </a:r>
            <a:r>
              <a:rPr lang="en-US" altLang="zh-CN" sz="1800" b="0" kern="0" dirty="0" smtClean="0">
                <a:solidFill>
                  <a:srgbClr val="FF0000"/>
                </a:solidFill>
              </a:rPr>
              <a:t>1</a:t>
            </a:r>
            <a:r>
              <a:rPr lang="zh-CN" altLang="en-US" sz="1800" b="0" kern="0" dirty="0" smtClean="0"/>
              <a:t>，运行结果会怎样？</a:t>
            </a:r>
            <a:endParaRPr lang="zh-CN" altLang="en-US" sz="1800" b="0" kern="0" dirty="0"/>
          </a:p>
        </p:txBody>
      </p:sp>
    </p:spTree>
    <p:extLst>
      <p:ext uri="{BB962C8B-B14F-4D97-AF65-F5344CB8AC3E}">
        <p14:creationId xmlns:p14="http://schemas.microsoft.com/office/powerpoint/2010/main" val="2620766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13-9】CachedThreadPool</a:t>
            </a:r>
            <a:r>
              <a:rPr lang="zh-CN" altLang="en-US" dirty="0"/>
              <a:t>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311888" y="1689211"/>
            <a:ext cx="11724168" cy="4373505"/>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  </a:t>
            </a:r>
            <a:r>
              <a:rPr lang="en-US" altLang="zh-CN" sz="1400" b="0" kern="0" dirty="0" smtClean="0">
                <a:solidFill>
                  <a:srgbClr val="7F0055"/>
                </a:solidFill>
                <a:latin typeface="Consolas" panose="020B0609020204030204" pitchFamily="49" charset="0"/>
                <a:ea typeface="宋体" panose="02010600030101010101" pitchFamily="2" charset="-122"/>
              </a:rPr>
              <a:t>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java.util.concurrent.ExecutorService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  </a:t>
            </a:r>
            <a:r>
              <a:rPr lang="en-US" altLang="zh-CN" sz="1400" b="0" kern="0" dirty="0" smtClean="0">
                <a:solidFill>
                  <a:srgbClr val="7F0055"/>
                </a:solidFill>
                <a:latin typeface="Consolas" panose="020B0609020204030204" pitchFamily="49" charset="0"/>
                <a:ea typeface="宋体" panose="02010600030101010101" pitchFamily="2" charset="-122"/>
              </a:rPr>
              <a:t>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java.util.concurrent.Executors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CachedThreadPoolDemo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创建一个可缓存线程池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smtClean="0">
                <a:solidFill>
                  <a:srgbClr val="000000"/>
                </a:solidFill>
                <a:latin typeface="Consolas" panose="020B0609020204030204" pitchFamily="49" charset="0"/>
                <a:ea typeface="宋体" panose="02010600030101010101" pitchFamily="2" charset="-122"/>
              </a:rPr>
              <a:t>ExecutorService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cachedThreadPool</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Executors.</a:t>
            </a:r>
            <a:r>
              <a:rPr lang="en-US" altLang="zh-CN" sz="1400" b="0" i="1" kern="0" dirty="0" err="1">
                <a:solidFill>
                  <a:srgbClr val="000000"/>
                </a:solidFill>
                <a:latin typeface="Consolas" panose="020B0609020204030204" pitchFamily="49" charset="0"/>
                <a:ea typeface="宋体" panose="02010600030101010101" pitchFamily="2" charset="-122"/>
              </a:rPr>
              <a:t>newCachedThreadPool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7F0055"/>
                </a:solidFill>
                <a:latin typeface="Consolas" panose="020B0609020204030204" pitchFamily="49" charset="0"/>
                <a:ea typeface="宋体" panose="02010600030101010101" pitchFamily="2" charset="-122"/>
              </a:rPr>
              <a:t>for</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10;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7F0055"/>
                </a:solidFill>
                <a:latin typeface="Consolas" panose="020B0609020204030204" pitchFamily="49" charset="0"/>
                <a:ea typeface="宋体" panose="02010600030101010101" pitchFamily="2" charset="-122"/>
              </a:rPr>
              <a:t>try</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en-US" altLang="zh-CN" sz="1400" b="0" kern="0" dirty="0">
                <a:solidFill>
                  <a:srgbClr val="3F7F5F"/>
                </a:solidFill>
                <a:latin typeface="Consolas" panose="020B0609020204030204" pitchFamily="49" charset="0"/>
                <a:ea typeface="宋体" panose="02010600030101010101" pitchFamily="2" charset="-122"/>
              </a:rPr>
              <a:t>sleep</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以便观察线程的复用、新建情况</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smtClean="0">
                <a:solidFill>
                  <a:srgbClr val="000000"/>
                </a:solidFill>
                <a:latin typeface="Consolas" panose="020B0609020204030204" pitchFamily="49" charset="0"/>
                <a:ea typeface="宋体" panose="02010600030101010101" pitchFamily="2" charset="-122"/>
              </a:rPr>
              <a:t>Thread.</a:t>
            </a:r>
            <a:r>
              <a:rPr lang="en-US" altLang="zh-CN" sz="1400" b="0" i="1" kern="0" dirty="0" err="1" smtClean="0">
                <a:solidFill>
                  <a:srgbClr val="000000"/>
                </a:solidFill>
                <a:latin typeface="Consolas" panose="020B0609020204030204" pitchFamily="49" charset="0"/>
                <a:ea typeface="宋体" panose="02010600030101010101" pitchFamily="2" charset="-122"/>
              </a:rPr>
              <a:t>sleep</a:t>
            </a:r>
            <a:r>
              <a:rPr lang="en-US" altLang="zh-CN" sz="1400" b="0" kern="0" dirty="0" smtClean="0">
                <a:solidFill>
                  <a:srgbClr val="000000"/>
                </a:solidFill>
                <a:latin typeface="Consolas" panose="020B0609020204030204" pitchFamily="49" charset="0"/>
                <a:ea typeface="宋体" panose="02010600030101010101" pitchFamily="2" charset="-122"/>
              </a:rPr>
              <a:t>(500</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InterruptedException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smtClean="0">
                <a:solidFill>
                  <a:srgbClr val="6A3E3E"/>
                </a:solidFill>
                <a:latin typeface="Consolas" panose="020B0609020204030204" pitchFamily="49" charset="0"/>
                <a:ea typeface="宋体" panose="02010600030101010101" pitchFamily="2" charset="-122"/>
              </a:rPr>
              <a:t>cachedThreadPool</a:t>
            </a:r>
            <a:r>
              <a:rPr lang="en-US" altLang="zh-CN" sz="1400" b="0" kern="0" dirty="0" err="1" smtClean="0">
                <a:solidFill>
                  <a:srgbClr val="000000"/>
                </a:solidFill>
                <a:latin typeface="Consolas" panose="020B0609020204030204" pitchFamily="49" charset="0"/>
                <a:ea typeface="宋体" panose="02010600030101010101" pitchFamily="2" charset="-122"/>
              </a:rPr>
              <a:t>.execute</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7F0055"/>
                </a:solidFill>
                <a:latin typeface="Consolas" panose="020B0609020204030204" pitchFamily="49" charset="0"/>
                <a:ea typeface="宋体" panose="02010600030101010101" pitchFamily="2" charset="-122"/>
              </a:rPr>
              <a:t>new</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Runnable()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打印</a:t>
            </a:r>
            <a:r>
              <a:rPr lang="en-US" altLang="zh-CN" sz="1400" b="0" kern="0" dirty="0">
                <a:solidFill>
                  <a:srgbClr val="3F7F5F"/>
                </a:solidFill>
                <a:latin typeface="Consolas" panose="020B0609020204030204" pitchFamily="49" charset="0"/>
                <a:ea typeface="宋体" panose="02010600030101010101" pitchFamily="2" charset="-122"/>
              </a:rPr>
              <a:t>100</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以内随机整数及正在执行的缓存线程信息</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String </a:t>
            </a:r>
            <a:r>
              <a:rPr lang="en-US" altLang="zh-CN" sz="1400" b="0" kern="0" dirty="0" err="1">
                <a:solidFill>
                  <a:srgbClr val="6A3E3E"/>
                </a:solidFill>
                <a:latin typeface="Consolas" panose="020B0609020204030204" pitchFamily="49" charset="0"/>
                <a:ea typeface="宋体" panose="02010600030101010101" pitchFamily="2" charset="-122"/>
              </a:rPr>
              <a:t>threadName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threadName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"==&gt;"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Math.</a:t>
            </a:r>
            <a:r>
              <a:rPr lang="en-US" altLang="zh-CN" sz="1400" b="0" i="1" kern="0" dirty="0" err="1">
                <a:solidFill>
                  <a:srgbClr val="000000"/>
                </a:solidFill>
                <a:latin typeface="Consolas" panose="020B0609020204030204" pitchFamily="49" charset="0"/>
                <a:ea typeface="宋体" panose="02010600030101010101" pitchFamily="2" charset="-122"/>
              </a:rPr>
              <a:t>random</a:t>
            </a:r>
            <a:r>
              <a:rPr lang="en-US" altLang="zh-CN" sz="1400" b="0" kern="0" dirty="0">
                <a:solidFill>
                  <a:srgbClr val="000000"/>
                </a:solidFill>
                <a:latin typeface="Consolas" panose="020B0609020204030204" pitchFamily="49" charset="0"/>
                <a:ea typeface="宋体" panose="02010600030101010101" pitchFamily="2" charset="-122"/>
              </a:rPr>
              <a:t>() * 101</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9001027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进程与线程（续）</a:t>
            </a:r>
          </a:p>
        </p:txBody>
      </p:sp>
      <p:sp>
        <p:nvSpPr>
          <p:cNvPr id="3" name="内容占位符 2"/>
          <p:cNvSpPr>
            <a:spLocks noGrp="1"/>
          </p:cNvSpPr>
          <p:nvPr>
            <p:ph idx="1"/>
          </p:nvPr>
        </p:nvSpPr>
        <p:spPr>
          <a:xfrm>
            <a:off x="222884" y="995362"/>
            <a:ext cx="4916044" cy="5432869"/>
          </a:xfrm>
        </p:spPr>
        <p:txBody>
          <a:bodyPr/>
          <a:lstStyle/>
          <a:p>
            <a:r>
              <a:rPr lang="en-US" altLang="zh-CN" sz="2000" dirty="0"/>
              <a:t>2. </a:t>
            </a:r>
            <a:r>
              <a:rPr lang="zh-CN" altLang="en-US" sz="2000" dirty="0"/>
              <a:t>线程的概念</a:t>
            </a:r>
          </a:p>
          <a:p>
            <a:pPr lvl="1"/>
            <a:r>
              <a:rPr lang="zh-CN" altLang="en-US" sz="1600" dirty="0" smtClean="0"/>
              <a:t>在</a:t>
            </a:r>
            <a:r>
              <a:rPr lang="zh-CN" altLang="en-US" sz="1600" dirty="0"/>
              <a:t>一个资源单位内将进程分成若干执行线索（或执行流程）。这些执行线索能并发运行，但由于不是资源分配单位，所以能够轻装上阵。这就是</a:t>
            </a:r>
            <a:r>
              <a:rPr lang="zh-CN" altLang="en-US" sz="1600" dirty="0">
                <a:solidFill>
                  <a:srgbClr val="FF0000"/>
                </a:solidFill>
              </a:rPr>
              <a:t>线程</a:t>
            </a:r>
            <a:r>
              <a:rPr lang="zh-CN" altLang="en-US" sz="1600" dirty="0"/>
              <a:t>（</a:t>
            </a:r>
            <a:r>
              <a:rPr lang="en-US" altLang="zh-CN" sz="1600" dirty="0"/>
              <a:t>thread</a:t>
            </a:r>
            <a:r>
              <a:rPr lang="zh-CN" altLang="en-US" sz="1600" dirty="0"/>
              <a:t>）的概念</a:t>
            </a:r>
            <a:r>
              <a:rPr lang="zh-CN" altLang="en-US" sz="1600" dirty="0" smtClean="0"/>
              <a:t>。</a:t>
            </a:r>
            <a:endParaRPr lang="en-US" altLang="zh-CN" sz="1600" dirty="0" smtClean="0"/>
          </a:p>
          <a:p>
            <a:pPr lvl="2"/>
            <a:r>
              <a:rPr lang="zh-CN" altLang="en-US" sz="1600" dirty="0" smtClean="0"/>
              <a:t>例如</a:t>
            </a:r>
            <a:r>
              <a:rPr lang="zh-CN" altLang="en-US" sz="1600" dirty="0"/>
              <a:t>，</a:t>
            </a:r>
            <a:r>
              <a:rPr lang="en-US" altLang="zh-CN" sz="1600" dirty="0"/>
              <a:t>Web</a:t>
            </a:r>
            <a:r>
              <a:rPr lang="zh-CN" altLang="en-US" sz="1600" dirty="0"/>
              <a:t>服务器中，多个线程并发运行，每个线程能够响应来自不同客户的请求。再例如当启动文字处理软件</a:t>
            </a:r>
            <a:r>
              <a:rPr lang="en-US" altLang="zh-CN" sz="1600" dirty="0"/>
              <a:t>word</a:t>
            </a:r>
            <a:r>
              <a:rPr lang="zh-CN" altLang="en-US" sz="1600" dirty="0"/>
              <a:t>时就启动了一个进程，该进程中就有多个线程在同时运行，如</a:t>
            </a:r>
            <a:r>
              <a:rPr lang="en-US" altLang="zh-CN" sz="1600" dirty="0"/>
              <a:t>word</a:t>
            </a:r>
            <a:r>
              <a:rPr lang="zh-CN" altLang="en-US" sz="1600" dirty="0"/>
              <a:t>的拼写检查功能和首字母自动大写功能等等都是</a:t>
            </a:r>
            <a:r>
              <a:rPr lang="en-US" altLang="zh-CN" sz="1600" dirty="0"/>
              <a:t>word</a:t>
            </a:r>
            <a:r>
              <a:rPr lang="zh-CN" altLang="en-US" sz="1600" dirty="0"/>
              <a:t>进程中的线程</a:t>
            </a:r>
            <a:r>
              <a:rPr lang="zh-CN" altLang="en-US" sz="1600" dirty="0" smtClean="0"/>
              <a:t>。</a:t>
            </a:r>
            <a:endParaRPr lang="en-US" altLang="zh-CN" sz="1600" dirty="0" smtClean="0"/>
          </a:p>
          <a:p>
            <a:pPr lvl="1"/>
            <a:r>
              <a:rPr lang="zh-CN" altLang="en-US" sz="1600" dirty="0"/>
              <a:t>一个进程可以有一个或多个线程。也就是说，线程属于进程，一个线程对应一个进程；而一个进程可以对应多个线程</a:t>
            </a:r>
            <a:r>
              <a:rPr lang="zh-CN" altLang="en-US" sz="1600" dirty="0" smtClean="0"/>
              <a:t>。</a:t>
            </a:r>
            <a:endParaRPr lang="en-US" altLang="zh-CN" sz="1600" dirty="0" smtClean="0"/>
          </a:p>
          <a:p>
            <a:pPr lvl="1"/>
            <a:r>
              <a:rPr lang="zh-CN" altLang="en-US" sz="1600" dirty="0"/>
              <a:t>线程与进程的关系是局部与整体的关系，每个进程都由操作系统为其分配独立的内存地址空间，而同一进程中的所有线程在同一块地址空间工作，这些线程共享同一块内存和系统</a:t>
            </a:r>
            <a:r>
              <a:rPr lang="zh-CN" altLang="en-US" sz="1600" dirty="0" smtClean="0"/>
              <a:t>资源。</a:t>
            </a:r>
            <a:endParaRPr lang="zh-CN" altLang="en-US" sz="16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1780493539"/>
              </p:ext>
            </p:extLst>
          </p:nvPr>
        </p:nvGraphicFramePr>
        <p:xfrm>
          <a:off x="5184648" y="1555051"/>
          <a:ext cx="6705520" cy="4397693"/>
        </p:xfrm>
        <a:graphic>
          <a:graphicData uri="http://schemas.openxmlformats.org/presentationml/2006/ole">
            <mc:AlternateContent xmlns:mc="http://schemas.openxmlformats.org/markup-compatibility/2006">
              <mc:Choice xmlns:v="urn:schemas-microsoft-com:vml" Requires="v">
                <p:oleObj spid="_x0000_s1149" name="Visio" r:id="rId3" imgW="4981668" imgH="3267165" progId="Visio.Drawing.15">
                  <p:embed/>
                </p:oleObj>
              </mc:Choice>
              <mc:Fallback>
                <p:oleObj name="Visio" r:id="rId3" imgW="4981668" imgH="326716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648" y="1555051"/>
                        <a:ext cx="6705520" cy="4397693"/>
                      </a:xfrm>
                      <a:prstGeom prst="rect">
                        <a:avLst/>
                      </a:prstGeom>
                      <a:noFill/>
                    </p:spPr>
                  </p:pic>
                </p:oleObj>
              </mc:Fallback>
            </mc:AlternateContent>
          </a:graphicData>
        </a:graphic>
      </p:graphicFrame>
    </p:spTree>
    <p:extLst>
      <p:ext uri="{BB962C8B-B14F-4D97-AF65-F5344CB8AC3E}">
        <p14:creationId xmlns:p14="http://schemas.microsoft.com/office/powerpoint/2010/main" val="371047317"/>
      </p:ext>
    </p:extLst>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3231"/>
            <a:ext cx="10212916" cy="609600"/>
          </a:xfrm>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778100" y="3694500"/>
            <a:ext cx="7981509" cy="2838708"/>
          </a:xfrm>
        </p:spPr>
        <p:txBody>
          <a:bodyPr/>
          <a:lstStyle/>
          <a:p>
            <a:r>
              <a:rPr lang="zh-CN" altLang="en-US" sz="2000" dirty="0"/>
              <a:t>说明：</a:t>
            </a:r>
          </a:p>
          <a:p>
            <a:pPr lvl="1"/>
            <a:r>
              <a:rPr lang="zh-CN" altLang="en-US" sz="1800" dirty="0"/>
              <a:t>（</a:t>
            </a:r>
            <a:r>
              <a:rPr lang="en-US" altLang="zh-CN" sz="1800" dirty="0"/>
              <a:t>1</a:t>
            </a:r>
            <a:r>
              <a:rPr lang="zh-CN" altLang="en-US" sz="1800" dirty="0"/>
              <a:t>）缓冲线程池为无限大，当执行当前任务时上一个任务已经完成，会复用执行上一个任务的线程，而不用每次新建线程。可尝试把第</a:t>
            </a:r>
            <a:r>
              <a:rPr lang="en-US" altLang="zh-CN" sz="1800" dirty="0"/>
              <a:t>11</a:t>
            </a:r>
            <a:r>
              <a:rPr lang="zh-CN" altLang="en-US" sz="1800" dirty="0"/>
              <a:t>行的</a:t>
            </a:r>
            <a:r>
              <a:rPr lang="en-US" altLang="zh-CN" sz="1800" dirty="0"/>
              <a:t>sleep</a:t>
            </a:r>
            <a:r>
              <a:rPr lang="zh-CN" altLang="en-US" sz="1800" dirty="0"/>
              <a:t>时间增大</a:t>
            </a:r>
            <a:r>
              <a:rPr lang="en-US" altLang="zh-CN" sz="1800" dirty="0"/>
              <a:t>/</a:t>
            </a:r>
            <a:r>
              <a:rPr lang="zh-CN" altLang="en-US" sz="1800" dirty="0"/>
              <a:t>减小，或把第</a:t>
            </a:r>
            <a:r>
              <a:rPr lang="en-US" altLang="zh-CN" sz="1800" dirty="0"/>
              <a:t>9~14</a:t>
            </a:r>
            <a:r>
              <a:rPr lang="zh-CN" altLang="en-US" sz="1800" dirty="0"/>
              <a:t>行注释掉，再次运行程序观察新建线程情况，可以</a:t>
            </a:r>
            <a:r>
              <a:rPr lang="zh-CN" altLang="en-US" sz="1800" dirty="0" smtClean="0"/>
              <a:t>看出每种情况下复用</a:t>
            </a:r>
            <a:r>
              <a:rPr lang="zh-CN" altLang="en-US" sz="1800" dirty="0"/>
              <a:t>的线程</a:t>
            </a:r>
            <a:r>
              <a:rPr lang="zh-CN" altLang="en-US" sz="1800" dirty="0" smtClean="0"/>
              <a:t>数目是</a:t>
            </a:r>
            <a:r>
              <a:rPr lang="zh-CN" altLang="en-US" sz="1800" dirty="0"/>
              <a:t>不一样的。</a:t>
            </a:r>
          </a:p>
          <a:p>
            <a:pPr lvl="1"/>
            <a:r>
              <a:rPr lang="zh-CN" altLang="en-US" sz="1800" dirty="0"/>
              <a:t>（</a:t>
            </a:r>
            <a:r>
              <a:rPr lang="en-US" altLang="zh-CN" sz="1800" dirty="0"/>
              <a:t>2</a:t>
            </a:r>
            <a:r>
              <a:rPr lang="zh-CN" altLang="en-US" sz="1800" dirty="0"/>
              <a:t>）第</a:t>
            </a:r>
            <a:r>
              <a:rPr lang="en-US" altLang="zh-CN" sz="1800" dirty="0"/>
              <a:t>15</a:t>
            </a:r>
            <a:r>
              <a:rPr lang="zh-CN" altLang="en-US" sz="1800" dirty="0"/>
              <a:t>行向线程池提交任务时采用匿名类新建任务。</a:t>
            </a:r>
          </a:p>
          <a:p>
            <a:pPr lvl="1"/>
            <a:r>
              <a:rPr lang="zh-CN" altLang="en-US" sz="1800" dirty="0"/>
              <a:t>（</a:t>
            </a:r>
            <a:r>
              <a:rPr lang="en-US" altLang="zh-CN" sz="1800" dirty="0"/>
              <a:t>3</a:t>
            </a:r>
            <a:r>
              <a:rPr lang="zh-CN" altLang="en-US" sz="1800" dirty="0"/>
              <a:t>）使用线程池时当前线程默认的名称为</a:t>
            </a:r>
            <a:r>
              <a:rPr lang="en-US" altLang="zh-CN" sz="1800" dirty="0"/>
              <a:t>poo-X-thread-Y</a:t>
            </a:r>
            <a:r>
              <a:rPr lang="zh-CN" altLang="en-US" sz="1800" dirty="0"/>
              <a:t>，</a:t>
            </a:r>
            <a:r>
              <a:rPr lang="en-US" altLang="zh-CN" sz="1800" dirty="0"/>
              <a:t>X</a:t>
            </a:r>
            <a:r>
              <a:rPr lang="zh-CN" altLang="en-US" sz="1800" dirty="0"/>
              <a:t>为线程池的编号，</a:t>
            </a:r>
            <a:r>
              <a:rPr lang="en-US" altLang="zh-CN" sz="1800" dirty="0"/>
              <a:t>Y</a:t>
            </a:r>
            <a:r>
              <a:rPr lang="zh-CN" altLang="en-US" sz="1800" dirty="0"/>
              <a:t>为线程的编号。</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598966" y="1093788"/>
            <a:ext cx="9533862" cy="2600712"/>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20</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sleep</a:t>
            </a:r>
            <a:r>
              <a:rPr lang="en-US" altLang="zh-CN" sz="1400" b="0" kern="0" dirty="0">
                <a:solidFill>
                  <a:srgbClr val="000000"/>
                </a:solidFill>
                <a:latin typeface="Consolas" panose="020B0609020204030204" pitchFamily="49" charset="0"/>
                <a:ea typeface="宋体" panose="02010600030101010101" pitchFamily="2" charset="-122"/>
              </a:rPr>
              <a:t>(1000);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InterruptedException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err="1">
                <a:solidFill>
                  <a:srgbClr val="6A3E3E"/>
                </a:solidFill>
                <a:latin typeface="Consolas" panose="020B0609020204030204" pitchFamily="49" charset="0"/>
                <a:ea typeface="宋体" panose="02010600030101010101" pitchFamily="2" charset="-122"/>
              </a:rPr>
              <a:t>cachedThreadPool</a:t>
            </a:r>
            <a:r>
              <a:rPr lang="en-US" altLang="zh-CN" sz="1400" b="0" kern="0" dirty="0" err="1">
                <a:solidFill>
                  <a:srgbClr val="000000"/>
                </a:solidFill>
                <a:latin typeface="Consolas" panose="020B0609020204030204" pitchFamily="49" charset="0"/>
                <a:ea typeface="宋体" panose="02010600030101010101" pitchFamily="2" charset="-122"/>
              </a:rPr>
              <a:t>.shutdown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30	}</a:t>
            </a:r>
            <a:endParaRPr lang="zh-CN" altLang="en-US" sz="1400" b="0" dirty="0"/>
          </a:p>
        </p:txBody>
      </p:sp>
      <p:pic>
        <p:nvPicPr>
          <p:cNvPr id="6" name="图片 5"/>
          <p:cNvPicPr>
            <a:picLocks noChangeAspect="1"/>
          </p:cNvPicPr>
          <p:nvPr/>
        </p:nvPicPr>
        <p:blipFill>
          <a:blip r:embed="rId2"/>
          <a:stretch>
            <a:fillRect/>
          </a:stretch>
        </p:blipFill>
        <p:spPr>
          <a:xfrm>
            <a:off x="598966" y="3876065"/>
            <a:ext cx="2542857" cy="2657143"/>
          </a:xfrm>
          <a:prstGeom prst="rect">
            <a:avLst/>
          </a:prstGeom>
        </p:spPr>
      </p:pic>
    </p:spTree>
    <p:extLst>
      <p:ext uri="{BB962C8B-B14F-4D97-AF65-F5344CB8AC3E}">
        <p14:creationId xmlns:p14="http://schemas.microsoft.com/office/powerpoint/2010/main" val="2538845791"/>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78916" y="997462"/>
            <a:ext cx="11368616" cy="4876800"/>
          </a:xfrm>
        </p:spPr>
        <p:txBody>
          <a:bodyPr/>
          <a:lstStyle/>
          <a:p>
            <a:r>
              <a:rPr lang="en-US" altLang="zh-CN" dirty="0"/>
              <a:t>【</a:t>
            </a:r>
            <a:r>
              <a:rPr lang="zh-CN" altLang="en-US" dirty="0"/>
              <a:t>代码</a:t>
            </a:r>
            <a:r>
              <a:rPr lang="en-US" altLang="zh-CN" dirty="0"/>
              <a:t>13-10】ScheduledThreadPool</a:t>
            </a:r>
            <a:r>
              <a:rPr lang="zh-CN" altLang="en-US" dirty="0"/>
              <a:t>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478916" y="1558000"/>
            <a:ext cx="11195633" cy="5047536"/>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java.util.concurrent.Executors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java.util.concurrent.ScheduledExecutorService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java.util.concurrent.TimeUnit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ScheduledThreadPoolDemo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i="1" kern="0" dirty="0" err="1">
                <a:solidFill>
                  <a:srgbClr val="0000C0"/>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ScheduledExecutorService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scheduledThreadPool</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Executors.</a:t>
            </a:r>
            <a:r>
              <a:rPr lang="en-US" altLang="zh-CN" sz="1400" b="0" i="1" kern="0" dirty="0" err="1">
                <a:solidFill>
                  <a:srgbClr val="000000"/>
                </a:solidFill>
                <a:latin typeface="Consolas" panose="020B0609020204030204" pitchFamily="49" charset="0"/>
                <a:ea typeface="宋体" panose="02010600030101010101" pitchFamily="2" charset="-122"/>
              </a:rPr>
              <a:t>newScheduledThreadPool</a:t>
            </a:r>
            <a:r>
              <a:rPr lang="en-US" altLang="zh-CN" sz="1400" b="0" kern="0" dirty="0">
                <a:solidFill>
                  <a:srgbClr val="000000"/>
                </a:solidFill>
                <a:latin typeface="Consolas" panose="020B0609020204030204" pitchFamily="49" charset="0"/>
                <a:ea typeface="宋体" panose="02010600030101010101" pitchFamily="2" charset="-122"/>
              </a:rPr>
              <a:t>(5);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3F7F5F"/>
                </a:solidFill>
                <a:latin typeface="Consolas" panose="020B0609020204030204" pitchFamily="49" charset="0"/>
                <a:ea typeface="宋体" panose="02010600030101010101" pitchFamily="2" charset="-122"/>
              </a:rPr>
              <a:t>// 1.</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延迟一定时间执行一次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scheduledThreadPool</a:t>
            </a:r>
            <a:r>
              <a:rPr lang="en-US" altLang="zh-CN" sz="1400" b="0" kern="0" dirty="0" err="1">
                <a:solidFill>
                  <a:srgbClr val="000000"/>
                </a:solidFill>
                <a:latin typeface="Consolas" panose="020B0609020204030204" pitchFamily="49" charset="0"/>
                <a:ea typeface="宋体" panose="02010600030101010101" pitchFamily="2" charset="-122"/>
              </a:rPr>
              <a:t>.schedule</a:t>
            </a:r>
            <a:r>
              <a:rPr lang="en-US" altLang="zh-CN" sz="1400" b="0" kern="0" dirty="0">
                <a:solidFill>
                  <a:srgbClr val="000000"/>
                </a:solidFill>
                <a:latin typeface="Consolas" panose="020B0609020204030204" pitchFamily="49" charset="0"/>
                <a:ea typeface="宋体" panose="02010600030101010101" pitchFamily="2" charset="-122"/>
              </a:rPr>
              <a:t>(() -&gt;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"schedule ==&gt;"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i="1" kern="0" dirty="0" err="1">
                <a:solidFill>
                  <a:srgbClr val="0000C0"/>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 2, </a:t>
            </a:r>
            <a:r>
              <a:rPr lang="en-US" altLang="zh-CN" sz="1400" b="0" kern="0" dirty="0" err="1">
                <a:solidFill>
                  <a:srgbClr val="000000"/>
                </a:solidFill>
                <a:latin typeface="Consolas" panose="020B0609020204030204" pitchFamily="49" charset="0"/>
                <a:ea typeface="宋体" panose="02010600030101010101" pitchFamily="2" charset="-122"/>
              </a:rPr>
              <a:t>TimeUnit.</a:t>
            </a:r>
            <a:r>
              <a:rPr lang="en-US" altLang="zh-CN" sz="1400" b="0" i="1" kern="0" dirty="0" err="1">
                <a:solidFill>
                  <a:srgbClr val="0000C0"/>
                </a:solidFill>
                <a:latin typeface="Consolas" panose="020B0609020204030204" pitchFamily="49" charset="0"/>
                <a:ea typeface="宋体" panose="02010600030101010101" pitchFamily="2" charset="-122"/>
              </a:rPr>
              <a:t>SECONDS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3F7F5F"/>
                </a:solidFill>
                <a:latin typeface="Consolas" panose="020B0609020204030204" pitchFamily="49" charset="0"/>
                <a:ea typeface="宋体" panose="02010600030101010101" pitchFamily="2" charset="-122"/>
              </a:rPr>
              <a:t>// 2.</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按照固定频率周期执行</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a:solidFill>
                  <a:srgbClr val="6A3E3E"/>
                </a:solidFill>
                <a:latin typeface="Consolas" panose="020B0609020204030204" pitchFamily="49" charset="0"/>
                <a:ea typeface="宋体" panose="02010600030101010101" pitchFamily="2" charset="-122"/>
              </a:rPr>
              <a:t>scheduledThreadPool</a:t>
            </a:r>
            <a:r>
              <a:rPr lang="en-US" altLang="zh-CN" sz="1400" b="0" kern="0" dirty="0" err="1">
                <a:solidFill>
                  <a:srgbClr val="000000"/>
                </a:solidFill>
                <a:latin typeface="Consolas" panose="020B0609020204030204" pitchFamily="49" charset="0"/>
                <a:ea typeface="宋体" panose="02010600030101010101" pitchFamily="2" charset="-122"/>
              </a:rPr>
              <a:t>.scheduleAtFixedRate</a:t>
            </a:r>
            <a:r>
              <a:rPr lang="en-US" altLang="zh-CN" sz="1400" b="0" kern="0" dirty="0">
                <a:solidFill>
                  <a:srgbClr val="000000"/>
                </a:solidFill>
                <a:latin typeface="Consolas" panose="020B0609020204030204" pitchFamily="49" charset="0"/>
                <a:ea typeface="宋体" panose="02010600030101010101" pitchFamily="2" charset="-122"/>
              </a:rPr>
              <a:t>(() -&gt;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err="1">
                <a:solidFill>
                  <a:srgbClr val="2A00FF"/>
                </a:solidFill>
                <a:latin typeface="Consolas" panose="020B0609020204030204" pitchFamily="49" charset="0"/>
                <a:ea typeface="宋体" panose="02010600030101010101" pitchFamily="2" charset="-122"/>
              </a:rPr>
              <a:t>scheduleAtFixedRate</a:t>
            </a:r>
            <a:r>
              <a:rPr lang="en-US" altLang="zh-CN" sz="1400" b="0" kern="0" dirty="0">
                <a:solidFill>
                  <a:srgbClr val="2A00FF"/>
                </a:solidFill>
                <a:latin typeface="Consolas" panose="020B0609020204030204" pitchFamily="49" charset="0"/>
                <a:ea typeface="宋体" panose="02010600030101010101" pitchFamily="2" charset="-122"/>
              </a:rPr>
              <a:t> ==&gt; "</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i="1" kern="0" dirty="0" err="1">
                <a:solidFill>
                  <a:srgbClr val="0000C0"/>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 2, 3, </a:t>
            </a:r>
            <a:r>
              <a:rPr lang="en-US" altLang="zh-CN" sz="1400" b="0" kern="0" dirty="0" err="1">
                <a:solidFill>
                  <a:srgbClr val="000000"/>
                </a:solidFill>
                <a:latin typeface="Consolas" panose="020B0609020204030204" pitchFamily="49" charset="0"/>
                <a:ea typeface="宋体" panose="02010600030101010101" pitchFamily="2" charset="-122"/>
              </a:rPr>
              <a:t>TimeUnit.</a:t>
            </a:r>
            <a:r>
              <a:rPr lang="en-US" altLang="zh-CN" sz="1400" b="0" i="1" kern="0" dirty="0" err="1">
                <a:solidFill>
                  <a:srgbClr val="0000C0"/>
                </a:solidFill>
                <a:latin typeface="Consolas" panose="020B0609020204030204" pitchFamily="49" charset="0"/>
                <a:ea typeface="宋体" panose="02010600030101010101" pitchFamily="2" charset="-122"/>
              </a:rPr>
              <a:t>SECONDS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21	}</a:t>
            </a:r>
            <a:endParaRPr lang="zh-CN" altLang="en-US" sz="1400" b="0" dirty="0"/>
          </a:p>
        </p:txBody>
      </p:sp>
    </p:spTree>
    <p:extLst>
      <p:ext uri="{BB962C8B-B14F-4D97-AF65-F5344CB8AC3E}">
        <p14:creationId xmlns:p14="http://schemas.microsoft.com/office/powerpoint/2010/main" val="1024995948"/>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Java</a:t>
            </a:r>
            <a:r>
              <a:rPr lang="zh-CN" altLang="en-US" dirty="0"/>
              <a:t>提供的线程池</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sz="2000" dirty="0"/>
              <a:t>说明：</a:t>
            </a:r>
          </a:p>
          <a:p>
            <a:r>
              <a:rPr lang="zh-CN" altLang="en-US" sz="2000" dirty="0"/>
              <a:t>（</a:t>
            </a:r>
            <a:r>
              <a:rPr lang="en-US" altLang="zh-CN" sz="2000" dirty="0"/>
              <a:t>1</a:t>
            </a:r>
            <a:r>
              <a:rPr lang="zh-CN" altLang="en-US" sz="2000" dirty="0"/>
              <a:t>）</a:t>
            </a:r>
            <a:r>
              <a:rPr lang="en-US" altLang="zh-CN" sz="2000" dirty="0"/>
              <a:t>schedule()</a:t>
            </a:r>
            <a:r>
              <a:rPr lang="zh-CN" altLang="en-US" sz="2000" dirty="0"/>
              <a:t>的方法签名如下</a:t>
            </a:r>
            <a:r>
              <a:rPr lang="zh-CN" altLang="en-US" sz="2000" dirty="0" smtClean="0"/>
              <a:t>：</a:t>
            </a:r>
            <a:endParaRPr lang="en-US" altLang="zh-CN" sz="2000" dirty="0" smtClean="0"/>
          </a:p>
          <a:p>
            <a:endParaRPr lang="en-US" altLang="zh-CN" sz="2000" dirty="0"/>
          </a:p>
          <a:p>
            <a:endParaRPr lang="en-US" altLang="zh-CN" sz="2000" dirty="0" smtClean="0"/>
          </a:p>
          <a:p>
            <a:pPr lvl="1"/>
            <a:r>
              <a:rPr lang="en-US" altLang="zh-CN" sz="1800" dirty="0"/>
              <a:t>schedule()</a:t>
            </a:r>
            <a:r>
              <a:rPr lang="zh-CN" altLang="en-US" sz="1800" dirty="0"/>
              <a:t>方法有三个参数，第一个参数</a:t>
            </a:r>
            <a:r>
              <a:rPr lang="en-US" altLang="zh-CN" sz="1800" dirty="0"/>
              <a:t>command</a:t>
            </a:r>
            <a:r>
              <a:rPr lang="zh-CN" altLang="en-US" sz="1800" dirty="0"/>
              <a:t>是线程任务，第二个</a:t>
            </a:r>
            <a:r>
              <a:rPr lang="en-US" altLang="zh-CN" sz="1800" dirty="0"/>
              <a:t>delay </a:t>
            </a:r>
            <a:r>
              <a:rPr lang="zh-CN" altLang="en-US" sz="1800" dirty="0"/>
              <a:t>表示任务执行延迟时长，第三个</a:t>
            </a:r>
            <a:r>
              <a:rPr lang="en-US" altLang="zh-CN" sz="1800" dirty="0"/>
              <a:t>unit </a:t>
            </a:r>
            <a:r>
              <a:rPr lang="zh-CN" altLang="en-US" sz="1800" dirty="0"/>
              <a:t>表示延迟时间的单位。如上面代码所示，就是延迟两秒后执行任务</a:t>
            </a:r>
            <a:r>
              <a:rPr lang="zh-CN" altLang="en-US" sz="1800" dirty="0" smtClean="0"/>
              <a:t>。</a:t>
            </a:r>
            <a:endParaRPr lang="zh-CN" altLang="en-US" sz="1800" dirty="0"/>
          </a:p>
          <a:p>
            <a:r>
              <a:rPr lang="zh-CN" altLang="en-US" sz="2000" dirty="0"/>
              <a:t>（</a:t>
            </a:r>
            <a:r>
              <a:rPr lang="en-US" altLang="zh-CN" sz="2000" dirty="0"/>
              <a:t>2</a:t>
            </a:r>
            <a:r>
              <a:rPr lang="zh-CN" altLang="en-US" sz="2000" dirty="0"/>
              <a:t>）</a:t>
            </a:r>
            <a:r>
              <a:rPr lang="en-US" altLang="zh-CN" sz="2000" dirty="0" err="1"/>
              <a:t>scheduleAtFixedRate</a:t>
            </a:r>
            <a:r>
              <a:rPr lang="en-US" altLang="zh-CN" sz="2000" dirty="0"/>
              <a:t>()</a:t>
            </a:r>
            <a:r>
              <a:rPr lang="zh-CN" altLang="en-US" sz="2000" dirty="0"/>
              <a:t>的方法签名如下</a:t>
            </a:r>
            <a:r>
              <a:rPr lang="zh-CN" altLang="en-US" sz="2000" dirty="0" smtClean="0"/>
              <a:t>：</a:t>
            </a:r>
            <a:endParaRPr lang="en-US" altLang="zh-CN" sz="2000" dirty="0" smtClean="0"/>
          </a:p>
          <a:p>
            <a:endParaRPr lang="en-US" altLang="zh-CN" sz="2000" dirty="0"/>
          </a:p>
          <a:p>
            <a:endParaRPr lang="en-US" altLang="zh-CN" sz="2000" dirty="0" smtClean="0"/>
          </a:p>
          <a:p>
            <a:pPr lvl="1"/>
            <a:r>
              <a:rPr lang="en-US" altLang="zh-CN" sz="1800" dirty="0" err="1"/>
              <a:t>scheduleAtFixedRate</a:t>
            </a:r>
            <a:r>
              <a:rPr lang="en-US" altLang="zh-CN" sz="1800" dirty="0"/>
              <a:t>()</a:t>
            </a:r>
            <a:r>
              <a:rPr lang="zh-CN" altLang="en-US" sz="1800" dirty="0"/>
              <a:t>方法有四个参数，</a:t>
            </a:r>
            <a:r>
              <a:rPr lang="en-US" altLang="zh-CN" sz="1800" dirty="0"/>
              <a:t>command</a:t>
            </a:r>
            <a:r>
              <a:rPr lang="zh-CN" altLang="en-US" sz="1800" dirty="0"/>
              <a:t>参数表示执行的线程任务，</a:t>
            </a:r>
            <a:r>
              <a:rPr lang="en-US" altLang="zh-CN" sz="1800" dirty="0" err="1"/>
              <a:t>initialDelay</a:t>
            </a:r>
            <a:r>
              <a:rPr lang="en-US" altLang="zh-CN" sz="1800" dirty="0"/>
              <a:t> </a:t>
            </a:r>
            <a:r>
              <a:rPr lang="zh-CN" altLang="en-US" sz="1800" dirty="0"/>
              <a:t>参数表示第一次执行的延迟时间，</a:t>
            </a:r>
            <a:r>
              <a:rPr lang="en-US" altLang="zh-CN" sz="1800" dirty="0"/>
              <a:t>period </a:t>
            </a:r>
            <a:r>
              <a:rPr lang="zh-CN" altLang="en-US" sz="1800" dirty="0"/>
              <a:t>参数表示第一次执行之后按照多久一次的频率来执行，最后一个参数是时间单位。如上面代码所示，表示两秒后执行第一次，之后按每隔三秒执行一次</a:t>
            </a:r>
          </a:p>
          <a:p>
            <a:r>
              <a:rPr lang="zh-CN" altLang="en-US" sz="2000" dirty="0"/>
              <a:t>（</a:t>
            </a:r>
            <a:r>
              <a:rPr lang="en-US" altLang="zh-CN" sz="2000" dirty="0"/>
              <a:t>3</a:t>
            </a:r>
            <a:r>
              <a:rPr lang="zh-CN" altLang="en-US" sz="2000" dirty="0"/>
              <a:t>）</a:t>
            </a:r>
            <a:r>
              <a:rPr lang="en-US" altLang="zh-CN" sz="2000" dirty="0"/>
              <a:t>schedule()</a:t>
            </a:r>
            <a:r>
              <a:rPr lang="zh-CN" altLang="en-US" sz="2000" dirty="0"/>
              <a:t>及</a:t>
            </a:r>
            <a:r>
              <a:rPr lang="en-US" altLang="zh-CN" sz="2000" dirty="0" err="1"/>
              <a:t>scheduleAtFixedRate</a:t>
            </a:r>
            <a:r>
              <a:rPr lang="en-US" altLang="zh-CN" sz="2000" dirty="0"/>
              <a:t>()</a:t>
            </a:r>
            <a:r>
              <a:rPr lang="zh-CN" altLang="en-US" sz="2000" dirty="0"/>
              <a:t>方法采用</a:t>
            </a:r>
            <a:r>
              <a:rPr lang="en-US" altLang="zh-CN" sz="2000" dirty="0"/>
              <a:t>lambda</a:t>
            </a:r>
            <a:r>
              <a:rPr lang="zh-CN" altLang="en-US" sz="2000" dirty="0"/>
              <a:t>表达式形式提交任务。</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734900615"/>
              </p:ext>
            </p:extLst>
          </p:nvPr>
        </p:nvGraphicFramePr>
        <p:xfrm>
          <a:off x="1152130" y="2093107"/>
          <a:ext cx="9172084" cy="458706"/>
        </p:xfrm>
        <a:graphic>
          <a:graphicData uri="http://schemas.openxmlformats.org/drawingml/2006/table">
            <a:tbl>
              <a:tblPr firstRow="1" firstCol="1" bandRow="1"/>
              <a:tblGrid>
                <a:gridCol w="9172084"/>
              </a:tblGrid>
              <a:tr h="458706">
                <a:tc>
                  <a:txBody>
                    <a:bodyPr/>
                    <a:lstStyle/>
                    <a:p>
                      <a:pPr indent="13335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schedule(Runnable </a:t>
                      </a:r>
                      <a:r>
                        <a:rPr lang="en-US" sz="1800" kern="100" dirty="0" err="1">
                          <a:effectLst/>
                          <a:latin typeface="Times New Roman" panose="02020603050405020304" pitchFamily="18" charset="0"/>
                          <a:ea typeface="宋体" panose="02010600030101010101" pitchFamily="2" charset="-122"/>
                        </a:rPr>
                        <a:t>command,long</a:t>
                      </a:r>
                      <a:r>
                        <a:rPr lang="en-US" sz="1800" kern="100" dirty="0">
                          <a:effectLst/>
                          <a:latin typeface="Times New Roman" panose="02020603050405020304" pitchFamily="18" charset="0"/>
                          <a:ea typeface="宋体" panose="02010600030101010101" pitchFamily="2" charset="-122"/>
                        </a:rPr>
                        <a:t> delay, </a:t>
                      </a:r>
                      <a:r>
                        <a:rPr lang="en-US" sz="1800" kern="100" dirty="0" err="1">
                          <a:effectLst/>
                          <a:latin typeface="Times New Roman" panose="02020603050405020304" pitchFamily="18" charset="0"/>
                          <a:ea typeface="宋体" panose="02010600030101010101" pitchFamily="2" charset="-122"/>
                        </a:rPr>
                        <a:t>TimeUnit</a:t>
                      </a:r>
                      <a:r>
                        <a:rPr lang="en-US" sz="1800" kern="100" dirty="0">
                          <a:effectLst/>
                          <a:latin typeface="Times New Roman" panose="02020603050405020304" pitchFamily="18" charset="0"/>
                          <a:ea typeface="宋体" panose="02010600030101010101" pitchFamily="2" charset="-122"/>
                        </a:rPr>
                        <a:t> unit)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96812399"/>
              </p:ext>
            </p:extLst>
          </p:nvPr>
        </p:nvGraphicFramePr>
        <p:xfrm>
          <a:off x="1141498" y="4038866"/>
          <a:ext cx="9193349" cy="411480"/>
        </p:xfrm>
        <a:graphic>
          <a:graphicData uri="http://schemas.openxmlformats.org/drawingml/2006/table">
            <a:tbl>
              <a:tblPr firstRow="1" firstCol="1" bandRow="1"/>
              <a:tblGrid>
                <a:gridCol w="9193349"/>
              </a:tblGrid>
              <a:tr h="0">
                <a:tc>
                  <a:txBody>
                    <a:bodyPr/>
                    <a:lstStyle/>
                    <a:p>
                      <a:pPr indent="133350" algn="just">
                        <a:lnSpc>
                          <a:spcPct val="150000"/>
                        </a:lnSpc>
                        <a:spcAft>
                          <a:spcPts val="0"/>
                        </a:spcAft>
                      </a:pPr>
                      <a:r>
                        <a:rPr lang="en-US" sz="1800" kern="100" dirty="0" err="1">
                          <a:effectLst/>
                          <a:latin typeface="Times New Roman" panose="02020603050405020304" pitchFamily="18" charset="0"/>
                          <a:ea typeface="宋体" panose="02010600030101010101" pitchFamily="2" charset="-122"/>
                        </a:rPr>
                        <a:t>scheduleAtFixedRate</a:t>
                      </a:r>
                      <a:r>
                        <a:rPr lang="en-US" sz="1800" kern="100" dirty="0">
                          <a:effectLst/>
                          <a:latin typeface="Times New Roman" panose="02020603050405020304" pitchFamily="18" charset="0"/>
                          <a:ea typeface="宋体" panose="02010600030101010101" pitchFamily="2" charset="-122"/>
                        </a:rPr>
                        <a:t>(Runnable </a:t>
                      </a:r>
                      <a:r>
                        <a:rPr lang="en-US" sz="1800" kern="100" dirty="0" err="1">
                          <a:effectLst/>
                          <a:latin typeface="Times New Roman" panose="02020603050405020304" pitchFamily="18" charset="0"/>
                          <a:ea typeface="宋体" panose="02010600030101010101" pitchFamily="2" charset="-122"/>
                        </a:rPr>
                        <a:t>command,long</a:t>
                      </a:r>
                      <a:r>
                        <a:rPr lang="en-US" sz="1800" kern="100" dirty="0">
                          <a:effectLst/>
                          <a:latin typeface="Times New Roman" panose="02020603050405020304" pitchFamily="18" charset="0"/>
                          <a:ea typeface="宋体" panose="02010600030101010101" pitchFamily="2" charset="-122"/>
                        </a:rPr>
                        <a:t> </a:t>
                      </a:r>
                      <a:r>
                        <a:rPr lang="en-US" sz="1800" kern="100" dirty="0" err="1">
                          <a:effectLst/>
                          <a:latin typeface="Times New Roman" panose="02020603050405020304" pitchFamily="18" charset="0"/>
                          <a:ea typeface="宋体" panose="02010600030101010101" pitchFamily="2" charset="-122"/>
                        </a:rPr>
                        <a:t>initialDelay,long</a:t>
                      </a:r>
                      <a:r>
                        <a:rPr lang="en-US" sz="1800" kern="100" dirty="0">
                          <a:effectLst/>
                          <a:latin typeface="Times New Roman" panose="02020603050405020304" pitchFamily="18" charset="0"/>
                          <a:ea typeface="宋体" panose="02010600030101010101" pitchFamily="2" charset="-122"/>
                        </a:rPr>
                        <a:t> </a:t>
                      </a:r>
                      <a:r>
                        <a:rPr lang="en-US" sz="1800" kern="100" dirty="0" err="1">
                          <a:effectLst/>
                          <a:latin typeface="Times New Roman" panose="02020603050405020304" pitchFamily="18" charset="0"/>
                          <a:ea typeface="宋体" panose="02010600030101010101" pitchFamily="2" charset="-122"/>
                        </a:rPr>
                        <a:t>period,TimeUnit</a:t>
                      </a:r>
                      <a:r>
                        <a:rPr lang="en-US" sz="1800" kern="100" dirty="0">
                          <a:effectLst/>
                          <a:latin typeface="Times New Roman" panose="02020603050405020304" pitchFamily="18" charset="0"/>
                          <a:ea typeface="宋体" panose="02010600030101010101" pitchFamily="2" charset="-122"/>
                        </a:rPr>
                        <a:t> unit)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9942631"/>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13.3 </a:t>
            </a:r>
            <a:r>
              <a:rPr lang="zh-CN" altLang="en-US" dirty="0"/>
              <a:t>定时器线程</a:t>
            </a:r>
            <a:r>
              <a:rPr lang="en-US" altLang="zh-CN" dirty="0"/>
              <a:t>Timer</a:t>
            </a:r>
            <a:r>
              <a:rPr lang="zh-CN" altLang="en-US" dirty="0" smtClean="0"/>
              <a:t>类</a:t>
            </a:r>
            <a:endParaRPr lang="en-US" altLang="zh-CN" dirty="0" smtClean="0"/>
          </a:p>
          <a:p>
            <a:r>
              <a:rPr lang="zh-CN" altLang="en-US" dirty="0"/>
              <a:t>链</a:t>
            </a:r>
            <a:r>
              <a:rPr lang="en-US" altLang="zh-CN" dirty="0"/>
              <a:t>13.4 </a:t>
            </a:r>
            <a:r>
              <a:rPr lang="en-US" altLang="zh-CN" dirty="0" err="1"/>
              <a:t>JavaFX</a:t>
            </a:r>
            <a:r>
              <a:rPr lang="zh-CN" altLang="en-US" dirty="0"/>
              <a:t>多线程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9" y="3552825"/>
            <a:ext cx="4133999" cy="28529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qr.api.cli.im/newqr/create?data=http%3A%2F%2Fqr61.cn%2Fo7nUYH%2FqwEXeMK&amp;level=H&amp;transparent=0&amp;bgcolor=%23FFFFFF&amp;forecolor=%2F%2Fstatic.clewm.net%2Fcli%2Fimages%2Fbeautify%2Fnew%2Fforecolor%2F35.png&amp;blockpixel=12&amp;marginblock=2&amp;logourl=&amp;size=400&amp;text=&amp;logoshape=no&amp;embed_text_fontfamily=simhei.ttc&amp;eye_use_fore=1&amp;background=images%2Fbackground%2Fbg6.png&amp;wper=0.8&amp;hper=0.8&amp;tper=0.1&amp;lper=0.1&amp;qrcode_eyes=&amp;outcolor=&amp;incolor=&amp;body_type=0&amp;qr_rotate=0&amp;fontfamily=msyh.ttf&amp;fontsize=30&amp;fontcolor=&amp;logo_pos=0&amp;kid=cliim&amp;time=1639697806&amp;key=4b6aa6ef2a0e2809d440e17a1958b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193" y="385763"/>
            <a:ext cx="2384943" cy="238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35411"/>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zh-CN" altLang="en-US" dirty="0" smtClean="0"/>
              <a:t>的应用</a:t>
            </a:r>
            <a:r>
              <a:rPr lang="zh-CN" altLang="en-US" dirty="0"/>
              <a:t>场景</a:t>
            </a:r>
          </a:p>
        </p:txBody>
      </p:sp>
      <p:sp>
        <p:nvSpPr>
          <p:cNvPr id="3" name="内容占位符 2"/>
          <p:cNvSpPr>
            <a:spLocks noGrp="1"/>
          </p:cNvSpPr>
          <p:nvPr>
            <p:ph idx="1"/>
          </p:nvPr>
        </p:nvSpPr>
        <p:spPr/>
        <p:txBody>
          <a:bodyPr/>
          <a:lstStyle/>
          <a:p>
            <a:r>
              <a:rPr lang="zh-CN" altLang="en-US" dirty="0"/>
              <a:t>使用多线程的主要目的：</a:t>
            </a:r>
            <a:r>
              <a:rPr lang="zh-CN" altLang="en-US" dirty="0">
                <a:solidFill>
                  <a:srgbClr val="FF0000"/>
                </a:solidFill>
              </a:rPr>
              <a:t>降低延迟，提高吞吐量</a:t>
            </a:r>
            <a:r>
              <a:rPr lang="zh-CN" altLang="en-US" dirty="0" smtClean="0"/>
              <a:t>。</a:t>
            </a:r>
            <a:endParaRPr lang="en-US" altLang="zh-CN" dirty="0" smtClean="0"/>
          </a:p>
          <a:p>
            <a:pPr lvl="1"/>
            <a:r>
              <a:rPr lang="zh-CN" altLang="en-US" dirty="0"/>
              <a:t>延迟指的是发出请求到收到响应的时间；延迟越短，意味着程序执行的越快，性能也就越好</a:t>
            </a:r>
            <a:r>
              <a:rPr lang="zh-CN" altLang="en-US" dirty="0" smtClean="0"/>
              <a:t>。</a:t>
            </a:r>
            <a:endParaRPr lang="en-US" altLang="zh-CN" dirty="0" smtClean="0"/>
          </a:p>
          <a:p>
            <a:pPr lvl="1"/>
            <a:r>
              <a:rPr lang="zh-CN" altLang="en-US" dirty="0" smtClean="0"/>
              <a:t>吞吐量</a:t>
            </a:r>
            <a:r>
              <a:rPr lang="zh-CN" altLang="en-US" dirty="0"/>
              <a:t>指的是单位时间内能处理请求的数量</a:t>
            </a:r>
            <a:r>
              <a:rPr lang="zh-CN" altLang="en-US" dirty="0" smtClean="0"/>
              <a:t>；吞吐量</a:t>
            </a:r>
            <a:r>
              <a:rPr lang="zh-CN" altLang="en-US" dirty="0"/>
              <a:t>越大，意味着程序能处理的请求越多，性能也就越好。</a:t>
            </a:r>
            <a:endParaRPr lang="en-US" altLang="zh-CN" dirty="0"/>
          </a:p>
          <a:p>
            <a:r>
              <a:rPr lang="zh-CN" altLang="en-US" dirty="0" smtClean="0"/>
              <a:t>应用场景：</a:t>
            </a:r>
            <a:endParaRPr lang="en-US" altLang="zh-CN" dirty="0" smtClean="0"/>
          </a:p>
          <a:p>
            <a:pPr lvl="1"/>
            <a:r>
              <a:rPr lang="zh-CN" altLang="en-US" dirty="0" smtClean="0"/>
              <a:t>自动</a:t>
            </a:r>
            <a:r>
              <a:rPr lang="zh-CN" altLang="en-US" dirty="0"/>
              <a:t>作业处理：比如定期备份日志、定期备份</a:t>
            </a:r>
            <a:r>
              <a:rPr lang="zh-CN" altLang="en-US" dirty="0" smtClean="0"/>
              <a:t>数据库。</a:t>
            </a:r>
            <a:endParaRPr lang="zh-CN" altLang="en-US" dirty="0"/>
          </a:p>
          <a:p>
            <a:pPr lvl="1"/>
            <a:r>
              <a:rPr lang="zh-CN" altLang="en-US" dirty="0"/>
              <a:t>异步处理：如发微博、记录</a:t>
            </a:r>
            <a:r>
              <a:rPr lang="zh-CN" altLang="en-US" dirty="0" smtClean="0"/>
              <a:t>日志。</a:t>
            </a:r>
            <a:endParaRPr lang="en-US" altLang="zh-CN" dirty="0" smtClean="0"/>
          </a:p>
          <a:p>
            <a:pPr lvl="1"/>
            <a:r>
              <a:rPr lang="zh-CN" altLang="en-US" dirty="0"/>
              <a:t>后台任务：如定时向大量</a:t>
            </a:r>
            <a:r>
              <a:rPr lang="en-US" altLang="zh-CN" dirty="0"/>
              <a:t>(100W</a:t>
            </a:r>
            <a:r>
              <a:rPr lang="zh-CN" altLang="en-US" dirty="0"/>
              <a:t>以上</a:t>
            </a:r>
            <a:r>
              <a:rPr lang="en-US" altLang="zh-CN" dirty="0"/>
              <a:t>)</a:t>
            </a:r>
            <a:r>
              <a:rPr lang="zh-CN" altLang="en-US" dirty="0"/>
              <a:t>的用户发送邮件；定期更新配置文件、任务调度</a:t>
            </a:r>
            <a:r>
              <a:rPr lang="en-US" altLang="zh-CN" dirty="0"/>
              <a:t>(</a:t>
            </a:r>
            <a:r>
              <a:rPr lang="zh-CN" altLang="en-US" dirty="0"/>
              <a:t>如</a:t>
            </a:r>
            <a:r>
              <a:rPr lang="en-US" altLang="zh-CN" dirty="0"/>
              <a:t>quartz)</a:t>
            </a:r>
            <a:r>
              <a:rPr lang="zh-CN" altLang="en-US" dirty="0"/>
              <a:t>，一些监控用于定期</a:t>
            </a:r>
            <a:r>
              <a:rPr lang="zh-CN" altLang="en-US" dirty="0" smtClean="0"/>
              <a:t>信息采集。</a:t>
            </a:r>
            <a:endParaRPr lang="en-US" altLang="zh-CN" dirty="0" smtClean="0"/>
          </a:p>
          <a:p>
            <a:pPr lvl="1"/>
            <a:r>
              <a:rPr lang="zh-CN" altLang="en-US" dirty="0"/>
              <a:t>电商中有很多并发场景</a:t>
            </a:r>
            <a:r>
              <a:rPr lang="zh-CN" altLang="en-US" dirty="0" smtClean="0"/>
              <a:t>，比如</a:t>
            </a:r>
            <a:r>
              <a:rPr lang="zh-CN" altLang="en-US" dirty="0"/>
              <a:t>：秒杀业务、商品信息同步</a:t>
            </a:r>
            <a:r>
              <a:rPr lang="zh-CN" altLang="en-US" dirty="0" smtClean="0"/>
              <a:t>、下</a:t>
            </a:r>
            <a:r>
              <a:rPr lang="zh-CN" altLang="en-US" dirty="0"/>
              <a:t>单业务、支付业务等</a:t>
            </a:r>
            <a:r>
              <a:rPr lang="zh-CN" altLang="en-US" dirty="0" smtClean="0"/>
              <a:t>。</a:t>
            </a:r>
            <a:endParaRPr lang="en-US" altLang="zh-CN" dirty="0" smtClean="0"/>
          </a:p>
          <a:p>
            <a:pPr lvl="1"/>
            <a:r>
              <a:rPr lang="en-US" altLang="zh-CN" dirty="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514434641"/>
      </p:ext>
    </p:extLst>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多线程的应用</a:t>
            </a:r>
            <a:r>
              <a:rPr lang="zh-CN" altLang="en-US" dirty="0" smtClean="0"/>
              <a:t>场景</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场景说明：用户注册后，需要发注册邮件和注册短信</a:t>
            </a:r>
            <a:r>
              <a:rPr lang="zh-CN" altLang="en-US" dirty="0" smtClean="0"/>
              <a:t>。</a:t>
            </a:r>
            <a:endParaRPr lang="en-US" altLang="zh-CN" dirty="0" smtClean="0"/>
          </a:p>
          <a:p>
            <a:pPr lvl="1"/>
            <a:r>
              <a:rPr lang="zh-CN" altLang="en-US" dirty="0" smtClean="0"/>
              <a:t>传统</a:t>
            </a:r>
            <a:r>
              <a:rPr lang="zh-CN" altLang="en-US" dirty="0"/>
              <a:t>的做法有两种：串行的</a:t>
            </a:r>
            <a:r>
              <a:rPr lang="zh-CN" altLang="en-US" dirty="0" smtClean="0"/>
              <a:t>方式（单线程）和</a:t>
            </a:r>
            <a:r>
              <a:rPr lang="zh-CN" altLang="en-US" dirty="0"/>
              <a:t>并行</a:t>
            </a:r>
            <a:r>
              <a:rPr lang="zh-CN" altLang="en-US" dirty="0" smtClean="0"/>
              <a:t>方式（多线程）。</a:t>
            </a:r>
            <a:endParaRPr lang="en-US" altLang="zh-CN" dirty="0" smtClean="0"/>
          </a:p>
          <a:p>
            <a:r>
              <a:rPr lang="zh-CN" altLang="en-US" dirty="0"/>
              <a:t>串行方式：将注册信息写入数据库成功后，发送注册邮件，再发送注册短信。以上三个任务全部完成后，返回给客户。</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6" name="图片 5"/>
          <p:cNvPicPr>
            <a:picLocks noChangeAspect="1"/>
          </p:cNvPicPr>
          <p:nvPr/>
        </p:nvPicPr>
        <p:blipFill>
          <a:blip r:embed="rId2"/>
          <a:stretch>
            <a:fillRect/>
          </a:stretch>
        </p:blipFill>
        <p:spPr>
          <a:xfrm>
            <a:off x="2058760" y="3016509"/>
            <a:ext cx="7943850" cy="2019300"/>
          </a:xfrm>
          <a:prstGeom prst="rect">
            <a:avLst/>
          </a:prstGeom>
        </p:spPr>
      </p:pic>
    </p:spTree>
    <p:extLst>
      <p:ext uri="{BB962C8B-B14F-4D97-AF65-F5344CB8AC3E}">
        <p14:creationId xmlns:p14="http://schemas.microsoft.com/office/powerpoint/2010/main" val="1061968390"/>
      </p:ext>
    </p:extLst>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多线程的应用场景</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并行方式：将注册信息写入数据库成功后，发送注册邮件的同时，发送注册短信。以上三个任务完成后，返回给客户端。与串行的差别是，并行的方式可以提高处理的时间</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假设三个业务节点每个使用</a:t>
            </a:r>
            <a:r>
              <a:rPr lang="en-US" altLang="zh-CN" dirty="0"/>
              <a:t>50</a:t>
            </a:r>
            <a:r>
              <a:rPr lang="zh-CN" altLang="en-US" dirty="0"/>
              <a:t>毫秒钟，不考虑网络等其他开销，则串行方式的时间是</a:t>
            </a:r>
            <a:r>
              <a:rPr lang="en-US" altLang="zh-CN" dirty="0"/>
              <a:t>150</a:t>
            </a:r>
            <a:r>
              <a:rPr lang="zh-CN" altLang="en-US" dirty="0"/>
              <a:t>毫秒，并行的时间可能是</a:t>
            </a:r>
            <a:r>
              <a:rPr lang="en-US" altLang="zh-CN" dirty="0"/>
              <a:t>100</a:t>
            </a:r>
            <a:r>
              <a:rPr lang="zh-CN" altLang="en-US" dirty="0"/>
              <a:t>毫秒。</a:t>
            </a:r>
          </a:p>
          <a:p>
            <a:pPr lvl="1"/>
            <a:r>
              <a:rPr lang="zh-CN" altLang="en-US" dirty="0"/>
              <a:t>因为</a:t>
            </a:r>
            <a:r>
              <a:rPr lang="en-US" altLang="zh-CN" dirty="0"/>
              <a:t>CPU</a:t>
            </a:r>
            <a:r>
              <a:rPr lang="zh-CN" altLang="en-US" dirty="0"/>
              <a:t>在单位时间内处理的请求数是一定的，假设</a:t>
            </a:r>
            <a:r>
              <a:rPr lang="en-US" altLang="zh-CN" dirty="0"/>
              <a:t>CPU1</a:t>
            </a:r>
            <a:r>
              <a:rPr lang="zh-CN" altLang="en-US" dirty="0"/>
              <a:t>秒内吞吐量是</a:t>
            </a:r>
            <a:r>
              <a:rPr lang="en-US" altLang="zh-CN" dirty="0"/>
              <a:t>100</a:t>
            </a:r>
            <a:r>
              <a:rPr lang="zh-CN" altLang="en-US" dirty="0"/>
              <a:t>次。则串行方式</a:t>
            </a:r>
            <a:r>
              <a:rPr lang="en-US" altLang="zh-CN" dirty="0"/>
              <a:t>1</a:t>
            </a:r>
            <a:r>
              <a:rPr lang="zh-CN" altLang="en-US" dirty="0"/>
              <a:t>秒内</a:t>
            </a:r>
            <a:r>
              <a:rPr lang="en-US" altLang="zh-CN" dirty="0"/>
              <a:t>CPU</a:t>
            </a:r>
            <a:r>
              <a:rPr lang="zh-CN" altLang="en-US" dirty="0"/>
              <a:t>可处理的请求量是</a:t>
            </a:r>
            <a:r>
              <a:rPr lang="en-US" altLang="zh-CN" dirty="0"/>
              <a:t>7</a:t>
            </a:r>
            <a:r>
              <a:rPr lang="zh-CN" altLang="en-US" dirty="0"/>
              <a:t>次（</a:t>
            </a:r>
            <a:r>
              <a:rPr lang="en-US" altLang="zh-CN" dirty="0"/>
              <a:t>1000/150</a:t>
            </a:r>
            <a:r>
              <a:rPr lang="zh-CN" altLang="en-US" dirty="0"/>
              <a:t>）。并行方式处理的请求量是</a:t>
            </a:r>
            <a:r>
              <a:rPr lang="en-US" altLang="zh-CN" dirty="0"/>
              <a:t>10</a:t>
            </a:r>
            <a:r>
              <a:rPr lang="zh-CN" altLang="en-US" dirty="0"/>
              <a:t>次（</a:t>
            </a:r>
            <a:r>
              <a:rPr lang="en-US" altLang="zh-CN" dirty="0"/>
              <a:t>1000/100</a:t>
            </a:r>
            <a:r>
              <a:rPr lang="zh-CN" altLang="en-US" dirty="0"/>
              <a:t>）。</a:t>
            </a: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6" name="图片 5"/>
          <p:cNvPicPr>
            <a:picLocks noChangeAspect="1"/>
          </p:cNvPicPr>
          <p:nvPr/>
        </p:nvPicPr>
        <p:blipFill>
          <a:blip r:embed="rId2"/>
          <a:stretch>
            <a:fillRect/>
          </a:stretch>
        </p:blipFill>
        <p:spPr>
          <a:xfrm>
            <a:off x="3278738" y="2056525"/>
            <a:ext cx="4514850" cy="2371725"/>
          </a:xfrm>
          <a:prstGeom prst="rect">
            <a:avLst/>
          </a:prstGeom>
        </p:spPr>
      </p:pic>
    </p:spTree>
    <p:extLst>
      <p:ext uri="{BB962C8B-B14F-4D97-AF65-F5344CB8AC3E}">
        <p14:creationId xmlns:p14="http://schemas.microsoft.com/office/powerpoint/2010/main" val="3122199463"/>
      </p:ext>
    </p:extLst>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776" y="2448479"/>
            <a:ext cx="10212916" cy="609600"/>
          </a:xfrm>
        </p:spPr>
        <p:txBody>
          <a:bodyPr/>
          <a:lstStyle/>
          <a:p>
            <a:r>
              <a:rPr lang="zh-CN" altLang="en-US" dirty="0"/>
              <a:t>第</a:t>
            </a:r>
            <a:r>
              <a:rPr lang="en-US" altLang="zh-CN" dirty="0"/>
              <a:t>13.4</a:t>
            </a:r>
            <a:r>
              <a:rPr lang="zh-CN" altLang="en-US" dirty="0"/>
              <a:t>课 多线程管理</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508113538"/>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Java</a:t>
            </a:r>
            <a:r>
              <a:rPr lang="zh-CN" altLang="en-US" dirty="0"/>
              <a:t>支持多线程，具有</a:t>
            </a:r>
            <a:r>
              <a:rPr lang="zh-CN" altLang="en-US" dirty="0">
                <a:solidFill>
                  <a:srgbClr val="FF0000"/>
                </a:solidFill>
              </a:rPr>
              <a:t>并发</a:t>
            </a:r>
            <a:r>
              <a:rPr lang="zh-CN" altLang="en-US" dirty="0"/>
              <a:t>功能，从而大大提高了计算机的处理能力。在各线程之间</a:t>
            </a:r>
            <a:r>
              <a:rPr lang="zh-CN" altLang="en-US" dirty="0">
                <a:solidFill>
                  <a:srgbClr val="FF0000"/>
                </a:solidFill>
              </a:rPr>
              <a:t>不存在共享资源</a:t>
            </a:r>
            <a:r>
              <a:rPr lang="zh-CN" altLang="en-US" dirty="0"/>
              <a:t>情况下，多个线程的执行顺序可以是随机的，但是当两个以上的线程需要</a:t>
            </a:r>
            <a:r>
              <a:rPr lang="zh-CN" altLang="en-US" dirty="0">
                <a:solidFill>
                  <a:srgbClr val="FF0000"/>
                </a:solidFill>
              </a:rPr>
              <a:t>共享同一资源</a:t>
            </a:r>
            <a:r>
              <a:rPr lang="zh-CN" altLang="en-US" dirty="0"/>
              <a:t>时，线程之间的执行次序就需要协调，不然会出现异常情况。例如生产者与消费者问题，只有生产者生产了产品之后消费者才能消费，同理当生产者生产的产品堆满货架时，应该停止生产。</a:t>
            </a:r>
          </a:p>
          <a:p>
            <a:r>
              <a:rPr lang="zh-CN" altLang="en-US" dirty="0"/>
              <a:t>互斥同步是常见的一种保障并发正确性的手段。</a:t>
            </a:r>
            <a:r>
              <a:rPr lang="zh-CN" altLang="en-US" dirty="0">
                <a:solidFill>
                  <a:srgbClr val="FF0000"/>
                </a:solidFill>
              </a:rPr>
              <a:t>同步</a:t>
            </a:r>
            <a:r>
              <a:rPr lang="zh-CN" altLang="en-US" dirty="0"/>
              <a:t>是指在多个线程并发访问共享资源时，保证共享资源在同一时间内只被一个线程使用。而</a:t>
            </a:r>
            <a:r>
              <a:rPr lang="zh-CN" altLang="en-US" dirty="0">
                <a:solidFill>
                  <a:srgbClr val="FF0000"/>
                </a:solidFill>
              </a:rPr>
              <a:t>互斥是实现同步的一种手段</a:t>
            </a:r>
            <a:r>
              <a:rPr lang="zh-CN" altLang="en-US" dirty="0"/>
              <a:t>。互斥指线程间相互排斥的使用共享资源，就是一次只允许一个线程使用共享资源。</a:t>
            </a:r>
          </a:p>
          <a:p>
            <a:r>
              <a:rPr lang="zh-CN" altLang="en-US" dirty="0"/>
              <a:t>与同步对应的一个概念是异步，异步和同步是相对的，同步就是任务顺次执行，执行完一个再执行下一个，需要等待、协调运行。</a:t>
            </a:r>
            <a:r>
              <a:rPr lang="zh-CN" altLang="en-US" dirty="0">
                <a:solidFill>
                  <a:srgbClr val="FF0000"/>
                </a:solidFill>
              </a:rPr>
              <a:t>异步</a:t>
            </a:r>
            <a:r>
              <a:rPr lang="zh-CN" altLang="en-US" dirty="0"/>
              <a:t>就是任务彼此独立，在等待某事件的过程中继续做自己的事，不需要等待这一事件完成后再工作。另外，异步与多线程并不是一个同等关系，异步是最终目的，</a:t>
            </a:r>
            <a:r>
              <a:rPr lang="zh-CN" altLang="en-US" dirty="0">
                <a:solidFill>
                  <a:srgbClr val="FF0000"/>
                </a:solidFill>
              </a:rPr>
              <a:t>多线程</a:t>
            </a:r>
            <a:r>
              <a:rPr lang="zh-CN" altLang="en-US" dirty="0" smtClean="0">
                <a:solidFill>
                  <a:srgbClr val="FF0000"/>
                </a:solidFill>
              </a:rPr>
              <a:t>只是实现</a:t>
            </a:r>
            <a:r>
              <a:rPr lang="zh-CN" altLang="en-US" dirty="0">
                <a:solidFill>
                  <a:srgbClr val="FF0000"/>
                </a:solidFill>
              </a:rPr>
              <a:t>异步的一种手段</a:t>
            </a:r>
            <a:r>
              <a:rPr lang="zh-CN" altLang="en-US" dirty="0"/>
              <a:t>。异步除了用多线程实现外，也可以将一些耗时的操作交给其他进程来处理。</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4130709884"/>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p>
        </p:txBody>
      </p:sp>
      <p:sp>
        <p:nvSpPr>
          <p:cNvPr id="3" name="内容占位符 2"/>
          <p:cNvSpPr>
            <a:spLocks noGrp="1"/>
          </p:cNvSpPr>
          <p:nvPr>
            <p:ph idx="1"/>
          </p:nvPr>
        </p:nvSpPr>
        <p:spPr/>
        <p:txBody>
          <a:bodyPr/>
          <a:lstStyle/>
          <a:p>
            <a:r>
              <a:rPr lang="en-US" altLang="zh-CN" dirty="0"/>
              <a:t>1. </a:t>
            </a:r>
            <a:r>
              <a:rPr lang="zh-CN" altLang="en-US" dirty="0"/>
              <a:t>问题的提出</a:t>
            </a:r>
          </a:p>
          <a:p>
            <a:r>
              <a:rPr lang="en-US" altLang="zh-CN" dirty="0"/>
              <a:t>Java</a:t>
            </a:r>
            <a:r>
              <a:rPr lang="zh-CN" altLang="en-US" dirty="0"/>
              <a:t>可以创建多个线程。在多线程程序中必须关注多线程共享资源时的冲突问题。例如，在售票系统中，可以为每一位旅客生成一个线程，假若他们在不同的计算机上访问系统，则有可能出现如下问题：系统中只剩余</a:t>
            </a:r>
            <a:r>
              <a:rPr lang="en-US" altLang="zh-CN" dirty="0"/>
              <a:t>1</a:t>
            </a:r>
            <a:r>
              <a:rPr lang="zh-CN" altLang="en-US" dirty="0"/>
              <a:t>张票，而同时有</a:t>
            </a:r>
            <a:r>
              <a:rPr lang="en-US" altLang="zh-CN" dirty="0"/>
              <a:t>3</a:t>
            </a:r>
            <a:r>
              <a:rPr lang="zh-CN" altLang="en-US" dirty="0"/>
              <a:t>位旅客订票。结果出现</a:t>
            </a:r>
            <a:r>
              <a:rPr lang="en-US" altLang="zh-CN" dirty="0"/>
              <a:t>3</a:t>
            </a:r>
            <a:r>
              <a:rPr lang="zh-CN" altLang="en-US" dirty="0"/>
              <a:t>位旅客订的是同一张票。再如，银行存</a:t>
            </a:r>
            <a:r>
              <a:rPr lang="en-US" altLang="zh-CN" dirty="0"/>
              <a:t>/</a:t>
            </a:r>
            <a:r>
              <a:rPr lang="zh-CN" altLang="en-US" dirty="0"/>
              <a:t>取款系统中，某个账号中只有</a:t>
            </a:r>
            <a:r>
              <a:rPr lang="en-US" altLang="zh-CN" dirty="0"/>
              <a:t>1</a:t>
            </a:r>
            <a:r>
              <a:rPr lang="zh-CN" altLang="en-US" dirty="0"/>
              <a:t>万元，而两个客户同时取款，并且各取</a:t>
            </a:r>
            <a:r>
              <a:rPr lang="en-US" altLang="zh-CN" dirty="0"/>
              <a:t>1</a:t>
            </a:r>
            <a:r>
              <a:rPr lang="zh-CN" altLang="en-US" dirty="0"/>
              <a:t>万元，就有可能两人都取走</a:t>
            </a:r>
            <a:r>
              <a:rPr lang="en-US" altLang="zh-CN" dirty="0"/>
              <a:t>1</a:t>
            </a:r>
            <a:r>
              <a:rPr lang="zh-CN" altLang="en-US" dirty="0"/>
              <a:t>万元。</a:t>
            </a:r>
          </a:p>
          <a:p>
            <a:r>
              <a:rPr lang="zh-CN" altLang="en-US" dirty="0"/>
              <a:t>例</a:t>
            </a:r>
            <a:r>
              <a:rPr lang="en-US" altLang="zh-CN" dirty="0"/>
              <a:t>13.2</a:t>
            </a:r>
            <a:r>
              <a:rPr lang="zh-CN" altLang="en-US" dirty="0"/>
              <a:t>的售票程序中的火车票就是多个售票点的共享资源，下面以此为例说明多线程共享资源时带来的冲突问题</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423760950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a:t>
            </a:r>
            <a:r>
              <a:rPr lang="zh-CN" altLang="en-US" dirty="0"/>
              <a:t>进程与线程（续）</a:t>
            </a:r>
          </a:p>
        </p:txBody>
      </p:sp>
      <p:sp>
        <p:nvSpPr>
          <p:cNvPr id="3" name="内容占位符 2"/>
          <p:cNvSpPr>
            <a:spLocks noGrp="1"/>
          </p:cNvSpPr>
          <p:nvPr>
            <p:ph idx="1"/>
          </p:nvPr>
        </p:nvSpPr>
        <p:spPr/>
        <p:txBody>
          <a:bodyPr/>
          <a:lstStyle/>
          <a:p>
            <a:r>
              <a:rPr lang="en-US" altLang="zh-CN" dirty="0"/>
              <a:t>3. Java</a:t>
            </a:r>
            <a:r>
              <a:rPr lang="zh-CN" altLang="en-US" dirty="0"/>
              <a:t>主线程</a:t>
            </a:r>
          </a:p>
          <a:p>
            <a:pPr lvl="1"/>
            <a:r>
              <a:rPr lang="en-US" altLang="zh-CN" dirty="0"/>
              <a:t>Java</a:t>
            </a:r>
            <a:r>
              <a:rPr lang="zh-CN" altLang="en-US" dirty="0"/>
              <a:t>支持多线程的程序设计，并且其程序是以线程的方式运行的。当</a:t>
            </a:r>
            <a:r>
              <a:rPr lang="en-US" altLang="zh-CN" dirty="0"/>
              <a:t>JVM</a:t>
            </a:r>
            <a:r>
              <a:rPr lang="zh-CN" altLang="en-US" dirty="0"/>
              <a:t>加载代码，发现</a:t>
            </a:r>
            <a:r>
              <a:rPr lang="en-US" altLang="zh-CN" dirty="0"/>
              <a:t>main</a:t>
            </a:r>
            <a:r>
              <a:rPr lang="zh-CN" altLang="en-US" dirty="0"/>
              <a:t>方法后就启动一个线程，这个线程就称作“</a:t>
            </a:r>
            <a:r>
              <a:rPr lang="zh-CN" altLang="en-US" dirty="0">
                <a:solidFill>
                  <a:srgbClr val="FF0000"/>
                </a:solidFill>
              </a:rPr>
              <a:t>主线程</a:t>
            </a:r>
            <a:r>
              <a:rPr lang="zh-CN" altLang="en-US" dirty="0"/>
              <a:t>” （</a:t>
            </a:r>
            <a:r>
              <a:rPr lang="en-US" altLang="zh-CN" dirty="0"/>
              <a:t>Main Thread</a:t>
            </a:r>
            <a:r>
              <a:rPr lang="zh-CN" altLang="en-US" dirty="0"/>
              <a:t>，在</a:t>
            </a:r>
            <a:r>
              <a:rPr lang="en-US" altLang="zh-CN" dirty="0"/>
              <a:t>Windows</a:t>
            </a:r>
            <a:r>
              <a:rPr lang="zh-CN" altLang="en-US" dirty="0"/>
              <a:t>窗体应用程序中一般指</a:t>
            </a:r>
            <a:r>
              <a:rPr lang="en-US" altLang="zh-CN" dirty="0"/>
              <a:t>UI</a:t>
            </a:r>
            <a:r>
              <a:rPr lang="zh-CN" altLang="en-US" dirty="0"/>
              <a:t>线程），该线程负责执行</a:t>
            </a:r>
            <a:r>
              <a:rPr lang="en-US" altLang="zh-CN" dirty="0"/>
              <a:t>main</a:t>
            </a:r>
            <a:r>
              <a:rPr lang="zh-CN" altLang="en-US" dirty="0"/>
              <a:t>方法。在</a:t>
            </a:r>
            <a:r>
              <a:rPr lang="en-US" altLang="zh-CN" dirty="0"/>
              <a:t>main</a:t>
            </a:r>
            <a:r>
              <a:rPr lang="zh-CN" altLang="en-US" dirty="0"/>
              <a:t>方法中还可以再创建其他线程。简单地说，</a:t>
            </a:r>
            <a:r>
              <a:rPr lang="en-US" altLang="zh-CN" dirty="0"/>
              <a:t>main</a:t>
            </a:r>
            <a:r>
              <a:rPr lang="zh-CN" altLang="en-US" dirty="0"/>
              <a:t>函数是一个应用的入口，也代表了这个应用主线程</a:t>
            </a:r>
            <a:r>
              <a:rPr lang="zh-CN" altLang="en-US" dirty="0" smtClean="0"/>
              <a:t>。</a:t>
            </a:r>
            <a:endParaRPr lang="zh-CN" altLang="en-US" dirty="0"/>
          </a:p>
          <a:p>
            <a:pPr lvl="1"/>
            <a:r>
              <a:rPr lang="en-US" altLang="zh-CN" dirty="0"/>
              <a:t>Java</a:t>
            </a:r>
            <a:r>
              <a:rPr lang="zh-CN" altLang="en-US" dirty="0"/>
              <a:t>程序运行时所有线程都直接或间接地</a:t>
            </a:r>
            <a:r>
              <a:rPr lang="zh-CN" altLang="en-US" dirty="0">
                <a:solidFill>
                  <a:srgbClr val="FF0000"/>
                </a:solidFill>
              </a:rPr>
              <a:t>由主线程生成</a:t>
            </a:r>
            <a:r>
              <a:rPr lang="zh-CN" altLang="en-US" dirty="0"/>
              <a:t>，并由主线程进行直接或间接的调度、分派。 如果</a:t>
            </a:r>
            <a:r>
              <a:rPr lang="en-US" altLang="zh-CN" dirty="0"/>
              <a:t>main</a:t>
            </a:r>
            <a:r>
              <a:rPr lang="zh-CN" altLang="en-US" dirty="0"/>
              <a:t>方法中没有创建其他线程，那么当</a:t>
            </a:r>
            <a:r>
              <a:rPr lang="en-US" altLang="zh-CN" dirty="0"/>
              <a:t>main</a:t>
            </a:r>
            <a:r>
              <a:rPr lang="zh-CN" altLang="en-US" dirty="0"/>
              <a:t>方法返回时</a:t>
            </a:r>
            <a:r>
              <a:rPr lang="en-US" altLang="zh-CN" dirty="0"/>
              <a:t>JVM</a:t>
            </a:r>
            <a:r>
              <a:rPr lang="zh-CN" altLang="en-US" dirty="0"/>
              <a:t>就会结束</a:t>
            </a:r>
            <a:r>
              <a:rPr lang="en-US" altLang="zh-CN" dirty="0"/>
              <a:t>Java</a:t>
            </a:r>
            <a:r>
              <a:rPr lang="zh-CN" altLang="en-US" dirty="0"/>
              <a:t>应用程序。但如果</a:t>
            </a:r>
            <a:r>
              <a:rPr lang="en-US" altLang="zh-CN" dirty="0"/>
              <a:t>main</a:t>
            </a:r>
            <a:r>
              <a:rPr lang="zh-CN" altLang="en-US" dirty="0"/>
              <a:t>方法中创建了其他线程，那么</a:t>
            </a:r>
            <a:r>
              <a:rPr lang="en-US" altLang="zh-CN" dirty="0"/>
              <a:t>JVM</a:t>
            </a:r>
            <a:r>
              <a:rPr lang="zh-CN" altLang="en-US" dirty="0"/>
              <a:t>就要在主线程和其他线程之间轮流切换，保证每个线程都有机会使用</a:t>
            </a:r>
            <a:r>
              <a:rPr lang="en-US" altLang="zh-CN" dirty="0"/>
              <a:t>CPU</a:t>
            </a:r>
            <a:r>
              <a:rPr lang="zh-CN" altLang="en-US" dirty="0"/>
              <a:t>资源。</a:t>
            </a:r>
          </a:p>
          <a:p>
            <a:pPr lvl="1"/>
            <a:r>
              <a:rPr lang="zh-CN" altLang="en-US" dirty="0"/>
              <a:t>在</a:t>
            </a:r>
            <a:r>
              <a:rPr lang="en-US" altLang="zh-CN" dirty="0"/>
              <a:t>Java</a:t>
            </a:r>
            <a:r>
              <a:rPr lang="zh-CN" altLang="en-US" dirty="0"/>
              <a:t>中，所有线程都是</a:t>
            </a:r>
            <a:r>
              <a:rPr lang="zh-CN" altLang="en-US" dirty="0">
                <a:solidFill>
                  <a:srgbClr val="FF0000"/>
                </a:solidFill>
              </a:rPr>
              <a:t>同时启动</a:t>
            </a:r>
            <a:r>
              <a:rPr lang="zh-CN" altLang="en-US" dirty="0"/>
              <a:t>的，哪个线程占有了</a:t>
            </a:r>
            <a:r>
              <a:rPr lang="en-US" altLang="zh-CN" dirty="0"/>
              <a:t>CPU</a:t>
            </a:r>
            <a:r>
              <a:rPr lang="zh-CN" altLang="en-US" dirty="0"/>
              <a:t>等运行资源，哪个线程就可以运行；</a:t>
            </a:r>
            <a:r>
              <a:rPr lang="en-US" altLang="zh-CN" dirty="0"/>
              <a:t>Java</a:t>
            </a:r>
            <a:r>
              <a:rPr lang="zh-CN" altLang="en-US" dirty="0"/>
              <a:t>程序每次运行时需要启动两个线程，一个是</a:t>
            </a:r>
            <a:r>
              <a:rPr lang="en-US" altLang="zh-CN" dirty="0"/>
              <a:t>main</a:t>
            </a:r>
            <a:r>
              <a:rPr lang="zh-CN" altLang="en-US" dirty="0"/>
              <a:t>线程，一个是垃圾收集线程；在</a:t>
            </a:r>
            <a:r>
              <a:rPr lang="en-US" altLang="zh-CN" dirty="0"/>
              <a:t>Java</a:t>
            </a:r>
            <a:r>
              <a:rPr lang="zh-CN" altLang="en-US" dirty="0"/>
              <a:t>线程运行过程中，其它线程并不会随着主线程的结束而结束。</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62877852"/>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a:t>
            </a:r>
            <a:r>
              <a:rPr lang="zh-CN" altLang="en-US" dirty="0" smtClean="0"/>
              <a:t>资源</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13-11】</a:t>
            </a:r>
            <a:r>
              <a:rPr lang="zh-CN" altLang="en-US" dirty="0"/>
              <a:t>没有使用线程同步实现例</a:t>
            </a:r>
            <a:r>
              <a:rPr lang="en-US" altLang="zh-CN" dirty="0"/>
              <a:t>13.2</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845173" y="1920668"/>
            <a:ext cx="10636102" cy="2259080"/>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TicketWindowTest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err="1">
                <a:solidFill>
                  <a:srgbClr val="000000"/>
                </a:solidFill>
                <a:latin typeface="Consolas" panose="020B0609020204030204" pitchFamily="49" charset="0"/>
                <a:ea typeface="宋体" panose="02010600030101010101" pitchFamily="2" charset="-122"/>
              </a:rPr>
              <a:t>TicketWindowWithoutSync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tw</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TicketWindowWithoutSync</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for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=1;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&lt;=3;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Thread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Thread(</a:t>
            </a:r>
            <a:r>
              <a:rPr lang="en-US" altLang="zh-CN" b="0" kern="0" dirty="0" err="1">
                <a:solidFill>
                  <a:srgbClr val="6A3E3E"/>
                </a:solidFill>
                <a:latin typeface="Consolas" panose="020B0609020204030204" pitchFamily="49" charset="0"/>
                <a:ea typeface="宋体" panose="02010600030101010101" pitchFamily="2" charset="-122"/>
              </a:rPr>
              <a:t>tw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i</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号窗口</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err="1">
                <a:solidFill>
                  <a:srgbClr val="6A3E3E"/>
                </a:solidFill>
                <a:latin typeface="Consolas" panose="020B0609020204030204" pitchFamily="49" charset="0"/>
                <a:ea typeface="宋体" panose="02010600030101010101" pitchFamily="2" charset="-122"/>
              </a:rPr>
              <a:t>t</a:t>
            </a:r>
            <a:r>
              <a:rPr lang="en-US" altLang="zh-CN" b="0" kern="0" dirty="0" err="1">
                <a:solidFill>
                  <a:srgbClr val="000000"/>
                </a:solidFill>
                <a:latin typeface="Consolas" panose="020B0609020204030204" pitchFamily="49" charset="0"/>
                <a:ea typeface="宋体" panose="02010600030101010101" pitchFamily="2" charset="-122"/>
              </a:rPr>
              <a:t>.start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9	}</a:t>
            </a:r>
            <a:endParaRPr lang="zh-CN" altLang="en-US" b="0" dirty="0"/>
          </a:p>
        </p:txBody>
      </p:sp>
    </p:spTree>
    <p:extLst>
      <p:ext uri="{BB962C8B-B14F-4D97-AF65-F5344CB8AC3E}">
        <p14:creationId xmlns:p14="http://schemas.microsoft.com/office/powerpoint/2010/main" val="1670149892"/>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561460" y="1093788"/>
            <a:ext cx="11313041" cy="5352234"/>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TicketWindowWithoutSync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Runnable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总的火车票数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646464"/>
                </a:solidFill>
                <a:latin typeface="Consolas" panose="020B0609020204030204" pitchFamily="49" charset="0"/>
                <a:ea typeface="宋体" panose="02010600030101010101" pitchFamily="2" charset="-122"/>
              </a:rPr>
              <a:t>@Override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&gt; 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String </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出票成功后让当前售票窗口睡眠</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以便让其他售票窗口卖票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sleep</a:t>
            </a:r>
            <a:r>
              <a:rPr lang="en-US" altLang="zh-CN" sz="1400" b="0" kern="0" dirty="0">
                <a:solidFill>
                  <a:srgbClr val="000000"/>
                </a:solidFill>
                <a:latin typeface="Consolas" panose="020B0609020204030204" pitchFamily="49" charset="0"/>
                <a:ea typeface="宋体" panose="02010600030101010101" pitchFamily="2" charset="-122"/>
              </a:rPr>
              <a:t>(200);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InterruptedException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余票不足</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停止售票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23	}</a:t>
            </a:r>
            <a:endParaRPr lang="zh-CN" altLang="en-US" sz="1400" b="0" dirty="0"/>
          </a:p>
        </p:txBody>
      </p:sp>
      <p:pic>
        <p:nvPicPr>
          <p:cNvPr id="6" name="图片 5"/>
          <p:cNvPicPr>
            <a:picLocks noChangeAspect="1"/>
          </p:cNvPicPr>
          <p:nvPr/>
        </p:nvPicPr>
        <p:blipFill>
          <a:blip r:embed="rId2"/>
          <a:stretch>
            <a:fillRect/>
          </a:stretch>
        </p:blipFill>
        <p:spPr>
          <a:xfrm>
            <a:off x="9091497" y="4519525"/>
            <a:ext cx="2017692" cy="1926497"/>
          </a:xfrm>
          <a:prstGeom prst="rect">
            <a:avLst/>
          </a:prstGeom>
        </p:spPr>
      </p:pic>
    </p:spTree>
    <p:extLst>
      <p:ext uri="{BB962C8B-B14F-4D97-AF65-F5344CB8AC3E}">
        <p14:creationId xmlns:p14="http://schemas.microsoft.com/office/powerpoint/2010/main" val="4206260300"/>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说明</a:t>
            </a:r>
            <a:r>
              <a:rPr lang="zh-CN" altLang="en-US" dirty="0" smtClean="0"/>
              <a:t>：</a:t>
            </a:r>
            <a:endParaRPr lang="en-US" altLang="zh-CN" dirty="0" smtClean="0"/>
          </a:p>
          <a:p>
            <a:r>
              <a:rPr lang="zh-CN" altLang="en-US" dirty="0" smtClean="0"/>
              <a:t>本</a:t>
            </a:r>
            <a:r>
              <a:rPr lang="zh-CN" altLang="en-US" dirty="0"/>
              <a:t>代码与代码</a:t>
            </a:r>
            <a:r>
              <a:rPr lang="en-US" altLang="zh-CN" dirty="0"/>
              <a:t>13-5</a:t>
            </a:r>
            <a:r>
              <a:rPr lang="zh-CN" altLang="en-US" dirty="0"/>
              <a:t>的主要区别是加了如下语句：</a:t>
            </a:r>
          </a:p>
          <a:p>
            <a:pPr marL="0" indent="0">
              <a:buNone/>
            </a:pPr>
            <a:r>
              <a:rPr lang="en-US" altLang="zh-CN" dirty="0" smtClean="0"/>
              <a:t>	</a:t>
            </a:r>
            <a:r>
              <a:rPr lang="en-US" altLang="zh-CN" dirty="0" err="1" smtClean="0"/>
              <a:t>Thread.sleep</a:t>
            </a:r>
            <a:r>
              <a:rPr lang="en-US" altLang="zh-CN" dirty="0" smtClean="0"/>
              <a:t>(200</a:t>
            </a:r>
            <a:r>
              <a:rPr lang="en-US" altLang="zh-CN" dirty="0"/>
              <a:t>);</a:t>
            </a:r>
          </a:p>
          <a:p>
            <a:pPr lvl="1"/>
            <a:r>
              <a:rPr lang="zh-CN" altLang="en-US" dirty="0"/>
              <a:t>这样出票成功后就让当前售票窗口睡眠，以便让其他售票窗口卖票</a:t>
            </a:r>
            <a:r>
              <a:rPr lang="zh-CN" altLang="en-US" dirty="0" smtClean="0"/>
              <a:t>。</a:t>
            </a:r>
            <a:endParaRPr lang="en-US" altLang="zh-CN" dirty="0" smtClean="0"/>
          </a:p>
          <a:p>
            <a:pPr lvl="1"/>
            <a:r>
              <a:rPr lang="zh-CN" altLang="en-US" dirty="0" smtClean="0"/>
              <a:t>其</a:t>
            </a:r>
            <a:r>
              <a:rPr lang="zh-CN" altLang="en-US" dirty="0"/>
              <a:t>结果是能明显看出售票时出现了重票、错票等问题，输出结果并不是所预期的那样</a:t>
            </a:r>
            <a:r>
              <a:rPr lang="zh-CN" altLang="en-US" dirty="0" smtClean="0"/>
              <a:t>。</a:t>
            </a:r>
            <a:endParaRPr lang="en-US" altLang="zh-CN" dirty="0" smtClean="0"/>
          </a:p>
          <a:p>
            <a:pPr lvl="1"/>
            <a:r>
              <a:rPr lang="zh-CN" altLang="en-US" dirty="0" smtClean="0"/>
              <a:t>尝试</a:t>
            </a:r>
            <a:r>
              <a:rPr lang="zh-CN" altLang="en-US" dirty="0"/>
              <a:t>多运行几次，输出结果都是随机而不可预测的。这说明当所有线程同时访问同一个数据源（共享数据，此处为车票）时，就可能会出现数据错误问题</a:t>
            </a:r>
            <a:r>
              <a:rPr lang="zh-CN" altLang="en-US" dirty="0" smtClean="0"/>
              <a:t>。</a:t>
            </a:r>
            <a:endParaRPr lang="en-US" altLang="zh-CN" dirty="0" smtClean="0"/>
          </a:p>
          <a:p>
            <a:r>
              <a:rPr lang="zh-CN" altLang="en-US" dirty="0" smtClean="0"/>
              <a:t>到底</a:t>
            </a:r>
            <a:r>
              <a:rPr lang="zh-CN" altLang="en-US" dirty="0"/>
              <a:t>是什么原因导致程序出错呢</a:t>
            </a:r>
            <a:r>
              <a:rPr lang="zh-CN" altLang="en-US" dirty="0" smtClean="0"/>
              <a:t>？</a:t>
            </a:r>
            <a:endParaRPr lang="en-US" altLang="zh-CN" dirty="0" smtClean="0"/>
          </a:p>
          <a:p>
            <a:pPr lvl="1"/>
            <a:r>
              <a:rPr lang="zh-CN" altLang="en-US" dirty="0"/>
              <a:t>由于车票是共享资源，当某个线程操作车票的过程中，尚未操作完成时其他线程就参与进来操作车票，而导致出错。</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975575321"/>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操作车票的表达式</a:t>
            </a:r>
            <a:r>
              <a:rPr lang="en-US" altLang="zh-CN" dirty="0"/>
              <a:t>tickets--</a:t>
            </a:r>
            <a:r>
              <a:rPr lang="zh-CN" altLang="en-US" dirty="0"/>
              <a:t>实际上包含两个操作，一是读取余票，二是更新余票</a:t>
            </a:r>
            <a:r>
              <a:rPr lang="zh-CN" altLang="en-US" dirty="0" smtClean="0"/>
              <a:t>。</a:t>
            </a:r>
            <a:endParaRPr lang="en-US" altLang="zh-CN" dirty="0" smtClean="0"/>
          </a:p>
          <a:p>
            <a:r>
              <a:rPr lang="zh-CN" altLang="en-US" dirty="0" smtClean="0"/>
              <a:t>下面</a:t>
            </a:r>
            <a:r>
              <a:rPr lang="zh-CN" altLang="en-US" dirty="0"/>
              <a:t>给出售票某时刻一个可能的情景，如</a:t>
            </a:r>
            <a:r>
              <a:rPr lang="zh-CN" altLang="en-US" dirty="0" smtClean="0"/>
              <a:t>图所</a:t>
            </a:r>
            <a:r>
              <a:rPr lang="zh-CN" altLang="en-US" dirty="0"/>
              <a:t>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步骤</a:t>
            </a:r>
            <a:r>
              <a:rPr lang="en-US" altLang="zh-CN" dirty="0"/>
              <a:t>1</a:t>
            </a:r>
            <a:r>
              <a:rPr lang="zh-CN" altLang="en-US" dirty="0"/>
              <a:t>：线程</a:t>
            </a:r>
            <a:r>
              <a:rPr lang="en-US" altLang="zh-CN" dirty="0"/>
              <a:t>1</a:t>
            </a:r>
            <a:r>
              <a:rPr lang="zh-CN" altLang="en-US" dirty="0"/>
              <a:t>读取余票（值为</a:t>
            </a:r>
            <a:r>
              <a:rPr lang="en-US" altLang="zh-CN" dirty="0"/>
              <a:t>2</a:t>
            </a:r>
            <a:r>
              <a:rPr lang="zh-CN" altLang="en-US" dirty="0"/>
              <a:t>）；</a:t>
            </a:r>
          </a:p>
          <a:p>
            <a:pPr lvl="1"/>
            <a:r>
              <a:rPr lang="zh-CN" altLang="en-US" dirty="0"/>
              <a:t>步骤</a:t>
            </a:r>
            <a:r>
              <a:rPr lang="en-US" altLang="zh-CN" dirty="0"/>
              <a:t>2</a:t>
            </a:r>
            <a:r>
              <a:rPr lang="zh-CN" altLang="en-US" dirty="0"/>
              <a:t>：线程</a:t>
            </a:r>
            <a:r>
              <a:rPr lang="en-US" altLang="zh-CN" dirty="0"/>
              <a:t>2</a:t>
            </a:r>
            <a:r>
              <a:rPr lang="zh-CN" altLang="en-US" dirty="0"/>
              <a:t>读取到同样的余票（值为</a:t>
            </a:r>
            <a:r>
              <a:rPr lang="en-US" altLang="zh-CN" dirty="0"/>
              <a:t>2</a:t>
            </a:r>
            <a:r>
              <a:rPr lang="zh-CN" altLang="en-US" dirty="0"/>
              <a:t>）；</a:t>
            </a:r>
          </a:p>
          <a:p>
            <a:pPr lvl="1"/>
            <a:r>
              <a:rPr lang="zh-CN" altLang="en-US" dirty="0"/>
              <a:t>步骤</a:t>
            </a:r>
            <a:r>
              <a:rPr lang="en-US" altLang="zh-CN" dirty="0"/>
              <a:t>3</a:t>
            </a:r>
            <a:r>
              <a:rPr lang="zh-CN" altLang="en-US" dirty="0"/>
              <a:t>：线程</a:t>
            </a:r>
            <a:r>
              <a:rPr lang="en-US" altLang="zh-CN" dirty="0"/>
              <a:t>1</a:t>
            </a:r>
            <a:r>
              <a:rPr lang="zh-CN" altLang="en-US" dirty="0"/>
              <a:t>向将余票更新为</a:t>
            </a:r>
            <a:r>
              <a:rPr lang="en-US" altLang="zh-CN" dirty="0"/>
              <a:t>1</a:t>
            </a:r>
            <a:r>
              <a:rPr lang="zh-CN" altLang="en-US" dirty="0"/>
              <a:t>；</a:t>
            </a:r>
          </a:p>
          <a:p>
            <a:pPr lvl="1"/>
            <a:r>
              <a:rPr lang="zh-CN" altLang="en-US" dirty="0"/>
              <a:t>步骤</a:t>
            </a:r>
            <a:r>
              <a:rPr lang="en-US" altLang="zh-CN" dirty="0"/>
              <a:t>4</a:t>
            </a:r>
            <a:r>
              <a:rPr lang="zh-CN" altLang="en-US" dirty="0"/>
              <a:t>：线程</a:t>
            </a:r>
            <a:r>
              <a:rPr lang="en-US" altLang="zh-CN" dirty="0"/>
              <a:t>2</a:t>
            </a:r>
            <a:r>
              <a:rPr lang="zh-CN" altLang="en-US" dirty="0"/>
              <a:t>也将余票更新为</a:t>
            </a:r>
            <a:r>
              <a:rPr lang="en-US" altLang="zh-CN" dirty="0"/>
              <a:t>1</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205960732"/>
              </p:ext>
            </p:extLst>
          </p:nvPr>
        </p:nvGraphicFramePr>
        <p:xfrm>
          <a:off x="912661" y="2152819"/>
          <a:ext cx="6157990" cy="1653636"/>
        </p:xfrm>
        <a:graphic>
          <a:graphicData uri="http://schemas.openxmlformats.org/drawingml/2006/table">
            <a:tbl>
              <a:tblPr firstRow="1" firstCol="1" lastRow="1" lastCol="1" bandRow="1" bandCol="1"/>
              <a:tblGrid>
                <a:gridCol w="694713"/>
                <a:gridCol w="683150"/>
                <a:gridCol w="2321170"/>
                <a:gridCol w="2458957"/>
              </a:tblGrid>
              <a:tr h="353425">
                <a:tc>
                  <a:txBody>
                    <a:bodyPr/>
                    <a:lstStyle/>
                    <a:p>
                      <a:pPr algn="ctr">
                        <a:lnSpc>
                          <a:spcPts val="900"/>
                        </a:lnSpc>
                        <a:spcAft>
                          <a:spcPts val="0"/>
                        </a:spcAft>
                        <a:tabLst>
                          <a:tab pos="5029200" algn="l"/>
                        </a:tabLst>
                      </a:pPr>
                      <a:r>
                        <a:rPr lang="zh-CN" sz="1600" kern="100" dirty="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步骤</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余票</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线程</a:t>
                      </a:r>
                      <a:r>
                        <a:rPr lang="en-US"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1</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zh-CN"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线程</a:t>
                      </a:r>
                      <a:r>
                        <a:rPr lang="en-US" sz="1600" kern="100">
                          <a:solidFill>
                            <a:srgbClr val="000000"/>
                          </a:solidFill>
                          <a:effectLst/>
                          <a:latin typeface="Dotum" panose="020B0600000101010101" pitchFamily="34" charset="-127"/>
                          <a:ea typeface="宋体" panose="02010600030101010101" pitchFamily="2" charset="-122"/>
                          <a:cs typeface="Times New Roman" panose="02020603050405020304" pitchFamily="18" charset="0"/>
                        </a:rPr>
                        <a:t>2</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r h="192361">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r h="367855">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读取</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tickets</a:t>
                      </a:r>
                      <a:r>
                        <a:rPr lang="zh-CN" sz="16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a:t>
                      </a: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r h="246665">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读取</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tickets</a:t>
                      </a:r>
                      <a:r>
                        <a:rPr lang="zh-CN"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，值为</a:t>
                      </a: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r h="246665">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tickets = tickets-1;</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r h="246665">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ts val="900"/>
                        </a:lnSpc>
                        <a:spcAft>
                          <a:spcPts val="0"/>
                        </a:spcAft>
                        <a:tabLst>
                          <a:tab pos="5029200" algn="l"/>
                        </a:tabLst>
                      </a:pPr>
                      <a:r>
                        <a:rPr lang="en-US"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tickets = tickets-1;</a:t>
                      </a:r>
                      <a:endParaRPr lang="zh-CN" sz="1600" kern="100" dirty="0">
                        <a:solidFill>
                          <a:srgbClr val="000000"/>
                        </a:solidFill>
                        <a:effectLst/>
                        <a:latin typeface="Dotum" panose="020B0600000101010101" pitchFamily="34" charset="-127"/>
                        <a:ea typeface="Dotum" panose="020B0600000101010101" pitchFamily="34" charset="-127"/>
                        <a:cs typeface="Times New Roman" panose="02020603050405020304" pitchFamily="18" charset="0"/>
                      </a:endParaRPr>
                    </a:p>
                  </a:txBody>
                  <a:tcPr marL="68580" marR="6858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998652994"/>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t>如果</a:t>
            </a:r>
            <a:r>
              <a:rPr lang="zh-CN" altLang="en-US" dirty="0"/>
              <a:t>一个类的对象可以保证多个线程访问的时候正确操作共享数据，那么它是线程安全的（</a:t>
            </a:r>
            <a:r>
              <a:rPr lang="en-US" altLang="zh-CN" dirty="0"/>
              <a:t>thread-safe</a:t>
            </a:r>
            <a:r>
              <a:rPr lang="zh-CN" altLang="en-US" dirty="0"/>
              <a:t>），否则不是线程安全的。如上例所示，</a:t>
            </a:r>
            <a:r>
              <a:rPr lang="en-US" altLang="zh-CN" dirty="0" err="1"/>
              <a:t>TicketWindowWithoutSync</a:t>
            </a:r>
            <a:r>
              <a:rPr lang="zh-CN" altLang="en-US" dirty="0"/>
              <a:t>类不是线程安全的。</a:t>
            </a:r>
          </a:p>
          <a:p>
            <a:r>
              <a:rPr lang="zh-CN" altLang="en-US" dirty="0"/>
              <a:t>资源冲突可能导致系统中的数据出现不完整性和不一致性。克服的办法是协调各线程对于共享资源的使用</a:t>
            </a:r>
            <a:r>
              <a:rPr lang="en-US" altLang="zh-CN" dirty="0"/>
              <a:t>——</a:t>
            </a:r>
            <a:r>
              <a:rPr lang="zh-CN" altLang="en-US" dirty="0">
                <a:solidFill>
                  <a:srgbClr val="FF0000"/>
                </a:solidFill>
              </a:rPr>
              <a:t>多线程同步</a:t>
            </a:r>
            <a:r>
              <a:rPr lang="zh-CN" altLang="en-US" dirty="0" smtClean="0"/>
              <a:t>。</a:t>
            </a:r>
            <a:endParaRPr lang="en-US" altLang="zh-CN" dirty="0" smtClean="0"/>
          </a:p>
          <a:p>
            <a:r>
              <a:rPr lang="zh-CN" altLang="en-US" dirty="0" smtClean="0"/>
              <a:t>同步</a:t>
            </a:r>
            <a:r>
              <a:rPr lang="zh-CN" altLang="en-US" dirty="0"/>
              <a:t>就是指多个操作在同一个时间段内只能有一个线程对共享资源进行操作，其它线程只有等到此线程对该资源的控制完成之后才能对共享资源进行操作</a:t>
            </a:r>
            <a:r>
              <a:rPr lang="zh-CN" altLang="en-US" dirty="0" smtClean="0"/>
              <a:t>。</a:t>
            </a:r>
            <a:endParaRPr lang="en-US" altLang="zh-CN" dirty="0" smtClean="0"/>
          </a:p>
          <a:p>
            <a:r>
              <a:rPr lang="zh-CN" altLang="en-US" dirty="0" smtClean="0"/>
              <a:t>共享</a:t>
            </a:r>
            <a:r>
              <a:rPr lang="zh-CN" altLang="en-US" dirty="0"/>
              <a:t>资源可以是代码块，也可以是方法。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553084723"/>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对象互斥</a:t>
            </a:r>
            <a:r>
              <a:rPr lang="zh-CN" altLang="en-US" dirty="0" smtClean="0"/>
              <a:t>锁</a:t>
            </a:r>
            <a:endParaRPr lang="en-US" altLang="zh-CN" dirty="0" smtClean="0"/>
          </a:p>
          <a:p>
            <a:pPr lvl="1"/>
            <a:r>
              <a:rPr lang="zh-CN" altLang="en-US" dirty="0"/>
              <a:t>线程同步用于协调相互依赖的线程的执行</a:t>
            </a:r>
            <a:r>
              <a:rPr lang="zh-CN" altLang="en-US" dirty="0" smtClean="0"/>
              <a:t>。</a:t>
            </a:r>
            <a:endParaRPr lang="en-US" altLang="zh-CN" dirty="0" smtClean="0"/>
          </a:p>
          <a:p>
            <a:pPr lvl="1"/>
            <a:r>
              <a:rPr lang="zh-CN" altLang="en-US" dirty="0" smtClean="0"/>
              <a:t>实现</a:t>
            </a:r>
            <a:r>
              <a:rPr lang="zh-CN" altLang="en-US" dirty="0"/>
              <a:t>线程同步的基本思想是确保某一时刻只有一个线程对共享资源进行操作</a:t>
            </a:r>
            <a:r>
              <a:rPr lang="zh-CN" altLang="en-US" dirty="0" smtClean="0"/>
              <a:t>。</a:t>
            </a:r>
            <a:endParaRPr lang="en-US" altLang="zh-CN" dirty="0" smtClean="0"/>
          </a:p>
          <a:p>
            <a:pPr lvl="1"/>
            <a:r>
              <a:rPr lang="en-US" altLang="zh-CN" dirty="0" smtClean="0"/>
              <a:t>Java</a:t>
            </a:r>
            <a:r>
              <a:rPr lang="zh-CN" altLang="en-US" dirty="0"/>
              <a:t>中最基本的同步手段就是用关键字</a:t>
            </a:r>
            <a:r>
              <a:rPr lang="en-US" altLang="zh-CN" dirty="0"/>
              <a:t>synchronized</a:t>
            </a:r>
            <a:r>
              <a:rPr lang="zh-CN" altLang="en-US" dirty="0"/>
              <a:t>为共享的资源对象加锁。这个锁称为互斥锁或互斥量（</a:t>
            </a:r>
            <a:r>
              <a:rPr lang="en-US" altLang="zh-CN" dirty="0" err="1"/>
              <a:t>mutex</a:t>
            </a:r>
            <a:r>
              <a:rPr lang="zh-CN" altLang="en-US" dirty="0"/>
              <a:t>），也称信号锁</a:t>
            </a:r>
            <a:r>
              <a:rPr lang="zh-CN" altLang="en-US" dirty="0" smtClean="0"/>
              <a:t>。</a:t>
            </a:r>
            <a:endParaRPr lang="en-US" altLang="zh-CN" dirty="0" smtClean="0"/>
          </a:p>
          <a:p>
            <a:pPr lvl="1"/>
            <a:r>
              <a:rPr lang="zh-CN" altLang="en-US" dirty="0" smtClean="0"/>
              <a:t>当</a:t>
            </a:r>
            <a:r>
              <a:rPr lang="zh-CN" altLang="en-US" dirty="0"/>
              <a:t>对象被加以互斥锁后，表明该对象在任一时刻只能由一个线程访问，即共享这个资源的多个线程之间成为互斥关系，这个被锁定的对象称为同步对象。</a:t>
            </a:r>
          </a:p>
          <a:p>
            <a:r>
              <a:rPr lang="zh-CN" altLang="en-US" dirty="0"/>
              <a:t>解决资源共享的同步操作，可以使用同步代码块和同步方法两种方式完成。</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2489094088"/>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78916" y="1114425"/>
            <a:ext cx="11368616" cy="5382068"/>
          </a:xfrm>
        </p:spPr>
        <p:txBody>
          <a:bodyPr/>
          <a:lstStyle/>
          <a:p>
            <a:r>
              <a:rPr lang="en-US" altLang="zh-CN" dirty="0"/>
              <a:t>1</a:t>
            </a:r>
            <a:r>
              <a:rPr lang="zh-CN" altLang="en-US" dirty="0"/>
              <a:t>）采用同步代码块实现同步</a:t>
            </a:r>
          </a:p>
          <a:p>
            <a:pPr lvl="1"/>
            <a:r>
              <a:rPr lang="zh-CN" altLang="en-US" dirty="0"/>
              <a:t>可以利用</a:t>
            </a:r>
            <a:r>
              <a:rPr lang="en-US" altLang="zh-CN" dirty="0"/>
              <a:t>synchronized</a:t>
            </a:r>
            <a:r>
              <a:rPr lang="zh-CN" altLang="en-US" dirty="0"/>
              <a:t>关键字来同步代码块。同步代码块的语法格式为</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a:t>说明：</a:t>
            </a:r>
          </a:p>
          <a:p>
            <a:pPr lvl="2"/>
            <a:r>
              <a:rPr lang="zh-CN" altLang="en-US" dirty="0"/>
              <a:t>（</a:t>
            </a:r>
            <a:r>
              <a:rPr lang="en-US" altLang="zh-CN" dirty="0"/>
              <a:t>1</a:t>
            </a:r>
            <a:r>
              <a:rPr lang="zh-CN" altLang="en-US" dirty="0"/>
              <a:t>）使用同步代码块需指定一个需要同步的对象，一般都将当前对象（</a:t>
            </a:r>
            <a:r>
              <a:rPr lang="en-US" altLang="zh-CN" dirty="0"/>
              <a:t>this</a:t>
            </a:r>
            <a:r>
              <a:rPr lang="zh-CN" altLang="en-US" dirty="0"/>
              <a:t>）设置为同步对象。同步对象也可以指定一个一般对象或类名</a:t>
            </a:r>
            <a:r>
              <a:rPr lang="en-US" altLang="zh-CN" dirty="0"/>
              <a:t>.class</a:t>
            </a:r>
            <a:r>
              <a:rPr lang="zh-CN" altLang="en-US" dirty="0"/>
              <a:t>。</a:t>
            </a:r>
          </a:p>
          <a:p>
            <a:pPr lvl="2"/>
            <a:r>
              <a:rPr lang="zh-CN" altLang="en-US" dirty="0"/>
              <a:t>（</a:t>
            </a:r>
            <a:r>
              <a:rPr lang="en-US" altLang="zh-CN" dirty="0"/>
              <a:t>2</a:t>
            </a:r>
            <a:r>
              <a:rPr lang="zh-CN" altLang="en-US" dirty="0"/>
              <a:t>）同步对象必须是一个对象的引用。若一个线程要访问同步对象，而同步对象已经被另一个线程锁定，则在解锁之前，该线程将被阻塞。当获准对一个对象加锁时，该线 就程执行同步块中的语句，执行完就解除给对象所加的锁。</a:t>
            </a:r>
          </a:p>
          <a:p>
            <a:pPr lvl="2"/>
            <a:r>
              <a:rPr lang="zh-CN" altLang="en-US" dirty="0"/>
              <a:t>（</a:t>
            </a:r>
            <a:r>
              <a:rPr lang="en-US" altLang="zh-CN" dirty="0"/>
              <a:t>3</a:t>
            </a:r>
            <a:r>
              <a:rPr lang="zh-CN" altLang="en-US" dirty="0"/>
              <a:t>）同步代码块允许设置同步方法中的部分代码，而不必是整个方法。这大大增强了程序的并发能力。</a:t>
            </a:r>
          </a:p>
          <a:p>
            <a:pPr lvl="1"/>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058427937"/>
              </p:ext>
            </p:extLst>
          </p:nvPr>
        </p:nvGraphicFramePr>
        <p:xfrm>
          <a:off x="1162762" y="2076361"/>
          <a:ext cx="8108829" cy="1187834"/>
        </p:xfrm>
        <a:graphic>
          <a:graphicData uri="http://schemas.openxmlformats.org/drawingml/2006/table">
            <a:tbl>
              <a:tblPr firstRow="1" firstCol="1" bandRow="1"/>
              <a:tblGrid>
                <a:gridCol w="8108829"/>
              </a:tblGrid>
              <a:tr h="1187834">
                <a:tc>
                  <a:txBody>
                    <a:bodyPr/>
                    <a:lstStyle/>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synchronized (</a:t>
                      </a:r>
                      <a:r>
                        <a:rPr lang="zh-CN" sz="1600" kern="100" dirty="0">
                          <a:effectLst/>
                          <a:latin typeface="Times New Roman" panose="02020603050405020304" pitchFamily="18" charset="0"/>
                          <a:ea typeface="宋体" panose="02010600030101010101" pitchFamily="2" charset="-122"/>
                        </a:rPr>
                        <a:t>同步对象名</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需要同步的代码块</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35575699"/>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13-12】</a:t>
            </a:r>
            <a:r>
              <a:rPr lang="zh-CN" altLang="en-US" dirty="0"/>
              <a:t>使用同步代码块实现例</a:t>
            </a:r>
            <a:r>
              <a:rPr lang="en-US" altLang="zh-CN" dirty="0"/>
              <a:t>13.2</a:t>
            </a:r>
            <a:r>
              <a:rPr lang="zh-CN" altLang="en-US" dirty="0"/>
              <a:t>的售票程序。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740206194"/>
              </p:ext>
            </p:extLst>
          </p:nvPr>
        </p:nvGraphicFramePr>
        <p:xfrm>
          <a:off x="478916" y="1967023"/>
          <a:ext cx="11164186" cy="2583712"/>
        </p:xfrm>
        <a:graphic>
          <a:graphicData uri="http://schemas.openxmlformats.org/drawingml/2006/table">
            <a:tbl>
              <a:tblPr firstRow="1" firstCol="1" bandRow="1"/>
              <a:tblGrid>
                <a:gridCol w="11164186"/>
              </a:tblGrid>
              <a:tr h="2583712">
                <a:tc>
                  <a:txBody>
                    <a:bodyPr/>
                    <a:lstStyle/>
                    <a:p>
                      <a:pPr indent="269875" algn="l">
                        <a:lnSpc>
                          <a:spcPct val="100000"/>
                        </a:lnSpc>
                        <a:spcAft>
                          <a:spcPts val="0"/>
                        </a:spcAft>
                      </a:pPr>
                      <a:r>
                        <a:rPr lang="en-US" sz="1600" kern="0" dirty="0" smtClean="0">
                          <a:solidFill>
                            <a:srgbClr val="000000"/>
                          </a:solidFill>
                          <a:effectLst/>
                          <a:latin typeface="Consolas" panose="020B0609020204030204" pitchFamily="49" charset="0"/>
                          <a:ea typeface="宋体" panose="02010600030101010101" pitchFamily="2" charset="-122"/>
                        </a:rPr>
                        <a:t>1</a:t>
                      </a:r>
                      <a:r>
                        <a:rPr lang="en-US" sz="1600" b="1" kern="0" dirty="0">
                          <a:solidFill>
                            <a:srgbClr val="7F0055"/>
                          </a:solidFill>
                          <a:effectLst/>
                          <a:latin typeface="Consolas" panose="020B0609020204030204" pitchFamily="49" charset="0"/>
                          <a:ea typeface="宋体" panose="02010600030101010101" pitchFamily="2" charset="-122"/>
                        </a:rPr>
                        <a:t>	public</a:t>
                      </a:r>
                      <a:r>
                        <a:rPr lang="en-US" sz="1600" kern="0" dirty="0">
                          <a:solidFill>
                            <a:srgbClr val="000000"/>
                          </a:solidFill>
                          <a:effectLst/>
                          <a:latin typeface="Consolas" panose="020B0609020204030204" pitchFamily="49" charset="0"/>
                          <a:ea typeface="宋体" panose="02010600030101010101" pitchFamily="2" charset="-122"/>
                        </a:rPr>
                        <a:t> </a:t>
                      </a:r>
                      <a:r>
                        <a:rPr lang="en-US" sz="1600" b="1" kern="0" dirty="0">
                          <a:solidFill>
                            <a:srgbClr val="7F0055"/>
                          </a:solidFill>
                          <a:effectLst/>
                          <a:latin typeface="Consolas" panose="020B0609020204030204" pitchFamily="49" charset="0"/>
                          <a:ea typeface="宋体" panose="02010600030101010101" pitchFamily="2" charset="-122"/>
                        </a:rPr>
                        <a:t>class</a:t>
                      </a:r>
                      <a:r>
                        <a:rPr lang="en-US" sz="1600" kern="0" dirty="0">
                          <a:solidFill>
                            <a:srgbClr val="000000"/>
                          </a:solidFill>
                          <a:effectLst/>
                          <a:latin typeface="Consolas" panose="020B0609020204030204" pitchFamily="49" charset="0"/>
                          <a:ea typeface="宋体" panose="02010600030101010101" pitchFamily="2" charset="-122"/>
                        </a:rPr>
                        <a:t> </a:t>
                      </a:r>
                      <a:r>
                        <a:rPr lang="en-US" sz="1600" kern="0" dirty="0" err="1">
                          <a:solidFill>
                            <a:srgbClr val="000000"/>
                          </a:solidFill>
                          <a:effectLst/>
                          <a:latin typeface="Consolas" panose="020B0609020204030204" pitchFamily="49" charset="0"/>
                          <a:ea typeface="宋体" panose="02010600030101010101" pitchFamily="2" charset="-122"/>
                        </a:rPr>
                        <a:t>TicketWindowTest</a:t>
                      </a:r>
                      <a:r>
                        <a:rPr lang="en-US" sz="1600" kern="0" dirty="0">
                          <a:solidFill>
                            <a:srgbClr val="000000"/>
                          </a:solidFill>
                          <a:effectLst/>
                          <a:latin typeface="Consolas" panose="020B0609020204030204" pitchFamily="49"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2		</a:t>
                      </a:r>
                      <a:r>
                        <a:rPr lang="en-US" sz="1600" b="1" kern="0" dirty="0">
                          <a:solidFill>
                            <a:srgbClr val="7F0055"/>
                          </a:solidFill>
                          <a:effectLst/>
                          <a:latin typeface="Consolas" panose="020B0609020204030204" pitchFamily="49" charset="0"/>
                          <a:ea typeface="宋体" panose="02010600030101010101" pitchFamily="2" charset="-122"/>
                        </a:rPr>
                        <a:t>public</a:t>
                      </a:r>
                      <a:r>
                        <a:rPr lang="en-US" sz="1600" kern="0" dirty="0">
                          <a:solidFill>
                            <a:srgbClr val="000000"/>
                          </a:solidFill>
                          <a:effectLst/>
                          <a:latin typeface="Consolas" panose="020B0609020204030204" pitchFamily="49" charset="0"/>
                          <a:ea typeface="宋体" panose="02010600030101010101" pitchFamily="2" charset="-122"/>
                        </a:rPr>
                        <a:t> </a:t>
                      </a:r>
                      <a:r>
                        <a:rPr lang="en-US" sz="1600" b="1" kern="0" dirty="0">
                          <a:solidFill>
                            <a:srgbClr val="7F0055"/>
                          </a:solidFill>
                          <a:effectLst/>
                          <a:latin typeface="Consolas" panose="020B0609020204030204" pitchFamily="49" charset="0"/>
                          <a:ea typeface="宋体" panose="02010600030101010101" pitchFamily="2" charset="-122"/>
                        </a:rPr>
                        <a:t>static</a:t>
                      </a:r>
                      <a:r>
                        <a:rPr lang="en-US" sz="1600" kern="0" dirty="0">
                          <a:solidFill>
                            <a:srgbClr val="000000"/>
                          </a:solidFill>
                          <a:effectLst/>
                          <a:latin typeface="Consolas" panose="020B0609020204030204" pitchFamily="49" charset="0"/>
                          <a:ea typeface="宋体" panose="02010600030101010101" pitchFamily="2" charset="-122"/>
                        </a:rPr>
                        <a:t> </a:t>
                      </a:r>
                      <a:r>
                        <a:rPr lang="en-US" sz="1600" b="1" kern="0" dirty="0">
                          <a:solidFill>
                            <a:srgbClr val="7F0055"/>
                          </a:solidFill>
                          <a:effectLst/>
                          <a:latin typeface="Consolas" panose="020B0609020204030204" pitchFamily="49" charset="0"/>
                          <a:ea typeface="宋体" panose="02010600030101010101" pitchFamily="2" charset="-122"/>
                        </a:rPr>
                        <a:t>void</a:t>
                      </a:r>
                      <a:r>
                        <a:rPr lang="en-US" sz="1600" kern="0" dirty="0">
                          <a:solidFill>
                            <a:srgbClr val="000000"/>
                          </a:solidFill>
                          <a:effectLst/>
                          <a:latin typeface="Consolas" panose="020B0609020204030204" pitchFamily="49" charset="0"/>
                          <a:ea typeface="宋体" panose="02010600030101010101" pitchFamily="2" charset="-122"/>
                        </a:rPr>
                        <a:t> main(String[] </a:t>
                      </a:r>
                      <a:r>
                        <a:rPr lang="en-US" sz="1600" kern="0" dirty="0" err="1">
                          <a:solidFill>
                            <a:srgbClr val="6A3E3E"/>
                          </a:solidFill>
                          <a:effectLst/>
                          <a:latin typeface="Consolas" panose="020B0609020204030204" pitchFamily="49" charset="0"/>
                          <a:ea typeface="宋体" panose="02010600030101010101" pitchFamily="2" charset="-122"/>
                        </a:rPr>
                        <a:t>args</a:t>
                      </a:r>
                      <a:r>
                        <a:rPr lang="en-US" sz="1600" kern="0" dirty="0">
                          <a:solidFill>
                            <a:srgbClr val="000000"/>
                          </a:solidFill>
                          <a:effectLst/>
                          <a:latin typeface="Consolas" panose="020B0609020204030204" pitchFamily="49"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3			</a:t>
                      </a:r>
                      <a:r>
                        <a:rPr lang="en-US" sz="1600" kern="0" dirty="0" err="1">
                          <a:solidFill>
                            <a:srgbClr val="000000"/>
                          </a:solidFill>
                          <a:effectLst/>
                          <a:latin typeface="Consolas" panose="020B0609020204030204" pitchFamily="49" charset="0"/>
                          <a:ea typeface="宋体" panose="02010600030101010101" pitchFamily="2" charset="-122"/>
                        </a:rPr>
                        <a:t>TicketWindowWithSyncCodeBlock</a:t>
                      </a:r>
                      <a:r>
                        <a:rPr lang="en-US" sz="1600" kern="0" dirty="0">
                          <a:solidFill>
                            <a:srgbClr val="000000"/>
                          </a:solidFill>
                          <a:effectLst/>
                          <a:latin typeface="Consolas" panose="020B0609020204030204" pitchFamily="49" charset="0"/>
                          <a:ea typeface="宋体" panose="02010600030101010101" pitchFamily="2" charset="-122"/>
                        </a:rPr>
                        <a:t> </a:t>
                      </a:r>
                      <a:r>
                        <a:rPr lang="en-US" sz="1600" kern="0" dirty="0" err="1">
                          <a:solidFill>
                            <a:srgbClr val="6A3E3E"/>
                          </a:solidFill>
                          <a:effectLst/>
                          <a:latin typeface="Consolas" panose="020B0609020204030204" pitchFamily="49" charset="0"/>
                          <a:ea typeface="宋体" panose="02010600030101010101" pitchFamily="2" charset="-122"/>
                        </a:rPr>
                        <a:t>tw</a:t>
                      </a:r>
                      <a:r>
                        <a:rPr lang="en-US" sz="1600" kern="0" dirty="0">
                          <a:solidFill>
                            <a:srgbClr val="000000"/>
                          </a:solidFill>
                          <a:effectLst/>
                          <a:latin typeface="Consolas" panose="020B0609020204030204" pitchFamily="49" charset="0"/>
                          <a:ea typeface="宋体" panose="02010600030101010101" pitchFamily="2" charset="-122"/>
                        </a:rPr>
                        <a:t> = </a:t>
                      </a:r>
                      <a:r>
                        <a:rPr lang="en-US" sz="1600" b="1" kern="0" dirty="0">
                          <a:solidFill>
                            <a:srgbClr val="7F0055"/>
                          </a:solidFill>
                          <a:effectLst/>
                          <a:latin typeface="Consolas" panose="020B0609020204030204" pitchFamily="49" charset="0"/>
                          <a:ea typeface="宋体" panose="02010600030101010101" pitchFamily="2" charset="-122"/>
                        </a:rPr>
                        <a:t>new</a:t>
                      </a:r>
                      <a:r>
                        <a:rPr lang="en-US" sz="1600" kern="0" dirty="0">
                          <a:solidFill>
                            <a:srgbClr val="000000"/>
                          </a:solidFill>
                          <a:effectLst/>
                          <a:latin typeface="Consolas" panose="020B0609020204030204" pitchFamily="49" charset="0"/>
                          <a:ea typeface="宋体" panose="02010600030101010101" pitchFamily="2" charset="-122"/>
                        </a:rPr>
                        <a:t> </a:t>
                      </a:r>
                      <a:r>
                        <a:rPr lang="en-US" sz="1600" kern="0" dirty="0" err="1">
                          <a:solidFill>
                            <a:srgbClr val="000000"/>
                          </a:solidFill>
                          <a:effectLst/>
                          <a:latin typeface="Consolas" panose="020B0609020204030204" pitchFamily="49" charset="0"/>
                          <a:ea typeface="宋体" panose="02010600030101010101" pitchFamily="2" charset="-122"/>
                        </a:rPr>
                        <a:t>TicketWindowWithSyncCodeBlock</a:t>
                      </a:r>
                      <a:r>
                        <a:rPr lang="en-US" sz="1600" kern="0" dirty="0">
                          <a:solidFill>
                            <a:srgbClr val="000000"/>
                          </a:solidFill>
                          <a:effectLst/>
                          <a:latin typeface="Consolas" panose="020B0609020204030204" pitchFamily="49"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4			</a:t>
                      </a:r>
                      <a:r>
                        <a:rPr lang="en-US" sz="1600" b="1" kern="0" dirty="0">
                          <a:solidFill>
                            <a:srgbClr val="7F0055"/>
                          </a:solidFill>
                          <a:effectLst/>
                          <a:latin typeface="Consolas" panose="020B0609020204030204" pitchFamily="49" charset="0"/>
                          <a:ea typeface="宋体" panose="02010600030101010101" pitchFamily="2" charset="-122"/>
                        </a:rPr>
                        <a:t>for</a:t>
                      </a:r>
                      <a:r>
                        <a:rPr lang="en-US" sz="1600" kern="0" dirty="0">
                          <a:solidFill>
                            <a:srgbClr val="000000"/>
                          </a:solidFill>
                          <a:effectLst/>
                          <a:latin typeface="Consolas" panose="020B0609020204030204" pitchFamily="49" charset="0"/>
                          <a:ea typeface="宋体" panose="02010600030101010101" pitchFamily="2" charset="-122"/>
                        </a:rPr>
                        <a:t>(</a:t>
                      </a:r>
                      <a:r>
                        <a:rPr lang="en-US" sz="1600" b="1" kern="0" dirty="0" err="1">
                          <a:solidFill>
                            <a:srgbClr val="7F0055"/>
                          </a:solidFill>
                          <a:effectLst/>
                          <a:latin typeface="Consolas" panose="020B0609020204030204" pitchFamily="49" charset="0"/>
                          <a:ea typeface="宋体" panose="02010600030101010101" pitchFamily="2" charset="-122"/>
                        </a:rPr>
                        <a:t>int</a:t>
                      </a:r>
                      <a:r>
                        <a:rPr lang="en-US" sz="1600" kern="0" dirty="0">
                          <a:solidFill>
                            <a:srgbClr val="000000"/>
                          </a:solidFill>
                          <a:effectLst/>
                          <a:latin typeface="Consolas" panose="020B0609020204030204" pitchFamily="49" charset="0"/>
                          <a:ea typeface="宋体" panose="02010600030101010101" pitchFamily="2" charset="-122"/>
                        </a:rPr>
                        <a:t> </a:t>
                      </a:r>
                      <a:r>
                        <a:rPr lang="en-US" sz="1600" kern="0" dirty="0" err="1">
                          <a:solidFill>
                            <a:srgbClr val="6A3E3E"/>
                          </a:solidFill>
                          <a:effectLst/>
                          <a:latin typeface="Consolas" panose="020B0609020204030204" pitchFamily="49" charset="0"/>
                          <a:ea typeface="宋体" panose="02010600030101010101" pitchFamily="2" charset="-122"/>
                        </a:rPr>
                        <a:t>i</a:t>
                      </a:r>
                      <a:r>
                        <a:rPr lang="en-US" sz="1600" kern="0" dirty="0">
                          <a:solidFill>
                            <a:srgbClr val="000000"/>
                          </a:solidFill>
                          <a:effectLst/>
                          <a:latin typeface="Consolas" panose="020B0609020204030204" pitchFamily="49" charset="0"/>
                          <a:ea typeface="宋体" panose="02010600030101010101" pitchFamily="2" charset="-122"/>
                        </a:rPr>
                        <a:t>=1; </a:t>
                      </a:r>
                      <a:r>
                        <a:rPr lang="en-US" sz="1600" kern="0" dirty="0" err="1">
                          <a:solidFill>
                            <a:srgbClr val="6A3E3E"/>
                          </a:solidFill>
                          <a:effectLst/>
                          <a:latin typeface="Consolas" panose="020B0609020204030204" pitchFamily="49" charset="0"/>
                          <a:ea typeface="宋体" panose="02010600030101010101" pitchFamily="2" charset="-122"/>
                        </a:rPr>
                        <a:t>i</a:t>
                      </a:r>
                      <a:r>
                        <a:rPr lang="en-US" sz="1600" kern="0" dirty="0">
                          <a:solidFill>
                            <a:srgbClr val="000000"/>
                          </a:solidFill>
                          <a:effectLst/>
                          <a:latin typeface="Consolas" panose="020B0609020204030204" pitchFamily="49" charset="0"/>
                          <a:ea typeface="宋体" panose="02010600030101010101" pitchFamily="2" charset="-122"/>
                        </a:rPr>
                        <a:t>&lt;=3; </a:t>
                      </a:r>
                      <a:r>
                        <a:rPr lang="en-US" sz="1600" kern="0" dirty="0" err="1">
                          <a:solidFill>
                            <a:srgbClr val="6A3E3E"/>
                          </a:solidFill>
                          <a:effectLst/>
                          <a:latin typeface="Consolas" panose="020B0609020204030204" pitchFamily="49" charset="0"/>
                          <a:ea typeface="宋体" panose="02010600030101010101" pitchFamily="2" charset="-122"/>
                        </a:rPr>
                        <a:t>i</a:t>
                      </a:r>
                      <a:r>
                        <a:rPr lang="en-US" sz="1600" kern="0" dirty="0">
                          <a:solidFill>
                            <a:srgbClr val="000000"/>
                          </a:solidFill>
                          <a:effectLst/>
                          <a:latin typeface="Consolas" panose="020B0609020204030204" pitchFamily="49"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5				Thread </a:t>
                      </a:r>
                      <a:r>
                        <a:rPr lang="en-US" sz="1600" kern="0" dirty="0">
                          <a:solidFill>
                            <a:srgbClr val="6A3E3E"/>
                          </a:solidFill>
                          <a:effectLst/>
                          <a:latin typeface="Consolas" panose="020B0609020204030204" pitchFamily="49" charset="0"/>
                          <a:ea typeface="宋体" panose="02010600030101010101" pitchFamily="2" charset="-122"/>
                        </a:rPr>
                        <a:t>t</a:t>
                      </a:r>
                      <a:r>
                        <a:rPr lang="en-US" sz="1600" kern="0" dirty="0">
                          <a:solidFill>
                            <a:srgbClr val="000000"/>
                          </a:solidFill>
                          <a:effectLst/>
                          <a:latin typeface="Consolas" panose="020B0609020204030204" pitchFamily="49" charset="0"/>
                          <a:ea typeface="宋体" panose="02010600030101010101" pitchFamily="2" charset="-122"/>
                        </a:rPr>
                        <a:t> = </a:t>
                      </a:r>
                      <a:r>
                        <a:rPr lang="en-US" sz="1600" b="1" kern="0" dirty="0">
                          <a:solidFill>
                            <a:srgbClr val="7F0055"/>
                          </a:solidFill>
                          <a:effectLst/>
                          <a:latin typeface="Consolas" panose="020B0609020204030204" pitchFamily="49" charset="0"/>
                          <a:ea typeface="宋体" panose="02010600030101010101" pitchFamily="2" charset="-122"/>
                        </a:rPr>
                        <a:t>new</a:t>
                      </a:r>
                      <a:r>
                        <a:rPr lang="en-US" sz="1600" kern="0" dirty="0">
                          <a:solidFill>
                            <a:srgbClr val="000000"/>
                          </a:solidFill>
                          <a:effectLst/>
                          <a:latin typeface="Consolas" panose="020B0609020204030204" pitchFamily="49" charset="0"/>
                          <a:ea typeface="宋体" panose="02010600030101010101" pitchFamily="2" charset="-122"/>
                        </a:rPr>
                        <a:t> Thread(</a:t>
                      </a:r>
                      <a:r>
                        <a:rPr lang="en-US" sz="1600" kern="0" dirty="0" err="1">
                          <a:solidFill>
                            <a:srgbClr val="6A3E3E"/>
                          </a:solidFill>
                          <a:effectLst/>
                          <a:latin typeface="Consolas" panose="020B0609020204030204" pitchFamily="49" charset="0"/>
                          <a:ea typeface="宋体" panose="02010600030101010101" pitchFamily="2" charset="-122"/>
                        </a:rPr>
                        <a:t>tw</a:t>
                      </a:r>
                      <a:r>
                        <a:rPr lang="en-US" sz="1600" kern="0" dirty="0">
                          <a:solidFill>
                            <a:srgbClr val="000000"/>
                          </a:solidFill>
                          <a:effectLst/>
                          <a:latin typeface="Consolas" panose="020B0609020204030204" pitchFamily="49" charset="0"/>
                          <a:ea typeface="宋体" panose="02010600030101010101" pitchFamily="2" charset="-122"/>
                        </a:rPr>
                        <a:t>, </a:t>
                      </a:r>
                      <a:r>
                        <a:rPr lang="en-US" sz="1600" kern="0" dirty="0" err="1">
                          <a:solidFill>
                            <a:srgbClr val="6A3E3E"/>
                          </a:solidFill>
                          <a:effectLst/>
                          <a:latin typeface="Consolas" panose="020B0609020204030204" pitchFamily="49" charset="0"/>
                          <a:ea typeface="宋体" panose="02010600030101010101" pitchFamily="2" charset="-122"/>
                        </a:rPr>
                        <a:t>i</a:t>
                      </a:r>
                      <a:r>
                        <a:rPr lang="en-US" sz="1600" kern="0" dirty="0">
                          <a:solidFill>
                            <a:srgbClr val="000000"/>
                          </a:solidFill>
                          <a:effectLst/>
                          <a:latin typeface="Consolas" panose="020B0609020204030204" pitchFamily="49" charset="0"/>
                          <a:ea typeface="宋体" panose="02010600030101010101" pitchFamily="2" charset="-122"/>
                        </a:rPr>
                        <a:t>+</a:t>
                      </a:r>
                      <a:r>
                        <a:rPr lang="en-US" sz="1600" kern="0" dirty="0">
                          <a:solidFill>
                            <a:srgbClr val="2A00FF"/>
                          </a:solidFill>
                          <a:effectLst/>
                          <a:latin typeface="Consolas" panose="020B0609020204030204" pitchFamily="49" charset="0"/>
                          <a:ea typeface="宋体" panose="02010600030101010101" pitchFamily="2" charset="-122"/>
                        </a:rPr>
                        <a:t>"</a:t>
                      </a:r>
                      <a:r>
                        <a:rPr lang="zh-CN" sz="1600" kern="0" dirty="0">
                          <a:solidFill>
                            <a:srgbClr val="2A00FF"/>
                          </a:solidFill>
                          <a:effectLst/>
                          <a:latin typeface="Consolas" panose="020B0609020204030204" pitchFamily="49" charset="0"/>
                          <a:ea typeface="宋体" panose="02010600030101010101" pitchFamily="2" charset="-122"/>
                          <a:cs typeface="Consolas" panose="020B0609020204030204" pitchFamily="49" charset="0"/>
                        </a:rPr>
                        <a:t>号窗口</a:t>
                      </a:r>
                      <a:r>
                        <a:rPr lang="en-US" sz="1600" kern="0" dirty="0">
                          <a:solidFill>
                            <a:srgbClr val="2A00FF"/>
                          </a:solidFill>
                          <a:effectLst/>
                          <a:latin typeface="Consolas" panose="020B0609020204030204" pitchFamily="49" charset="0"/>
                          <a:ea typeface="宋体" panose="02010600030101010101" pitchFamily="2" charset="-122"/>
                        </a:rPr>
                        <a:t>"</a:t>
                      </a:r>
                      <a:r>
                        <a:rPr lang="en-US" sz="1600" kern="0" dirty="0">
                          <a:solidFill>
                            <a:srgbClr val="000000"/>
                          </a:solidFill>
                          <a:effectLst/>
                          <a:latin typeface="Consolas" panose="020B0609020204030204" pitchFamily="49"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6				</a:t>
                      </a:r>
                      <a:r>
                        <a:rPr lang="en-US" sz="1600" kern="0" dirty="0" err="1">
                          <a:solidFill>
                            <a:srgbClr val="6A3E3E"/>
                          </a:solidFill>
                          <a:effectLst/>
                          <a:latin typeface="Consolas" panose="020B0609020204030204" pitchFamily="49" charset="0"/>
                          <a:ea typeface="宋体" panose="02010600030101010101" pitchFamily="2" charset="-122"/>
                        </a:rPr>
                        <a:t>t</a:t>
                      </a:r>
                      <a:r>
                        <a:rPr lang="en-US" sz="1600" kern="0" dirty="0" err="1">
                          <a:solidFill>
                            <a:srgbClr val="000000"/>
                          </a:solidFill>
                          <a:effectLst/>
                          <a:latin typeface="Consolas" panose="020B0609020204030204" pitchFamily="49" charset="0"/>
                          <a:ea typeface="宋体" panose="02010600030101010101" pitchFamily="2" charset="-122"/>
                        </a:rPr>
                        <a:t>.start</a:t>
                      </a:r>
                      <a:r>
                        <a:rPr lang="en-US" sz="1600" kern="0" dirty="0">
                          <a:solidFill>
                            <a:srgbClr val="000000"/>
                          </a:solidFill>
                          <a:effectLst/>
                          <a:latin typeface="Consolas" panose="020B0609020204030204" pitchFamily="49"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7			}</a:t>
                      </a:r>
                      <a:endParaRPr lang="zh-CN" sz="1600" kern="100" dirty="0">
                        <a:effectLst/>
                        <a:latin typeface="Times New Roman" panose="02020603050405020304" pitchFamily="18" charset="0"/>
                        <a:ea typeface="宋体" panose="02010600030101010101" pitchFamily="2" charset="-122"/>
                      </a:endParaRPr>
                    </a:p>
                    <a:p>
                      <a:pPr indent="269875" algn="l">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8		}</a:t>
                      </a:r>
                      <a:endParaRPr lang="zh-CN" sz="1600" kern="100" dirty="0">
                        <a:effectLst/>
                        <a:latin typeface="Times New Roman" panose="02020603050405020304" pitchFamily="18" charset="0"/>
                        <a:ea typeface="宋体" panose="02010600030101010101" pitchFamily="2" charset="-122"/>
                      </a:endParaRPr>
                    </a:p>
                    <a:p>
                      <a:pPr indent="269875" algn="just">
                        <a:lnSpc>
                          <a:spcPct val="100000"/>
                        </a:lnSpc>
                        <a:spcAft>
                          <a:spcPts val="0"/>
                        </a:spcAft>
                      </a:pPr>
                      <a:r>
                        <a:rPr lang="en-US" sz="1600" kern="0" dirty="0">
                          <a:solidFill>
                            <a:srgbClr val="000000"/>
                          </a:solidFill>
                          <a:effectLst/>
                          <a:latin typeface="Consolas" panose="020B0609020204030204" pitchFamily="49" charset="0"/>
                          <a:ea typeface="宋体" panose="02010600030101010101" pitchFamily="2" charset="-122"/>
                        </a:rPr>
                        <a:t>9	}</a:t>
                      </a:r>
                      <a:endParaRPr lang="zh-CN" sz="1600" kern="100" dirty="0">
                        <a:effectLst/>
                        <a:latin typeface="Times New Roman" panose="02020603050405020304" pitchFamily="18" charset="0"/>
                        <a:ea typeface="宋体" panose="02010600030101010101" pitchFamily="2" charset="-122"/>
                      </a:endParaRPr>
                    </a:p>
                  </a:txBody>
                  <a:tcPr marL="68580" marR="68580" marT="53975" marB="539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8590375"/>
      </p:ext>
    </p:extLst>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3231"/>
            <a:ext cx="10212916" cy="609600"/>
          </a:xfrm>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294167" y="995363"/>
            <a:ext cx="11709992" cy="5810822"/>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TicketWindowWithSyncCodeBlock</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Runnable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火车票总数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646464"/>
                </a:solidFill>
                <a:latin typeface="Consolas" panose="020B0609020204030204" pitchFamily="49" charset="0"/>
                <a:ea typeface="宋体" panose="02010600030101010101" pitchFamily="2" charset="-122"/>
              </a:rPr>
              <a:t>@Override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synchronized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this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&gt; 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String </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出票成功后让当前售票窗口睡眠</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以便让其他售票窗口卖票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sleep</a:t>
            </a:r>
            <a:r>
              <a:rPr lang="en-US" altLang="zh-CN" sz="1400" b="0" kern="0" dirty="0">
                <a:solidFill>
                  <a:srgbClr val="000000"/>
                </a:solidFill>
                <a:latin typeface="Consolas" panose="020B0609020204030204" pitchFamily="49" charset="0"/>
                <a:ea typeface="宋体" panose="02010600030101010101" pitchFamily="2" charset="-122"/>
              </a:rPr>
              <a:t>(200);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InterruptedException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余票不足</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停止售票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25	}</a:t>
            </a:r>
            <a:endParaRPr lang="zh-CN" altLang="en-US" sz="1400" b="0" dirty="0"/>
          </a:p>
        </p:txBody>
      </p:sp>
      <p:pic>
        <p:nvPicPr>
          <p:cNvPr id="6" name="图片 5"/>
          <p:cNvPicPr>
            <a:picLocks noChangeAspect="1"/>
          </p:cNvPicPr>
          <p:nvPr/>
        </p:nvPicPr>
        <p:blipFill>
          <a:blip r:embed="rId2"/>
          <a:stretch>
            <a:fillRect/>
          </a:stretch>
        </p:blipFill>
        <p:spPr>
          <a:xfrm>
            <a:off x="9207714" y="4723486"/>
            <a:ext cx="1954610" cy="1517826"/>
          </a:xfrm>
          <a:prstGeom prst="rect">
            <a:avLst/>
          </a:prstGeom>
        </p:spPr>
      </p:pic>
    </p:spTree>
    <p:extLst>
      <p:ext uri="{BB962C8B-B14F-4D97-AF65-F5344CB8AC3E}">
        <p14:creationId xmlns:p14="http://schemas.microsoft.com/office/powerpoint/2010/main" val="3008934877"/>
      </p:ext>
    </p:extLst>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）采用同步方法实现同步</a:t>
            </a:r>
          </a:p>
          <a:p>
            <a:pPr lvl="1"/>
            <a:r>
              <a:rPr lang="zh-CN" altLang="en-US" dirty="0"/>
              <a:t>可以使用关键字</a:t>
            </a:r>
            <a:r>
              <a:rPr lang="en-US" altLang="zh-CN" dirty="0"/>
              <a:t>synchronized</a:t>
            </a:r>
            <a:r>
              <a:rPr lang="zh-CN" altLang="en-US" dirty="0"/>
              <a:t>来同步方法，以便一次只有一个线程可以访问这个方法。同步方法的语法格式为</a:t>
            </a:r>
            <a:r>
              <a:rPr lang="zh-CN" altLang="en-US" dirty="0" smtClean="0"/>
              <a:t>：</a:t>
            </a:r>
            <a:endParaRPr lang="en-US" altLang="zh-CN" dirty="0" smtClean="0"/>
          </a:p>
          <a:p>
            <a:pPr lvl="1"/>
            <a:endParaRPr lang="en-US" altLang="zh-CN" dirty="0"/>
          </a:p>
          <a:p>
            <a:pPr lvl="1"/>
            <a:endParaRPr lang="en-US" altLang="zh-CN" dirty="0" smtClean="0"/>
          </a:p>
          <a:p>
            <a:pPr lvl="1"/>
            <a:r>
              <a:rPr lang="zh-CN" altLang="en-US" dirty="0"/>
              <a:t>一个同步方法在执行之前需要加锁，锁是一种实现资源排他使用的机制</a:t>
            </a:r>
            <a:r>
              <a:rPr lang="zh-CN" altLang="en-US" dirty="0" smtClean="0"/>
              <a:t>。</a:t>
            </a:r>
            <a:endParaRPr lang="en-US" altLang="zh-CN" dirty="0" smtClean="0"/>
          </a:p>
          <a:p>
            <a:pPr lvl="2"/>
            <a:r>
              <a:rPr lang="zh-CN" altLang="en-US" dirty="0" smtClean="0"/>
              <a:t>对于</a:t>
            </a:r>
            <a:r>
              <a:rPr lang="zh-CN" altLang="en-US" dirty="0"/>
              <a:t>实例方法，要给调用该方法的对象加锁，称为对象锁</a:t>
            </a:r>
            <a:r>
              <a:rPr lang="zh-CN" altLang="en-US" dirty="0" smtClean="0"/>
              <a:t>。</a:t>
            </a:r>
            <a:endParaRPr lang="en-US" altLang="zh-CN" dirty="0" smtClean="0"/>
          </a:p>
          <a:p>
            <a:pPr lvl="2"/>
            <a:r>
              <a:rPr lang="zh-CN" altLang="en-US" dirty="0" smtClean="0"/>
              <a:t>对于</a:t>
            </a:r>
            <a:r>
              <a:rPr lang="zh-CN" altLang="en-US" dirty="0"/>
              <a:t>静态方法，要给这个类加锁，称为类锁</a:t>
            </a:r>
            <a:r>
              <a:rPr lang="zh-CN" altLang="en-US" dirty="0" smtClean="0"/>
              <a:t>。</a:t>
            </a:r>
            <a:endParaRPr lang="en-US" altLang="zh-CN" dirty="0" smtClean="0"/>
          </a:p>
          <a:p>
            <a:pPr lvl="1"/>
            <a:r>
              <a:rPr lang="zh-CN" altLang="en-US" dirty="0" smtClean="0"/>
              <a:t>只能</a:t>
            </a:r>
            <a:r>
              <a:rPr lang="zh-CN" altLang="en-US" dirty="0"/>
              <a:t>由一个线程获得同步方法的访问权，该线程调用一个对象上的同步实例方法（静态方法），首先给该对象（类）加锁，然后执行该方法，执行结束才会自动解锁。在解锁之前，另一个试图调用此方法的线程将被阻塞，直到解锁此线程才能获得这个方法的访问权。</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307576908"/>
              </p:ext>
            </p:extLst>
          </p:nvPr>
        </p:nvGraphicFramePr>
        <p:xfrm>
          <a:off x="1300986" y="2486512"/>
          <a:ext cx="7587833" cy="411480"/>
        </p:xfrm>
        <a:graphic>
          <a:graphicData uri="http://schemas.openxmlformats.org/drawingml/2006/table">
            <a:tbl>
              <a:tblPr firstRow="1" firstCol="1" bandRow="1"/>
              <a:tblGrid>
                <a:gridCol w="7587833"/>
              </a:tblGrid>
              <a:tr h="0">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rPr>
                        <a:t>方法修饰符</a:t>
                      </a:r>
                      <a:r>
                        <a:rPr lang="en-US" sz="1800" kern="100" dirty="0">
                          <a:effectLst/>
                          <a:latin typeface="Times New Roman" panose="02020603050405020304" pitchFamily="18" charset="0"/>
                          <a:ea typeface="宋体" panose="02010600030101010101" pitchFamily="2" charset="-122"/>
                        </a:rPr>
                        <a:t>] synchronized </a:t>
                      </a:r>
                      <a:r>
                        <a:rPr lang="zh-CN" sz="1800" kern="100" dirty="0">
                          <a:effectLst/>
                          <a:latin typeface="Times New Roman" panose="02020603050405020304" pitchFamily="18" charset="0"/>
                          <a:ea typeface="宋体" panose="02010600030101010101" pitchFamily="2" charset="-122"/>
                        </a:rPr>
                        <a:t>返回类型 方法名</a:t>
                      </a:r>
                      <a:r>
                        <a:rPr lang="en-US" sz="1800" kern="100" dirty="0">
                          <a:effectLst/>
                          <a:latin typeface="Times New Roman" panose="02020603050405020304" pitchFamily="18" charset="0"/>
                          <a:ea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rPr>
                        <a:t>参数列表</a:t>
                      </a: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237889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线程的生命周期及实现方式</a:t>
            </a:r>
          </a:p>
        </p:txBody>
      </p:sp>
      <p:sp>
        <p:nvSpPr>
          <p:cNvPr id="3" name="内容占位符 2"/>
          <p:cNvSpPr>
            <a:spLocks noGrp="1"/>
          </p:cNvSpPr>
          <p:nvPr>
            <p:ph idx="1"/>
          </p:nvPr>
        </p:nvSpPr>
        <p:spPr>
          <a:xfrm>
            <a:off x="478915" y="1081790"/>
            <a:ext cx="11368616" cy="4876800"/>
          </a:xfrm>
        </p:spPr>
        <p:txBody>
          <a:bodyPr/>
          <a:lstStyle/>
          <a:p>
            <a:r>
              <a:rPr lang="zh-CN" altLang="en-US" sz="2000" dirty="0"/>
              <a:t>每个线程都有从创建、启动到死亡的过程。这个过程称为线程的生命周期</a:t>
            </a:r>
            <a:r>
              <a:rPr lang="zh-CN" altLang="en-US" sz="2000" dirty="0" smtClean="0"/>
              <a:t>。</a:t>
            </a:r>
            <a:endParaRPr lang="en-US" altLang="zh-CN" sz="2000" dirty="0" smtClean="0"/>
          </a:p>
          <a:p>
            <a:r>
              <a:rPr lang="zh-CN" altLang="en-US" sz="2000" dirty="0" smtClean="0"/>
              <a:t>线程</a:t>
            </a:r>
            <a:r>
              <a:rPr lang="zh-CN" altLang="en-US" sz="2000" dirty="0"/>
              <a:t>的生命周期有五种状态：新建（</a:t>
            </a:r>
            <a:r>
              <a:rPr lang="en-US" altLang="zh-CN" sz="2000" dirty="0"/>
              <a:t>New</a:t>
            </a:r>
            <a:r>
              <a:rPr lang="zh-CN" altLang="en-US" sz="2000" dirty="0"/>
              <a:t>）、就绪（</a:t>
            </a:r>
            <a:r>
              <a:rPr lang="en-US" altLang="zh-CN" sz="2000" dirty="0"/>
              <a:t>Runnable</a:t>
            </a:r>
            <a:r>
              <a:rPr lang="zh-CN" altLang="en-US" sz="2000" dirty="0"/>
              <a:t>）、运行（</a:t>
            </a:r>
            <a:r>
              <a:rPr lang="en-US" altLang="zh-CN" sz="2000" dirty="0"/>
              <a:t>Running</a:t>
            </a:r>
            <a:r>
              <a:rPr lang="zh-CN" altLang="en-US" sz="2000" dirty="0"/>
              <a:t>）、阻塞（</a:t>
            </a:r>
            <a:r>
              <a:rPr lang="en-US" altLang="zh-CN" sz="2000" dirty="0"/>
              <a:t>Blocked</a:t>
            </a:r>
            <a:r>
              <a:rPr lang="zh-CN" altLang="en-US" sz="2000" dirty="0"/>
              <a:t>）和死亡（</a:t>
            </a:r>
            <a:r>
              <a:rPr lang="en-US" altLang="zh-CN" sz="2000" dirty="0"/>
              <a:t>Dead</a:t>
            </a:r>
            <a:r>
              <a:rPr lang="zh-CN" altLang="en-US" sz="2000" dirty="0"/>
              <a:t>）。线程被创建并启动后，并不是一启动就进入运行状态，也不是一直处于运行状态；线程启动后并不能一直占用</a:t>
            </a:r>
            <a:r>
              <a:rPr lang="en-US" altLang="zh-CN" sz="2000" dirty="0"/>
              <a:t>CPU</a:t>
            </a:r>
            <a:r>
              <a:rPr lang="zh-CN" altLang="en-US" sz="2000" dirty="0"/>
              <a:t>独自运行，</a:t>
            </a:r>
            <a:r>
              <a:rPr lang="en-US" altLang="zh-CN" sz="2000" dirty="0"/>
              <a:t>CPU</a:t>
            </a:r>
            <a:r>
              <a:rPr lang="zh-CN" altLang="en-US" sz="2000" dirty="0"/>
              <a:t>会在多条线程之间切换，所以线程也会多次在运行、阻塞之间切换</a:t>
            </a:r>
            <a:r>
              <a:rPr lang="zh-CN" altLang="en-US" sz="2000" dirty="0" smtClean="0"/>
              <a:t>。</a:t>
            </a:r>
            <a:endParaRPr lang="en-US" altLang="zh-CN" sz="2000" dirty="0" smtClean="0"/>
          </a:p>
          <a:p>
            <a:r>
              <a:rPr lang="zh-CN" altLang="en-US" sz="2000" dirty="0" smtClean="0"/>
              <a:t>一</a:t>
            </a:r>
            <a:r>
              <a:rPr lang="zh-CN" altLang="en-US" sz="2000" dirty="0"/>
              <a:t>个线程在完整的生命周期的某一时刻会</a:t>
            </a:r>
            <a:r>
              <a:rPr lang="zh-CN" altLang="en-US" sz="2000" dirty="0" smtClean="0"/>
              <a:t>处于下图所</a:t>
            </a:r>
            <a:r>
              <a:rPr lang="zh-CN" altLang="en-US" sz="2000" dirty="0"/>
              <a:t>示的新建、就绪、运行、阻塞、死亡</a:t>
            </a:r>
            <a:r>
              <a:rPr lang="en-US" altLang="zh-CN" sz="2000" dirty="0"/>
              <a:t>5</a:t>
            </a:r>
            <a:r>
              <a:rPr lang="zh-CN" altLang="en-US" sz="2000" dirty="0"/>
              <a:t>个状态</a:t>
            </a:r>
            <a:r>
              <a:rPr lang="zh-CN" altLang="en-US" sz="2000" dirty="0" smtClean="0"/>
              <a:t>之一。</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pic>
        <p:nvPicPr>
          <p:cNvPr id="66" name="图片 65"/>
          <p:cNvPicPr>
            <a:picLocks noChangeAspect="1"/>
          </p:cNvPicPr>
          <p:nvPr/>
        </p:nvPicPr>
        <p:blipFill>
          <a:blip r:embed="rId2"/>
          <a:stretch>
            <a:fillRect/>
          </a:stretch>
        </p:blipFill>
        <p:spPr>
          <a:xfrm>
            <a:off x="2041450" y="3539463"/>
            <a:ext cx="8314845" cy="2925132"/>
          </a:xfrm>
          <a:prstGeom prst="rect">
            <a:avLst/>
          </a:prstGeom>
        </p:spPr>
      </p:pic>
    </p:spTree>
    <p:extLst>
      <p:ext uri="{BB962C8B-B14F-4D97-AF65-F5344CB8AC3E}">
        <p14:creationId xmlns:p14="http://schemas.microsoft.com/office/powerpoint/2010/main" val="2159580082"/>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9911" y="380776"/>
            <a:ext cx="11368616" cy="4876800"/>
          </a:xfrm>
        </p:spPr>
        <p:txBody>
          <a:bodyPr/>
          <a:lstStyle/>
          <a:p>
            <a:r>
              <a:rPr lang="en-US" altLang="zh-CN" sz="2000" dirty="0"/>
              <a:t>【</a:t>
            </a:r>
            <a:r>
              <a:rPr lang="zh-CN" altLang="en-US" sz="2000" dirty="0"/>
              <a:t>代码</a:t>
            </a:r>
            <a:r>
              <a:rPr lang="en-US" altLang="zh-CN" sz="2000" dirty="0"/>
              <a:t>13-13】</a:t>
            </a:r>
            <a:r>
              <a:rPr lang="zh-CN" altLang="en-US" sz="2000" dirty="0"/>
              <a:t>使用同步方法实现例</a:t>
            </a:r>
            <a:r>
              <a:rPr lang="en-US" altLang="zh-CN" sz="2000" dirty="0"/>
              <a:t>13.2</a:t>
            </a:r>
            <a:r>
              <a:rPr lang="zh-CN" altLang="en-US" sz="2000" dirty="0"/>
              <a:t>的售票程序。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999911" y="872229"/>
            <a:ext cx="10721163" cy="5890074"/>
          </a:xfrm>
          <a:prstGeom prst="rect">
            <a:avLst/>
          </a:prstGeom>
        </p:spPr>
        <p:txBody>
          <a:bodyPr wrap="square">
            <a:spAutoFit/>
          </a:bodyPr>
          <a:lstStyle/>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a:t>
            </a:r>
            <a:r>
              <a:rPr lang="en-US" altLang="zh-CN" sz="1300" b="0" kern="0" dirty="0">
                <a:solidFill>
                  <a:srgbClr val="7F0055"/>
                </a:solidFill>
                <a:latin typeface="Consolas" panose="020B0609020204030204" pitchFamily="49" charset="0"/>
                <a:ea typeface="宋体" panose="02010600030101010101" pitchFamily="2" charset="-122"/>
              </a:rPr>
              <a:t>	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class</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TicketWindowWithSyncMethod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implements</a:t>
            </a:r>
            <a:r>
              <a:rPr lang="en-US" altLang="zh-CN" sz="1300" b="0" kern="0" dirty="0">
                <a:solidFill>
                  <a:srgbClr val="000000"/>
                </a:solidFill>
                <a:latin typeface="Consolas" panose="020B0609020204030204" pitchFamily="49" charset="0"/>
                <a:ea typeface="宋体" panose="02010600030101010101" pitchFamily="2" charset="-122"/>
              </a:rPr>
              <a:t> Runnable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火车票总数</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		</a:t>
            </a:r>
            <a:r>
              <a:rPr lang="en-US" altLang="zh-CN" sz="1300" b="0" kern="0" dirty="0">
                <a:solidFill>
                  <a:srgbClr val="7F0055"/>
                </a:solidFill>
                <a:latin typeface="Consolas" panose="020B0609020204030204" pitchFamily="49" charset="0"/>
                <a:ea typeface="宋体" panose="02010600030101010101" pitchFamily="2" charset="-122"/>
              </a:rPr>
              <a:t>private</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int</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0000C0"/>
                </a:solidFill>
                <a:latin typeface="Consolas" panose="020B0609020204030204" pitchFamily="49" charset="0"/>
                <a:ea typeface="宋体" panose="02010600030101010101" pitchFamily="2" charset="-122"/>
              </a:rPr>
              <a:t>tickets</a:t>
            </a:r>
            <a:r>
              <a:rPr lang="en-US" altLang="zh-CN" sz="1300" b="0" kern="0" dirty="0">
                <a:solidFill>
                  <a:srgbClr val="000000"/>
                </a:solidFill>
                <a:latin typeface="Consolas" panose="020B0609020204030204" pitchFamily="49" charset="0"/>
                <a:ea typeface="宋体" panose="02010600030101010101" pitchFamily="2" charset="-122"/>
              </a:rPr>
              <a:t> = 5;</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5		</a:t>
            </a:r>
            <a:r>
              <a:rPr lang="en-US" altLang="zh-CN" sz="1300" b="0" kern="0" dirty="0">
                <a:solidFill>
                  <a:srgbClr val="646464"/>
                </a:solidFill>
                <a:latin typeface="Consolas" panose="020B0609020204030204" pitchFamily="49" charset="0"/>
                <a:ea typeface="宋体" panose="02010600030101010101" pitchFamily="2" charset="-122"/>
              </a:rPr>
              <a:t>@Override</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6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run()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7			</a:t>
            </a:r>
            <a:r>
              <a:rPr lang="en-US" altLang="zh-CN" sz="1300" b="0" kern="0" dirty="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循环次数要超出总票数</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8			</a:t>
            </a:r>
            <a:r>
              <a:rPr lang="en-US" altLang="zh-CN" sz="1300" b="0" kern="0" dirty="0">
                <a:solidFill>
                  <a:srgbClr val="7F0055"/>
                </a:solidFill>
                <a:latin typeface="Consolas" panose="020B0609020204030204" pitchFamily="49" charset="0"/>
                <a:ea typeface="宋体" panose="02010600030101010101" pitchFamily="2" charset="-122"/>
              </a:rPr>
              <a:t>for</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int</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6A3E3E"/>
                </a:solidFill>
                <a:latin typeface="Consolas" panose="020B0609020204030204" pitchFamily="49" charset="0"/>
                <a:ea typeface="宋体" panose="02010600030101010101" pitchFamily="2" charset="-122"/>
              </a:rPr>
              <a:t>i</a:t>
            </a:r>
            <a:r>
              <a:rPr lang="en-US" altLang="zh-CN" sz="1300" b="0" kern="0" dirty="0">
                <a:solidFill>
                  <a:srgbClr val="000000"/>
                </a:solidFill>
                <a:latin typeface="Consolas" panose="020B0609020204030204" pitchFamily="49" charset="0"/>
                <a:ea typeface="宋体" panose="02010600030101010101" pitchFamily="2" charset="-122"/>
              </a:rPr>
              <a:t> = 0; </a:t>
            </a:r>
            <a:r>
              <a:rPr lang="en-US" altLang="zh-CN" sz="1300" b="0" kern="0" dirty="0" err="1">
                <a:solidFill>
                  <a:srgbClr val="6A3E3E"/>
                </a:solidFill>
                <a:latin typeface="Consolas" panose="020B0609020204030204" pitchFamily="49" charset="0"/>
                <a:ea typeface="宋体" panose="02010600030101010101" pitchFamily="2" charset="-122"/>
              </a:rPr>
              <a:t>i</a:t>
            </a:r>
            <a:r>
              <a:rPr lang="en-US" altLang="zh-CN" sz="1300" b="0" kern="0" dirty="0">
                <a:solidFill>
                  <a:srgbClr val="000000"/>
                </a:solidFill>
                <a:latin typeface="Consolas" panose="020B0609020204030204" pitchFamily="49" charset="0"/>
                <a:ea typeface="宋体" panose="02010600030101010101" pitchFamily="2" charset="-122"/>
              </a:rPr>
              <a:t> &lt; 20; </a:t>
            </a:r>
            <a:r>
              <a:rPr lang="en-US" altLang="zh-CN" sz="1300" b="0" kern="0" dirty="0" err="1">
                <a:solidFill>
                  <a:srgbClr val="6A3E3E"/>
                </a:solidFill>
                <a:latin typeface="Consolas" panose="020B0609020204030204" pitchFamily="49" charset="0"/>
                <a:ea typeface="宋体" panose="02010600030101010101" pitchFamily="2" charset="-122"/>
              </a:rPr>
              <a:t>i</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9				</a:t>
            </a:r>
            <a:r>
              <a:rPr lang="en-US" altLang="zh-CN" sz="1300" b="0" kern="0" dirty="0" err="1">
                <a:solidFill>
                  <a:srgbClr val="000000"/>
                </a:solidFill>
                <a:latin typeface="Consolas" panose="020B0609020204030204" pitchFamily="49" charset="0"/>
                <a:ea typeface="宋体" panose="02010600030101010101" pitchFamily="2" charset="-122"/>
              </a:rPr>
              <a:t>sellTicket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10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11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12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13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售票方法</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14		</a:t>
            </a:r>
            <a:r>
              <a:rPr lang="en-US" altLang="zh-CN" sz="1300" b="0" kern="0" dirty="0">
                <a:solidFill>
                  <a:srgbClr val="7F0055"/>
                </a:solidFill>
                <a:latin typeface="Consolas" panose="020B0609020204030204" pitchFamily="49" charset="0"/>
                <a:ea typeface="宋体" panose="02010600030101010101" pitchFamily="2" charset="-122"/>
              </a:rPr>
              <a:t>private</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synchronized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sellTicket</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15			</a:t>
            </a:r>
            <a:r>
              <a:rPr lang="en-US" altLang="zh-CN" sz="1300" b="0" kern="0" dirty="0">
                <a:solidFill>
                  <a:srgbClr val="7F0055"/>
                </a:solidFill>
                <a:latin typeface="Consolas" panose="020B0609020204030204" pitchFamily="49" charset="0"/>
                <a:ea typeface="宋体" panose="02010600030101010101" pitchFamily="2" charset="-122"/>
              </a:rPr>
              <a:t>if</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0000C0"/>
                </a:solidFill>
                <a:latin typeface="Consolas" panose="020B0609020204030204" pitchFamily="49" charset="0"/>
                <a:ea typeface="宋体" panose="02010600030101010101" pitchFamily="2" charset="-122"/>
              </a:rPr>
              <a:t>tickets</a:t>
            </a:r>
            <a:r>
              <a:rPr lang="en-US" altLang="zh-CN" sz="1300" b="0" kern="0" dirty="0">
                <a:solidFill>
                  <a:srgbClr val="000000"/>
                </a:solidFill>
                <a:latin typeface="Consolas" panose="020B0609020204030204" pitchFamily="49" charset="0"/>
                <a:ea typeface="宋体" panose="02010600030101010101" pitchFamily="2" charset="-122"/>
              </a:rPr>
              <a:t> &gt; 0)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16				String </a:t>
            </a:r>
            <a:r>
              <a:rPr lang="en-US" altLang="zh-CN" sz="1300" b="0" kern="0" dirty="0" err="1">
                <a:solidFill>
                  <a:srgbClr val="6A3E3E"/>
                </a:solidFill>
                <a:latin typeface="Consolas" panose="020B0609020204030204" pitchFamily="49" charset="0"/>
                <a:ea typeface="宋体" panose="02010600030101010101" pitchFamily="2" charset="-122"/>
              </a:rPr>
              <a:t>winName</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err="1">
                <a:solidFill>
                  <a:srgbClr val="000000"/>
                </a:solidFill>
                <a:latin typeface="Consolas" panose="020B0609020204030204" pitchFamily="49" charset="0"/>
                <a:ea typeface="宋体" panose="02010600030101010101" pitchFamily="2" charset="-122"/>
              </a:rPr>
              <a:t>Thread.</a:t>
            </a:r>
            <a:r>
              <a:rPr lang="en-US" altLang="zh-CN" sz="1300" b="0" i="1" kern="0" dirty="0" err="1">
                <a:solidFill>
                  <a:srgbClr val="000000"/>
                </a:solidFill>
                <a:latin typeface="Consolas" panose="020B0609020204030204" pitchFamily="49" charset="0"/>
                <a:ea typeface="宋体" panose="02010600030101010101" pitchFamily="2" charset="-122"/>
              </a:rPr>
              <a:t>currentThread</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00"/>
                </a:solidFill>
                <a:latin typeface="Consolas" panose="020B0609020204030204" pitchFamily="49" charset="0"/>
                <a:ea typeface="宋体" panose="02010600030101010101" pitchFamily="2" charset="-122"/>
              </a:rPr>
              <a:t>getName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17				</a:t>
            </a:r>
            <a:r>
              <a:rPr lang="en-US" altLang="zh-CN" sz="1300" b="0" kern="0" dirty="0" err="1">
                <a:solidFill>
                  <a:srgbClr val="000000"/>
                </a:solidFill>
                <a:latin typeface="Consolas" panose="020B0609020204030204" pitchFamily="49" charset="0"/>
                <a:ea typeface="宋体" panose="02010600030101010101" pitchFamily="2" charset="-122"/>
              </a:rPr>
              <a:t>System.</a:t>
            </a:r>
            <a:r>
              <a:rPr lang="en-US" altLang="zh-CN" sz="1300" b="0" i="1" kern="0" dirty="0" err="1">
                <a:solidFill>
                  <a:srgbClr val="0000C0"/>
                </a:solidFill>
                <a:latin typeface="Consolas" panose="020B0609020204030204" pitchFamily="49" charset="0"/>
                <a:ea typeface="宋体" panose="02010600030101010101" pitchFamily="2" charset="-122"/>
              </a:rPr>
              <a:t>out</a:t>
            </a:r>
            <a:r>
              <a:rPr lang="en-US" altLang="zh-CN" sz="1300" b="0" kern="0" dirty="0" err="1">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err="1">
                <a:solidFill>
                  <a:srgbClr val="6A3E3E"/>
                </a:solidFill>
                <a:latin typeface="Consolas" panose="020B0609020204030204" pitchFamily="49" charset="0"/>
                <a:ea typeface="宋体" panose="02010600030101010101" pitchFamily="2" charset="-122"/>
              </a:rPr>
              <a:t>winName</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0000C0"/>
                </a:solidFill>
                <a:latin typeface="Consolas" panose="020B0609020204030204" pitchFamily="49" charset="0"/>
                <a:ea typeface="宋体" panose="02010600030101010101" pitchFamily="2" charset="-122"/>
              </a:rPr>
              <a:t>tickets</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18				</a:t>
            </a:r>
            <a:r>
              <a:rPr lang="en-US" altLang="zh-CN" sz="1300" b="0" kern="0" dirty="0">
                <a:solidFill>
                  <a:srgbClr val="7F0055"/>
                </a:solidFill>
                <a:latin typeface="Consolas" panose="020B0609020204030204" pitchFamily="49" charset="0"/>
                <a:ea typeface="宋体" panose="02010600030101010101" pitchFamily="2" charset="-122"/>
              </a:rPr>
              <a:t>try</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19					</a:t>
            </a:r>
            <a:r>
              <a:rPr lang="en-US" altLang="zh-CN" sz="1300" b="0" kern="0" dirty="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出票成功后让当前售票窗口睡眠</a:t>
            </a:r>
            <a:r>
              <a:rPr lang="en-US" altLang="zh-CN" sz="1300" b="0" kern="0" dirty="0">
                <a:solidFill>
                  <a:srgbClr val="3F7F5F"/>
                </a:solidFill>
                <a:latin typeface="Consolas" panose="020B0609020204030204" pitchFamily="49" charset="0"/>
                <a:ea typeface="宋体" panose="02010600030101010101" pitchFamily="2" charset="-122"/>
              </a:rPr>
              <a:t>,</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以便让其他售票窗口卖票</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20					</a:t>
            </a:r>
            <a:r>
              <a:rPr lang="en-US" altLang="zh-CN" sz="1300" b="0" kern="0" dirty="0" err="1">
                <a:solidFill>
                  <a:srgbClr val="000000"/>
                </a:solidFill>
                <a:latin typeface="Consolas" panose="020B0609020204030204" pitchFamily="49" charset="0"/>
                <a:ea typeface="宋体" panose="02010600030101010101" pitchFamily="2" charset="-122"/>
              </a:rPr>
              <a:t>Thread.</a:t>
            </a:r>
            <a:r>
              <a:rPr lang="en-US" altLang="zh-CN" sz="1300" b="0" i="1" kern="0" dirty="0" err="1">
                <a:solidFill>
                  <a:srgbClr val="000000"/>
                </a:solidFill>
                <a:latin typeface="Consolas" panose="020B0609020204030204" pitchFamily="49" charset="0"/>
                <a:ea typeface="宋体" panose="02010600030101010101" pitchFamily="2" charset="-122"/>
              </a:rPr>
              <a:t>sleep</a:t>
            </a:r>
            <a:r>
              <a:rPr lang="en-US" altLang="zh-CN" sz="1300" b="0" kern="0" dirty="0">
                <a:solidFill>
                  <a:srgbClr val="000000"/>
                </a:solidFill>
                <a:latin typeface="Consolas" panose="020B0609020204030204" pitchFamily="49" charset="0"/>
                <a:ea typeface="宋体" panose="02010600030101010101" pitchFamily="2" charset="-122"/>
              </a:rPr>
              <a:t>(200);</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21				} </a:t>
            </a:r>
            <a:r>
              <a:rPr lang="en-US" altLang="zh-CN" sz="1300" b="0" kern="0" dirty="0">
                <a:solidFill>
                  <a:srgbClr val="7F0055"/>
                </a:solidFill>
                <a:latin typeface="Consolas" panose="020B0609020204030204" pitchFamily="49" charset="0"/>
                <a:ea typeface="宋体" panose="02010600030101010101" pitchFamily="2" charset="-122"/>
              </a:rPr>
              <a:t>catch</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InterruptedException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6A3E3E"/>
                </a:solidFill>
                <a:latin typeface="Consolas" panose="020B0609020204030204" pitchFamily="49" charset="0"/>
                <a:ea typeface="宋体" panose="02010600030101010101" pitchFamily="2" charset="-122"/>
              </a:rPr>
              <a:t>e</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22					</a:t>
            </a:r>
            <a:r>
              <a:rPr lang="en-US" altLang="zh-CN" sz="1300" b="0" kern="0" dirty="0" err="1">
                <a:solidFill>
                  <a:srgbClr val="6A3E3E"/>
                </a:solidFill>
                <a:latin typeface="Consolas" panose="020B0609020204030204" pitchFamily="49" charset="0"/>
                <a:ea typeface="宋体" panose="02010600030101010101" pitchFamily="2" charset="-122"/>
              </a:rPr>
              <a:t>e</a:t>
            </a:r>
            <a:r>
              <a:rPr lang="en-US" altLang="zh-CN" sz="1300" b="0" kern="0" dirty="0" err="1">
                <a:solidFill>
                  <a:srgbClr val="000000"/>
                </a:solidFill>
                <a:latin typeface="Consolas" panose="020B0609020204030204" pitchFamily="49" charset="0"/>
                <a:ea typeface="宋体" panose="02010600030101010101" pitchFamily="2" charset="-122"/>
              </a:rPr>
              <a:t>.printStackTrace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23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25		}</a:t>
            </a:r>
            <a:endParaRPr lang="zh-CN" altLang="zh-CN" sz="1300" b="0" kern="100" dirty="0">
              <a:latin typeface="Times New Roman" panose="02020603050405020304" pitchFamily="18" charset="0"/>
              <a:ea typeface="宋体" panose="02010600030101010101" pitchFamily="2" charset="-122"/>
            </a:endParaRPr>
          </a:p>
          <a:p>
            <a:pPr>
              <a:buNone/>
            </a:pPr>
            <a:r>
              <a:rPr lang="en-US" altLang="zh-CN" sz="1300" b="0" dirty="0">
                <a:solidFill>
                  <a:srgbClr val="000000"/>
                </a:solidFill>
                <a:latin typeface="Consolas" panose="020B0609020204030204" pitchFamily="49" charset="0"/>
                <a:ea typeface="宋体" panose="02010600030101010101" pitchFamily="2" charset="-122"/>
              </a:rPr>
              <a:t>26	}</a:t>
            </a:r>
            <a:endParaRPr lang="zh-CN" altLang="en-US" sz="1300" b="0" dirty="0"/>
          </a:p>
        </p:txBody>
      </p:sp>
    </p:spTree>
    <p:extLst>
      <p:ext uri="{BB962C8B-B14F-4D97-AF65-F5344CB8AC3E}">
        <p14:creationId xmlns:p14="http://schemas.microsoft.com/office/powerpoint/2010/main" val="1059435223"/>
      </p:ext>
    </p:extLst>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说明：</a:t>
            </a:r>
          </a:p>
          <a:p>
            <a:pPr lvl="1"/>
            <a:r>
              <a:rPr lang="zh-CN" altLang="en-US" dirty="0"/>
              <a:t>（</a:t>
            </a:r>
            <a:r>
              <a:rPr lang="en-US" altLang="zh-CN" dirty="0"/>
              <a:t>1</a:t>
            </a:r>
            <a:r>
              <a:rPr lang="zh-CN" altLang="en-US" dirty="0"/>
              <a:t>）使用同步方法后也得到了所期望的运行结果，即售票结果正常。</a:t>
            </a:r>
          </a:p>
          <a:p>
            <a:pPr lvl="1"/>
            <a:r>
              <a:rPr lang="zh-CN" altLang="en-US" dirty="0"/>
              <a:t>（</a:t>
            </a:r>
            <a:r>
              <a:rPr lang="en-US" altLang="zh-CN" dirty="0"/>
              <a:t>2</a:t>
            </a:r>
            <a:r>
              <a:rPr lang="zh-CN" altLang="en-US" dirty="0"/>
              <a:t>）</a:t>
            </a:r>
            <a:r>
              <a:rPr lang="en-US" altLang="zh-CN" dirty="0" err="1"/>
              <a:t>sellTicket</a:t>
            </a:r>
            <a:r>
              <a:rPr lang="en-US" altLang="zh-CN" dirty="0"/>
              <a:t>()</a:t>
            </a:r>
            <a:r>
              <a:rPr lang="zh-CN" altLang="en-US" dirty="0"/>
              <a:t>方法是实例方法，加锁对象是</a:t>
            </a:r>
            <a:r>
              <a:rPr lang="en-US" altLang="zh-CN" dirty="0"/>
              <a:t>this</a:t>
            </a:r>
            <a:r>
              <a:rPr lang="zh-CN" altLang="en-US" dirty="0"/>
              <a:t>。多线程编程中当代码需要同步时就会用到锁，任何一个对象都能作为一把锁。</a:t>
            </a:r>
            <a:r>
              <a:rPr lang="en-US" altLang="zh-CN" dirty="0"/>
              <a:t>synchronized</a:t>
            </a:r>
            <a:r>
              <a:rPr lang="zh-CN" altLang="en-US" dirty="0"/>
              <a:t>修饰对象不同，加锁的对象也不一样：</a:t>
            </a:r>
          </a:p>
          <a:p>
            <a:pPr lvl="2"/>
            <a:r>
              <a:rPr lang="zh-CN" altLang="en-US" dirty="0" smtClean="0"/>
              <a:t>当</a:t>
            </a:r>
            <a:r>
              <a:rPr lang="en-US" altLang="zh-CN" dirty="0"/>
              <a:t>synchronized</a:t>
            </a:r>
            <a:r>
              <a:rPr lang="zh-CN" altLang="en-US" dirty="0"/>
              <a:t>修饰实例方法时，锁对象是</a:t>
            </a:r>
            <a:r>
              <a:rPr lang="en-US" altLang="zh-CN" dirty="0"/>
              <a:t>this</a:t>
            </a:r>
            <a:r>
              <a:rPr lang="zh-CN" altLang="en-US" dirty="0"/>
              <a:t>；</a:t>
            </a:r>
          </a:p>
          <a:p>
            <a:pPr lvl="2"/>
            <a:r>
              <a:rPr lang="zh-CN" altLang="en-US" dirty="0" smtClean="0"/>
              <a:t>当</a:t>
            </a:r>
            <a:r>
              <a:rPr lang="en-US" altLang="zh-CN" dirty="0"/>
              <a:t>synchronized</a:t>
            </a:r>
            <a:r>
              <a:rPr lang="zh-CN" altLang="en-US" dirty="0"/>
              <a:t>修饰静态方法时，锁对象是当前类的</a:t>
            </a:r>
            <a:r>
              <a:rPr lang="en-US" altLang="zh-CN" dirty="0"/>
              <a:t>Class</a:t>
            </a:r>
            <a:r>
              <a:rPr lang="zh-CN" altLang="en-US" dirty="0"/>
              <a:t>对象；</a:t>
            </a:r>
          </a:p>
          <a:p>
            <a:pPr lvl="2"/>
            <a:r>
              <a:rPr lang="zh-CN" altLang="en-US" dirty="0" smtClean="0"/>
              <a:t>当</a:t>
            </a:r>
            <a:r>
              <a:rPr lang="en-US" altLang="zh-CN" dirty="0"/>
              <a:t>synchronized</a:t>
            </a:r>
            <a:r>
              <a:rPr lang="zh-CN" altLang="en-US" dirty="0"/>
              <a:t>修饰代码块时，锁对象是</a:t>
            </a:r>
            <a:r>
              <a:rPr lang="en-US" altLang="zh-CN" dirty="0"/>
              <a:t>synchronized(</a:t>
            </a:r>
            <a:r>
              <a:rPr lang="en-US" altLang="zh-CN" dirty="0" err="1"/>
              <a:t>obj</a:t>
            </a:r>
            <a:r>
              <a:rPr lang="en-US" altLang="zh-CN" dirty="0"/>
              <a:t>)</a:t>
            </a:r>
            <a:r>
              <a:rPr lang="zh-CN" altLang="en-US" dirty="0"/>
              <a:t>中的这个</a:t>
            </a:r>
            <a:r>
              <a:rPr lang="en-US" altLang="zh-CN" dirty="0" err="1"/>
              <a:t>obj</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030273634"/>
      </p:ext>
    </p:extLst>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若在例</a:t>
            </a:r>
            <a:r>
              <a:rPr lang="en-US" altLang="zh-CN" dirty="0"/>
              <a:t>13.2</a:t>
            </a:r>
            <a:r>
              <a:rPr lang="zh-CN" altLang="en-US" dirty="0"/>
              <a:t>的售票程序基础上增加一个功能，就是想知道每个窗口卖票的数量</a:t>
            </a:r>
            <a:r>
              <a:rPr lang="zh-CN" altLang="en-US" dirty="0" smtClean="0"/>
              <a:t>。</a:t>
            </a:r>
            <a:endParaRPr lang="en-US" altLang="zh-CN" dirty="0" smtClean="0"/>
          </a:p>
          <a:p>
            <a:pPr lvl="1"/>
            <a:r>
              <a:rPr lang="zh-CN" altLang="en-US" dirty="0" smtClean="0"/>
              <a:t>要</a:t>
            </a:r>
            <a:r>
              <a:rPr lang="zh-CN" altLang="en-US" dirty="0"/>
              <a:t>实现这一功能，就需要线程执行任务后能</a:t>
            </a:r>
            <a:r>
              <a:rPr lang="zh-CN" altLang="en-US" dirty="0">
                <a:solidFill>
                  <a:srgbClr val="FF0000"/>
                </a:solidFill>
              </a:rPr>
              <a:t>返回一个值</a:t>
            </a:r>
            <a:r>
              <a:rPr lang="zh-CN" altLang="en-US" dirty="0"/>
              <a:t>，用</a:t>
            </a:r>
            <a:r>
              <a:rPr lang="en-US" altLang="zh-CN" dirty="0"/>
              <a:t>Thread</a:t>
            </a:r>
            <a:r>
              <a:rPr lang="zh-CN" altLang="en-US" dirty="0"/>
              <a:t>和</a:t>
            </a:r>
            <a:r>
              <a:rPr lang="en-US" altLang="zh-CN" dirty="0"/>
              <a:t>Runnable</a:t>
            </a:r>
            <a:r>
              <a:rPr lang="zh-CN" altLang="en-US" dirty="0"/>
              <a:t>实现的多线程都不能有返回值，而用</a:t>
            </a:r>
            <a:r>
              <a:rPr lang="en-US" altLang="zh-CN" dirty="0"/>
              <a:t>Callable</a:t>
            </a:r>
            <a:r>
              <a:rPr lang="zh-CN" altLang="en-US" dirty="0"/>
              <a:t>接口实现的多线程可有返回值，因此可用</a:t>
            </a:r>
            <a:r>
              <a:rPr lang="en-US" altLang="zh-CN" dirty="0"/>
              <a:t>Callable</a:t>
            </a:r>
            <a:r>
              <a:rPr lang="zh-CN" altLang="en-US" dirty="0"/>
              <a:t>接口结合线程同步来实现此功能</a:t>
            </a:r>
            <a:r>
              <a:rPr lang="zh-CN" altLang="en-US" dirty="0" smtClean="0"/>
              <a:t>。</a:t>
            </a:r>
            <a:endParaRPr lang="en-US" altLang="zh-CN" dirty="0" smtClean="0"/>
          </a:p>
          <a:p>
            <a:pPr lvl="1"/>
            <a:endParaRPr lang="en-US" altLang="zh-CN" dirty="0"/>
          </a:p>
          <a:p>
            <a:r>
              <a:rPr lang="en-US" altLang="zh-CN" dirty="0"/>
              <a:t>【</a:t>
            </a:r>
            <a:r>
              <a:rPr lang="zh-CN" altLang="en-US" dirty="0"/>
              <a:t>代码</a:t>
            </a:r>
            <a:r>
              <a:rPr lang="en-US" altLang="zh-CN" dirty="0"/>
              <a:t>13-14】</a:t>
            </a:r>
            <a:r>
              <a:rPr lang="zh-CN" altLang="en-US" dirty="0"/>
              <a:t>用</a:t>
            </a:r>
            <a:r>
              <a:rPr lang="en-US" altLang="zh-CN" dirty="0"/>
              <a:t>Callable</a:t>
            </a:r>
            <a:r>
              <a:rPr lang="zh-CN" altLang="en-US" dirty="0"/>
              <a:t>接口结合线程同步实现例</a:t>
            </a:r>
            <a:r>
              <a:rPr lang="en-US" altLang="zh-CN" dirty="0"/>
              <a:t>13.2</a:t>
            </a:r>
            <a:r>
              <a:rPr lang="zh-CN" altLang="en-US" dirty="0"/>
              <a:t>的售票程序，可返回每个窗口卖的票数。</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707818663"/>
      </p:ext>
    </p:extLst>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655676" y="1479025"/>
            <a:ext cx="11536325" cy="3685624"/>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TicketWindowTest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err="1">
                <a:solidFill>
                  <a:srgbClr val="000000"/>
                </a:solidFill>
                <a:latin typeface="Consolas" panose="020B0609020204030204" pitchFamily="49" charset="0"/>
                <a:ea typeface="宋体" panose="02010600030101010101" pitchFamily="2" charset="-122"/>
              </a:rPr>
              <a:t>TicketWindow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tw</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TicketWindow</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List&lt;</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&lt;Integer&gt;&gt; </a:t>
            </a:r>
            <a:r>
              <a:rPr lang="en-US" altLang="zh-CN" sz="1400" b="0" kern="0" dirty="0" err="1">
                <a:solidFill>
                  <a:srgbClr val="6A3E3E"/>
                </a:solidFill>
                <a:latin typeface="Consolas" panose="020B0609020204030204" pitchFamily="49" charset="0"/>
                <a:ea typeface="宋体" panose="02010600030101010101" pitchFamily="2" charset="-122"/>
              </a:rPr>
              <a:t>futureList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ArrayList</a:t>
            </a:r>
            <a:r>
              <a:rPr lang="en-US" altLang="zh-CN" sz="1400" b="0" kern="0" dirty="0">
                <a:solidFill>
                  <a:srgbClr val="000000"/>
                </a:solidFill>
                <a:latin typeface="Consolas" panose="020B0609020204030204" pitchFamily="49" charset="0"/>
                <a:ea typeface="宋体" panose="02010600030101010101" pitchFamily="2" charset="-122"/>
              </a:rPr>
              <a:t>&lt;&gt;();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List&lt;Thread&gt; </a:t>
            </a:r>
            <a:r>
              <a:rPr lang="en-US" altLang="zh-CN" sz="1400" b="0" kern="0" dirty="0" err="1">
                <a:solidFill>
                  <a:srgbClr val="6A3E3E"/>
                </a:solidFill>
                <a:latin typeface="Consolas" panose="020B0609020204030204" pitchFamily="49" charset="0"/>
                <a:ea typeface="宋体" panose="02010600030101010101" pitchFamily="2" charset="-122"/>
              </a:rPr>
              <a:t>threadList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ArrayList</a:t>
            </a:r>
            <a:r>
              <a:rPr lang="en-US" altLang="zh-CN" sz="1400" b="0" kern="0" dirty="0">
                <a:solidFill>
                  <a:srgbClr val="000000"/>
                </a:solidFill>
                <a:latin typeface="Consolas" panose="020B0609020204030204" pitchFamily="49" charset="0"/>
                <a:ea typeface="宋体" panose="02010600030101010101" pitchFamily="2" charset="-122"/>
              </a:rPr>
              <a:t>&lt;&gt;();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1;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3;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en-US" altLang="zh-CN" sz="1400" b="0" kern="0" dirty="0" err="1">
                <a:solidFill>
                  <a:srgbClr val="3F7F5F"/>
                </a:solidFill>
                <a:latin typeface="Consolas" panose="020B0609020204030204" pitchFamily="49" charset="0"/>
                <a:ea typeface="宋体" panose="02010600030101010101" pitchFamily="2" charset="-122"/>
              </a:rPr>
              <a:t>FutureTask</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对象封装了</a:t>
            </a:r>
            <a:r>
              <a:rPr lang="en-US" altLang="zh-CN" sz="1400" b="0" kern="0" dirty="0">
                <a:solidFill>
                  <a:srgbClr val="3F7F5F"/>
                </a:solidFill>
                <a:latin typeface="Consolas" panose="020B0609020204030204" pitchFamily="49" charset="0"/>
                <a:ea typeface="宋体" panose="02010600030101010101" pitchFamily="2" charset="-122"/>
              </a:rPr>
              <a:t>Callable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对象的</a:t>
            </a:r>
            <a:r>
              <a:rPr lang="en-US" altLang="zh-CN" sz="1400" b="0" kern="0" dirty="0">
                <a:solidFill>
                  <a:srgbClr val="3F7F5F"/>
                </a:solidFill>
                <a:latin typeface="Consolas" panose="020B0609020204030204" pitchFamily="49" charset="0"/>
                <a:ea typeface="宋体" panose="02010600030101010101" pitchFamily="2" charset="-122"/>
              </a:rPr>
              <a:t>call()</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方法的返回值</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&lt;Integer&gt; </a:t>
            </a:r>
            <a:r>
              <a:rPr lang="en-US" altLang="zh-CN" sz="1400" b="0" kern="0" dirty="0">
                <a:solidFill>
                  <a:srgbClr val="6A3E3E"/>
                </a:solidFill>
                <a:latin typeface="Consolas" panose="020B0609020204030204" pitchFamily="49" charset="0"/>
                <a:ea typeface="宋体" panose="02010600030101010101" pitchFamily="2" charset="-122"/>
              </a:rPr>
              <a:t>future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&lt;&gt;(</a:t>
            </a:r>
            <a:r>
              <a:rPr lang="en-US" altLang="zh-CN" sz="1400" b="0" kern="0" dirty="0" err="1">
                <a:solidFill>
                  <a:srgbClr val="6A3E3E"/>
                </a:solidFill>
                <a:latin typeface="Consolas" panose="020B0609020204030204" pitchFamily="49" charset="0"/>
                <a:ea typeface="宋体" panose="02010600030101010101" pitchFamily="2" charset="-122"/>
              </a:rPr>
              <a:t>tw</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futureList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future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Thread </a:t>
            </a:r>
            <a:r>
              <a:rPr lang="en-US" altLang="zh-CN" sz="1400" b="0" kern="0" dirty="0" err="1">
                <a:solidFill>
                  <a:srgbClr val="6A3E3E"/>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a:solidFill>
                  <a:srgbClr val="6A3E3E"/>
                </a:solidFill>
                <a:latin typeface="Consolas" panose="020B0609020204030204" pitchFamily="49" charset="0"/>
                <a:ea typeface="宋体" panose="02010600030101010101" pitchFamily="2" charset="-122"/>
              </a:rPr>
              <a:t>future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threadList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thread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thread</a:t>
            </a:r>
            <a:r>
              <a:rPr lang="en-US" altLang="zh-CN" sz="1400" b="0" kern="0" dirty="0" err="1">
                <a:solidFill>
                  <a:srgbClr val="000000"/>
                </a:solidFill>
                <a:latin typeface="Consolas" panose="020B0609020204030204" pitchFamily="49" charset="0"/>
                <a:ea typeface="宋体" panose="02010600030101010101" pitchFamily="2" charset="-122"/>
              </a:rPr>
              <a:t>.setName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号窗口</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thread</a:t>
            </a:r>
            <a:r>
              <a:rPr lang="en-US" altLang="zh-CN" sz="1400" b="0" kern="0" dirty="0" err="1">
                <a:solidFill>
                  <a:srgbClr val="000000"/>
                </a:solidFill>
                <a:latin typeface="Consolas" panose="020B0609020204030204" pitchFamily="49" charset="0"/>
                <a:ea typeface="宋体" panose="02010600030101010101" pitchFamily="2" charset="-122"/>
              </a:rPr>
              <a:t>.start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p:txBody>
      </p:sp>
      <p:sp>
        <p:nvSpPr>
          <p:cNvPr id="7" name="矩形 6"/>
          <p:cNvSpPr/>
          <p:nvPr/>
        </p:nvSpPr>
        <p:spPr>
          <a:xfrm>
            <a:off x="1007874" y="963091"/>
            <a:ext cx="2480231" cy="338554"/>
          </a:xfrm>
          <a:prstGeom prst="rect">
            <a:avLst/>
          </a:prstGeom>
        </p:spPr>
        <p:txBody>
          <a:bodyPr wrap="none">
            <a:spAutoFit/>
          </a:bodyPr>
          <a:lstStyle/>
          <a:p>
            <a:pPr>
              <a:buNone/>
            </a:pPr>
            <a:r>
              <a:rPr lang="en-US" altLang="zh-CN" dirty="0" smtClean="0"/>
              <a:t>TicketWindowTest.java </a:t>
            </a:r>
            <a:endParaRPr lang="zh-CN" altLang="en-US" dirty="0"/>
          </a:p>
        </p:txBody>
      </p:sp>
    </p:spTree>
    <p:extLst>
      <p:ext uri="{BB962C8B-B14F-4D97-AF65-F5344CB8AC3E}">
        <p14:creationId xmlns:p14="http://schemas.microsoft.com/office/powerpoint/2010/main" val="1713263804"/>
      </p:ext>
    </p:extLst>
  </p:cSld>
  <p:clrMapOvr>
    <a:masterClrMapping/>
  </p:clrMapOvr>
  <p:transition spd="slow">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8976" y="1096253"/>
            <a:ext cx="11536325" cy="4588949"/>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当前线程所在线程组中的活动线程数为</a:t>
            </a:r>
            <a:r>
              <a:rPr lang="en-US" altLang="zh-CN" sz="1400" b="0" kern="0" dirty="0">
                <a:solidFill>
                  <a:srgbClr val="3F7F5F"/>
                </a:solidFill>
                <a:latin typeface="Consolas" panose="020B0609020204030204" pitchFamily="49" charset="0"/>
                <a:ea typeface="宋体" panose="02010600030101010101" pitchFamily="2" charset="-122"/>
              </a:rPr>
              <a:t>1</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时其他子线程运行完毕</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只剩</a:t>
            </a:r>
            <a:r>
              <a:rPr lang="en-US" altLang="zh-CN" sz="1400" b="0" kern="0" dirty="0">
                <a:solidFill>
                  <a:srgbClr val="3F7F5F"/>
                </a:solidFill>
                <a:latin typeface="Consolas" panose="020B0609020204030204" pitchFamily="49" charset="0"/>
                <a:ea typeface="宋体" panose="02010600030101010101" pitchFamily="2" charset="-122"/>
              </a:rPr>
              <a:t>main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线程</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activeCount</a:t>
            </a:r>
            <a:r>
              <a:rPr lang="en-US" altLang="zh-CN" sz="1400" b="0" kern="0" dirty="0">
                <a:solidFill>
                  <a:srgbClr val="000000"/>
                </a:solidFill>
                <a:latin typeface="Consolas" panose="020B0609020204030204" pitchFamily="49" charset="0"/>
                <a:ea typeface="宋体" panose="02010600030101010101" pitchFamily="2" charset="-122"/>
              </a:rPr>
              <a:t>() == 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所有子线程执行完后</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打印每个窗口卖的票数。</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a:t>
            </a:r>
            <a:r>
              <a:rPr lang="en-US" altLang="zh-CN" sz="1400" b="0" kern="0" dirty="0" err="1">
                <a:solidFill>
                  <a:srgbClr val="6A3E3E"/>
                </a:solidFill>
                <a:latin typeface="Consolas" panose="020B0609020204030204" pitchFamily="49" charset="0"/>
                <a:ea typeface="宋体" panose="02010600030101010101" pitchFamily="2" charset="-122"/>
              </a:rPr>
              <a:t>futureList</a:t>
            </a:r>
            <a:r>
              <a:rPr lang="en-US" altLang="zh-CN" sz="1400" b="0" kern="0" dirty="0" err="1">
                <a:solidFill>
                  <a:srgbClr val="000000"/>
                </a:solidFill>
                <a:latin typeface="Consolas" panose="020B0609020204030204" pitchFamily="49" charset="0"/>
                <a:ea typeface="宋体" panose="02010600030101010101" pitchFamily="2" charset="-122"/>
              </a:rPr>
              <a:t>.size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String </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threadList</a:t>
            </a:r>
            <a:r>
              <a:rPr lang="en-US" altLang="zh-CN" sz="1400" b="0" kern="0" dirty="0" err="1">
                <a:solidFill>
                  <a:srgbClr val="000000"/>
                </a:solidFill>
                <a:latin typeface="Consolas" panose="020B0609020204030204" pitchFamily="49" charset="0"/>
                <a:ea typeface="宋体" panose="02010600030101010101" pitchFamily="2" charset="-122"/>
              </a:rPr>
              <a:t>.get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err="1">
                <a:solidFill>
                  <a:srgbClr val="000000"/>
                </a:solidFill>
                <a:latin typeface="Consolas" panose="020B0609020204030204" pitchFamily="49" charset="0"/>
                <a:ea typeface="宋体" panose="02010600030101010101" pitchFamily="2" charset="-122"/>
              </a:rPr>
              <a:t>FutureTask</a:t>
            </a:r>
            <a:r>
              <a:rPr lang="en-US" altLang="zh-CN" sz="1400" b="0" kern="0" dirty="0">
                <a:solidFill>
                  <a:srgbClr val="000000"/>
                </a:solidFill>
                <a:latin typeface="Consolas" panose="020B0609020204030204" pitchFamily="49" charset="0"/>
                <a:ea typeface="宋体" panose="02010600030101010101" pitchFamily="2" charset="-122"/>
              </a:rPr>
              <a:t>&lt;Integer&gt; </a:t>
            </a:r>
            <a:r>
              <a:rPr lang="en-US" altLang="zh-CN" sz="1400" b="0" kern="0" dirty="0">
                <a:solidFill>
                  <a:srgbClr val="6A3E3E"/>
                </a:solidFill>
                <a:latin typeface="Consolas" panose="020B0609020204030204" pitchFamily="49" charset="0"/>
                <a:ea typeface="宋体" panose="02010600030101010101" pitchFamily="2" charset="-122"/>
              </a:rPr>
              <a:t>future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futureList</a:t>
            </a:r>
            <a:r>
              <a:rPr lang="en-US" altLang="zh-CN" sz="1400" b="0" kern="0" dirty="0" err="1">
                <a:solidFill>
                  <a:srgbClr val="000000"/>
                </a:solidFill>
                <a:latin typeface="Consolas" panose="020B0609020204030204" pitchFamily="49" charset="0"/>
                <a:ea typeface="宋体" panose="02010600030101010101" pitchFamily="2" charset="-122"/>
              </a:rPr>
              <a:t>.get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err="1">
                <a:solidFill>
                  <a:srgbClr val="6A3E3E"/>
                </a:solidFill>
                <a:latin typeface="Consolas" panose="020B0609020204030204" pitchFamily="49" charset="0"/>
                <a:ea typeface="宋体" panose="02010600030101010101" pitchFamily="2" charset="-122"/>
              </a:rPr>
              <a:t>winName</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总共卖了</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err="1">
                <a:solidFill>
                  <a:srgbClr val="6A3E3E"/>
                </a:solidFill>
                <a:latin typeface="Consolas" panose="020B0609020204030204" pitchFamily="49" charset="0"/>
                <a:ea typeface="宋体" panose="02010600030101010101" pitchFamily="2" charset="-122"/>
              </a:rPr>
              <a:t>future</a:t>
            </a:r>
            <a:r>
              <a:rPr lang="en-US" altLang="zh-CN" sz="1200" b="0" kern="0" dirty="0" err="1">
                <a:solidFill>
                  <a:srgbClr val="000000"/>
                </a:solidFill>
                <a:latin typeface="Consolas" panose="020B0609020204030204" pitchFamily="49" charset="0"/>
                <a:ea typeface="宋体" panose="02010600030101010101" pitchFamily="2" charset="-122"/>
              </a:rPr>
              <a:t>.get</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(Exception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34	}</a:t>
            </a:r>
            <a:endParaRPr lang="zh-CN" altLang="en-US" sz="1400" b="0" dirty="0"/>
          </a:p>
        </p:txBody>
      </p:sp>
    </p:spTree>
    <p:extLst>
      <p:ext uri="{BB962C8B-B14F-4D97-AF65-F5344CB8AC3E}">
        <p14:creationId xmlns:p14="http://schemas.microsoft.com/office/powerpoint/2010/main" val="2994008298"/>
      </p:ext>
    </p:extLst>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9098" y="1121485"/>
            <a:ext cx="12227441" cy="5290679"/>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java.util.concurrent.Callable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TicketWindow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Callable&lt;Integer&gt;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火车票总量</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 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646464"/>
                </a:solidFill>
                <a:latin typeface="Consolas" panose="020B0609020204030204" pitchFamily="49" charset="0"/>
                <a:ea typeface="宋体" panose="02010600030101010101" pitchFamily="2" charset="-122"/>
              </a:rPr>
              <a:t>@Override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Integer call()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存储窗口卖票的数量</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total</a:t>
            </a:r>
            <a:r>
              <a:rPr lang="en-US" altLang="zh-CN" sz="1400" b="0" kern="0" dirty="0">
                <a:solidFill>
                  <a:srgbClr val="000000"/>
                </a:solidFill>
                <a:latin typeface="Consolas" panose="020B0609020204030204" pitchFamily="49" charset="0"/>
                <a:ea typeface="宋体" panose="02010600030101010101" pitchFamily="2" charset="-122"/>
              </a:rPr>
              <a:t> = 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true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7F0055"/>
                </a:solidFill>
                <a:latin typeface="Consolas" panose="020B0609020204030204" pitchFamily="49" charset="0"/>
                <a:ea typeface="宋体" panose="02010600030101010101" pitchFamily="2" charset="-122"/>
              </a:rPr>
              <a:t>synchronized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this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&gt; 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String </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winName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卖出第</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tickets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记录卖票的数量</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6A3E3E"/>
                </a:solidFill>
                <a:latin typeface="Consolas" panose="020B0609020204030204" pitchFamily="49" charset="0"/>
                <a:ea typeface="宋体" panose="02010600030101010101" pitchFamily="2" charset="-122"/>
              </a:rPr>
              <a:t>total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try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出票成功后让当前售票窗口睡眠</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以便让其他售票窗口卖票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sleep</a:t>
            </a:r>
            <a:r>
              <a:rPr lang="en-US" altLang="zh-CN" sz="1400" b="0" kern="0" dirty="0">
                <a:solidFill>
                  <a:srgbClr val="000000"/>
                </a:solidFill>
                <a:latin typeface="Consolas" panose="020B0609020204030204" pitchFamily="49" charset="0"/>
                <a:ea typeface="宋体" panose="02010600030101010101" pitchFamily="2" charset="-122"/>
              </a:rPr>
              <a:t>(200);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 </a:t>
            </a:r>
            <a:r>
              <a:rPr lang="en-US" altLang="zh-CN" sz="1400" b="0" kern="0" dirty="0">
                <a:solidFill>
                  <a:srgbClr val="7F0055"/>
                </a:solidFill>
                <a:latin typeface="Consolas" panose="020B0609020204030204" pitchFamily="49" charset="0"/>
                <a:ea typeface="宋体" panose="02010600030101010101" pitchFamily="2" charset="-122"/>
              </a:rPr>
              <a:t>catch</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InterruptedException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6A3E3E"/>
                </a:solidFill>
                <a:latin typeface="Consolas" panose="020B0609020204030204" pitchFamily="49" charset="0"/>
                <a:ea typeface="宋体" panose="02010600030101010101" pitchFamily="2" charset="-122"/>
              </a:rPr>
              <a:t>e</a:t>
            </a:r>
            <a:r>
              <a:rPr lang="en-US" altLang="zh-CN" sz="1400" b="0" kern="0" dirty="0" err="1">
                <a:solidFill>
                  <a:srgbClr val="000000"/>
                </a:solidFill>
                <a:latin typeface="Consolas" panose="020B0609020204030204" pitchFamily="49" charset="0"/>
                <a:ea typeface="宋体" panose="02010600030101010101" pitchFamily="2" charset="-122"/>
              </a:rPr>
              <a:t>.printStackTrace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1221670" y="601583"/>
            <a:ext cx="2066271" cy="338554"/>
          </a:xfrm>
          <a:prstGeom prst="rect">
            <a:avLst/>
          </a:prstGeom>
        </p:spPr>
        <p:txBody>
          <a:bodyPr wrap="none">
            <a:spAutoFit/>
          </a:bodyPr>
          <a:lstStyle/>
          <a:p>
            <a:pPr>
              <a:buNone/>
            </a:pPr>
            <a:r>
              <a:rPr lang="en-US" altLang="zh-CN" dirty="0" smtClean="0"/>
              <a:t>TicketWindow.java </a:t>
            </a:r>
            <a:endParaRPr lang="zh-CN" altLang="en-US" dirty="0"/>
          </a:p>
        </p:txBody>
      </p:sp>
    </p:spTree>
    <p:extLst>
      <p:ext uri="{BB962C8B-B14F-4D97-AF65-F5344CB8AC3E}">
        <p14:creationId xmlns:p14="http://schemas.microsoft.com/office/powerpoint/2010/main" val="402720354"/>
      </p:ext>
    </p:extLst>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0363" y="1206546"/>
            <a:ext cx="11068493" cy="2371418"/>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24</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余票不足</a:t>
            </a:r>
            <a:r>
              <a:rPr lang="en-US" altLang="zh-CN" sz="1400" b="0" kern="0" dirty="0">
                <a:solidFill>
                  <a:srgbClr val="3F7F5F"/>
                </a:solidFill>
                <a:latin typeface="Consolas" panose="020B0609020204030204" pitchFamily="49" charset="0"/>
                <a:ea typeface="宋体" panose="02010600030101010101" pitchFamily="2" charset="-122"/>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停止售票</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a:solidFill>
                  <a:srgbClr val="7F0055"/>
                </a:solidFill>
                <a:latin typeface="Consolas" panose="020B0609020204030204" pitchFamily="49" charset="0"/>
                <a:ea typeface="宋体" panose="02010600030101010101" pitchFamily="2" charset="-122"/>
              </a:rPr>
              <a:t>break</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返回窗口卖票的数量</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total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33	}</a:t>
            </a:r>
            <a:endParaRPr lang="zh-CN" altLang="en-US" sz="1400" b="0" dirty="0"/>
          </a:p>
        </p:txBody>
      </p:sp>
      <p:pic>
        <p:nvPicPr>
          <p:cNvPr id="6" name="图片 5"/>
          <p:cNvPicPr>
            <a:picLocks noChangeAspect="1"/>
          </p:cNvPicPr>
          <p:nvPr/>
        </p:nvPicPr>
        <p:blipFill>
          <a:blip r:embed="rId2"/>
          <a:stretch>
            <a:fillRect/>
          </a:stretch>
        </p:blipFill>
        <p:spPr>
          <a:xfrm>
            <a:off x="7974879" y="3735043"/>
            <a:ext cx="2391866" cy="2514241"/>
          </a:xfrm>
          <a:prstGeom prst="rect">
            <a:avLst/>
          </a:prstGeom>
        </p:spPr>
      </p:pic>
    </p:spTree>
    <p:extLst>
      <p:ext uri="{BB962C8B-B14F-4D97-AF65-F5344CB8AC3E}">
        <p14:creationId xmlns:p14="http://schemas.microsoft.com/office/powerpoint/2010/main" val="4185374377"/>
      </p:ext>
    </p:extLst>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3. </a:t>
            </a:r>
            <a:r>
              <a:rPr lang="en-US" altLang="zh-CN" dirty="0" err="1"/>
              <a:t>java.lang.Object</a:t>
            </a:r>
            <a:r>
              <a:rPr lang="zh-CN" altLang="en-US" dirty="0"/>
              <a:t>类中提供的互斥锁配合方法</a:t>
            </a:r>
          </a:p>
          <a:p>
            <a:pPr lvl="1"/>
            <a:r>
              <a:rPr lang="zh-CN" altLang="en-US" dirty="0"/>
              <a:t>线程可以通过</a:t>
            </a:r>
            <a:r>
              <a:rPr lang="en-US" altLang="zh-CN" dirty="0" err="1"/>
              <a:t>java.lang.Object</a:t>
            </a:r>
            <a:r>
              <a:rPr lang="zh-CN" altLang="en-US" dirty="0"/>
              <a:t>类中的</a:t>
            </a:r>
            <a:r>
              <a:rPr lang="en-US" altLang="zh-CN" dirty="0"/>
              <a:t>wait()</a:t>
            </a:r>
            <a:r>
              <a:rPr lang="zh-CN" altLang="en-US" dirty="0"/>
              <a:t>，</a:t>
            </a:r>
            <a:r>
              <a:rPr lang="en-US" altLang="zh-CN" dirty="0"/>
              <a:t>notify()</a:t>
            </a:r>
            <a:r>
              <a:rPr lang="zh-CN" altLang="en-US" dirty="0"/>
              <a:t>和</a:t>
            </a:r>
            <a:r>
              <a:rPr lang="en-US" altLang="zh-CN" dirty="0" err="1"/>
              <a:t>notifyAll</a:t>
            </a:r>
            <a:r>
              <a:rPr lang="en-US" altLang="zh-CN" dirty="0"/>
              <a:t>()</a:t>
            </a:r>
            <a:r>
              <a:rPr lang="zh-CN" altLang="en-US" dirty="0"/>
              <a:t>方法相互通信，</a:t>
            </a:r>
            <a:r>
              <a:rPr lang="en-US" altLang="zh-CN" dirty="0"/>
              <a:t>3</a:t>
            </a:r>
            <a:r>
              <a:rPr lang="zh-CN" altLang="en-US" dirty="0"/>
              <a:t>个方法配合互斥锁处理线程同步，这是一种等待</a:t>
            </a:r>
            <a:r>
              <a:rPr lang="en-US" altLang="zh-CN" dirty="0"/>
              <a:t>-</a:t>
            </a:r>
            <a:r>
              <a:rPr lang="zh-CN" altLang="en-US" dirty="0"/>
              <a:t>唤醒机制。这</a:t>
            </a:r>
            <a:r>
              <a:rPr lang="en-US" altLang="zh-CN" dirty="0"/>
              <a:t>3</a:t>
            </a:r>
            <a:r>
              <a:rPr lang="zh-CN" altLang="en-US" dirty="0"/>
              <a:t>个方法也只能在同步方法中被调用，只能出现在</a:t>
            </a:r>
            <a:r>
              <a:rPr lang="en-US" altLang="zh-CN" dirty="0"/>
              <a:t>synchronized</a:t>
            </a:r>
            <a:r>
              <a:rPr lang="zh-CN" altLang="en-US" dirty="0"/>
              <a:t>锁定的一段代码中。</a:t>
            </a:r>
          </a:p>
          <a:p>
            <a:pPr lvl="2"/>
            <a:r>
              <a:rPr lang="zh-CN" altLang="en-US" dirty="0"/>
              <a:t>（</a:t>
            </a:r>
            <a:r>
              <a:rPr lang="en-US" altLang="zh-CN" dirty="0"/>
              <a:t>1</a:t>
            </a:r>
            <a:r>
              <a:rPr lang="zh-CN" altLang="en-US" dirty="0"/>
              <a:t>）</a:t>
            </a:r>
            <a:r>
              <a:rPr lang="en-US" altLang="zh-CN" dirty="0"/>
              <a:t>public final void wait()</a:t>
            </a:r>
            <a:r>
              <a:rPr lang="zh-CN" altLang="en-US" dirty="0"/>
              <a:t>：使当前线程等待，直到另一个线程对该对象调用</a:t>
            </a:r>
            <a:r>
              <a:rPr lang="en-US" altLang="zh-CN" dirty="0"/>
              <a:t>notify()</a:t>
            </a:r>
            <a:r>
              <a:rPr lang="zh-CN" altLang="en-US" dirty="0"/>
              <a:t>或</a:t>
            </a:r>
            <a:r>
              <a:rPr lang="en-US" altLang="zh-CN" dirty="0" err="1"/>
              <a:t>notifyAll</a:t>
            </a:r>
            <a:r>
              <a:rPr lang="en-US" altLang="zh-CN" dirty="0"/>
              <a:t>()</a:t>
            </a:r>
            <a:r>
              <a:rPr lang="zh-CN" altLang="en-US" dirty="0"/>
              <a:t>方法。当一个线程使用的同步方法中要用到某个变量，而该变量又需要其他线程修改才能符合本线程需要时，则可以在同步方法中将当前线程挂起，释放互斥锁，进行等待。注意，它与</a:t>
            </a:r>
            <a:r>
              <a:rPr lang="en-US" altLang="zh-CN" dirty="0"/>
              <a:t>sleep()</a:t>
            </a:r>
            <a:r>
              <a:rPr lang="zh-CN" altLang="en-US" dirty="0"/>
              <a:t>不同，</a:t>
            </a:r>
            <a:r>
              <a:rPr lang="en-US" altLang="zh-CN" dirty="0"/>
              <a:t>sleep()</a:t>
            </a:r>
            <a:r>
              <a:rPr lang="zh-CN" altLang="en-US" dirty="0"/>
              <a:t>不会释放互斥锁。</a:t>
            </a:r>
          </a:p>
          <a:p>
            <a:pPr lvl="2"/>
            <a:r>
              <a:rPr lang="zh-CN" altLang="en-US" dirty="0"/>
              <a:t>（</a:t>
            </a:r>
            <a:r>
              <a:rPr lang="en-US" altLang="zh-CN" dirty="0"/>
              <a:t>2</a:t>
            </a:r>
            <a:r>
              <a:rPr lang="zh-CN" altLang="en-US" dirty="0"/>
              <a:t>）</a:t>
            </a:r>
            <a:r>
              <a:rPr lang="en-US" altLang="zh-CN" dirty="0"/>
              <a:t>public final void notify()</a:t>
            </a:r>
            <a:r>
              <a:rPr lang="zh-CN" altLang="en-US" dirty="0"/>
              <a:t>和</a:t>
            </a:r>
            <a:r>
              <a:rPr lang="en-US" altLang="zh-CN" dirty="0"/>
              <a:t>public final void </a:t>
            </a:r>
            <a:r>
              <a:rPr lang="en-US" altLang="zh-CN" dirty="0" err="1"/>
              <a:t>notifyAll</a:t>
            </a:r>
            <a:r>
              <a:rPr lang="en-US" altLang="zh-CN" dirty="0"/>
              <a:t>()</a:t>
            </a:r>
            <a:r>
              <a:rPr lang="zh-CN" altLang="en-US" dirty="0"/>
              <a:t>：当有一些线程等待某个一个同步方法时，可以使用</a:t>
            </a:r>
            <a:r>
              <a:rPr lang="en-US" altLang="zh-CN" dirty="0"/>
              <a:t>notify()</a:t>
            </a:r>
            <a:r>
              <a:rPr lang="zh-CN" altLang="en-US" dirty="0"/>
              <a:t>唤醒等待队列中优先级别最高的一个线程用，用</a:t>
            </a:r>
            <a:r>
              <a:rPr lang="en-US" altLang="zh-CN" dirty="0" err="1"/>
              <a:t>notifyAll</a:t>
            </a:r>
            <a:r>
              <a:rPr lang="en-US" altLang="zh-CN" dirty="0"/>
              <a:t>()</a:t>
            </a:r>
            <a:r>
              <a:rPr lang="zh-CN" altLang="en-US" dirty="0"/>
              <a:t>唤醒等待队列中所有线程。</a:t>
            </a:r>
          </a:p>
          <a:p>
            <a:r>
              <a:rPr lang="zh-CN" altLang="en-US" dirty="0"/>
              <a:t>例</a:t>
            </a:r>
            <a:r>
              <a:rPr lang="en-US" altLang="zh-CN" dirty="0"/>
              <a:t>13.4 </a:t>
            </a:r>
            <a:r>
              <a:rPr lang="zh-CN" altLang="en-US" dirty="0"/>
              <a:t>开门问题。张飞开门忘了带钥匙，等关羽送来钥匙才能开门。</a:t>
            </a:r>
          </a:p>
          <a:p>
            <a:pPr lvl="1"/>
            <a:r>
              <a:rPr lang="zh-CN" altLang="en-US" dirty="0"/>
              <a:t>下面用等待</a:t>
            </a:r>
            <a:r>
              <a:rPr lang="en-US" altLang="zh-CN" dirty="0"/>
              <a:t>-</a:t>
            </a:r>
            <a:r>
              <a:rPr lang="zh-CN" altLang="en-US" dirty="0"/>
              <a:t>唤醒机制来解决这个同步问题。</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337992328"/>
      </p:ext>
    </p:extLst>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a:t>
            </a:r>
            <a:r>
              <a:rPr lang="zh-CN" altLang="en-US" dirty="0"/>
              <a:t>多线程同步共享资源</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13-15】</a:t>
            </a:r>
            <a:r>
              <a:rPr lang="zh-CN" altLang="en-US" dirty="0"/>
              <a:t>使用</a:t>
            </a:r>
            <a:r>
              <a:rPr lang="en-US" altLang="zh-CN" dirty="0"/>
              <a:t>wait()</a:t>
            </a:r>
            <a:r>
              <a:rPr lang="zh-CN" altLang="en-US" dirty="0"/>
              <a:t>、</a:t>
            </a:r>
            <a:r>
              <a:rPr lang="en-US" altLang="zh-CN" dirty="0"/>
              <a:t>notify()</a:t>
            </a:r>
            <a:r>
              <a:rPr lang="zh-CN" altLang="en-US" dirty="0"/>
              <a:t>方法实现例</a:t>
            </a:r>
            <a:r>
              <a:rPr lang="en-US" altLang="zh-CN" dirty="0"/>
              <a:t>13.4</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786694" y="1824440"/>
            <a:ext cx="10476614" cy="2768450"/>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OpenDoorSync</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throws</a:t>
            </a:r>
            <a:r>
              <a:rPr lang="en-US" altLang="zh-CN" sz="1400" b="0" kern="0" dirty="0">
                <a:solidFill>
                  <a:srgbClr val="000000"/>
                </a:solidFill>
                <a:latin typeface="Consolas" panose="020B0609020204030204" pitchFamily="49" charset="0"/>
                <a:ea typeface="宋体" panose="02010600030101010101" pitchFamily="2" charset="-122"/>
              </a:rPr>
              <a:t> Exception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Person </a:t>
            </a:r>
            <a:r>
              <a:rPr lang="en-US" altLang="zh-CN" sz="1400" b="0" kern="0" dirty="0" err="1">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zhang</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guan</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Thread </a:t>
            </a:r>
            <a:r>
              <a:rPr lang="en-US" altLang="zh-CN" sz="1400" b="0" kern="0" dirty="0">
                <a:solidFill>
                  <a:srgbClr val="6A3E3E"/>
                </a:solidFill>
                <a:latin typeface="Consolas" panose="020B0609020204030204" pitchFamily="49" charset="0"/>
                <a:ea typeface="宋体" panose="02010600030101010101" pitchFamily="2" charset="-122"/>
              </a:rPr>
              <a:t>z</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err="1">
                <a:solidFill>
                  <a:srgbClr val="6A3E3E"/>
                </a:solidFill>
                <a:latin typeface="Consolas" panose="020B0609020204030204" pitchFamily="49" charset="0"/>
                <a:ea typeface="宋体" panose="02010600030101010101" pitchFamily="2" charset="-122"/>
              </a:rPr>
              <a:t>zhang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张飞</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Thread </a:t>
            </a:r>
            <a:r>
              <a:rPr lang="en-US" altLang="zh-CN" sz="1400" b="0" kern="0" dirty="0">
                <a:solidFill>
                  <a:srgbClr val="6A3E3E"/>
                </a:solidFill>
                <a:latin typeface="Consolas" panose="020B0609020204030204" pitchFamily="49" charset="0"/>
                <a:ea typeface="宋体" panose="02010600030101010101" pitchFamily="2" charset="-122"/>
              </a:rPr>
              <a:t>g</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Thread(</a:t>
            </a:r>
            <a:r>
              <a:rPr lang="en-US" altLang="zh-CN" sz="1400" b="0" kern="0" dirty="0">
                <a:solidFill>
                  <a:srgbClr val="6A3E3E"/>
                </a:solidFill>
                <a:latin typeface="Consolas" panose="020B0609020204030204" pitchFamily="49" charset="0"/>
                <a:ea typeface="宋体" panose="02010600030101010101" pitchFamily="2" charset="-122"/>
              </a:rPr>
              <a:t>guan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关羽</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a:solidFill>
                  <a:srgbClr val="6A3E3E"/>
                </a:solidFill>
                <a:latin typeface="Consolas" panose="020B0609020204030204" pitchFamily="49" charset="0"/>
                <a:ea typeface="宋体" panose="02010600030101010101" pitchFamily="2" charset="-122"/>
              </a:rPr>
              <a:t>z</a:t>
            </a:r>
            <a:r>
              <a:rPr lang="en-US" altLang="zh-CN" sz="1400" b="0" kern="0" dirty="0" err="1">
                <a:solidFill>
                  <a:srgbClr val="000000"/>
                </a:solidFill>
                <a:latin typeface="Consolas" panose="020B0609020204030204" pitchFamily="49" charset="0"/>
                <a:ea typeface="宋体" panose="02010600030101010101" pitchFamily="2" charset="-122"/>
              </a:rPr>
              <a:t>.start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g</a:t>
            </a:r>
            <a:r>
              <a:rPr lang="en-US" altLang="zh-CN" sz="1400" b="0" kern="0" dirty="0" err="1">
                <a:solidFill>
                  <a:srgbClr val="000000"/>
                </a:solidFill>
                <a:latin typeface="Consolas" panose="020B0609020204030204" pitchFamily="49" charset="0"/>
                <a:ea typeface="宋体" panose="02010600030101010101" pitchFamily="2" charset="-122"/>
              </a:rPr>
              <a:t>.start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27725799"/>
      </p:ext>
    </p:extLst>
  </p:cSld>
  <p:clrMapOvr>
    <a:masterClrMapping/>
  </p:clrMapOvr>
  <p:transition spd="slow">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2508" y="378412"/>
            <a:ext cx="10476614" cy="6583662"/>
          </a:xfrm>
          <a:prstGeom prst="rect">
            <a:avLst/>
          </a:prstGeom>
        </p:spPr>
        <p:txBody>
          <a:bodyPr wrap="square">
            <a:spAutoFit/>
          </a:bodyPr>
          <a:lstStyle/>
          <a:p>
            <a:pPr>
              <a:lnSpc>
                <a:spcPts val="1200"/>
              </a:lnSpc>
              <a:spcAft>
                <a:spcPts val="0"/>
              </a:spcAft>
              <a:buNone/>
            </a:pPr>
            <a:r>
              <a:rPr lang="en-US" altLang="zh-CN" sz="1200" b="0" kern="0" dirty="0" smtClean="0">
                <a:solidFill>
                  <a:srgbClr val="000000"/>
                </a:solidFill>
                <a:latin typeface="Consolas" panose="020B0609020204030204" pitchFamily="49" charset="0"/>
                <a:ea typeface="宋体" panose="02010600030101010101" pitchFamily="2" charset="-122"/>
              </a:rPr>
              <a:t>13</a:t>
            </a:r>
            <a:r>
              <a:rPr lang="en-US" altLang="zh-CN" sz="1200" b="0" kern="0" dirty="0">
                <a:solidFill>
                  <a:srgbClr val="7F0055"/>
                </a:solidFill>
                <a:latin typeface="Consolas" panose="020B0609020204030204" pitchFamily="49" charset="0"/>
                <a:ea typeface="宋体" panose="02010600030101010101" pitchFamily="2" charset="-122"/>
              </a:rPr>
              <a:t>	class</a:t>
            </a:r>
            <a:r>
              <a:rPr lang="en-US" altLang="zh-CN" sz="1200" b="0" kern="0" dirty="0">
                <a:solidFill>
                  <a:srgbClr val="000000"/>
                </a:solidFill>
                <a:latin typeface="Consolas" panose="020B0609020204030204" pitchFamily="49" charset="0"/>
                <a:ea typeface="宋体" panose="02010600030101010101" pitchFamily="2" charset="-122"/>
              </a:rPr>
              <a:t> Person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14		</a:t>
            </a:r>
            <a:r>
              <a:rPr lang="en-US" altLang="zh-CN" sz="1200" b="0" kern="0" dirty="0">
                <a:solidFill>
                  <a:srgbClr val="7F0055"/>
                </a:solidFill>
                <a:latin typeface="Consolas" panose="020B0609020204030204" pitchFamily="49" charset="0"/>
                <a:ea typeface="宋体" panose="02010600030101010101" pitchFamily="2" charset="-122"/>
              </a:rPr>
              <a:t>private</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7F0055"/>
                </a:solidFill>
                <a:latin typeface="Consolas" panose="020B0609020204030204" pitchFamily="49" charset="0"/>
                <a:ea typeface="宋体" panose="02010600030101010101" pitchFamily="2" charset="-122"/>
              </a:rPr>
              <a:t>boolean</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C0"/>
                </a:solidFill>
                <a:latin typeface="Consolas" panose="020B0609020204030204" pitchFamily="49" charset="0"/>
                <a:ea typeface="宋体" panose="02010600030101010101" pitchFamily="2" charset="-122"/>
              </a:rPr>
              <a:t>keyFlag</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a:solidFill>
                  <a:srgbClr val="7F0055"/>
                </a:solidFill>
                <a:latin typeface="Consolas" panose="020B0609020204030204" pitchFamily="49" charset="0"/>
                <a:ea typeface="宋体" panose="02010600030101010101" pitchFamily="2" charset="-122"/>
              </a:rPr>
              <a:t>false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15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16		</a:t>
            </a:r>
            <a:r>
              <a:rPr lang="en-US" altLang="zh-CN" sz="1200" b="0" kern="0" dirty="0">
                <a:solidFill>
                  <a:srgbClr val="3F5FBF"/>
                </a:solidFill>
                <a:latin typeface="Consolas" panose="020B0609020204030204" pitchFamily="49" charset="0"/>
                <a:ea typeface="宋体" panose="02010600030101010101" pitchFamily="2" charset="-122"/>
              </a:rPr>
              <a:t>/**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开门方法</a:t>
            </a:r>
            <a:r>
              <a:rPr lang="en-US" altLang="zh-CN" sz="1200" b="0" kern="0" dirty="0">
                <a:solidFill>
                  <a:srgbClr val="3F5FBF"/>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17		</a:t>
            </a:r>
            <a:r>
              <a:rPr lang="en-US" altLang="zh-CN" sz="1200" b="0" kern="0" dirty="0">
                <a:solidFill>
                  <a:srgbClr val="7F0055"/>
                </a:solidFill>
                <a:latin typeface="Consolas" panose="020B0609020204030204" pitchFamily="49" charset="0"/>
                <a:ea typeface="宋体" panose="02010600030101010101" pitchFamily="2" charset="-122"/>
              </a:rPr>
              <a:t>public</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7F0055"/>
                </a:solidFill>
                <a:latin typeface="Consolas" panose="020B0609020204030204" pitchFamily="49" charset="0"/>
                <a:ea typeface="宋体" panose="02010600030101010101" pitchFamily="2" charset="-122"/>
              </a:rPr>
              <a:t>synchronized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7F0055"/>
                </a:solidFill>
                <a:latin typeface="Consolas" panose="020B0609020204030204" pitchFamily="49" charset="0"/>
                <a:ea typeface="宋体" panose="02010600030101010101" pitchFamily="2" charset="-122"/>
              </a:rPr>
              <a:t>void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openDoor</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18			</a:t>
            </a:r>
            <a:r>
              <a:rPr lang="en-US" altLang="zh-CN" sz="1200" b="0" kern="0" dirty="0">
                <a:solidFill>
                  <a:srgbClr val="7F0055"/>
                </a:solidFill>
                <a:latin typeface="Consolas" panose="020B0609020204030204" pitchFamily="49" charset="0"/>
                <a:ea typeface="宋体" panose="02010600030101010101" pitchFamily="2" charset="-122"/>
              </a:rPr>
              <a:t>while</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C0"/>
                </a:solidFill>
                <a:latin typeface="Consolas" panose="020B0609020204030204" pitchFamily="49" charset="0"/>
                <a:ea typeface="宋体" panose="02010600030101010101" pitchFamily="2" charset="-122"/>
              </a:rPr>
              <a:t>keyFlag</a:t>
            </a:r>
            <a:r>
              <a:rPr lang="en-US" altLang="zh-CN" sz="1200" b="0" kern="0" dirty="0">
                <a:solidFill>
                  <a:srgbClr val="000000"/>
                </a:solidFill>
                <a:latin typeface="Consolas" panose="020B0609020204030204" pitchFamily="49" charset="0"/>
                <a:ea typeface="宋体" panose="02010600030101010101" pitchFamily="2" charset="-122"/>
              </a:rPr>
              <a:t>) {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19				</a:t>
            </a:r>
            <a:r>
              <a:rPr lang="en-US" altLang="zh-CN" sz="1200" b="0" kern="0" dirty="0">
                <a:solidFill>
                  <a:srgbClr val="7F0055"/>
                </a:solidFill>
                <a:latin typeface="Consolas" panose="020B0609020204030204" pitchFamily="49" charset="0"/>
                <a:ea typeface="宋体" panose="02010600030101010101" pitchFamily="2" charset="-122"/>
              </a:rPr>
              <a:t>try</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20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开门</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没带钥匙</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等待</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21					wait();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22				} </a:t>
            </a:r>
            <a:r>
              <a:rPr lang="en-US" altLang="zh-CN" sz="1200" b="0" kern="0" dirty="0">
                <a:solidFill>
                  <a:srgbClr val="7F0055"/>
                </a:solidFill>
                <a:latin typeface="Consolas" panose="020B0609020204030204" pitchFamily="49" charset="0"/>
                <a:ea typeface="宋体" panose="02010600030101010101" pitchFamily="2" charset="-122"/>
              </a:rPr>
              <a:t>catch</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InterruptedException</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6A3E3E"/>
                </a:solidFill>
                <a:latin typeface="Consolas" panose="020B0609020204030204" pitchFamily="49" charset="0"/>
                <a:ea typeface="宋体" panose="02010600030101010101" pitchFamily="2" charset="-122"/>
              </a:rPr>
              <a:t>e</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23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24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25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拿到钥匙</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开门</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26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27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28		</a:t>
            </a:r>
            <a:r>
              <a:rPr lang="en-US" altLang="zh-CN" sz="1200" b="0" kern="0" dirty="0">
                <a:solidFill>
                  <a:srgbClr val="3F5FBF"/>
                </a:solidFill>
                <a:latin typeface="Consolas" panose="020B0609020204030204" pitchFamily="49" charset="0"/>
                <a:ea typeface="宋体" panose="02010600030101010101" pitchFamily="2" charset="-122"/>
              </a:rPr>
              <a:t>/**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送钥匙方法</a:t>
            </a:r>
            <a:r>
              <a:rPr lang="en-US" altLang="zh-CN" sz="1200" b="0" kern="0" dirty="0">
                <a:solidFill>
                  <a:srgbClr val="3F5FBF"/>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29		</a:t>
            </a:r>
            <a:r>
              <a:rPr lang="en-US" altLang="zh-CN" sz="1200" b="0" kern="0" dirty="0">
                <a:solidFill>
                  <a:srgbClr val="7F0055"/>
                </a:solidFill>
                <a:latin typeface="Consolas" panose="020B0609020204030204" pitchFamily="49" charset="0"/>
                <a:ea typeface="宋体" panose="02010600030101010101" pitchFamily="2" charset="-122"/>
              </a:rPr>
              <a:t>public</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7F0055"/>
                </a:solidFill>
                <a:latin typeface="Consolas" panose="020B0609020204030204" pitchFamily="49" charset="0"/>
                <a:ea typeface="宋体" panose="02010600030101010101" pitchFamily="2" charset="-122"/>
              </a:rPr>
              <a:t>synchronized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7F0055"/>
                </a:solidFill>
                <a:latin typeface="Consolas" panose="020B0609020204030204" pitchFamily="49" charset="0"/>
                <a:ea typeface="宋体" panose="02010600030101010101" pitchFamily="2" charset="-122"/>
              </a:rPr>
              <a:t>void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deliverKey</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30			</a:t>
            </a:r>
            <a:r>
              <a:rPr lang="en-US" altLang="zh-CN" sz="1200" b="0" kern="0" dirty="0">
                <a:solidFill>
                  <a:srgbClr val="7F0055"/>
                </a:solidFill>
                <a:latin typeface="Consolas" panose="020B0609020204030204" pitchFamily="49" charset="0"/>
                <a:ea typeface="宋体" panose="02010600030101010101" pitchFamily="2" charset="-122"/>
              </a:rPr>
              <a:t>try</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31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快马加鞭送钥匙</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32				</a:t>
            </a:r>
            <a:r>
              <a:rPr lang="en-US" altLang="zh-CN" sz="1200" b="0" kern="0" dirty="0">
                <a:solidFill>
                  <a:srgbClr val="3F7F5F"/>
                </a:solidFill>
                <a:latin typeface="Consolas" panose="020B0609020204030204" pitchFamily="49" charset="0"/>
                <a:ea typeface="宋体" panose="02010600030101010101" pitchFamily="2" charset="-122"/>
              </a:rPr>
              <a:t>// </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送钥匙需要时间</a:t>
            </a:r>
            <a:r>
              <a:rPr lang="en-US" altLang="zh-CN" sz="1200" b="0" kern="0" dirty="0">
                <a:solidFill>
                  <a:srgbClr val="3F7F5F"/>
                </a:solidFill>
                <a:latin typeface="Consolas" panose="020B0609020204030204" pitchFamily="49" charset="0"/>
                <a:ea typeface="宋体" panose="02010600030101010101" pitchFamily="2" charset="-122"/>
              </a:rPr>
              <a:t>,</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休眠一会</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33				</a:t>
            </a:r>
            <a:r>
              <a:rPr lang="en-US" altLang="zh-CN" sz="1200" b="0" kern="0" dirty="0" err="1">
                <a:solidFill>
                  <a:srgbClr val="000000"/>
                </a:solidFill>
                <a:latin typeface="Consolas" panose="020B0609020204030204" pitchFamily="49" charset="0"/>
                <a:ea typeface="宋体" panose="02010600030101010101" pitchFamily="2" charset="-122"/>
              </a:rPr>
              <a:t>Thread.</a:t>
            </a:r>
            <a:r>
              <a:rPr lang="en-US" altLang="zh-CN" sz="1200" b="0" i="1" kern="0" dirty="0" err="1">
                <a:solidFill>
                  <a:srgbClr val="000000"/>
                </a:solidFill>
                <a:latin typeface="Consolas" panose="020B0609020204030204" pitchFamily="49" charset="0"/>
                <a:ea typeface="宋体" panose="02010600030101010101" pitchFamily="2" charset="-122"/>
              </a:rPr>
              <a:t>sleep</a:t>
            </a:r>
            <a:r>
              <a:rPr lang="en-US" altLang="zh-CN" sz="1200" b="0" kern="0" dirty="0">
                <a:solidFill>
                  <a:srgbClr val="000000"/>
                </a:solidFill>
                <a:latin typeface="Consolas" panose="020B0609020204030204" pitchFamily="49" charset="0"/>
                <a:ea typeface="宋体" panose="02010600030101010101" pitchFamily="2" charset="-122"/>
              </a:rPr>
              <a:t>(4000);</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34			} </a:t>
            </a:r>
            <a:r>
              <a:rPr lang="en-US" altLang="zh-CN" sz="1200" b="0" kern="0" dirty="0">
                <a:solidFill>
                  <a:srgbClr val="7F0055"/>
                </a:solidFill>
                <a:latin typeface="Consolas" panose="020B0609020204030204" pitchFamily="49" charset="0"/>
                <a:ea typeface="宋体" panose="02010600030101010101" pitchFamily="2" charset="-122"/>
              </a:rPr>
              <a:t>catch</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InterruptedException</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ie</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35			}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36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钥匙送到</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37			</a:t>
            </a:r>
            <a:r>
              <a:rPr lang="en-US" altLang="zh-CN" sz="1200" b="0" kern="0" dirty="0" err="1">
                <a:solidFill>
                  <a:srgbClr val="0000C0"/>
                </a:solidFill>
                <a:latin typeface="Consolas" panose="020B0609020204030204" pitchFamily="49" charset="0"/>
                <a:ea typeface="宋体" panose="02010600030101010101" pitchFamily="2" charset="-122"/>
              </a:rPr>
              <a:t>keyFlag</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a:solidFill>
                  <a:srgbClr val="7F0055"/>
                </a:solidFill>
                <a:latin typeface="Consolas" panose="020B0609020204030204" pitchFamily="49" charset="0"/>
                <a:ea typeface="宋体" panose="02010600030101010101" pitchFamily="2" charset="-122"/>
              </a:rPr>
              <a:t>true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38			</a:t>
            </a:r>
            <a:r>
              <a:rPr lang="en-US" altLang="zh-CN" sz="1200" b="0" kern="0" dirty="0">
                <a:solidFill>
                  <a:srgbClr val="3F7F5F"/>
                </a:solidFill>
                <a:latin typeface="Consolas" panose="020B0609020204030204" pitchFamily="49" charset="0"/>
                <a:ea typeface="宋体" panose="02010600030101010101" pitchFamily="2" charset="-122"/>
              </a:rPr>
              <a:t>// </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钥匙送到</a:t>
            </a:r>
            <a:r>
              <a:rPr lang="en-US" altLang="zh-CN" sz="1200" b="0" kern="0" dirty="0">
                <a:solidFill>
                  <a:srgbClr val="3F7F5F"/>
                </a:solidFill>
                <a:latin typeface="Consolas" panose="020B0609020204030204" pitchFamily="49" charset="0"/>
                <a:ea typeface="宋体" panose="02010600030101010101" pitchFamily="2" charset="-122"/>
              </a:rPr>
              <a:t>,</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唤醒开门线程</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39			notify();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40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41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42	</a:t>
            </a:r>
            <a:endParaRPr lang="zh-CN" altLang="zh-CN" sz="12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1259099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13.1.2 Java</a:t>
            </a:r>
            <a:r>
              <a:rPr lang="zh-CN" altLang="en-US" dirty="0"/>
              <a:t>线程的生命周期及实现</a:t>
            </a:r>
            <a:r>
              <a:rPr lang="zh-CN" altLang="en-US" dirty="0" smtClean="0"/>
              <a:t>方式</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505885" y="995363"/>
            <a:ext cx="11368616" cy="4876800"/>
          </a:xfrm>
        </p:spPr>
        <p:txBody>
          <a:bodyPr/>
          <a:lstStyle/>
          <a:p>
            <a:r>
              <a:rPr lang="en-US" altLang="zh-CN" sz="2000" dirty="0"/>
              <a:t>1. </a:t>
            </a:r>
            <a:r>
              <a:rPr lang="zh-CN" altLang="en-US" sz="2000" dirty="0"/>
              <a:t>新建（</a:t>
            </a:r>
            <a:r>
              <a:rPr lang="en-US" altLang="zh-CN" sz="2000" dirty="0"/>
              <a:t>new</a:t>
            </a:r>
            <a:r>
              <a:rPr lang="zh-CN" altLang="en-US" sz="2000" dirty="0"/>
              <a:t>）状态</a:t>
            </a:r>
          </a:p>
          <a:p>
            <a:pPr lvl="1"/>
            <a:r>
              <a:rPr lang="zh-CN" altLang="en-US" sz="1800" dirty="0"/>
              <a:t>新建（</a:t>
            </a:r>
            <a:r>
              <a:rPr lang="en-US" altLang="zh-CN" sz="1800" dirty="0"/>
              <a:t>new</a:t>
            </a:r>
            <a:r>
              <a:rPr lang="zh-CN" altLang="en-US" sz="1800" dirty="0"/>
              <a:t>）状态又称新生状态。使用</a:t>
            </a:r>
            <a:r>
              <a:rPr lang="en-US" altLang="zh-CN" sz="1800" dirty="0"/>
              <a:t>new</a:t>
            </a:r>
            <a:r>
              <a:rPr lang="zh-CN" altLang="en-US" sz="1800" dirty="0"/>
              <a:t>关键字和某线程类的构造方法创建线程对象，则该线程对象就处于新生状态，表示系统已经为该线程对象分配了内存空间。处于新生态的线程可通过调用</a:t>
            </a:r>
            <a:r>
              <a:rPr lang="en-US" altLang="zh-CN" sz="1800" dirty="0"/>
              <a:t>start()</a:t>
            </a:r>
            <a:r>
              <a:rPr lang="zh-CN" altLang="en-US" sz="1800" dirty="0"/>
              <a:t>方法使它进入就绪状态。</a:t>
            </a:r>
          </a:p>
          <a:p>
            <a:pPr lvl="1"/>
            <a:r>
              <a:rPr lang="zh-CN" altLang="en-US" sz="1800" dirty="0"/>
              <a:t>创建</a:t>
            </a:r>
            <a:r>
              <a:rPr lang="en-US" altLang="zh-CN" sz="1800" dirty="0"/>
              <a:t>Java</a:t>
            </a:r>
            <a:r>
              <a:rPr lang="zh-CN" altLang="en-US" sz="1800" dirty="0"/>
              <a:t>线程就是创建</a:t>
            </a:r>
            <a:r>
              <a:rPr lang="en-US" altLang="zh-CN" sz="1800" dirty="0"/>
              <a:t>Java</a:t>
            </a:r>
            <a:r>
              <a:rPr lang="zh-CN" altLang="en-US" sz="1800" dirty="0"/>
              <a:t>线程对象。为了创建线程对象，必须要先定制一个适合于问题的线程类。在</a:t>
            </a:r>
            <a:r>
              <a:rPr lang="en-US" altLang="zh-CN" sz="1800" dirty="0"/>
              <a:t>Java</a:t>
            </a:r>
            <a:r>
              <a:rPr lang="zh-CN" altLang="en-US" sz="1800" dirty="0"/>
              <a:t>语言中可以通过以下三种途径来创建多线程：</a:t>
            </a:r>
          </a:p>
          <a:p>
            <a:pPr lvl="2"/>
            <a:r>
              <a:rPr lang="zh-CN" altLang="en-US" sz="1800" dirty="0"/>
              <a:t>（</a:t>
            </a:r>
            <a:r>
              <a:rPr lang="en-US" altLang="zh-CN" sz="1800" dirty="0"/>
              <a:t>1</a:t>
            </a:r>
            <a:r>
              <a:rPr lang="zh-CN" altLang="en-US" sz="1800" dirty="0"/>
              <a:t>）实现</a:t>
            </a:r>
            <a:r>
              <a:rPr lang="en-US" altLang="zh-CN" sz="1800" dirty="0"/>
              <a:t>Runnable</a:t>
            </a:r>
            <a:r>
              <a:rPr lang="zh-CN" altLang="en-US" sz="1800" dirty="0"/>
              <a:t>接口，并实现该接口的</a:t>
            </a:r>
            <a:r>
              <a:rPr lang="en-US" altLang="zh-CN" sz="1800" dirty="0"/>
              <a:t>run()</a:t>
            </a:r>
            <a:r>
              <a:rPr lang="zh-CN" altLang="en-US" sz="1800" dirty="0"/>
              <a:t>方法。</a:t>
            </a:r>
          </a:p>
          <a:p>
            <a:pPr lvl="2"/>
            <a:r>
              <a:rPr lang="zh-CN" altLang="en-US" sz="1800" dirty="0"/>
              <a:t>（</a:t>
            </a:r>
            <a:r>
              <a:rPr lang="en-US" altLang="zh-CN" sz="1800" dirty="0"/>
              <a:t>2</a:t>
            </a:r>
            <a:r>
              <a:rPr lang="zh-CN" altLang="en-US" sz="1800" dirty="0"/>
              <a:t>）继承</a:t>
            </a:r>
            <a:r>
              <a:rPr lang="en-US" altLang="zh-CN" sz="1800" dirty="0"/>
              <a:t>Thread</a:t>
            </a:r>
            <a:r>
              <a:rPr lang="zh-CN" altLang="en-US" sz="1800" dirty="0"/>
              <a:t>类，重写</a:t>
            </a:r>
            <a:r>
              <a:rPr lang="en-US" altLang="zh-CN" sz="1800" dirty="0"/>
              <a:t>run()</a:t>
            </a:r>
            <a:r>
              <a:rPr lang="zh-CN" altLang="en-US" sz="1800" dirty="0"/>
              <a:t>方法。</a:t>
            </a:r>
          </a:p>
          <a:p>
            <a:pPr lvl="2"/>
            <a:r>
              <a:rPr lang="zh-CN" altLang="en-US" sz="1800" dirty="0"/>
              <a:t>（</a:t>
            </a:r>
            <a:r>
              <a:rPr lang="en-US" altLang="zh-CN" sz="1800" dirty="0"/>
              <a:t>3</a:t>
            </a:r>
            <a:r>
              <a:rPr lang="zh-CN" altLang="en-US" sz="1800" dirty="0"/>
              <a:t>）实现</a:t>
            </a:r>
            <a:r>
              <a:rPr lang="en-US" altLang="zh-CN" sz="1800" dirty="0"/>
              <a:t>Callable</a:t>
            </a:r>
            <a:r>
              <a:rPr lang="zh-CN" altLang="en-US" sz="1800" dirty="0"/>
              <a:t>接口，重写</a:t>
            </a:r>
            <a:r>
              <a:rPr lang="en-US" altLang="zh-CN" sz="1800" dirty="0"/>
              <a:t>call()</a:t>
            </a:r>
            <a:r>
              <a:rPr lang="zh-CN" altLang="en-US" sz="1800" dirty="0"/>
              <a:t>方法</a:t>
            </a:r>
            <a:r>
              <a:rPr lang="zh-CN" altLang="en-US" sz="1800" dirty="0" smtClean="0"/>
              <a:t>。</a:t>
            </a:r>
            <a:endParaRPr lang="zh-CN" altLang="en-US" sz="1800" dirty="0"/>
          </a:p>
          <a:p>
            <a:r>
              <a:rPr lang="zh-CN" altLang="en-US" sz="2000" dirty="0"/>
              <a:t>例</a:t>
            </a:r>
            <a:r>
              <a:rPr lang="en-US" altLang="zh-CN" sz="2000" dirty="0"/>
              <a:t>13.1 </a:t>
            </a:r>
            <a:r>
              <a:rPr lang="zh-CN" altLang="en-US" sz="2000" dirty="0"/>
              <a:t>编写一个程序，它创建三个任务以及运行这些任务的线程：</a:t>
            </a:r>
          </a:p>
          <a:p>
            <a:pPr marL="457200" lvl="1" indent="0">
              <a:buNone/>
            </a:pPr>
            <a:r>
              <a:rPr lang="en-US" altLang="zh-CN" sz="1800" dirty="0"/>
              <a:t>•</a:t>
            </a:r>
            <a:r>
              <a:rPr lang="zh-CN" altLang="en-US" sz="1800" dirty="0"/>
              <a:t>第</a:t>
            </a:r>
            <a:r>
              <a:rPr lang="en-US" altLang="zh-CN" sz="1800" dirty="0"/>
              <a:t>1</a:t>
            </a:r>
            <a:r>
              <a:rPr lang="zh-CN" altLang="en-US" sz="1800" dirty="0"/>
              <a:t>个任务打印字母</a:t>
            </a:r>
            <a:r>
              <a:rPr lang="en-US" altLang="zh-CN" sz="1800" dirty="0"/>
              <a:t>A 10</a:t>
            </a:r>
            <a:r>
              <a:rPr lang="zh-CN" altLang="en-US" sz="1800" dirty="0"/>
              <a:t>次。</a:t>
            </a:r>
          </a:p>
          <a:p>
            <a:pPr marL="457200" lvl="1" indent="0">
              <a:buNone/>
            </a:pPr>
            <a:r>
              <a:rPr lang="en-US" altLang="zh-CN" sz="1800" dirty="0"/>
              <a:t>•</a:t>
            </a:r>
            <a:r>
              <a:rPr lang="zh-CN" altLang="en-US" sz="1800" dirty="0" smtClean="0"/>
              <a:t>第</a:t>
            </a:r>
            <a:r>
              <a:rPr lang="en-US" altLang="zh-CN" sz="1800" dirty="0" smtClean="0"/>
              <a:t>2</a:t>
            </a:r>
            <a:r>
              <a:rPr lang="zh-CN" altLang="en-US" sz="1800" dirty="0" smtClean="0"/>
              <a:t>个</a:t>
            </a:r>
            <a:r>
              <a:rPr lang="zh-CN" altLang="en-US" sz="1800" dirty="0"/>
              <a:t>任务打印字母</a:t>
            </a:r>
            <a:r>
              <a:rPr lang="en-US" altLang="zh-CN" sz="1800" dirty="0"/>
              <a:t>B 20</a:t>
            </a:r>
            <a:r>
              <a:rPr lang="zh-CN" altLang="en-US" sz="1800" dirty="0"/>
              <a:t>次。</a:t>
            </a:r>
          </a:p>
          <a:p>
            <a:pPr marL="457200" lvl="1" indent="0">
              <a:buNone/>
            </a:pPr>
            <a:r>
              <a:rPr lang="en-US" altLang="zh-CN" sz="1800" dirty="0"/>
              <a:t>•</a:t>
            </a:r>
            <a:r>
              <a:rPr lang="zh-CN" altLang="en-US" sz="1800" dirty="0" smtClean="0"/>
              <a:t>第</a:t>
            </a:r>
            <a:r>
              <a:rPr lang="en-US" altLang="zh-CN" sz="1800" dirty="0" smtClean="0"/>
              <a:t>3</a:t>
            </a:r>
            <a:r>
              <a:rPr lang="zh-CN" altLang="en-US" sz="1800" dirty="0" smtClean="0"/>
              <a:t>个</a:t>
            </a:r>
            <a:r>
              <a:rPr lang="zh-CN" altLang="en-US" sz="1800" dirty="0"/>
              <a:t>任务打印字母</a:t>
            </a:r>
            <a:r>
              <a:rPr lang="en-US" altLang="zh-CN" sz="1800" dirty="0"/>
              <a:t>C 30</a:t>
            </a:r>
            <a:r>
              <a:rPr lang="zh-CN" altLang="en-US" sz="1800" dirty="0"/>
              <a:t>次。</a:t>
            </a:r>
          </a:p>
          <a:p>
            <a:r>
              <a:rPr lang="zh-CN" altLang="en-US" sz="2000" dirty="0"/>
              <a:t>下面用创建多线程的两种途径来实现此功能。</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3428940049"/>
      </p:ext>
    </p:extLst>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4406" y="463472"/>
            <a:ext cx="10476614" cy="4205767"/>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43</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implements</a:t>
            </a:r>
            <a:r>
              <a:rPr lang="en-US" altLang="zh-CN" sz="1400" b="0" kern="0" dirty="0">
                <a:solidFill>
                  <a:srgbClr val="000000"/>
                </a:solidFill>
                <a:latin typeface="Consolas" panose="020B0609020204030204" pitchFamily="49" charset="0"/>
                <a:ea typeface="宋体" panose="02010600030101010101" pitchFamily="2" charset="-122"/>
              </a:rPr>
              <a:t> Runnable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44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Person </a:t>
            </a:r>
            <a:r>
              <a:rPr lang="en-US" altLang="zh-CN" sz="1400" b="0" kern="0" dirty="0" err="1">
                <a:solidFill>
                  <a:srgbClr val="0000C0"/>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PersonThread</a:t>
            </a:r>
            <a:r>
              <a:rPr lang="en-US" altLang="zh-CN" sz="1400" b="0" kern="0" dirty="0">
                <a:solidFill>
                  <a:srgbClr val="000000"/>
                </a:solidFill>
                <a:latin typeface="Consolas" panose="020B0609020204030204" pitchFamily="49" charset="0"/>
                <a:ea typeface="宋体" panose="02010600030101010101" pitchFamily="2" charset="-122"/>
              </a:rPr>
              <a:t>(Person </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47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50		</a:t>
            </a:r>
            <a:r>
              <a:rPr lang="en-US" altLang="zh-CN" sz="1400" b="0" kern="0" dirty="0">
                <a:solidFill>
                  <a:srgbClr val="646464"/>
                </a:solidFill>
                <a:latin typeface="Consolas" panose="020B0609020204030204" pitchFamily="49" charset="0"/>
                <a:ea typeface="宋体" panose="02010600030101010101" pitchFamily="2" charset="-122"/>
              </a:rPr>
              <a:t>@Override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51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run()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52			String </a:t>
            </a:r>
            <a:r>
              <a:rPr lang="en-US" altLang="zh-CN" sz="1400" b="0" kern="0" dirty="0">
                <a:solidFill>
                  <a:srgbClr val="6A3E3E"/>
                </a:solidFill>
                <a:latin typeface="Consolas" panose="020B0609020204030204" pitchFamily="49" charset="0"/>
                <a:ea typeface="宋体" panose="02010600030101010101" pitchFamily="2" charset="-122"/>
              </a:rPr>
              <a:t>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00"/>
                </a:solidFill>
                <a:latin typeface="Consolas" panose="020B0609020204030204" pitchFamily="49" charset="0"/>
                <a:ea typeface="宋体" panose="02010600030101010101" pitchFamily="2" charset="-122"/>
              </a:rPr>
              <a:t>Thread.</a:t>
            </a:r>
            <a:r>
              <a:rPr lang="en-US" altLang="zh-CN" sz="1400" b="0" i="1" kern="0" dirty="0" err="1">
                <a:solidFill>
                  <a:srgbClr val="000000"/>
                </a:solidFill>
                <a:latin typeface="Consolas" panose="020B0609020204030204" pitchFamily="49" charset="0"/>
                <a:ea typeface="宋体" panose="02010600030101010101" pitchFamily="2" charset="-122"/>
              </a:rPr>
              <a:t>currentThread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53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name</a:t>
            </a:r>
            <a:r>
              <a:rPr lang="en-US" altLang="zh-CN" sz="1400" b="0" kern="0" dirty="0" err="1">
                <a:solidFill>
                  <a:srgbClr val="000000"/>
                </a:solidFill>
                <a:latin typeface="Consolas" panose="020B0609020204030204" pitchFamily="49" charset="0"/>
                <a:ea typeface="宋体" panose="02010600030101010101" pitchFamily="2" charset="-122"/>
              </a:rPr>
              <a:t>.equals</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张飞</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54				</a:t>
            </a:r>
            <a:r>
              <a:rPr lang="en-US" altLang="zh-CN" sz="1400" b="0" kern="0" dirty="0" err="1">
                <a:solidFill>
                  <a:srgbClr val="0000C0"/>
                </a:solidFill>
                <a:latin typeface="Consolas" panose="020B0609020204030204" pitchFamily="49" charset="0"/>
                <a:ea typeface="宋体" panose="02010600030101010101" pitchFamily="2" charset="-122"/>
              </a:rPr>
              <a:t>person</a:t>
            </a:r>
            <a:r>
              <a:rPr lang="en-US" altLang="zh-CN" sz="1400" b="0" kern="0" dirty="0" err="1">
                <a:solidFill>
                  <a:srgbClr val="000000"/>
                </a:solidFill>
                <a:latin typeface="Consolas" panose="020B0609020204030204" pitchFamily="49" charset="0"/>
                <a:ea typeface="宋体" panose="02010600030101010101" pitchFamily="2" charset="-122"/>
              </a:rPr>
              <a:t>.openDoor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55			} </a:t>
            </a:r>
            <a:r>
              <a:rPr lang="en-US" altLang="zh-CN" sz="1400" b="0" kern="0" dirty="0">
                <a:solidFill>
                  <a:srgbClr val="7F0055"/>
                </a:solidFill>
                <a:latin typeface="Consolas" panose="020B0609020204030204" pitchFamily="49" charset="0"/>
                <a:ea typeface="宋体" panose="02010600030101010101" pitchFamily="2" charset="-122"/>
              </a:rPr>
              <a:t>else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if</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name</a:t>
            </a:r>
            <a:r>
              <a:rPr lang="en-US" altLang="zh-CN" sz="1400" b="0" kern="0" dirty="0" err="1">
                <a:solidFill>
                  <a:srgbClr val="000000"/>
                </a:solidFill>
                <a:latin typeface="Consolas" panose="020B0609020204030204" pitchFamily="49" charset="0"/>
                <a:ea typeface="宋体" panose="02010600030101010101" pitchFamily="2" charset="-122"/>
              </a:rPr>
              <a:t>.equals</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关羽</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56				</a:t>
            </a:r>
            <a:r>
              <a:rPr lang="en-US" altLang="zh-CN" sz="1400" b="0" kern="0" dirty="0" err="1">
                <a:solidFill>
                  <a:srgbClr val="0000C0"/>
                </a:solidFill>
                <a:latin typeface="Consolas" panose="020B0609020204030204" pitchFamily="49" charset="0"/>
                <a:ea typeface="宋体" panose="02010600030101010101" pitchFamily="2" charset="-122"/>
              </a:rPr>
              <a:t>person</a:t>
            </a:r>
            <a:r>
              <a:rPr lang="en-US" altLang="zh-CN" sz="1400" b="0" kern="0" dirty="0" err="1">
                <a:solidFill>
                  <a:srgbClr val="000000"/>
                </a:solidFill>
                <a:latin typeface="Consolas" panose="020B0609020204030204" pitchFamily="49" charset="0"/>
                <a:ea typeface="宋体" panose="02010600030101010101" pitchFamily="2" charset="-122"/>
              </a:rPr>
              <a:t>.deliverKey</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58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59	}</a:t>
            </a:r>
            <a:endParaRPr lang="zh-CN" altLang="en-US" sz="1400" b="0" dirty="0"/>
          </a:p>
        </p:txBody>
      </p:sp>
      <p:pic>
        <p:nvPicPr>
          <p:cNvPr id="6" name="图片 5"/>
          <p:cNvPicPr>
            <a:picLocks noChangeAspect="1"/>
          </p:cNvPicPr>
          <p:nvPr/>
        </p:nvPicPr>
        <p:blipFill>
          <a:blip r:embed="rId2"/>
          <a:stretch>
            <a:fillRect/>
          </a:stretch>
        </p:blipFill>
        <p:spPr>
          <a:xfrm>
            <a:off x="7947743" y="4413580"/>
            <a:ext cx="2610387" cy="1427175"/>
          </a:xfrm>
          <a:prstGeom prst="rect">
            <a:avLst/>
          </a:prstGeom>
        </p:spPr>
      </p:pic>
    </p:spTree>
    <p:extLst>
      <p:ext uri="{BB962C8B-B14F-4D97-AF65-F5344CB8AC3E}">
        <p14:creationId xmlns:p14="http://schemas.microsoft.com/office/powerpoint/2010/main" val="3111773425"/>
      </p:ext>
    </p:extLst>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13.4.2 </a:t>
            </a:r>
            <a:r>
              <a:rPr lang="zh-CN" altLang="en-US" dirty="0"/>
              <a:t>线程死锁问题</a:t>
            </a:r>
          </a:p>
        </p:txBody>
      </p:sp>
      <p:sp>
        <p:nvSpPr>
          <p:cNvPr id="3" name="内容占位符 2"/>
          <p:cNvSpPr>
            <a:spLocks noGrp="1"/>
          </p:cNvSpPr>
          <p:nvPr>
            <p:ph idx="1"/>
          </p:nvPr>
        </p:nvSpPr>
        <p:spPr/>
        <p:txBody>
          <a:bodyPr/>
          <a:lstStyle/>
          <a:p>
            <a:r>
              <a:rPr lang="zh-CN" altLang="en-US" dirty="0"/>
              <a:t>利用同步方法可以解决共享资源时的正确性问题，但同步也会带来死锁问题。在有两个以上线程的系统中，当形成封闭的等待环时就会产生死锁现象。即一个线程</a:t>
            </a:r>
            <a:r>
              <a:rPr lang="en-US" altLang="zh-CN" dirty="0"/>
              <a:t>A</a:t>
            </a:r>
            <a:r>
              <a:rPr lang="zh-CN" altLang="en-US" dirty="0"/>
              <a:t>在等待线程</a:t>
            </a:r>
            <a:r>
              <a:rPr lang="en-US" altLang="zh-CN" dirty="0"/>
              <a:t>B</a:t>
            </a:r>
            <a:r>
              <a:rPr lang="zh-CN" altLang="en-US" dirty="0"/>
              <a:t>的资源，线程</a:t>
            </a:r>
            <a:r>
              <a:rPr lang="en-US" altLang="zh-CN" dirty="0"/>
              <a:t>B</a:t>
            </a:r>
            <a:r>
              <a:rPr lang="zh-CN" altLang="en-US" dirty="0"/>
              <a:t>在等待线程</a:t>
            </a:r>
            <a:r>
              <a:rPr lang="en-US" altLang="zh-CN" dirty="0"/>
              <a:t>C</a:t>
            </a:r>
            <a:r>
              <a:rPr lang="zh-CN" altLang="en-US" dirty="0"/>
              <a:t>的资源，</a:t>
            </a:r>
            <a:r>
              <a:rPr lang="en-US" altLang="zh-CN" dirty="0"/>
              <a:t>……</a:t>
            </a:r>
            <a:r>
              <a:rPr lang="zh-CN" altLang="en-US" dirty="0"/>
              <a:t>，又在等待线程</a:t>
            </a:r>
            <a:r>
              <a:rPr lang="en-US" altLang="zh-CN" dirty="0"/>
              <a:t>A</a:t>
            </a:r>
            <a:r>
              <a:rPr lang="zh-CN" altLang="en-US" dirty="0"/>
              <a:t>的资源。最后形成无限制的等待。</a:t>
            </a:r>
          </a:p>
          <a:p>
            <a:r>
              <a:rPr lang="en-US" altLang="zh-CN" dirty="0"/>
              <a:t>Java</a:t>
            </a:r>
            <a:r>
              <a:rPr lang="zh-CN" altLang="en-US" dirty="0"/>
              <a:t>还没有有效地解决死锁的机制。有效的办法是谨慎使用多线程，并注意以下几点。</a:t>
            </a:r>
          </a:p>
          <a:p>
            <a:pPr lvl="1"/>
            <a:r>
              <a:rPr lang="zh-CN" altLang="en-US" dirty="0"/>
              <a:t>（</a:t>
            </a:r>
            <a:r>
              <a:rPr lang="en-US" altLang="zh-CN" dirty="0"/>
              <a:t>1</a:t>
            </a:r>
            <a:r>
              <a:rPr lang="zh-CN" altLang="en-US" dirty="0"/>
              <a:t>）真正需要时才采用多线程程序。</a:t>
            </a:r>
          </a:p>
          <a:p>
            <a:pPr lvl="1"/>
            <a:r>
              <a:rPr lang="zh-CN" altLang="en-US" dirty="0"/>
              <a:t>（</a:t>
            </a:r>
            <a:r>
              <a:rPr lang="en-US" altLang="zh-CN" dirty="0"/>
              <a:t>2</a:t>
            </a:r>
            <a:r>
              <a:rPr lang="zh-CN" altLang="en-US" dirty="0"/>
              <a:t>）对共享资源的占有时间要尽量短。</a:t>
            </a:r>
          </a:p>
          <a:p>
            <a:pPr lvl="1"/>
            <a:r>
              <a:rPr lang="zh-CN" altLang="en-US" dirty="0"/>
              <a:t>（</a:t>
            </a:r>
            <a:r>
              <a:rPr lang="en-US" altLang="zh-CN" dirty="0"/>
              <a:t>3</a:t>
            </a:r>
            <a:r>
              <a:rPr lang="zh-CN" altLang="en-US" dirty="0"/>
              <a:t>）使用多个锁时，确保所有线程都按照相同顺序获得锁。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428662561"/>
      </p:ext>
    </p:extLst>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a:t>
            </a:r>
            <a:r>
              <a:rPr lang="zh-CN" altLang="en-US" dirty="0"/>
              <a:t>线程组</a:t>
            </a:r>
          </a:p>
        </p:txBody>
      </p:sp>
      <p:sp>
        <p:nvSpPr>
          <p:cNvPr id="3" name="内容占位符 2"/>
          <p:cNvSpPr>
            <a:spLocks noGrp="1"/>
          </p:cNvSpPr>
          <p:nvPr>
            <p:ph idx="1"/>
          </p:nvPr>
        </p:nvSpPr>
        <p:spPr/>
        <p:txBody>
          <a:bodyPr/>
          <a:lstStyle/>
          <a:p>
            <a:r>
              <a:rPr lang="en-US" altLang="zh-CN" dirty="0"/>
              <a:t>Java</a:t>
            </a:r>
            <a:r>
              <a:rPr lang="zh-CN" altLang="en-US" dirty="0"/>
              <a:t>允许使用线程组（</a:t>
            </a:r>
            <a:r>
              <a:rPr lang="en-US" altLang="zh-CN" dirty="0"/>
              <a:t>Thread Group</a:t>
            </a:r>
            <a:r>
              <a:rPr lang="zh-CN" altLang="en-US" dirty="0"/>
              <a:t>）对一组线程进行统一管理。例如调用</a:t>
            </a:r>
            <a:r>
              <a:rPr lang="en-US" altLang="zh-CN" dirty="0"/>
              <a:t>interrupt()</a:t>
            </a:r>
            <a:r>
              <a:rPr lang="zh-CN" altLang="en-US" dirty="0"/>
              <a:t>方法中断某个线程组中所有线程的运行等。</a:t>
            </a:r>
          </a:p>
          <a:p>
            <a:r>
              <a:rPr lang="zh-CN" altLang="en-US" dirty="0"/>
              <a:t>线程组管理的职责由</a:t>
            </a:r>
            <a:r>
              <a:rPr lang="en-US" altLang="zh-CN" dirty="0" err="1"/>
              <a:t>TreadGroup</a:t>
            </a:r>
            <a:r>
              <a:rPr lang="zh-CN" altLang="en-US" dirty="0"/>
              <a:t>类担当。一般说来，线程组的操作有如下</a:t>
            </a:r>
            <a:r>
              <a:rPr lang="en-US" altLang="zh-CN" dirty="0"/>
              <a:t>3</a:t>
            </a:r>
            <a:r>
              <a:rPr lang="zh-CN" altLang="en-US" dirty="0"/>
              <a:t>类：</a:t>
            </a:r>
          </a:p>
          <a:p>
            <a:pPr lvl="1"/>
            <a:r>
              <a:rPr lang="zh-CN" altLang="en-US" dirty="0"/>
              <a:t>（</a:t>
            </a:r>
            <a:r>
              <a:rPr lang="en-US" altLang="zh-CN" dirty="0"/>
              <a:t>1</a:t>
            </a:r>
            <a:r>
              <a:rPr lang="zh-CN" altLang="en-US" dirty="0"/>
              <a:t>）创建线程组。</a:t>
            </a:r>
          </a:p>
          <a:p>
            <a:pPr lvl="1"/>
            <a:r>
              <a:rPr lang="zh-CN" altLang="en-US" dirty="0"/>
              <a:t>（</a:t>
            </a:r>
            <a:r>
              <a:rPr lang="en-US" altLang="zh-CN" dirty="0"/>
              <a:t>2</a:t>
            </a:r>
            <a:r>
              <a:rPr lang="zh-CN" altLang="en-US" dirty="0"/>
              <a:t>）将有关线程加入线程组。</a:t>
            </a:r>
          </a:p>
          <a:p>
            <a:pPr lvl="1"/>
            <a:r>
              <a:rPr lang="zh-CN" altLang="en-US" dirty="0"/>
              <a:t>（</a:t>
            </a:r>
            <a:r>
              <a:rPr lang="en-US" altLang="zh-CN" dirty="0"/>
              <a:t>3</a:t>
            </a:r>
            <a:r>
              <a:rPr lang="zh-CN" altLang="en-US" dirty="0"/>
              <a:t>）对线程组中的线程进行统一操作。</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824380805"/>
      </p:ext>
    </p:extLst>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a:t>
            </a:r>
            <a:r>
              <a:rPr lang="zh-CN" altLang="en-US" dirty="0"/>
              <a:t>线程</a:t>
            </a:r>
            <a:r>
              <a:rPr lang="zh-CN" altLang="en-US" dirty="0" smtClean="0"/>
              <a:t>组</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创建线程组</a:t>
            </a:r>
          </a:p>
          <a:p>
            <a:pPr lvl="1"/>
            <a:r>
              <a:rPr lang="zh-CN" altLang="en-US" dirty="0"/>
              <a:t>线程组由</a:t>
            </a:r>
            <a:r>
              <a:rPr lang="en-US" altLang="zh-CN" dirty="0" err="1"/>
              <a:t>ThreadGroup</a:t>
            </a:r>
            <a:r>
              <a:rPr lang="zh-CN" altLang="en-US" dirty="0"/>
              <a:t>的构造器创建，参数为线程组名。</a:t>
            </a:r>
            <a:r>
              <a:rPr lang="en-US" altLang="zh-CN" dirty="0" err="1"/>
              <a:t>ThreadGroup</a:t>
            </a:r>
            <a:r>
              <a:rPr lang="zh-CN" altLang="en-US" dirty="0"/>
              <a:t>构造器的两种原型</a:t>
            </a:r>
            <a:r>
              <a:rPr lang="zh-CN" altLang="en-US" dirty="0" smtClean="0"/>
              <a:t>为：</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其中：</a:t>
            </a:r>
            <a:r>
              <a:rPr lang="en-US" altLang="zh-CN" dirty="0"/>
              <a:t>name</a:t>
            </a:r>
            <a:r>
              <a:rPr lang="zh-CN" altLang="en-US" dirty="0"/>
              <a:t>指定线程组名称，</a:t>
            </a:r>
            <a:r>
              <a:rPr lang="en-US" altLang="zh-CN" dirty="0"/>
              <a:t>parent</a:t>
            </a:r>
            <a:r>
              <a:rPr lang="zh-CN" altLang="en-US" dirty="0"/>
              <a:t>用于指定父</a:t>
            </a:r>
            <a:r>
              <a:rPr lang="zh-CN" altLang="en-US" dirty="0" smtClean="0"/>
              <a:t>线程组。</a:t>
            </a:r>
            <a:endParaRPr lang="zh-CN" altLang="en-US" dirty="0"/>
          </a:p>
          <a:p>
            <a:pPr lvl="1"/>
            <a:r>
              <a:rPr lang="zh-CN" altLang="en-US" dirty="0"/>
              <a:t>例如：</a:t>
            </a:r>
          </a:p>
          <a:p>
            <a:pPr marL="800100" lvl="2" indent="0">
              <a:buNone/>
            </a:pPr>
            <a:r>
              <a:rPr lang="en-US" altLang="zh-CN" dirty="0"/>
              <a:t>String </a:t>
            </a:r>
            <a:r>
              <a:rPr lang="en-US" altLang="zh-CN" dirty="0" err="1"/>
              <a:t>groupName</a:t>
            </a:r>
            <a:r>
              <a:rPr lang="en-US" altLang="zh-CN" dirty="0"/>
              <a:t> = "</a:t>
            </a:r>
            <a:r>
              <a:rPr lang="en-US" altLang="zh-CN" dirty="0" err="1"/>
              <a:t>myThreadGroup</a:t>
            </a:r>
            <a:r>
              <a:rPr lang="en-US" altLang="zh-CN" dirty="0"/>
              <a:t>";</a:t>
            </a:r>
          </a:p>
          <a:p>
            <a:pPr marL="800100" lvl="2" indent="0">
              <a:buNone/>
            </a:pPr>
            <a:r>
              <a:rPr lang="en-US" altLang="zh-CN" dirty="0" err="1"/>
              <a:t>ThreadGroup</a:t>
            </a:r>
            <a:r>
              <a:rPr lang="en-US" altLang="zh-CN" dirty="0"/>
              <a:t> </a:t>
            </a:r>
            <a:r>
              <a:rPr lang="en-US" altLang="zh-CN" dirty="0" err="1"/>
              <a:t>tg</a:t>
            </a:r>
            <a:r>
              <a:rPr lang="en-US" altLang="zh-CN" dirty="0"/>
              <a:t> = new </a:t>
            </a:r>
            <a:r>
              <a:rPr lang="en-US" altLang="zh-CN" dirty="0" err="1"/>
              <a:t>ThreadGroup</a:t>
            </a:r>
            <a:r>
              <a:rPr lang="en-US" altLang="zh-CN" dirty="0"/>
              <a:t>(</a:t>
            </a:r>
            <a:r>
              <a:rPr lang="en-US" altLang="zh-CN" dirty="0" err="1"/>
              <a:t>groupName</a:t>
            </a:r>
            <a:r>
              <a:rPr lang="en-US" altLang="zh-CN" dirty="0"/>
              <a:t>);</a:t>
            </a:r>
          </a:p>
          <a:p>
            <a:pPr lvl="1"/>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774220"/>
              </p:ext>
            </p:extLst>
          </p:nvPr>
        </p:nvGraphicFramePr>
        <p:xfrm>
          <a:off x="1162762" y="2153846"/>
          <a:ext cx="7715424" cy="1014656"/>
        </p:xfrm>
        <a:graphic>
          <a:graphicData uri="http://schemas.openxmlformats.org/drawingml/2006/table">
            <a:tbl>
              <a:tblPr firstRow="1" firstCol="1" bandRow="1"/>
              <a:tblGrid>
                <a:gridCol w="7715424"/>
              </a:tblGrid>
              <a:tr h="1014656">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a:t>
                      </a:r>
                      <a:r>
                        <a:rPr lang="en-US" sz="1800" kern="100" dirty="0" err="1">
                          <a:effectLst/>
                          <a:latin typeface="Times New Roman" panose="02020603050405020304" pitchFamily="18" charset="0"/>
                          <a:ea typeface="宋体" panose="02010600030101010101" pitchFamily="2" charset="-122"/>
                        </a:rPr>
                        <a:t>ThreadGroup</a:t>
                      </a:r>
                      <a:r>
                        <a:rPr lang="en-US" sz="1800" kern="100" dirty="0">
                          <a:effectLst/>
                          <a:latin typeface="Times New Roman" panose="02020603050405020304" pitchFamily="18" charset="0"/>
                          <a:ea typeface="宋体" panose="02010600030101010101" pitchFamily="2" charset="-122"/>
                        </a:rPr>
                        <a:t>(String name);</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a:t>
                      </a:r>
                      <a:r>
                        <a:rPr lang="en-US" sz="1800" kern="100" dirty="0" err="1">
                          <a:effectLst/>
                          <a:latin typeface="Times New Roman" panose="02020603050405020304" pitchFamily="18" charset="0"/>
                          <a:ea typeface="宋体" panose="02010600030101010101" pitchFamily="2" charset="-122"/>
                        </a:rPr>
                        <a:t>ThreadGroup</a:t>
                      </a:r>
                      <a:r>
                        <a:rPr lang="en-US" sz="1800" kern="100" dirty="0">
                          <a:effectLst/>
                          <a:latin typeface="Times New Roman" panose="02020603050405020304" pitchFamily="18" charset="0"/>
                          <a:ea typeface="宋体" panose="02010600030101010101" pitchFamily="2" charset="-122"/>
                        </a:rPr>
                        <a:t>(</a:t>
                      </a:r>
                      <a:r>
                        <a:rPr lang="en-US" sz="1800" kern="100" dirty="0" err="1">
                          <a:effectLst/>
                          <a:latin typeface="Times New Roman" panose="02020603050405020304" pitchFamily="18" charset="0"/>
                          <a:ea typeface="宋体" panose="02010600030101010101" pitchFamily="2" charset="-122"/>
                        </a:rPr>
                        <a:t>ThreadGroup</a:t>
                      </a:r>
                      <a:r>
                        <a:rPr lang="en-US" sz="1800" kern="100" dirty="0">
                          <a:effectLst/>
                          <a:latin typeface="Times New Roman" panose="02020603050405020304" pitchFamily="18" charset="0"/>
                          <a:ea typeface="宋体" panose="02010600030101010101" pitchFamily="2" charset="-122"/>
                        </a:rPr>
                        <a:t> parent, String name);</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1869932"/>
      </p:ext>
    </p:extLst>
  </p:cSld>
  <p:clrMapOvr>
    <a:masterClrMapping/>
  </p:clrMapOvr>
  <p:transition spd="slow">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a:t>
            </a:r>
            <a:r>
              <a:rPr lang="zh-CN" altLang="en-US" dirty="0"/>
              <a:t>线程组</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将有关线程加入线程组</a:t>
            </a:r>
          </a:p>
          <a:p>
            <a:pPr lvl="1"/>
            <a:r>
              <a:rPr lang="zh-CN" altLang="en-US" dirty="0"/>
              <a:t>可以在创建一个线程时将其添加到线程组中。例如：</a:t>
            </a:r>
          </a:p>
          <a:p>
            <a:pPr marL="857250" lvl="2" indent="0">
              <a:buNone/>
            </a:pPr>
            <a:r>
              <a:rPr lang="en-US" altLang="zh-CN" dirty="0"/>
              <a:t>Thread t = new Thread(</a:t>
            </a:r>
            <a:r>
              <a:rPr lang="en-US" altLang="zh-CN" dirty="0" err="1"/>
              <a:t>tg</a:t>
            </a:r>
            <a:r>
              <a:rPr lang="en-US" altLang="zh-CN" dirty="0"/>
              <a:t>, "</a:t>
            </a:r>
            <a:r>
              <a:rPr lang="en-US" altLang="zh-CN" dirty="0" err="1"/>
              <a:t>aThread</a:t>
            </a:r>
            <a:r>
              <a:rPr lang="en-US" altLang="zh-CN" dirty="0"/>
              <a:t>");</a:t>
            </a:r>
          </a:p>
          <a:p>
            <a:r>
              <a:rPr lang="en-US" altLang="zh-CN" dirty="0"/>
              <a:t>3. </a:t>
            </a:r>
            <a:r>
              <a:rPr lang="zh-CN" altLang="en-US" dirty="0"/>
              <a:t>对线程组中的线程进行统一操作</a:t>
            </a:r>
          </a:p>
          <a:p>
            <a:pPr lvl="1"/>
            <a:r>
              <a:rPr lang="zh-CN" altLang="en-US" dirty="0"/>
              <a:t>对线程组中的线程进行操作使用</a:t>
            </a:r>
            <a:r>
              <a:rPr lang="en-US" altLang="zh-CN" dirty="0" err="1"/>
              <a:t>ThreadGroup</a:t>
            </a:r>
            <a:r>
              <a:rPr lang="zh-CN" altLang="en-US" dirty="0"/>
              <a:t>的有关方法。例如要将线程组 </a:t>
            </a:r>
            <a:r>
              <a:rPr lang="en-US" altLang="zh-CN" dirty="0" err="1"/>
              <a:t>tg</a:t>
            </a:r>
            <a:r>
              <a:rPr lang="zh-CN" altLang="en-US" dirty="0"/>
              <a:t>中的线程全部中断，可以调用</a:t>
            </a:r>
            <a:r>
              <a:rPr lang="en-US" altLang="zh-CN" dirty="0" err="1"/>
              <a:t>ThreadGroup</a:t>
            </a:r>
            <a:r>
              <a:rPr lang="zh-CN" altLang="en-US" dirty="0"/>
              <a:t>的方法</a:t>
            </a:r>
            <a:r>
              <a:rPr lang="en-US" altLang="zh-CN" dirty="0"/>
              <a:t>interrupt()</a:t>
            </a:r>
            <a:r>
              <a:rPr lang="zh-CN" altLang="en-US" dirty="0"/>
              <a:t>，即</a:t>
            </a:r>
          </a:p>
          <a:p>
            <a:pPr marL="857250" lvl="2" indent="0">
              <a:buNone/>
            </a:pPr>
            <a:r>
              <a:rPr lang="en-US" altLang="zh-CN" dirty="0" err="1" smtClean="0"/>
              <a:t>tg.interrupt</a:t>
            </a:r>
            <a:r>
              <a:rPr lang="en-US" altLang="zh-CN" dirty="0"/>
              <a:t>();</a:t>
            </a:r>
          </a:p>
          <a:p>
            <a:pPr lvl="1"/>
            <a:r>
              <a:rPr lang="zh-CN" altLang="en-US" dirty="0"/>
              <a:t>若要检查线程组中的线程是否处于可运行状态，可以调用方法</a:t>
            </a:r>
            <a:r>
              <a:rPr lang="en-US" altLang="zh-CN" dirty="0" err="1"/>
              <a:t>activeCount</a:t>
            </a:r>
            <a:r>
              <a:rPr lang="en-US" altLang="zh-CN" dirty="0"/>
              <a:t>()</a:t>
            </a:r>
            <a:r>
              <a:rPr lang="zh-CN" altLang="en-US" dirty="0"/>
              <a:t>，即</a:t>
            </a:r>
          </a:p>
          <a:p>
            <a:pPr marL="857250" lvl="2" indent="0">
              <a:buNone/>
            </a:pPr>
            <a:r>
              <a:rPr lang="en-US" altLang="zh-CN" dirty="0" err="1"/>
              <a:t>tg.activeCount</a:t>
            </a:r>
            <a:r>
              <a:rPr lang="en-US" altLang="zh-CN" dirty="0"/>
              <a:t>() == 0;</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Tree>
    <p:extLst>
      <p:ext uri="{BB962C8B-B14F-4D97-AF65-F5344CB8AC3E}">
        <p14:creationId xmlns:p14="http://schemas.microsoft.com/office/powerpoint/2010/main" val="1252909362"/>
      </p:ext>
    </p:extLst>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a:t>
            </a:r>
            <a:r>
              <a:rPr lang="zh-CN" altLang="en-US" dirty="0"/>
              <a:t>线程组</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478916" y="1114425"/>
            <a:ext cx="11368616" cy="677053"/>
          </a:xfrm>
        </p:spPr>
        <p:txBody>
          <a:bodyPr/>
          <a:lstStyle/>
          <a:p>
            <a:r>
              <a:rPr lang="zh-CN" altLang="en-US" sz="2000" dirty="0" smtClean="0"/>
              <a:t>示例：将代码</a:t>
            </a:r>
            <a:r>
              <a:rPr lang="en-US" altLang="zh-CN" sz="2000" dirty="0" smtClean="0"/>
              <a:t>13-14</a:t>
            </a:r>
            <a:r>
              <a:rPr lang="zh-CN" altLang="en-US" sz="2000" dirty="0" smtClean="0"/>
              <a:t>中的多个线程用线程组进行管理。</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643813" y="1791478"/>
            <a:ext cx="11691257" cy="4602798"/>
          </a:xfrm>
          <a:prstGeom prst="rect">
            <a:avLst/>
          </a:prstGeom>
        </p:spPr>
        <p:txBody>
          <a:bodyPr wrap="square">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TicketWindowTestWithThreadGroup</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TicketWindow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TicketWindow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List&lt;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FutureTask</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&lt;Integer&gt;&gt;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futureList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ArrayList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&lt;&gt;();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List&lt;Thread&gt;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threadList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ArrayList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&lt;&gt;();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创建线程组</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ThreadGroup</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ThreadGroup</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ticketTG</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3;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3F7F5F"/>
                </a:solidFill>
                <a:latin typeface="Consolas" panose="020B0609020204030204" pitchFamily="49" charset="0"/>
                <a:ea typeface="宋体" panose="02010600030101010101" pitchFamily="2" charset="-122"/>
                <a:cs typeface="Times New Roman" panose="02020603050405020304" pitchFamily="18" charset="0"/>
              </a:rPr>
              <a:t>FutureTask</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对象封装了</a:t>
            </a:r>
            <a:r>
              <a:rPr lang="en-US" altLang="zh-CN" sz="1400" b="0" u="sng"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Callable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对象的</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call()</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方法的返回值</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FutureTask</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&lt;Integer&gt;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future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FutureTask</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&lt;&gt;(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futureList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.add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future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创建线程并将此线程加入线程组</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Thread(</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future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threadList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.add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.setName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号窗口</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.start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8919628"/>
      </p:ext>
    </p:extLst>
  </p:cSld>
  <p:clrMapOvr>
    <a:masterClrMapping/>
  </p:clrMapOvr>
  <p:transition spd="slow">
    <p:randomBar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a:t>
            </a:r>
            <a:r>
              <a:rPr lang="zh-CN" altLang="en-US" dirty="0"/>
              <a:t>线程组</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2021/12/17</a:t>
            </a:fld>
            <a:endParaRPr lang="en-US" altLang="zh-CN" dirty="0"/>
          </a:p>
        </p:txBody>
      </p:sp>
      <p:sp>
        <p:nvSpPr>
          <p:cNvPr id="5" name="矩形 4"/>
          <p:cNvSpPr/>
          <p:nvPr/>
        </p:nvSpPr>
        <p:spPr>
          <a:xfrm>
            <a:off x="-385925" y="1200635"/>
            <a:ext cx="12260426" cy="4527393"/>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try</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当前线程组中的活动线程数为</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0,</a:t>
            </a:r>
            <a:r>
              <a:rPr lang="zh-CN" altLang="en-US"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表示该线程组中的所有线程执行完毕</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tg</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.activeCount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所有子线程执行完后</a:t>
            </a:r>
            <a:r>
              <a:rPr lang="en-US" altLang="zh-CN" sz="1400" b="0" kern="0" dirty="0">
                <a:solidFill>
                  <a:srgbClr val="3F7F5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打印每个窗口卖的票数。</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0;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futureList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.size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winName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threadList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getName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FutureTask</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&lt;Integer&gt;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future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futureList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winName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总共卖了</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future</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张票！</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break</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catch</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(Exception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.printStackTrace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0945683"/>
      </p:ext>
    </p:extLst>
  </p:cSld>
  <p:clrMapOvr>
    <a:masterClrMapping/>
  </p:clrMapOvr>
  <p:transition spd="slow">
    <p:randomBar dir="vert"/>
  </p:transition>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18568</TotalTime>
  <Words>10005</Words>
  <Application>Microsoft Office PowerPoint</Application>
  <PresentationFormat>宽屏</PresentationFormat>
  <Paragraphs>1282</Paragraphs>
  <Slides>96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7" baseType="lpstr">
      <vt:lpstr>Dotum</vt:lpstr>
      <vt:lpstr>Monotype Sorts</vt:lpstr>
      <vt:lpstr>楷体_GB2312</vt:lpstr>
      <vt:lpstr>宋体</vt:lpstr>
      <vt:lpstr>Calibri</vt:lpstr>
      <vt:lpstr>Consolas</vt:lpstr>
      <vt:lpstr>Helvetica</vt:lpstr>
      <vt:lpstr>Times New Roman</vt:lpstr>
      <vt:lpstr>Wingdings</vt:lpstr>
      <vt:lpstr>db-book</vt:lpstr>
      <vt:lpstr>Visio</vt:lpstr>
      <vt:lpstr>PowerPoint 演示文稿</vt:lpstr>
      <vt:lpstr>PowerPoint 演示文稿</vt:lpstr>
      <vt:lpstr>第13.1课 Java多线程概述</vt:lpstr>
      <vt:lpstr>13.1.1 进程与线程</vt:lpstr>
      <vt:lpstr>13.1.1 进程与线程（续）</vt:lpstr>
      <vt:lpstr>13.1.1 进程与线程（续）</vt:lpstr>
      <vt:lpstr>13.1.1 进程与线程（续）</vt:lpstr>
      <vt:lpstr>13.1.2 Java线程的生命周期及实现方式</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不使用多线程与使用多线程耗时分析比较</vt:lpstr>
      <vt:lpstr>不使用多线程与使用多线程耗时分析比较（续）</vt:lpstr>
      <vt:lpstr>不使用多线程与使用多线程耗时分析比较（续）</vt:lpstr>
      <vt:lpstr>不使用多线程与使用多线程耗时分析比较（续）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13.1.2 Java线程的生命周期及实现方式(续)</vt:lpstr>
      <vt:lpstr>13.1.3 Java多线程程序实例：室友叫醒</vt:lpstr>
      <vt:lpstr>13.1.4 线程调度与线程优先级</vt:lpstr>
      <vt:lpstr>13.1.4 线程调度与线程优先级（续）</vt:lpstr>
      <vt:lpstr>知识链接</vt:lpstr>
      <vt:lpstr>第13.2课  java.lang.Thread类</vt:lpstr>
      <vt:lpstr>PowerPoint 演示文稿</vt:lpstr>
      <vt:lpstr>13.2.1 Thread类的构造器</vt:lpstr>
      <vt:lpstr>13.2.2 Thread类中的优先级别静态常量</vt:lpstr>
      <vt:lpstr>13.2.3 Thread类中影响线程状态的方法</vt:lpstr>
      <vt:lpstr>13.2.3 Thread类中影响线程状态的方法（续）</vt:lpstr>
      <vt:lpstr>13.2.4 Thread类中的一般方法</vt:lpstr>
      <vt:lpstr>13.2.5 Thread类从Object继承的方法</vt:lpstr>
      <vt:lpstr>知识链接</vt:lpstr>
      <vt:lpstr>第13.3课 线程池</vt:lpstr>
      <vt:lpstr>13.3.1 线程池概念</vt:lpstr>
      <vt:lpstr>13.3.2 Java提供的线程池</vt:lpstr>
      <vt:lpstr>13.3.2 Java提供的线程池(续)</vt:lpstr>
      <vt:lpstr>13.3.2 Java提供的线程池(续)</vt:lpstr>
      <vt:lpstr>13.3.2 Java提供的线程池(续)</vt:lpstr>
      <vt:lpstr>13.3.2 Java提供的线程池(续)</vt:lpstr>
      <vt:lpstr>13.3.2 Java提供的线程池(续)</vt:lpstr>
      <vt:lpstr>13.3.2 Java提供的线程池(续)</vt:lpstr>
      <vt:lpstr>13.3.2 Java提供的线程池(续)</vt:lpstr>
      <vt:lpstr>知识链接</vt:lpstr>
      <vt:lpstr>多线程的应用场景</vt:lpstr>
      <vt:lpstr>多线程的应用场景(续)</vt:lpstr>
      <vt:lpstr>多线程的应用场景(续)</vt:lpstr>
      <vt:lpstr>第13.4课 多线程管理</vt:lpstr>
      <vt:lpstr>PowerPoint 演示文稿</vt:lpstr>
      <vt:lpstr>13.4.1 多线程同步共享资源</vt:lpstr>
      <vt:lpstr>13.4.1 多线程同步共享资源(续)</vt:lpstr>
      <vt:lpstr>13.4.1 多线程同步共享资源(续)</vt:lpstr>
      <vt:lpstr>13.4.1 多线程同步共享资源(续)</vt:lpstr>
      <vt:lpstr>13.4.1 多线程同步共享资源(续)</vt:lpstr>
      <vt:lpstr>13.4.1 多线程同步共享资源(续)</vt:lpstr>
      <vt:lpstr>13.4.1 多线程同步共享资源(续)</vt:lpstr>
      <vt:lpstr>13.4.1 多线程同步共享资源(续)</vt:lpstr>
      <vt:lpstr>13.4.1 多线程同步共享资源(续)</vt:lpstr>
      <vt:lpstr>13.4.1 多线程同步共享资源(续)</vt:lpstr>
      <vt:lpstr>13.4.1 多线程同步共享资源(续)</vt:lpstr>
      <vt:lpstr>PowerPoint 演示文稿</vt:lpstr>
      <vt:lpstr>13.4.1 多线程同步共享资源(续)</vt:lpstr>
      <vt:lpstr>13.4.1 多线程同步共享资源(续)</vt:lpstr>
      <vt:lpstr>PowerPoint 演示文稿</vt:lpstr>
      <vt:lpstr>PowerPoint 演示文稿</vt:lpstr>
      <vt:lpstr>PowerPoint 演示文稿</vt:lpstr>
      <vt:lpstr>PowerPoint 演示文稿</vt:lpstr>
      <vt:lpstr>13.4.1 多线程同步共享资源(续)</vt:lpstr>
      <vt:lpstr>13.4.1 多线程同步共享资源(续)</vt:lpstr>
      <vt:lpstr>PowerPoint 演示文稿</vt:lpstr>
      <vt:lpstr>PowerPoint 演示文稿</vt:lpstr>
      <vt:lpstr>13.4.2 线程死锁问题</vt:lpstr>
      <vt:lpstr>13.4.3 线程组</vt:lpstr>
      <vt:lpstr>13.4.3 线程组(续)</vt:lpstr>
      <vt:lpstr>13.4.3 线程组(续)</vt:lpstr>
      <vt:lpstr>13.4.3 线程组(续)</vt:lpstr>
      <vt:lpstr>13.4.3 线程组(续)</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1669</cp:revision>
  <cp:lastPrinted>2001-02-09T15:35:27Z</cp:lastPrinted>
  <dcterms:created xsi:type="dcterms:W3CDTF">1999-11-04T20:50:09Z</dcterms:created>
  <dcterms:modified xsi:type="dcterms:W3CDTF">2021-12-17T02:53:26Z</dcterms:modified>
</cp:coreProperties>
</file>