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256" r:id="rId4"/>
    <p:sldId id="261" r:id="rId5"/>
    <p:sldId id="262" r:id="rId6"/>
    <p:sldId id="263" r:id="rId7"/>
    <p:sldId id="269" r:id="rId8"/>
    <p:sldId id="277" r:id="rId9"/>
    <p:sldId id="265" r:id="rId10"/>
    <p:sldId id="278" r:id="rId11"/>
    <p:sldId id="279" r:id="rId12"/>
    <p:sldId id="280" r:id="rId13"/>
    <p:sldId id="281" r:id="rId14"/>
    <p:sldId id="296" r:id="rId15"/>
    <p:sldId id="297" r:id="rId16"/>
    <p:sldId id="289" r:id="rId17"/>
    <p:sldId id="290" r:id="rId18"/>
    <p:sldId id="291" r:id="rId19"/>
    <p:sldId id="292" r:id="rId21"/>
    <p:sldId id="293" r:id="rId22"/>
    <p:sldId id="294" r:id="rId23"/>
    <p:sldId id="295" r:id="rId24"/>
    <p:sldId id="286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9238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376988"/>
            <a:ext cx="3836988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0" y="2601913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vert="horz" wrap="square" lIns="54864" tIns="9144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165100" y="1169988"/>
            <a:ext cx="2522538" cy="201613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35300" y="1169988"/>
            <a:ext cx="5194300" cy="201613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339138" y="1169988"/>
            <a:ext cx="733425" cy="201613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9238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376988"/>
            <a:ext cx="3836988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0" y="2601913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vert="horz" wrap="square" lIns="54864" tIns="9144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165100" y="1169988"/>
            <a:ext cx="2522538" cy="201613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35300" y="1169988"/>
            <a:ext cx="5194300" cy="201613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339138" y="1169988"/>
            <a:ext cx="733425" cy="201613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</a:ln>
        </p:spPr>
        <p:txBody>
          <a:bodyPr lIns="54864" tIns="9144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rgbClr val="3F3F3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438150" indent="-319405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80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880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</a:ln>
        </p:spPr>
        <p:txBody>
          <a:bodyPr lIns="54864" tIns="9144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rgbClr val="3F3F3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438150" indent="-319405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80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880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缺陷管理</a:t>
            </a:r>
            <a:endParaRPr kumimoji="0" lang="zh-CN" altLang="en-US" sz="47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 vert="horz" wrap="square" lIns="118872" tIns="0" rIns="45720" bIns="0" anchor="b"/>
          <a:p>
            <a:pPr eaLnBrk="1" hangingPunct="1">
              <a:buSzPct val="80000"/>
            </a:pPr>
            <a:endParaRPr lang="zh-CN" altLang="zh-CN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如何进行缺陷管理</a:t>
            </a:r>
            <a:r>
              <a:rPr kumimoji="0" lang="en-US" altLang="zh-CN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(3)</a:t>
            </a:r>
            <a:endParaRPr kumimoji="0" lang="en-US" altLang="zh-CN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875"/>
            <a:ext cx="8675688" cy="5064125"/>
          </a:xfrm>
        </p:spPr>
        <p:txBody>
          <a:bodyPr vert="horz" wrap="square" lIns="54864" tIns="91440" rIns="91440" bIns="45720" numCol="1" rtlCol="0" anchor="t" anchorCtr="0" compatLnSpc="1">
            <a:normAutofit lnSpcReduction="10000"/>
          </a:bodyPr>
          <a:lstStyle/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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严重程度高的软件缺陷具有较高的优先级吗？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/>
              <a:buChar char="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一般是。严重程度高说明缺陷对软件造成的质量危害性大。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/>
              <a:buChar char="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严重程度高优先级不一定高。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695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/>
              <a:buChar char="▪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如果某个严重的软件缺陷只在非常极端的条件产生，则没有必要马上解决。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695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/>
              <a:buChar char="▪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如果修正一个软件缺陷，需要重新修改软件的整体架构，可能会产生更多潜在的缺陷，而且软件由于市场的压力必须尽快发布，此时即使缺陷的严重性很高，是否需要修正，需要全盘考虑。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/>
              <a:buChar char="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严重程度低优先级不一定低。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695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/>
              <a:buChar char="▪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例：软件名称或公司名称的拼写错误。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21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4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charRg st="62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9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charRg st="96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80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9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7">
                                            <p:txEl>
                                              <p:charRg st="194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如何进行缺陷管理</a:t>
            </a:r>
            <a:r>
              <a:rPr kumimoji="0" lang="en-US" altLang="zh-CN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(4)</a:t>
            </a:r>
            <a:endParaRPr kumimoji="0" lang="en-US" altLang="zh-CN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228600" y="1412875"/>
            <a:ext cx="8675688" cy="4759325"/>
          </a:xfrm>
        </p:spPr>
        <p:txBody>
          <a:bodyPr vert="horz" wrap="square" lIns="54864" tIns="91440" rIns="91440" bIns="45720" anchor="t"/>
          <a:p>
            <a:pPr eaLnBrk="1" hangingPunct="1"/>
            <a:r>
              <a:rPr lang="zh-CN" altLang="en-US" dirty="0"/>
              <a:t>按照测试种类划分</a:t>
            </a:r>
            <a:endParaRPr lang="zh-CN" altLang="en-US" dirty="0"/>
          </a:p>
          <a:p>
            <a:pPr eaLnBrk="1" hangingPunct="1"/>
            <a:r>
              <a:rPr lang="zh-CN" altLang="en-US" dirty="0"/>
              <a:t>按功能模块划分</a:t>
            </a:r>
            <a:endParaRPr lang="zh-CN" altLang="en-US" dirty="0"/>
          </a:p>
          <a:p>
            <a:pPr eaLnBrk="1" hangingPunct="1"/>
            <a:r>
              <a:rPr lang="zh-CN" altLang="en-US" dirty="0"/>
              <a:t>按</a:t>
            </a:r>
            <a:r>
              <a:rPr lang="en-US" altLang="zh-CN" dirty="0"/>
              <a:t>Bug</a:t>
            </a:r>
            <a:r>
              <a:rPr lang="zh-CN" altLang="en-US" dirty="0"/>
              <a:t>生命周期划分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新建（</a:t>
            </a:r>
            <a:r>
              <a:rPr lang="en-US" altLang="zh-CN" dirty="0"/>
              <a:t>new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由测试人员发现并提交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已分配（</a:t>
            </a:r>
            <a:r>
              <a:rPr lang="en-US" altLang="zh-CN" dirty="0"/>
              <a:t>assigned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开发人员接收了该</a:t>
            </a:r>
            <a:r>
              <a:rPr lang="en-US" altLang="zh-CN" dirty="0"/>
              <a:t>Bug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解决（</a:t>
            </a:r>
            <a:r>
              <a:rPr lang="en-US" altLang="zh-CN" dirty="0"/>
              <a:t>fixed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开发人员解决了该</a:t>
            </a:r>
            <a:r>
              <a:rPr lang="en-US" altLang="zh-CN" dirty="0"/>
              <a:t>Bug,</a:t>
            </a:r>
            <a:r>
              <a:rPr lang="zh-CN" altLang="en-US" dirty="0"/>
              <a:t>并给测试人员回归测试；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关闭（</a:t>
            </a:r>
            <a:r>
              <a:rPr lang="en-US" altLang="zh-CN" dirty="0"/>
              <a:t>closed</a:t>
            </a:r>
            <a:r>
              <a:rPr lang="zh-CN" altLang="en-US" dirty="0"/>
              <a:t>）：测试人员回归测试确认已经解决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重新打开（</a:t>
            </a:r>
            <a:r>
              <a:rPr lang="en-US" altLang="zh-CN" dirty="0"/>
              <a:t>reopen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如何进行缺陷管理</a:t>
            </a:r>
            <a:r>
              <a:rPr kumimoji="0" lang="en-US" altLang="zh-CN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(6)</a:t>
            </a:r>
            <a:endParaRPr kumimoji="0" lang="en-US" altLang="zh-CN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00213"/>
            <a:ext cx="8229600" cy="4700588"/>
          </a:xfrm>
        </p:spPr>
        <p:txBody>
          <a:bodyPr vert="horz" wrap="square" lIns="54864" tIns="91440" rIns="91440" bIns="45720" numCol="1" rtlCol="0" anchor="t" anchorCtr="0" compatLnSpc="1">
            <a:normAutofit lnSpcReduction="10000"/>
          </a:bodyPr>
          <a:lstStyle/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、缺陷管理中的角色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/>
              <a:buChar char="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开发负责人（项目组长）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负责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制定缺陷管理计划和流程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，将测试工程师发现的问题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指派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给指定开发工程师，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协调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缺陷管理流程中的问题。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/>
              <a:buChar char="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测试工程师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将发现的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问题提交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到缺陷管理系统中，写明问题的描述、严重程度，问题重现方法；负责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重新测试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开发工程师修改过的缺陷。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/>
              <a:buChar char="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开发工程师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确认并修改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指定给自己的软件缺陷。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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如何进行缺陷管理</a:t>
            </a:r>
            <a:r>
              <a:rPr kumimoji="0" lang="en-US" altLang="zh-CN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(7)</a:t>
            </a:r>
            <a:endParaRPr kumimoji="0" lang="en-US" altLang="zh-CN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238625"/>
          </a:xfrm>
        </p:spPr>
        <p:txBody>
          <a:bodyPr vert="horz" wrap="square" lIns="54864" tIns="91440" rIns="91440" bIns="45720" anchor="t"/>
          <a:p>
            <a:pPr eaLnBrk="1" hangingPunct="1">
              <a:buFontTx/>
              <a:buNone/>
            </a:pPr>
            <a:r>
              <a:rPr lang="en-US" altLang="zh-CN" dirty="0"/>
              <a:t>4</a:t>
            </a:r>
            <a:r>
              <a:rPr lang="zh-CN" altLang="en-US" dirty="0"/>
              <a:t>、缺陷管理流程</a:t>
            </a:r>
            <a:endParaRPr lang="zh-CN" altLang="en-US" dirty="0"/>
          </a:p>
          <a:p>
            <a:pPr eaLnBrk="1" hangingPunct="1">
              <a:buChar char=""/>
            </a:pPr>
            <a:endParaRPr lang="en-US" altLang="zh-CN" dirty="0"/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2988" y="2276475"/>
            <a:ext cx="6985000" cy="4491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296863"/>
            <a:ext cx="7772400" cy="1143000"/>
          </a:xfrm>
        </p:spPr>
        <p:txBody>
          <a:bodyPr/>
          <a:lstStyle/>
          <a:p>
            <a:pPr marL="17780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缺陷分布分析</a:t>
            </a:r>
            <a:endParaRPr lang="zh-CN" altLang="en-US" sz="3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665288"/>
            <a:ext cx="7993063" cy="1150937"/>
          </a:xfrm>
        </p:spPr>
        <p:txBody>
          <a:bodyPr/>
          <a:lstStyle/>
          <a:p>
            <a:r>
              <a:rPr lang="zh-CN" sz="2400" b="1" smtClean="0"/>
              <a:t>缺陷分布报告</a:t>
            </a:r>
            <a:r>
              <a:rPr lang="zh-CN" sz="2400" smtClean="0"/>
              <a:t>，缺陷数量与缺陷属性的函数。如测试需求和缺陷状态、严重性的分布情况等。</a:t>
            </a:r>
            <a:endParaRPr lang="zh-CN" sz="2400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92275" y="3033713"/>
            <a:ext cx="61880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hlink"/>
                </a:solidFill>
                <a:latin typeface="Arial" panose="020B0604020202020204" pitchFamily="34" charset="0"/>
              </a:rPr>
              <a:t>示例：根本原因图表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2390775" y="24193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pic>
        <p:nvPicPr>
          <p:cNvPr id="31748" name="Picture 4" descr="15-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63600" y="2276475"/>
            <a:ext cx="7621588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椭圆 6"/>
          <p:cNvSpPr>
            <a:spLocks noChangeArrowheads="1"/>
          </p:cNvSpPr>
          <p:nvPr/>
        </p:nvSpPr>
        <p:spPr bwMode="auto">
          <a:xfrm>
            <a:off x="6156325" y="2816225"/>
            <a:ext cx="1763713" cy="792163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31750" name="椭圆 7"/>
          <p:cNvSpPr>
            <a:spLocks noChangeArrowheads="1"/>
          </p:cNvSpPr>
          <p:nvPr/>
        </p:nvSpPr>
        <p:spPr bwMode="auto">
          <a:xfrm>
            <a:off x="5688013" y="4941888"/>
            <a:ext cx="1763712" cy="7905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31751" name="椭圆 8"/>
          <p:cNvSpPr>
            <a:spLocks noChangeArrowheads="1"/>
          </p:cNvSpPr>
          <p:nvPr/>
        </p:nvSpPr>
        <p:spPr bwMode="auto">
          <a:xfrm>
            <a:off x="719138" y="4329113"/>
            <a:ext cx="1008062" cy="79216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hlink"/>
                </a:solidFill>
              </a:rPr>
              <a:t>缺陷报告</a:t>
            </a:r>
            <a:endParaRPr lang="zh-CN" altLang="en-US" sz="3600" b="1" smtClean="0">
              <a:solidFill>
                <a:schemeClr val="hlink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792163" y="1557338"/>
            <a:ext cx="7667625" cy="4476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b="1" i="1"/>
              <a:t>缺陷分布报告，</a:t>
            </a:r>
            <a:r>
              <a:rPr lang="zh-CN" altLang="en-US" sz="2000" i="1"/>
              <a:t>允许将缺陷计数作为一个或多个缺陷参数的函数来显示，生成缺陷数量与缺陷属性的函数。如测试需求和缺陷状态、严重性的分布情况等。</a:t>
            </a:r>
            <a:endParaRPr lang="zh-CN" altLang="en-US" sz="2000" i="1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b="1" i="1"/>
              <a:t>缺陷趋势报告，</a:t>
            </a:r>
            <a:r>
              <a:rPr lang="zh-CN" altLang="en-US" sz="2000" i="1"/>
              <a:t>按各种状态将缺陷计数作为时间的函数显示。趋势报告可以是累计的，也可以是非累计的；</a:t>
            </a:r>
            <a:endParaRPr lang="zh-CN" altLang="en-US" sz="2000" i="1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b="1" i="1"/>
              <a:t>缺陷年龄报告，</a:t>
            </a:r>
            <a:r>
              <a:rPr lang="zh-CN" altLang="en-US" sz="2000" i="1"/>
              <a:t>显示缺陷处于活动状态的时间，展示一个缺陷处于某种状态的时间长短，从而了解处理这些缺陷的进度情况。</a:t>
            </a:r>
            <a:endParaRPr lang="zh-CN" altLang="en-US" sz="2000" i="1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b="1" i="1"/>
              <a:t>测试结果进度报告，</a:t>
            </a:r>
            <a:r>
              <a:rPr lang="zh-CN" altLang="en-US" sz="2000" i="1"/>
              <a:t>展示测试过程在被测应用的几个版本中的执行结果以及测试周期</a:t>
            </a:r>
            <a:endParaRPr lang="zh-CN" altLang="en-US" sz="2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296863"/>
            <a:ext cx="7772400" cy="1143000"/>
          </a:xfrm>
        </p:spPr>
        <p:txBody>
          <a:bodyPr/>
          <a:lstStyle/>
          <a:p>
            <a:pPr marL="17780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缺陷跟踪方法</a:t>
            </a:r>
            <a:endParaRPr lang="zh-CN" altLang="en-US" sz="3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500174"/>
            <a:ext cx="8172450" cy="3571900"/>
          </a:xfrm>
        </p:spPr>
        <p:txBody>
          <a:bodyPr>
            <a:normAutofit lnSpcReduction="10000"/>
          </a:bodyPr>
          <a:lstStyle/>
          <a:p>
            <a:r>
              <a:rPr lang="zh-CN" sz="2400" b="1" dirty="0" smtClean="0">
                <a:solidFill>
                  <a:srgbClr val="00B0F0"/>
                </a:solidFill>
              </a:rPr>
              <a:t>当前缺陷状态</a:t>
            </a:r>
            <a:r>
              <a:rPr lang="en-US" altLang="zh-CN" sz="2400" dirty="0" smtClean="0">
                <a:solidFill>
                  <a:srgbClr val="00B0F0"/>
                </a:solidFill>
              </a:rPr>
              <a:t> </a:t>
            </a:r>
            <a:r>
              <a:rPr lang="en-US" altLang="zh-CN" sz="2400" dirty="0" smtClean="0"/>
              <a:t>– Bug Dashboard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 smtClean="0"/>
          </a:p>
          <a:p>
            <a:endParaRPr lang="en-US" altLang="zh-CN" sz="2400" b="1" dirty="0" smtClean="0">
              <a:solidFill>
                <a:srgbClr val="00B0F0"/>
              </a:solidFill>
            </a:endParaRPr>
          </a:p>
          <a:p>
            <a:r>
              <a:rPr lang="zh-CN" sz="2400" b="1" dirty="0" smtClean="0">
                <a:solidFill>
                  <a:srgbClr val="00B0F0"/>
                </a:solidFill>
              </a:rPr>
              <a:t>项目发展趋势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: </a:t>
            </a:r>
            <a:r>
              <a:rPr lang="zh-CN" altLang="en-US" sz="2400" b="1" dirty="0" smtClean="0"/>
              <a:t>每天的变化、差异，重点进行趋势分析</a:t>
            </a:r>
            <a:endParaRPr lang="zh-CN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538" y="2000240"/>
          <a:ext cx="7272808" cy="2124236"/>
        </p:xfrm>
        <a:graphic>
          <a:graphicData uri="http://schemas.openxmlformats.org/drawingml/2006/table">
            <a:tbl>
              <a:tblPr/>
              <a:tblGrid>
                <a:gridCol w="861992"/>
                <a:gridCol w="641483"/>
                <a:gridCol w="661529"/>
                <a:gridCol w="895336"/>
                <a:gridCol w="792088"/>
                <a:gridCol w="936104"/>
                <a:gridCol w="756084"/>
                <a:gridCol w="1006524"/>
                <a:gridCol w="721668"/>
              </a:tblGrid>
              <a:tr h="583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级别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总数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未处理的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正在处理的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修正的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不是缺陷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重复的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暂不处理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关闭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85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致命的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严重的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216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18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7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5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4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161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一般的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31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23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7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  <a:cs typeface="Tahoma" panose="020B0604030504040204"/>
                        </a:rPr>
                        <a:t>微小的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5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3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ahoma" panose="020B06040305040402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hlink"/>
                </a:solidFill>
                <a:latin typeface="Arial" panose="020B0604020202020204" pitchFamily="34" charset="0"/>
              </a:rPr>
              <a:t>软件缺陷报告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65275"/>
            <a:ext cx="77724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smtClean="0"/>
              <a:t>            任何一个缺陷跟踪系统的核心都是“软件缺陷报告”，一份软件缺陷报告详细信息如表：</a:t>
            </a:r>
            <a:endParaRPr lang="zh-CN" altLang="en-US" sz="1800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800" b="1" smtClean="0"/>
              <a:t>软件缺陷项目列表</a:t>
            </a:r>
            <a:r>
              <a:rPr lang="zh-CN" altLang="en-US" sz="1800" smtClean="0"/>
              <a:t> 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graphicFrame>
        <p:nvGraphicFramePr>
          <p:cNvPr id="1575012" name="Group 100"/>
          <p:cNvGraphicFramePr>
            <a:graphicFrameLocks noGrp="1"/>
          </p:cNvGraphicFramePr>
          <p:nvPr/>
        </p:nvGraphicFramePr>
        <p:xfrm>
          <a:off x="1219200" y="2438400"/>
          <a:ext cx="7696200" cy="3769360"/>
        </p:xfrm>
        <a:graphic>
          <a:graphicData uri="http://schemas.openxmlformats.org/drawingml/2006/table">
            <a:tbl>
              <a:tblPr/>
              <a:tblGrid>
                <a:gridCol w="1828800"/>
                <a:gridCol w="2133600"/>
                <a:gridCol w="37338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 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 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 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可跟踪信息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缺陷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唯一的、自动产生的缺陷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ID，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用于识别、跟踪、查询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软件缺陷基本信息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缺陷状态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可分为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打开或激活的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已修正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关闭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缺陷标题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描述缺陷的最主要信息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缺陷的严重程度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一般分为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致命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严重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一般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较小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等四种程度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缺陷的优先级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描述处理缺陷的紧急程度， 1是优先级最高的等级，2是正常的，3是优先级最低的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缺陷的产生频率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描述缺陷发生的可能性1%-100%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缺陷提交人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缺陷提交人的名字（会和邮件地址联系起来），一般就是发现缺陷的测试人员或其他人员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缺陷提交时间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缺陷提交的时间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hlink"/>
                </a:solidFill>
                <a:latin typeface="Arial" panose="020B0604020202020204" pitchFamily="34" charset="0"/>
              </a:rPr>
              <a:t>软件缺陷报告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graphicFrame>
        <p:nvGraphicFramePr>
          <p:cNvPr id="1576067" name="Group 131"/>
          <p:cNvGraphicFramePr>
            <a:graphicFrameLocks noGrp="1"/>
          </p:cNvGraphicFramePr>
          <p:nvPr/>
        </p:nvGraphicFramePr>
        <p:xfrm>
          <a:off x="838200" y="1635125"/>
          <a:ext cx="7772400" cy="4999990"/>
        </p:xfrm>
        <a:graphic>
          <a:graphicData uri="http://schemas.openxmlformats.org/drawingml/2006/table">
            <a:tbl>
              <a:tblPr/>
              <a:tblGrid>
                <a:gridCol w="1727200"/>
                <a:gridCol w="2209800"/>
                <a:gridCol w="3835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软件缺陷基本信息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缺陷所属项目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模块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缺陷所属的项目和模块，最好能较精确的定位至模块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缺陷指定解决人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估计修复这个缺陷的开发人员，在缺陷状态下由开发组长指定相关的开发人员；也会自动和该开发人员的邮件地址联系起来，并自动发出邮件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缺陷指定解决时间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开发管理员指定的开发人员修改此缺陷的时间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缺陷验证人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验证缺陷是否真正被修复的测试人员；也会和邮件地址联系起来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缺陷验证结果描述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对验证结果的描述（通过、不通过）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缺陷验证时间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对缺陷验证的时间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缺陷的详细描述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步骤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对缺陷的操作过程，按照步骤，一步一步地描述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期望的结果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按照设计规格说明书或用户需求，在上述步骤之后，所期望的结果，即正确的结果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实际发生的结果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程序或系统实际发生的结果，即错误的结果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测试环境说明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测试环境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对测试环境描述，包括操作系统、浏览器、网络带宽、通讯协议等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必要的附件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图片、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Log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文件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对于某些文字很难表达清楚的缺陷，使用图片等附件是必要的；对于软件崩溃现象，需要使用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Soft_ICE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工具去捕捉日志文件作为附件提供给开发人员。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软件缺陷的管理</a:t>
            </a:r>
            <a:endParaRPr kumimoji="0" lang="zh-CN" altLang="en-US" sz="45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/>
          <a:p>
            <a:pPr eaLnBrk="1" hangingPunct="1"/>
            <a:r>
              <a:rPr lang="zh-CN" altLang="en-US" dirty="0"/>
              <a:t>缺陷的定义</a:t>
            </a:r>
            <a:endParaRPr lang="zh-CN" altLang="en-US" dirty="0"/>
          </a:p>
          <a:p>
            <a:pPr eaLnBrk="1" hangingPunct="1"/>
            <a:r>
              <a:rPr lang="zh-CN" altLang="en-US" dirty="0"/>
              <a:t>为什么要对缺陷进行管理</a:t>
            </a:r>
            <a:endParaRPr lang="zh-CN" altLang="en-US" dirty="0"/>
          </a:p>
          <a:p>
            <a:pPr eaLnBrk="1" hangingPunct="1"/>
            <a:r>
              <a:rPr lang="zh-CN" altLang="en-US" dirty="0"/>
              <a:t>如何进行缺陷的管理</a:t>
            </a:r>
            <a:endParaRPr lang="en-US" altLang="zh-CN" dirty="0"/>
          </a:p>
          <a:p>
            <a:pPr eaLnBrk="1" hangingPunct="1"/>
            <a:r>
              <a:rPr lang="zh-CN" altLang="en-US" dirty="0"/>
              <a:t>缺陷管理工具介绍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1249" name="Picture 1" descr="C:\Users\Administrator\AppData\Roaming\Tencent\Users\184036895\QQ\WinTemp\RichOle\)[)BS``%FC_{O3O$`KTX{@S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6" y="-1"/>
            <a:ext cx="8786842" cy="64293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缺陷管理工具</a:t>
            </a:r>
            <a:endParaRPr kumimoji="0" lang="zh-CN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/>
          <a:p>
            <a:pPr eaLnBrk="1" hangingPunct="1"/>
            <a:r>
              <a:rPr lang="zh-CN" altLang="en-US" dirty="0"/>
              <a:t>测试管理工具一般都具有缺陷管理功能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Mercuty TD</a:t>
            </a:r>
            <a:r>
              <a:rPr lang="zh-CN" altLang="en-US" dirty="0"/>
              <a:t>（</a:t>
            </a:r>
            <a:r>
              <a:rPr lang="en-US" altLang="zh-CN" dirty="0"/>
              <a:t>TestDirector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HP QC</a:t>
            </a:r>
            <a:r>
              <a:rPr lang="zh-CN" altLang="en-US" dirty="0"/>
              <a:t>（</a:t>
            </a:r>
            <a:r>
              <a:rPr lang="en-US" altLang="zh-CN" dirty="0"/>
              <a:t>Quality Center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禅道</a:t>
            </a:r>
            <a:endParaRPr lang="zh-CN" altLang="en-US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lvl="1" eaLnBrk="1" hangingPunct="1"/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TestIn</a:t>
            </a:r>
            <a:endParaRPr lang="en-US" altLang="zh-CN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lvl="1" eaLnBrk="1" hangingPunct="1"/>
            <a:r>
              <a:rPr lang="en-US" altLang="zh-CN" dirty="0"/>
              <a:t>JIRA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专门的缺陷管理工具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Bugzilla</a:t>
            </a:r>
            <a:r>
              <a:rPr lang="zh-CN" altLang="en-US" dirty="0"/>
              <a:t>、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Rational Clearquest</a:t>
            </a:r>
            <a:r>
              <a:rPr lang="zh-CN" altLang="en-US" dirty="0"/>
              <a:t>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）缺陷的定义</a:t>
            </a:r>
            <a:endParaRPr kumimoji="0" lang="zh-CN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/>
          <a:p>
            <a:pPr eaLnBrk="1" hangingPunct="1"/>
            <a:r>
              <a:rPr lang="zh-CN" altLang="en-US" dirty="0"/>
              <a:t>缺陷：最终产品同用户的期望不一致。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功能错误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功能遗漏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超出需求的部分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性能不符合要求</a:t>
            </a:r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  <p:sp>
        <p:nvSpPr>
          <p:cNvPr id="10244" name="WordArt 4"/>
          <p:cNvSpPr>
            <a:spLocks noTextEdit="1"/>
          </p:cNvSpPr>
          <p:nvPr/>
        </p:nvSpPr>
        <p:spPr>
          <a:xfrm>
            <a:off x="2971800" y="3505200"/>
            <a:ext cx="54864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rgbClr val="CC99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世上不存在没有缺陷的软件</a:t>
            </a:r>
            <a:endParaRPr lang="zh-CN" altLang="en-US" sz="3600">
              <a:ln w="9525" cap="flat" cmpd="sng">
                <a:solidFill>
                  <a:srgbClr val="CC99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/>
          <a:p>
            <a:pPr eaLnBrk="1" hangingPunct="1"/>
            <a:r>
              <a:rPr lang="zh-CN" altLang="en-US" dirty="0"/>
              <a:t>为什么缺陷很难被找出？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软件的特殊性决定了缺陷不易看到，即</a:t>
            </a:r>
            <a:r>
              <a:rPr lang="zh-CN" altLang="en-US" dirty="0">
                <a:solidFill>
                  <a:srgbClr val="CC0000"/>
                </a:solidFill>
              </a:rPr>
              <a:t>“看不到”；</a:t>
            </a:r>
            <a:endParaRPr lang="zh-CN" altLang="en-US" dirty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CC0000"/>
                </a:solidFill>
              </a:rPr>
              <a:t>发现了缺陷，但不易找到问题发生的原因所在，即“看到但是抓不到”。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缺陷的处理</a:t>
            </a:r>
            <a:endParaRPr kumimoji="0" lang="zh-CN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  <p:sp>
        <p:nvSpPr>
          <p:cNvPr id="12292" name="WordArt 4"/>
          <p:cNvSpPr>
            <a:spLocks noTextEdit="1"/>
          </p:cNvSpPr>
          <p:nvPr/>
        </p:nvSpPr>
        <p:spPr>
          <a:xfrm>
            <a:off x="2514600" y="1885950"/>
            <a:ext cx="4114800" cy="308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rgbClr val="CC99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越到后期影响越大</a:t>
            </a:r>
            <a:endParaRPr lang="zh-CN" altLang="en-US" sz="3600">
              <a:ln w="9525" cap="flat" cmpd="sng">
                <a:solidFill>
                  <a:srgbClr val="CC99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3600">
              <a:ln w="9525" cap="flat" cmpd="sng">
                <a:solidFill>
                  <a:srgbClr val="CC99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600">
                <a:ln w="9525" cap="flat" cmpd="sng">
                  <a:solidFill>
                    <a:srgbClr val="CC99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发现越早，代价越小</a:t>
            </a:r>
            <a:endParaRPr lang="zh-CN" altLang="en-US" sz="3600">
              <a:ln w="9525" cap="flat" cmpd="sng">
                <a:solidFill>
                  <a:srgbClr val="CC99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7575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为什么要做缺陷管理？</a:t>
            </a:r>
            <a:endParaRPr kumimoji="0" lang="zh-CN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250825" y="1484313"/>
            <a:ext cx="8642350" cy="5113337"/>
          </a:xfrm>
        </p:spPr>
        <p:txBody>
          <a:bodyPr vert="horz" wrap="square" lIns="54864" tIns="9144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/>
              <a:t>看看缺陷会给我们的软件开发过程造成怎样的混乱？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每发现一个</a:t>
            </a:r>
            <a:r>
              <a:rPr lang="en-US" altLang="zh-CN" dirty="0"/>
              <a:t>Bug</a:t>
            </a:r>
            <a:r>
              <a:rPr lang="zh-CN" altLang="en-US" dirty="0"/>
              <a:t>，都要惊动整个项目组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    </a:t>
            </a:r>
            <a:r>
              <a:rPr lang="zh-CN" altLang="en-US" sz="2400" dirty="0">
                <a:solidFill>
                  <a:srgbClr val="0000FF"/>
                </a:solidFill>
              </a:rPr>
              <a:t>例：</a:t>
            </a:r>
            <a:r>
              <a:rPr lang="zh-CN" altLang="en-US" sz="2400" dirty="0"/>
              <a:t>测试人员发现了一个</a:t>
            </a:r>
            <a:r>
              <a:rPr lang="en-US" altLang="zh-CN" sz="2400" dirty="0"/>
              <a:t>Bug</a:t>
            </a:r>
            <a:r>
              <a:rPr lang="zh-CN" altLang="en-US" sz="2400" dirty="0"/>
              <a:t>，当作发现新大陆一样告诉给项目组长，项目组长找到开发组长，开发组长再找程序</a:t>
            </a:r>
            <a:r>
              <a:rPr lang="en-US" altLang="zh-CN" sz="2400" dirty="0"/>
              <a:t>...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Bug</a:t>
            </a:r>
            <a:r>
              <a:rPr lang="zh-CN" altLang="en-US" dirty="0"/>
              <a:t>没有指明修改人，大家都不闻不问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	</a:t>
            </a:r>
            <a:r>
              <a:rPr lang="zh-CN" altLang="en-US" sz="2400" dirty="0">
                <a:solidFill>
                  <a:srgbClr val="0000FF"/>
                </a:solidFill>
              </a:rPr>
              <a:t>例：</a:t>
            </a:r>
            <a:r>
              <a:rPr lang="zh-CN" altLang="en-US" sz="2400" dirty="0"/>
              <a:t>测试人员将几十个</a:t>
            </a:r>
            <a:r>
              <a:rPr lang="en-US" altLang="zh-CN" sz="2400" dirty="0"/>
              <a:t>Bug</a:t>
            </a:r>
            <a:r>
              <a:rPr lang="zh-CN" altLang="en-US" sz="2400" dirty="0"/>
              <a:t>邮件群发给开发组，开发组先是一片混乱，然后立刻平静下来。事不关己，高高挂起</a:t>
            </a:r>
            <a:r>
              <a:rPr lang="en-US" altLang="zh-CN" sz="2400" dirty="0"/>
              <a:t>...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Bug</a:t>
            </a:r>
            <a:r>
              <a:rPr lang="zh-CN" altLang="en-US" dirty="0"/>
              <a:t>的沟通成本往往很高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	</a:t>
            </a:r>
            <a:r>
              <a:rPr lang="zh-CN" altLang="en-US" sz="2400" dirty="0">
                <a:solidFill>
                  <a:srgbClr val="0000FF"/>
                </a:solidFill>
              </a:rPr>
              <a:t>例：</a:t>
            </a:r>
            <a:r>
              <a:rPr lang="zh-CN" altLang="en-US" sz="2400" dirty="0"/>
              <a:t>测试人员小张发现</a:t>
            </a:r>
            <a:r>
              <a:rPr lang="en-US" altLang="zh-CN" sz="2400" dirty="0"/>
              <a:t>Bug</a:t>
            </a:r>
            <a:r>
              <a:rPr lang="zh-CN" altLang="en-US" sz="2400" dirty="0"/>
              <a:t>后立即发给程序员小王，小王每次都需要和小张进行大量的“沟通交流”来理解</a:t>
            </a:r>
            <a:r>
              <a:rPr lang="en-US" altLang="zh-CN" sz="2400" dirty="0"/>
              <a:t>Bug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软件缺陷的管理</a:t>
            </a:r>
            <a:endParaRPr kumimoji="0" lang="zh-CN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/>
          <a:p>
            <a:pPr eaLnBrk="1" hangingPunct="1"/>
            <a:r>
              <a:rPr lang="zh-CN" altLang="en-US" dirty="0"/>
              <a:t>为了更好地分析缺陷，需要对缺陷在严重程度</a:t>
            </a:r>
            <a:r>
              <a:rPr lang="zh-CN" altLang="en-US" dirty="0"/>
              <a:t>、优先级以及状态上加以区分。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缺陷严重程度；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缺陷优先级；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缺陷状态；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sym typeface="+mn-ea"/>
              </a:rPr>
              <a:t>缺陷的</a:t>
            </a:r>
            <a:r>
              <a:rPr lang="zh-CN" altLang="en-US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sym typeface="+mn-ea"/>
              </a:rPr>
              <a:t>严重性</a:t>
            </a:r>
            <a:endParaRPr kumimoji="0" lang="en-US" altLang="zh-CN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68630" y="1412875"/>
            <a:ext cx="8676005" cy="5365750"/>
          </a:xfrm>
        </p:spPr>
        <p:txBody>
          <a:bodyPr vert="horz" wrap="square" lIns="54864" tIns="91440" rIns="91440" bIns="45720" numCol="1" rtlCol="0" anchor="t" anchorCtr="0" compatLnSpc="1">
            <a:normAutofit fontScale="80000"/>
          </a:bodyPr>
          <a:lstStyle/>
          <a:p>
            <a:pPr eaLnBrk="1" hangingPunct="1">
              <a:buClr>
                <a:srgbClr val="91AC4E"/>
              </a:buClr>
              <a:buFont typeface="Wingdings" panose="05000000000000000000" charset="0"/>
              <a:buChar char="p"/>
            </a:pPr>
            <a:r>
              <a:rPr lang="zh-CN" b="1" smtClean="0">
                <a:sym typeface="+mn-ea"/>
              </a:rPr>
              <a:t>严重性</a:t>
            </a:r>
            <a:r>
              <a:rPr lang="zh-CN" smtClean="0">
                <a:sym typeface="+mn-ea"/>
              </a:rPr>
              <a:t>（</a:t>
            </a:r>
            <a:r>
              <a:rPr lang="en-US" altLang="zh-CN" smtClean="0">
                <a:sym typeface="+mn-ea"/>
              </a:rPr>
              <a:t>severity</a:t>
            </a:r>
            <a:r>
              <a:rPr lang="zh-CN" smtClean="0">
                <a:sym typeface="+mn-ea"/>
              </a:rPr>
              <a:t>）</a:t>
            </a:r>
            <a:r>
              <a:rPr lang="zh-CN" smtClean="0">
                <a:sym typeface="+mn-ea"/>
              </a:rPr>
              <a:t>衡量缺陷对客户满意度的影响程度</a:t>
            </a:r>
            <a:endParaRPr lang="en-US" altLang="zh-CN" smtClean="0"/>
          </a:p>
          <a:p>
            <a:pPr eaLnBrk="1" hangingPunct="1">
              <a:buClr>
                <a:srgbClr val="91AC4E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sym typeface="+mn-ea"/>
              </a:rPr>
              <a:t>        致命的（</a:t>
            </a:r>
            <a:r>
              <a:rPr lang="en-US" altLang="zh-CN" smtClean="0">
                <a:sym typeface="+mn-ea"/>
              </a:rPr>
              <a:t>fatal</a:t>
            </a:r>
            <a:r>
              <a:rPr lang="zh-CN" altLang="en-US" smtClean="0">
                <a:sym typeface="+mn-ea"/>
              </a:rPr>
              <a:t>）、严重的（</a:t>
            </a:r>
            <a:r>
              <a:rPr lang="en-US" altLang="zh-CN" smtClean="0">
                <a:sym typeface="+mn-ea"/>
              </a:rPr>
              <a:t>critical</a:t>
            </a:r>
            <a:r>
              <a:rPr lang="zh-CN" altLang="en-US" smtClean="0">
                <a:sym typeface="+mn-ea"/>
              </a:rPr>
              <a:t>）、一般的（</a:t>
            </a:r>
            <a:r>
              <a:rPr lang="en-US" altLang="zh-CN" smtClean="0">
                <a:sym typeface="+mn-ea"/>
              </a:rPr>
              <a:t>major</a:t>
            </a:r>
            <a:r>
              <a:rPr lang="zh-CN" altLang="en-US" smtClean="0">
                <a:sym typeface="+mn-ea"/>
              </a:rPr>
              <a:t>）、微小的（</a:t>
            </a:r>
            <a:r>
              <a:rPr lang="en-US" altLang="zh-CN" smtClean="0">
                <a:sym typeface="+mn-ea"/>
              </a:rPr>
              <a:t>minor</a:t>
            </a:r>
            <a:r>
              <a:rPr lang="zh-CN" altLang="en-US" smtClean="0">
                <a:sym typeface="+mn-ea"/>
              </a:rPr>
              <a:t>）</a:t>
            </a: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/>
              <a:buChar char="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致命的缺陷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：造成系统获应用程序奔溃、死机、系统悬挂或造成数据丢失、主要功能完全丧失。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/>
              <a:buChar char="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严重的缺陷：指功能或特性没有实现，主要功能部分丧失，次要功能完全丧失，或致命的错误声明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/>
              <a:buChar char="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一般的缺陷：不影响系统的基本使用，但没有很好地实现功能，没有达到预期效果。如次要功能丧失，提示信息不准确，或用户界面差，操作时间长等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/>
              <a:buChar char=""/>
              <a:defRPr/>
            </a:pPr>
            <a:r>
              <a:rPr lang="zh-CN" altLang="en-US" dirty="0">
                <a:sym typeface="+mn-ea"/>
              </a:rPr>
              <a:t>微小的缺陷：对功能没有影响，产品及属性仍可使用，如有个别错别字、文字排版不整齐等。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sym typeface="+mn-ea"/>
              </a:rPr>
              <a:t>缺陷的</a:t>
            </a:r>
            <a:r>
              <a:rPr lang="zh-CN" altLang="en-US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sym typeface="+mn-ea"/>
              </a:rPr>
              <a:t>优先级</a:t>
            </a:r>
            <a:endParaRPr kumimoji="0" lang="en-US" altLang="zh-CN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228600" y="1412875"/>
            <a:ext cx="8675688" cy="4683125"/>
          </a:xfrm>
        </p:spPr>
        <p:txBody>
          <a:bodyPr vert="horz" wrap="square" lIns="54864" tIns="91440" rIns="91440" bIns="45720" anchor="t"/>
          <a:p>
            <a:pPr lvl="1" eaLnBrk="1" hangingPunct="1"/>
            <a:endParaRPr lang="zh-CN" altLang="en-US" dirty="0"/>
          </a:p>
          <a:p>
            <a:pPr lvl="1" eaLnBrk="1" hangingPunct="1">
              <a:buFont typeface="Wingdings" panose="05000000000000000000" charset="0"/>
              <a:buChar char="p"/>
            </a:pPr>
            <a:r>
              <a:rPr lang="zh-CN" altLang="en-US" b="1" smtClean="0">
                <a:sym typeface="+mn-ea"/>
              </a:rPr>
              <a:t>优先级</a:t>
            </a:r>
            <a:r>
              <a:rPr lang="en-US" altLang="zh-CN" smtClean="0">
                <a:latin typeface="宋体" panose="02010600030101010101" pitchFamily="2" charset="-122"/>
                <a:sym typeface="+mn-ea"/>
              </a:rPr>
              <a:t>(</a:t>
            </a:r>
            <a:r>
              <a:rPr lang="en-US" altLang="zh-CN" smtClean="0">
                <a:sym typeface="+mn-ea"/>
              </a:rPr>
              <a:t>Priority)</a:t>
            </a:r>
            <a:r>
              <a:rPr lang="zh-CN" altLang="en-US" smtClean="0">
                <a:latin typeface="宋体" panose="02010600030101010101" pitchFamily="2" charset="-122"/>
                <a:sym typeface="+mn-ea"/>
              </a:rPr>
              <a:t>：指缺陷被修复的紧急程度。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zh-CN" altLang="en-US" dirty="0">
                <a:solidFill>
                  <a:srgbClr val="0000FF"/>
                </a:solidFill>
              </a:rPr>
              <a:t>	</a:t>
            </a:r>
            <a:endParaRPr lang="zh-CN" altLang="en-US" dirty="0"/>
          </a:p>
          <a:p>
            <a:pPr lvl="1" eaLnBrk="1" hangingPunct="1">
              <a:buChar char=""/>
            </a:pPr>
            <a:r>
              <a:rPr lang="en-US" altLang="zh-CN" dirty="0">
                <a:solidFill>
                  <a:srgbClr val="0000FF"/>
                </a:solidFill>
              </a:rPr>
              <a:t>	</a:t>
            </a:r>
            <a:endParaRPr lang="en-US" altLang="zh-CN" dirty="0">
              <a:solidFill>
                <a:srgbClr val="0000FF"/>
              </a:solidFill>
            </a:endParaRPr>
          </a:p>
        </p:txBody>
      </p:sp>
      <p:graphicFrame>
        <p:nvGraphicFramePr>
          <p:cNvPr id="1591386" name="Group 90"/>
          <p:cNvGraphicFramePr>
            <a:graphicFrameLocks noGrp="1"/>
          </p:cNvGraphicFramePr>
          <p:nvPr/>
        </p:nvGraphicFramePr>
        <p:xfrm>
          <a:off x="807085" y="2998470"/>
          <a:ext cx="7978140" cy="3383280"/>
        </p:xfrm>
        <a:graphic>
          <a:graphicData uri="http://schemas.openxmlformats.org/drawingml/2006/table">
            <a:tbl>
              <a:tblPr/>
              <a:tblGrid>
                <a:gridCol w="1894205"/>
                <a:gridCol w="6083935"/>
              </a:tblGrid>
              <a:tr h="48958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2" charset="-122"/>
                          <a:ea typeface="宋体" panose="02010600030101010101" pitchFamily="2" charset="-122"/>
                        </a:rPr>
                        <a:t>缺陷优先级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63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立即解决(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级)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缺陷导致系统几乎不能使用或测试不能继续，需立即修复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0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高优先级(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P2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级）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缺陷严重，影响测试，需要优先考虑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0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正常排队(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P3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级）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缺陷需要正常排队等待修复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0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低优先级(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P4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级）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缺陷可以在开发人员有时间的时候被纠正。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2859</Words>
  <Application>WPS 演示</Application>
  <PresentationFormat>全屏显示(4:3)</PresentationFormat>
  <Paragraphs>365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Corbel</vt:lpstr>
      <vt:lpstr>华文楷体</vt:lpstr>
      <vt:lpstr>Wingdings 2</vt:lpstr>
      <vt:lpstr>Wingdings 3</vt:lpstr>
      <vt:lpstr>Wingdings 2</vt:lpstr>
      <vt:lpstr>Wingdings</vt:lpstr>
      <vt:lpstr>Wingdings</vt:lpstr>
      <vt:lpstr>黑体</vt:lpstr>
      <vt:lpstr>Arial</vt:lpstr>
      <vt:lpstr>微软雅黑</vt:lpstr>
      <vt:lpstr>Arial Unicode MS</vt:lpstr>
      <vt:lpstr>Calibri</vt:lpstr>
      <vt:lpstr>Tahoma</vt:lpstr>
      <vt:lpstr>Times New Roman</vt:lpstr>
      <vt:lpstr>模块</vt:lpstr>
      <vt:lpstr>1_模块</vt:lpstr>
      <vt:lpstr>缺陷管理</vt:lpstr>
      <vt:lpstr>软件缺陷的管理</vt:lpstr>
      <vt:lpstr>（1）缺陷的定义</vt:lpstr>
      <vt:lpstr>PowerPoint 演示文稿</vt:lpstr>
      <vt:lpstr>缺陷的处理</vt:lpstr>
      <vt:lpstr>为什么要做缺陷管理？</vt:lpstr>
      <vt:lpstr>软件缺陷的管理</vt:lpstr>
      <vt:lpstr>缺陷的严重性</vt:lpstr>
      <vt:lpstr>缺陷的优先级</vt:lpstr>
      <vt:lpstr>如何进行缺陷管理(3)</vt:lpstr>
      <vt:lpstr>如何进行缺陷管理(4)</vt:lpstr>
      <vt:lpstr>如何进行缺陷管理(6)</vt:lpstr>
      <vt:lpstr>如何进行缺陷管理(7)</vt:lpstr>
      <vt:lpstr>缺陷分布分析</vt:lpstr>
      <vt:lpstr>示例：根本原因图表 </vt:lpstr>
      <vt:lpstr>缺陷报告</vt:lpstr>
      <vt:lpstr>缺陷跟踪方法</vt:lpstr>
      <vt:lpstr>软件缺陷报告 </vt:lpstr>
      <vt:lpstr>软件缺陷报告 </vt:lpstr>
      <vt:lpstr>PowerPoint 演示文稿</vt:lpstr>
      <vt:lpstr>缺陷管理工具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Sun</cp:lastModifiedBy>
  <cp:revision>44</cp:revision>
  <dcterms:created xsi:type="dcterms:W3CDTF">2019-05-21T12:34:00Z</dcterms:created>
  <dcterms:modified xsi:type="dcterms:W3CDTF">2021-05-23T14:33:03Z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2052-11.1.0.10495</vt:lpwstr>
  </property>
  <property fmtid="{D5CDD505-2E9C-101B-9397-08002B2CF9AE}" pid="4" name="ICV">
    <vt:lpwstr>89C6B3633BEA4D3CB9B664C010C805BE</vt:lpwstr>
  </property>
</Properties>
</file>