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1144" r:id="rId4"/>
    <p:sldId id="1232" r:id="rId5"/>
    <p:sldId id="1233" r:id="rId7"/>
    <p:sldId id="1298" r:id="rId8"/>
    <p:sldId id="1299" r:id="rId9"/>
    <p:sldId id="1300" r:id="rId10"/>
    <p:sldId id="1301" r:id="rId11"/>
    <p:sldId id="1302" r:id="rId12"/>
    <p:sldId id="1303" r:id="rId13"/>
    <p:sldId id="1304" r:id="rId14"/>
    <p:sldId id="1305" r:id="rId15"/>
    <p:sldId id="1306" r:id="rId16"/>
    <p:sldId id="1308" r:id="rId17"/>
    <p:sldId id="1309" r:id="rId18"/>
    <p:sldId id="1307" r:id="rId19"/>
    <p:sldId id="1362" r:id="rId20"/>
    <p:sldId id="1363" r:id="rId21"/>
    <p:sldId id="1193" r:id="rId22"/>
    <p:sldId id="1194" r:id="rId23"/>
    <p:sldId id="1195" r:id="rId24"/>
    <p:sldId id="1196" r:id="rId25"/>
    <p:sldId id="1197" r:id="rId26"/>
    <p:sldId id="1198" r:id="rId27"/>
    <p:sldId id="1199" r:id="rId28"/>
    <p:sldId id="1200" r:id="rId29"/>
    <p:sldId id="1201" r:id="rId30"/>
    <p:sldId id="1202" r:id="rId31"/>
    <p:sldId id="1203" r:id="rId32"/>
    <p:sldId id="1204" r:id="rId33"/>
    <p:sldId id="1205" r:id="rId34"/>
    <p:sldId id="1206" r:id="rId35"/>
    <p:sldId id="1207" r:id="rId36"/>
    <p:sldId id="1208" r:id="rId37"/>
    <p:sldId id="1209" r:id="rId38"/>
    <p:sldId id="1210" r:id="rId39"/>
    <p:sldId id="1211" r:id="rId40"/>
    <p:sldId id="1212" r:id="rId41"/>
    <p:sldId id="1213" r:id="rId42"/>
    <p:sldId id="1214" r:id="rId43"/>
    <p:sldId id="1215" r:id="rId44"/>
    <p:sldId id="1216" r:id="rId45"/>
    <p:sldId id="1217" r:id="rId46"/>
    <p:sldId id="1218" r:id="rId47"/>
    <p:sldId id="1219" r:id="rId48"/>
    <p:sldId id="1220" r:id="rId49"/>
    <p:sldId id="1221" r:id="rId50"/>
    <p:sldId id="1222" r:id="rId51"/>
    <p:sldId id="1223" r:id="rId52"/>
    <p:sldId id="1224" r:id="rId53"/>
    <p:sldId id="1225" r:id="rId54"/>
    <p:sldId id="1226" r:id="rId55"/>
    <p:sldId id="1227" r:id="rId56"/>
    <p:sldId id="1228" r:id="rId57"/>
    <p:sldId id="1365" r:id="rId58"/>
    <p:sldId id="1366" r:id="rId59"/>
    <p:sldId id="1367" r:id="rId60"/>
    <p:sldId id="1369" r:id="rId61"/>
    <p:sldId id="1370" r:id="rId62"/>
    <p:sldId id="1229" r:id="rId63"/>
    <p:sldId id="1230" r:id="rId64"/>
    <p:sldId id="1364" r:id="rId65"/>
    <p:sldId id="1231" r:id="rId66"/>
    <p:sldId id="805" r:id="rId67"/>
    <p:sldId id="307" r:id="rId68"/>
  </p:sldIdLst>
  <p:sldSz cx="9144000" cy="6858000" type="screen4x3"/>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28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jiamin" initials="lj" lastIdx="3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36" y="-114"/>
      </p:cViewPr>
      <p:guideLst>
        <p:guide orient="horz" pos="2177"/>
        <p:guide pos="2858"/>
      </p:guideLst>
    </p:cSldViewPr>
  </p:slideViewPr>
  <p:notesTextViewPr>
    <p:cViewPr>
      <p:scale>
        <a:sx n="100" d="100"/>
        <a:sy n="100" d="100"/>
      </p:scale>
      <p:origin x="0" y="0"/>
    </p:cViewPr>
  </p:notesTextViewPr>
  <p:sorterViewPr>
    <p:cViewPr>
      <p:scale>
        <a:sx n="66" d="100"/>
        <a:sy n="66" d="100"/>
      </p:scale>
      <p:origin x="0" y="33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188.xml"/><Relationship Id="rId72" Type="http://schemas.openxmlformats.org/officeDocument/2006/relationships/commentAuthors" Target="commentAuthors.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C085-D8E0-43BB-839E-F5A1D86269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A9C7E7-272B-40EB-B5C8-F2B77ED3AA9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软件测试的主要活动</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TextEdit="1"/>
          </p:cNvSpPr>
          <p:nvPr>
            <p:ph type="sldImg"/>
          </p:nvPr>
        </p:nvSpPr>
        <p:spPr>
          <a:xfrm>
            <a:off x="650875" y="406400"/>
            <a:ext cx="5556250" cy="4167188"/>
          </a:xfrm>
        </p:spPr>
      </p:sp>
      <p:sp>
        <p:nvSpPr>
          <p:cNvPr id="104451" name="Rectangle 3"/>
          <p:cNvSpPr>
            <a:spLocks noGrp="1"/>
          </p:cNvSpPr>
          <p:nvPr>
            <p:ph type="body" idx="1"/>
          </p:nvPr>
        </p:nvSpPr>
        <p:spPr>
          <a:xfrm>
            <a:off x="685800" y="4344988"/>
            <a:ext cx="5486400" cy="4113212"/>
          </a:xfrm>
        </p:spPr>
        <p:txBody>
          <a:bodyPr wrap="square" lIns="91440" tIns="45720" rIns="91440" bIns="45720" anchor="t"/>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写程序的时候不小心把输入循环的初始条件</a:t>
            </a:r>
            <a:r>
              <a:rPr lang="en-US" altLang="zh-CN" dirty="0" err="1" smtClean="0"/>
              <a:t>i</a:t>
            </a:r>
            <a:r>
              <a:rPr lang="en-US" altLang="zh-CN" dirty="0" smtClean="0"/>
              <a:t>=0</a:t>
            </a:r>
            <a:r>
              <a:rPr lang="zh-CN" altLang="en-US" baseline="0" dirty="0" smtClean="0"/>
              <a:t>错写成了</a:t>
            </a:r>
            <a:r>
              <a:rPr lang="en-US" altLang="zh-CN" baseline="0" dirty="0" err="1" smtClean="0"/>
              <a:t>i</a:t>
            </a:r>
            <a:r>
              <a:rPr lang="en-US" altLang="zh-CN" baseline="0" dirty="0" smtClean="0"/>
              <a:t>=1,</a:t>
            </a:r>
            <a:r>
              <a:rPr lang="zh-CN" altLang="en-US" baseline="0" dirty="0" smtClean="0"/>
              <a:t>使计算数组和的时候会漏掉第一个数字，静态存在于代码中，称为</a:t>
            </a:r>
            <a:r>
              <a:rPr lang="en-US" altLang="zh-CN" baseline="0" dirty="0" smtClean="0"/>
              <a:t>fault</a:t>
            </a:r>
            <a:endParaRPr lang="en-US" altLang="zh-CN" baseline="0" dirty="0" smtClean="0"/>
          </a:p>
          <a:p>
            <a:r>
              <a:rPr lang="zh-CN" altLang="en-US" baseline="0" dirty="0" smtClean="0"/>
              <a:t>先显示程序，请同学们自己设计如何进行测试。首先编写测试程序，其次设计测试用例，第三，执行测试；第四，分析结果。测试程序越简单越好。</a:t>
            </a:r>
            <a:endParaRPr lang="zh-CN" altLang="en-US" dirty="0"/>
          </a:p>
        </p:txBody>
      </p:sp>
      <p:sp>
        <p:nvSpPr>
          <p:cNvPr id="4" name="灯片编号占位符 3"/>
          <p:cNvSpPr>
            <a:spLocks noGrp="1"/>
          </p:cNvSpPr>
          <p:nvPr>
            <p:ph type="sldNum" sz="quarter" idx="10"/>
          </p:nvPr>
        </p:nvSpPr>
        <p:spPr/>
        <p:txBody>
          <a:bodyPr/>
          <a:lstStyle/>
          <a:p>
            <a:fld id="{AC7FFFB0-4A9D-4B76-BF3A-974053FDBC3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defRPr/>
            </a:pPr>
            <a:r>
              <a:rPr lang="zh-CN" altLang="en-US" b="1" dirty="0"/>
              <a:t>软件测试的第一原则，是</a:t>
            </a:r>
            <a:r>
              <a:rPr lang="zh-CN" altLang="en-US" sz="2000" dirty="0"/>
              <a:t>尽早地和不断地进行软件测试 。为什么要尽早测试不断测试呢？原因有两个。第一，大部分的软件缺陷，在软件开发的早期就已经出现，在软件需求分析、系统设计等阶段出现的软件缺陷占了所有软件缺陷的</a:t>
            </a:r>
            <a:r>
              <a:rPr lang="en-US" altLang="zh-CN" sz="2000" dirty="0"/>
              <a:t>75%</a:t>
            </a:r>
            <a:r>
              <a:rPr lang="zh-CN" altLang="en-US" sz="2000" dirty="0"/>
              <a:t>左右。第二个原因呢，就是缺陷越早修复，他的修复成本就越低。这两因素综合起来，就要求我们越早测试越好。那为什么要不断地进行测试呢？因为我们软件开发的过程中，会不断地引入新的缺陷。所以，只有不断地进行测试，才能尽早发现这些缺陷，从而便于尽早改正缺陷。第二个测试原则：程序员应该避免检查自己的程序。这里的检查，主要是指代码走读。所谓旁观者清，你自己代码的问题，你自己往往因为思维定势而没法发现，相反地，别人，你的同事，可能就能轻易发现你的问题。所以，代码走读，最好由你的同事来完成，不要自己走读自己的代码。大家交互着来，效果更好。第三个原则，完全测试程序是不可能的。先说什么是完全测试。所谓完全测试，就是你要枚举所有可能的情况，对所有可能情况你都要进行测试。但是，这个所有可能情况，可能数量多到你难以想象的程度。比如说，一个简单的函数，输入是</a:t>
            </a:r>
            <a:r>
              <a:rPr lang="en-US" altLang="zh-CN" sz="2000" dirty="0"/>
              <a:t>3</a:t>
            </a:r>
            <a:r>
              <a:rPr lang="zh-CN" altLang="en-US" sz="2000" dirty="0"/>
              <a:t>个长整数，那么它的所有可能输入的组合，这个组合的数量就非常巨大了，我们的计算机现在都没法表示这个数。你连一个只有三个参数的函数都没有办法完全测试，你怎么可能去完全测试一个几百万行代码的复杂软件呢？所以说，完全测试程序是不可能的。第四个原则，软件测试是有风险的的行为。有些同学可能就不太理解了，她说，你看，我测试软件，我又没改你的软件，对不对？有什么风险？大不了没找到缺陷呗，还能有什么损失么？如果是测一个电路板，你可能把电路板烧掉，所以你的测试是有风险的。但是软件不会烧掉。那么软件测试的风险有什么呢？我给大家举个例子。有人去测一个数据库，瞎点，结果怎么着？把人家原来存好的数据都删了。这损失可就大了，数据是我们客户的核心资产啊，被你一下删光了。这就是我们测试风险之一。还有，比如说，你要测试高铁的控制系统软件，你可能就得上真的高铁，对吧？万一出事故了，你说算不算风险？</a:t>
            </a:r>
            <a:endParaRPr lang="zh-CN" altLang="en-US" sz="2000" dirty="0"/>
          </a:p>
          <a:p>
            <a:endParaRPr lang="zh-CN" altLang="en-US" b="1" dirty="0"/>
          </a:p>
          <a:p>
            <a:endParaRPr lang="zh-CN" altLang="en-US"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defRPr/>
            </a:pPr>
            <a:r>
              <a:rPr lang="zh-CN" altLang="en-US" b="1" dirty="0"/>
              <a:t>第五个原则，</a:t>
            </a:r>
            <a:r>
              <a:rPr lang="zh-CN" altLang="en-US" dirty="0"/>
              <a:t>在设计测试用例时，应当包括合理的输入条件和不合理的输入条件 。合理输入我们很好理解。为什么还要包含不合理的输入条件呢？就是要测一测你的软件能否识别输入不合法的输入。比如说，让输入年龄，你输入一个</a:t>
            </a:r>
            <a:r>
              <a:rPr lang="en-US" altLang="zh-CN" dirty="0"/>
              <a:t>-1</a:t>
            </a:r>
            <a:r>
              <a:rPr lang="zh-CN" altLang="en-US" dirty="0"/>
              <a:t>，这个输入肯定不合法，对不对？你就得挑出来，反馈给用户。</a:t>
            </a:r>
            <a:endParaRPr lang="en-US" altLang="zh-CN" dirty="0"/>
          </a:p>
          <a:p>
            <a:pPr marL="0" marR="0" lvl="0" indent="0" defTabSz="457200" eaLnBrk="1" fontAlgn="auto" latinLnBrk="0" hangingPunct="1">
              <a:lnSpc>
                <a:spcPct val="118000"/>
              </a:lnSpc>
              <a:spcBef>
                <a:spcPts val="0"/>
              </a:spcBef>
              <a:spcAft>
                <a:spcPts val="0"/>
              </a:spcAft>
              <a:buClrTx/>
              <a:buSzTx/>
              <a:buFontTx/>
              <a:buNone/>
              <a:defRPr/>
            </a:pPr>
            <a:r>
              <a:rPr lang="zh-CN" altLang="en-US" dirty="0"/>
              <a:t>第六个原则，充分注意测试中的群集现象。所谓群集现象，就是说大部分错误都发生在几个集中的地方，而其他地方，其实大部分都没有错误。换句话说，如果某个地方了发现了很多错误，那么这个地方大概率还有没发现的错误，需要继续加强测试。</a:t>
            </a:r>
            <a:endParaRPr lang="en-US" altLang="zh-CN" dirty="0"/>
          </a:p>
          <a:p>
            <a:pPr marL="0" marR="0" lvl="0" indent="0" defTabSz="457200" eaLnBrk="1" fontAlgn="auto" latinLnBrk="0" hangingPunct="1">
              <a:lnSpc>
                <a:spcPct val="118000"/>
              </a:lnSpc>
              <a:spcBef>
                <a:spcPts val="0"/>
              </a:spcBef>
              <a:spcAft>
                <a:spcPts val="0"/>
              </a:spcAft>
              <a:buClrTx/>
              <a:buSzTx/>
              <a:buFontTx/>
              <a:buNone/>
              <a:defRPr/>
            </a:pPr>
            <a:r>
              <a:rPr lang="zh-CN" altLang="en-US" dirty="0"/>
              <a:t>第七个原则，严格执行测试计划，排除测试的随意性 。大部分程序员自己做测试的时候，都是随机性的，靠主管直觉来选择一些测试用例。这样不系统，不科学，很难发现一些掩藏得比较深的缺陷。</a:t>
            </a:r>
            <a:endParaRPr lang="en-US" altLang="zh-CN" dirty="0"/>
          </a:p>
          <a:p>
            <a:pPr marL="0" marR="0" lvl="0" indent="0" defTabSz="457200" eaLnBrk="1" fontAlgn="auto" latinLnBrk="0" hangingPunct="1">
              <a:lnSpc>
                <a:spcPct val="118000"/>
              </a:lnSpc>
              <a:spcBef>
                <a:spcPts val="0"/>
              </a:spcBef>
              <a:spcAft>
                <a:spcPts val="0"/>
              </a:spcAft>
              <a:buClrTx/>
              <a:buSzTx/>
              <a:buFontTx/>
              <a:buNone/>
              <a:defRPr/>
            </a:pPr>
            <a:r>
              <a:rPr lang="zh-CN" altLang="en-US" dirty="0"/>
              <a:t>第八个原则，应当对每一个测试结果做全面检查 。就是你测完了，要看看测试的结果和预期结果是否一致。</a:t>
            </a:r>
            <a:endParaRPr lang="zh-CN" altLang="en-US" dirty="0"/>
          </a:p>
          <a:p>
            <a:pPr marL="0" marR="0" lvl="0" indent="0" defTabSz="457200" eaLnBrk="1" fontAlgn="auto" latinLnBrk="0" hangingPunct="1">
              <a:lnSpc>
                <a:spcPct val="118000"/>
              </a:lnSpc>
              <a:spcBef>
                <a:spcPts val="0"/>
              </a:spcBef>
              <a:spcAft>
                <a:spcPts val="0"/>
              </a:spcAft>
              <a:buClrTx/>
              <a:buSzTx/>
              <a:buFontTx/>
              <a:buNone/>
              <a:defRPr/>
            </a:pPr>
            <a:endParaRPr lang="zh-CN" altLang="en-US" dirty="0"/>
          </a:p>
          <a:p>
            <a:pPr marL="0" marR="0" lvl="0" indent="0" defTabSz="457200" eaLnBrk="1" fontAlgn="auto" latinLnBrk="0" hangingPunct="1">
              <a:lnSpc>
                <a:spcPct val="118000"/>
              </a:lnSpc>
              <a:spcBef>
                <a:spcPts val="0"/>
              </a:spcBef>
              <a:spcAft>
                <a:spcPts val="0"/>
              </a:spcAft>
              <a:buClrTx/>
              <a:buSzTx/>
              <a:buFontTx/>
              <a:buNone/>
              <a:defRPr/>
            </a:pPr>
            <a:endParaRPr lang="zh-CN" altLang="en-US" dirty="0"/>
          </a:p>
          <a:p>
            <a:pPr marL="0" marR="0" lvl="0" indent="0" defTabSz="457200" eaLnBrk="1" fontAlgn="auto" latinLnBrk="0" hangingPunct="1">
              <a:lnSpc>
                <a:spcPct val="118000"/>
              </a:lnSpc>
              <a:spcBef>
                <a:spcPts val="0"/>
              </a:spcBef>
              <a:spcAft>
                <a:spcPts val="0"/>
              </a:spcAft>
              <a:buClrTx/>
              <a:buSzTx/>
              <a:buFontTx/>
              <a:buNone/>
              <a:defRPr/>
            </a:pPr>
            <a:endParaRPr lang="zh-CN" altLang="en-US" dirty="0"/>
          </a:p>
          <a:p>
            <a:endParaRPr lang="zh-CN" altLang="en-US" b="1" dirty="0"/>
          </a:p>
          <a:p>
            <a:endParaRPr lang="zh-CN" altLang="en-US"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defRPr/>
            </a:pPr>
            <a:r>
              <a:rPr lang="zh-CN" altLang="en-US" b="1" dirty="0"/>
              <a:t>第九个测试原则，</a:t>
            </a:r>
            <a:r>
              <a:rPr lang="zh-CN" altLang="en-US" dirty="0"/>
              <a:t>妥善保存测试文档等 。因为候选你可能还得回来看测试文档，分析软件缺陷的原因，并进行错误定位和错误修复。</a:t>
            </a:r>
            <a:endParaRPr lang="en-US" altLang="zh-CN" dirty="0"/>
          </a:p>
          <a:p>
            <a:pPr marL="0" marR="0" lvl="0" indent="0" defTabSz="457200" eaLnBrk="1" fontAlgn="auto" latinLnBrk="0" hangingPunct="1">
              <a:lnSpc>
                <a:spcPct val="118000"/>
              </a:lnSpc>
              <a:spcBef>
                <a:spcPts val="0"/>
              </a:spcBef>
              <a:spcAft>
                <a:spcPts val="0"/>
              </a:spcAft>
              <a:buClrTx/>
              <a:buSzTx/>
              <a:buFontTx/>
              <a:buNone/>
              <a:defRPr/>
            </a:pPr>
            <a:r>
              <a:rPr lang="zh-CN" altLang="en-US" dirty="0"/>
              <a:t>第十个测试原则，并非所有软件缺陷都能修复。有些软件缺陷，修复的成本可能非常的高，所以就不值得你去修复了。这就是为什么我们日常用到的一些软件，比如</a:t>
            </a:r>
            <a:r>
              <a:rPr lang="en-US" altLang="zh-CN" dirty="0"/>
              <a:t>windows</a:t>
            </a:r>
            <a:r>
              <a:rPr lang="zh-CN" altLang="en-US" dirty="0"/>
              <a:t>，</a:t>
            </a:r>
            <a:r>
              <a:rPr lang="en-US" altLang="zh-CN" dirty="0" err="1"/>
              <a:t>ios</a:t>
            </a:r>
            <a:r>
              <a:rPr lang="zh-CN" altLang="en-US" dirty="0"/>
              <a:t>，微信、抖音，都时不时的蹦出几个</a:t>
            </a:r>
            <a:r>
              <a:rPr lang="en-US" altLang="zh-CN" dirty="0"/>
              <a:t>bug</a:t>
            </a:r>
            <a:r>
              <a:rPr lang="zh-CN" altLang="en-US" dirty="0"/>
              <a:t>来。因为这些公司根本没打算把所有的</a:t>
            </a:r>
            <a:r>
              <a:rPr lang="en-US" altLang="zh-CN" dirty="0"/>
              <a:t>bug</a:t>
            </a:r>
            <a:r>
              <a:rPr lang="zh-CN" altLang="en-US" dirty="0"/>
              <a:t>都修复。</a:t>
            </a:r>
            <a:endParaRPr lang="en-US" altLang="zh-CN" dirty="0"/>
          </a:p>
          <a:p>
            <a:pPr marL="0" marR="0" lvl="0" indent="0" defTabSz="457200" eaLnBrk="1" fontAlgn="auto" latinLnBrk="0" hangingPunct="1">
              <a:lnSpc>
                <a:spcPct val="118000"/>
              </a:lnSpc>
              <a:spcBef>
                <a:spcPts val="0"/>
              </a:spcBef>
              <a:spcAft>
                <a:spcPts val="0"/>
              </a:spcAft>
              <a:buClrTx/>
              <a:buSzTx/>
              <a:buFontTx/>
              <a:buNone/>
              <a:defRPr/>
            </a:pPr>
            <a:r>
              <a:rPr lang="zh-CN" altLang="en-US" dirty="0"/>
              <a:t>最后一个原则，软件缺陷的</a:t>
            </a:r>
            <a:r>
              <a:rPr lang="en-US" altLang="zh-CN" dirty="0"/>
              <a:t>80%</a:t>
            </a:r>
            <a:r>
              <a:rPr lang="zh-CN" altLang="en-US" dirty="0"/>
              <a:t>原则。就是</a:t>
            </a:r>
            <a:r>
              <a:rPr lang="en-US" altLang="zh-CN" dirty="0"/>
              <a:t>80%</a:t>
            </a:r>
            <a:r>
              <a:rPr lang="zh-CN" altLang="en-US" dirty="0"/>
              <a:t>的缺陷集中在</a:t>
            </a:r>
            <a:r>
              <a:rPr lang="en-US" altLang="zh-CN" dirty="0"/>
              <a:t>20%</a:t>
            </a:r>
            <a:r>
              <a:rPr lang="zh-CN" altLang="en-US" dirty="0"/>
              <a:t>的代码里面，所以我们也要把</a:t>
            </a:r>
            <a:r>
              <a:rPr lang="en-US" altLang="zh-CN" dirty="0"/>
              <a:t>80%</a:t>
            </a:r>
            <a:r>
              <a:rPr lang="zh-CN" altLang="en-US" dirty="0"/>
              <a:t>的测试精力，分配给这</a:t>
            </a:r>
            <a:r>
              <a:rPr lang="en-US" altLang="zh-CN" dirty="0"/>
              <a:t>20%</a:t>
            </a:r>
            <a:r>
              <a:rPr lang="zh-CN" altLang="en-US" dirty="0"/>
              <a:t>最可能出错的代码。只要</a:t>
            </a:r>
            <a:r>
              <a:rPr lang="en-US" altLang="zh-CN" dirty="0"/>
              <a:t>20%</a:t>
            </a:r>
            <a:r>
              <a:rPr lang="zh-CN" altLang="en-US" dirty="0"/>
              <a:t>的测试时间就可以找出</a:t>
            </a:r>
            <a:r>
              <a:rPr lang="en-US" altLang="zh-CN" dirty="0"/>
              <a:t>80%</a:t>
            </a:r>
            <a:r>
              <a:rPr lang="zh-CN" altLang="en-US" dirty="0"/>
              <a:t>的错误，但是剩下的</a:t>
            </a:r>
            <a:r>
              <a:rPr lang="en-US" altLang="zh-CN" dirty="0"/>
              <a:t>20%</a:t>
            </a:r>
            <a:r>
              <a:rPr lang="zh-CN" altLang="en-US" dirty="0"/>
              <a:t>的错误可能需要你</a:t>
            </a:r>
            <a:r>
              <a:rPr lang="en-US" altLang="zh-CN" dirty="0"/>
              <a:t>80%</a:t>
            </a:r>
            <a:r>
              <a:rPr lang="zh-CN" altLang="en-US" dirty="0"/>
              <a:t>的时间。找全</a:t>
            </a:r>
            <a:r>
              <a:rPr lang="en-US" altLang="zh-CN" dirty="0"/>
              <a:t>bug</a:t>
            </a:r>
            <a:r>
              <a:rPr lang="zh-CN" altLang="en-US" dirty="0"/>
              <a:t>非常困难。</a:t>
            </a:r>
            <a:endParaRPr lang="zh-CN" altLang="en-US" dirty="0"/>
          </a:p>
          <a:p>
            <a:pPr marL="0" marR="0" lvl="0" indent="0" defTabSz="457200" eaLnBrk="1" fontAlgn="auto" latinLnBrk="0" hangingPunct="1">
              <a:lnSpc>
                <a:spcPct val="118000"/>
              </a:lnSpc>
              <a:spcBef>
                <a:spcPts val="0"/>
              </a:spcBef>
              <a:spcAft>
                <a:spcPts val="0"/>
              </a:spcAft>
              <a:buClrTx/>
              <a:buSzTx/>
              <a:buFontTx/>
              <a:buNone/>
              <a:defRPr/>
            </a:pPr>
            <a:endParaRPr lang="zh-CN" altLang="en-US" dirty="0"/>
          </a:p>
          <a:p>
            <a:endParaRPr lang="zh-CN" altLang="en-US" b="1" dirty="0"/>
          </a:p>
          <a:p>
            <a:endParaRPr lang="zh-CN" altLang="en-US"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a:t>第一个误区，就是误以为调试和测试是一样的。调试，我们叫它</a:t>
            </a:r>
            <a:r>
              <a:rPr lang="en-US" altLang="zh-CN" b="1" dirty="0"/>
              <a:t>debug</a:t>
            </a:r>
            <a:r>
              <a:rPr lang="zh-CN" altLang="en-US" b="1" dirty="0"/>
              <a:t>，</a:t>
            </a:r>
            <a:r>
              <a:rPr lang="en-US" altLang="zh-CN" b="1" dirty="0"/>
              <a:t>[</a:t>
            </a:r>
            <a:r>
              <a:rPr lang="zh-CN" altLang="en-US" b="1" dirty="0"/>
              <a:t>点击</a:t>
            </a:r>
            <a:r>
              <a:rPr lang="en-US" altLang="zh-CN" b="1" dirty="0"/>
              <a:t>]debug</a:t>
            </a:r>
            <a:r>
              <a:rPr lang="zh-CN" altLang="en-US" b="1" dirty="0"/>
              <a:t>，这个英文大家会写吧。</a:t>
            </a:r>
            <a:r>
              <a:rPr lang="en-US" altLang="zh-CN" b="1" dirty="0"/>
              <a:t>De </a:t>
            </a:r>
            <a:r>
              <a:rPr lang="zh-CN" altLang="en-US" b="1" dirty="0"/>
              <a:t>就是去掉的意思，所以</a:t>
            </a:r>
            <a:r>
              <a:rPr lang="en-US" altLang="zh-CN" b="1" dirty="0"/>
              <a:t>debug</a:t>
            </a:r>
            <a:r>
              <a:rPr lang="zh-CN" altLang="en-US" b="1" dirty="0"/>
              <a:t>就是去掉</a:t>
            </a:r>
            <a:r>
              <a:rPr lang="en-US" altLang="zh-CN" b="1" dirty="0"/>
              <a:t>bug</a:t>
            </a:r>
            <a:r>
              <a:rPr lang="zh-CN" altLang="en-US" b="1" dirty="0"/>
              <a:t>的意思。说白了，就是修复缺陷。而测试呢，是找出缺陷。所以调试和测试的区别啊，就非常明显了。一个是找缺陷，一个是修复缺陷。不能混为一谈。</a:t>
            </a:r>
            <a:endParaRPr lang="en-US" altLang="zh-CN" b="1" dirty="0"/>
          </a:p>
          <a:p>
            <a:r>
              <a:rPr lang="zh-CN" altLang="en-US" b="1" dirty="0"/>
              <a:t>第二个误区，就是误以为软件测试的对象，只有程序。同学会回想一下，我们的软件缺陷主要发生在哪个阶段啊？课堂上可是讲过的哦。大家暂停一下视屏，想一下。超过一半的软件缺陷是在需求文档上，百分之</a:t>
            </a:r>
            <a:r>
              <a:rPr lang="en-US" altLang="zh-CN" b="1" dirty="0"/>
              <a:t>25</a:t>
            </a:r>
            <a:r>
              <a:rPr lang="zh-CN" altLang="en-US" b="1" dirty="0"/>
              <a:t>左右的缺陷在模型上，代码上的缺陷只有</a:t>
            </a:r>
            <a:r>
              <a:rPr lang="en-US" altLang="zh-CN" b="1" dirty="0"/>
              <a:t>15%</a:t>
            </a:r>
            <a:r>
              <a:rPr lang="zh-CN" altLang="en-US" b="1" dirty="0"/>
              <a:t>左右。所以，如果你只测代码，那么很多缺陷你就找不到了。</a:t>
            </a:r>
            <a:endParaRPr lang="en-US" altLang="zh-CN" b="1" dirty="0"/>
          </a:p>
          <a:p>
            <a:r>
              <a:rPr lang="zh-CN" altLang="en-US" b="1" dirty="0"/>
              <a:t>第三个误区，就是误以为</a:t>
            </a:r>
            <a:r>
              <a:rPr lang="zh-CN" altLang="en-US" b="0" dirty="0"/>
              <a:t>软件测试是测试人员的事情，与开发人员无关 。这也是错误的。其实所有的单元测试，都是由程序员自己完成的，没有测试人员帮你。所以，就算你不想从事软件测试这个职业，想做程序员，你也得学会软件测试，不然你就不是一个合格的程序员。</a:t>
            </a:r>
            <a:endParaRPr lang="en-US" altLang="zh-CN" b="0" dirty="0"/>
          </a:p>
          <a:p>
            <a:r>
              <a:rPr lang="zh-CN" altLang="en-US" b="0"/>
              <a:t>第四个误区，误以为好的软件质量是通过测试得到的 。这个不是的，软件质量好坏，最关键的是开发。你开发阶段不引入错误，少引入错误，那才是提高软件质量的正途。</a:t>
            </a:r>
            <a:endParaRPr lang="zh-CN" altLang="en-US"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1" dirty="0"/>
              <a:t>第五个误区呢，就是</a:t>
            </a:r>
            <a:r>
              <a:rPr lang="zh-CN" altLang="en-US" b="0" dirty="0"/>
              <a:t>把不合格的开发人员安排做测试。觉得测试简单啊，你做不好开发，做测试总可以把？其实不然。测试也是一门复杂的学科，做不好开发的人，大概率也做不好测试。</a:t>
            </a:r>
            <a:r>
              <a:rPr lang="en-US" altLang="zh-CN" b="0" dirty="0"/>
              <a:t>【</a:t>
            </a:r>
            <a:r>
              <a:rPr lang="zh-CN" altLang="en-US" b="0" dirty="0"/>
              <a:t>不合格守门员</a:t>
            </a:r>
            <a:r>
              <a:rPr lang="en-US" altLang="zh-CN" b="0" dirty="0"/>
              <a:t>】</a:t>
            </a:r>
            <a:endParaRPr lang="en-US" altLang="zh-CN" b="0" dirty="0"/>
          </a:p>
          <a:p>
            <a:r>
              <a:rPr lang="zh-CN" altLang="en-US" b="0" dirty="0"/>
              <a:t>第六个误区，关注于测试的执行而忽略测试的设计 。就是蛮干，没有规划地蛮干。就好比你想造一个帝国大厦，没有设计，上来直接垒砖头，最后能造出一个高楼大厦吗？不太可能吧。测试也一样，面对复杂的软件，你必须要有理智的设计，才能系统地进行测试。</a:t>
            </a:r>
            <a:endParaRPr lang="en-US" altLang="zh-CN" b="0" dirty="0"/>
          </a:p>
          <a:p>
            <a:r>
              <a:rPr lang="zh-CN" altLang="en-US" b="0" dirty="0"/>
              <a:t>第七个误区，是误以为测试自动化是万能的。什么都想自动化。但是很多时候，自动化测试都不太行，比如测试用例的编制，测试结果的评估，目前基本都只能依赖于人。</a:t>
            </a:r>
            <a:r>
              <a:rPr lang="zh-CN" altLang="en-US" b="1" dirty="0"/>
              <a:t>将来有一天，也许我们能利用人工智能的技术，来做进一步的测试自动化。但是目前为止，测试自动化绝对不是万能的，很多是人工的测试工作还是必须的。这也是为什么我们需要培养测试人员的原因。</a:t>
            </a:r>
            <a:endParaRPr lang="en-US" altLang="zh-CN" b="1" dirty="0"/>
          </a:p>
          <a:p>
            <a:r>
              <a:rPr lang="zh-CN" altLang="en-US" b="1" dirty="0"/>
              <a:t>第八个误区，误以为测试是为了证明软件的正确性。我们知道，测试是发现缺陷的过程。你发现了缺陷，说明软件绝对是不正确的。但是没有发现缺陷，难道就能证明软件一定是正确的吗？好像不能吧？就好比大家去医院检查，做比如做</a:t>
            </a:r>
            <a:r>
              <a:rPr lang="en-US" altLang="zh-CN" b="1" dirty="0"/>
              <a:t>B</a:t>
            </a:r>
            <a:r>
              <a:rPr lang="zh-CN" altLang="en-US" b="1" dirty="0"/>
              <a:t>超。如果没有发现什么问题，医生会怎么写你的</a:t>
            </a:r>
            <a:r>
              <a:rPr lang="en-US" altLang="zh-CN" b="1" dirty="0"/>
              <a:t>B</a:t>
            </a:r>
            <a:r>
              <a:rPr lang="zh-CN" altLang="en-US" b="1" dirty="0"/>
              <a:t>超结果？会写一切正常，或者没有病变吗？不会。他最多只能说：未见异常。就是我检查了，没看到什么异常的地方。但是我不保证你就没生病。</a:t>
            </a:r>
            <a:endParaRPr lang="en-US" altLang="zh-CN" b="1" dirty="0"/>
          </a:p>
          <a:p>
            <a:endParaRPr lang="en-US" altLang="zh-CN"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650875" y="406400"/>
            <a:ext cx="5556250" cy="4167188"/>
          </a:xfrm>
        </p:spPr>
      </p:sp>
      <p:sp>
        <p:nvSpPr>
          <p:cNvPr id="115715" name="Rectangle 3"/>
          <p:cNvSpPr>
            <a:spLocks noGrp="1" noChangeArrowheads="1"/>
          </p:cNvSpPr>
          <p:nvPr>
            <p:ph type="body" idx="1"/>
          </p:nvPr>
        </p:nvSpPr>
        <p:spPr>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3170" name="Rectangle 2"/>
          <p:cNvSpPr>
            <a:spLocks noGrp="1" noRot="1" noChangeAspect="1" noChangeArrowheads="1" noTextEdit="1"/>
          </p:cNvSpPr>
          <p:nvPr>
            <p:ph type="sldImg"/>
          </p:nvPr>
        </p:nvSpPr>
        <p:spPr>
          <a:xfrm>
            <a:off x="687388" y="685800"/>
            <a:ext cx="5484812" cy="3429000"/>
          </a:xfrm>
        </p:spPr>
      </p:sp>
      <p:sp>
        <p:nvSpPr>
          <p:cNvPr id="2183171"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95250" y="406400"/>
            <a:ext cx="6667500" cy="4167188"/>
          </a:xfrm>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Rot="1" noChangeAspect="1" noChangeArrowheads="1" noTextEdit="1"/>
          </p:cNvSpPr>
          <p:nvPr>
            <p:ph type="sldImg"/>
          </p:nvPr>
        </p:nvSpPr>
        <p:spPr>
          <a:xfrm>
            <a:off x="650875" y="406400"/>
            <a:ext cx="5556250" cy="4167188"/>
          </a:xfrm>
        </p:spPr>
      </p:sp>
      <p:sp>
        <p:nvSpPr>
          <p:cNvPr id="18708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Rot="1" noChangeAspect="1" noChangeArrowheads="1" noTextEdit="1"/>
          </p:cNvSpPr>
          <p:nvPr>
            <p:ph type="sldImg"/>
          </p:nvPr>
        </p:nvSpPr>
        <p:spPr>
          <a:xfrm>
            <a:off x="1144588" y="685800"/>
            <a:ext cx="4570412" cy="3429000"/>
          </a:xfrm>
        </p:spPr>
      </p:sp>
      <p:sp>
        <p:nvSpPr>
          <p:cNvPr id="187289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Rot="1" noChangeAspect="1" noTextEdit="1"/>
          </p:cNvSpPr>
          <p:nvPr>
            <p:ph type="sldImg"/>
          </p:nvPr>
        </p:nvSpPr>
        <p:spPr>
          <a:xfrm>
            <a:off x="650875" y="406400"/>
            <a:ext cx="5556250" cy="4167188"/>
          </a:xfrm>
        </p:spPr>
      </p:sp>
      <p:sp>
        <p:nvSpPr>
          <p:cNvPr id="97283" name="Rectangle 3"/>
          <p:cNvSpPr>
            <a:spLocks noGrp="1"/>
          </p:cNvSpPr>
          <p:nvPr>
            <p:ph type="body" idx="1"/>
          </p:nvPr>
        </p:nvSpPr>
        <p:spPr>
          <a:xfrm>
            <a:off x="685800" y="4344988"/>
            <a:ext cx="5486400" cy="4113212"/>
          </a:xfrm>
        </p:spPr>
        <p:txBody>
          <a:bodyPr wrap="square" lIns="91440" tIns="45720" rIns="91440" bIns="45720" anchor="t"/>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Rot="1" noChangeAspect="1" noTextEdit="1"/>
          </p:cNvSpPr>
          <p:nvPr>
            <p:ph type="sldImg"/>
          </p:nvPr>
        </p:nvSpPr>
        <p:spPr>
          <a:xfrm>
            <a:off x="650875" y="406400"/>
            <a:ext cx="5556250" cy="4167188"/>
          </a:xfrm>
        </p:spPr>
      </p:sp>
      <p:sp>
        <p:nvSpPr>
          <p:cNvPr id="98307" name="Rectangle 3"/>
          <p:cNvSpPr>
            <a:spLocks noGrp="1"/>
          </p:cNvSpPr>
          <p:nvPr>
            <p:ph type="body" idx="1"/>
          </p:nvPr>
        </p:nvSpPr>
        <p:spPr>
          <a:xfrm>
            <a:off x="685800" y="4344988"/>
            <a:ext cx="5486400" cy="4113212"/>
          </a:xfrm>
        </p:spPr>
        <p:txBody>
          <a:bodyPr wrap="square" lIns="91440" tIns="45720" rIns="91440" bIns="45720" anchor="t"/>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TextEdit="1"/>
          </p:cNvSpPr>
          <p:nvPr>
            <p:ph type="sldImg"/>
          </p:nvPr>
        </p:nvSpPr>
        <p:spPr>
          <a:xfrm>
            <a:off x="650875" y="406400"/>
            <a:ext cx="5556250" cy="4167188"/>
          </a:xfrm>
        </p:spPr>
      </p:sp>
      <p:sp>
        <p:nvSpPr>
          <p:cNvPr id="102403" name="Rectangle 3"/>
          <p:cNvSpPr>
            <a:spLocks noGrp="1"/>
          </p:cNvSpPr>
          <p:nvPr>
            <p:ph type="body" idx="1"/>
          </p:nvPr>
        </p:nvSpPr>
        <p:spPr>
          <a:xfrm>
            <a:off x="685800" y="4344988"/>
            <a:ext cx="5486400" cy="4113212"/>
          </a:xfrm>
        </p:spPr>
        <p:txBody>
          <a:bodyPr wrap="square" lIns="91440" tIns="45720" rIns="91440" bIns="45720" anchor="t"/>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TextEdit="1"/>
          </p:cNvSpPr>
          <p:nvPr>
            <p:ph type="sldImg"/>
          </p:nvPr>
        </p:nvSpPr>
        <p:spPr>
          <a:xfrm>
            <a:off x="650875" y="406400"/>
            <a:ext cx="5556250" cy="4167188"/>
          </a:xfrm>
        </p:spPr>
      </p:sp>
      <p:sp>
        <p:nvSpPr>
          <p:cNvPr id="103427" name="Rectangle 3"/>
          <p:cNvSpPr>
            <a:spLocks noGrp="1"/>
          </p:cNvSpPr>
          <p:nvPr>
            <p:ph type="body" idx="1"/>
          </p:nvPr>
        </p:nvSpPr>
        <p:spPr>
          <a:xfrm>
            <a:off x="685800" y="4344988"/>
            <a:ext cx="5486400" cy="4113212"/>
          </a:xfrm>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3400" y="1611316"/>
            <a:ext cx="8191500" cy="4713287"/>
          </a:xfrm>
          <a:prstGeom prst="rect">
            <a:avLst/>
          </a:prstGeom>
        </p:spPr>
        <p:txBody>
          <a:bodyPr/>
          <a:lstStyle/>
          <a:p>
            <a:endParaRPr lang="zh-CN" altLang="en-US"/>
          </a:p>
        </p:txBody>
      </p:sp>
      <p:sp>
        <p:nvSpPr>
          <p:cNvPr id="4" name="页脚占位符 3"/>
          <p:cNvSpPr>
            <a:spLocks noGrp="1"/>
          </p:cNvSpPr>
          <p:nvPr>
            <p:ph type="ftr" sz="quarter" idx="10"/>
          </p:nvPr>
        </p:nvSpPr>
        <p:spPr>
          <a:xfrm>
            <a:off x="7315200" y="6461128"/>
            <a:ext cx="1752600" cy="3206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smtClean="0"/>
            </a:lvl1pPr>
          </a:lstStyle>
          <a:p>
            <a:pPr>
              <a:defRPr/>
            </a:pPr>
            <a:fld id="{999DC135-D372-462F-8793-58CA71EFD7F9}" type="slidenum">
              <a:rPr lang="zh-CN" altLang="en-US"/>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6.png"/><Relationship Id="rId37" Type="http://schemas.openxmlformats.org/officeDocument/2006/relationships/notesSlide" Target="../notesSlides/notesSlide3.xml"/><Relationship Id="rId36" Type="http://schemas.openxmlformats.org/officeDocument/2006/relationships/slideLayout" Target="../slideLayouts/slideLayout7.xml"/><Relationship Id="rId35" Type="http://schemas.openxmlformats.org/officeDocument/2006/relationships/tags" Target="../tags/tag37.xml"/><Relationship Id="rId34" Type="http://schemas.openxmlformats.org/officeDocument/2006/relationships/tags" Target="../tags/tag36.xml"/><Relationship Id="rId33" Type="http://schemas.openxmlformats.org/officeDocument/2006/relationships/tags" Target="../tags/tag35.xml"/><Relationship Id="rId32" Type="http://schemas.openxmlformats.org/officeDocument/2006/relationships/tags" Target="../tags/tag34.xml"/><Relationship Id="rId31" Type="http://schemas.openxmlformats.org/officeDocument/2006/relationships/tags" Target="../tags/tag33.xml"/><Relationship Id="rId30" Type="http://schemas.openxmlformats.org/officeDocument/2006/relationships/tags" Target="../tags/tag32.xml"/><Relationship Id="rId3" Type="http://schemas.openxmlformats.org/officeDocument/2006/relationships/tags" Target="../tags/tag6.xml"/><Relationship Id="rId29" Type="http://schemas.openxmlformats.org/officeDocument/2006/relationships/tags" Target="../tags/tag31.xml"/><Relationship Id="rId28" Type="http://schemas.openxmlformats.org/officeDocument/2006/relationships/tags" Target="../tags/tag30.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image" Target="../media/image5.png"/><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image" Target="../media/image6.png"/><Relationship Id="rId3" Type="http://schemas.openxmlformats.org/officeDocument/2006/relationships/tags" Target="../tags/tag39.xml"/><Relationship Id="rId2" Type="http://schemas.openxmlformats.org/officeDocument/2006/relationships/image" Target="../media/image5.png"/><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media/image6.png"/><Relationship Id="rId3" Type="http://schemas.openxmlformats.org/officeDocument/2006/relationships/tags" Target="../tags/tag43.xml"/><Relationship Id="rId2" Type="http://schemas.openxmlformats.org/officeDocument/2006/relationships/image" Target="../media/image5.png"/><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image" Target="../media/image6.png"/><Relationship Id="rId3" Type="http://schemas.openxmlformats.org/officeDocument/2006/relationships/tags" Target="../tags/tag48.xml"/><Relationship Id="rId2" Type="http://schemas.openxmlformats.org/officeDocument/2006/relationships/image" Target="../media/image5.png"/><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4.xml"/><Relationship Id="rId6" Type="http://schemas.openxmlformats.org/officeDocument/2006/relationships/image" Target="../media/image7.jpeg"/><Relationship Id="rId5" Type="http://schemas.openxmlformats.org/officeDocument/2006/relationships/tags" Target="../tags/tag53.xml"/><Relationship Id="rId4" Type="http://schemas.openxmlformats.org/officeDocument/2006/relationships/image" Target="../media/image6.png"/><Relationship Id="rId3" Type="http://schemas.openxmlformats.org/officeDocument/2006/relationships/tags" Target="../tags/tag52.xml"/><Relationship Id="rId2" Type="http://schemas.openxmlformats.org/officeDocument/2006/relationships/image" Target="../media/image5.png"/><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58.xml"/><Relationship Id="rId6" Type="http://schemas.openxmlformats.org/officeDocument/2006/relationships/image" Target="../media/image8.png"/><Relationship Id="rId5" Type="http://schemas.openxmlformats.org/officeDocument/2006/relationships/tags" Target="../tags/tag57.xml"/><Relationship Id="rId4" Type="http://schemas.openxmlformats.org/officeDocument/2006/relationships/image" Target="../media/image6.png"/><Relationship Id="rId3" Type="http://schemas.openxmlformats.org/officeDocument/2006/relationships/tags" Target="../tags/tag56.xml"/><Relationship Id="rId2" Type="http://schemas.openxmlformats.org/officeDocument/2006/relationships/image" Target="../media/image5.png"/><Relationship Id="rId1" Type="http://schemas.openxmlformats.org/officeDocument/2006/relationships/tags" Target="../tags/tag55.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image" Target="../media/image6.png"/><Relationship Id="rId3" Type="http://schemas.openxmlformats.org/officeDocument/2006/relationships/tags" Target="../tags/tag60.xml"/><Relationship Id="rId2" Type="http://schemas.openxmlformats.org/officeDocument/2006/relationships/image" Target="../media/image5.png"/><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image" Target="../media/image6.png"/><Relationship Id="rId3" Type="http://schemas.openxmlformats.org/officeDocument/2006/relationships/tags" Target="../tags/tag64.xml"/><Relationship Id="rId2" Type="http://schemas.openxmlformats.org/officeDocument/2006/relationships/image" Target="../media/image5.png"/><Relationship Id="rId1" Type="http://schemas.openxmlformats.org/officeDocument/2006/relationships/tags" Target="../tags/tag63.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6.png"/><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tags" Target="../tags/tag67.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4.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73.xml"/><Relationship Id="rId4" Type="http://schemas.openxmlformats.org/officeDocument/2006/relationships/image" Target="../media/image6.png"/><Relationship Id="rId3" Type="http://schemas.openxmlformats.org/officeDocument/2006/relationships/tags" Target="../tags/tag72.xml"/><Relationship Id="rId2" Type="http://schemas.openxmlformats.org/officeDocument/2006/relationships/image" Target="../media/image5.png"/><Relationship Id="rId10" Type="http://schemas.openxmlformats.org/officeDocument/2006/relationships/notesSlide" Target="../notesSlides/notesSlide8.xml"/><Relationship Id="rId1" Type="http://schemas.openxmlformats.org/officeDocument/2006/relationships/tags" Target="../tags/tag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6.png"/><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tags" Target="../tags/tag75.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3.xml"/><Relationship Id="rId7" Type="http://schemas.openxmlformats.org/officeDocument/2006/relationships/image" Target="../media/image11.png"/><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media/image6.png"/><Relationship Id="rId3" Type="http://schemas.openxmlformats.org/officeDocument/2006/relationships/tags" Target="../tags/tag80.xml"/><Relationship Id="rId2" Type="http://schemas.openxmlformats.org/officeDocument/2006/relationships/image" Target="../media/image5.png"/><Relationship Id="rId10" Type="http://schemas.openxmlformats.org/officeDocument/2006/relationships/notesSlide" Target="../notesSlides/notesSlide9.xml"/><Relationship Id="rId1" Type="http://schemas.openxmlformats.org/officeDocument/2006/relationships/tags" Target="../tags/tag79.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7.xml"/><Relationship Id="rId6" Type="http://schemas.openxmlformats.org/officeDocument/2006/relationships/image" Target="../media/image12.png"/><Relationship Id="rId5" Type="http://schemas.openxmlformats.org/officeDocument/2006/relationships/tags" Target="../tags/tag86.xml"/><Relationship Id="rId4" Type="http://schemas.openxmlformats.org/officeDocument/2006/relationships/image" Target="../media/image6.png"/><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tags" Target="../tags/tag84.xml"/></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91.xml"/><Relationship Id="rId6" Type="http://schemas.openxmlformats.org/officeDocument/2006/relationships/image" Target="../media/image13.png"/><Relationship Id="rId5" Type="http://schemas.openxmlformats.org/officeDocument/2006/relationships/tags" Target="../tags/tag90.xml"/><Relationship Id="rId4" Type="http://schemas.openxmlformats.org/officeDocument/2006/relationships/image" Target="../media/image6.png"/><Relationship Id="rId3" Type="http://schemas.openxmlformats.org/officeDocument/2006/relationships/tags" Target="../tags/tag89.xml"/><Relationship Id="rId2" Type="http://schemas.openxmlformats.org/officeDocument/2006/relationships/image" Target="../media/image5.png"/><Relationship Id="rId1" Type="http://schemas.openxmlformats.org/officeDocument/2006/relationships/tags" Target="../tags/tag88.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5.xml"/><Relationship Id="rId6" Type="http://schemas.openxmlformats.org/officeDocument/2006/relationships/image" Target="../media/image14.png"/><Relationship Id="rId5" Type="http://schemas.openxmlformats.org/officeDocument/2006/relationships/tags" Target="../tags/tag94.xml"/><Relationship Id="rId4" Type="http://schemas.openxmlformats.org/officeDocument/2006/relationships/image" Target="../media/image6.png"/><Relationship Id="rId3" Type="http://schemas.openxmlformats.org/officeDocument/2006/relationships/tags" Target="../tags/tag93.xml"/><Relationship Id="rId2" Type="http://schemas.openxmlformats.org/officeDocument/2006/relationships/image" Target="../media/image5.png"/><Relationship Id="rId1" Type="http://schemas.openxmlformats.org/officeDocument/2006/relationships/tags" Target="../tags/tag92.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8.xml"/><Relationship Id="rId5" Type="http://schemas.openxmlformats.org/officeDocument/2006/relationships/image" Target="../media/image15.png"/><Relationship Id="rId4" Type="http://schemas.openxmlformats.org/officeDocument/2006/relationships/image" Target="../media/image6.png"/><Relationship Id="rId3" Type="http://schemas.openxmlformats.org/officeDocument/2006/relationships/tags" Target="../tags/tag97.xml"/><Relationship Id="rId2" Type="http://schemas.openxmlformats.org/officeDocument/2006/relationships/image" Target="../media/image5.png"/><Relationship Id="rId1" Type="http://schemas.openxmlformats.org/officeDocument/2006/relationships/tags" Target="../tags/tag96.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image" Target="../media/image6.png"/><Relationship Id="rId3" Type="http://schemas.openxmlformats.org/officeDocument/2006/relationships/tags" Target="../tags/tag100.xml"/><Relationship Id="rId2" Type="http://schemas.openxmlformats.org/officeDocument/2006/relationships/image" Target="../media/image5.png"/><Relationship Id="rId1" Type="http://schemas.openxmlformats.org/officeDocument/2006/relationships/tags" Target="../tags/tag99.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6.png"/><Relationship Id="rId3" Type="http://schemas.openxmlformats.org/officeDocument/2006/relationships/tags" Target="../tags/tag104.xml"/><Relationship Id="rId2" Type="http://schemas.openxmlformats.org/officeDocument/2006/relationships/image" Target="../media/image5.png"/><Relationship Id="rId1" Type="http://schemas.openxmlformats.org/officeDocument/2006/relationships/tags" Target="../tags/tag103.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image" Target="../media/image6.png"/><Relationship Id="rId3" Type="http://schemas.openxmlformats.org/officeDocument/2006/relationships/tags" Target="../tags/tag108.xml"/><Relationship Id="rId2" Type="http://schemas.openxmlformats.org/officeDocument/2006/relationships/image" Target="../media/image5.png"/><Relationship Id="rId1" Type="http://schemas.openxmlformats.org/officeDocument/2006/relationships/tags" Target="../tags/tag107.xml"/></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image" Target="../media/image6.png"/><Relationship Id="rId3" Type="http://schemas.openxmlformats.org/officeDocument/2006/relationships/tags" Target="../tags/tag112.xml"/><Relationship Id="rId2" Type="http://schemas.openxmlformats.org/officeDocument/2006/relationships/image" Target="../media/image5.png"/><Relationship Id="rId1" Type="http://schemas.openxmlformats.org/officeDocument/2006/relationships/tags" Target="../tags/tag1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image" Target="../media/image6.png"/><Relationship Id="rId3" Type="http://schemas.openxmlformats.org/officeDocument/2006/relationships/tags" Target="../tags/tag116.xml"/><Relationship Id="rId2" Type="http://schemas.openxmlformats.org/officeDocument/2006/relationships/image" Target="../media/image5.png"/><Relationship Id="rId1" Type="http://schemas.openxmlformats.org/officeDocument/2006/relationships/tags" Target="../tags/tag115.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image" Target="../media/image6.png"/><Relationship Id="rId3" Type="http://schemas.openxmlformats.org/officeDocument/2006/relationships/tags" Target="../tags/tag120.xml"/><Relationship Id="rId2" Type="http://schemas.openxmlformats.org/officeDocument/2006/relationships/image" Target="../media/image5.png"/><Relationship Id="rId1" Type="http://schemas.openxmlformats.org/officeDocument/2006/relationships/tags" Target="../tags/tag119.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image" Target="../media/image6.png"/><Relationship Id="rId3" Type="http://schemas.openxmlformats.org/officeDocument/2006/relationships/tags" Target="../tags/tag124.xml"/><Relationship Id="rId2" Type="http://schemas.openxmlformats.org/officeDocument/2006/relationships/image" Target="../media/image5.png"/><Relationship Id="rId1" Type="http://schemas.openxmlformats.org/officeDocument/2006/relationships/tags" Target="../tags/tag123.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image" Target="../media/image6.png"/><Relationship Id="rId3" Type="http://schemas.openxmlformats.org/officeDocument/2006/relationships/tags" Target="../tags/tag128.xml"/><Relationship Id="rId2" Type="http://schemas.openxmlformats.org/officeDocument/2006/relationships/image" Target="../media/image5.png"/><Relationship Id="rId1" Type="http://schemas.openxmlformats.org/officeDocument/2006/relationships/tags" Target="../tags/tag127.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media/image6.png"/><Relationship Id="rId3" Type="http://schemas.openxmlformats.org/officeDocument/2006/relationships/tags" Target="../tags/tag132.xml"/><Relationship Id="rId2" Type="http://schemas.openxmlformats.org/officeDocument/2006/relationships/image" Target="../media/image5.png"/><Relationship Id="rId1" Type="http://schemas.openxmlformats.org/officeDocument/2006/relationships/tags" Target="../tags/tag131.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image" Target="../media/image6.png"/><Relationship Id="rId3" Type="http://schemas.openxmlformats.org/officeDocument/2006/relationships/tags" Target="../tags/tag137.xml"/><Relationship Id="rId2" Type="http://schemas.openxmlformats.org/officeDocument/2006/relationships/image" Target="../media/image5.png"/><Relationship Id="rId1" Type="http://schemas.openxmlformats.org/officeDocument/2006/relationships/tags" Target="../tags/tag136.xml"/></Relationships>
</file>

<file path=ppt/slides/_rels/slide46.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 Id="rId3" Type="http://schemas.openxmlformats.org/officeDocument/2006/relationships/tags" Target="../tags/tag141.xml"/><Relationship Id="rId2" Type="http://schemas.openxmlformats.org/officeDocument/2006/relationships/image" Target="../media/image5.png"/><Relationship Id="rId10" Type="http://schemas.openxmlformats.org/officeDocument/2006/relationships/slideLayout" Target="../slideLayouts/slideLayout7.xml"/><Relationship Id="rId1" Type="http://schemas.openxmlformats.org/officeDocument/2006/relationships/tags" Target="../tags/tag140.xml"/></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image" Target="../media/image20.png"/><Relationship Id="rId5" Type="http://schemas.openxmlformats.org/officeDocument/2006/relationships/tags" Target="../tags/tag145.xml"/><Relationship Id="rId4" Type="http://schemas.openxmlformats.org/officeDocument/2006/relationships/image" Target="../media/image6.png"/><Relationship Id="rId3" Type="http://schemas.openxmlformats.org/officeDocument/2006/relationships/tags" Target="../tags/tag144.xml"/><Relationship Id="rId2" Type="http://schemas.openxmlformats.org/officeDocument/2006/relationships/image" Target="../media/image5.png"/><Relationship Id="rId10" Type="http://schemas.openxmlformats.org/officeDocument/2006/relationships/notesSlide" Target="../notesSlides/notesSlide11.xml"/><Relationship Id="rId1" Type="http://schemas.openxmlformats.org/officeDocument/2006/relationships/tags" Target="../tags/tag143.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1.xml"/><Relationship Id="rId6" Type="http://schemas.openxmlformats.org/officeDocument/2006/relationships/image" Target="../media/image20.png"/><Relationship Id="rId5" Type="http://schemas.openxmlformats.org/officeDocument/2006/relationships/tags" Target="../tags/tag150.xml"/><Relationship Id="rId4" Type="http://schemas.openxmlformats.org/officeDocument/2006/relationships/image" Target="../media/image6.png"/><Relationship Id="rId3" Type="http://schemas.openxmlformats.org/officeDocument/2006/relationships/tags" Target="../tags/tag149.xml"/><Relationship Id="rId2" Type="http://schemas.openxmlformats.org/officeDocument/2006/relationships/image" Target="../media/image5.png"/><Relationship Id="rId1" Type="http://schemas.openxmlformats.org/officeDocument/2006/relationships/tags" Target="../tags/tag148.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5.xml"/><Relationship Id="rId6" Type="http://schemas.openxmlformats.org/officeDocument/2006/relationships/image" Target="../media/image21.png"/><Relationship Id="rId5" Type="http://schemas.openxmlformats.org/officeDocument/2006/relationships/tags" Target="../tags/tag154.xml"/><Relationship Id="rId4" Type="http://schemas.openxmlformats.org/officeDocument/2006/relationships/image" Target="../media/image6.png"/><Relationship Id="rId3" Type="http://schemas.openxmlformats.org/officeDocument/2006/relationships/tags" Target="../tags/tag153.xml"/><Relationship Id="rId2" Type="http://schemas.openxmlformats.org/officeDocument/2006/relationships/image" Target="../media/image5.png"/><Relationship Id="rId1" Type="http://schemas.openxmlformats.org/officeDocument/2006/relationships/tags" Target="../tags/tag1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8.xml"/><Relationship Id="rId4" Type="http://schemas.openxmlformats.org/officeDocument/2006/relationships/image" Target="../media/image6.png"/><Relationship Id="rId3" Type="http://schemas.openxmlformats.org/officeDocument/2006/relationships/tags" Target="../tags/tag157.xml"/><Relationship Id="rId2" Type="http://schemas.openxmlformats.org/officeDocument/2006/relationships/image" Target="../media/image5.png"/><Relationship Id="rId1" Type="http://schemas.openxmlformats.org/officeDocument/2006/relationships/tags" Target="../tags/tag156.xml"/></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image" Target="../media/image6.png"/><Relationship Id="rId3" Type="http://schemas.openxmlformats.org/officeDocument/2006/relationships/tags" Target="../tags/tag160.xml"/><Relationship Id="rId2" Type="http://schemas.openxmlformats.org/officeDocument/2006/relationships/image" Target="../media/image5.png"/><Relationship Id="rId1" Type="http://schemas.openxmlformats.org/officeDocument/2006/relationships/tags" Target="../tags/tag159.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image" Target="../media/image6.png"/><Relationship Id="rId3" Type="http://schemas.openxmlformats.org/officeDocument/2006/relationships/tags" Target="../tags/tag164.xml"/><Relationship Id="rId2" Type="http://schemas.openxmlformats.org/officeDocument/2006/relationships/image" Target="../media/image5.png"/><Relationship Id="rId1" Type="http://schemas.openxmlformats.org/officeDocument/2006/relationships/tags" Target="../tags/tag163.xml"/></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image" Target="../media/image22.png"/><Relationship Id="rId4" Type="http://schemas.openxmlformats.org/officeDocument/2006/relationships/image" Target="../media/image6.png"/><Relationship Id="rId3" Type="http://schemas.openxmlformats.org/officeDocument/2006/relationships/tags" Target="../tags/tag168.xml"/><Relationship Id="rId2" Type="http://schemas.openxmlformats.org/officeDocument/2006/relationships/image" Target="../media/image5.png"/><Relationship Id="rId1" Type="http://schemas.openxmlformats.org/officeDocument/2006/relationships/tags" Target="../tags/tag167.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4.xml"/><Relationship Id="rId5" Type="http://schemas.openxmlformats.org/officeDocument/2006/relationships/image" Target="../media/image22.png"/><Relationship Id="rId4" Type="http://schemas.openxmlformats.org/officeDocument/2006/relationships/image" Target="../media/image6.png"/><Relationship Id="rId3" Type="http://schemas.openxmlformats.org/officeDocument/2006/relationships/tags" Target="../tags/tag173.xml"/><Relationship Id="rId2" Type="http://schemas.openxmlformats.org/officeDocument/2006/relationships/image" Target="../media/image5.png"/><Relationship Id="rId1" Type="http://schemas.openxmlformats.org/officeDocument/2006/relationships/tags" Target="../tags/tag17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7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7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7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7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image" Target="../media/image6.png"/><Relationship Id="rId3" Type="http://schemas.openxmlformats.org/officeDocument/2006/relationships/tags" Target="../tags/tag181.xml"/><Relationship Id="rId2" Type="http://schemas.openxmlformats.org/officeDocument/2006/relationships/image" Target="../media/image5.png"/><Relationship Id="rId1" Type="http://schemas.openxmlformats.org/officeDocument/2006/relationships/tags" Target="../tags/tag180.xml"/></Relationships>
</file>

<file path=ppt/slides/_rels/slide6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image" Target="../media/image6.png"/><Relationship Id="rId3" Type="http://schemas.openxmlformats.org/officeDocument/2006/relationships/tags" Target="../tags/tag185.xml"/><Relationship Id="rId2" Type="http://schemas.openxmlformats.org/officeDocument/2006/relationships/image" Target="../media/image5.png"/><Relationship Id="rId1" Type="http://schemas.openxmlformats.org/officeDocument/2006/relationships/tags" Target="../tags/tag18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软件测试与质量</a:t>
            </a:r>
            <a:r>
              <a:rPr lang="zh-CN" altLang="en-US" dirty="0" smtClean="0"/>
              <a:t>保证</a:t>
            </a:r>
            <a:endParaRPr lang="zh-CN" altLang="en-US" dirty="0" smtClean="0"/>
          </a:p>
        </p:txBody>
      </p:sp>
      <p:sp>
        <p:nvSpPr>
          <p:cNvPr id="3" name="副标题 2"/>
          <p:cNvSpPr>
            <a:spLocks noGrp="1"/>
          </p:cNvSpPr>
          <p:nvPr>
            <p:ph type="subTitle" idx="1"/>
          </p:nvPr>
        </p:nvSpPr>
        <p:spPr>
          <a:xfrm>
            <a:off x="685800" y="3929380"/>
            <a:ext cx="7950835" cy="1265555"/>
          </a:xfrm>
        </p:spPr>
        <p:txBody>
          <a:bodyPr>
            <a:normAutofit fontScale="82500"/>
          </a:bodyPr>
          <a:lstStyle/>
          <a:p>
            <a:r>
              <a:rPr lang="zh-CN" altLang="en-US" dirty="0" smtClean="0"/>
              <a:t>杭州师范大学   孙军梅</a:t>
            </a:r>
            <a:endParaRPr lang="en-US" altLang="zh-CN" dirty="0" smtClean="0"/>
          </a:p>
          <a:p>
            <a:r>
              <a:rPr lang="en-US" altLang="zh-CN" smtClean="0"/>
              <a:t>184036895@qq.com</a:t>
            </a:r>
            <a:endParaRPr lang="en-US" altLang="zh-CN" smtClean="0"/>
          </a:p>
          <a:p>
            <a:r>
              <a:rPr lang="zh-CN" altLang="en-US" smtClean="0"/>
              <a:t>办公室：勤园</a:t>
            </a:r>
            <a:r>
              <a:rPr lang="en-US" altLang="zh-CN" smtClean="0"/>
              <a:t>12-415</a:t>
            </a:r>
            <a:endParaRPr lang="en-US" altLang="zh-CN" dirty="0" smtClean="0"/>
          </a:p>
          <a:p>
            <a:endParaRPr lang="en-US" altLang="zh-CN" dirty="0" smtClean="0"/>
          </a:p>
          <a:p>
            <a:endParaRPr lang="zh-CN" altLang="en-US" dirty="0"/>
          </a:p>
        </p:txBody>
      </p:sp>
      <p:sp>
        <p:nvSpPr>
          <p:cNvPr id="4" name="文本框 3"/>
          <p:cNvSpPr txBox="1"/>
          <p:nvPr/>
        </p:nvSpPr>
        <p:spPr>
          <a:xfrm>
            <a:off x="5796280" y="5805170"/>
            <a:ext cx="2298700" cy="645160"/>
          </a:xfrm>
          <a:prstGeom prst="rect">
            <a:avLst/>
          </a:prstGeom>
          <a:noFill/>
        </p:spPr>
        <p:txBody>
          <a:bodyPr wrap="square" rtlCol="0">
            <a:spAutoFit/>
          </a:bodyPr>
          <a:p>
            <a:r>
              <a:rPr lang="zh-CN" altLang="en-US">
                <a:solidFill>
                  <a:schemeClr val="bg1"/>
                </a:solidFill>
                <a:uFillTx/>
              </a:rPr>
              <a:t>课程钉钉群：31040016645</a:t>
            </a:r>
            <a:endParaRPr lang="zh-CN" altLang="en-US">
              <a:solidFill>
                <a:schemeClr val="bg1"/>
              </a:solidFill>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776" y="1659255"/>
            <a:ext cx="8323421" cy="4341495"/>
          </a:xfrm>
        </p:spPr>
        <p:txBody>
          <a:bodyPr>
            <a:normAutofit fontScale="25000" lnSpcReduction="20000"/>
          </a:bodyPr>
          <a:lstStyle/>
          <a:p>
            <a:pPr fontAlgn="auto">
              <a:lnSpc>
                <a:spcPct val="150000"/>
              </a:lnSpc>
              <a:buFont typeface="Wingdings" panose="05000000000000000000" pitchFamily="2" charset="2"/>
              <a:buChar char="Ø"/>
            </a:pPr>
            <a:r>
              <a:rPr lang="zh-CN" altLang="en-US" sz="7635" dirty="0" smtClean="0"/>
              <a:t>是指用户在指定条件下使用软件产品时，产品被用户理解、学习、使用和吸引用户的能力。简单</a:t>
            </a:r>
            <a:r>
              <a:rPr lang="en-US" sz="7635" dirty="0" smtClean="0"/>
              <a:t>10</a:t>
            </a:r>
            <a:r>
              <a:rPr lang="zh-CN" altLang="en-US" sz="7635" dirty="0" smtClean="0"/>
              <a:t>个字：易懂、易学、易用、漂亮好看。</a:t>
            </a:r>
            <a:endParaRPr lang="en-US" altLang="zh-CN" sz="7635" dirty="0" smtClean="0"/>
          </a:p>
          <a:p>
            <a:pPr fontAlgn="auto">
              <a:lnSpc>
                <a:spcPct val="120000"/>
              </a:lnSpc>
              <a:buFont typeface="Wingdings" panose="05000000000000000000" pitchFamily="2" charset="2"/>
              <a:buChar char="Ø"/>
            </a:pPr>
            <a:r>
              <a:rPr lang="zh-CN" altLang="en-US" sz="7200" dirty="0" smtClean="0"/>
              <a:t>1、易理解性：软件产品使用户能理解软件是否适合以及如何能将软件用于特定的任务和使用环境的能力</a:t>
            </a:r>
            <a:endParaRPr lang="zh-CN" altLang="en-US" sz="7200" dirty="0" smtClean="0"/>
          </a:p>
          <a:p>
            <a:pPr>
              <a:buNone/>
            </a:pPr>
            <a:r>
              <a:rPr lang="en-US" sz="7200" dirty="0" smtClean="0"/>
              <a:t> </a:t>
            </a:r>
            <a:endParaRPr lang="zh-CN" altLang="en-US" sz="7200" dirty="0" smtClean="0"/>
          </a:p>
          <a:p>
            <a:pPr>
              <a:buFont typeface="Wingdings" panose="05000000000000000000" pitchFamily="2" charset="2"/>
              <a:buChar char="Ø"/>
            </a:pPr>
            <a:r>
              <a:rPr lang="en-US" sz="7200" dirty="0" smtClean="0"/>
              <a:t>2</a:t>
            </a:r>
            <a:r>
              <a:rPr lang="zh-CN" altLang="en-US" sz="7200" dirty="0" smtClean="0"/>
              <a:t>、易学性：软件产品使用户能学习其应用的能力。如帮助</a:t>
            </a:r>
            <a:endParaRPr lang="zh-CN" altLang="en-US" sz="7200" dirty="0" smtClean="0"/>
          </a:p>
          <a:p>
            <a:pPr>
              <a:buNone/>
            </a:pPr>
            <a:r>
              <a:rPr lang="en-US" sz="7200" dirty="0" smtClean="0"/>
              <a:t> </a:t>
            </a:r>
            <a:endParaRPr lang="zh-CN" altLang="en-US" sz="7200" dirty="0" smtClean="0"/>
          </a:p>
          <a:p>
            <a:pPr>
              <a:buFont typeface="Wingdings" panose="05000000000000000000" pitchFamily="2" charset="2"/>
              <a:buChar char="Ø"/>
            </a:pPr>
            <a:r>
              <a:rPr lang="en-US" sz="7200" dirty="0" smtClean="0"/>
              <a:t>3</a:t>
            </a:r>
            <a:r>
              <a:rPr lang="zh-CN" altLang="en-US" sz="7200" dirty="0" smtClean="0"/>
              <a:t>、易操作性：软件产品使用户能够操作的控制它的能力</a:t>
            </a:r>
            <a:endParaRPr lang="zh-CN" altLang="en-US" sz="7200" dirty="0" smtClean="0"/>
          </a:p>
          <a:p>
            <a:pPr>
              <a:buNone/>
            </a:pPr>
            <a:r>
              <a:rPr lang="en-US" sz="7200" dirty="0" smtClean="0"/>
              <a:t> </a:t>
            </a:r>
            <a:endParaRPr lang="zh-CN" altLang="en-US" sz="7200" dirty="0" smtClean="0"/>
          </a:p>
          <a:p>
            <a:pPr>
              <a:buFont typeface="Wingdings" panose="05000000000000000000" pitchFamily="2" charset="2"/>
              <a:buChar char="Ø"/>
            </a:pPr>
            <a:r>
              <a:rPr lang="en-US" sz="7200" dirty="0" smtClean="0"/>
              <a:t>4</a:t>
            </a:r>
            <a:r>
              <a:rPr lang="zh-CN" altLang="en-US" sz="7200" dirty="0" smtClean="0"/>
              <a:t>、吸引性：软件产品吸引用户的能力</a:t>
            </a:r>
            <a:endParaRPr lang="zh-CN" altLang="en-US" sz="7200" dirty="0" smtClean="0"/>
          </a:p>
          <a:p>
            <a:pPr>
              <a:buNone/>
            </a:pPr>
            <a:r>
              <a:rPr lang="en-US" sz="7200" dirty="0" smtClean="0"/>
              <a:t> </a:t>
            </a:r>
            <a:endParaRPr lang="zh-CN" altLang="en-US" sz="7200" dirty="0" smtClean="0"/>
          </a:p>
          <a:p>
            <a:pPr fontAlgn="auto">
              <a:lnSpc>
                <a:spcPct val="120000"/>
              </a:lnSpc>
              <a:buFont typeface="Wingdings" panose="05000000000000000000" pitchFamily="2" charset="2"/>
              <a:buChar char="Ø"/>
            </a:pPr>
            <a:r>
              <a:rPr lang="en-US" sz="7200" dirty="0" smtClean="0"/>
              <a:t>5</a:t>
            </a:r>
            <a:r>
              <a:rPr lang="zh-CN" altLang="en-US" sz="7200" dirty="0" smtClean="0"/>
              <a:t>、易用性的依从性：软件产品遵循与易用性相关的标准、约定、风格指南或法规的能力</a:t>
            </a:r>
            <a:endParaRPr lang="en-US" altLang="zh-CN" sz="6545" dirty="0" smtClean="0"/>
          </a:p>
          <a:p>
            <a:pPr>
              <a:buFont typeface="Wingdings" panose="05000000000000000000" pitchFamily="2" charset="2"/>
              <a:buChar char="u"/>
            </a:pPr>
            <a:r>
              <a:rPr lang="zh-CN" altLang="en-US" sz="5400" dirty="0" smtClean="0"/>
              <a:t>如对</a:t>
            </a:r>
            <a:r>
              <a:rPr lang="en-US" sz="5400" dirty="0" smtClean="0"/>
              <a:t>Windows</a:t>
            </a:r>
            <a:r>
              <a:rPr lang="zh-CN" altLang="en-US" sz="5400" dirty="0" smtClean="0"/>
              <a:t>的计算器来说，在界面设计上模仿实体计算器是易用性依从性的一个体现</a:t>
            </a:r>
            <a:endParaRPr lang="zh-CN" altLang="en-US" sz="5400" dirty="0"/>
          </a:p>
        </p:txBody>
      </p:sp>
      <p:sp>
        <p:nvSpPr>
          <p:cNvPr id="3" name="标题 2"/>
          <p:cNvSpPr>
            <a:spLocks noGrp="1"/>
          </p:cNvSpPr>
          <p:nvPr>
            <p:ph type="title"/>
          </p:nvPr>
        </p:nvSpPr>
        <p:spPr>
          <a:xfrm>
            <a:off x="628650" y="1077754"/>
            <a:ext cx="7886700" cy="701516"/>
          </a:xfrm>
        </p:spPr>
        <p:txBody>
          <a:bodyPr>
            <a:normAutofit fontScale="90000"/>
          </a:bodyPr>
          <a:lstStyle/>
          <a:p>
            <a:r>
              <a:rPr lang="zh-CN" altLang="en-US" dirty="0" smtClean="0"/>
              <a:t>三、 易用性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box(in)">
                                      <p:cBhvr>
                                        <p:cTn id="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Font typeface="Wingdings" panose="05000000000000000000" charset="0"/>
              <a:buChar char="Ø"/>
            </a:pPr>
            <a:r>
              <a:rPr lang="zh-CN" altLang="en-US" dirty="0" smtClean="0"/>
              <a:t>是指在规定条件下，相对于所用资源的数量，软件产品可提供适当的性能的能力。通常，效率就是我们常说的产品性能。</a:t>
            </a:r>
            <a:endParaRPr lang="en-US" altLang="zh-CN" dirty="0" smtClean="0"/>
          </a:p>
          <a:p>
            <a:pPr>
              <a:buFont typeface="Wingdings" panose="05000000000000000000" charset="0"/>
              <a:buChar char="Ø"/>
            </a:pPr>
            <a:r>
              <a:rPr lang="en-US" dirty="0" smtClean="0"/>
              <a:t>1</a:t>
            </a:r>
            <a:r>
              <a:rPr lang="zh-CN" altLang="en-US" dirty="0" smtClean="0"/>
              <a:t>、时间特性：在规定条件下，软件产品执行其功能时，提供适当的响应和处理时间以及流量（吞吐量）的能力</a:t>
            </a:r>
            <a:endParaRPr lang="zh-CN" altLang="en-US" dirty="0" smtClean="0"/>
          </a:p>
          <a:p>
            <a:pPr marL="109855" indent="0">
              <a:buNone/>
            </a:pPr>
            <a:r>
              <a:rPr lang="en-US" dirty="0" smtClean="0"/>
              <a:t> </a:t>
            </a:r>
            <a:endParaRPr lang="zh-CN" altLang="en-US" dirty="0" smtClean="0"/>
          </a:p>
          <a:p>
            <a:pPr>
              <a:buFont typeface="Wingdings" panose="05000000000000000000" charset="0"/>
              <a:buChar char="Ø"/>
            </a:pPr>
            <a:r>
              <a:rPr lang="en-US" dirty="0" smtClean="0"/>
              <a:t>2</a:t>
            </a:r>
            <a:r>
              <a:rPr lang="zh-CN" altLang="en-US" dirty="0" smtClean="0"/>
              <a:t>、资源利用率：在规定条件下，软件产品执行其功能时，使用合适数量和类别的资源的能力</a:t>
            </a:r>
            <a:endParaRPr lang="zh-CN" altLang="en-US" dirty="0" smtClean="0"/>
          </a:p>
          <a:p>
            <a:pPr marL="109855" indent="0">
              <a:buNone/>
            </a:pPr>
            <a:r>
              <a:rPr lang="en-US" dirty="0" smtClean="0"/>
              <a:t> </a:t>
            </a:r>
            <a:endParaRPr lang="zh-CN" altLang="en-US" dirty="0" smtClean="0"/>
          </a:p>
          <a:p>
            <a:pPr>
              <a:buFont typeface="Wingdings" panose="05000000000000000000" charset="0"/>
              <a:buChar char="Ø"/>
            </a:pPr>
            <a:r>
              <a:rPr lang="en-US" dirty="0" smtClean="0"/>
              <a:t>3</a:t>
            </a:r>
            <a:r>
              <a:rPr lang="zh-CN" altLang="en-US" dirty="0" smtClean="0"/>
              <a:t>、效率依从性：软件产品遵循与效率相关的标准或约定的能力（如对系统资源的占有率不能高于多少）</a:t>
            </a:r>
            <a:endParaRPr lang="zh-CN" altLang="en-US" dirty="0"/>
          </a:p>
        </p:txBody>
      </p:sp>
      <p:sp>
        <p:nvSpPr>
          <p:cNvPr id="3" name="标题 2"/>
          <p:cNvSpPr>
            <a:spLocks noGrp="1"/>
          </p:cNvSpPr>
          <p:nvPr>
            <p:ph type="title"/>
          </p:nvPr>
        </p:nvSpPr>
        <p:spPr/>
        <p:txBody>
          <a:bodyPr/>
          <a:lstStyle/>
          <a:p>
            <a:r>
              <a:rPr lang="zh-CN" altLang="en-US" dirty="0" smtClean="0"/>
              <a:t>四、 效率</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174" y="1968341"/>
            <a:ext cx="7887176" cy="3710940"/>
          </a:xfrm>
        </p:spPr>
        <p:txBody>
          <a:bodyPr>
            <a:normAutofit fontScale="57500" lnSpcReduction="20000"/>
          </a:bodyPr>
          <a:lstStyle/>
          <a:p>
            <a:pPr fontAlgn="auto">
              <a:lnSpc>
                <a:spcPct val="120000"/>
              </a:lnSpc>
              <a:buFont typeface="Wingdings" panose="05000000000000000000" charset="0"/>
              <a:buChar char="Ø"/>
            </a:pPr>
            <a:r>
              <a:rPr lang="zh-CN" altLang="en-US" sz="3115" dirty="0" smtClean="0"/>
              <a:t>是指产品可被修改的能力。这里的修改是指纠正、改进软件产品和软件产品对环境、功能规格变化的适应性。</a:t>
            </a:r>
            <a:endParaRPr lang="en-US" altLang="zh-CN" dirty="0" smtClean="0"/>
          </a:p>
          <a:p>
            <a:pPr>
              <a:buFont typeface="Wingdings" panose="05000000000000000000" charset="0"/>
              <a:buChar char="Ø"/>
            </a:pPr>
            <a:r>
              <a:rPr lang="en-US" dirty="0" smtClean="0"/>
              <a:t>1</a:t>
            </a:r>
            <a:r>
              <a:rPr lang="zh-CN" altLang="en-US" dirty="0" smtClean="0"/>
              <a:t>、</a:t>
            </a:r>
            <a:r>
              <a:rPr lang="zh-CN" altLang="en-US" sz="2665" dirty="0" smtClean="0"/>
              <a:t>可分析性：软件产品诊断软件中的缺陷、失效原因或识别待修改部分的能力。定位缺陷</a:t>
            </a:r>
            <a:endParaRPr lang="zh-CN" altLang="en-US" sz="2665" dirty="0" smtClean="0"/>
          </a:p>
          <a:p>
            <a:pPr marL="109855" indent="0">
              <a:buNone/>
            </a:pPr>
            <a:r>
              <a:rPr lang="en-US" sz="2665" dirty="0" smtClean="0"/>
              <a:t> </a:t>
            </a:r>
            <a:endParaRPr lang="zh-CN" altLang="en-US" sz="2665" dirty="0" smtClean="0"/>
          </a:p>
          <a:p>
            <a:pPr>
              <a:buFont typeface="Wingdings" panose="05000000000000000000" charset="0"/>
              <a:buChar char="Ø"/>
            </a:pPr>
            <a:r>
              <a:rPr lang="en-US" sz="2665" dirty="0" smtClean="0"/>
              <a:t>2</a:t>
            </a:r>
            <a:r>
              <a:rPr lang="zh-CN" altLang="en-US" sz="2665" dirty="0" smtClean="0"/>
              <a:t>、可修改性：软件产品能够被修改的能力。如设计封装性好，高内聚、低耦合的代码。</a:t>
            </a:r>
            <a:endParaRPr lang="zh-CN" altLang="en-US" sz="2665" dirty="0" smtClean="0"/>
          </a:p>
          <a:p>
            <a:pPr marL="109855" indent="0">
              <a:buNone/>
            </a:pPr>
            <a:r>
              <a:rPr lang="en-US" sz="2665" dirty="0" smtClean="0"/>
              <a:t> </a:t>
            </a:r>
            <a:endParaRPr lang="zh-CN" altLang="en-US" sz="2665" dirty="0" smtClean="0"/>
          </a:p>
          <a:p>
            <a:pPr>
              <a:buFont typeface="Wingdings" panose="05000000000000000000" charset="0"/>
              <a:buChar char="Ø"/>
            </a:pPr>
            <a:r>
              <a:rPr lang="en-US" sz="2665" dirty="0" smtClean="0"/>
              <a:t>3</a:t>
            </a:r>
            <a:r>
              <a:rPr lang="zh-CN" altLang="en-US" sz="2665" dirty="0" smtClean="0"/>
              <a:t>、稳定性：指软件系统在长实践连续工作环境下能否正常工作、不出错、无异常情况等。</a:t>
            </a:r>
            <a:endParaRPr lang="zh-CN" altLang="en-US" sz="2665" dirty="0" smtClean="0"/>
          </a:p>
          <a:p>
            <a:pPr marL="109855" indent="0">
              <a:buNone/>
            </a:pPr>
            <a:r>
              <a:rPr lang="en-US" sz="2665" dirty="0" smtClean="0"/>
              <a:t> </a:t>
            </a:r>
            <a:endParaRPr lang="zh-CN" altLang="en-US" sz="2665" dirty="0" smtClean="0"/>
          </a:p>
          <a:p>
            <a:pPr>
              <a:buFont typeface="Wingdings" panose="05000000000000000000" charset="0"/>
              <a:buChar char="Ø"/>
            </a:pPr>
            <a:r>
              <a:rPr lang="en-US" sz="2665" dirty="0" smtClean="0"/>
              <a:t>4</a:t>
            </a:r>
            <a:r>
              <a:rPr lang="zh-CN" altLang="en-US" sz="2665" dirty="0" smtClean="0"/>
              <a:t>、可测试性：软件产品已修改的部分能够被确认修复的能力</a:t>
            </a:r>
            <a:endParaRPr lang="zh-CN" altLang="en-US" sz="2665" dirty="0" smtClean="0"/>
          </a:p>
          <a:p>
            <a:endParaRPr lang="zh-CN" altLang="en-US" sz="2665" dirty="0" smtClean="0"/>
          </a:p>
          <a:p>
            <a:pPr>
              <a:buFont typeface="Wingdings" panose="05000000000000000000" charset="0"/>
              <a:buChar char="Ø"/>
            </a:pPr>
            <a:r>
              <a:rPr lang="en-US" sz="2665" dirty="0" smtClean="0"/>
              <a:t>5</a:t>
            </a:r>
            <a:r>
              <a:rPr lang="zh-CN" altLang="en-US" sz="2665" dirty="0" smtClean="0"/>
              <a:t>、可维护性的依从性：软件产品遵循与维护相关的标准或约定的能力</a:t>
            </a:r>
            <a:endParaRPr lang="en-US" altLang="zh-CN" sz="2665" dirty="0" smtClean="0"/>
          </a:p>
          <a:p>
            <a:pPr>
              <a:buFont typeface="Wingdings" panose="05000000000000000000" pitchFamily="2" charset="2"/>
              <a:buChar char="u"/>
            </a:pPr>
            <a:r>
              <a:rPr lang="zh-CN" altLang="en-US" dirty="0" smtClean="0"/>
              <a:t>（如软件出现故障时会弹出“</a:t>
            </a:r>
            <a:r>
              <a:rPr lang="en-US" dirty="0" smtClean="0"/>
              <a:t>XXX</a:t>
            </a:r>
            <a:r>
              <a:rPr lang="zh-CN" altLang="en-US" dirty="0" smtClean="0"/>
              <a:t>遇到问题要关闭”之类的提示）</a:t>
            </a:r>
            <a:endParaRPr lang="en-US" altLang="zh-CN" dirty="0" smtClean="0"/>
          </a:p>
        </p:txBody>
      </p:sp>
      <p:sp>
        <p:nvSpPr>
          <p:cNvPr id="3" name="标题 2"/>
          <p:cNvSpPr>
            <a:spLocks noGrp="1"/>
          </p:cNvSpPr>
          <p:nvPr>
            <p:ph type="title"/>
          </p:nvPr>
        </p:nvSpPr>
        <p:spPr/>
        <p:txBody>
          <a:bodyPr/>
          <a:lstStyle/>
          <a:p>
            <a:r>
              <a:rPr lang="zh-CN" altLang="en-US" dirty="0" smtClean="0"/>
              <a:t>五、可维护性</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174" y="1844993"/>
            <a:ext cx="8070533" cy="4155758"/>
          </a:xfrm>
        </p:spPr>
        <p:txBody>
          <a:bodyPr>
            <a:normAutofit fontScale="25000" lnSpcReduction="20000"/>
          </a:bodyPr>
          <a:lstStyle/>
          <a:p>
            <a:pPr fontAlgn="auto">
              <a:lnSpc>
                <a:spcPct val="120000"/>
              </a:lnSpc>
              <a:buFont typeface="Wingdings" panose="05000000000000000000" charset="0"/>
              <a:buChar char="Ø"/>
            </a:pPr>
            <a:r>
              <a:rPr lang="zh-CN" altLang="en-US" sz="8400" dirty="0" smtClean="0"/>
              <a:t>是指软件产品从一种环境迁移到另外一种环境的能力。这里的环境，可以理解为硬件、软件或组织等不同的环境。</a:t>
            </a:r>
            <a:endParaRPr lang="en-US" altLang="zh-CN" sz="8400" dirty="0" smtClean="0"/>
          </a:p>
          <a:p>
            <a:pPr fontAlgn="auto">
              <a:lnSpc>
                <a:spcPct val="120000"/>
              </a:lnSpc>
              <a:buFont typeface="Wingdings" panose="05000000000000000000" charset="0"/>
              <a:buChar char="Ø"/>
            </a:pPr>
            <a:r>
              <a:rPr lang="zh-CN" altLang="en-US" sz="7200" dirty="0" smtClean="0"/>
              <a:t>1、适应性：软件产品无须采用额外的活动或手段就可适应不同指定环境的能力</a:t>
            </a:r>
            <a:endParaRPr lang="zh-CN" altLang="en-US" sz="7200" dirty="0" smtClean="0"/>
          </a:p>
          <a:p>
            <a:pPr fontAlgn="auto">
              <a:lnSpc>
                <a:spcPct val="120000"/>
              </a:lnSpc>
            </a:pPr>
            <a:r>
              <a:rPr lang="en-US" altLang="zh-CN" sz="7200" dirty="0" smtClean="0"/>
              <a:t>2</a:t>
            </a:r>
            <a:r>
              <a:rPr lang="zh-CN" altLang="en-US" sz="7200" dirty="0" smtClean="0"/>
              <a:t>、可安装性：软件产品在指定环境中被安装的能力</a:t>
            </a:r>
            <a:endParaRPr lang="zh-CN" altLang="en-US" sz="7200" dirty="0" smtClean="0"/>
          </a:p>
          <a:p>
            <a:pPr fontAlgn="auto">
              <a:lnSpc>
                <a:spcPct val="120000"/>
              </a:lnSpc>
            </a:pPr>
            <a:r>
              <a:rPr lang="zh-CN" altLang="en-US" sz="7200" dirty="0" smtClean="0"/>
              <a:t>3、共存性：软件产品在公共环境中与共享公共资源的其他系统共存的能力。如软件冲突问题。</a:t>
            </a:r>
            <a:endParaRPr lang="zh-CN" altLang="en-US" sz="7200" dirty="0" smtClean="0"/>
          </a:p>
          <a:p>
            <a:pPr fontAlgn="auto">
              <a:lnSpc>
                <a:spcPct val="120000"/>
              </a:lnSpc>
            </a:pPr>
            <a:r>
              <a:rPr lang="zh-CN" altLang="en-US" sz="7200" dirty="0" smtClean="0"/>
              <a:t>4、易替换性：软件产品在同样的环境下，替换另一个相同用途的指定软件产品的能力</a:t>
            </a:r>
            <a:endParaRPr lang="zh-CN" altLang="en-US" sz="7200" dirty="0" smtClean="0"/>
          </a:p>
          <a:p>
            <a:pPr lvl="1"/>
            <a:r>
              <a:rPr lang="zh-CN" altLang="en-US" sz="4800" dirty="0" smtClean="0"/>
              <a:t>指软件系统的升级能力</a:t>
            </a:r>
            <a:endParaRPr lang="zh-CN" altLang="en-US" sz="4800" dirty="0" smtClean="0"/>
          </a:p>
          <a:p>
            <a:pPr fontAlgn="auto">
              <a:lnSpc>
                <a:spcPct val="120000"/>
              </a:lnSpc>
              <a:buFont typeface="Wingdings" panose="05000000000000000000" charset="0"/>
              <a:buChar char="Ø"/>
            </a:pPr>
            <a:r>
              <a:rPr lang="zh-CN" altLang="en-US" sz="7200" dirty="0" smtClean="0"/>
              <a:t>8、可移植性的依从性：软件产品遵循与可移植性相关的标准或约定的能力（如产品不是针对某款特定的操作系统开发的，需要支持Windows所有操作系统）</a:t>
            </a:r>
            <a:endParaRPr lang="zh-CN" altLang="en-US" sz="5400" dirty="0" smtClean="0"/>
          </a:p>
          <a:p>
            <a:pPr fontAlgn="auto">
              <a:lnSpc>
                <a:spcPct val="120000"/>
              </a:lnSpc>
            </a:pPr>
            <a:endParaRPr lang="en-US" altLang="zh-CN" sz="5140" dirty="0" smtClean="0"/>
          </a:p>
          <a:p>
            <a:endParaRPr lang="zh-CN" altLang="en-US" sz="5140" dirty="0"/>
          </a:p>
        </p:txBody>
      </p:sp>
      <p:sp>
        <p:nvSpPr>
          <p:cNvPr id="3" name="标题 2"/>
          <p:cNvSpPr>
            <a:spLocks noGrp="1"/>
          </p:cNvSpPr>
          <p:nvPr>
            <p:ph type="title"/>
          </p:nvPr>
        </p:nvSpPr>
        <p:spPr>
          <a:xfrm>
            <a:off x="628650" y="1131094"/>
            <a:ext cx="7886700" cy="713899"/>
          </a:xfrm>
        </p:spPr>
        <p:txBody>
          <a:bodyPr>
            <a:normAutofit fontScale="90000"/>
          </a:bodyPr>
          <a:lstStyle/>
          <a:p>
            <a:r>
              <a:rPr lang="zh-CN" altLang="en-US" dirty="0" smtClean="0"/>
              <a:t>六、可移植性</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缺陷</a:t>
            </a:r>
            <a:r>
              <a:rPr lang="zh-CN" altLang="zh-CN" dirty="0">
                <a:solidFill>
                  <a:schemeClr val="tx1"/>
                </a:solidFill>
              </a:rPr>
              <a:t>：</a:t>
            </a:r>
            <a:r>
              <a:rPr lang="zh-CN" altLang="en-US" dirty="0" smtClean="0">
                <a:solidFill>
                  <a:schemeClr val="tx1"/>
                </a:solidFill>
              </a:rPr>
              <a:t>任何违背质</a:t>
            </a:r>
            <a:r>
              <a:rPr lang="zh-CN" altLang="en-US" dirty="0">
                <a:solidFill>
                  <a:schemeClr val="tx1"/>
                </a:solidFill>
              </a:rPr>
              <a:t>量的问题</a:t>
            </a:r>
            <a:endParaRPr lang="zh-CN" altLang="en-US" dirty="0">
              <a:solidFill>
                <a:schemeClr val="tx1"/>
              </a:solidFill>
            </a:endParaRPr>
          </a:p>
        </p:txBody>
      </p:sp>
      <p:sp>
        <p:nvSpPr>
          <p:cNvPr id="4" name="日期占位符 3"/>
          <p:cNvSpPr>
            <a:spLocks noGrp="1"/>
          </p:cNvSpPr>
          <p:nvPr>
            <p:ph type="dt" sz="half" idx="10"/>
          </p:nvPr>
        </p:nvSpPr>
        <p:spPr/>
        <p:txBody>
          <a:bodyPr/>
          <a:lstStyle/>
          <a:p>
            <a:fld id="{3DB536C3-B785-4D9A-82F0-DAF81D5ABAD7}" type="datetime1">
              <a:rPr lang="zh-CN" altLang="en-US" sz="1080" smtClean="0"/>
            </a:fld>
            <a:endParaRPr lang="zh-CN" altLang="en-US" sz="1080"/>
          </a:p>
        </p:txBody>
      </p:sp>
      <p:sp>
        <p:nvSpPr>
          <p:cNvPr id="5" name="灯片编号占位符 4"/>
          <p:cNvSpPr>
            <a:spLocks noGrp="1"/>
          </p:cNvSpPr>
          <p:nvPr>
            <p:ph type="sldNum" sz="quarter" idx="12"/>
          </p:nvPr>
        </p:nvSpPr>
        <p:spPr/>
        <p:txBody>
          <a:bodyPr/>
          <a:lstStyle/>
          <a:p>
            <a:fld id="{0C913308-F349-4B6D-A68A-DD1791B4A57B}" type="slidenum">
              <a:rPr lang="zh-CN" altLang="en-US" sz="1080" smtClean="0"/>
            </a:fld>
            <a:endParaRPr lang="zh-CN" altLang="en-US" sz="1080"/>
          </a:p>
        </p:txBody>
      </p:sp>
      <p:sp>
        <p:nvSpPr>
          <p:cNvPr id="8" name="椭圆 7"/>
          <p:cNvSpPr/>
          <p:nvPr/>
        </p:nvSpPr>
        <p:spPr bwMode="gray">
          <a:xfrm>
            <a:off x="1202026" y="2521700"/>
            <a:ext cx="1425758" cy="1296144"/>
          </a:xfrm>
          <a:prstGeom prst="ellipse">
            <a:avLst/>
          </a:prstGeom>
          <a:solidFill>
            <a:schemeClr val="accent6">
              <a:lumMod val="20000"/>
              <a:lumOff val="80000"/>
            </a:schemeClr>
          </a:solidFill>
          <a:ln w="12700" algn="ctr">
            <a:solidFill>
              <a:srgbClr val="333333"/>
            </a:solidFill>
            <a:miter lim="800000"/>
          </a:ln>
          <a:effectLst/>
          <a:scene3d>
            <a:camera prst="orthographicFront"/>
            <a:lightRig rig="threePt" dir="t"/>
          </a:scene3d>
          <a:sp3d>
            <a:bevelT w="152400" h="50800" prst="softRound"/>
          </a:sp3d>
        </p:spPr>
        <p:txBody>
          <a:bodyPr wrap="none" rtlCol="0" anchor="ctr"/>
          <a:lstStyle/>
          <a:p>
            <a:pPr algn="ctr"/>
            <a:r>
              <a:rPr kumimoji="1" lang="zh-CN" altLang="en-US" sz="2520" b="1" i="0" dirty="0" smtClean="0">
                <a:solidFill>
                  <a:srgbClr val="008000"/>
                </a:solidFill>
              </a:rPr>
              <a:t>内部</a:t>
            </a:r>
            <a:endParaRPr kumimoji="1" lang="en-US" altLang="zh-CN" sz="2520" b="1" i="0" dirty="0" smtClean="0">
              <a:solidFill>
                <a:srgbClr val="008000"/>
              </a:solidFill>
            </a:endParaRPr>
          </a:p>
          <a:p>
            <a:pPr algn="ctr"/>
            <a:r>
              <a:rPr kumimoji="1" lang="zh-CN" altLang="en-US" sz="2520" b="1" i="0" dirty="0" smtClean="0">
                <a:solidFill>
                  <a:srgbClr val="008000"/>
                </a:solidFill>
              </a:rPr>
              <a:t>质量</a:t>
            </a:r>
            <a:endParaRPr kumimoji="1" lang="zh-CN" altLang="en-US" sz="2520" b="1" i="0" dirty="0">
              <a:solidFill>
                <a:srgbClr val="008000"/>
              </a:solidFill>
            </a:endParaRPr>
          </a:p>
        </p:txBody>
      </p:sp>
      <p:sp>
        <p:nvSpPr>
          <p:cNvPr id="9" name="椭圆 8"/>
          <p:cNvSpPr/>
          <p:nvPr/>
        </p:nvSpPr>
        <p:spPr bwMode="gray">
          <a:xfrm>
            <a:off x="3664700" y="2521700"/>
            <a:ext cx="1425758" cy="1296144"/>
          </a:xfrm>
          <a:prstGeom prst="ellipse">
            <a:avLst/>
          </a:prstGeom>
          <a:solidFill>
            <a:schemeClr val="accent4">
              <a:lumMod val="20000"/>
              <a:lumOff val="80000"/>
            </a:schemeClr>
          </a:solidFill>
          <a:ln w="12700" algn="ctr">
            <a:solidFill>
              <a:srgbClr val="333333"/>
            </a:solidFill>
            <a:miter lim="800000"/>
          </a:ln>
          <a:effectLst/>
          <a:scene3d>
            <a:camera prst="orthographicFront"/>
            <a:lightRig rig="threePt" dir="t"/>
          </a:scene3d>
          <a:sp3d>
            <a:bevelT w="152400" h="50800" prst="softRound"/>
          </a:sp3d>
        </p:spPr>
        <p:txBody>
          <a:bodyPr wrap="none" rtlCol="0" anchor="ctr"/>
          <a:lstStyle/>
          <a:p>
            <a:pPr algn="ctr"/>
            <a:r>
              <a:rPr kumimoji="1" lang="zh-CN" altLang="en-US" sz="2520" b="1" i="0" dirty="0" smtClean="0">
                <a:solidFill>
                  <a:srgbClr val="008000"/>
                </a:solidFill>
              </a:rPr>
              <a:t>外部</a:t>
            </a:r>
            <a:endParaRPr kumimoji="1" lang="en-US" altLang="zh-CN" sz="2520" b="1" i="0" dirty="0" smtClean="0">
              <a:solidFill>
                <a:srgbClr val="008000"/>
              </a:solidFill>
            </a:endParaRPr>
          </a:p>
          <a:p>
            <a:pPr algn="ctr"/>
            <a:r>
              <a:rPr kumimoji="1" lang="zh-CN" altLang="en-US" sz="2520" b="1" i="0" dirty="0" smtClean="0">
                <a:solidFill>
                  <a:srgbClr val="008000"/>
                </a:solidFill>
              </a:rPr>
              <a:t>质量</a:t>
            </a:r>
            <a:endParaRPr kumimoji="1" lang="zh-CN" altLang="en-US" sz="2520" b="1" i="0" dirty="0">
              <a:solidFill>
                <a:srgbClr val="008000"/>
              </a:solidFill>
            </a:endParaRPr>
          </a:p>
        </p:txBody>
      </p:sp>
      <p:sp>
        <p:nvSpPr>
          <p:cNvPr id="10" name="椭圆 9"/>
          <p:cNvSpPr/>
          <p:nvPr/>
        </p:nvSpPr>
        <p:spPr bwMode="gray">
          <a:xfrm>
            <a:off x="6386602" y="2521700"/>
            <a:ext cx="1425758" cy="1296144"/>
          </a:xfrm>
          <a:prstGeom prst="ellipse">
            <a:avLst/>
          </a:prstGeom>
          <a:solidFill>
            <a:srgbClr val="F9D8EA"/>
          </a:solidFill>
          <a:ln w="12700" algn="ctr">
            <a:solidFill>
              <a:srgbClr val="333333"/>
            </a:solidFill>
            <a:miter lim="800000"/>
          </a:ln>
          <a:effectLst/>
          <a:scene3d>
            <a:camera prst="orthographicFront"/>
            <a:lightRig rig="threePt" dir="t"/>
          </a:scene3d>
          <a:sp3d>
            <a:bevelT w="152400" h="50800" prst="softRound"/>
          </a:sp3d>
        </p:spPr>
        <p:txBody>
          <a:bodyPr wrap="none" rtlCol="0" anchor="ctr"/>
          <a:lstStyle/>
          <a:p>
            <a:pPr algn="ctr"/>
            <a:r>
              <a:rPr kumimoji="1" lang="zh-CN" altLang="en-US" sz="2520" b="1" i="0" dirty="0" smtClean="0">
                <a:solidFill>
                  <a:srgbClr val="008000"/>
                </a:solidFill>
              </a:rPr>
              <a:t>使用质量</a:t>
            </a:r>
            <a:endParaRPr kumimoji="1" lang="zh-CN" altLang="en-US" sz="2520" b="1" i="0" dirty="0">
              <a:solidFill>
                <a:srgbClr val="008000"/>
              </a:solidFill>
            </a:endParaRPr>
          </a:p>
        </p:txBody>
      </p:sp>
      <p:cxnSp>
        <p:nvCxnSpPr>
          <p:cNvPr id="11" name="直线箭头连接符 10"/>
          <p:cNvCxnSpPr/>
          <p:nvPr/>
        </p:nvCxnSpPr>
        <p:spPr bwMode="auto">
          <a:xfrm>
            <a:off x="2627784" y="2975350"/>
            <a:ext cx="1101722" cy="0"/>
          </a:xfrm>
          <a:prstGeom prst="straightConnector1">
            <a:avLst/>
          </a:prstGeom>
          <a:solidFill>
            <a:schemeClr val="accent1"/>
          </a:solidFill>
          <a:ln w="38100" cap="flat" cmpd="sng" algn="ctr">
            <a:solidFill>
              <a:srgbClr val="3C8C93"/>
            </a:solidFill>
            <a:prstDash val="solid"/>
            <a:round/>
            <a:headEnd type="none" w="med" len="med"/>
            <a:tailEnd type="arrow"/>
          </a:ln>
          <a:effectLst/>
        </p:spPr>
      </p:cxnSp>
      <p:sp>
        <p:nvSpPr>
          <p:cNvPr id="12" name="文本框 11"/>
          <p:cNvSpPr txBox="1"/>
          <p:nvPr/>
        </p:nvSpPr>
        <p:spPr>
          <a:xfrm>
            <a:off x="2757402" y="2586509"/>
            <a:ext cx="731520" cy="423545"/>
          </a:xfrm>
          <a:prstGeom prst="rect">
            <a:avLst/>
          </a:prstGeom>
          <a:noFill/>
        </p:spPr>
        <p:txBody>
          <a:bodyPr wrap="none" rtlCol="0">
            <a:spAutoFit/>
          </a:bodyPr>
          <a:lstStyle/>
          <a:p>
            <a:r>
              <a:rPr kumimoji="1" lang="zh-CN" altLang="en-US" sz="2160" i="0" dirty="0" smtClean="0">
                <a:solidFill>
                  <a:schemeClr val="tx1"/>
                </a:solidFill>
              </a:rPr>
              <a:t>影响</a:t>
            </a:r>
            <a:endParaRPr kumimoji="1" lang="zh-CN" altLang="en-US" sz="2160" i="0" dirty="0" smtClean="0">
              <a:solidFill>
                <a:schemeClr val="tx1"/>
              </a:solidFill>
            </a:endParaRPr>
          </a:p>
        </p:txBody>
      </p:sp>
      <p:cxnSp>
        <p:nvCxnSpPr>
          <p:cNvPr id="13" name="直线箭头连接符 12"/>
          <p:cNvCxnSpPr/>
          <p:nvPr/>
        </p:nvCxnSpPr>
        <p:spPr bwMode="auto">
          <a:xfrm>
            <a:off x="5220072" y="3040157"/>
            <a:ext cx="1101722" cy="0"/>
          </a:xfrm>
          <a:prstGeom prst="straightConnector1">
            <a:avLst/>
          </a:prstGeom>
          <a:solidFill>
            <a:schemeClr val="accent1"/>
          </a:solidFill>
          <a:ln w="38100" cap="flat" cmpd="sng" algn="ctr">
            <a:solidFill>
              <a:srgbClr val="3C8C93"/>
            </a:solidFill>
            <a:prstDash val="solid"/>
            <a:round/>
            <a:headEnd type="none" w="med" len="med"/>
            <a:tailEnd type="arrow"/>
          </a:ln>
          <a:effectLst/>
        </p:spPr>
      </p:cxnSp>
      <p:sp>
        <p:nvSpPr>
          <p:cNvPr id="14" name="文本框 13"/>
          <p:cNvSpPr txBox="1"/>
          <p:nvPr/>
        </p:nvSpPr>
        <p:spPr>
          <a:xfrm>
            <a:off x="5349690" y="2651315"/>
            <a:ext cx="731520" cy="423545"/>
          </a:xfrm>
          <a:prstGeom prst="rect">
            <a:avLst/>
          </a:prstGeom>
          <a:noFill/>
        </p:spPr>
        <p:txBody>
          <a:bodyPr wrap="none" rtlCol="0">
            <a:spAutoFit/>
          </a:bodyPr>
          <a:lstStyle/>
          <a:p>
            <a:r>
              <a:rPr kumimoji="1" lang="zh-CN" altLang="en-US" sz="2160" i="0" dirty="0" smtClean="0">
                <a:solidFill>
                  <a:schemeClr val="tx1"/>
                </a:solidFill>
              </a:rPr>
              <a:t>影响</a:t>
            </a:r>
            <a:endParaRPr kumimoji="1" lang="zh-CN" altLang="en-US" sz="2160" i="0" dirty="0" smtClean="0">
              <a:solidFill>
                <a:schemeClr val="tx1"/>
              </a:solidFill>
            </a:endParaRPr>
          </a:p>
        </p:txBody>
      </p:sp>
      <p:cxnSp>
        <p:nvCxnSpPr>
          <p:cNvPr id="15" name="直线箭头连接符 14"/>
          <p:cNvCxnSpPr/>
          <p:nvPr/>
        </p:nvCxnSpPr>
        <p:spPr bwMode="auto">
          <a:xfrm rot="10800000">
            <a:off x="2562977" y="3364193"/>
            <a:ext cx="1101722" cy="0"/>
          </a:xfrm>
          <a:prstGeom prst="straightConnector1">
            <a:avLst/>
          </a:prstGeom>
          <a:solidFill>
            <a:schemeClr val="accent1"/>
          </a:solidFill>
          <a:ln w="38100" cap="flat" cmpd="sng" algn="ctr">
            <a:solidFill>
              <a:srgbClr val="3C8C93"/>
            </a:solidFill>
            <a:prstDash val="sysDash"/>
            <a:round/>
            <a:headEnd type="none" w="med" len="med"/>
            <a:tailEnd type="arrow"/>
          </a:ln>
          <a:effectLst/>
        </p:spPr>
      </p:cxnSp>
      <p:sp>
        <p:nvSpPr>
          <p:cNvPr id="16" name="文本框 15"/>
          <p:cNvSpPr txBox="1"/>
          <p:nvPr/>
        </p:nvSpPr>
        <p:spPr>
          <a:xfrm>
            <a:off x="2757402" y="3429002"/>
            <a:ext cx="731520" cy="423545"/>
          </a:xfrm>
          <a:prstGeom prst="rect">
            <a:avLst/>
          </a:prstGeom>
          <a:noFill/>
        </p:spPr>
        <p:txBody>
          <a:bodyPr wrap="none" rtlCol="0">
            <a:spAutoFit/>
          </a:bodyPr>
          <a:lstStyle/>
          <a:p>
            <a:r>
              <a:rPr kumimoji="1" lang="zh-CN" altLang="en-US" sz="2160" i="0" dirty="0" smtClean="0">
                <a:solidFill>
                  <a:schemeClr val="tx1"/>
                </a:solidFill>
              </a:rPr>
              <a:t>依赖</a:t>
            </a:r>
            <a:endParaRPr kumimoji="1" lang="zh-CN" altLang="en-US" sz="2160" i="0" dirty="0" smtClean="0">
              <a:solidFill>
                <a:schemeClr val="tx1"/>
              </a:solidFill>
            </a:endParaRPr>
          </a:p>
        </p:txBody>
      </p:sp>
      <p:cxnSp>
        <p:nvCxnSpPr>
          <p:cNvPr id="17" name="直线箭头连接符 16"/>
          <p:cNvCxnSpPr/>
          <p:nvPr/>
        </p:nvCxnSpPr>
        <p:spPr bwMode="auto">
          <a:xfrm rot="10800000">
            <a:off x="5155265" y="3364193"/>
            <a:ext cx="1101722" cy="0"/>
          </a:xfrm>
          <a:prstGeom prst="straightConnector1">
            <a:avLst/>
          </a:prstGeom>
          <a:solidFill>
            <a:schemeClr val="accent1"/>
          </a:solidFill>
          <a:ln w="38100" cap="flat" cmpd="sng" algn="ctr">
            <a:solidFill>
              <a:srgbClr val="3C8C93"/>
            </a:solidFill>
            <a:prstDash val="sysDash"/>
            <a:round/>
            <a:headEnd type="none" w="med" len="med"/>
            <a:tailEnd type="arrow"/>
          </a:ln>
          <a:effectLst/>
        </p:spPr>
      </p:cxnSp>
      <p:sp>
        <p:nvSpPr>
          <p:cNvPr id="18" name="文本框 17"/>
          <p:cNvSpPr txBox="1"/>
          <p:nvPr/>
        </p:nvSpPr>
        <p:spPr>
          <a:xfrm>
            <a:off x="5349690" y="3429002"/>
            <a:ext cx="731520" cy="423545"/>
          </a:xfrm>
          <a:prstGeom prst="rect">
            <a:avLst/>
          </a:prstGeom>
          <a:noFill/>
        </p:spPr>
        <p:txBody>
          <a:bodyPr wrap="none" rtlCol="0">
            <a:spAutoFit/>
          </a:bodyPr>
          <a:lstStyle/>
          <a:p>
            <a:r>
              <a:rPr kumimoji="1" lang="zh-CN" altLang="en-US" sz="2160" i="0" dirty="0" smtClean="0">
                <a:solidFill>
                  <a:schemeClr val="tx1"/>
                </a:solidFill>
              </a:rPr>
              <a:t>依赖</a:t>
            </a:r>
            <a:endParaRPr kumimoji="1" lang="zh-CN" altLang="en-US" sz="2160" i="0" dirty="0" smtClean="0">
              <a:solidFill>
                <a:schemeClr val="tx1"/>
              </a:solidFill>
            </a:endParaRPr>
          </a:p>
        </p:txBody>
      </p:sp>
      <p:sp>
        <p:nvSpPr>
          <p:cNvPr id="3" name="文本框 2"/>
          <p:cNvSpPr txBox="1"/>
          <p:nvPr/>
        </p:nvSpPr>
        <p:spPr>
          <a:xfrm>
            <a:off x="4118350" y="3817845"/>
            <a:ext cx="842494" cy="1196975"/>
          </a:xfrm>
          <a:prstGeom prst="rect">
            <a:avLst/>
          </a:prstGeom>
          <a:noFill/>
        </p:spPr>
        <p:txBody>
          <a:bodyPr wrap="square" rtlCol="0">
            <a:spAutoFit/>
          </a:bodyPr>
          <a:lstStyle/>
          <a:p>
            <a:r>
              <a:rPr kumimoji="1" lang="zh-CN" altLang="en-US" sz="1440" i="0" dirty="0" smtClean="0">
                <a:solidFill>
                  <a:schemeClr val="tx1"/>
                </a:solidFill>
              </a:rPr>
              <a:t>功能</a:t>
            </a:r>
            <a:endParaRPr kumimoji="1" lang="en-US" altLang="zh-CN" sz="1440" i="0" dirty="0" smtClean="0">
              <a:solidFill>
                <a:schemeClr val="tx1"/>
              </a:solidFill>
            </a:endParaRPr>
          </a:p>
          <a:p>
            <a:r>
              <a:rPr kumimoji="1" lang="zh-CN" altLang="en-US" sz="1440" i="0" dirty="0" smtClean="0">
                <a:solidFill>
                  <a:schemeClr val="tx1"/>
                </a:solidFill>
              </a:rPr>
              <a:t>性能</a:t>
            </a:r>
            <a:endParaRPr kumimoji="1" lang="en-US" altLang="zh-CN" sz="1440" i="0" dirty="0" smtClean="0">
              <a:solidFill>
                <a:schemeClr val="tx1"/>
              </a:solidFill>
            </a:endParaRPr>
          </a:p>
          <a:p>
            <a:r>
              <a:rPr kumimoji="1" lang="zh-CN" altLang="en-US" sz="1440" i="0" dirty="0" smtClean="0">
                <a:solidFill>
                  <a:schemeClr val="tx1"/>
                </a:solidFill>
              </a:rPr>
              <a:t>安全性</a:t>
            </a:r>
            <a:endParaRPr kumimoji="1" lang="en-US" altLang="zh-CN" sz="1440" i="0" dirty="0" smtClean="0">
              <a:solidFill>
                <a:schemeClr val="tx1"/>
              </a:solidFill>
            </a:endParaRPr>
          </a:p>
          <a:p>
            <a:r>
              <a:rPr kumimoji="1" lang="zh-CN" altLang="en-US" sz="1440" i="0" dirty="0" smtClean="0">
                <a:solidFill>
                  <a:schemeClr val="tx1"/>
                </a:solidFill>
              </a:rPr>
              <a:t>可靠性</a:t>
            </a:r>
            <a:endParaRPr kumimoji="1" lang="en-US" altLang="zh-CN" sz="1440" i="0" dirty="0" smtClean="0">
              <a:solidFill>
                <a:schemeClr val="tx1"/>
              </a:solidFill>
            </a:endParaRPr>
          </a:p>
          <a:p>
            <a:r>
              <a:rPr kumimoji="1" lang="en-US" altLang="zh-CN" sz="1440" i="0" dirty="0" smtClean="0">
                <a:solidFill>
                  <a:schemeClr val="tx1"/>
                </a:solidFill>
              </a:rPr>
              <a:t>…..</a:t>
            </a:r>
            <a:endParaRPr kumimoji="1" lang="en-US" altLang="zh-CN" sz="1440" i="0" dirty="0" smtClean="0">
              <a:solidFill>
                <a:schemeClr val="tx1"/>
              </a:solidFill>
            </a:endParaRPr>
          </a:p>
        </p:txBody>
      </p:sp>
      <p:sp>
        <p:nvSpPr>
          <p:cNvPr id="19" name="文本框 18"/>
          <p:cNvSpPr txBox="1"/>
          <p:nvPr/>
        </p:nvSpPr>
        <p:spPr>
          <a:xfrm>
            <a:off x="1461254" y="3882650"/>
            <a:ext cx="972108" cy="975995"/>
          </a:xfrm>
          <a:prstGeom prst="rect">
            <a:avLst/>
          </a:prstGeom>
          <a:noFill/>
        </p:spPr>
        <p:txBody>
          <a:bodyPr wrap="square" rtlCol="0">
            <a:spAutoFit/>
          </a:bodyPr>
          <a:lstStyle/>
          <a:p>
            <a:r>
              <a:rPr kumimoji="1" lang="zh-CN" altLang="en-US" sz="1440" i="0" dirty="0" smtClean="0">
                <a:solidFill>
                  <a:schemeClr val="tx1"/>
                </a:solidFill>
              </a:rPr>
              <a:t>代码风格</a:t>
            </a:r>
            <a:endParaRPr kumimoji="1" lang="en-US" altLang="zh-CN" sz="1440" i="0" dirty="0" smtClean="0">
              <a:solidFill>
                <a:schemeClr val="tx1"/>
              </a:solidFill>
            </a:endParaRPr>
          </a:p>
          <a:p>
            <a:r>
              <a:rPr kumimoji="1" lang="zh-CN" altLang="en-US" sz="1440" i="0" dirty="0" smtClean="0">
                <a:solidFill>
                  <a:schemeClr val="tx1"/>
                </a:solidFill>
              </a:rPr>
              <a:t>内聚性</a:t>
            </a:r>
            <a:endParaRPr kumimoji="1" lang="en-US" altLang="zh-CN" sz="1440" i="0" dirty="0" smtClean="0">
              <a:solidFill>
                <a:schemeClr val="tx1"/>
              </a:solidFill>
            </a:endParaRPr>
          </a:p>
          <a:p>
            <a:r>
              <a:rPr kumimoji="1" lang="zh-CN" altLang="en-US" sz="1440" i="0" dirty="0" smtClean="0">
                <a:solidFill>
                  <a:schemeClr val="tx1"/>
                </a:solidFill>
              </a:rPr>
              <a:t>耦合性</a:t>
            </a:r>
            <a:endParaRPr kumimoji="1" lang="en-US" altLang="zh-CN" sz="1440" i="0" dirty="0" smtClean="0">
              <a:solidFill>
                <a:schemeClr val="tx1"/>
              </a:solidFill>
            </a:endParaRPr>
          </a:p>
          <a:p>
            <a:r>
              <a:rPr kumimoji="1" lang="en-US" altLang="zh-CN" sz="1440" i="0" dirty="0" smtClean="0">
                <a:solidFill>
                  <a:schemeClr val="tx1"/>
                </a:solidFill>
              </a:rPr>
              <a:t>…..</a:t>
            </a:r>
            <a:endParaRPr kumimoji="1" lang="en-US" altLang="zh-CN" sz="1440" i="0" dirty="0" smtClean="0">
              <a:solidFill>
                <a:schemeClr val="tx1"/>
              </a:solidFill>
            </a:endParaRPr>
          </a:p>
        </p:txBody>
      </p:sp>
      <p:sp>
        <p:nvSpPr>
          <p:cNvPr id="20" name="文本框 19"/>
          <p:cNvSpPr txBox="1"/>
          <p:nvPr/>
        </p:nvSpPr>
        <p:spPr>
          <a:xfrm>
            <a:off x="6581024" y="3882653"/>
            <a:ext cx="1166530" cy="1196975"/>
          </a:xfrm>
          <a:prstGeom prst="rect">
            <a:avLst/>
          </a:prstGeom>
          <a:noFill/>
        </p:spPr>
        <p:txBody>
          <a:bodyPr wrap="square" rtlCol="0">
            <a:spAutoFit/>
          </a:bodyPr>
          <a:lstStyle/>
          <a:p>
            <a:r>
              <a:rPr kumimoji="1" lang="zh-CN" altLang="en-US" sz="1440" i="0" dirty="0" smtClean="0">
                <a:solidFill>
                  <a:schemeClr val="tx1"/>
                </a:solidFill>
              </a:rPr>
              <a:t>用户体验</a:t>
            </a:r>
            <a:endParaRPr kumimoji="1" lang="en-US" altLang="zh-CN" sz="1440" i="0" dirty="0" smtClean="0">
              <a:solidFill>
                <a:schemeClr val="tx1"/>
              </a:solidFill>
            </a:endParaRPr>
          </a:p>
          <a:p>
            <a:r>
              <a:rPr kumimoji="1" lang="zh-CN" altLang="en-US" sz="1440" i="0" dirty="0" smtClean="0">
                <a:solidFill>
                  <a:schemeClr val="tx1"/>
                </a:solidFill>
              </a:rPr>
              <a:t>经济风险</a:t>
            </a:r>
            <a:endParaRPr kumimoji="1" lang="en-US" altLang="zh-CN" sz="1440" i="0" dirty="0" smtClean="0">
              <a:solidFill>
                <a:schemeClr val="tx1"/>
              </a:solidFill>
            </a:endParaRPr>
          </a:p>
          <a:p>
            <a:r>
              <a:rPr kumimoji="1" lang="zh-CN" altLang="en-US" sz="1440" i="0" dirty="0" smtClean="0">
                <a:solidFill>
                  <a:schemeClr val="tx1"/>
                </a:solidFill>
              </a:rPr>
              <a:t>健康风险</a:t>
            </a:r>
            <a:endParaRPr kumimoji="1" lang="en-US" altLang="zh-CN" sz="1440" i="0" dirty="0" smtClean="0">
              <a:solidFill>
                <a:schemeClr val="tx1"/>
              </a:solidFill>
            </a:endParaRPr>
          </a:p>
          <a:p>
            <a:r>
              <a:rPr kumimoji="1" lang="zh-CN" altLang="en-US" sz="1440" i="0" dirty="0" smtClean="0">
                <a:solidFill>
                  <a:schemeClr val="tx1"/>
                </a:solidFill>
              </a:rPr>
              <a:t>上下文覆盖</a:t>
            </a:r>
            <a:endParaRPr kumimoji="1" lang="en-US" altLang="zh-CN" sz="1440" i="0" dirty="0" smtClean="0">
              <a:solidFill>
                <a:schemeClr val="tx1"/>
              </a:solidFill>
            </a:endParaRPr>
          </a:p>
          <a:p>
            <a:r>
              <a:rPr kumimoji="1" lang="en-US" altLang="zh-CN" sz="1440" i="0" dirty="0" smtClean="0">
                <a:solidFill>
                  <a:schemeClr val="bg1">
                    <a:lumMod val="65000"/>
                  </a:schemeClr>
                </a:solidFill>
              </a:rPr>
              <a:t>…..</a:t>
            </a:r>
            <a:endParaRPr kumimoji="1" lang="zh-CN" altLang="en-US" sz="1440" i="0" dirty="0">
              <a:solidFill>
                <a:schemeClr val="bg1">
                  <a:lumMod val="65000"/>
                </a:schemeClr>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ppt_x</p:attrName>
                                        </p:attrNameLst>
                                      </p:cBhvr>
                                      <p:tavLst>
                                        <p:tav tm="0">
                                          <p:val>
                                            <p:strVal val="#ppt_x-#ppt_w*1.125000"/>
                                          </p:val>
                                        </p:tav>
                                        <p:tav tm="100000">
                                          <p:val>
                                            <p:strVal val="#ppt_x"/>
                                          </p:val>
                                        </p:tav>
                                      </p:tavLst>
                                    </p:anim>
                                    <p:animEffect transition="in" filter="wipe(right)">
                                      <p:cBhvr>
                                        <p:cTn id="16" dur="500"/>
                                        <p:tgtEl>
                                          <p:spTgt spid="12"/>
                                        </p:tgtEl>
                                      </p:cBhvr>
                                    </p:animEffect>
                                  </p:childTnLst>
                                </p:cTn>
                              </p:par>
                              <p:par>
                                <p:cTn id="17" presetID="1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childTnLst>
                                </p:cTn>
                              </p:par>
                            </p:childTnLst>
                          </p:cTn>
                        </p:par>
                        <p:par>
                          <p:cTn id="21" fill="hold">
                            <p:stCondLst>
                              <p:cond delay="500"/>
                            </p:stCondLst>
                            <p:childTnLst>
                              <p:par>
                                <p:cTn id="22" presetID="1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right)">
                                      <p:cBhvr>
                                        <p:cTn id="25" dur="500"/>
                                        <p:tgtEl>
                                          <p:spTgt spid="19"/>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ppt_x</p:attrName>
                                        </p:attrNameLst>
                                      </p:cBhvr>
                                      <p:tavLst>
                                        <p:tav tm="0">
                                          <p:val>
                                            <p:strVal val="#ppt_x-#ppt_w*1.125000"/>
                                          </p:val>
                                        </p:tav>
                                        <p:tav tm="100000">
                                          <p:val>
                                            <p:strVal val="#ppt_x"/>
                                          </p:val>
                                        </p:tav>
                                      </p:tavLst>
                                    </p:anim>
                                    <p:animEffect transition="in" filter="wipe(righ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ppt_x</p:attrName>
                                        </p:attrNameLst>
                                      </p:cBhvr>
                                      <p:tavLst>
                                        <p:tav tm="0">
                                          <p:val>
                                            <p:strVal val="#ppt_x+#ppt_w*1.125000"/>
                                          </p:val>
                                        </p:tav>
                                        <p:tav tm="100000">
                                          <p:val>
                                            <p:strVal val="#ppt_x"/>
                                          </p:val>
                                        </p:tav>
                                      </p:tavLst>
                                    </p:anim>
                                    <p:animEffect transition="in" filter="wipe(left)">
                                      <p:cBhvr>
                                        <p:cTn id="35" dur="500"/>
                                        <p:tgtEl>
                                          <p:spTgt spid="10"/>
                                        </p:tgtEl>
                                      </p:cBhvr>
                                    </p:animEffect>
                                  </p:childTnLst>
                                </p:cTn>
                              </p:par>
                              <p:par>
                                <p:cTn id="36" presetID="12" presetClass="entr" presetSubtype="2"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ppt_x</p:attrName>
                                        </p:attrNameLst>
                                      </p:cBhvr>
                                      <p:tavLst>
                                        <p:tav tm="0">
                                          <p:val>
                                            <p:strVal val="#ppt_x+#ppt_w*1.125000"/>
                                          </p:val>
                                        </p:tav>
                                        <p:tav tm="100000">
                                          <p:val>
                                            <p:strVal val="#ppt_x"/>
                                          </p:val>
                                        </p:tav>
                                      </p:tavLst>
                                    </p:anim>
                                    <p:animEffect transition="in" filter="wipe(left)">
                                      <p:cBhvr>
                                        <p:cTn id="39" dur="500"/>
                                        <p:tgtEl>
                                          <p:spTgt spid="13"/>
                                        </p:tgtEl>
                                      </p:cBhvr>
                                    </p:animEffect>
                                  </p:childTnLst>
                                </p:cTn>
                              </p:par>
                              <p:par>
                                <p:cTn id="40" presetID="1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p:tgtEl>
                                          <p:spTgt spid="14"/>
                                        </p:tgtEl>
                                        <p:attrNameLst>
                                          <p:attrName>ppt_x</p:attrName>
                                        </p:attrNameLst>
                                      </p:cBhvr>
                                      <p:tavLst>
                                        <p:tav tm="0">
                                          <p:val>
                                            <p:strVal val="#ppt_x+#ppt_w*1.125000"/>
                                          </p:val>
                                        </p:tav>
                                        <p:tav tm="100000">
                                          <p:val>
                                            <p:strVal val="#ppt_x"/>
                                          </p:val>
                                        </p:tav>
                                      </p:tavLst>
                                    </p:anim>
                                    <p:animEffect transition="in" filter="wipe(left)">
                                      <p:cBhvr>
                                        <p:cTn id="43" dur="500"/>
                                        <p:tgtEl>
                                          <p:spTgt spid="14"/>
                                        </p:tgtEl>
                                      </p:cBhvr>
                                    </p:animEffect>
                                  </p:childTnLst>
                                </p:cTn>
                              </p:par>
                              <p:par>
                                <p:cTn id="44" presetID="12" presetClass="entr" presetSubtype="2"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p:tgtEl>
                                          <p:spTgt spid="17"/>
                                        </p:tgtEl>
                                        <p:attrNameLst>
                                          <p:attrName>ppt_x</p:attrName>
                                        </p:attrNameLst>
                                      </p:cBhvr>
                                      <p:tavLst>
                                        <p:tav tm="0">
                                          <p:val>
                                            <p:strVal val="#ppt_x+#ppt_w*1.125000"/>
                                          </p:val>
                                        </p:tav>
                                        <p:tav tm="100000">
                                          <p:val>
                                            <p:strVal val="#ppt_x"/>
                                          </p:val>
                                        </p:tav>
                                      </p:tavLst>
                                    </p:anim>
                                    <p:animEffect transition="in" filter="wipe(left)">
                                      <p:cBhvr>
                                        <p:cTn id="47" dur="500"/>
                                        <p:tgtEl>
                                          <p:spTgt spid="17"/>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p:tgtEl>
                                          <p:spTgt spid="18"/>
                                        </p:tgtEl>
                                        <p:attrNameLst>
                                          <p:attrName>ppt_x</p:attrName>
                                        </p:attrNameLst>
                                      </p:cBhvr>
                                      <p:tavLst>
                                        <p:tav tm="0">
                                          <p:val>
                                            <p:strVal val="#ppt_x+#ppt_w*1.125000"/>
                                          </p:val>
                                        </p:tav>
                                        <p:tav tm="100000">
                                          <p:val>
                                            <p:strVal val="#ppt_x"/>
                                          </p:val>
                                        </p:tav>
                                      </p:tavLst>
                                    </p:anim>
                                    <p:animEffect transition="in" filter="wipe(left)">
                                      <p:cBhvr>
                                        <p:cTn id="51" dur="500"/>
                                        <p:tgtEl>
                                          <p:spTgt spid="18"/>
                                        </p:tgtEl>
                                      </p:cBhvr>
                                    </p:animEffect>
                                  </p:childTnLst>
                                </p:cTn>
                              </p:par>
                            </p:childTnLst>
                          </p:cTn>
                        </p:par>
                        <p:par>
                          <p:cTn id="52" fill="hold">
                            <p:stCondLst>
                              <p:cond delay="500"/>
                            </p:stCondLst>
                            <p:childTnLst>
                              <p:par>
                                <p:cTn id="53" presetID="12" presetClass="entr" presetSubtype="2"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p:tgtEl>
                                          <p:spTgt spid="20"/>
                                        </p:tgtEl>
                                        <p:attrNameLst>
                                          <p:attrName>ppt_x</p:attrName>
                                        </p:attrNameLst>
                                      </p:cBhvr>
                                      <p:tavLst>
                                        <p:tav tm="0">
                                          <p:val>
                                            <p:strVal val="#ppt_x+#ppt_w*1.125000"/>
                                          </p:val>
                                        </p:tav>
                                        <p:tav tm="100000">
                                          <p:val>
                                            <p:strVal val="#ppt_x"/>
                                          </p:val>
                                        </p:tav>
                                      </p:tavLst>
                                    </p:anim>
                                    <p:animEffect transition="in" filter="wipe(left)">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2" grpId="0"/>
      <p:bldP spid="14" grpId="0"/>
      <p:bldP spid="16" grpId="0"/>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484630"/>
            <a:ext cx="7886700" cy="4005580"/>
          </a:xfrm>
        </p:spPr>
        <p:txBody>
          <a:bodyPr/>
          <a:lstStyle/>
          <a:p>
            <a:pPr>
              <a:buFont typeface="Wingdings" panose="05000000000000000000" charset="0"/>
              <a:buChar char="Ø"/>
            </a:pPr>
            <a:r>
              <a:rPr lang="zh-CN" altLang="en-US" dirty="0" smtClean="0"/>
              <a:t>选择一款软件，应用外部质量模型和内部质量模型分析其质量</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思考：如何评价一个软件的</a:t>
            </a:r>
            <a:r>
              <a:rPr lang="zh-CN" altLang="en-US" dirty="0" smtClean="0"/>
              <a:t>质量</a:t>
            </a:r>
            <a:endParaRPr lang="zh-CN" altLang="en-US" dirty="0" smtClean="0"/>
          </a:p>
        </p:txBody>
      </p:sp>
      <p:pic>
        <p:nvPicPr>
          <p:cNvPr id="1025" name="Picture 1" descr="C:\Users\Administrator\AppData\Roaming\Tencent\Users\184036895\QQ\WinTemp\RichOle\6{ZSOZ1K72[EX9(CWB]OJM8.png"/>
          <p:cNvPicPr>
            <a:picLocks noChangeAspect="1" noChangeArrowheads="1"/>
          </p:cNvPicPr>
          <p:nvPr/>
        </p:nvPicPr>
        <p:blipFill>
          <a:blip r:embed="rId1"/>
          <a:srcRect/>
          <a:stretch>
            <a:fillRect/>
          </a:stretch>
        </p:blipFill>
        <p:spPr bwMode="auto">
          <a:xfrm>
            <a:off x="1547495" y="2636203"/>
            <a:ext cx="6743700" cy="36414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025"/>
                                        </p:tgtEl>
                                        <p:attrNameLst>
                                          <p:attrName>style.visibility</p:attrName>
                                        </p:attrNameLst>
                                      </p:cBhvr>
                                      <p:to>
                                        <p:strVal val="visible"/>
                                      </p:to>
                                    </p:set>
                                    <p:animEffect transition="in" filter="checkerboard(across)">
                                      <p:cBhvr>
                                        <p:cTn id="14"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软件测试对软件产品的质量评估</a:t>
            </a:r>
            <a:endParaRPr lang="zh-CN" altLang="en-US" dirty="0"/>
          </a:p>
        </p:txBody>
      </p:sp>
      <p:sp>
        <p:nvSpPr>
          <p:cNvPr id="4" name="日期占位符 3"/>
          <p:cNvSpPr>
            <a:spLocks noGrp="1"/>
          </p:cNvSpPr>
          <p:nvPr>
            <p:ph type="dt" sz="half" idx="10"/>
          </p:nvPr>
        </p:nvSpPr>
        <p:spPr/>
        <p:txBody>
          <a:bodyPr/>
          <a:lstStyle/>
          <a:p>
            <a:fld id="{34CDA8F2-463D-4722-A9E0-85468C80B1F3}" type="datetime1">
              <a:rPr lang="zh-CN" altLang="en-US" sz="750" smtClean="0"/>
            </a:fld>
            <a:endParaRPr lang="zh-CN" altLang="en-US" sz="750"/>
          </a:p>
        </p:txBody>
      </p:sp>
      <p:sp>
        <p:nvSpPr>
          <p:cNvPr id="5" name="灯片编号占位符 4"/>
          <p:cNvSpPr>
            <a:spLocks noGrp="1"/>
          </p:cNvSpPr>
          <p:nvPr>
            <p:ph type="sldNum" sz="quarter" idx="12"/>
          </p:nvPr>
        </p:nvSpPr>
        <p:spPr/>
        <p:txBody>
          <a:bodyPr/>
          <a:lstStyle/>
          <a:p>
            <a:fld id="{0C913308-F349-4B6D-A68A-DD1791B4A57B}" type="slidenum">
              <a:rPr lang="zh-CN" altLang="en-US" sz="750" smtClean="0"/>
            </a:fld>
            <a:endParaRPr lang="zh-CN" altLang="en-US" sz="750"/>
          </a:p>
        </p:txBody>
      </p:sp>
      <p:sp>
        <p:nvSpPr>
          <p:cNvPr id="6" name="内容占位符 2"/>
          <p:cNvSpPr>
            <a:spLocks noGrp="1"/>
          </p:cNvSpPr>
          <p:nvPr>
            <p:ph idx="1"/>
          </p:nvPr>
        </p:nvSpPr>
        <p:spPr>
          <a:xfrm>
            <a:off x="1115378" y="1772920"/>
            <a:ext cx="6794659" cy="3437573"/>
          </a:xfrm>
        </p:spPr>
        <p:txBody>
          <a:bodyPr>
            <a:noAutofit/>
          </a:bodyPr>
          <a:lstStyle/>
          <a:p>
            <a:pPr eaLnBrk="0" hangingPunct="0">
              <a:lnSpc>
                <a:spcPct val="130000"/>
              </a:lnSpc>
              <a:buClr>
                <a:schemeClr val="accent1">
                  <a:lumMod val="50000"/>
                </a:schemeClr>
              </a:buClr>
              <a:buSzPct val="80000"/>
              <a:buFont typeface="Wingdings" panose="05000000000000000000" pitchFamily="2" charset="2"/>
              <a:buChar char="p"/>
            </a:pPr>
            <a:r>
              <a:rPr lang="zh-CN" altLang="en-US" sz="2400" kern="1200" dirty="0" smtClean="0">
                <a:solidFill>
                  <a:schemeClr val="tx1"/>
                </a:solidFill>
                <a:latin typeface="黑体" panose="02010609060101010101" charset="-122"/>
                <a:ea typeface="黑体" panose="02010609060101010101" charset="-122"/>
                <a:cs typeface="黑体" panose="02010609060101010101" charset="-122"/>
              </a:rPr>
              <a:t>通过软件测试，我们才能获得客观的、全面的软件产品</a:t>
            </a:r>
            <a:r>
              <a:rPr lang="zh-CN" altLang="en-US" sz="2400" kern="1200" dirty="0" smtClean="0">
                <a:solidFill>
                  <a:schemeClr val="accent1"/>
                </a:solidFill>
                <a:latin typeface="黑体" panose="02010609060101010101" charset="-122"/>
                <a:ea typeface="黑体" panose="02010609060101010101" charset="-122"/>
                <a:cs typeface="黑体" panose="02010609060101010101" charset="-122"/>
              </a:rPr>
              <a:t>质量信息</a:t>
            </a:r>
            <a:endParaRPr lang="en-US" altLang="zh-CN" sz="2400" kern="1200" dirty="0" smtClean="0">
              <a:solidFill>
                <a:schemeClr val="tx1"/>
              </a:solidFill>
              <a:latin typeface="黑体" panose="02010609060101010101" charset="-122"/>
              <a:ea typeface="黑体" panose="02010609060101010101" charset="-122"/>
              <a:cs typeface="黑体" panose="02010609060101010101" charset="-122"/>
            </a:endParaRPr>
          </a:p>
          <a:p>
            <a:pPr eaLnBrk="0" hangingPunct="0">
              <a:lnSpc>
                <a:spcPct val="130000"/>
              </a:lnSpc>
              <a:buClr>
                <a:schemeClr val="accent1">
                  <a:lumMod val="50000"/>
                </a:schemeClr>
              </a:buClr>
              <a:buSzPct val="80000"/>
              <a:buFont typeface="Wingdings" panose="05000000000000000000" pitchFamily="2" charset="2"/>
              <a:buChar char="p"/>
            </a:pPr>
            <a:r>
              <a:rPr lang="zh-CN" altLang="en-US" sz="2400" kern="1200" dirty="0" smtClean="0">
                <a:solidFill>
                  <a:schemeClr val="tx1"/>
                </a:solidFill>
                <a:latin typeface="黑体" panose="02010609060101010101" charset="-122"/>
                <a:ea typeface="黑体" panose="02010609060101010101" charset="-122"/>
                <a:cs typeface="黑体" panose="02010609060101010101" charset="-122"/>
              </a:rPr>
              <a:t>软件测试可以帮助企业管理层、客户建立对产品的信心</a:t>
            </a:r>
            <a:endParaRPr lang="en-US" altLang="zh-CN" sz="2400" kern="1200" dirty="0" smtClean="0">
              <a:solidFill>
                <a:schemeClr val="tx1"/>
              </a:solidFill>
              <a:latin typeface="黑体" panose="02010609060101010101" charset="-122"/>
              <a:ea typeface="黑体" panose="02010609060101010101" charset="-122"/>
              <a:cs typeface="黑体" panose="02010609060101010101" charset="-122"/>
            </a:endParaRPr>
          </a:p>
          <a:p>
            <a:pPr eaLnBrk="0" hangingPunct="0">
              <a:lnSpc>
                <a:spcPct val="130000"/>
              </a:lnSpc>
              <a:buClr>
                <a:schemeClr val="accent1">
                  <a:lumMod val="50000"/>
                </a:schemeClr>
              </a:buClr>
              <a:buSzPct val="80000"/>
              <a:buFont typeface="Wingdings" panose="05000000000000000000" pitchFamily="2" charset="2"/>
              <a:buChar char="p"/>
            </a:pPr>
            <a:r>
              <a:rPr lang="zh-CN" altLang="en-US" sz="2400" kern="1200" dirty="0" smtClean="0">
                <a:solidFill>
                  <a:schemeClr val="tx1"/>
                </a:solidFill>
                <a:latin typeface="黑体" panose="02010609060101010101" charset="-122"/>
                <a:ea typeface="黑体" panose="02010609060101010101" charset="-122"/>
                <a:cs typeface="黑体" panose="02010609060101010101" charset="-122"/>
              </a:rPr>
              <a:t>这时，</a:t>
            </a:r>
            <a:r>
              <a:rPr lang="zh-CN" altLang="en-US" sz="2400" kern="1200" dirty="0">
                <a:solidFill>
                  <a:schemeClr val="tx1"/>
                </a:solidFill>
                <a:latin typeface="黑体" panose="02010609060101010101" charset="-122"/>
                <a:ea typeface="黑体" panose="02010609060101010101" charset="-122"/>
                <a:cs typeface="黑体" panose="02010609060101010101" charset="-122"/>
              </a:rPr>
              <a:t>所</a:t>
            </a:r>
            <a:r>
              <a:rPr lang="zh-CN" altLang="en-US" sz="2400" kern="1200" dirty="0" smtClean="0">
                <a:solidFill>
                  <a:schemeClr val="tx1"/>
                </a:solidFill>
                <a:latin typeface="黑体" panose="02010609060101010101" charset="-122"/>
                <a:ea typeface="黑体" panose="02010609060101010101" charset="-122"/>
                <a:cs typeface="黑体" panose="02010609060101010101" charset="-122"/>
              </a:rPr>
              <a:t>发现的缺陷可看做是“软件测试”的</a:t>
            </a:r>
            <a:r>
              <a:rPr lang="zh-CN" altLang="en-US" sz="2400" kern="1200" dirty="0" smtClean="0">
                <a:solidFill>
                  <a:schemeClr val="accent1"/>
                </a:solidFill>
                <a:latin typeface="黑体" panose="02010609060101010101" charset="-122"/>
                <a:ea typeface="黑体" panose="02010609060101010101" charset="-122"/>
                <a:cs typeface="黑体" panose="02010609060101010101" charset="-122"/>
              </a:rPr>
              <a:t>副产品</a:t>
            </a:r>
            <a:endParaRPr lang="en-US" altLang="zh-CN" sz="2400" kern="1200" dirty="0" smtClean="0">
              <a:solidFill>
                <a:schemeClr val="tx1"/>
              </a:solidFill>
              <a:latin typeface="黑体" panose="02010609060101010101" charset="-122"/>
              <a:ea typeface="黑体" panose="02010609060101010101" charset="-122"/>
              <a:cs typeface="黑体" panose="02010609060101010101" charset="-122"/>
            </a:endParaRPr>
          </a:p>
          <a:p>
            <a:pPr eaLnBrk="0" hangingPunct="0">
              <a:lnSpc>
                <a:spcPct val="130000"/>
              </a:lnSpc>
              <a:buClr>
                <a:schemeClr val="accent1">
                  <a:lumMod val="50000"/>
                </a:schemeClr>
              </a:buClr>
              <a:buSzPct val="80000"/>
              <a:buFont typeface="Wingdings" panose="05000000000000000000" pitchFamily="2" charset="2"/>
              <a:buChar char="p"/>
            </a:pPr>
            <a:r>
              <a:rPr lang="zh-CN" altLang="en-US" sz="2400" kern="1200" dirty="0" smtClean="0">
                <a:solidFill>
                  <a:schemeClr val="tx1"/>
                </a:solidFill>
                <a:latin typeface="黑体" panose="02010609060101010101" charset="-122"/>
                <a:ea typeface="黑体" panose="02010609060101010101" charset="-122"/>
                <a:cs typeface="黑体" panose="02010609060101010101" charset="-122"/>
              </a:rPr>
              <a:t>没有有效的质量评估办法，只好“基于软件缺陷”来评估</a:t>
            </a:r>
            <a:r>
              <a:rPr lang="zh-CN" altLang="en-US" sz="2400" kern="1200" dirty="0" smtClean="0">
                <a:solidFill>
                  <a:schemeClr val="accent1"/>
                </a:solidFill>
                <a:latin typeface="黑体" panose="02010609060101010101" charset="-122"/>
                <a:ea typeface="黑体" panose="02010609060101010101" charset="-122"/>
                <a:cs typeface="黑体" panose="02010609060101010101" charset="-122"/>
              </a:rPr>
              <a:t>软件产品质量</a:t>
            </a:r>
            <a:endParaRPr lang="zh-CN" altLang="en-US" sz="2400" kern="1200" dirty="0" smtClean="0">
              <a:solidFill>
                <a:schemeClr val="accent1"/>
              </a:solidFill>
              <a:latin typeface="黑体" panose="02010609060101010101" charset="-122"/>
              <a:ea typeface="黑体" panose="02010609060101010101" charset="-122"/>
              <a:cs typeface="黑体" panose="02010609060101010101" charset="-122"/>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Rectangle 2"/>
          <p:cNvSpPr>
            <a:spLocks noGrp="1" noChangeArrowheads="1"/>
          </p:cNvSpPr>
          <p:nvPr>
            <p:ph type="title"/>
          </p:nvPr>
        </p:nvSpPr>
        <p:spPr>
          <a:xfrm>
            <a:off x="1720484" y="1031134"/>
            <a:ext cx="5501492" cy="648072"/>
          </a:xfrm>
        </p:spPr>
        <p:txBody>
          <a:bodyPr/>
          <a:lstStyle/>
          <a:p>
            <a:pPr algn="ctr"/>
            <a:r>
              <a:rPr lang="zh-CN" altLang="en-US" sz="3240" b="1" dirty="0">
                <a:solidFill>
                  <a:schemeClr val="tx1"/>
                </a:solidFill>
                <a:ea typeface="宋体" panose="02010600030101010101" pitchFamily="2" charset="-122"/>
              </a:rPr>
              <a:t>软件测试</a:t>
            </a:r>
            <a:r>
              <a:rPr lang="zh-CN" altLang="en-US" sz="3240" b="1" dirty="0" smtClean="0">
                <a:solidFill>
                  <a:schemeClr val="tx1"/>
                </a:solidFill>
                <a:ea typeface="宋体" panose="02010600030101010101" pitchFamily="2" charset="-122"/>
              </a:rPr>
              <a:t>的价值</a:t>
            </a:r>
            <a:endParaRPr lang="zh-CN" altLang="en-US" sz="3240" b="1" dirty="0" smtClean="0">
              <a:solidFill>
                <a:schemeClr val="tx1"/>
              </a:solidFill>
              <a:ea typeface="宋体" panose="02010600030101010101" pitchFamily="2" charset="-122"/>
            </a:endParaRPr>
          </a:p>
        </p:txBody>
      </p:sp>
      <p:sp>
        <p:nvSpPr>
          <p:cNvPr id="5" name="矩形 4"/>
          <p:cNvSpPr/>
          <p:nvPr/>
        </p:nvSpPr>
        <p:spPr>
          <a:xfrm>
            <a:off x="1266832" y="1938435"/>
            <a:ext cx="6804756" cy="2782570"/>
          </a:xfrm>
          <a:prstGeom prst="rect">
            <a:avLst/>
          </a:prstGeom>
        </p:spPr>
        <p:txBody>
          <a:bodyPr wrap="square">
            <a:spAutoFit/>
          </a:bodyPr>
          <a:lstStyle/>
          <a:p>
            <a:pPr lvl="1" indent="-457200" eaLnBrk="0" hangingPunct="0">
              <a:lnSpc>
                <a:spcPct val="130000"/>
              </a:lnSpc>
              <a:spcBef>
                <a:spcPts val="265"/>
              </a:spcBef>
              <a:buClr>
                <a:srgbClr val="91AC4E"/>
              </a:buClr>
              <a:buSzPct val="80000"/>
              <a:buFont typeface="Wingdings" panose="05000000000000000000" pitchFamily="2" charset="2"/>
              <a:buAutoNum type="circleNumWdBlackPlain"/>
              <a:tabLst>
                <a:tab pos="228600" algn="l"/>
              </a:tabLst>
              <a:defRPr/>
            </a:pPr>
            <a:r>
              <a:rPr lang="zh-CN" altLang="en-US" sz="2160" i="0" dirty="0" smtClean="0">
                <a:solidFill>
                  <a:schemeClr val="tx1"/>
                </a:solidFill>
              </a:rPr>
              <a:t>发现问题</a:t>
            </a:r>
            <a:r>
              <a:rPr lang="zh-CN" altLang="en-US" sz="2160" i="0" dirty="0">
                <a:solidFill>
                  <a:schemeClr val="tx1"/>
                </a:solidFill>
              </a:rPr>
              <a:t>，督促问题解决，</a:t>
            </a:r>
            <a:r>
              <a:rPr lang="zh-CN" altLang="en-US" sz="2160" i="0" u="sng" dirty="0">
                <a:solidFill>
                  <a:srgbClr val="00B0F0"/>
                </a:solidFill>
              </a:rPr>
              <a:t>提高产品质量</a:t>
            </a:r>
            <a:endParaRPr lang="en-US" altLang="zh-CN" sz="2160" i="0" u="sng" dirty="0">
              <a:solidFill>
                <a:srgbClr val="00B0F0"/>
              </a:solidFill>
            </a:endParaRPr>
          </a:p>
          <a:p>
            <a:pPr lvl="1" indent="-457200" eaLnBrk="0" hangingPunct="0">
              <a:lnSpc>
                <a:spcPct val="130000"/>
              </a:lnSpc>
              <a:spcBef>
                <a:spcPts val="265"/>
              </a:spcBef>
              <a:buClr>
                <a:srgbClr val="91AC4E"/>
              </a:buClr>
              <a:buSzPct val="80000"/>
              <a:buFont typeface="Wingdings" panose="05000000000000000000" pitchFamily="2" charset="2"/>
              <a:buAutoNum type="circleNumWdBlackPlain"/>
              <a:tabLst>
                <a:tab pos="228600" algn="l"/>
              </a:tabLst>
              <a:defRPr/>
            </a:pPr>
            <a:r>
              <a:rPr lang="zh-CN" altLang="en-US" sz="2160" i="0" dirty="0">
                <a:solidFill>
                  <a:schemeClr val="tx1"/>
                </a:solidFill>
              </a:rPr>
              <a:t>持续提供质量反馈、及时揭示质量风险，</a:t>
            </a:r>
            <a:r>
              <a:rPr lang="zh-CN" altLang="en-US" sz="2160" i="0" dirty="0">
                <a:solidFill>
                  <a:srgbClr val="FFC000"/>
                </a:solidFill>
              </a:rPr>
              <a:t>有助于控制项目风险，提高构</a:t>
            </a:r>
            <a:r>
              <a:rPr lang="zh-CN" altLang="en-US" sz="2160" i="0" dirty="0" smtClean="0">
                <a:solidFill>
                  <a:srgbClr val="FFC000"/>
                </a:solidFill>
              </a:rPr>
              <a:t>建的质量</a:t>
            </a:r>
            <a:endParaRPr lang="en-US" altLang="zh-CN" sz="2160" i="0" dirty="0" smtClean="0">
              <a:solidFill>
                <a:srgbClr val="FFC000"/>
              </a:solidFill>
            </a:endParaRPr>
          </a:p>
          <a:p>
            <a:pPr lvl="1" indent="-457200" eaLnBrk="0" hangingPunct="0">
              <a:lnSpc>
                <a:spcPct val="130000"/>
              </a:lnSpc>
              <a:spcBef>
                <a:spcPts val="265"/>
              </a:spcBef>
              <a:buClr>
                <a:srgbClr val="91AC4E"/>
              </a:buClr>
              <a:buSzPct val="80000"/>
              <a:buFont typeface="Wingdings" panose="05000000000000000000" pitchFamily="2" charset="2"/>
              <a:buAutoNum type="circleNumWdBlackPlain"/>
              <a:tabLst>
                <a:tab pos="228600" algn="l"/>
              </a:tabLst>
              <a:defRPr/>
            </a:pPr>
            <a:r>
              <a:rPr lang="zh-CN" altLang="en-US" sz="2160" i="0" dirty="0">
                <a:solidFill>
                  <a:schemeClr val="tx1"/>
                </a:solidFill>
              </a:rPr>
              <a:t>全面评估产品质量，</a:t>
            </a:r>
            <a:r>
              <a:rPr lang="zh-CN" altLang="en-US" sz="2160" i="0" u="sng" dirty="0">
                <a:solidFill>
                  <a:srgbClr val="00B0F0"/>
                </a:solidFill>
              </a:rPr>
              <a:t>提供有关产品质量的全面、客观的信</a:t>
            </a:r>
            <a:r>
              <a:rPr lang="zh-CN" altLang="en-US" sz="2160" i="0" u="sng" dirty="0" smtClean="0">
                <a:solidFill>
                  <a:srgbClr val="00B0F0"/>
                </a:solidFill>
              </a:rPr>
              <a:t>息</a:t>
            </a:r>
            <a:endParaRPr lang="en-US" altLang="zh-CN" sz="2160" i="0" dirty="0">
              <a:solidFill>
                <a:srgbClr val="00B0F0"/>
              </a:solidFill>
            </a:endParaRPr>
          </a:p>
          <a:p>
            <a:pPr lvl="1" indent="-457200" eaLnBrk="0" hangingPunct="0">
              <a:lnSpc>
                <a:spcPct val="130000"/>
              </a:lnSpc>
              <a:spcBef>
                <a:spcPts val="265"/>
              </a:spcBef>
              <a:buClr>
                <a:srgbClr val="91AC4E"/>
              </a:buClr>
              <a:buSzPct val="80000"/>
              <a:buFont typeface="Wingdings" panose="05000000000000000000" pitchFamily="2" charset="2"/>
              <a:buAutoNum type="circleNumWdBlackPlain"/>
              <a:tabLst>
                <a:tab pos="228600" algn="l"/>
              </a:tabLst>
              <a:defRPr/>
            </a:pPr>
            <a:r>
              <a:rPr lang="zh-CN" altLang="en-US" sz="2160" i="0" dirty="0">
                <a:solidFill>
                  <a:schemeClr val="tx1"/>
                </a:solidFill>
              </a:rPr>
              <a:t>通过缺陷分析，获得缺陷模式，</a:t>
            </a:r>
            <a:r>
              <a:rPr lang="zh-CN" altLang="en-US" sz="2160" i="0" dirty="0">
                <a:solidFill>
                  <a:srgbClr val="FFC000"/>
                </a:solidFill>
              </a:rPr>
              <a:t>有助于缺陷预防</a:t>
            </a:r>
            <a:endParaRPr lang="en-US" altLang="zh-CN" sz="2160" i="0" dirty="0">
              <a:solidFill>
                <a:srgbClr val="FFC000"/>
              </a:solidFill>
            </a:endParaRPr>
          </a:p>
        </p:txBody>
      </p:sp>
      <p:sp>
        <p:nvSpPr>
          <p:cNvPr id="2" name="文本框 1"/>
          <p:cNvSpPr txBox="1"/>
          <p:nvPr/>
        </p:nvSpPr>
        <p:spPr>
          <a:xfrm>
            <a:off x="2562977" y="5178797"/>
            <a:ext cx="4018046" cy="423545"/>
          </a:xfrm>
          <a:prstGeom prst="rect">
            <a:avLst/>
          </a:prstGeom>
          <a:noFill/>
        </p:spPr>
        <p:txBody>
          <a:bodyPr wrap="square" rtlCol="0">
            <a:spAutoFit/>
          </a:bodyPr>
          <a:lstStyle/>
          <a:p>
            <a:pPr algn="ctr"/>
            <a:r>
              <a:rPr kumimoji="1" lang="zh-CN" altLang="en-US" sz="2160" i="0" dirty="0" smtClean="0">
                <a:solidFill>
                  <a:srgbClr val="00B050"/>
                </a:solidFill>
              </a:rPr>
              <a:t>质量控制 </a:t>
            </a:r>
            <a:r>
              <a:rPr kumimoji="1" lang="zh-CN" altLang="en-US" sz="2160" i="0" dirty="0" smtClean="0">
                <a:solidFill>
                  <a:srgbClr val="00B050"/>
                </a:solidFill>
                <a:sym typeface="Wingdings" panose="05000000000000000000"/>
              </a:rPr>
              <a:t> 质量保证  </a:t>
            </a:r>
            <a:endParaRPr kumimoji="1" lang="zh-CN" altLang="en-US" sz="2160" i="0" dirty="0">
              <a:solidFill>
                <a:srgbClr val="00B050"/>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5">
                                            <p:txEl>
                                              <p:pRg st="3" end="3"/>
                                            </p:txEl>
                                          </p:spTgt>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p:tgtEl>
                                          <p:spTgt spid="2"/>
                                        </p:tgtEl>
                                        <p:attrNameLst>
                                          <p:attrName>ppt_y</p:attrName>
                                        </p:attrNameLst>
                                      </p:cBhvr>
                                      <p:tavLst>
                                        <p:tav tm="0">
                                          <p:val>
                                            <p:strVal val="#ppt_y+#ppt_h*1.125000"/>
                                          </p:val>
                                        </p:tav>
                                        <p:tav tm="100000">
                                          <p:val>
                                            <p:strVal val="#ppt_y"/>
                                          </p:val>
                                        </p:tav>
                                      </p:tavLst>
                                    </p:anim>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en-US" sz="4400" dirty="0" smtClean="0">
                <a:solidFill>
                  <a:srgbClr val="FF0000"/>
                </a:solidFill>
              </a:rPr>
              <a:t>软件测试是软件质量保证的</a:t>
            </a:r>
            <a:endParaRPr lang="zh-CN" altLang="en-US" sz="4400" dirty="0" smtClean="0">
              <a:solidFill>
                <a:srgbClr val="FF0000"/>
              </a:solidFill>
            </a:endParaRPr>
          </a:p>
          <a:p>
            <a:pPr marL="109855" indent="0">
              <a:buNone/>
            </a:pPr>
            <a:r>
              <a:rPr lang="zh-CN" altLang="en-US" sz="4400" dirty="0" smtClean="0">
                <a:solidFill>
                  <a:srgbClr val="FF0000"/>
                </a:solidFill>
              </a:rPr>
              <a:t>重要手段！</a:t>
            </a:r>
            <a:endParaRPr lang="zh-CN" altLang="en-US" sz="4400" dirty="0" smtClean="0">
              <a:solidFill>
                <a:srgbClr val="FF0000"/>
              </a:solidFill>
            </a:endParaRPr>
          </a:p>
        </p:txBody>
      </p:sp>
      <p:sp>
        <p:nvSpPr>
          <p:cNvPr id="3" name="标题 2"/>
          <p:cNvSpPr>
            <a:spLocks noGrp="1"/>
          </p:cNvSpPr>
          <p:nvPr>
            <p:ph type="title"/>
          </p:nvPr>
        </p:nvSpPr>
        <p:spPr/>
        <p:txBody>
          <a:bodyPr/>
          <a:lstStyle/>
          <a:p>
            <a:r>
              <a:rPr lang="zh-CN" altLang="en-US" dirty="0" smtClean="0"/>
              <a:t>问题：测试能保证软件质量吗？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 name="标题 2"/>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问题：如何进行软件</a:t>
            </a: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测试？</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
        <p:nvSpPr>
          <p:cNvPr id="4" name="内容占位符 3"/>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endParaRPr lang="zh-CN" altLang="en-US">
              <a:solidFill>
                <a:schemeClr val="dk1"/>
              </a:solidFill>
              <a:latin typeface="微软雅黑" panose="020B0503020204020204" charset="-122"/>
              <a:ea typeface="微软雅黑" panose="020B0503020204020204" charset="-122"/>
              <a:sym typeface="+mn-ea"/>
            </a:endParaRPr>
          </a:p>
          <a:p>
            <a:pPr lvl="0" algn="l">
              <a:buClrTx/>
              <a:buSzTx/>
            </a:pPr>
            <a:r>
              <a:rPr lang="zh-CN" altLang="en-US">
                <a:solidFill>
                  <a:schemeClr val="dk1"/>
                </a:solidFill>
                <a:latin typeface="微软雅黑" panose="020B0503020204020204" charset="-122"/>
                <a:ea typeface="微软雅黑" panose="020B0503020204020204" charset="-122"/>
                <a:sym typeface="+mn-ea"/>
              </a:rPr>
              <a:t>不同的软件产品</a:t>
            </a:r>
            <a:endParaRPr lang="zh-CN" altLang="en-US">
              <a:solidFill>
                <a:schemeClr val="dk1"/>
              </a:solidFill>
              <a:latin typeface="微软雅黑" panose="020B0503020204020204" charset="-122"/>
              <a:ea typeface="微软雅黑" panose="020B0503020204020204" charset="-122"/>
              <a:sym typeface="+mn-ea"/>
            </a:endParaRPr>
          </a:p>
          <a:p>
            <a:pPr lvl="0" algn="l">
              <a:buClrTx/>
              <a:buSzTx/>
            </a:pPr>
            <a:endParaRPr lang="zh-CN" altLang="en-US">
              <a:solidFill>
                <a:schemeClr val="dk1"/>
              </a:solidFill>
              <a:latin typeface="微软雅黑" panose="020B0503020204020204" charset="-122"/>
              <a:ea typeface="微软雅黑" panose="020B0503020204020204" charset="-122"/>
              <a:sym typeface="+mn-ea"/>
            </a:endParaRPr>
          </a:p>
          <a:p>
            <a:pPr lvl="0" algn="l">
              <a:buClrTx/>
              <a:buSzTx/>
            </a:pPr>
            <a:r>
              <a:rPr lang="zh-CN" altLang="en-US">
                <a:solidFill>
                  <a:schemeClr val="dk1"/>
                </a:solidFill>
                <a:latin typeface="微软雅黑" panose="020B0503020204020204" charset="-122"/>
                <a:ea typeface="微软雅黑" panose="020B0503020204020204" charset="-122"/>
                <a:sym typeface="+mn-ea"/>
              </a:rPr>
              <a:t>不同的</a:t>
            </a:r>
            <a:r>
              <a:rPr lang="zh-CN" altLang="en-US">
                <a:solidFill>
                  <a:schemeClr val="dk1"/>
                </a:solidFill>
                <a:latin typeface="微软雅黑" panose="020B0503020204020204" charset="-122"/>
                <a:ea typeface="微软雅黑" panose="020B0503020204020204" charset="-122"/>
                <a:sym typeface="+mn-ea"/>
              </a:rPr>
              <a:t>开发阶段</a:t>
            </a:r>
            <a:endParaRPr lang="zh-CN" altLang="en-US">
              <a:solidFill>
                <a:schemeClr val="dk1"/>
              </a:solidFill>
              <a:latin typeface="微软雅黑" panose="020B0503020204020204" charset="-122"/>
              <a:ea typeface="微软雅黑" panose="020B0503020204020204" charset="-122"/>
              <a:sym typeface="+mn-ea"/>
            </a:endParaRPr>
          </a:p>
          <a:p>
            <a:pPr lvl="0" algn="l">
              <a:buClrTx/>
              <a:buSzTx/>
            </a:pPr>
            <a:endParaRPr lang="zh-CN" altLang="en-US">
              <a:solidFill>
                <a:schemeClr val="dk1"/>
              </a:solidFill>
              <a:latin typeface="微软雅黑" panose="020B0503020204020204" charset="-122"/>
              <a:ea typeface="微软雅黑" panose="020B0503020204020204" charset="-122"/>
              <a:sym typeface="+mn-ea"/>
            </a:endParaRPr>
          </a:p>
        </p:txBody>
      </p:sp>
      <p:sp>
        <p:nvSpPr>
          <p:cNvPr id="5" name="文本框 4"/>
          <p:cNvSpPr txBox="1"/>
          <p:nvPr/>
        </p:nvSpPr>
        <p:spPr>
          <a:xfrm>
            <a:off x="4067651" y="2997041"/>
            <a:ext cx="3249930" cy="922020"/>
          </a:xfrm>
          <a:prstGeom prst="rect">
            <a:avLst/>
          </a:prstGeom>
          <a:noFill/>
        </p:spPr>
        <p:txBody>
          <a:bodyPr wrap="square" rtlCol="0">
            <a:spAutoFit/>
          </a:bodyPr>
          <a:p>
            <a:r>
              <a:rPr lang="zh-CN" altLang="en-US" sz="2700">
                <a:solidFill>
                  <a:schemeClr val="dk1"/>
                </a:solidFill>
                <a:latin typeface="微软雅黑" panose="020B0503020204020204" charset="-122"/>
                <a:ea typeface="微软雅黑" panose="020B0503020204020204" charset="-122"/>
                <a:sym typeface="+mn-ea"/>
              </a:rPr>
              <a:t>测试方法和测试技术不一样</a:t>
            </a:r>
            <a:endParaRPr lang="zh-CN" altLang="en-US" sz="2700"/>
          </a:p>
        </p:txBody>
      </p:sp>
      <p:sp>
        <p:nvSpPr>
          <p:cNvPr id="6" name="右大括号 5"/>
          <p:cNvSpPr/>
          <p:nvPr/>
        </p:nvSpPr>
        <p:spPr>
          <a:xfrm>
            <a:off x="3450590" y="2898775"/>
            <a:ext cx="471805" cy="1182370"/>
          </a:xfrm>
          <a:prstGeom prst="righ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pPr marL="109855" indent="0">
              <a:buNone/>
            </a:pPr>
            <a:r>
              <a:rPr lang="en-US" altLang="zh-CN"/>
              <a:t>1</a:t>
            </a:r>
            <a:r>
              <a:rPr lang="zh-CN" altLang="en-US"/>
              <a:t>、根据缺陷的定义及表现，请至少给出一个你在使用软件过程中遇到的你认为是软件缺陷的事例或者听说过的软件缺陷的事例的详细描述。</a:t>
            </a:r>
            <a:endParaRPr lang="zh-CN" altLang="en-US"/>
          </a:p>
          <a:p>
            <a:pPr marL="109855" indent="0">
              <a:buNone/>
            </a:pPr>
            <a:endParaRPr lang="en-US" altLang="zh-CN"/>
          </a:p>
          <a:p>
            <a:pPr marL="109855" indent="0">
              <a:buNone/>
            </a:pPr>
            <a:r>
              <a:rPr lang="en-US" altLang="zh-CN"/>
              <a:t>2</a:t>
            </a:r>
            <a:r>
              <a:rPr lang="zh-CN" altLang="en-US"/>
              <a:t>、了解软件测试产业需求。搜索招聘网站（如:51job.com），根据企业的不同类型，从企业对测试人员的职位信息中了解作为一名软件测试人员应该具备的基本知识和基本技能以及能力要求是什么？</a:t>
            </a:r>
            <a:endParaRPr lang="zh-CN" altLang="en-US"/>
          </a:p>
          <a:p>
            <a:pPr marL="109855" indent="0">
              <a:buNone/>
            </a:pPr>
            <a:endParaRPr lang="zh-CN" altLang="en-US"/>
          </a:p>
          <a:p>
            <a:pPr marL="109855" indent="0">
              <a:buNone/>
            </a:pPr>
            <a:r>
              <a:rPr lang="en-US" altLang="zh-CN"/>
              <a:t>3</a:t>
            </a:r>
            <a:r>
              <a:rPr lang="zh-CN" altLang="en-US"/>
              <a:t>、请谈谈你认为你以后如果从事软件测试工作的话，还需要学习哪方面的知识和技能，提高哪方面的能力？</a:t>
            </a:r>
            <a:endParaRPr lang="zh-CN" altLang="en-US"/>
          </a:p>
        </p:txBody>
      </p:sp>
      <p:sp>
        <p:nvSpPr>
          <p:cNvPr id="3" name="标题 2"/>
          <p:cNvSpPr>
            <a:spLocks noGrp="1"/>
          </p:cNvSpPr>
          <p:nvPr>
            <p:ph type="title"/>
          </p:nvPr>
        </p:nvSpPr>
        <p:spPr/>
        <p:txBody>
          <a:bodyPr/>
          <a:p>
            <a:r>
              <a:rPr lang="zh-CN" altLang="en-US"/>
              <a:t>上节课</a:t>
            </a:r>
            <a:r>
              <a:rPr lang="zh-CN" altLang="en-US"/>
              <a:t>的课后作业</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9698" name="Rectangle 2"/>
          <p:cNvSpPr>
            <a:spLocks noGrp="1" noChangeArrowheads="1"/>
          </p:cNvSpPr>
          <p:nvPr>
            <p:ph type="title" idx="4294967295"/>
          </p:nvPr>
        </p:nvSpPr>
        <p:spPr>
          <a:xfrm>
            <a:off x="1829698" y="620820"/>
            <a:ext cx="5416153" cy="59035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2700" b="1" dirty="0" smtClean="0">
                <a:solidFill>
                  <a:schemeClr val="accent1"/>
                </a:solidFill>
                <a:latin typeface="汉仪旗黑-85S" panose="00020600040101010101" pitchFamily="18" charset="-122"/>
                <a:ea typeface="汉仪旗黑-85S" panose="00020600040101010101" pitchFamily="18" charset="-122"/>
                <a:sym typeface="+mn-ea"/>
              </a:rPr>
              <a:t>软件测试的分类</a:t>
            </a:r>
            <a:endParaRPr lang="zh-CN" altLang="en-US" sz="2700" b="1" dirty="0" smtClean="0">
              <a:solidFill>
                <a:schemeClr val="accent1"/>
              </a:solidFill>
              <a:latin typeface="汉仪旗黑-85S" panose="00020600040101010101" pitchFamily="18" charset="-122"/>
              <a:ea typeface="汉仪旗黑-85S" panose="00020600040101010101" pitchFamily="18" charset="-122"/>
              <a:sym typeface="+mn-ea"/>
            </a:endParaRPr>
          </a:p>
        </p:txBody>
      </p:sp>
      <p:grpSp>
        <p:nvGrpSpPr>
          <p:cNvPr id="2" name="组合 1"/>
          <p:cNvGrpSpPr/>
          <p:nvPr/>
        </p:nvGrpSpPr>
        <p:grpSpPr>
          <a:xfrm>
            <a:off x="786765" y="1835150"/>
            <a:ext cx="7318375" cy="4158992"/>
            <a:chOff x="2777" y="3558"/>
            <a:chExt cx="8123" cy="4775"/>
          </a:xfrm>
        </p:grpSpPr>
        <p:sp>
          <p:nvSpPr>
            <p:cNvPr id="29704" name="Text Box 24"/>
            <p:cNvSpPr txBox="1">
              <a:spLocks noChangeArrowheads="1"/>
            </p:cNvSpPr>
            <p:nvPr>
              <p:custDataLst>
                <p:tags r:id="rId5"/>
              </p:custDataLst>
            </p:nvPr>
          </p:nvSpPr>
          <p:spPr bwMode="auto">
            <a:xfrm>
              <a:off x="10016" y="5663"/>
              <a:ext cx="884"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方法</a:t>
              </a:r>
              <a:endParaRPr lang="zh-CN" altLang="en-GB" sz="1350" b="1" i="0">
                <a:solidFill>
                  <a:schemeClr val="dk1"/>
                </a:solidFill>
                <a:latin typeface="微软雅黑" panose="020B0503020204020204" charset="-122"/>
                <a:ea typeface="微软雅黑" panose="020B0503020204020204" charset="-122"/>
              </a:endParaRPr>
            </a:p>
          </p:txBody>
        </p:sp>
        <p:sp>
          <p:nvSpPr>
            <p:cNvPr id="29706" name="Text Box 25"/>
            <p:cNvSpPr txBox="1">
              <a:spLocks noChangeArrowheads="1"/>
            </p:cNvSpPr>
            <p:nvPr>
              <p:custDataLst>
                <p:tags r:id="rId6"/>
              </p:custDataLst>
            </p:nvPr>
          </p:nvSpPr>
          <p:spPr bwMode="auto">
            <a:xfrm>
              <a:off x="3695" y="7963"/>
              <a:ext cx="2867" cy="370"/>
            </a:xfrm>
            <a:prstGeom prst="rect">
              <a:avLst/>
            </a:prstGeom>
            <a:noFill/>
            <a:ln w="12700">
              <a:noFill/>
              <a:miter lim="800000"/>
            </a:ln>
          </p:spPr>
          <p:txBody>
            <a:bodyPr>
              <a:spAutoFit/>
            </a:bodyPr>
            <a:lstStyle/>
            <a:p>
              <a:pPr defTabSz="762000" eaLnBrk="0" hangingPunct="0">
                <a:spcBef>
                  <a:spcPct val="50000"/>
                </a:spcBef>
              </a:pPr>
              <a:r>
                <a:rPr lang="zh-CN" altLang="en-GB" sz="1500" b="1" i="0">
                  <a:solidFill>
                    <a:schemeClr val="dk1"/>
                  </a:solidFill>
                  <a:latin typeface="微软雅黑" panose="020B0503020204020204" charset="-122"/>
                  <a:ea typeface="微软雅黑" panose="020B0503020204020204" charset="-122"/>
                  <a:cs typeface="微软雅黑" panose="020B0503020204020204" charset="-122"/>
                </a:rPr>
                <a:t>目标</a:t>
              </a:r>
              <a:r>
                <a:rPr lang="en-GB" altLang="zh-CN" sz="1500" b="1" i="0">
                  <a:solidFill>
                    <a:schemeClr val="dk1"/>
                  </a:solidFill>
                  <a:latin typeface="微软雅黑" panose="020B0503020204020204" charset="-122"/>
                  <a:ea typeface="微软雅黑" panose="020B0503020204020204" charset="-122"/>
                  <a:cs typeface="微软雅黑" panose="020B0503020204020204" charset="-122"/>
                </a:rPr>
                <a:t>/</a:t>
              </a:r>
              <a:r>
                <a:rPr lang="zh-CN" altLang="en-GB" sz="1500" b="1" i="0">
                  <a:solidFill>
                    <a:schemeClr val="dk1"/>
                  </a:solidFill>
                  <a:latin typeface="微软雅黑" panose="020B0503020204020204" charset="-122"/>
                  <a:ea typeface="微软雅黑" panose="020B0503020204020204" charset="-122"/>
                  <a:cs typeface="微软雅黑" panose="020B0503020204020204" charset="-122"/>
                </a:rPr>
                <a:t>特性</a:t>
              </a:r>
              <a:endParaRPr lang="zh-CN" altLang="en-GB" sz="1500" b="1" i="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9707" name="Line 4"/>
            <p:cNvSpPr>
              <a:spLocks noChangeShapeType="1"/>
            </p:cNvSpPr>
            <p:nvPr>
              <p:custDataLst>
                <p:tags r:id="rId7"/>
              </p:custDataLst>
            </p:nvPr>
          </p:nvSpPr>
          <p:spPr bwMode="auto">
            <a:xfrm>
              <a:off x="6777" y="3713"/>
              <a:ext cx="0" cy="2175"/>
            </a:xfrm>
            <a:prstGeom prst="line">
              <a:avLst/>
            </a:prstGeom>
            <a:noFill/>
            <a:ln w="5715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08" name="Line 5"/>
            <p:cNvSpPr>
              <a:spLocks noChangeShapeType="1"/>
            </p:cNvSpPr>
            <p:nvPr>
              <p:custDataLst>
                <p:tags r:id="rId8"/>
              </p:custDataLst>
            </p:nvPr>
          </p:nvSpPr>
          <p:spPr bwMode="auto">
            <a:xfrm flipH="1">
              <a:off x="4201" y="5888"/>
              <a:ext cx="2576" cy="2025"/>
            </a:xfrm>
            <a:prstGeom prst="line">
              <a:avLst/>
            </a:prstGeom>
            <a:noFill/>
            <a:ln w="5715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09" name="Line 6"/>
            <p:cNvSpPr>
              <a:spLocks noChangeShapeType="1"/>
            </p:cNvSpPr>
            <p:nvPr>
              <p:custDataLst>
                <p:tags r:id="rId9"/>
              </p:custDataLst>
            </p:nvPr>
          </p:nvSpPr>
          <p:spPr bwMode="auto">
            <a:xfrm>
              <a:off x="6790" y="5888"/>
              <a:ext cx="3156" cy="0"/>
            </a:xfrm>
            <a:prstGeom prst="line">
              <a:avLst/>
            </a:prstGeom>
            <a:noFill/>
            <a:ln w="5715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10" name="Text Box 7"/>
            <p:cNvSpPr txBox="1">
              <a:spLocks noChangeArrowheads="1"/>
            </p:cNvSpPr>
            <p:nvPr>
              <p:custDataLst>
                <p:tags r:id="rId10"/>
              </p:custDataLst>
            </p:nvPr>
          </p:nvSpPr>
          <p:spPr bwMode="auto">
            <a:xfrm>
              <a:off x="5365" y="5213"/>
              <a:ext cx="1328" cy="343"/>
            </a:xfrm>
            <a:prstGeom prst="rect">
              <a:avLst/>
            </a:prstGeom>
            <a:noFill/>
            <a:ln w="12700">
              <a:noFill/>
              <a:miter lim="800000"/>
            </a:ln>
          </p:spPr>
          <p:txBody>
            <a:bodyPr>
              <a:spAutoFit/>
            </a:bodyPr>
            <a:lstStyle/>
            <a:p>
              <a:pPr defTabSz="762000" eaLnBrk="0" hangingPunct="0">
                <a:spcBef>
                  <a:spcPct val="50000"/>
                </a:spcBef>
              </a:pPr>
              <a:r>
                <a:rPr lang="zh-CN" altLang="en-GB" sz="1350" b="1" i="0" dirty="0">
                  <a:solidFill>
                    <a:schemeClr val="dk1"/>
                  </a:solidFill>
                  <a:latin typeface="微软雅黑" panose="020B0503020204020204" charset="-122"/>
                  <a:ea typeface="微软雅黑" panose="020B0503020204020204" charset="-122"/>
                </a:rPr>
                <a:t>单元测试</a:t>
              </a:r>
              <a:endParaRPr lang="zh-CN" altLang="en-GB" sz="1350" b="1" i="0" dirty="0">
                <a:solidFill>
                  <a:schemeClr val="dk1"/>
                </a:solidFill>
                <a:latin typeface="微软雅黑" panose="020B0503020204020204" charset="-122"/>
                <a:ea typeface="微软雅黑" panose="020B0503020204020204" charset="-122"/>
              </a:endParaRPr>
            </a:p>
          </p:txBody>
        </p:sp>
        <p:sp>
          <p:nvSpPr>
            <p:cNvPr id="29711" name="Text Box 8"/>
            <p:cNvSpPr txBox="1">
              <a:spLocks noChangeArrowheads="1"/>
            </p:cNvSpPr>
            <p:nvPr>
              <p:custDataLst>
                <p:tags r:id="rId11"/>
              </p:custDataLst>
            </p:nvPr>
          </p:nvSpPr>
          <p:spPr bwMode="auto">
            <a:xfrm>
              <a:off x="5365" y="4316"/>
              <a:ext cx="1405"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系统测试</a:t>
              </a:r>
              <a:endParaRPr lang="zh-CN" altLang="en-GB" sz="1350" b="1" i="0">
                <a:solidFill>
                  <a:schemeClr val="dk1"/>
                </a:solidFill>
                <a:latin typeface="微软雅黑" panose="020B0503020204020204" charset="-122"/>
                <a:ea typeface="微软雅黑" panose="020B0503020204020204" charset="-122"/>
              </a:endParaRPr>
            </a:p>
          </p:txBody>
        </p:sp>
        <p:sp>
          <p:nvSpPr>
            <p:cNvPr id="29712" name="Text Box 9"/>
            <p:cNvSpPr txBox="1">
              <a:spLocks noChangeArrowheads="1"/>
            </p:cNvSpPr>
            <p:nvPr>
              <p:custDataLst>
                <p:tags r:id="rId12"/>
              </p:custDataLst>
            </p:nvPr>
          </p:nvSpPr>
          <p:spPr bwMode="auto">
            <a:xfrm>
              <a:off x="5406" y="3855"/>
              <a:ext cx="1328"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验收测试</a:t>
              </a:r>
              <a:endParaRPr lang="zh-CN" altLang="en-GB" sz="1350" b="1" i="0">
                <a:solidFill>
                  <a:schemeClr val="dk1"/>
                </a:solidFill>
                <a:latin typeface="微软雅黑" panose="020B0503020204020204" charset="-122"/>
                <a:ea typeface="微软雅黑" panose="020B0503020204020204" charset="-122"/>
              </a:endParaRPr>
            </a:p>
          </p:txBody>
        </p:sp>
        <p:sp>
          <p:nvSpPr>
            <p:cNvPr id="29713" name="Line 10"/>
            <p:cNvSpPr>
              <a:spLocks noChangeShapeType="1"/>
            </p:cNvSpPr>
            <p:nvPr>
              <p:custDataLst>
                <p:tags r:id="rId13"/>
              </p:custDataLst>
            </p:nvPr>
          </p:nvSpPr>
          <p:spPr bwMode="auto">
            <a:xfrm>
              <a:off x="6610" y="4044"/>
              <a:ext cx="332"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14" name="Line 11"/>
            <p:cNvSpPr>
              <a:spLocks noChangeShapeType="1"/>
            </p:cNvSpPr>
            <p:nvPr>
              <p:custDataLst>
                <p:tags r:id="rId14"/>
              </p:custDataLst>
            </p:nvPr>
          </p:nvSpPr>
          <p:spPr bwMode="auto">
            <a:xfrm>
              <a:off x="6070" y="6263"/>
              <a:ext cx="499"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15" name="Text Box 12"/>
            <p:cNvSpPr txBox="1">
              <a:spLocks noChangeArrowheads="1"/>
            </p:cNvSpPr>
            <p:nvPr>
              <p:custDataLst>
                <p:tags r:id="rId15"/>
              </p:custDataLst>
            </p:nvPr>
          </p:nvSpPr>
          <p:spPr bwMode="auto">
            <a:xfrm>
              <a:off x="4394" y="6392"/>
              <a:ext cx="1330"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性能测试</a:t>
              </a:r>
              <a:endParaRPr lang="zh-CN" altLang="en-GB" sz="1350" b="1" i="0">
                <a:solidFill>
                  <a:schemeClr val="dk1"/>
                </a:solidFill>
                <a:latin typeface="微软雅黑" panose="020B0503020204020204" charset="-122"/>
                <a:ea typeface="微软雅黑" panose="020B0503020204020204" charset="-122"/>
              </a:endParaRPr>
            </a:p>
          </p:txBody>
        </p:sp>
        <p:sp>
          <p:nvSpPr>
            <p:cNvPr id="29716" name="Text Box 13"/>
            <p:cNvSpPr txBox="1">
              <a:spLocks noChangeArrowheads="1"/>
            </p:cNvSpPr>
            <p:nvPr>
              <p:custDataLst>
                <p:tags r:id="rId16"/>
              </p:custDataLst>
            </p:nvPr>
          </p:nvSpPr>
          <p:spPr bwMode="auto">
            <a:xfrm>
              <a:off x="4565" y="6110"/>
              <a:ext cx="1716"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强壮性测试</a:t>
              </a:r>
              <a:endParaRPr lang="zh-CN" altLang="en-GB" sz="1350" b="1" i="0">
                <a:solidFill>
                  <a:schemeClr val="dk1"/>
                </a:solidFill>
                <a:latin typeface="微软雅黑" panose="020B0503020204020204" charset="-122"/>
                <a:ea typeface="微软雅黑" panose="020B0503020204020204" charset="-122"/>
              </a:endParaRPr>
            </a:p>
          </p:txBody>
        </p:sp>
        <p:sp>
          <p:nvSpPr>
            <p:cNvPr id="29717" name="Text Box 14"/>
            <p:cNvSpPr txBox="1">
              <a:spLocks noChangeArrowheads="1"/>
            </p:cNvSpPr>
            <p:nvPr>
              <p:custDataLst>
                <p:tags r:id="rId17"/>
              </p:custDataLst>
            </p:nvPr>
          </p:nvSpPr>
          <p:spPr bwMode="auto">
            <a:xfrm>
              <a:off x="5075" y="5825"/>
              <a:ext cx="1319" cy="319"/>
            </a:xfrm>
            <a:prstGeom prst="rect">
              <a:avLst/>
            </a:prstGeom>
            <a:noFill/>
            <a:ln w="12700">
              <a:noFill/>
              <a:miter lim="800000"/>
            </a:ln>
          </p:spPr>
          <p:txBody>
            <a:bodyPr>
              <a:spAutoFit/>
            </a:bodyPr>
            <a:lstStyle/>
            <a:p>
              <a:pPr defTabSz="762000" eaLnBrk="0" hangingPunct="0">
                <a:lnSpc>
                  <a:spcPct val="90000"/>
                </a:lnSpc>
                <a:spcBef>
                  <a:spcPct val="50000"/>
                </a:spcBef>
              </a:pPr>
              <a:r>
                <a:rPr lang="zh-CN" altLang="en-GB" sz="1350" b="1" i="0">
                  <a:solidFill>
                    <a:schemeClr val="dk1"/>
                  </a:solidFill>
                  <a:latin typeface="微软雅黑" panose="020B0503020204020204" charset="-122"/>
                  <a:ea typeface="微软雅黑" panose="020B0503020204020204" charset="-122"/>
                </a:rPr>
                <a:t>功能测试</a:t>
              </a:r>
              <a:endParaRPr lang="zh-CN" altLang="en-GB" sz="1350" b="1" i="0">
                <a:solidFill>
                  <a:schemeClr val="dk1"/>
                </a:solidFill>
                <a:latin typeface="微软雅黑" panose="020B0503020204020204" charset="-122"/>
                <a:ea typeface="微软雅黑" panose="020B0503020204020204" charset="-122"/>
              </a:endParaRPr>
            </a:p>
          </p:txBody>
        </p:sp>
        <p:sp>
          <p:nvSpPr>
            <p:cNvPr id="29718" name="Line 15"/>
            <p:cNvSpPr>
              <a:spLocks noChangeShapeType="1"/>
            </p:cNvSpPr>
            <p:nvPr>
              <p:custDataLst>
                <p:tags r:id="rId18"/>
              </p:custDataLst>
            </p:nvPr>
          </p:nvSpPr>
          <p:spPr bwMode="auto">
            <a:xfrm>
              <a:off x="6610" y="4494"/>
              <a:ext cx="332"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19" name="Line 16"/>
            <p:cNvSpPr>
              <a:spLocks noChangeShapeType="1"/>
            </p:cNvSpPr>
            <p:nvPr>
              <p:custDataLst>
                <p:tags r:id="rId19"/>
              </p:custDataLst>
            </p:nvPr>
          </p:nvSpPr>
          <p:spPr bwMode="auto">
            <a:xfrm>
              <a:off x="6610" y="5394"/>
              <a:ext cx="332"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0" name="Line 17"/>
            <p:cNvSpPr>
              <a:spLocks noChangeShapeType="1"/>
            </p:cNvSpPr>
            <p:nvPr>
              <p:custDataLst>
                <p:tags r:id="rId20"/>
              </p:custDataLst>
            </p:nvPr>
          </p:nvSpPr>
          <p:spPr bwMode="auto">
            <a:xfrm>
              <a:off x="5198" y="6938"/>
              <a:ext cx="499"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1" name="Line 18"/>
            <p:cNvSpPr>
              <a:spLocks noChangeShapeType="1"/>
            </p:cNvSpPr>
            <p:nvPr>
              <p:custDataLst>
                <p:tags r:id="rId21"/>
              </p:custDataLst>
            </p:nvPr>
          </p:nvSpPr>
          <p:spPr bwMode="auto">
            <a:xfrm>
              <a:off x="4307" y="7672"/>
              <a:ext cx="499"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2" name="Line 19"/>
            <p:cNvSpPr>
              <a:spLocks noChangeShapeType="1"/>
            </p:cNvSpPr>
            <p:nvPr>
              <p:custDataLst>
                <p:tags r:id="rId22"/>
              </p:custDataLst>
            </p:nvPr>
          </p:nvSpPr>
          <p:spPr bwMode="auto">
            <a:xfrm>
              <a:off x="7690" y="5738"/>
              <a:ext cx="0" cy="30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3" name="Line 20"/>
            <p:cNvSpPr>
              <a:spLocks noChangeShapeType="1"/>
            </p:cNvSpPr>
            <p:nvPr>
              <p:custDataLst>
                <p:tags r:id="rId23"/>
              </p:custDataLst>
            </p:nvPr>
          </p:nvSpPr>
          <p:spPr bwMode="auto">
            <a:xfrm>
              <a:off x="9102" y="5738"/>
              <a:ext cx="0" cy="30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4" name="Text Box 21"/>
            <p:cNvSpPr txBox="1">
              <a:spLocks noChangeArrowheads="1"/>
            </p:cNvSpPr>
            <p:nvPr>
              <p:custDataLst>
                <p:tags r:id="rId24"/>
              </p:custDataLst>
            </p:nvPr>
          </p:nvSpPr>
          <p:spPr bwMode="auto">
            <a:xfrm>
              <a:off x="7226" y="6120"/>
              <a:ext cx="1080" cy="320"/>
            </a:xfrm>
            <a:prstGeom prst="rect">
              <a:avLst/>
            </a:prstGeom>
            <a:noFill/>
            <a:ln w="12700">
              <a:noFill/>
              <a:miter lim="800000"/>
            </a:ln>
          </p:spPr>
          <p:txBody>
            <a:bodyPr>
              <a:no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白盒测试</a:t>
              </a:r>
              <a:endParaRPr lang="zh-CN" altLang="en-GB" sz="1350" b="1" i="0">
                <a:solidFill>
                  <a:schemeClr val="dk1"/>
                </a:solidFill>
                <a:latin typeface="微软雅黑" panose="020B0503020204020204" charset="-122"/>
                <a:ea typeface="微软雅黑" panose="020B0503020204020204" charset="-122"/>
              </a:endParaRPr>
            </a:p>
          </p:txBody>
        </p:sp>
        <p:sp>
          <p:nvSpPr>
            <p:cNvPr id="29725" name="Text Box 22"/>
            <p:cNvSpPr txBox="1">
              <a:spLocks noChangeArrowheads="1"/>
            </p:cNvSpPr>
            <p:nvPr>
              <p:custDataLst>
                <p:tags r:id="rId25"/>
              </p:custDataLst>
            </p:nvPr>
          </p:nvSpPr>
          <p:spPr bwMode="auto">
            <a:xfrm>
              <a:off x="8603" y="6120"/>
              <a:ext cx="1496"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黑盒测试</a:t>
              </a:r>
              <a:endParaRPr lang="zh-CN" altLang="en-GB" sz="1350" b="1" i="0">
                <a:solidFill>
                  <a:schemeClr val="dk1"/>
                </a:solidFill>
                <a:latin typeface="微软雅黑" panose="020B0503020204020204" charset="-122"/>
                <a:ea typeface="微软雅黑" panose="020B0503020204020204" charset="-122"/>
              </a:endParaRPr>
            </a:p>
          </p:txBody>
        </p:sp>
        <p:sp>
          <p:nvSpPr>
            <p:cNvPr id="29726" name="Text Box 23"/>
            <p:cNvSpPr txBox="1">
              <a:spLocks noChangeArrowheads="1"/>
            </p:cNvSpPr>
            <p:nvPr>
              <p:custDataLst>
                <p:tags r:id="rId26"/>
              </p:custDataLst>
            </p:nvPr>
          </p:nvSpPr>
          <p:spPr bwMode="auto">
            <a:xfrm>
              <a:off x="6861" y="3558"/>
              <a:ext cx="2678" cy="370"/>
            </a:xfrm>
            <a:prstGeom prst="rect">
              <a:avLst/>
            </a:prstGeom>
            <a:noFill/>
            <a:ln w="12700">
              <a:noFill/>
              <a:miter lim="800000"/>
            </a:ln>
          </p:spPr>
          <p:txBody>
            <a:bodyPr>
              <a:spAutoFit/>
            </a:bodyPr>
            <a:lstStyle/>
            <a:p>
              <a:pPr defTabSz="762000" eaLnBrk="0" hangingPunct="0">
                <a:spcBef>
                  <a:spcPct val="50000"/>
                </a:spcBef>
              </a:pPr>
              <a:r>
                <a:rPr lang="zh-CN" altLang="en-GB" sz="1500" b="1" i="0">
                  <a:solidFill>
                    <a:schemeClr val="dk1"/>
                  </a:solidFill>
                  <a:latin typeface="微软雅黑" panose="020B0503020204020204" charset="-122"/>
                  <a:ea typeface="微软雅黑" panose="020B0503020204020204" charset="-122"/>
                </a:rPr>
                <a:t>测试阶段或层次</a:t>
              </a:r>
              <a:endParaRPr lang="zh-CN" altLang="en-GB" sz="1500" b="1" i="0">
                <a:solidFill>
                  <a:schemeClr val="dk1"/>
                </a:solidFill>
                <a:latin typeface="微软雅黑" panose="020B0503020204020204" charset="-122"/>
                <a:ea typeface="微软雅黑" panose="020B0503020204020204" charset="-122"/>
              </a:endParaRPr>
            </a:p>
          </p:txBody>
        </p:sp>
        <p:sp>
          <p:nvSpPr>
            <p:cNvPr id="29727" name="Line 26"/>
            <p:cNvSpPr>
              <a:spLocks noChangeShapeType="1"/>
            </p:cNvSpPr>
            <p:nvPr>
              <p:custDataLst>
                <p:tags r:id="rId27"/>
              </p:custDataLst>
            </p:nvPr>
          </p:nvSpPr>
          <p:spPr bwMode="auto">
            <a:xfrm>
              <a:off x="5691" y="6578"/>
              <a:ext cx="499"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8" name="Line 27"/>
            <p:cNvSpPr>
              <a:spLocks noChangeShapeType="1"/>
            </p:cNvSpPr>
            <p:nvPr>
              <p:custDataLst>
                <p:tags r:id="rId28"/>
              </p:custDataLst>
            </p:nvPr>
          </p:nvSpPr>
          <p:spPr bwMode="auto">
            <a:xfrm>
              <a:off x="4737" y="7313"/>
              <a:ext cx="499"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29" name="Text Box 28"/>
            <p:cNvSpPr txBox="1">
              <a:spLocks noChangeArrowheads="1"/>
            </p:cNvSpPr>
            <p:nvPr>
              <p:custDataLst>
                <p:tags r:id="rId29"/>
              </p:custDataLst>
            </p:nvPr>
          </p:nvSpPr>
          <p:spPr bwMode="auto">
            <a:xfrm>
              <a:off x="3713" y="6783"/>
              <a:ext cx="1586"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适用性测试</a:t>
              </a:r>
              <a:endParaRPr lang="zh-CN" altLang="en-GB" sz="1350" b="1" i="0">
                <a:solidFill>
                  <a:schemeClr val="dk1"/>
                </a:solidFill>
                <a:latin typeface="微软雅黑" panose="020B0503020204020204" charset="-122"/>
                <a:ea typeface="微软雅黑" panose="020B0503020204020204" charset="-122"/>
              </a:endParaRPr>
            </a:p>
          </p:txBody>
        </p:sp>
        <p:sp>
          <p:nvSpPr>
            <p:cNvPr id="29730" name="Text Box 29"/>
            <p:cNvSpPr txBox="1">
              <a:spLocks noChangeArrowheads="1"/>
            </p:cNvSpPr>
            <p:nvPr>
              <p:custDataLst>
                <p:tags r:id="rId30"/>
              </p:custDataLst>
            </p:nvPr>
          </p:nvSpPr>
          <p:spPr bwMode="auto">
            <a:xfrm>
              <a:off x="2777" y="7491"/>
              <a:ext cx="1616"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可靠性测试</a:t>
              </a:r>
              <a:endParaRPr lang="zh-CN" altLang="en-GB" sz="1350" b="1" i="0">
                <a:solidFill>
                  <a:schemeClr val="dk1"/>
                </a:solidFill>
                <a:latin typeface="微软雅黑" panose="020B0503020204020204" charset="-122"/>
                <a:ea typeface="微软雅黑" panose="020B0503020204020204" charset="-122"/>
              </a:endParaRPr>
            </a:p>
          </p:txBody>
        </p:sp>
        <p:sp>
          <p:nvSpPr>
            <p:cNvPr id="29731" name="Line 30"/>
            <p:cNvSpPr>
              <a:spLocks noChangeShapeType="1"/>
            </p:cNvSpPr>
            <p:nvPr>
              <p:custDataLst>
                <p:tags r:id="rId31"/>
              </p:custDataLst>
            </p:nvPr>
          </p:nvSpPr>
          <p:spPr bwMode="auto">
            <a:xfrm>
              <a:off x="6610" y="4944"/>
              <a:ext cx="332"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sp>
          <p:nvSpPr>
            <p:cNvPr id="29732" name="Text Box 31"/>
            <p:cNvSpPr txBox="1">
              <a:spLocks noChangeArrowheads="1"/>
            </p:cNvSpPr>
            <p:nvPr>
              <p:custDataLst>
                <p:tags r:id="rId32"/>
              </p:custDataLst>
            </p:nvPr>
          </p:nvSpPr>
          <p:spPr bwMode="auto">
            <a:xfrm>
              <a:off x="5358" y="4775"/>
              <a:ext cx="1253" cy="378"/>
            </a:xfrm>
            <a:prstGeom prst="rect">
              <a:avLst/>
            </a:prstGeom>
            <a:noFill/>
            <a:ln w="12700">
              <a:noFill/>
              <a:miter lim="800000"/>
            </a:ln>
          </p:spPr>
          <p:txBody>
            <a:bodyPr>
              <a:noAutofit/>
            </a:bodyPr>
            <a:lstStyle/>
            <a:p>
              <a:pPr algn="l" defTabSz="762000" eaLnBrk="0" hangingPunct="0">
                <a:spcBef>
                  <a:spcPct val="50000"/>
                </a:spcBef>
              </a:pPr>
              <a:r>
                <a:rPr lang="zh-CN" altLang="en-US" sz="1350" b="1" i="0">
                  <a:solidFill>
                    <a:schemeClr val="dk1"/>
                  </a:solidFill>
                  <a:latin typeface="微软雅黑" panose="020B0503020204020204" charset="-122"/>
                  <a:ea typeface="微软雅黑" panose="020B0503020204020204" charset="-122"/>
                </a:rPr>
                <a:t>集成测试</a:t>
              </a:r>
              <a:endParaRPr lang="zh-CN" altLang="en-US" sz="1350" b="1" i="0">
                <a:solidFill>
                  <a:schemeClr val="dk1"/>
                </a:solidFill>
                <a:latin typeface="微软雅黑" panose="020B0503020204020204" charset="-122"/>
                <a:ea typeface="微软雅黑" panose="020B0503020204020204" charset="-122"/>
              </a:endParaRPr>
            </a:p>
          </p:txBody>
        </p:sp>
        <p:sp>
          <p:nvSpPr>
            <p:cNvPr id="29733" name="Text Box 32"/>
            <p:cNvSpPr txBox="1">
              <a:spLocks noChangeArrowheads="1"/>
            </p:cNvSpPr>
            <p:nvPr>
              <p:custDataLst>
                <p:tags r:id="rId33"/>
              </p:custDataLst>
            </p:nvPr>
          </p:nvSpPr>
          <p:spPr bwMode="auto">
            <a:xfrm>
              <a:off x="3246" y="7136"/>
              <a:ext cx="1650" cy="343"/>
            </a:xfrm>
            <a:prstGeom prst="rect">
              <a:avLst/>
            </a:prstGeom>
            <a:noFill/>
            <a:ln w="12700">
              <a:noFill/>
              <a:miter lim="800000"/>
            </a:ln>
          </p:spPr>
          <p:txBody>
            <a:bodyPr>
              <a:spAutoFit/>
            </a:bodyPr>
            <a:lstStyle/>
            <a:p>
              <a:pPr defTabSz="762000" eaLnBrk="0" hangingPunct="0">
                <a:spcBef>
                  <a:spcPct val="50000"/>
                </a:spcBef>
              </a:pPr>
              <a:r>
                <a:rPr lang="zh-CN" altLang="en-GB" sz="1350" b="1" i="0">
                  <a:solidFill>
                    <a:schemeClr val="dk1"/>
                  </a:solidFill>
                  <a:latin typeface="微软雅黑" panose="020B0503020204020204" charset="-122"/>
                  <a:ea typeface="微软雅黑" panose="020B0503020204020204" charset="-122"/>
                </a:rPr>
                <a:t>安全性测试</a:t>
              </a:r>
              <a:endParaRPr lang="zh-CN" altLang="en-GB" sz="1350" b="1" i="0">
                <a:solidFill>
                  <a:schemeClr val="dk1"/>
                </a:solidFill>
                <a:latin typeface="微软雅黑" panose="020B0503020204020204" charset="-122"/>
                <a:ea typeface="微软雅黑" panose="020B0503020204020204" charset="-122"/>
              </a:endParaRPr>
            </a:p>
          </p:txBody>
        </p:sp>
        <p:sp>
          <p:nvSpPr>
            <p:cNvPr id="29734" name="Line 33"/>
            <p:cNvSpPr>
              <a:spLocks noChangeShapeType="1"/>
            </p:cNvSpPr>
            <p:nvPr>
              <p:custDataLst>
                <p:tags r:id="rId34"/>
              </p:custDataLst>
            </p:nvPr>
          </p:nvSpPr>
          <p:spPr bwMode="auto">
            <a:xfrm>
              <a:off x="6340" y="6026"/>
              <a:ext cx="499" cy="0"/>
            </a:xfrm>
            <a:prstGeom prst="line">
              <a:avLst/>
            </a:prstGeom>
            <a:noFill/>
            <a:ln w="12700">
              <a:solidFill>
                <a:schemeClr val="dk1"/>
              </a:solidFill>
              <a:round/>
            </a:ln>
          </p:spPr>
          <p:txBody>
            <a:bodyPr wrap="none" anchor="ctr"/>
            <a:lstStyle/>
            <a:p>
              <a:endParaRPr lang="zh-CN" altLang="en-US" sz="1350" i="0">
                <a:solidFill>
                  <a:schemeClr val="accent2">
                    <a:lumMod val="20000"/>
                    <a:lumOff val="80000"/>
                  </a:schemeClr>
                </a:solidFill>
                <a:latin typeface="微软雅黑" panose="020B0503020204020204" charset="-122"/>
                <a:ea typeface="微软雅黑" panose="020B0503020204020204" charset="-122"/>
              </a:endParaRPr>
            </a:p>
          </p:txBody>
        </p:sp>
      </p:grpSp>
    </p:spTree>
    <p:custDataLst>
      <p:tags r:id="rId3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内容占位符 1"/>
          <p:cNvSpPr>
            <a:spLocks noGrp="1"/>
          </p:cNvSpPr>
          <p:nvPr>
            <p:ph idx="4294967295"/>
            <p:custDataLst>
              <p:tags r:id="rId5"/>
            </p:custDataLst>
          </p:nvPr>
        </p:nvSpPr>
        <p:spPr>
          <a:xfrm>
            <a:off x="628650" y="1874996"/>
            <a:ext cx="7268051" cy="3959066"/>
          </a:xfrm>
        </p:spPr>
        <p:txBody>
          <a:bodyPr vert="horz" lIns="68580" tIns="34290" rIns="68580" bIns="34290" rtlCol="0">
            <a:normAutofit fontScale="6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Font typeface="Wingdings" panose="05000000000000000000" pitchFamily="2" charset="2"/>
              <a:buChar char="Ø"/>
            </a:pPr>
            <a:r>
              <a:rPr lang="zh-CN" altLang="en-US" dirty="0" smtClean="0">
                <a:solidFill>
                  <a:schemeClr val="dk1"/>
                </a:solidFill>
                <a:latin typeface="微软雅黑" panose="020B0503020204020204" charset="-122"/>
                <a:ea typeface="微软雅黑" panose="020B0503020204020204" charset="-122"/>
                <a:sym typeface="+mn-ea"/>
              </a:rPr>
              <a:t>测试是否执行程序</a:t>
            </a:r>
            <a:endParaRPr lang="zh-CN" altLang="en-US" dirty="0" smtClean="0">
              <a:solidFill>
                <a:schemeClr val="dk1"/>
              </a:solidFill>
              <a:latin typeface="微软雅黑" panose="020B0503020204020204" charset="-122"/>
              <a:ea typeface="微软雅黑" panose="020B0503020204020204" charset="-122"/>
              <a:sym typeface="+mn-ea"/>
            </a:endParaRPr>
          </a:p>
          <a:p>
            <a:pPr lvl="1" algn="l">
              <a:buClrTx/>
              <a:buSzTx/>
              <a:buFont typeface="Wingdings" panose="05000000000000000000" pitchFamily="2" charset="2"/>
              <a:buChar char="u"/>
            </a:pPr>
            <a:r>
              <a:rPr lang="zh-CN" altLang="en-US" dirty="0" smtClean="0">
                <a:solidFill>
                  <a:schemeClr val="dk1"/>
                </a:solidFill>
                <a:latin typeface="微软雅黑" panose="020B0503020204020204" charset="-122"/>
                <a:ea typeface="微软雅黑" panose="020B0503020204020204" charset="-122"/>
                <a:sym typeface="+mn-ea"/>
              </a:rPr>
              <a:t>静态测试和动态测试</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pitchFamily="2" charset="2"/>
              <a:buChar char="Ø"/>
            </a:pPr>
            <a:r>
              <a:rPr lang="zh-CN" altLang="en-US" dirty="0" smtClean="0">
                <a:solidFill>
                  <a:schemeClr val="dk1"/>
                </a:solidFill>
                <a:latin typeface="微软雅黑" panose="020B0503020204020204" charset="-122"/>
                <a:ea typeface="微软雅黑" panose="020B0503020204020204" charset="-122"/>
                <a:sym typeface="+mn-ea"/>
              </a:rPr>
              <a:t>测试是否针对</a:t>
            </a:r>
            <a:r>
              <a:rPr lang="zh-CN" altLang="en-US" dirty="0" smtClean="0">
                <a:solidFill>
                  <a:schemeClr val="dk1"/>
                </a:solidFill>
                <a:latin typeface="微软雅黑" panose="020B0503020204020204" charset="-122"/>
                <a:ea typeface="微软雅黑" panose="020B0503020204020204" charset="-122"/>
                <a:sym typeface="+mn-ea"/>
              </a:rPr>
              <a:t>系统的内部结构和具体实现算法来完成测试</a:t>
            </a:r>
            <a:endParaRPr lang="zh-CN" altLang="en-US" dirty="0" smtClean="0">
              <a:solidFill>
                <a:schemeClr val="dk1"/>
              </a:solidFill>
              <a:latin typeface="微软雅黑" panose="020B0503020204020204" charset="-122"/>
              <a:ea typeface="微软雅黑" panose="020B0503020204020204" charset="-122"/>
              <a:sym typeface="+mn-ea"/>
            </a:endParaRPr>
          </a:p>
          <a:p>
            <a:pPr lvl="1" algn="l">
              <a:buClrTx/>
              <a:buSzTx/>
              <a:buFont typeface="Wingdings" panose="05000000000000000000" pitchFamily="2" charset="2"/>
              <a:buChar char="u"/>
            </a:pPr>
            <a:r>
              <a:rPr lang="zh-CN" altLang="en-US" dirty="0" smtClean="0">
                <a:solidFill>
                  <a:schemeClr val="dk1"/>
                </a:solidFill>
                <a:latin typeface="微软雅黑" panose="020B0503020204020204" charset="-122"/>
                <a:ea typeface="微软雅黑" panose="020B0503020204020204" charset="-122"/>
                <a:sym typeface="+mn-ea"/>
              </a:rPr>
              <a:t>黑盒测试和白盒测试</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pitchFamily="2" charset="2"/>
              <a:buChar char="Ø"/>
            </a:pPr>
            <a:r>
              <a:rPr lang="zh-CN" altLang="en-US" dirty="0" smtClean="0">
                <a:solidFill>
                  <a:schemeClr val="dk1"/>
                </a:solidFill>
                <a:latin typeface="微软雅黑" panose="020B0503020204020204" charset="-122"/>
                <a:ea typeface="微软雅黑" panose="020B0503020204020204" charset="-122"/>
                <a:sym typeface="+mn-ea"/>
              </a:rPr>
              <a:t>从测试的对象和范围</a:t>
            </a:r>
            <a:endParaRPr lang="zh-CN" altLang="en-US" dirty="0" smtClean="0">
              <a:solidFill>
                <a:schemeClr val="dk1"/>
              </a:solidFill>
              <a:latin typeface="微软雅黑" panose="020B0503020204020204" charset="-122"/>
              <a:ea typeface="微软雅黑" panose="020B0503020204020204" charset="-122"/>
              <a:sym typeface="+mn-ea"/>
            </a:endParaRPr>
          </a:p>
          <a:p>
            <a:pPr lvl="1" algn="l">
              <a:buClrTx/>
              <a:buSzTx/>
              <a:buFont typeface="Wingdings" panose="05000000000000000000" pitchFamily="2" charset="2"/>
              <a:buChar char="u"/>
            </a:pPr>
            <a:r>
              <a:rPr lang="zh-CN" altLang="en-US" dirty="0" smtClean="0">
                <a:solidFill>
                  <a:schemeClr val="dk1"/>
                </a:solidFill>
                <a:latin typeface="微软雅黑" panose="020B0503020204020204" charset="-122"/>
                <a:ea typeface="微软雅黑" panose="020B0503020204020204" charset="-122"/>
                <a:sym typeface="+mn-ea"/>
              </a:rPr>
              <a:t>单元测试、集成测试、系统测试、验收测试、回归测试、灰度测试、文档测试</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pitchFamily="2" charset="2"/>
              <a:buChar char="Ø"/>
            </a:pPr>
            <a:r>
              <a:rPr lang="zh-CN" altLang="en-US" dirty="0" smtClean="0">
                <a:solidFill>
                  <a:schemeClr val="dk1"/>
                </a:solidFill>
                <a:latin typeface="微软雅黑" panose="020B0503020204020204" charset="-122"/>
                <a:ea typeface="微软雅黑" panose="020B0503020204020204" charset="-122"/>
                <a:sym typeface="+mn-ea"/>
              </a:rPr>
              <a:t>测试的目标：</a:t>
            </a:r>
            <a:endParaRPr lang="zh-CN" altLang="en-US" dirty="0" smtClean="0">
              <a:solidFill>
                <a:schemeClr val="dk1"/>
              </a:solidFill>
              <a:latin typeface="微软雅黑" panose="020B0503020204020204" charset="-122"/>
              <a:ea typeface="微软雅黑" panose="020B0503020204020204" charset="-122"/>
              <a:sym typeface="+mn-ea"/>
            </a:endParaRPr>
          </a:p>
          <a:p>
            <a:pPr lvl="1" algn="l">
              <a:buClrTx/>
              <a:buSzTx/>
              <a:buFont typeface="Wingdings" panose="05000000000000000000" pitchFamily="2" charset="2"/>
              <a:buChar char="u"/>
            </a:pPr>
            <a:r>
              <a:rPr lang="zh-CN" altLang="en-US" dirty="0" smtClean="0">
                <a:solidFill>
                  <a:schemeClr val="dk1"/>
                </a:solidFill>
                <a:latin typeface="微软雅黑" panose="020B0503020204020204" charset="-122"/>
                <a:ea typeface="微软雅黑" panose="020B0503020204020204" charset="-122"/>
                <a:sym typeface="+mn-ea"/>
              </a:rPr>
              <a:t>性能测试、安全性测试、兼容性测试、安装测试等</a:t>
            </a:r>
            <a:endParaRPr lang="zh-CN" altLang="en-US" dirty="0" smtClean="0">
              <a:solidFill>
                <a:schemeClr val="dk1"/>
              </a:solidFill>
              <a:latin typeface="微软雅黑" panose="020B0503020204020204" charset="-122"/>
              <a:ea typeface="微软雅黑" panose="020B0503020204020204" charset="-122"/>
              <a:sym typeface="+mn-ea"/>
            </a:endParaRPr>
          </a:p>
          <a:p>
            <a:pPr lvl="1" algn="l">
              <a:buClrTx/>
              <a:buSzTx/>
              <a:buFont typeface="Wingdings" panose="05000000000000000000" pitchFamily="2" charset="2"/>
              <a:buChar char="u"/>
            </a:pPr>
            <a:r>
              <a:rPr lang="zh-CN" altLang="en-US" dirty="0" smtClean="0">
                <a:solidFill>
                  <a:schemeClr val="dk1"/>
                </a:solidFill>
                <a:latin typeface="微软雅黑" panose="020B0503020204020204" charset="-122"/>
                <a:ea typeface="微软雅黑" panose="020B0503020204020204" charset="-122"/>
                <a:sym typeface="+mn-ea"/>
              </a:rPr>
              <a:t>流量测试、电量测试、弱网络测试</a:t>
            </a:r>
            <a:r>
              <a:rPr lang="zh-CN" altLang="en-US" dirty="0" smtClean="0">
                <a:solidFill>
                  <a:schemeClr val="dk1"/>
                </a:solidFill>
                <a:latin typeface="微软雅黑" panose="020B0503020204020204" charset="-122"/>
                <a:ea typeface="微软雅黑" panose="020B0503020204020204" charset="-122"/>
                <a:sym typeface="+mn-ea"/>
              </a:rPr>
              <a:t>等</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pitchFamily="2" charset="2"/>
              <a:buChar char="Ø"/>
            </a:pPr>
            <a:r>
              <a:rPr lang="zh-CN" altLang="en-US" dirty="0" smtClean="0">
                <a:solidFill>
                  <a:schemeClr val="dk1"/>
                </a:solidFill>
                <a:latin typeface="微软雅黑" panose="020B0503020204020204" charset="-122"/>
                <a:ea typeface="微软雅黑" panose="020B0503020204020204" charset="-122"/>
                <a:sym typeface="+mn-ea"/>
              </a:rPr>
              <a:t>测试方式：</a:t>
            </a:r>
            <a:endParaRPr lang="zh-CN" altLang="en-US" dirty="0" smtClean="0">
              <a:solidFill>
                <a:schemeClr val="dk1"/>
              </a:solidFill>
              <a:latin typeface="微软雅黑" panose="020B0503020204020204" charset="-122"/>
              <a:ea typeface="微软雅黑" panose="020B0503020204020204" charset="-122"/>
              <a:sym typeface="+mn-ea"/>
            </a:endParaRPr>
          </a:p>
          <a:p>
            <a:pPr lvl="1" algn="l">
              <a:buClrTx/>
              <a:buSzTx/>
              <a:buFont typeface="Wingdings" panose="05000000000000000000" pitchFamily="2" charset="2"/>
              <a:buChar char="u"/>
            </a:pPr>
            <a:r>
              <a:rPr lang="zh-CN" altLang="en-US" dirty="0" smtClean="0">
                <a:solidFill>
                  <a:schemeClr val="dk1"/>
                </a:solidFill>
                <a:latin typeface="微软雅黑" panose="020B0503020204020204" charset="-122"/>
                <a:ea typeface="微软雅黑" panose="020B0503020204020204" charset="-122"/>
                <a:sym typeface="+mn-ea"/>
              </a:rPr>
              <a:t>手动测试、自动化测试</a:t>
            </a:r>
            <a:endParaRPr lang="zh-CN" altLang="en-US" dirty="0" smtClean="0">
              <a:solidFill>
                <a:schemeClr val="dk1"/>
              </a:solidFill>
              <a:latin typeface="微软雅黑" panose="020B0503020204020204" charset="-122"/>
              <a:ea typeface="微软雅黑" panose="020B0503020204020204" charset="-122"/>
              <a:sym typeface="+mn-ea"/>
            </a:endParaRPr>
          </a:p>
        </p:txBody>
      </p:sp>
      <p:sp>
        <p:nvSpPr>
          <p:cNvPr id="3" name="标题 2"/>
          <p:cNvSpPr>
            <a:spLocks noGrp="1"/>
          </p:cNvSpPr>
          <p:nvPr>
            <p:ph type="title" idx="4294967295"/>
          </p:nvPr>
        </p:nvSpPr>
        <p:spPr>
          <a:xfrm>
            <a:off x="628650" y="880745"/>
            <a:ext cx="7886700" cy="699135"/>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测试的分类</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Tree>
    <p:custDataLst>
      <p:tags r:id="rId6"/>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 name="内容占位符 2"/>
          <p:cNvSpPr>
            <a:spLocks noGrp="1"/>
          </p:cNvSpPr>
          <p:nvPr>
            <p:ph sz="half" idx="4294967295"/>
            <p:custDataLst>
              <p:tags r:id="rId5"/>
            </p:custDataLst>
          </p:nvPr>
        </p:nvSpPr>
        <p:spPr>
          <a:xfrm>
            <a:off x="628650" y="2226469"/>
            <a:ext cx="38862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sz="2700">
                <a:solidFill>
                  <a:schemeClr val="dk1"/>
                </a:solidFill>
                <a:latin typeface="微软雅黑" panose="020B0503020204020204" charset="-122"/>
                <a:ea typeface="微软雅黑" panose="020B0503020204020204" charset="-122"/>
                <a:sym typeface="+mn-ea"/>
              </a:rPr>
              <a:t>静态测试</a:t>
            </a:r>
            <a:endParaRPr lang="zh-CN" altLang="en-US" sz="2700">
              <a:solidFill>
                <a:schemeClr val="dk1"/>
              </a:solidFill>
              <a:latin typeface="微软雅黑" panose="020B0503020204020204" charset="-122"/>
              <a:ea typeface="微软雅黑" panose="020B0503020204020204" charset="-122"/>
              <a:sym typeface="+mn-ea"/>
            </a:endParaRPr>
          </a:p>
        </p:txBody>
      </p:sp>
      <p:sp>
        <p:nvSpPr>
          <p:cNvPr id="4" name="内容占位符 3"/>
          <p:cNvSpPr>
            <a:spLocks noGrp="1"/>
          </p:cNvSpPr>
          <p:nvPr>
            <p:ph sz="half" idx="4294967295"/>
            <p:custDataLst>
              <p:tags r:id="rId6"/>
            </p:custDataLst>
          </p:nvPr>
        </p:nvSpPr>
        <p:spPr>
          <a:xfrm>
            <a:off x="4629150" y="2226469"/>
            <a:ext cx="38862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sz="2700">
                <a:solidFill>
                  <a:schemeClr val="dk1"/>
                </a:solidFill>
                <a:latin typeface="微软雅黑" panose="020B0503020204020204" charset="-122"/>
                <a:ea typeface="微软雅黑" panose="020B0503020204020204" charset="-122"/>
                <a:sym typeface="+mn-ea"/>
              </a:rPr>
              <a:t>动态测试</a:t>
            </a:r>
            <a:endParaRPr lang="zh-CN" altLang="en-US" sz="2700">
              <a:solidFill>
                <a:schemeClr val="dk1"/>
              </a:solidFill>
              <a:latin typeface="微软雅黑" panose="020B0503020204020204" charset="-122"/>
              <a:ea typeface="微软雅黑" panose="020B0503020204020204" charset="-122"/>
              <a:sym typeface="+mn-ea"/>
            </a:endParaRPr>
          </a:p>
        </p:txBody>
      </p:sp>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6" name="标题 5"/>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a:solidFill>
                  <a:schemeClr val="accent1"/>
                </a:solidFill>
                <a:latin typeface="汉仪旗黑-85S" panose="00020600040101010101" pitchFamily="18" charset="-122"/>
                <a:ea typeface="汉仪旗黑-85S" panose="00020600040101010101" pitchFamily="18" charset="-122"/>
                <a:sym typeface="+mn-ea"/>
              </a:rPr>
              <a:t>静态测试</a:t>
            </a:r>
            <a:endParaRPr lang="zh-CN" altLang="en-US">
              <a:solidFill>
                <a:schemeClr val="accent1"/>
              </a:solidFill>
              <a:latin typeface="汉仪旗黑-85S" panose="00020600040101010101" pitchFamily="18" charset="-122"/>
              <a:ea typeface="汉仪旗黑-85S" panose="00020600040101010101" pitchFamily="18" charset="-122"/>
              <a:sym typeface="+mn-ea"/>
            </a:endParaRPr>
          </a:p>
        </p:txBody>
      </p:sp>
      <p:sp>
        <p:nvSpPr>
          <p:cNvPr id="7" name="内容占位符 6"/>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微软雅黑" panose="020B0503020204020204" charset="-122"/>
                <a:ea typeface="微软雅黑" panose="020B0503020204020204" charset="-122"/>
                <a:sym typeface="+mn-ea"/>
              </a:rPr>
              <a:t>代码静态</a:t>
            </a:r>
            <a:r>
              <a:rPr lang="zh-CN" altLang="en-US">
                <a:solidFill>
                  <a:schemeClr val="dk1"/>
                </a:solidFill>
                <a:latin typeface="微软雅黑" panose="020B0503020204020204" charset="-122"/>
                <a:ea typeface="微软雅黑" panose="020B0503020204020204" charset="-122"/>
                <a:sym typeface="+mn-ea"/>
              </a:rPr>
              <a:t>测试：主要测试代码是否符合相应的标准和规范。</a:t>
            </a:r>
            <a:endParaRPr lang="zh-CN" altLang="en-US">
              <a:solidFill>
                <a:schemeClr val="dk1"/>
              </a:solidFill>
              <a:latin typeface="微软雅黑" panose="020B0503020204020204" charset="-122"/>
              <a:ea typeface="微软雅黑" panose="020B0503020204020204" charset="-122"/>
              <a:sym typeface="+mn-ea"/>
            </a:endParaRPr>
          </a:p>
          <a:p>
            <a:pPr lvl="0" algn="l">
              <a:buClrTx/>
              <a:buSzTx/>
            </a:pPr>
            <a:r>
              <a:rPr lang="zh-CN" altLang="en-US">
                <a:solidFill>
                  <a:schemeClr val="dk1"/>
                </a:solidFill>
                <a:latin typeface="微软雅黑" panose="020B0503020204020204" charset="-122"/>
                <a:ea typeface="微软雅黑" panose="020B0503020204020204" charset="-122"/>
                <a:sym typeface="+mn-ea"/>
              </a:rPr>
              <a:t>界面静态</a:t>
            </a:r>
            <a:r>
              <a:rPr lang="zh-CN" altLang="en-US">
                <a:solidFill>
                  <a:schemeClr val="dk1"/>
                </a:solidFill>
                <a:latin typeface="微软雅黑" panose="020B0503020204020204" charset="-122"/>
                <a:ea typeface="微软雅黑" panose="020B0503020204020204" charset="-122"/>
                <a:sym typeface="+mn-ea"/>
              </a:rPr>
              <a:t>测试：主要测试软件的实际界面与需求中的说明是否相符。</a:t>
            </a:r>
            <a:endParaRPr lang="zh-CN" altLang="en-US">
              <a:solidFill>
                <a:schemeClr val="dk1"/>
              </a:solidFill>
              <a:latin typeface="微软雅黑" panose="020B0503020204020204" charset="-122"/>
              <a:ea typeface="微软雅黑" panose="020B0503020204020204" charset="-122"/>
              <a:sym typeface="+mn-ea"/>
            </a:endParaRPr>
          </a:p>
          <a:p>
            <a:pPr lvl="0" algn="l">
              <a:buClrTx/>
              <a:buSzTx/>
            </a:pPr>
            <a:r>
              <a:rPr lang="zh-CN" altLang="en-US">
                <a:solidFill>
                  <a:schemeClr val="dk1"/>
                </a:solidFill>
                <a:latin typeface="微软雅黑" panose="020B0503020204020204" charset="-122"/>
                <a:ea typeface="微软雅黑" panose="020B0503020204020204" charset="-122"/>
                <a:sym typeface="+mn-ea"/>
              </a:rPr>
              <a:t>文档静态</a:t>
            </a:r>
            <a:r>
              <a:rPr lang="zh-CN" altLang="en-US">
                <a:solidFill>
                  <a:schemeClr val="dk1"/>
                </a:solidFill>
                <a:latin typeface="微软雅黑" panose="020B0503020204020204" charset="-122"/>
                <a:ea typeface="微软雅黑" panose="020B0503020204020204" charset="-122"/>
                <a:sym typeface="+mn-ea"/>
              </a:rPr>
              <a:t>测试：主要测试用户手册和需求说明是否真正符合用户的实际需求。</a:t>
            </a:r>
            <a:endParaRPr lang="zh-CN" altLang="en-US">
              <a:solidFill>
                <a:schemeClr val="dk1"/>
              </a:solidFill>
              <a:latin typeface="微软雅黑" panose="020B0503020204020204" charset="-122"/>
              <a:ea typeface="微软雅黑" panose="020B0503020204020204" charset="-122"/>
              <a:sym typeface="+mn-ea"/>
            </a:endParaRPr>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标题 1"/>
          <p:cNvSpPr>
            <a:spLocks noGrp="1"/>
          </p:cNvSpPr>
          <p:nvPr>
            <p:ph type="title" idx="4294967295"/>
          </p:nvPr>
        </p:nvSpPr>
        <p:spPr>
          <a:xfrm>
            <a:off x="1850098" y="1052736"/>
            <a:ext cx="5712344" cy="691586"/>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3240" b="1" dirty="0" smtClean="0">
                <a:solidFill>
                  <a:schemeClr val="accent1"/>
                </a:solidFill>
                <a:latin typeface="汉仪旗黑-85S" panose="00020600040101010101" pitchFamily="18" charset="-122"/>
                <a:ea typeface="汉仪旗黑-85S" panose="00020600040101010101" pitchFamily="18" charset="-122"/>
                <a:sym typeface="+mn-ea"/>
              </a:rPr>
              <a:t>需求评审解决的问题</a:t>
            </a:r>
            <a:endParaRPr lang="zh-CN" altLang="en-US" sz="3240" b="1" dirty="0" smtClean="0">
              <a:solidFill>
                <a:schemeClr val="accent1"/>
              </a:solidFill>
              <a:latin typeface="汉仪旗黑-85S" panose="00020600040101010101" pitchFamily="18" charset="-122"/>
              <a:ea typeface="汉仪旗黑-85S" panose="00020600040101010101" pitchFamily="18" charset="-122"/>
              <a:sym typeface="+mn-ea"/>
            </a:endParaRPr>
          </a:p>
        </p:txBody>
      </p:sp>
      <p:sp>
        <p:nvSpPr>
          <p:cNvPr id="3" name="内容占位符 2"/>
          <p:cNvSpPr>
            <a:spLocks noGrp="1"/>
          </p:cNvSpPr>
          <p:nvPr>
            <p:ph idx="4294967295"/>
            <p:custDataLst>
              <p:tags r:id="rId5"/>
            </p:custDataLst>
          </p:nvPr>
        </p:nvSpPr>
        <p:spPr>
          <a:xfrm>
            <a:off x="1461135" y="2254250"/>
            <a:ext cx="3958590" cy="2956560"/>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20000"/>
              </a:lnSpc>
              <a:spcBef>
                <a:spcPct val="30000"/>
              </a:spcBef>
              <a:buClr>
                <a:srgbClr val="91AC4E"/>
              </a:buClr>
              <a:buSzPct val="80000"/>
              <a:buFont typeface="Wingdings" panose="05000000000000000000" pitchFamily="2" charset="2"/>
              <a:buChar char="p"/>
            </a:pPr>
            <a:r>
              <a:rPr lang="zh-CN" altLang="en-US" sz="2520" dirty="0" smtClean="0">
                <a:solidFill>
                  <a:schemeClr val="dk1"/>
                </a:solidFill>
                <a:latin typeface="微软雅黑" panose="020B0503020204020204" charset="-122"/>
                <a:ea typeface="微软雅黑" panose="020B0503020204020204" charset="-122"/>
                <a:sym typeface="+mn-ea"/>
              </a:rPr>
              <a:t>不正确的需求认识</a:t>
            </a:r>
            <a:endParaRPr lang="zh-CN" altLang="en-US" sz="2520" dirty="0" smtClean="0">
              <a:solidFill>
                <a:schemeClr val="dk1"/>
              </a:solidFill>
              <a:latin typeface="微软雅黑" panose="020B0503020204020204" charset="-122"/>
              <a:ea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dirty="0" smtClean="0">
                <a:solidFill>
                  <a:schemeClr val="dk1"/>
                </a:solidFill>
                <a:latin typeface="微软雅黑" panose="020B0503020204020204" charset="-122"/>
                <a:ea typeface="微软雅黑" panose="020B0503020204020204" charset="-122"/>
                <a:sym typeface="+mn-ea"/>
              </a:rPr>
              <a:t>丢掉的需求点</a:t>
            </a:r>
            <a:endParaRPr lang="zh-CN" altLang="en-US" sz="2520" dirty="0" smtClean="0">
              <a:solidFill>
                <a:schemeClr val="dk1"/>
              </a:solidFill>
              <a:latin typeface="微软雅黑" panose="020B0503020204020204" charset="-122"/>
              <a:ea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dirty="0" smtClean="0">
                <a:solidFill>
                  <a:schemeClr val="dk1"/>
                </a:solidFill>
                <a:latin typeface="微软雅黑" panose="020B0503020204020204" charset="-122"/>
                <a:ea typeface="微软雅黑" panose="020B0503020204020204" charset="-122"/>
                <a:sym typeface="+mn-ea"/>
              </a:rPr>
              <a:t>模糊的描述</a:t>
            </a:r>
            <a:endParaRPr lang="zh-CN" altLang="en-US" sz="2520" dirty="0" smtClean="0">
              <a:solidFill>
                <a:schemeClr val="dk1"/>
              </a:solidFill>
              <a:latin typeface="微软雅黑" panose="020B0503020204020204" charset="-122"/>
              <a:ea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dirty="0" smtClean="0">
                <a:solidFill>
                  <a:schemeClr val="dk1"/>
                </a:solidFill>
                <a:latin typeface="微软雅黑" panose="020B0503020204020204" charset="-122"/>
                <a:ea typeface="微软雅黑" panose="020B0503020204020204" charset="-122"/>
                <a:sym typeface="+mn-ea"/>
              </a:rPr>
              <a:t>多余的或没意义的需求</a:t>
            </a:r>
            <a:endParaRPr lang="zh-CN" altLang="en-US" sz="2520" dirty="0" smtClean="0">
              <a:solidFill>
                <a:schemeClr val="dk1"/>
              </a:solidFill>
              <a:latin typeface="微软雅黑" panose="020B0503020204020204" charset="-122"/>
              <a:ea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dirty="0" smtClean="0">
                <a:solidFill>
                  <a:schemeClr val="dk1"/>
                </a:solidFill>
                <a:latin typeface="微软雅黑" panose="020B0503020204020204" charset="-122"/>
                <a:ea typeface="微软雅黑" panose="020B0503020204020204" charset="-122"/>
                <a:sym typeface="+mn-ea"/>
              </a:rPr>
              <a:t>不一致的理解</a:t>
            </a:r>
            <a:endParaRPr lang="zh-CN" altLang="en-US" sz="2520" dirty="0" smtClean="0">
              <a:solidFill>
                <a:schemeClr val="dk1"/>
              </a:solidFill>
              <a:latin typeface="微软雅黑" panose="020B0503020204020204" charset="-122"/>
              <a:ea typeface="微软雅黑" panose="020B0503020204020204" charset="-122"/>
              <a:sym typeface="+mn-ea"/>
            </a:endParaRPr>
          </a:p>
        </p:txBody>
      </p:sp>
      <p:pic>
        <p:nvPicPr>
          <p:cNvPr id="36866" name="Picture 2" descr="http://www.emtecinc.com/_files/images/100x100/requirementsReview.jpg"/>
          <p:cNvPicPr>
            <a:picLocks noChangeAspect="1" noChangeArrowheads="1"/>
          </p:cNvPicPr>
          <p:nvPr/>
        </p:nvPicPr>
        <p:blipFill>
          <a:blip r:embed="rId6" cstate="print"/>
          <a:srcRect/>
          <a:stretch>
            <a:fillRect/>
          </a:stretch>
        </p:blipFill>
        <p:spPr bwMode="auto">
          <a:xfrm>
            <a:off x="5544108" y="2672916"/>
            <a:ext cx="2657096" cy="2214246"/>
          </a:xfrm>
          <a:prstGeom prst="rect">
            <a:avLst/>
          </a:prstGeom>
          <a:noFill/>
        </p:spPr>
      </p:pic>
    </p:spTree>
    <p:custDataLst>
      <p:tags r:id="rId7"/>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1869826" name="Rectangle 2"/>
          <p:cNvSpPr>
            <a:spLocks noGrp="1" noChangeArrowheads="1"/>
          </p:cNvSpPr>
          <p:nvPr>
            <p:ph type="title" idx="4294967295"/>
          </p:nvPr>
        </p:nvSpPr>
        <p:spPr>
          <a:xfrm>
            <a:off x="1655676" y="1132285"/>
            <a:ext cx="5616661" cy="421482"/>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en-US" sz="3600" b="1" dirty="0">
                <a:solidFill>
                  <a:schemeClr val="accent1"/>
                </a:solidFill>
                <a:latin typeface="汉仪旗黑-85S" panose="00020600040101010101" pitchFamily="18" charset="-122"/>
                <a:ea typeface="汉仪旗黑-85S" panose="00020600040101010101" pitchFamily="18" charset="-122"/>
                <a:sym typeface="+mn-ea"/>
              </a:rPr>
              <a:t>需求评审的标准</a:t>
            </a:r>
            <a:endParaRPr lang="zh-CN" altLang="en-US" sz="3600" b="1"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869827" name="Rectangle 3"/>
          <p:cNvSpPr>
            <a:spLocks noGrp="1" noChangeArrowheads="1"/>
          </p:cNvSpPr>
          <p:nvPr>
            <p:ph idx="4294967295"/>
            <p:custDataLst>
              <p:tags r:id="rId5"/>
            </p:custDataLst>
          </p:nvPr>
        </p:nvSpPr>
        <p:spPr>
          <a:xfrm>
            <a:off x="1396448" y="2240868"/>
            <a:ext cx="2138638" cy="2970330"/>
          </a:xfrm>
        </p:spPr>
        <p:txBody>
          <a:bodyPr vert="horz" lIns="68580" tIns="34290" rIns="68580" bIns="3429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20000"/>
              </a:lnSpc>
              <a:spcBef>
                <a:spcPct val="30000"/>
              </a:spcBef>
              <a:buClr>
                <a:srgbClr val="91AC4E"/>
              </a:buClr>
              <a:buSzPct val="80000"/>
              <a:buFont typeface="Wingdings" panose="05000000000000000000" pitchFamily="2" charset="2"/>
              <a:buChar char="p"/>
            </a:pPr>
            <a:r>
              <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rPr>
              <a:t> 正确性</a:t>
            </a:r>
            <a:endPar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rPr>
              <a:t> 完备性</a:t>
            </a:r>
            <a:endPar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rPr>
              <a:t> 易理解性</a:t>
            </a:r>
            <a:endPar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rPr>
              <a:t> 一致性</a:t>
            </a:r>
            <a:endPar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rPr>
              <a:t> 易测试性</a:t>
            </a:r>
            <a:endPar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lnSpc>
                <a:spcPct val="120000"/>
              </a:lnSpc>
              <a:spcBef>
                <a:spcPct val="30000"/>
              </a:spcBef>
              <a:buClr>
                <a:srgbClr val="91AC4E"/>
              </a:buClr>
              <a:buSzPct val="80000"/>
              <a:buFont typeface="Wingdings" panose="05000000000000000000" pitchFamily="2" charset="2"/>
              <a:buChar char="p"/>
            </a:pPr>
            <a:r>
              <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rPr>
              <a:t> 易追溯性</a:t>
            </a:r>
            <a:endParaRPr lang="zh-CN" altLang="en-US" sz="2520" i="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pic>
        <p:nvPicPr>
          <p:cNvPr id="1869828" name="Picture 4"/>
          <p:cNvPicPr>
            <a:picLocks noChangeAspect="1" noChangeArrowheads="1"/>
          </p:cNvPicPr>
          <p:nvPr/>
        </p:nvPicPr>
        <p:blipFill>
          <a:blip r:embed="rId6" cstate="print"/>
          <a:srcRect/>
          <a:stretch>
            <a:fillRect/>
          </a:stretch>
        </p:blipFill>
        <p:spPr bwMode="auto">
          <a:xfrm>
            <a:off x="3988736" y="2159860"/>
            <a:ext cx="4354708" cy="3163231"/>
          </a:xfrm>
          <a:prstGeom prst="rect">
            <a:avLst/>
          </a:prstGeom>
          <a:noFill/>
          <a:ln w="9525" algn="ctr">
            <a:noFill/>
            <a:miter lim="800000"/>
            <a:headEnd/>
            <a:tailEnd/>
          </a:ln>
          <a:effectLst/>
        </p:spPr>
      </p:pic>
    </p:spTree>
    <p:custDataLst>
      <p:tags r:id="rId7"/>
    </p:custData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69827">
                                            <p:txEl>
                                              <p:pRg st="1" end="1"/>
                                            </p:txEl>
                                          </p:spTgt>
                                        </p:tgtEl>
                                        <p:attrNameLst>
                                          <p:attrName>style.visibility</p:attrName>
                                        </p:attrNameLst>
                                      </p:cBhvr>
                                      <p:to>
                                        <p:strVal val="visible"/>
                                      </p:to>
                                    </p:set>
                                    <p:anim calcmode="lin" valueType="num">
                                      <p:cBhvr additive="base">
                                        <p:cTn id="7" dur="500" fill="hold"/>
                                        <p:tgtEl>
                                          <p:spTgt spid="186982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9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69827">
                                            <p:txEl>
                                              <p:pRg st="2" end="2"/>
                                            </p:txEl>
                                          </p:spTgt>
                                        </p:tgtEl>
                                        <p:attrNameLst>
                                          <p:attrName>style.visibility</p:attrName>
                                        </p:attrNameLst>
                                      </p:cBhvr>
                                      <p:to>
                                        <p:strVal val="visible"/>
                                      </p:to>
                                    </p:set>
                                    <p:anim calcmode="lin" valueType="num">
                                      <p:cBhvr additive="base">
                                        <p:cTn id="13" dur="500" fill="hold"/>
                                        <p:tgtEl>
                                          <p:spTgt spid="18698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9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69827">
                                            <p:txEl>
                                              <p:pRg st="3" end="3"/>
                                            </p:txEl>
                                          </p:spTgt>
                                        </p:tgtEl>
                                        <p:attrNameLst>
                                          <p:attrName>style.visibility</p:attrName>
                                        </p:attrNameLst>
                                      </p:cBhvr>
                                      <p:to>
                                        <p:strVal val="visible"/>
                                      </p:to>
                                    </p:set>
                                    <p:anim calcmode="lin" valueType="num">
                                      <p:cBhvr additive="base">
                                        <p:cTn id="19" dur="500" fill="hold"/>
                                        <p:tgtEl>
                                          <p:spTgt spid="18698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9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69827">
                                            <p:txEl>
                                              <p:pRg st="4" end="4"/>
                                            </p:txEl>
                                          </p:spTgt>
                                        </p:tgtEl>
                                        <p:attrNameLst>
                                          <p:attrName>style.visibility</p:attrName>
                                        </p:attrNameLst>
                                      </p:cBhvr>
                                      <p:to>
                                        <p:strVal val="visible"/>
                                      </p:to>
                                    </p:set>
                                    <p:anim calcmode="lin" valueType="num">
                                      <p:cBhvr additive="base">
                                        <p:cTn id="25" dur="500" fill="hold"/>
                                        <p:tgtEl>
                                          <p:spTgt spid="18698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9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69827">
                                            <p:txEl>
                                              <p:pRg st="5" end="5"/>
                                            </p:txEl>
                                          </p:spTgt>
                                        </p:tgtEl>
                                        <p:attrNameLst>
                                          <p:attrName>style.visibility</p:attrName>
                                        </p:attrNameLst>
                                      </p:cBhvr>
                                      <p:to>
                                        <p:strVal val="visible"/>
                                      </p:to>
                                    </p:set>
                                    <p:anim calcmode="lin" valueType="num">
                                      <p:cBhvr additive="base">
                                        <p:cTn id="31" dur="500" fill="hold"/>
                                        <p:tgtEl>
                                          <p:spTgt spid="186982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698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1871874" name="Rectangle 2"/>
          <p:cNvSpPr>
            <a:spLocks noGrp="1" noChangeArrowheads="1"/>
          </p:cNvSpPr>
          <p:nvPr>
            <p:ph type="title" idx="4294967295"/>
          </p:nvPr>
        </p:nvSpPr>
        <p:spPr>
          <a:xfrm>
            <a:off x="1850099" y="1160748"/>
            <a:ext cx="5385963" cy="387065"/>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zh-CN" altLang="de-DE" sz="3240" b="1" dirty="0">
                <a:solidFill>
                  <a:schemeClr val="accent1"/>
                </a:solidFill>
                <a:latin typeface="汉仪旗黑-85S" panose="00020600040101010101" pitchFamily="18" charset="-122"/>
                <a:ea typeface="汉仪旗黑-85S" panose="00020600040101010101" pitchFamily="18" charset="-122"/>
                <a:sym typeface="+mn-ea"/>
              </a:rPr>
              <a:t>测试人员在需求评审中作用</a:t>
            </a:r>
            <a:endParaRPr lang="zh-CN" altLang="de-DE" sz="3240" b="1"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871875" name="Rectangle 3"/>
          <p:cNvSpPr>
            <a:spLocks noChangeArrowheads="1"/>
          </p:cNvSpPr>
          <p:nvPr>
            <p:custDataLst>
              <p:tags r:id="rId5"/>
            </p:custDataLst>
          </p:nvPr>
        </p:nvSpPr>
        <p:spPr bwMode="auto">
          <a:xfrm>
            <a:off x="1850098" y="2888940"/>
            <a:ext cx="5897456" cy="2903855"/>
          </a:xfrm>
          <a:prstGeom prst="rect">
            <a:avLst/>
          </a:prstGeom>
          <a:noFill/>
          <a:ln w="9525">
            <a:noFill/>
            <a:miter lim="800000"/>
          </a:ln>
          <a:effectLst/>
        </p:spPr>
        <p:txBody>
          <a:bodyPr wrap="square" lIns="0" tIns="0" rIns="0" bIns="0">
            <a:spAutoFit/>
          </a:bodyPr>
          <a:lstStyle/>
          <a:p>
            <a:pPr>
              <a:spcBef>
                <a:spcPct val="30000"/>
              </a:spcBef>
              <a:buClr>
                <a:srgbClr val="91AC4E"/>
              </a:buClr>
              <a:buSzPct val="80000"/>
              <a:buFont typeface="Wingdings" panose="05000000000000000000" pitchFamily="2" charset="2"/>
              <a:buChar char="p"/>
            </a:pPr>
            <a:r>
              <a:rPr lang="zh-CN" altLang="en-US" sz="2520" b="1"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520" i="0" dirty="0" smtClean="0">
                <a:solidFill>
                  <a:schemeClr val="dk1"/>
                </a:solidFill>
                <a:latin typeface="微软雅黑" panose="020B0503020204020204" charset="-122"/>
                <a:ea typeface="微软雅黑" panose="020B0503020204020204" charset="-122"/>
                <a:cs typeface="微软雅黑" panose="020B0503020204020204" charset="-122"/>
              </a:rPr>
              <a:t>熟悉</a:t>
            </a:r>
            <a:r>
              <a:rPr lang="zh-CN" altLang="en-US" sz="2520" i="0" dirty="0">
                <a:solidFill>
                  <a:schemeClr val="dk1"/>
                </a:solidFill>
                <a:latin typeface="微软雅黑" panose="020B0503020204020204" charset="-122"/>
                <a:ea typeface="微软雅黑" panose="020B0503020204020204" charset="-122"/>
                <a:cs typeface="微软雅黑" panose="020B0503020204020204" charset="-122"/>
              </a:rPr>
              <a:t>评审内容，为评审做好准备</a:t>
            </a:r>
            <a:endParaRPr lang="zh-CN" altLang="en-US" sz="2520" i="0" dirty="0">
              <a:solidFill>
                <a:schemeClr val="dk1"/>
              </a:solidFill>
              <a:latin typeface="微软雅黑" panose="020B0503020204020204" charset="-122"/>
              <a:ea typeface="微软雅黑" panose="020B0503020204020204" charset="-122"/>
              <a:cs typeface="微软雅黑" panose="020B0503020204020204" charset="-122"/>
            </a:endParaRPr>
          </a:p>
          <a:p>
            <a:pPr>
              <a:spcBef>
                <a:spcPct val="30000"/>
              </a:spcBef>
              <a:buClr>
                <a:srgbClr val="91AC4E"/>
              </a:buClr>
              <a:buSzPct val="80000"/>
              <a:buFont typeface="Wingdings" panose="05000000000000000000" pitchFamily="2" charset="2"/>
              <a:buChar char="p"/>
            </a:pPr>
            <a:r>
              <a:rPr lang="zh-CN" altLang="en-US" sz="2520" i="0" dirty="0">
                <a:solidFill>
                  <a:schemeClr val="dk1"/>
                </a:solidFill>
                <a:latin typeface="微软雅黑" panose="020B0503020204020204" charset="-122"/>
                <a:ea typeface="微软雅黑" panose="020B0503020204020204" charset="-122"/>
                <a:cs typeface="微软雅黑" panose="020B0503020204020204" charset="-122"/>
              </a:rPr>
              <a:t> 针对问题阐述观点，而非针对个人</a:t>
            </a:r>
            <a:endParaRPr lang="zh-CN" altLang="en-US" sz="2520" i="0" dirty="0">
              <a:solidFill>
                <a:schemeClr val="dk1"/>
              </a:solidFill>
              <a:latin typeface="微软雅黑" panose="020B0503020204020204" charset="-122"/>
              <a:ea typeface="微软雅黑" panose="020B0503020204020204" charset="-122"/>
              <a:cs typeface="微软雅黑" panose="020B0503020204020204" charset="-122"/>
            </a:endParaRPr>
          </a:p>
          <a:p>
            <a:pPr>
              <a:spcBef>
                <a:spcPct val="30000"/>
              </a:spcBef>
              <a:buClr>
                <a:srgbClr val="91AC4E"/>
              </a:buClr>
              <a:buSzPct val="80000"/>
              <a:buFont typeface="Wingdings" panose="05000000000000000000" pitchFamily="2" charset="2"/>
              <a:buChar char="p"/>
            </a:pPr>
            <a:r>
              <a:rPr lang="zh-CN" altLang="en-US" sz="2520" i="0" dirty="0">
                <a:solidFill>
                  <a:schemeClr val="dk1"/>
                </a:solidFill>
                <a:latin typeface="微软雅黑" panose="020B0503020204020204" charset="-122"/>
                <a:ea typeface="微软雅黑" panose="020B0503020204020204" charset="-122"/>
                <a:cs typeface="微软雅黑" panose="020B0503020204020204" charset="-122"/>
              </a:rPr>
              <a:t> 从客户角度想问题，多问几个为什么</a:t>
            </a:r>
            <a:endParaRPr lang="zh-CN" altLang="zh-CN" sz="2520" i="0" dirty="0">
              <a:solidFill>
                <a:schemeClr val="dk1"/>
              </a:solidFill>
              <a:latin typeface="微软雅黑" panose="020B0503020204020204" charset="-122"/>
              <a:ea typeface="微软雅黑" panose="020B0503020204020204" charset="-122"/>
              <a:cs typeface="微软雅黑" panose="020B0503020204020204" charset="-122"/>
            </a:endParaRPr>
          </a:p>
          <a:p>
            <a:pPr>
              <a:spcBef>
                <a:spcPct val="30000"/>
              </a:spcBef>
              <a:buClr>
                <a:srgbClr val="91AC4E"/>
              </a:buClr>
              <a:buSzPct val="80000"/>
              <a:buFont typeface="Wingdings" panose="05000000000000000000" pitchFamily="2" charset="2"/>
              <a:buChar char="p"/>
            </a:pPr>
            <a:r>
              <a:rPr lang="zh-CN" altLang="en-US" sz="2520" i="0" dirty="0">
                <a:solidFill>
                  <a:schemeClr val="dk1"/>
                </a:solidFill>
                <a:latin typeface="微软雅黑" panose="020B0503020204020204" charset="-122"/>
                <a:ea typeface="微软雅黑" panose="020B0503020204020204" charset="-122"/>
                <a:cs typeface="微软雅黑" panose="020B0503020204020204" charset="-122"/>
              </a:rPr>
              <a:t> 在会前或会后提出自己建设性的意见</a:t>
            </a:r>
            <a:endParaRPr lang="en-US" altLang="zh-CN" sz="2520" i="0" dirty="0">
              <a:solidFill>
                <a:schemeClr val="dk1"/>
              </a:solidFill>
              <a:latin typeface="微软雅黑" panose="020B0503020204020204" charset="-122"/>
              <a:ea typeface="微软雅黑" panose="020B0503020204020204" charset="-122"/>
              <a:cs typeface="微软雅黑" panose="020B0503020204020204" charset="-122"/>
            </a:endParaRPr>
          </a:p>
          <a:p>
            <a:pPr>
              <a:spcBef>
                <a:spcPct val="30000"/>
              </a:spcBef>
              <a:buClr>
                <a:srgbClr val="91AC4E"/>
              </a:buClr>
              <a:buSzPct val="80000"/>
              <a:buFont typeface="Wingdings" panose="05000000000000000000" pitchFamily="2" charset="2"/>
              <a:buChar char="p"/>
            </a:pPr>
            <a:r>
              <a:rPr lang="zh-CN" altLang="en-US" sz="2520" i="0" dirty="0">
                <a:solidFill>
                  <a:schemeClr val="dk1"/>
                </a:solidFill>
                <a:latin typeface="微软雅黑" panose="020B0503020204020204" charset="-122"/>
                <a:ea typeface="微软雅黑" panose="020B0503020204020204" charset="-122"/>
                <a:cs typeface="微软雅黑" panose="020B0503020204020204" charset="-122"/>
              </a:rPr>
              <a:t> 对发现的问题跟踪到底</a:t>
            </a:r>
            <a:endParaRPr lang="zh-CN" altLang="en-US" sz="2520" i="0" dirty="0">
              <a:solidFill>
                <a:schemeClr val="dk1"/>
              </a:solidFill>
              <a:latin typeface="微软雅黑" panose="020B0503020204020204" charset="-122"/>
              <a:ea typeface="微软雅黑" panose="020B0503020204020204" charset="-122"/>
              <a:cs typeface="微软雅黑" panose="020B0503020204020204" charset="-122"/>
            </a:endParaRPr>
          </a:p>
          <a:p>
            <a:pPr>
              <a:spcBef>
                <a:spcPct val="30000"/>
              </a:spcBef>
              <a:buClr>
                <a:srgbClr val="91AC4E"/>
              </a:buClr>
              <a:buSzPct val="80000"/>
              <a:buFont typeface="Wingdings" panose="05000000000000000000" pitchFamily="2" charset="2"/>
              <a:buChar char="p"/>
            </a:pPr>
            <a:r>
              <a:rPr lang="en-US" altLang="zh-CN" sz="2520" i="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520" i="0" dirty="0">
                <a:solidFill>
                  <a:schemeClr val="dk1"/>
                </a:solidFill>
                <a:latin typeface="微软雅黑" panose="020B0503020204020204" charset="-122"/>
                <a:ea typeface="微软雅黑" panose="020B0503020204020204" charset="-122"/>
                <a:cs typeface="微软雅黑" panose="020B0503020204020204" charset="-122"/>
              </a:rPr>
              <a:t>针对需求文档等报告问题</a:t>
            </a:r>
            <a:endParaRPr lang="zh-CN" altLang="en-US" sz="2520" i="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871876" name="Rectangle 4"/>
          <p:cNvSpPr>
            <a:spLocks noChangeArrowheads="1"/>
          </p:cNvSpPr>
          <p:nvPr/>
        </p:nvSpPr>
        <p:spPr bwMode="auto">
          <a:xfrm>
            <a:off x="1137219" y="2240868"/>
            <a:ext cx="6998018" cy="332105"/>
          </a:xfrm>
          <a:prstGeom prst="rect">
            <a:avLst/>
          </a:prstGeom>
          <a:noFill/>
          <a:ln w="9525">
            <a:noFill/>
            <a:miter lim="800000"/>
          </a:ln>
          <a:effectLst/>
        </p:spPr>
        <p:txBody>
          <a:bodyPr lIns="0" tIns="0" rIns="0" bIns="0">
            <a:spAutoFit/>
          </a:bodyPr>
          <a:lstStyle/>
          <a:p>
            <a:pPr algn="ctr">
              <a:spcBef>
                <a:spcPct val="0"/>
              </a:spcBef>
            </a:pPr>
            <a:r>
              <a:rPr lang="zh-CN" altLang="en-US" sz="2160" i="0" dirty="0" smtClean="0">
                <a:solidFill>
                  <a:srgbClr val="000000"/>
                </a:solidFill>
                <a:latin typeface="微软雅黑" panose="020B0503020204020204" charset="-122"/>
                <a:ea typeface="微软雅黑" panose="020B0503020204020204" charset="-122"/>
              </a:rPr>
              <a:t>检查</a:t>
            </a:r>
            <a:r>
              <a:rPr lang="zh-CN" altLang="en-US" sz="2160" i="0" dirty="0">
                <a:solidFill>
                  <a:srgbClr val="000000"/>
                </a:solidFill>
                <a:latin typeface="微软雅黑" panose="020B0503020204020204" charset="-122"/>
                <a:ea typeface="微软雅黑" panose="020B0503020204020204" charset="-122"/>
              </a:rPr>
              <a:t>需求定义是否</a:t>
            </a:r>
            <a:r>
              <a:rPr lang="zh-CN" altLang="en-US" sz="2160" i="0" dirty="0" smtClean="0">
                <a:solidFill>
                  <a:srgbClr val="000000"/>
                </a:solidFill>
                <a:latin typeface="微软雅黑" panose="020B0503020204020204" charset="-122"/>
                <a:ea typeface="微软雅黑" panose="020B0503020204020204" charset="-122"/>
              </a:rPr>
              <a:t>合理、清楚，是否具有可测试性</a:t>
            </a:r>
            <a:endParaRPr lang="zh-CN" altLang="en-US" sz="2160" i="0" dirty="0" smtClean="0">
              <a:solidFill>
                <a:srgbClr val="000000"/>
              </a:solidFill>
              <a:latin typeface="微软雅黑" panose="020B0503020204020204" charset="-122"/>
              <a:ea typeface="微软雅黑" panose="020B0503020204020204" charset="-122"/>
            </a:endParaRPr>
          </a:p>
        </p:txBody>
      </p:sp>
    </p:spTree>
    <p:custDataLst>
      <p:tags r:id="rId6"/>
    </p:custData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71875">
                                            <p:txEl>
                                              <p:pRg st="0" end="0"/>
                                            </p:txEl>
                                          </p:spTgt>
                                        </p:tgtEl>
                                        <p:attrNameLst>
                                          <p:attrName>style.visibility</p:attrName>
                                        </p:attrNameLst>
                                      </p:cBhvr>
                                      <p:to>
                                        <p:strVal val="visible"/>
                                      </p:to>
                                    </p:set>
                                    <p:animEffect transition="in" filter="wipe(up)">
                                      <p:cBhvr>
                                        <p:cTn id="7" dur="1000"/>
                                        <p:tgtEl>
                                          <p:spTgt spid="1871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71875">
                                            <p:txEl>
                                              <p:pRg st="1" end="1"/>
                                            </p:txEl>
                                          </p:spTgt>
                                        </p:tgtEl>
                                        <p:attrNameLst>
                                          <p:attrName>style.visibility</p:attrName>
                                        </p:attrNameLst>
                                      </p:cBhvr>
                                      <p:to>
                                        <p:strVal val="visible"/>
                                      </p:to>
                                    </p:set>
                                    <p:animEffect transition="in" filter="wipe(up)">
                                      <p:cBhvr>
                                        <p:cTn id="12" dur="1000"/>
                                        <p:tgtEl>
                                          <p:spTgt spid="1871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71875">
                                            <p:txEl>
                                              <p:pRg st="2" end="2"/>
                                            </p:txEl>
                                          </p:spTgt>
                                        </p:tgtEl>
                                        <p:attrNameLst>
                                          <p:attrName>style.visibility</p:attrName>
                                        </p:attrNameLst>
                                      </p:cBhvr>
                                      <p:to>
                                        <p:strVal val="visible"/>
                                      </p:to>
                                    </p:set>
                                    <p:animEffect transition="in" filter="wipe(up)">
                                      <p:cBhvr>
                                        <p:cTn id="17" dur="1000"/>
                                        <p:tgtEl>
                                          <p:spTgt spid="1871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71875">
                                            <p:txEl>
                                              <p:pRg st="3" end="3"/>
                                            </p:txEl>
                                          </p:spTgt>
                                        </p:tgtEl>
                                        <p:attrNameLst>
                                          <p:attrName>style.visibility</p:attrName>
                                        </p:attrNameLst>
                                      </p:cBhvr>
                                      <p:to>
                                        <p:strVal val="visible"/>
                                      </p:to>
                                    </p:set>
                                    <p:animEffect transition="in" filter="wipe(up)">
                                      <p:cBhvr>
                                        <p:cTn id="22" dur="1000"/>
                                        <p:tgtEl>
                                          <p:spTgt spid="1871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71875">
                                            <p:txEl>
                                              <p:pRg st="4" end="4"/>
                                            </p:txEl>
                                          </p:spTgt>
                                        </p:tgtEl>
                                        <p:attrNameLst>
                                          <p:attrName>style.visibility</p:attrName>
                                        </p:attrNameLst>
                                      </p:cBhvr>
                                      <p:to>
                                        <p:strVal val="visible"/>
                                      </p:to>
                                    </p:set>
                                    <p:animEffect transition="in" filter="wipe(up)">
                                      <p:cBhvr>
                                        <p:cTn id="27" dur="1000"/>
                                        <p:tgtEl>
                                          <p:spTgt spid="1871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71875">
                                            <p:txEl>
                                              <p:pRg st="5" end="5"/>
                                            </p:txEl>
                                          </p:spTgt>
                                        </p:tgtEl>
                                        <p:attrNameLst>
                                          <p:attrName>style.visibility</p:attrName>
                                        </p:attrNameLst>
                                      </p:cBhvr>
                                      <p:to>
                                        <p:strVal val="visible"/>
                                      </p:to>
                                    </p:set>
                                    <p:animEffect transition="in" filter="wipe(up)">
                                      <p:cBhvr>
                                        <p:cTn id="32" dur="1000"/>
                                        <p:tgtEl>
                                          <p:spTgt spid="1871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3554" name="Rectangle 2"/>
          <p:cNvSpPr>
            <a:spLocks noGrp="1"/>
          </p:cNvSpPr>
          <p:nvPr>
            <p:ph type="title" idx="4294967295"/>
          </p:nvPr>
        </p:nvSpPr>
        <p:spPr>
          <a:xfrm>
            <a:off x="1656160" y="1160860"/>
            <a:ext cx="6075759" cy="617934"/>
          </a:xfrm>
          <a:noFill/>
          <a:ln>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sz="3000" b="1"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静态测试方法之一——代码评审</a:t>
            </a:r>
            <a:endParaRPr lang="zh-CN" altLang="en-US" sz="3000" b="1"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23555" name="Rectangle 3"/>
          <p:cNvSpPr/>
          <p:nvPr>
            <p:custDataLst>
              <p:tags r:id="rId5"/>
            </p:custDataLst>
          </p:nvPr>
        </p:nvSpPr>
        <p:spPr>
          <a:xfrm>
            <a:off x="1732360" y="2035969"/>
            <a:ext cx="5886450" cy="3228975"/>
          </a:xfrm>
          <a:prstGeom prst="rect">
            <a:avLst/>
          </a:prstGeom>
          <a:noFill/>
          <a:ln w="9525">
            <a:noFill/>
          </a:ln>
        </p:spPr>
        <p:txBody>
          <a:bodyPr>
            <a:spAutoFit/>
          </a:bodyPr>
          <a:p>
            <a:pPr>
              <a:spcBef>
                <a:spcPct val="50000"/>
              </a:spcBef>
            </a:pPr>
            <a:r>
              <a:rPr lang="zh-CN" altLang="en-US" sz="2100" b="1" dirty="0">
                <a:solidFill>
                  <a:schemeClr val="lt1">
                    <a:lumMod val="50000"/>
                  </a:schemeClr>
                </a:solidFill>
                <a:latin typeface="微软雅黑" panose="020B0503020204020204" charset="-122"/>
                <a:ea typeface="微软雅黑" panose="020B0503020204020204" charset="-122"/>
                <a:cs typeface="微软雅黑" panose="020B0503020204020204" charset="-122"/>
              </a:rPr>
              <a:t>静态测试： 不运行被测试程序，对代码通过检查、阅读进行分析。</a:t>
            </a:r>
            <a:endParaRPr lang="zh-CN" altLang="en-US" sz="2100"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50000"/>
              </a:spcBef>
            </a:pP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三步曲：</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 桌面检查</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en-US" altLang="zh-CN" b="1" dirty="0">
                <a:solidFill>
                  <a:schemeClr val="lt1">
                    <a:lumMod val="50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走查 （</a:t>
            </a:r>
            <a:r>
              <a:rPr lang="en-US" altLang="zh-CN" b="1" dirty="0">
                <a:solidFill>
                  <a:schemeClr val="lt1">
                    <a:lumMod val="50000"/>
                  </a:schemeClr>
                </a:solidFill>
                <a:latin typeface="微软雅黑" panose="020B0503020204020204" charset="-122"/>
                <a:ea typeface="微软雅黑" panose="020B0503020204020204" charset="-122"/>
                <a:cs typeface="微软雅黑" panose="020B0503020204020204" charset="-122"/>
              </a:rPr>
              <a:t>Walk Through</a:t>
            </a: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 审查 （</a:t>
            </a:r>
            <a:r>
              <a:rPr lang="en-US" altLang="zh-CN" b="1" dirty="0">
                <a:solidFill>
                  <a:schemeClr val="lt1">
                    <a:lumMod val="50000"/>
                  </a:schemeClr>
                </a:solidFill>
                <a:latin typeface="微软雅黑" panose="020B0503020204020204" charset="-122"/>
                <a:ea typeface="微软雅黑" panose="020B0503020204020204" charset="-122"/>
                <a:cs typeface="微软雅黑" panose="020B0503020204020204" charset="-122"/>
              </a:rPr>
              <a:t>Inspection</a:t>
            </a: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a:t>
            </a:r>
            <a:endParaRPr lang="zh-CN" altLang="en-US" sz="1500"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 </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4578" name="Rectangle 2"/>
          <p:cNvSpPr>
            <a:spLocks noGrp="1"/>
          </p:cNvSpPr>
          <p:nvPr>
            <p:ph type="title" idx="4294967295"/>
          </p:nvPr>
        </p:nvSpPr>
        <p:spPr>
          <a:xfrm>
            <a:off x="1656160" y="1160860"/>
            <a:ext cx="6075759" cy="617934"/>
          </a:xfrm>
          <a:noFill/>
          <a:ln>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sz="3000" b="1" dirty="0">
                <a:solidFill>
                  <a:schemeClr val="accent1"/>
                </a:solidFill>
                <a:latin typeface="汉仪旗黑-85S" panose="00020600040101010101" pitchFamily="18" charset="-122"/>
                <a:ea typeface="汉仪旗黑-85S" panose="00020600040101010101" pitchFamily="18" charset="-122"/>
                <a:sym typeface="+mn-ea"/>
              </a:rPr>
              <a:t>编码的标准和规范</a:t>
            </a:r>
            <a:endParaRPr lang="zh-CN" altLang="en-US" sz="3000" b="1"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24579" name="Rectangle 3"/>
          <p:cNvSpPr/>
          <p:nvPr>
            <p:custDataLst>
              <p:tags r:id="rId5"/>
            </p:custDataLst>
          </p:nvPr>
        </p:nvSpPr>
        <p:spPr>
          <a:xfrm>
            <a:off x="1678781" y="2035969"/>
            <a:ext cx="5886450" cy="3058795"/>
          </a:xfrm>
          <a:prstGeom prst="rect">
            <a:avLst/>
          </a:prstGeom>
          <a:noFill/>
          <a:ln w="9525">
            <a:noFill/>
          </a:ln>
        </p:spPr>
        <p:txBody>
          <a:bodyPr>
            <a:spAutoFit/>
          </a:bodyPr>
          <a:p>
            <a:pPr>
              <a:spcBef>
                <a:spcPct val="50000"/>
              </a:spcBef>
            </a:pPr>
            <a:r>
              <a:rPr lang="zh-CN" altLang="en-US" sz="2100" b="1" dirty="0">
                <a:solidFill>
                  <a:schemeClr val="lt1">
                    <a:lumMod val="50000"/>
                  </a:schemeClr>
                </a:solidFill>
                <a:latin typeface="微软雅黑" panose="020B0503020204020204" charset="-122"/>
                <a:ea typeface="微软雅黑" panose="020B0503020204020204" charset="-122"/>
                <a:cs typeface="微软雅黑" panose="020B0503020204020204" charset="-122"/>
              </a:rPr>
              <a:t>标准：建立起来必须遵守的规则。</a:t>
            </a:r>
            <a:endParaRPr lang="zh-CN" altLang="en-US" sz="2100"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US" sz="2100" b="1" dirty="0">
                <a:solidFill>
                  <a:schemeClr val="lt1">
                    <a:lumMod val="50000"/>
                  </a:schemeClr>
                </a:solidFill>
                <a:latin typeface="微软雅黑" panose="020B0503020204020204" charset="-122"/>
                <a:ea typeface="微软雅黑" panose="020B0503020204020204" charset="-122"/>
                <a:cs typeface="微软雅黑" panose="020B0503020204020204" charset="-122"/>
              </a:rPr>
              <a:t>规范：建议最佳做法，推荐更好方式。</a:t>
            </a:r>
            <a:endParaRPr lang="zh-CN" altLang="en-US" sz="2100"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50000"/>
              </a:spcBef>
            </a:pP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50000"/>
              </a:spcBef>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实施标准和规范的原因：</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 可靠性。</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 可读性和可维护性。</a:t>
            </a:r>
            <a:endParaRPr lang="zh-CN" altLang="en-US" sz="1500"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r>
              <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rPr>
              <a:t> 可移植性。</a:t>
            </a: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spcBef>
                <a:spcPct val="20000"/>
              </a:spcBef>
              <a:buClr>
                <a:srgbClr val="3366FF"/>
              </a:buClr>
              <a:buFont typeface="Wingdings" panose="05000000000000000000" pitchFamily="2" charset="2"/>
              <a:buChar char="n"/>
            </a:pPr>
            <a:endParaRPr lang="zh-CN" altLang="en-US" b="1" dirty="0">
              <a:solidFill>
                <a:schemeClr val="lt1">
                  <a:lumMod val="50000"/>
                </a:schemeClr>
              </a:solidFill>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9698" name="Rectangle 2"/>
          <p:cNvSpPr>
            <a:spLocks noGrp="1"/>
          </p:cNvSpPr>
          <p:nvPr>
            <p:ph type="title" idx="4294967295"/>
          </p:nvPr>
        </p:nvSpPr>
        <p:spPr>
          <a:xfrm>
            <a:off x="628650" y="1131094"/>
            <a:ext cx="7886700" cy="994172"/>
          </a:xfrm>
          <a:noFill/>
          <a:ln>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sz="3000" b="1" i="1" dirty="0">
                <a:solidFill>
                  <a:schemeClr val="accent1"/>
                </a:solidFill>
                <a:latin typeface="汉仪旗黑-85S" panose="00020600040101010101" pitchFamily="18" charset="-122"/>
                <a:ea typeface="汉仪旗黑-85S" panose="00020600040101010101" pitchFamily="18" charset="-122"/>
                <a:sym typeface="+mn-ea"/>
              </a:rPr>
              <a:t>代码评审案例分析</a:t>
            </a:r>
            <a:endParaRPr lang="zh-CN" altLang="en-US" sz="3000" b="1" i="1"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3315" name="Text Box 5"/>
          <p:cNvSpPr txBox="1"/>
          <p:nvPr>
            <p:custDataLst>
              <p:tags r:id="rId5"/>
            </p:custDataLst>
          </p:nvPr>
        </p:nvSpPr>
        <p:spPr>
          <a:xfrm>
            <a:off x="1957388" y="1837135"/>
            <a:ext cx="4510088" cy="276860"/>
          </a:xfrm>
          <a:prstGeom prst="rect">
            <a:avLst/>
          </a:prstGeom>
          <a:noFill/>
          <a:ln w="9525">
            <a:noFill/>
          </a:ln>
        </p:spPr>
        <p:txBody>
          <a:bodyPr lIns="0" tIns="0" rIns="0" bIns="0">
            <a:spAutoFit/>
          </a:bodyPr>
          <a:p>
            <a:pPr eaLnBrk="1" hangingPunct="1">
              <a:spcBef>
                <a:spcPct val="50000"/>
              </a:spcBef>
              <a:buClr>
                <a:srgbClr val="91AC4E"/>
              </a:buClr>
              <a:buSzPct val="88000"/>
              <a:buFont typeface="Wingdings" panose="05000000000000000000" pitchFamily="2" charset="2"/>
              <a:buChar char="p"/>
            </a:pPr>
            <a:r>
              <a:rPr lang="zh-CN" altLang="en-US" b="1" i="1"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空指针保护</a:t>
            </a:r>
            <a:endParaRPr lang="zh-CN" altLang="en-US" b="1" i="1"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29700" name="Picture 6"/>
          <p:cNvPicPr>
            <a:picLocks noChangeAspect="1"/>
          </p:cNvPicPr>
          <p:nvPr/>
        </p:nvPicPr>
        <p:blipFill>
          <a:blip r:embed="rId6"/>
          <a:stretch>
            <a:fillRect/>
          </a:stretch>
        </p:blipFill>
        <p:spPr>
          <a:xfrm>
            <a:off x="1572101" y="2320766"/>
            <a:ext cx="6471761" cy="3479959"/>
          </a:xfrm>
          <a:prstGeom prst="rect">
            <a:avLst/>
          </a:prstGeom>
          <a:noFill/>
          <a:ln w="9525">
            <a:noFill/>
          </a:ln>
        </p:spPr>
      </p:pic>
      <p:pic>
        <p:nvPicPr>
          <p:cNvPr id="5" name="图片 4" descr="5Y@P0UGLU}2(%$6SK(V}ZDY"/>
          <p:cNvPicPr>
            <a:picLocks noChangeAspect="1"/>
          </p:cNvPicPr>
          <p:nvPr/>
        </p:nvPicPr>
        <p:blipFill>
          <a:blip r:embed="rId7"/>
          <a:stretch>
            <a:fillRect/>
          </a:stretch>
        </p:blipFill>
        <p:spPr>
          <a:xfrm>
            <a:off x="2478405" y="4705826"/>
            <a:ext cx="2821781" cy="250031"/>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charRg st="0" end="6"/>
                                            </p:txEl>
                                          </p:spTgt>
                                        </p:tgtEl>
                                        <p:attrNameLst>
                                          <p:attrName>style.visibility</p:attrName>
                                        </p:attrNameLst>
                                      </p:cBhvr>
                                      <p:to>
                                        <p:strVal val="visible"/>
                                      </p:to>
                                    </p:set>
                                    <p:animEffect transition="in" filter="fade">
                                      <p:cBhvr>
                                        <p:cTn id="7" dur="500"/>
                                        <p:tgtEl>
                                          <p:spTgt spid="1331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a:buFont typeface="Wingdings" panose="05000000000000000000" charset="0"/>
              <a:buChar char="Ø"/>
            </a:pPr>
            <a:r>
              <a:rPr lang="zh-CN" altLang="en-US"/>
              <a:t>软件质量模型</a:t>
            </a:r>
            <a:endParaRPr lang="zh-CN" altLang="en-US"/>
          </a:p>
          <a:p>
            <a:pPr>
              <a:buFont typeface="Wingdings" panose="05000000000000000000" charset="0"/>
              <a:buChar char="Ø"/>
            </a:pPr>
            <a:r>
              <a:rPr lang="zh-CN" altLang="en-US"/>
              <a:t>软件测试的</a:t>
            </a:r>
            <a:r>
              <a:rPr lang="zh-CN" altLang="en-US"/>
              <a:t>价值</a:t>
            </a:r>
            <a:endParaRPr lang="zh-CN" altLang="en-US"/>
          </a:p>
          <a:p>
            <a:pPr>
              <a:buFont typeface="Wingdings" panose="05000000000000000000" charset="0"/>
              <a:buChar char="Ø"/>
            </a:pPr>
            <a:r>
              <a:rPr lang="zh-CN" altLang="en-US"/>
              <a:t>测试的</a:t>
            </a:r>
            <a:r>
              <a:rPr lang="zh-CN" altLang="en-US"/>
              <a:t>分类</a:t>
            </a:r>
            <a:endParaRPr lang="zh-CN" altLang="en-US"/>
          </a:p>
          <a:p>
            <a:pPr lvl="1">
              <a:buFont typeface="Arial" panose="020B0604020202020204" pitchFamily="34" charset="0"/>
              <a:buChar char="•"/>
            </a:pPr>
            <a:r>
              <a:rPr lang="zh-CN" altLang="en-US" sz="2300"/>
              <a:t>静态测试</a:t>
            </a:r>
            <a:endParaRPr lang="zh-CN" altLang="en-US" sz="2300"/>
          </a:p>
          <a:p>
            <a:pPr lvl="1">
              <a:buFont typeface="Arial" panose="020B0604020202020204" pitchFamily="34" charset="0"/>
              <a:buChar char="•"/>
            </a:pPr>
            <a:r>
              <a:rPr lang="zh-CN" altLang="en-US" sz="2300"/>
              <a:t>动态测试</a:t>
            </a:r>
            <a:endParaRPr lang="zh-CN" altLang="en-US" sz="2300"/>
          </a:p>
          <a:p>
            <a:pPr lvl="1">
              <a:buFont typeface="Arial" panose="020B0604020202020204" pitchFamily="34" charset="0"/>
              <a:buChar char="•"/>
            </a:pPr>
            <a:r>
              <a:rPr lang="en-US" altLang="zh-CN"/>
              <a:t>……</a:t>
            </a:r>
            <a:endParaRPr lang="zh-CN" altLang="en-US"/>
          </a:p>
          <a:p>
            <a:pPr>
              <a:buFont typeface="Wingdings" panose="05000000000000000000" charset="0"/>
              <a:buChar char="Ø"/>
            </a:pPr>
            <a:r>
              <a:rPr lang="zh-CN" altLang="en-US"/>
              <a:t>测试</a:t>
            </a:r>
            <a:r>
              <a:rPr lang="zh-CN" altLang="en-US"/>
              <a:t>用例</a:t>
            </a:r>
            <a:endParaRPr lang="zh-CN" altLang="en-US"/>
          </a:p>
          <a:p>
            <a:pPr>
              <a:buFont typeface="Wingdings" panose="05000000000000000000" charset="0"/>
              <a:buChar char="Ø"/>
            </a:pPr>
            <a:r>
              <a:rPr lang="zh-CN" altLang="en-US"/>
              <a:t>测试的</a:t>
            </a:r>
            <a:r>
              <a:rPr lang="zh-CN" altLang="en-US"/>
              <a:t>原则</a:t>
            </a:r>
            <a:endParaRPr lang="zh-CN" altLang="en-US"/>
          </a:p>
          <a:p>
            <a:pPr>
              <a:buFont typeface="Wingdings" panose="05000000000000000000" charset="0"/>
              <a:buChar char="Ø"/>
            </a:pPr>
            <a:r>
              <a:rPr lang="zh-CN" altLang="en-US"/>
              <a:t>软件测试的常见</a:t>
            </a:r>
            <a:r>
              <a:rPr lang="zh-CN" altLang="en-US"/>
              <a:t>误区</a:t>
            </a:r>
            <a:endParaRPr lang="zh-CN" altLang="en-US"/>
          </a:p>
          <a:p>
            <a:pPr>
              <a:buFont typeface="Wingdings" panose="05000000000000000000" charset="0"/>
              <a:buChar char="Ø"/>
            </a:pPr>
            <a:endParaRPr lang="zh-CN" altLang="en-US"/>
          </a:p>
          <a:p>
            <a:endParaRPr lang="zh-CN" altLang="en-US"/>
          </a:p>
          <a:p>
            <a:pPr marL="109855" indent="0">
              <a:buNone/>
            </a:pPr>
            <a:endParaRPr lang="zh-CN" altLang="en-US"/>
          </a:p>
          <a:p>
            <a:pPr marL="109855" indent="0">
              <a:buNone/>
            </a:pPr>
            <a:endParaRPr lang="zh-CN" altLang="en-US"/>
          </a:p>
          <a:p>
            <a:pPr marL="109855" indent="0">
              <a:buNone/>
            </a:pPr>
            <a:endParaRPr lang="zh-CN" altLang="en-US"/>
          </a:p>
          <a:p>
            <a:pPr marL="109855" indent="0">
              <a:buNone/>
            </a:pPr>
            <a:endParaRPr lang="zh-CN" altLang="en-US"/>
          </a:p>
          <a:p>
            <a:pPr marL="109855" indent="0">
              <a:buNone/>
            </a:pPr>
            <a:endParaRPr lang="zh-CN" altLang="en-US"/>
          </a:p>
        </p:txBody>
      </p:sp>
      <p:sp>
        <p:nvSpPr>
          <p:cNvPr id="3" name="标题 2"/>
          <p:cNvSpPr>
            <a:spLocks noGrp="1"/>
          </p:cNvSpPr>
          <p:nvPr>
            <p:ph type="title"/>
          </p:nvPr>
        </p:nvSpPr>
        <p:spPr/>
        <p:txBody>
          <a:bodyPr/>
          <a:p>
            <a:r>
              <a:rPr lang="zh-CN" altLang="en-US"/>
              <a:t>第</a:t>
            </a:r>
            <a:r>
              <a:rPr lang="en-US" altLang="zh-CN"/>
              <a:t>2</a:t>
            </a:r>
            <a:r>
              <a:rPr lang="zh-CN" altLang="en-US"/>
              <a:t>节 软件测试</a:t>
            </a:r>
            <a:r>
              <a:rPr lang="zh-CN" altLang="en-US"/>
              <a:t>基础</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0723" name="内容占位符 2"/>
          <p:cNvSpPr>
            <a:spLocks noGrp="1"/>
          </p:cNvSpPr>
          <p:nvPr>
            <p:ph idx="4294967295"/>
            <p:custDataLst>
              <p:tags r:id="rId5"/>
            </p:custDataLst>
          </p:nvPr>
        </p:nvSpPr>
        <p:spPr>
          <a:xfrm>
            <a:off x="628650" y="2226469"/>
            <a:ext cx="7886700" cy="3263504"/>
          </a:xfrm>
          <a:noFill/>
          <a:ln>
            <a:no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页面输入的地方不输入内容，检查是否有合理的保护</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其它的情况绕过输入的页面而访问其后继的页面</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做</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API</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测试时相应的参数值被置空，检查是否出错</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1746" name="Rectangle 2"/>
          <p:cNvSpPr>
            <a:spLocks noGrp="1"/>
          </p:cNvSpPr>
          <p:nvPr>
            <p:ph type="title" idx="4294967295"/>
          </p:nvPr>
        </p:nvSpPr>
        <p:spPr>
          <a:xfrm>
            <a:off x="1828800" y="1065610"/>
            <a:ext cx="5829300" cy="857250"/>
          </a:xfrm>
          <a:prstGeom prst="rect">
            <a:avLst/>
          </a:prstGeom>
          <a:noFill/>
          <a:ln w="9525">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sz="3000" b="1" i="1" dirty="0">
                <a:solidFill>
                  <a:schemeClr val="accent1"/>
                </a:solidFill>
                <a:latin typeface="汉仪旗黑-85S" panose="00020600040101010101" pitchFamily="18" charset="-122"/>
                <a:ea typeface="汉仪旗黑-85S" panose="00020600040101010101" pitchFamily="18" charset="-122"/>
                <a:sym typeface="+mn-ea"/>
              </a:rPr>
              <a:t>代码评审案例分析</a:t>
            </a:r>
            <a:endParaRPr lang="zh-CN" altLang="en-US" sz="3000" b="1" i="1"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4339" name="Text Box 5"/>
          <p:cNvSpPr txBox="1"/>
          <p:nvPr>
            <p:custDataLst>
              <p:tags r:id="rId5"/>
            </p:custDataLst>
          </p:nvPr>
        </p:nvSpPr>
        <p:spPr>
          <a:xfrm>
            <a:off x="1926431" y="1808560"/>
            <a:ext cx="4510088" cy="276860"/>
          </a:xfrm>
          <a:prstGeom prst="rect">
            <a:avLst/>
          </a:prstGeom>
          <a:noFill/>
          <a:ln w="9525">
            <a:noFill/>
          </a:ln>
        </p:spPr>
        <p:txBody>
          <a:bodyPr lIns="0" tIns="0" rIns="0" bIns="0">
            <a:spAutoFit/>
          </a:bodyPr>
          <a:p>
            <a:pPr eaLnBrk="1" hangingPunct="1">
              <a:spcBef>
                <a:spcPct val="50000"/>
              </a:spcBef>
              <a:buClr>
                <a:srgbClr val="91AC4E"/>
              </a:buClr>
              <a:buSzPct val="88000"/>
              <a:buFont typeface="Wingdings" panose="05000000000000000000" pitchFamily="2" charset="2"/>
              <a:buChar char="p"/>
            </a:pPr>
            <a:r>
              <a:rPr lang="zh-CN" altLang="en-US" b="1" i="1" dirty="0">
                <a:solidFill>
                  <a:schemeClr val="lt1">
                    <a:lumMod val="50000"/>
                  </a:schemeClr>
                </a:solidFill>
                <a:latin typeface="微软雅黑" panose="020B0503020204020204" charset="-122"/>
                <a:ea typeface="微软雅黑" panose="020B0503020204020204" charset="-122"/>
              </a:rPr>
              <a:t>格式化数字错误</a:t>
            </a:r>
            <a:endParaRPr lang="zh-CN" altLang="en-US" b="1" i="1" dirty="0">
              <a:solidFill>
                <a:schemeClr val="lt1">
                  <a:lumMod val="50000"/>
                </a:schemeClr>
              </a:solidFill>
              <a:latin typeface="微软雅黑" panose="020B0503020204020204" charset="-122"/>
              <a:ea typeface="微软雅黑" panose="020B0503020204020204" charset="-122"/>
            </a:endParaRPr>
          </a:p>
        </p:txBody>
      </p:sp>
      <p:pic>
        <p:nvPicPr>
          <p:cNvPr id="31748" name="Picture 5"/>
          <p:cNvPicPr>
            <a:picLocks noChangeAspect="1"/>
          </p:cNvPicPr>
          <p:nvPr>
            <p:custDataLst>
              <p:tags r:id="rId6"/>
            </p:custDataLst>
          </p:nvPr>
        </p:nvPicPr>
        <p:blipFill>
          <a:blip r:embed="rId7"/>
          <a:stretch>
            <a:fillRect/>
          </a:stretch>
        </p:blipFill>
        <p:spPr>
          <a:xfrm>
            <a:off x="1271588" y="1878806"/>
            <a:ext cx="7242810" cy="4001453"/>
          </a:xfrm>
          <a:prstGeom prst="rect">
            <a:avLst/>
          </a:prstGeom>
          <a:noFill/>
          <a:ln w="9525">
            <a:noFill/>
          </a:ln>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charRg st="0" end="8"/>
                                            </p:txEl>
                                          </p:spTgt>
                                        </p:tgtEl>
                                        <p:attrNameLst>
                                          <p:attrName>style.visibility</p:attrName>
                                        </p:attrNameLst>
                                      </p:cBhvr>
                                      <p:to>
                                        <p:strVal val="visible"/>
                                      </p:to>
                                    </p:set>
                                    <p:animEffect transition="in" filter="fade">
                                      <p:cBhvr>
                                        <p:cTn id="7" dur="500"/>
                                        <p:tgtEl>
                                          <p:spTgt spid="14339">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2771" name="内容占位符 2"/>
          <p:cNvSpPr>
            <a:spLocks noGrp="1"/>
          </p:cNvSpPr>
          <p:nvPr>
            <p:ph idx="4294967295"/>
            <p:custDataLst>
              <p:tags r:id="rId5"/>
            </p:custDataLst>
          </p:nvPr>
        </p:nvSpPr>
        <p:spPr>
          <a:xfrm>
            <a:off x="628650" y="1127919"/>
            <a:ext cx="7886700" cy="3263504"/>
          </a:xfrm>
          <a:noFill/>
          <a:ln>
            <a:no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遇到数值转换时，使用公共的安全方法（作过保护的），同时要经常复审代码，修改不符合规则的代码。</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l">
              <a:buClrTx/>
              <a:buSzTx/>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应输入数字的地方输入非数字内容、边界值、特殊符</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号，验证是否有异常保护。</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3" name="图片 2" descr="140G`4`7[H(M{J3_%P_X[IG"/>
          <p:cNvPicPr>
            <a:picLocks noChangeAspect="1"/>
          </p:cNvPicPr>
          <p:nvPr/>
        </p:nvPicPr>
        <p:blipFill>
          <a:blip r:embed="rId6"/>
          <a:stretch>
            <a:fillRect/>
          </a:stretch>
        </p:blipFill>
        <p:spPr>
          <a:xfrm>
            <a:off x="906304" y="3579178"/>
            <a:ext cx="6896100" cy="1655921"/>
          </a:xfrm>
          <a:prstGeom prst="rect">
            <a:avLst/>
          </a:prstGeom>
        </p:spPr>
      </p:pic>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3794" name="Rectangle 2"/>
          <p:cNvSpPr>
            <a:spLocks noGrp="1"/>
          </p:cNvSpPr>
          <p:nvPr>
            <p:ph type="title" idx="4294967295"/>
          </p:nvPr>
        </p:nvSpPr>
        <p:spPr>
          <a:xfrm>
            <a:off x="1828800" y="1065610"/>
            <a:ext cx="5829300" cy="857250"/>
          </a:xfrm>
          <a:prstGeom prst="rect">
            <a:avLst/>
          </a:prstGeom>
          <a:noFill/>
          <a:ln w="9525">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sz="3000" b="1" i="1" dirty="0">
                <a:solidFill>
                  <a:schemeClr val="accent1"/>
                </a:solidFill>
                <a:latin typeface="汉仪旗黑-85S" panose="00020600040101010101" pitchFamily="18" charset="-122"/>
                <a:ea typeface="汉仪旗黑-85S" panose="00020600040101010101" pitchFamily="18" charset="-122"/>
                <a:sym typeface="+mn-ea"/>
              </a:rPr>
              <a:t>代码评审案例分析</a:t>
            </a:r>
            <a:endParaRPr lang="zh-CN" altLang="en-US" sz="3000" b="1" i="1"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5363" name="Text Box 5"/>
          <p:cNvSpPr txBox="1"/>
          <p:nvPr>
            <p:custDataLst>
              <p:tags r:id="rId5"/>
            </p:custDataLst>
          </p:nvPr>
        </p:nvSpPr>
        <p:spPr>
          <a:xfrm>
            <a:off x="1871663" y="1754981"/>
            <a:ext cx="4510088" cy="276860"/>
          </a:xfrm>
          <a:prstGeom prst="rect">
            <a:avLst/>
          </a:prstGeom>
          <a:noFill/>
          <a:ln w="9525">
            <a:noFill/>
          </a:ln>
        </p:spPr>
        <p:txBody>
          <a:bodyPr lIns="0" tIns="0" rIns="0" bIns="0">
            <a:spAutoFit/>
          </a:bodyPr>
          <a:p>
            <a:pPr eaLnBrk="1" hangingPunct="1">
              <a:spcBef>
                <a:spcPct val="50000"/>
              </a:spcBef>
              <a:buClr>
                <a:srgbClr val="91AC4E"/>
              </a:buClr>
              <a:buSzPct val="88000"/>
              <a:buFont typeface="Wingdings" panose="05000000000000000000" pitchFamily="2" charset="2"/>
              <a:buChar char="p"/>
            </a:pPr>
            <a:r>
              <a:rPr lang="zh-CN" altLang="en-US" b="1" i="1" dirty="0">
                <a:solidFill>
                  <a:schemeClr val="lt1">
                    <a:lumMod val="50000"/>
                  </a:schemeClr>
                </a:solidFill>
                <a:latin typeface="微软雅黑" panose="020B0503020204020204" charset="-122"/>
                <a:ea typeface="微软雅黑" panose="020B0503020204020204" charset="-122"/>
              </a:rPr>
              <a:t>字符串或数组越界</a:t>
            </a:r>
            <a:endParaRPr lang="zh-CN" altLang="en-US" b="1" i="1" dirty="0">
              <a:solidFill>
                <a:schemeClr val="lt1">
                  <a:lumMod val="50000"/>
                </a:schemeClr>
              </a:solidFill>
              <a:latin typeface="微软雅黑" panose="020B0503020204020204" charset="-122"/>
              <a:ea typeface="微软雅黑" panose="020B0503020204020204" charset="-122"/>
            </a:endParaRPr>
          </a:p>
        </p:txBody>
      </p:sp>
      <p:pic>
        <p:nvPicPr>
          <p:cNvPr id="33796" name="Picture 5"/>
          <p:cNvPicPr>
            <a:picLocks noChangeAspect="1"/>
          </p:cNvPicPr>
          <p:nvPr/>
        </p:nvPicPr>
        <p:blipFill>
          <a:blip r:embed="rId6"/>
          <a:stretch>
            <a:fillRect/>
          </a:stretch>
        </p:blipFill>
        <p:spPr>
          <a:xfrm>
            <a:off x="1326356" y="1754505"/>
            <a:ext cx="7040404" cy="4246721"/>
          </a:xfrm>
          <a:prstGeom prst="rect">
            <a:avLst/>
          </a:prstGeom>
          <a:noFill/>
          <a:ln w="9525">
            <a:noFill/>
          </a:ln>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charRg st="0" end="9"/>
                                            </p:txEl>
                                          </p:spTgt>
                                        </p:tgtEl>
                                        <p:attrNameLst>
                                          <p:attrName>style.visibility</p:attrName>
                                        </p:attrNameLst>
                                      </p:cBhvr>
                                      <p:to>
                                        <p:strVal val="visible"/>
                                      </p:to>
                                    </p:set>
                                    <p:animEffect transition="in" filter="fade">
                                      <p:cBhvr>
                                        <p:cTn id="7" dur="500"/>
                                        <p:tgtEl>
                                          <p:spTgt spid="15363">
                                            <p:txEl>
                                              <p:charRg st="0"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4819" name="内容占位符 2"/>
          <p:cNvSpPr>
            <a:spLocks noGrp="1"/>
          </p:cNvSpPr>
          <p:nvPr>
            <p:ph idx="4294967295"/>
            <p:custDataLst>
              <p:tags r:id="rId5"/>
            </p:custDataLst>
          </p:nvPr>
        </p:nvSpPr>
        <p:spPr>
          <a:xfrm>
            <a:off x="628650" y="2226469"/>
            <a:ext cx="7886700" cy="3263504"/>
          </a:xfrm>
          <a:noFill/>
          <a:ln>
            <a:no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dirty="0">
                <a:solidFill>
                  <a:schemeClr val="dk1"/>
                </a:solidFill>
                <a:latin typeface="微软雅黑" panose="020B0503020204020204" charset="-122"/>
                <a:ea typeface="微软雅黑" panose="020B0503020204020204" charset="-122"/>
                <a:sym typeface="+mn-ea"/>
              </a:rPr>
              <a:t>	</a:t>
            </a:r>
            <a:endParaRPr lang="zh-CN" altLang="en-US" dirty="0">
              <a:solidFill>
                <a:schemeClr val="dk1"/>
              </a:solidFill>
              <a:latin typeface="微软雅黑" panose="020B0503020204020204" charset="-122"/>
              <a:ea typeface="微软雅黑" panose="020B0503020204020204" charset="-122"/>
              <a:sym typeface="+mn-ea"/>
            </a:endParaRPr>
          </a:p>
        </p:txBody>
      </p:sp>
      <p:pic>
        <p:nvPicPr>
          <p:cNvPr id="4" name="图片 3" descr="EFA]O36K{G}OR6@YFVK1M_7"/>
          <p:cNvPicPr>
            <a:picLocks noChangeAspect="1"/>
          </p:cNvPicPr>
          <p:nvPr/>
        </p:nvPicPr>
        <p:blipFill>
          <a:blip r:embed="rId6"/>
          <a:stretch>
            <a:fillRect/>
          </a:stretch>
        </p:blipFill>
        <p:spPr>
          <a:xfrm>
            <a:off x="238125" y="1516856"/>
            <a:ext cx="8600599" cy="4101941"/>
          </a:xfrm>
          <a:prstGeom prst="rect">
            <a:avLst/>
          </a:prstGeom>
        </p:spPr>
      </p:pic>
    </p:spTree>
    <p:custDataLst>
      <p:tags r:id="rId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5842" name="标题 1"/>
          <p:cNvSpPr>
            <a:spLocks noGrp="1"/>
          </p:cNvSpPr>
          <p:nvPr>
            <p:ph type="title" idx="4294967295"/>
          </p:nvPr>
        </p:nvSpPr>
        <p:spPr>
          <a:xfrm>
            <a:off x="628650" y="1131094"/>
            <a:ext cx="7886700" cy="994172"/>
          </a:xfrm>
          <a:noFill/>
          <a:ln>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a:solidFill>
                  <a:schemeClr val="accent1"/>
                </a:solidFill>
                <a:latin typeface="汉仪旗黑-85S" panose="00020600040101010101" pitchFamily="18" charset="-122"/>
                <a:ea typeface="汉仪旗黑-85S" panose="00020600040101010101" pitchFamily="18" charset="-122"/>
                <a:sym typeface="+mn-ea"/>
              </a:rPr>
              <a:t>资源不合理使用</a:t>
            </a:r>
            <a:endParaRPr lang="zh-CN" altLang="en-US" dirty="0">
              <a:solidFill>
                <a:schemeClr val="accent1"/>
              </a:solidFill>
              <a:latin typeface="汉仪旗黑-85S" panose="00020600040101010101" pitchFamily="18" charset="-122"/>
              <a:ea typeface="汉仪旗黑-85S" panose="00020600040101010101" pitchFamily="18" charset="-122"/>
              <a:sym typeface="+mn-ea"/>
            </a:endParaRPr>
          </a:p>
        </p:txBody>
      </p:sp>
      <p:pic>
        <p:nvPicPr>
          <p:cNvPr id="2" name="图片 1" descr="}798H]LGVAOONFY(71SSH91"/>
          <p:cNvPicPr>
            <a:picLocks noChangeAspect="1"/>
          </p:cNvPicPr>
          <p:nvPr/>
        </p:nvPicPr>
        <p:blipFill>
          <a:blip r:embed="rId5"/>
          <a:stretch>
            <a:fillRect/>
          </a:stretch>
        </p:blipFill>
        <p:spPr>
          <a:xfrm>
            <a:off x="660559" y="1131094"/>
            <a:ext cx="7620476" cy="4720590"/>
          </a:xfrm>
          <a:prstGeom prst="rect">
            <a:avLst/>
          </a:prstGeom>
        </p:spPr>
      </p:pic>
    </p:spTree>
    <p:custDataLst>
      <p:tags r:id="rId6"/>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6867" name="内容占位符 2"/>
          <p:cNvSpPr>
            <a:spLocks noGrp="1"/>
          </p:cNvSpPr>
          <p:nvPr>
            <p:ph idx="4294967295"/>
            <p:custDataLst>
              <p:tags r:id="rId5"/>
            </p:custDataLst>
          </p:nvPr>
        </p:nvSpPr>
        <p:spPr>
          <a:xfrm>
            <a:off x="629126" y="2125504"/>
            <a:ext cx="7886224" cy="3438049"/>
          </a:xfrm>
          <a:noFill/>
          <a:ln>
            <a:no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sz="2400"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上述错误在测试中往往不容易发现，可能要等到服务器运行一段时间以后,服务器在某个峰值上崩溃了才知道，而想复现它又很难。</a:t>
            </a:r>
            <a:endParaRPr lang="zh-CN" altLang="en-US" sz="2400"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 name="内容占位符 2"/>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有关数据统计显示：</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60%</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以上的缺陷可以通过代码评审的方式发现。代码审查，不仅能有效发现缺陷，而且为缺陷预防获取各种经验，可有效提高</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代码质量。</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7890" name="标题 1"/>
          <p:cNvSpPr>
            <a:spLocks noGrp="1"/>
          </p:cNvSpPr>
          <p:nvPr>
            <p:ph type="title" idx="4294967295"/>
          </p:nvPr>
        </p:nvSpPr>
        <p:spPr>
          <a:xfrm>
            <a:off x="628650" y="1131094"/>
            <a:ext cx="7886700" cy="994172"/>
          </a:xfrm>
          <a:noFill/>
          <a:ln>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a:solidFill>
                  <a:schemeClr val="accent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sym typeface="+mn-ea"/>
              </a:rPr>
              <a:t>静态代码检查工具</a:t>
            </a:r>
            <a:endParaRPr lang="zh-CN" altLang="en-US" dirty="0">
              <a:solidFill>
                <a:schemeClr val="accent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sym typeface="+mn-ea"/>
            </a:endParaRPr>
          </a:p>
        </p:txBody>
      </p:sp>
      <p:sp>
        <p:nvSpPr>
          <p:cNvPr id="37891" name="内容占位符 2"/>
          <p:cNvSpPr>
            <a:spLocks noGrp="1"/>
          </p:cNvSpPr>
          <p:nvPr>
            <p:ph idx="4294967295"/>
            <p:custDataLst>
              <p:tags r:id="rId5"/>
            </p:custDataLst>
          </p:nvPr>
        </p:nvSpPr>
        <p:spPr>
          <a:xfrm>
            <a:off x="628650" y="2226469"/>
            <a:ext cx="7886700" cy="3263504"/>
          </a:xfrm>
          <a:noFill/>
          <a:ln>
            <a:no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CheckStyle</a:t>
            </a:r>
            <a:endPar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l">
              <a:buClrTx/>
              <a:buSzTx/>
            </a:pPr>
            <a:r>
              <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PMD</a:t>
            </a:r>
            <a:endPar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l">
              <a:buClrTx/>
              <a:buSzTx/>
            </a:pPr>
            <a:r>
              <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FindBug</a:t>
            </a:r>
            <a:endPar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l">
              <a:buClrTx/>
              <a:buSzTx/>
            </a:pPr>
            <a:r>
              <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SourceMonitor</a:t>
            </a:r>
            <a:endPar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l">
              <a:buClrTx/>
              <a:buSzTx/>
            </a:pPr>
            <a:r>
              <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JTest</a:t>
            </a:r>
            <a:endPar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l">
              <a:buClrTx/>
              <a:buSzTx/>
            </a:pPr>
            <a:r>
              <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P3C</a:t>
            </a:r>
            <a:endParaRPr lang="en-US" altLang="zh-CN"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ustDataLst>
      <p:tags r:id="rId6"/>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 name="内容占位符 2"/>
          <p:cNvSpPr>
            <a:spLocks noGrp="1"/>
          </p:cNvSpPr>
          <p:nvPr>
            <p:ph idx="4294967295"/>
            <p:custDataLst>
              <p:tags r:id="rId5"/>
            </p:custDataLst>
          </p:nvPr>
        </p:nvSpPr>
        <p:spPr>
          <a:xfrm>
            <a:off x="628650" y="1264920"/>
            <a:ext cx="7886700" cy="4662805"/>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Checkstyle 是 SourceForge 的开源项目，通过检查对代码编码格式，命名约定，Javadoc，类设计等方面进行代码规范和风格的检查，从而有效约束开发人员更好地遵循代码编写规范。</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PMD 是由 DARPA 在 SourceForge 上发布的开源 Java 代码静态分析工具。PMD 通过其内置的编码规则对 Java 代码进行静态检查，主要包括对潜在的 bug，未使用的代码，重复的代码，循环体创建新对象等问题的检验。</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软件测试与软件质量之间的关系？</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 name="内容占位符 2"/>
          <p:cNvSpPr>
            <a:spLocks noGrp="1"/>
          </p:cNvSpPr>
          <p:nvPr>
            <p:ph idx="4294967295"/>
            <p:custDataLst>
              <p:tags r:id="rId5"/>
            </p:custDataLst>
          </p:nvPr>
        </p:nvSpPr>
        <p:spPr>
          <a:xfrm>
            <a:off x="628650" y="1082675"/>
            <a:ext cx="7886700" cy="5104130"/>
          </a:xfrm>
        </p:spPr>
        <p:txBody>
          <a:bodyPr vert="horz" lIns="68580" tIns="34290" rIns="68580" bIns="3429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FindBugs （</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spotBugs</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）是由马里兰大学提供的一款开源 Java 静态代码分析工具。FindBugs 通过检查类文件或 JAR 文件，将字节码与一组缺陷模式进行对比从而发现代码缺陷，完成静态代码分析。</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Jtest 是 Parasoft 公司推出的一款针对 Java 语言的自动化代码优化和测试工具，Jtest 的静态代码分析功能能够按照其内置的超过 800 条的 Java 编码规范自动检查并纠正这些隐蔽且难以修复的编码错误。同时，还支持用户自定义编码规则，帮助用户预防一些特殊用法的错误。</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P3C </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根据《阿里巴巴</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Java</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开发手册》实现的一个</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Java</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开发规约插件</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将不符合规约的部分按</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Blocker/Critical/Major</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三个等级进行</a:t>
            </a:r>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显示。</a:t>
            </a:r>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8914" name="标题 1"/>
          <p:cNvSpPr>
            <a:spLocks noGrp="1"/>
          </p:cNvSpPr>
          <p:nvPr>
            <p:ph type="title" idx="4294967295"/>
          </p:nvPr>
        </p:nvSpPr>
        <p:spPr>
          <a:xfrm>
            <a:off x="683260" y="621030"/>
            <a:ext cx="7886700" cy="788670"/>
          </a:xfrm>
          <a:noFill/>
          <a:ln>
            <a:no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a:solidFill>
                  <a:schemeClr val="accent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sym typeface="+mn-ea"/>
              </a:rPr>
              <a:t>动态测试</a:t>
            </a:r>
            <a:endParaRPr lang="zh-CN" altLang="en-US" dirty="0">
              <a:solidFill>
                <a:schemeClr val="accent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sym typeface="+mn-ea"/>
            </a:endParaRPr>
          </a:p>
        </p:txBody>
      </p:sp>
      <p:sp>
        <p:nvSpPr>
          <p:cNvPr id="38915" name="内容占位符 2"/>
          <p:cNvSpPr>
            <a:spLocks noGrp="1"/>
          </p:cNvSpPr>
          <p:nvPr>
            <p:ph idx="4294967295"/>
            <p:custDataLst>
              <p:tags r:id="rId5"/>
            </p:custDataLst>
          </p:nvPr>
        </p:nvSpPr>
        <p:spPr>
          <a:xfrm>
            <a:off x="628650" y="1462405"/>
            <a:ext cx="7886700" cy="4400550"/>
          </a:xfrm>
          <a:noFill/>
          <a:ln>
            <a:noFill/>
          </a:ln>
        </p:spPr>
        <p:txBody>
          <a:bodyPr vert="horz" lIns="68580" tIns="34290" rIns="68580" bIns="3429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指通过运行被测程序，检查运行结果与预期结果的差异，来分析软件质量（如功能性、效率、可靠性）的过程</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动态测试的步骤：</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步骤</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1</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：设计测试用例</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步骤</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2</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：搭建测试环境</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步骤</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3</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：编写测试程序（脚本）</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步骤</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4</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：执行测试</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a:p>
            <a:pPr marL="0" lvl="0" algn="l">
              <a:buClrTx/>
              <a:buSzTx/>
              <a:buNone/>
            </a:pP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步骤</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5</a:t>
            </a:r>
            <a:r>
              <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：分析测试结果</a:t>
            </a:r>
            <a:endParaRPr lang="zh-CN" altLang="en-US" dirty="0">
              <a:solidFill>
                <a:schemeClr val="dk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内容占位符 1"/>
          <p:cNvSpPr>
            <a:spLocks noGrp="1"/>
          </p:cNvSpPr>
          <p:nvPr>
            <p:ph idx="4294967295"/>
            <p:custDataLst>
              <p:tags r:id="rId5"/>
            </p:custDataLst>
          </p:nvPr>
        </p:nvSpPr>
        <p:spPr>
          <a:xfrm>
            <a:off x="628650" y="1757363"/>
            <a:ext cx="7886700" cy="4243864"/>
          </a:xfrm>
          <a:noFill/>
          <a:ln>
            <a:solidFill>
              <a:schemeClr val="dk1"/>
            </a:solid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None/>
            </a:pPr>
            <a:r>
              <a:rPr lang="en-US" sz="12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Description</a:t>
            </a:r>
            <a:endParaRPr lang="en-US" sz="12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给出两个整数a和b，计算a+b的值</a:t>
            </a:r>
            <a:r>
              <a:rPr lang="en-US" sz="9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a:t>
            </a:r>
            <a:endParaRPr lang="en-US" sz="9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Input</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整数a和b (-2</a:t>
            </a:r>
            <a:r>
              <a:rPr lang="en-US" sz="1500" b="1" baseline="30000" dirty="0" smtClean="0">
                <a:solidFill>
                  <a:srgbClr val="000000"/>
                </a:solidFill>
                <a:uFillTx/>
                <a:latin typeface="微软雅黑" panose="020B0503020204020204" charset="-122"/>
                <a:ea typeface="微软雅黑" panose="020B0503020204020204" charset="-122"/>
                <a:cs typeface="微软雅黑" panose="020B0503020204020204" charset="-122"/>
                <a:sym typeface="+mn-ea"/>
              </a:rPr>
              <a:t>31</a:t>
            </a: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&lt;a,b&lt;2</a:t>
            </a:r>
            <a:r>
              <a:rPr lang="en-US" sz="1500" b="1" baseline="30000" dirty="0" smtClean="0">
                <a:solidFill>
                  <a:srgbClr val="000000"/>
                </a:solidFill>
                <a:uFillTx/>
                <a:latin typeface="微软雅黑" panose="020B0503020204020204" charset="-122"/>
                <a:ea typeface="微软雅黑" panose="020B0503020204020204" charset="-122"/>
                <a:cs typeface="微软雅黑" panose="020B0503020204020204" charset="-122"/>
                <a:sym typeface="+mn-ea"/>
              </a:rPr>
              <a:t>31</a:t>
            </a: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Output</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zh-CN" alt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输出</a:t>
            </a: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a+b的值。</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Samples</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input:</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1 5 </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output:</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r>
              <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rPr>
              <a:t>6 </a:t>
            </a: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None/>
            </a:pPr>
            <a:endParaRPr lang="en-US" sz="1500" b="1"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3" name="标题 2"/>
          <p:cNvSpPr>
            <a:spLocks noGrp="1"/>
          </p:cNvSpPr>
          <p:nvPr>
            <p:ph type="title" idx="4294967295"/>
          </p:nvPr>
        </p:nvSpPr>
        <p:spPr>
          <a:xfrm>
            <a:off x="628650" y="1131094"/>
            <a:ext cx="7886700" cy="626745"/>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如何进行动态</a:t>
            </a: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软件</a:t>
            </a: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测试？</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diamond(in)">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diamond(in)">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diamond(in)">
                                      <p:cBhvr>
                                        <p:cTn id="22" dur="20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diamond(in)">
                                      <p:cBhvr>
                                        <p:cTn id="27" dur="20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diamond(in)">
                                      <p:cBhvr>
                                        <p:cTn id="32" dur="20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diamond(in)">
                                      <p:cBhvr>
                                        <p:cTn id="37" dur="20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diamond(in)">
                                      <p:cBhvr>
                                        <p:cTn id="42" dur="20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amond(in)">
                                      <p:cBhvr>
                                        <p:cTn id="47" dur="20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diamond(in)">
                                      <p:cBhvr>
                                        <p:cTn id="52" dur="20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diamond(in)">
                                      <p:cBhvr>
                                        <p:cTn id="57" dur="2000"/>
                                        <p:tgtEl>
                                          <p:spTgt spid="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Effect transition="in" filter="diamond(in)">
                                      <p:cBhvr>
                                        <p:cTn id="62"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内容占位符 1"/>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Font typeface="Wingdings" panose="05000000000000000000" charset="0"/>
              <a:buChar char="Ø"/>
            </a:pPr>
            <a:r>
              <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rPr>
              <a:t>这里的input：1  5 ，output：6是一个测试数据。Input 10 20  output 30是一个测试</a:t>
            </a:r>
            <a:r>
              <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rPr>
              <a:t>数据</a:t>
            </a:r>
            <a:endPar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r>
              <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rPr>
              <a:t>是为某个特殊目标依据测试环境而提前编制的一组测试步骤、测试数据和预期结果。</a:t>
            </a:r>
            <a:endPar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endPar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endPar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endPar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endParaRPr lang="zh-CN" altLang="en-US" b="1"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3" name="标题 2"/>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测试用例（</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Test case</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endPar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Tree>
    <p:custDataLst>
      <p:tags r:id="rId6"/>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3" name="标题 2"/>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测试用例的一般格式</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
        <p:nvSpPr>
          <p:cNvPr id="4" name="内容占位符 2"/>
          <p:cNvSpPr txBox="1"/>
          <p:nvPr>
            <p:custDataLst>
              <p:tags r:id="rId5"/>
            </p:custDataLst>
          </p:nvPr>
        </p:nvSpPr>
        <p:spPr>
          <a:xfrm>
            <a:off x="1485900" y="1968246"/>
            <a:ext cx="3028950" cy="3394472"/>
          </a:xfrm>
          <a:prstGeom prst="rect">
            <a:avLst/>
          </a:prstGeom>
        </p:spPr>
        <p:txBody>
          <a:bodyPr vert="horz">
            <a:normAutofit/>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rPr>
              <a:t>用例编号</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rPr>
              <a:t>用例名称</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rPr>
              <a:t>前置条件</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rPr>
              <a:t>输入</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rPr>
              <a:t>步骤</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rPr>
              <a:t>预期输出</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altLang="zh-CN" sz="2025" b="0" i="0" u="none" strike="noStrike" kern="1200" cap="none" spc="0" normalizeH="0" baseline="0" noProof="0" dirty="0" smtClean="0">
              <a:ln>
                <a:noFill/>
              </a:ln>
              <a:solidFill>
                <a:schemeClr val="dk1"/>
              </a:solidFill>
              <a:effectLst/>
              <a:uLnTx/>
              <a:uFillTx/>
              <a:latin typeface="微软雅黑" panose="020B0503020204020204" charset="-122"/>
              <a:ea typeface="微软雅黑" panose="020B0503020204020204" charset="-122"/>
              <a:cs typeface="+mn-cs"/>
            </a:endParaRPr>
          </a:p>
        </p:txBody>
      </p:sp>
      <p:sp>
        <p:nvSpPr>
          <p:cNvPr id="5" name="内容占位符 3"/>
          <p:cNvSpPr txBox="1"/>
          <p:nvPr>
            <p:custDataLst>
              <p:tags r:id="rId6"/>
            </p:custDataLst>
          </p:nvPr>
        </p:nvSpPr>
        <p:spPr>
          <a:xfrm>
            <a:off x="4250529" y="2057400"/>
            <a:ext cx="3407571" cy="3394472"/>
          </a:xfrm>
          <a:prstGeom prst="rect">
            <a:avLst/>
          </a:prstGeom>
        </p:spPr>
        <p:txBody>
          <a:bodyPr>
            <a:normAutofit fontScale="90000" lnSpcReduction="10000"/>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TS001</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登录</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_1_</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正常登录</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进入杭师大教务处的慕测平台</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输入  </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sjm001(</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用户名</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           123456(</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密码</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            根据图示</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验证码</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步骤</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选择登录</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在出现的登录界面依次输入上述各项</a:t>
            </a:r>
            <a:endPar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预期输出</a:t>
            </a:r>
            <a:r>
              <a:rPr kumimoji="0" lang="en-US" altLang="zh-CN"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以</a:t>
            </a:r>
            <a:r>
              <a:rPr lang="en-US" altLang="zh-CN" sz="2025"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rPr>
              <a:t>sjm001</a:t>
            </a:r>
            <a:r>
              <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rPr>
              <a:t>用户身份成功进入慕测平台</a:t>
            </a:r>
            <a:endParaRPr kumimoji="0" lang="zh-CN" altLang="en-US" sz="2025" b="0" i="0" u="none" strike="noStrike" kern="1200" cap="none" spc="0" normalizeH="0" baseline="0" noProof="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内容占位符 1"/>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编写论坛登录的测试用例，要求用户名至少</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3</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位</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密码至少</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6</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位</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且至少有</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1</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个字符。</a:t>
            </a:r>
            <a:endPar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3" name="标题 2"/>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测试用例案例</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graphicFrame>
        <p:nvGraphicFramePr>
          <p:cNvPr id="4" name="表格 3"/>
          <p:cNvGraphicFramePr>
            <a:graphicFrameLocks noGrp="1"/>
          </p:cNvGraphicFramePr>
          <p:nvPr/>
        </p:nvGraphicFramePr>
        <p:xfrm>
          <a:off x="2321703" y="3053951"/>
          <a:ext cx="4572000" cy="1822450"/>
        </p:xfrm>
        <a:graphic>
          <a:graphicData uri="http://schemas.openxmlformats.org/drawingml/2006/table">
            <a:tbl>
              <a:tblPr firstRow="1" bandRow="1">
                <a:tableStyleId>{5C22544A-7EE6-4342-B048-85BDC9FD1C3A}</a:tableStyleId>
              </a:tblPr>
              <a:tblGrid>
                <a:gridCol w="1143000"/>
                <a:gridCol w="1143000"/>
                <a:gridCol w="1143000"/>
                <a:gridCol w="1143000"/>
              </a:tblGrid>
              <a:tr h="364490">
                <a:tc>
                  <a:txBody>
                    <a:bodyPr/>
                    <a:lstStyle/>
                    <a:p>
                      <a:r>
                        <a:rPr lang="zh-CN" altLang="en-US" sz="100" dirty="0" smtClean="0">
                          <a:latin typeface="微软雅黑" panose="020B0503020204020204" charset="-122"/>
                          <a:ea typeface="微软雅黑" panose="020B0503020204020204" charset="-122"/>
                        </a:rPr>
                        <a:t>用例编号</a:t>
                      </a:r>
                      <a:endParaRPr lang="zh-CN" altLang="en-US" sz="100" dirty="0" smtClean="0">
                        <a:latin typeface="微软雅黑" panose="020B0503020204020204" charset="-122"/>
                        <a:ea typeface="微软雅黑" panose="020B0503020204020204" charset="-122"/>
                      </a:endParaRPr>
                    </a:p>
                  </a:txBody>
                  <a:tcPr marL="68580" marR="68580" marT="34290" marB="34290"/>
                </a:tc>
                <a:tc>
                  <a:txBody>
                    <a:bodyPr/>
                    <a:lstStyle/>
                    <a:p>
                      <a:r>
                        <a:rPr lang="zh-CN" altLang="en-US" sz="100" dirty="0" smtClean="0">
                          <a:latin typeface="微软雅黑" panose="020B0503020204020204" charset="-122"/>
                          <a:ea typeface="微软雅黑" panose="020B0503020204020204" charset="-122"/>
                        </a:rPr>
                        <a:t>测试步骤</a:t>
                      </a:r>
                      <a:endParaRPr lang="zh-CN" altLang="en-US" sz="100" dirty="0" smtClean="0">
                        <a:latin typeface="微软雅黑" panose="020B0503020204020204" charset="-122"/>
                        <a:ea typeface="微软雅黑" panose="020B0503020204020204" charset="-122"/>
                      </a:endParaRPr>
                    </a:p>
                  </a:txBody>
                  <a:tcPr marL="68580" marR="68580" marT="34290" marB="34290"/>
                </a:tc>
                <a:tc>
                  <a:txBody>
                    <a:bodyPr/>
                    <a:lstStyle/>
                    <a:p>
                      <a:r>
                        <a:rPr lang="zh-CN" altLang="en-US" sz="100" dirty="0" smtClean="0">
                          <a:latin typeface="微软雅黑" panose="020B0503020204020204" charset="-122"/>
                          <a:ea typeface="微软雅黑" panose="020B0503020204020204" charset="-122"/>
                        </a:rPr>
                        <a:t>输入数据</a:t>
                      </a:r>
                      <a:endParaRPr lang="zh-CN" altLang="en-US" sz="100" dirty="0" smtClean="0">
                        <a:latin typeface="微软雅黑" panose="020B0503020204020204" charset="-122"/>
                        <a:ea typeface="微软雅黑" panose="020B0503020204020204" charset="-122"/>
                      </a:endParaRPr>
                    </a:p>
                  </a:txBody>
                  <a:tcPr marL="68580" marR="68580" marT="34290" marB="34290"/>
                </a:tc>
                <a:tc>
                  <a:txBody>
                    <a:bodyPr/>
                    <a:lstStyle/>
                    <a:p>
                      <a:r>
                        <a:rPr lang="zh-CN" altLang="en-US" sz="100" dirty="0" smtClean="0">
                          <a:latin typeface="微软雅黑" panose="020B0503020204020204" charset="-122"/>
                          <a:ea typeface="微软雅黑" panose="020B0503020204020204" charset="-122"/>
                        </a:rPr>
                        <a:t>预期结果</a:t>
                      </a:r>
                      <a:endParaRPr lang="zh-CN" altLang="en-US" sz="100" dirty="0" smtClean="0">
                        <a:latin typeface="微软雅黑" panose="020B0503020204020204" charset="-122"/>
                        <a:ea typeface="微软雅黑" panose="020B0503020204020204" charset="-122"/>
                      </a:endParaRPr>
                    </a:p>
                  </a:txBody>
                  <a:tcPr marL="68580" marR="68580" marT="34290" marB="34290"/>
                </a:tc>
              </a:tr>
              <a:tr h="364490">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r>
              <a:tr h="364490">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r>
              <a:tr h="364490">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r>
              <a:tr h="364490">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a:latin typeface="微软雅黑" panose="020B0503020204020204" charset="-122"/>
                        <a:ea typeface="微软雅黑" panose="020B0503020204020204" charset="-122"/>
                      </a:endParaRPr>
                    </a:p>
                  </a:txBody>
                  <a:tcPr marL="68580" marR="68580" marT="34290" marB="34290"/>
                </a:tc>
                <a:tc>
                  <a:txBody>
                    <a:bodyPr/>
                    <a:lstStyle/>
                    <a:p>
                      <a:endParaRPr lang="zh-CN" altLang="en-US" sz="100" dirty="0">
                        <a:latin typeface="微软雅黑" panose="020B0503020204020204" charset="-122"/>
                        <a:ea typeface="微软雅黑" panose="020B0503020204020204" charset="-122"/>
                      </a:endParaRPr>
                    </a:p>
                  </a:txBody>
                  <a:tcPr marL="68580" marR="68580" marT="34290" marB="34290"/>
                </a:tc>
              </a:tr>
            </a:tbl>
          </a:graphicData>
        </a:graphic>
      </p:graphicFrame>
    </p:spTree>
    <p:custDataLst>
      <p:tags r:id="rId6"/>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pic>
        <p:nvPicPr>
          <p:cNvPr id="1025" name="Picture 1" descr="C:\Users\sjm\AppData\Roaming\Tencent\Users\184036895\QQ\WinTemp\RichOle\`EM4`E{`RJ$K0ED34U5@K64.png"/>
          <p:cNvPicPr>
            <a:picLocks noChangeAspect="1" noChangeArrowheads="1"/>
          </p:cNvPicPr>
          <p:nvPr/>
        </p:nvPicPr>
        <p:blipFill>
          <a:blip r:embed="rId5"/>
          <a:srcRect/>
          <a:stretch>
            <a:fillRect/>
          </a:stretch>
        </p:blipFill>
        <p:spPr bwMode="auto">
          <a:xfrm>
            <a:off x="1625183" y="2089538"/>
            <a:ext cx="1985963" cy="1657350"/>
          </a:xfrm>
          <a:prstGeom prst="rect">
            <a:avLst/>
          </a:prstGeom>
          <a:noFill/>
        </p:spPr>
      </p:pic>
      <p:pic>
        <p:nvPicPr>
          <p:cNvPr id="1026" name="Picture 2" descr="C:\Users\sjm\AppData\Roaming\Tencent\Users\184036895\QQ\WinTemp\RichOle\(ZQMZU`E~BT{4HJW0K4@IH2.png"/>
          <p:cNvPicPr>
            <a:picLocks noChangeAspect="1" noChangeArrowheads="1"/>
          </p:cNvPicPr>
          <p:nvPr/>
        </p:nvPicPr>
        <p:blipFill>
          <a:blip r:embed="rId6"/>
          <a:srcRect/>
          <a:stretch>
            <a:fillRect/>
          </a:stretch>
        </p:blipFill>
        <p:spPr bwMode="auto">
          <a:xfrm>
            <a:off x="3607587" y="2143116"/>
            <a:ext cx="2121694" cy="1193006"/>
          </a:xfrm>
          <a:prstGeom prst="rect">
            <a:avLst/>
          </a:prstGeom>
          <a:noFill/>
        </p:spPr>
      </p:pic>
      <p:pic>
        <p:nvPicPr>
          <p:cNvPr id="1027" name="Picture 3" descr="C:\Users\sjm\AppData\Roaming\Tencent\Users\184036895\QQ\WinTemp\RichOle\BD3)G(HN}4$STT1AQAH%~TP.png"/>
          <p:cNvPicPr>
            <a:picLocks noChangeAspect="1" noChangeArrowheads="1"/>
          </p:cNvPicPr>
          <p:nvPr/>
        </p:nvPicPr>
        <p:blipFill>
          <a:blip r:embed="rId7"/>
          <a:srcRect/>
          <a:stretch>
            <a:fillRect/>
          </a:stretch>
        </p:blipFill>
        <p:spPr bwMode="auto">
          <a:xfrm>
            <a:off x="5589992" y="1982381"/>
            <a:ext cx="2271713" cy="1735931"/>
          </a:xfrm>
          <a:prstGeom prst="rect">
            <a:avLst/>
          </a:prstGeom>
          <a:noFill/>
        </p:spPr>
      </p:pic>
      <p:pic>
        <p:nvPicPr>
          <p:cNvPr id="1028" name="Picture 4" descr="C:\Users\sjm\AppData\Roaming\Tencent\Users\184036895\QQ\WinTemp\RichOle\`L(MAC{EYHK~A[R4WIB@FQ9.png"/>
          <p:cNvPicPr>
            <a:picLocks noChangeAspect="1" noChangeArrowheads="1"/>
          </p:cNvPicPr>
          <p:nvPr/>
        </p:nvPicPr>
        <p:blipFill>
          <a:blip r:embed="rId8"/>
          <a:srcRect/>
          <a:stretch>
            <a:fillRect/>
          </a:stretch>
        </p:blipFill>
        <p:spPr bwMode="auto">
          <a:xfrm>
            <a:off x="5800725" y="3696893"/>
            <a:ext cx="2200275" cy="1364456"/>
          </a:xfrm>
          <a:prstGeom prst="rect">
            <a:avLst/>
          </a:prstGeom>
          <a:noFill/>
        </p:spPr>
      </p:pic>
    </p:spTree>
    <p:custDataLst>
      <p:tags r:id="rId9"/>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10" name="图片 9"/>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7" name="内容占位符 6"/>
          <p:cNvSpPr>
            <a:spLocks noGrp="1"/>
          </p:cNvSpPr>
          <p:nvPr>
            <p:ph sz="half" idx="4294967295"/>
            <p:custDataLst>
              <p:tags r:id="rId5"/>
            </p:custDataLst>
          </p:nvPr>
        </p:nvSpPr>
        <p:spPr>
          <a:xfrm>
            <a:off x="5214942" y="2057400"/>
            <a:ext cx="2443158" cy="3394472"/>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Font typeface="Wingdings" panose="05000000000000000000" charset="0"/>
              <a:buChar char="Ø"/>
            </a:pPr>
            <a:r>
              <a:rPr lang="en-US" altLang="zh-CN" smtClean="0">
                <a:solidFill>
                  <a:schemeClr val="dk1"/>
                </a:solidFill>
                <a:latin typeface="微软雅黑" panose="020B0503020204020204" charset="-122"/>
                <a:ea typeface="微软雅黑" panose="020B0503020204020204" charset="-122"/>
                <a:sym typeface="+mn-ea"/>
              </a:rPr>
              <a:t>Input test  [3,4,5]</a:t>
            </a:r>
            <a:endParaRPr lang="en-US" altLang="zh-CN"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en-US" altLang="zh-CN" smtClean="0">
                <a:solidFill>
                  <a:schemeClr val="dk1"/>
                </a:solidFill>
                <a:latin typeface="微软雅黑" panose="020B0503020204020204" charset="-122"/>
                <a:ea typeface="微软雅黑" panose="020B0503020204020204" charset="-122"/>
                <a:sym typeface="+mn-ea"/>
              </a:rPr>
              <a:t>Sum=3+4+5</a:t>
            </a:r>
            <a:endParaRPr lang="en-US" altLang="zh-CN"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en-US" altLang="zh-CN" smtClean="0">
                <a:solidFill>
                  <a:schemeClr val="dk1"/>
                </a:solidFill>
                <a:latin typeface="微软雅黑" panose="020B0503020204020204" charset="-122"/>
                <a:ea typeface="微软雅黑" panose="020B0503020204020204" charset="-122"/>
                <a:sym typeface="+mn-ea"/>
              </a:rPr>
              <a:t>Sum=4+5</a:t>
            </a:r>
            <a:endParaRPr lang="en-US" altLang="zh-CN"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en-US" altLang="zh-CN" smtClean="0">
                <a:solidFill>
                  <a:schemeClr val="dk1"/>
                </a:solidFill>
                <a:latin typeface="微软雅黑" panose="020B0503020204020204" charset="-122"/>
                <a:ea typeface="微软雅黑" panose="020B0503020204020204" charset="-122"/>
                <a:sym typeface="+mn-ea"/>
              </a:rPr>
              <a:t>Mean=4</a:t>
            </a:r>
            <a:endParaRPr lang="en-US" altLang="zh-CN"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en-US" altLang="zh-CN" smtClean="0">
                <a:solidFill>
                  <a:schemeClr val="dk1"/>
                </a:solidFill>
                <a:latin typeface="微软雅黑" panose="020B0503020204020204" charset="-122"/>
                <a:ea typeface="微软雅黑" panose="020B0503020204020204" charset="-122"/>
                <a:sym typeface="+mn-ea"/>
              </a:rPr>
              <a:t>Mean=3</a:t>
            </a:r>
            <a:endParaRPr lang="en-US" altLang="zh-CN" smtClean="0">
              <a:solidFill>
                <a:schemeClr val="dk1"/>
              </a:solidFill>
              <a:latin typeface="微软雅黑" panose="020B0503020204020204" charset="-122"/>
              <a:ea typeface="微软雅黑" panose="020B0503020204020204" charset="-122"/>
              <a:sym typeface="+mn-ea"/>
            </a:endParaRPr>
          </a:p>
        </p:txBody>
      </p:sp>
      <p:pic>
        <p:nvPicPr>
          <p:cNvPr id="1025" name="Picture 1" descr="C:\Users\sjm\AppData\Roaming\Tencent\Users\184036895\QQ\WinTemp\RichOle\~`BM[~CQBAK~55Q0Q99VFE8.png"/>
          <p:cNvPicPr>
            <a:picLocks noChangeAspect="1" noChangeArrowheads="1"/>
          </p:cNvPicPr>
          <p:nvPr/>
        </p:nvPicPr>
        <p:blipFill>
          <a:blip r:embed="rId6"/>
          <a:srcRect/>
          <a:stretch>
            <a:fillRect/>
          </a:stretch>
        </p:blipFill>
        <p:spPr bwMode="auto">
          <a:xfrm>
            <a:off x="1143000" y="1768067"/>
            <a:ext cx="4125545" cy="3964809"/>
          </a:xfrm>
          <a:prstGeom prst="rect">
            <a:avLst/>
          </a:prstGeom>
          <a:noFill/>
        </p:spPr>
      </p:pic>
      <p:sp>
        <p:nvSpPr>
          <p:cNvPr id="8" name="矩形 7"/>
          <p:cNvSpPr/>
          <p:nvPr>
            <p:custDataLst>
              <p:tags r:id="rId7"/>
            </p:custDataLst>
          </p:nvPr>
        </p:nvSpPr>
        <p:spPr>
          <a:xfrm>
            <a:off x="3821901" y="3482579"/>
            <a:ext cx="375050" cy="267893"/>
          </a:xfrm>
          <a:prstGeom prst="rect">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0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4" name="标题 3"/>
          <p:cNvSpPr>
            <a:spLocks noGrp="1"/>
          </p:cNvSpPr>
          <p:nvPr>
            <p:ph type="title" idx="4294967295"/>
          </p:nvPr>
        </p:nvSpPr>
        <p:spPr>
          <a:xfrm>
            <a:off x="1518026" y="1178703"/>
            <a:ext cx="6172200" cy="972731"/>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一个测试执行到包含</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fault</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的代码，一定会产生错误的中间状态吗？</a:t>
            </a:r>
            <a:endPar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6" name="内容占位符 5"/>
          <p:cNvSpPr>
            <a:spLocks noGrp="1"/>
          </p:cNvSpPr>
          <p:nvPr>
            <p:ph sz="half" idx="4294967295"/>
            <p:custDataLst>
              <p:tags r:id="rId5"/>
            </p:custDataLst>
          </p:nvPr>
        </p:nvSpPr>
        <p:spPr>
          <a:xfrm>
            <a:off x="4629150" y="2357430"/>
            <a:ext cx="3028950" cy="3094442"/>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dirty="0" smtClean="0">
                <a:solidFill>
                  <a:schemeClr val="dk1"/>
                </a:solidFill>
                <a:latin typeface="微软雅黑" panose="020B0503020204020204" charset="-122"/>
                <a:ea typeface="微软雅黑" panose="020B0503020204020204" charset="-122"/>
                <a:sym typeface="+mn-ea"/>
              </a:rPr>
              <a:t>Test input[0,4,5 ]</a:t>
            </a:r>
            <a:endParaRPr lang="en-US" altLang="zh-CN" dirty="0" smtClean="0">
              <a:solidFill>
                <a:schemeClr val="dk1"/>
              </a:solidFill>
              <a:latin typeface="微软雅黑" panose="020B0503020204020204" charset="-122"/>
              <a:ea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sym typeface="+mn-ea"/>
              </a:rPr>
              <a:t>Sum=0+4+5</a:t>
            </a:r>
            <a:endParaRPr lang="en-US" altLang="zh-CN" dirty="0" smtClean="0">
              <a:solidFill>
                <a:schemeClr val="dk1"/>
              </a:solidFill>
              <a:latin typeface="微软雅黑" panose="020B0503020204020204" charset="-122"/>
              <a:ea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sym typeface="+mn-ea"/>
              </a:rPr>
              <a:t>Sum=4+5</a:t>
            </a:r>
            <a:endParaRPr lang="en-US" altLang="zh-CN" dirty="0" smtClean="0">
              <a:solidFill>
                <a:schemeClr val="dk1"/>
              </a:solidFill>
              <a:latin typeface="微软雅黑" panose="020B0503020204020204" charset="-122"/>
              <a:ea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sym typeface="+mn-ea"/>
              </a:rPr>
              <a:t>Mean=3</a:t>
            </a:r>
            <a:endParaRPr lang="en-US" altLang="zh-CN" dirty="0" smtClean="0">
              <a:solidFill>
                <a:schemeClr val="dk1"/>
              </a:solidFill>
              <a:latin typeface="微软雅黑" panose="020B0503020204020204" charset="-122"/>
              <a:ea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sym typeface="+mn-ea"/>
              </a:rPr>
              <a:t>Mean=3</a:t>
            </a:r>
            <a:endParaRPr lang="en-US" altLang="zh-CN" dirty="0" smtClean="0">
              <a:solidFill>
                <a:schemeClr val="dk1"/>
              </a:solidFill>
              <a:latin typeface="微软雅黑" panose="020B0503020204020204" charset="-122"/>
              <a:ea typeface="微软雅黑" panose="020B0503020204020204" charset="-122"/>
              <a:sym typeface="+mn-ea"/>
            </a:endParaRPr>
          </a:p>
        </p:txBody>
      </p:sp>
      <p:pic>
        <p:nvPicPr>
          <p:cNvPr id="7" name="Picture 1" descr="C:\Users\sjm\AppData\Roaming\Tencent\Users\184036895\QQ\WinTemp\RichOle\~`BM[~CQBAK~55Q0Q99VFE8.png"/>
          <p:cNvPicPr>
            <a:picLocks noGrp="1" noChangeAspect="1" noChangeArrowheads="1"/>
          </p:cNvPicPr>
          <p:nvPr>
            <p:ph sz="half" idx="4294967295"/>
          </p:nvPr>
        </p:nvPicPr>
        <p:blipFill>
          <a:blip r:embed="rId6"/>
          <a:stretch>
            <a:fillRect/>
          </a:stretch>
        </p:blipFill>
        <p:spPr bwMode="auto">
          <a:xfrm>
            <a:off x="1303109" y="2357430"/>
            <a:ext cx="3211853" cy="2893239"/>
          </a:xfrm>
          <a:prstGeom prst="rect">
            <a:avLst/>
          </a:prstGeom>
          <a:noFill/>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4" name="标题 3"/>
          <p:cNvSpPr>
            <a:spLocks noGrp="1"/>
          </p:cNvSpPr>
          <p:nvPr>
            <p:ph type="title" idx="4294967295"/>
          </p:nvPr>
        </p:nvSpPr>
        <p:spPr>
          <a:xfrm>
            <a:off x="628650" y="1131094"/>
            <a:ext cx="7886700" cy="994172"/>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产生了错误的中间状态</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error</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，一定会有失效</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 failure</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吗</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endPar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6" name="内容占位符 5"/>
          <p:cNvSpPr>
            <a:spLocks noGrp="1"/>
          </p:cNvSpPr>
          <p:nvPr>
            <p:ph sz="half" idx="4294967295"/>
            <p:custDataLst>
              <p:tags r:id="rId5"/>
            </p:custDataLst>
          </p:nvPr>
        </p:nvSpPr>
        <p:spPr>
          <a:xfrm>
            <a:off x="4629150" y="2226469"/>
            <a:ext cx="3886200" cy="3263504"/>
          </a:xfrm>
        </p:spPr>
        <p:txBody>
          <a:bodyPr vert="horz" lIns="68580" tIns="34290" rIns="68580" bIns="3429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Test input:[3,5,4]</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Sum=3+5+4</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Sum=3+5</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Mean=12/3=4</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Mean=8/2=4</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没有观察到一个</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failure</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的行为</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pic>
        <p:nvPicPr>
          <p:cNvPr id="17410" name="Picture 2"/>
          <p:cNvPicPr>
            <a:picLocks noChangeAspect="1" noChangeArrowheads="1"/>
          </p:cNvPicPr>
          <p:nvPr/>
        </p:nvPicPr>
        <p:blipFill>
          <a:blip r:embed="rId6"/>
          <a:srcRect/>
          <a:stretch>
            <a:fillRect/>
          </a:stretch>
        </p:blipFill>
        <p:spPr bwMode="auto">
          <a:xfrm>
            <a:off x="1518026" y="2250273"/>
            <a:ext cx="3121139" cy="2946818"/>
          </a:xfrm>
          <a:prstGeom prst="rect">
            <a:avLst/>
          </a:prstGeom>
          <a:noFill/>
          <a:ln w="9525">
            <a:noFill/>
            <a:miter lim="800000"/>
            <a:headEnd/>
            <a:tailEnd/>
          </a:ln>
          <a:effectLst/>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28650" y="1916430"/>
            <a:ext cx="7886700" cy="3573780"/>
          </a:xfrm>
        </p:spPr>
        <p:txBody>
          <a:bodyPr/>
          <a:p>
            <a:pPr>
              <a:buFont typeface="Wingdings" panose="05000000000000000000" charset="0"/>
              <a:buChar char="Ø"/>
            </a:pPr>
            <a:r>
              <a:rPr lang="en-US" altLang="zh-CN"/>
              <a:t>Bohm</a:t>
            </a:r>
            <a:r>
              <a:rPr lang="zh-CN" altLang="en-US"/>
              <a:t>质量模型（</a:t>
            </a:r>
            <a:r>
              <a:rPr lang="en-US" altLang="zh-CN"/>
              <a:t>1976</a:t>
            </a:r>
            <a:r>
              <a:rPr lang="zh-CN" altLang="en-US"/>
              <a:t>年提出）</a:t>
            </a:r>
            <a:endParaRPr lang="zh-CN" altLang="en-US"/>
          </a:p>
          <a:p>
            <a:pPr>
              <a:buFont typeface="Wingdings" panose="05000000000000000000" charset="0"/>
              <a:buChar char="Ø"/>
            </a:pPr>
            <a:r>
              <a:rPr lang="en-US" altLang="zh-CN"/>
              <a:t>McCall</a:t>
            </a:r>
            <a:r>
              <a:rPr lang="zh-CN" altLang="en-US"/>
              <a:t>质量模型（</a:t>
            </a:r>
            <a:r>
              <a:rPr lang="en-US" altLang="zh-CN"/>
              <a:t>1979</a:t>
            </a:r>
            <a:r>
              <a:rPr lang="zh-CN" altLang="en-US"/>
              <a:t>年提出）</a:t>
            </a:r>
            <a:endParaRPr lang="zh-CN" altLang="en-US"/>
          </a:p>
          <a:p>
            <a:pPr>
              <a:buFont typeface="Wingdings" panose="05000000000000000000" charset="0"/>
              <a:buChar char="Ø"/>
            </a:pPr>
            <a:r>
              <a:rPr lang="en-US" altLang="zh-CN"/>
              <a:t>ISO</a:t>
            </a:r>
            <a:r>
              <a:rPr lang="zh-CN" altLang="en-US"/>
              <a:t>的软件质量模型</a:t>
            </a:r>
            <a:endParaRPr lang="zh-CN" altLang="en-US"/>
          </a:p>
          <a:p>
            <a:pPr lvl="1">
              <a:buFont typeface="Wingdings" panose="05000000000000000000" charset="0"/>
              <a:buChar char="Ø"/>
            </a:pPr>
            <a:r>
              <a:rPr lang="zh-CN" altLang="en-US"/>
              <a:t>外部质量模型和内部质量模型</a:t>
            </a:r>
            <a:endParaRPr lang="zh-CN" altLang="en-US"/>
          </a:p>
          <a:p>
            <a:pPr lvl="1">
              <a:buFont typeface="Wingdings" panose="05000000000000000000" charset="0"/>
              <a:buChar char="Ø"/>
            </a:pPr>
            <a:r>
              <a:rPr lang="zh-CN" altLang="en-US"/>
              <a:t>使用质量模型</a:t>
            </a:r>
            <a:endParaRPr lang="zh-CN" altLang="en-US"/>
          </a:p>
        </p:txBody>
      </p:sp>
      <p:sp>
        <p:nvSpPr>
          <p:cNvPr id="3" name="标题 2"/>
          <p:cNvSpPr>
            <a:spLocks noGrp="1"/>
          </p:cNvSpPr>
          <p:nvPr>
            <p:ph type="title"/>
          </p:nvPr>
        </p:nvSpPr>
        <p:spPr>
          <a:xfrm>
            <a:off x="628650" y="1131094"/>
            <a:ext cx="7886700" cy="659130"/>
          </a:xfrm>
        </p:spPr>
        <p:txBody>
          <a:bodyPr>
            <a:normAutofit fontScale="90000"/>
          </a:bodyPr>
          <a:p>
            <a:r>
              <a:rPr lang="zh-CN" altLang="en-US" dirty="0" smtClean="0">
                <a:sym typeface="+mn-ea"/>
              </a:rPr>
              <a:t>软件质量模型</a:t>
            </a:r>
            <a:endParaRPr lang="zh-CN" altLang="en-US"/>
          </a:p>
        </p:txBody>
      </p:sp>
      <p:pic>
        <p:nvPicPr>
          <p:cNvPr id="4" name="图片 3" descr="屏幕快照 2013-12-22 下午10.01.5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9841" y="4149181"/>
            <a:ext cx="6260838" cy="242126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标题 1"/>
          <p:cNvSpPr>
            <a:spLocks noGrp="1"/>
          </p:cNvSpPr>
          <p:nvPr>
            <p:ph type="title" idx="4294967295"/>
          </p:nvPr>
        </p:nvSpPr>
        <p:spPr>
          <a:xfrm>
            <a:off x="952500" y="1232059"/>
            <a:ext cx="6705600" cy="857250"/>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软件测试</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PIE</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模型</a:t>
            </a:r>
            <a:endPar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ph idx="4294967295"/>
          </p:nvPr>
        </p:nvSpPr>
        <p:spPr>
          <a:xfrm>
            <a:off x="816293" y="2057400"/>
            <a:ext cx="7184708" cy="3580448"/>
          </a:xfr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Font typeface="Wingdings" panose="05000000000000000000" charset="0"/>
              <a:buChar char="Ø"/>
            </a:pP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Fault</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A static </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defect in the software</a:t>
            </a:r>
            <a:endPar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静态</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存在于软件当中的缺陷</a:t>
            </a:r>
            <a:endPar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Error</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:An</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 incorrect internal state that is the manifestation of some faults</a:t>
            </a:r>
            <a:endPar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运行过程当中，运行到这个</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fault,</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触发了一个错误的中间状态</a:t>
            </a:r>
            <a:endPar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Failure</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：刚才的</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error</a:t>
            </a:r>
            <a:r>
              <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rPr>
              <a:t>传到外面观察到的失效的行为</a:t>
            </a:r>
            <a:endParaRPr lang="en-US" altLang="zh-CN" dirty="0" smtClean="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5"/>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标题 1"/>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讨论</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
        <p:nvSpPr>
          <p:cNvPr id="3" name="内容占位符 2"/>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Font typeface="Wingdings" panose="05000000000000000000" charset="0"/>
              <a:buChar char="Ø"/>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1</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、测试未必能执行到</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fault</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的位置，特别是当控制流比较复杂的时候</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 typeface="Wingdings" panose="05000000000000000000" charset="0"/>
              <a:buChar char="Ø"/>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2</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、即使测试执行到了错误的代码即</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fault,</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也不一定能触发</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error</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标题 1"/>
          <p:cNvSpPr>
            <a:spLocks noGrp="1"/>
          </p:cNvSpPr>
          <p:nvPr>
            <p:ph type="title" idx="4294967295"/>
          </p:nvPr>
        </p:nvSpPr>
        <p:spPr>
          <a:xfrm>
            <a:off x="628650" y="1131094"/>
            <a:ext cx="7886700" cy="994172"/>
          </a:xfr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测试用例发现缺陷的三个必要条件</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
        <p:nvSpPr>
          <p:cNvPr id="3" name="内容占位符 2"/>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 Execution</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）执行、到达     执行到错误代码</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(Infection)</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感染    触发出一个错误的中间状态</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(Propagation)</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传播：这个错误的中间状态必须传播出来让人们能观察到</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软件测试的</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PIE</a:t>
            </a:r>
            <a:r>
              <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rPr>
              <a:t>模型</a:t>
            </a:r>
            <a:endParaRPr lang="en-US" altLang="zh-CN"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pic>
        <p:nvPicPr>
          <p:cNvPr id="1025" name="Picture 1" descr="C:\Users\Administrator\AppData\Roaming\Tencent\Users\184036895\QQ\WinTemp\RichOle\6JS9$J]0HM$ELUON@JDA5RP.png"/>
          <p:cNvPicPr>
            <a:picLocks noChangeAspect="1" noChangeArrowheads="1"/>
          </p:cNvPicPr>
          <p:nvPr/>
        </p:nvPicPr>
        <p:blipFill>
          <a:blip r:embed="rId5"/>
          <a:srcRect/>
          <a:stretch>
            <a:fillRect/>
          </a:stretch>
        </p:blipFill>
        <p:spPr bwMode="auto">
          <a:xfrm>
            <a:off x="1518026" y="1017968"/>
            <a:ext cx="6272710" cy="4714890"/>
          </a:xfrm>
          <a:prstGeom prst="rect">
            <a:avLst/>
          </a:prstGeom>
          <a:noFill/>
        </p:spPr>
      </p:pic>
      <p:sp>
        <p:nvSpPr>
          <p:cNvPr id="5" name="矩形 4"/>
          <p:cNvSpPr/>
          <p:nvPr>
            <p:custDataLst>
              <p:tags r:id="rId6"/>
            </p:custDataLst>
          </p:nvPr>
        </p:nvSpPr>
        <p:spPr>
          <a:xfrm>
            <a:off x="4518422" y="2893215"/>
            <a:ext cx="3268289" cy="2732504"/>
          </a:xfrm>
          <a:prstGeom prst="rect">
            <a:avLst/>
          </a:prstGeom>
          <a:solidFill>
            <a:schemeClr val="l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6" name="矩形 5"/>
          <p:cNvSpPr/>
          <p:nvPr>
            <p:custDataLst>
              <p:tags r:id="rId7"/>
            </p:custDataLst>
          </p:nvPr>
        </p:nvSpPr>
        <p:spPr>
          <a:xfrm>
            <a:off x="1571604" y="4929198"/>
            <a:ext cx="2893239" cy="589364"/>
          </a:xfrm>
          <a:prstGeom prst="rect">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pic>
        <p:nvPicPr>
          <p:cNvPr id="1025" name="Picture 1" descr="C:\Users\Administrator\AppData\Roaming\Tencent\Users\184036895\QQ\WinTemp\RichOle\6JS9$J]0HM$ELUON@JDA5RP.png"/>
          <p:cNvPicPr>
            <a:picLocks noChangeAspect="1" noChangeArrowheads="1"/>
          </p:cNvPicPr>
          <p:nvPr/>
        </p:nvPicPr>
        <p:blipFill>
          <a:blip r:embed="rId5"/>
          <a:srcRect/>
          <a:stretch>
            <a:fillRect/>
          </a:stretch>
        </p:blipFill>
        <p:spPr bwMode="auto">
          <a:xfrm>
            <a:off x="1518026" y="1017968"/>
            <a:ext cx="6272710" cy="4714890"/>
          </a:xfrm>
          <a:prstGeom prst="rect">
            <a:avLst/>
          </a:prstGeom>
          <a:noFill/>
        </p:spPr>
      </p:pic>
    </p:spTree>
    <p:custDataLst>
      <p:tags r:id="rId6"/>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795" y="1261745"/>
            <a:ext cx="3545205" cy="391160"/>
          </a:xfrm>
          <a:ln w="12700">
            <a:miter lim="400000"/>
          </a:ln>
        </p:spPr>
        <p:txBody>
          <a:bodyPr lIns="19050" tIns="19050" rIns="19050" bIns="19050" anchor="ctr">
            <a:normAutofit fontScale="90000"/>
          </a:bodyPr>
          <a:lstStyle/>
          <a:p>
            <a:r>
              <a:rPr lang="zh-CN" altLang="en-US" dirty="0"/>
              <a:t>软件测试的原则</a:t>
            </a:r>
            <a:endParaRPr lang="zh-CN" altLang="en-US" dirty="0"/>
          </a:p>
        </p:txBody>
      </p:sp>
      <p:sp>
        <p:nvSpPr>
          <p:cNvPr id="6" name="Rectangle 3"/>
          <p:cNvSpPr txBox="1">
            <a:spLocks noRot="1" noChangeArrowheads="1"/>
          </p:cNvSpPr>
          <p:nvPr/>
        </p:nvSpPr>
        <p:spPr>
          <a:xfrm>
            <a:off x="1026739" y="2003267"/>
            <a:ext cx="7468151" cy="2492173"/>
          </a:xfrm>
          <a:prstGeom prst="rect">
            <a:avLst/>
          </a:prstGeom>
          <a:ln w="12700">
            <a:miter lim="400000"/>
          </a:ln>
        </p:spPr>
        <p:txBody>
          <a:bodyPr lIns="19050" tIns="19050" rIns="19050" bIns="1905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635000" indent="-635000" algn="l">
              <a:lnSpc>
                <a:spcPct val="150000"/>
              </a:lnSpc>
              <a:spcBef>
                <a:spcPts val="1200"/>
              </a:spcBef>
              <a:buFont typeface="Wingdings" panose="05000000000000000000" pitchFamily="2" charset="2"/>
              <a:buChar char="n"/>
              <a:defRPr sz="4800">
                <a:latin typeface="微软雅黑" panose="020B0503020204020204" charset="-122"/>
                <a:ea typeface="微软雅黑" panose="020B0503020204020204" charset="-122"/>
                <a:cs typeface="微软雅黑" panose="020B0503020204020204" charset="-122"/>
              </a:defRPr>
            </a:lvl1pPr>
            <a:lvl2pPr marL="1270000" lvl="1" indent="-635000" algn="l">
              <a:lnSpc>
                <a:spcPct val="150000"/>
              </a:lnSpc>
              <a:spcBef>
                <a:spcPts val="5900"/>
              </a:spcBef>
              <a:buSzPct val="125000"/>
              <a:buFont typeface="Wingdings" panose="05000000000000000000" pitchFamily="2" charset="2"/>
              <a:buChar char="Ø"/>
              <a:defRPr sz="4800">
                <a:solidFill>
                  <a:srgbClr val="FF0000"/>
                </a:solidFill>
                <a:latin typeface="微软雅黑" panose="020B0503020204020204" charset="-122"/>
                <a:ea typeface="微软雅黑" panose="020B0503020204020204" charset="-122"/>
                <a:cs typeface="黑体" panose="02010609060101010101" charset="-122"/>
              </a:defRPr>
            </a:lvl2pPr>
            <a:lvl3pPr marL="1905000" lvl="2" indent="-635000" algn="l">
              <a:lnSpc>
                <a:spcPct val="150000"/>
              </a:lnSpc>
              <a:buSzPct val="125000"/>
              <a:buFont typeface="Wingdings" panose="05000000000000000000" pitchFamily="2" charset="2"/>
              <a:buChar char="Ø"/>
              <a:defRPr sz="4800" b="0">
                <a:latin typeface="微软雅黑" panose="020B0503020204020204" charset="-122"/>
                <a:ea typeface="微软雅黑" panose="020B0503020204020204" charset="-122"/>
              </a:defRPr>
            </a:lvl3pPr>
            <a:lvl4pPr marL="2540000" indent="-635000" algn="l">
              <a:spcBef>
                <a:spcPts val="5900"/>
              </a:spcBef>
              <a:buSzPct val="125000"/>
              <a:buChar char="•"/>
              <a:defRPr sz="5200" b="0"/>
            </a:lvl4pPr>
            <a:lvl5pPr marL="3175000" indent="-635000" algn="l">
              <a:spcBef>
                <a:spcPts val="5900"/>
              </a:spcBef>
              <a:buSzPct val="125000"/>
              <a:buChar char="•"/>
              <a:defRPr sz="5200" b="0"/>
            </a:lvl5pPr>
            <a:lvl6pPr marL="3810000" indent="-635000" algn="l">
              <a:spcBef>
                <a:spcPts val="5900"/>
              </a:spcBef>
              <a:buSzPct val="125000"/>
              <a:buChar char="•"/>
              <a:defRPr sz="5200" b="0"/>
            </a:lvl6pPr>
            <a:lvl7pPr marL="4445000" indent="-635000" algn="l">
              <a:spcBef>
                <a:spcPts val="5900"/>
              </a:spcBef>
              <a:buSzPct val="125000"/>
              <a:buChar char="•"/>
              <a:defRPr sz="5200" b="0"/>
            </a:lvl7pPr>
            <a:lvl8pPr marL="5080000" indent="-635000" algn="l">
              <a:spcBef>
                <a:spcPts val="5900"/>
              </a:spcBef>
              <a:buSzPct val="125000"/>
              <a:buChar char="•"/>
              <a:defRPr sz="5200" b="0"/>
            </a:lvl8pPr>
            <a:lvl9pPr marL="5715000" indent="-635000" algn="l">
              <a:spcBef>
                <a:spcPts val="5900"/>
              </a:spcBef>
              <a:buSzPct val="125000"/>
              <a:buChar char="•"/>
              <a:defRPr sz="5200" b="0"/>
            </a:lvl9pPr>
          </a:lstStyle>
          <a:p>
            <a:pPr>
              <a:lnSpc>
                <a:spcPct val="200000"/>
              </a:lnSpc>
            </a:pPr>
            <a:r>
              <a:rPr lang="zh-CN" altLang="en-US" sz="1800" b="0" dirty="0"/>
              <a:t>尽早地和不断地进行软件测试 </a:t>
            </a:r>
            <a:endParaRPr lang="zh-CN" altLang="en-US" sz="1800" b="0" dirty="0"/>
          </a:p>
          <a:p>
            <a:pPr>
              <a:lnSpc>
                <a:spcPct val="200000"/>
              </a:lnSpc>
            </a:pPr>
            <a:r>
              <a:rPr lang="zh-CN" altLang="en-US" sz="1800" b="0" dirty="0"/>
              <a:t>程序员应避免检查自己的程序 </a:t>
            </a:r>
            <a:endParaRPr lang="zh-CN" altLang="en-US" sz="1800" b="0" dirty="0"/>
          </a:p>
          <a:p>
            <a:pPr>
              <a:lnSpc>
                <a:spcPct val="200000"/>
              </a:lnSpc>
            </a:pPr>
            <a:r>
              <a:rPr lang="zh-CN" altLang="en-US" sz="1800" b="0" dirty="0"/>
              <a:t>完全测试程序是不可能的 </a:t>
            </a:r>
            <a:endParaRPr lang="zh-CN" altLang="en-US" sz="1800" b="0" dirty="0"/>
          </a:p>
          <a:p>
            <a:pPr>
              <a:lnSpc>
                <a:spcPct val="200000"/>
              </a:lnSpc>
            </a:pPr>
            <a:r>
              <a:rPr lang="zh-CN" altLang="en-US" sz="1800" b="0" dirty="0"/>
              <a:t>软件测试是有风险的行为</a:t>
            </a:r>
            <a:endParaRPr lang="zh-CN" altLang="en-US" sz="1800" b="0" dirty="0">
              <a:solidFill>
                <a:schemeClr val="tx1"/>
              </a:solidFill>
            </a:endParaRPr>
          </a:p>
        </p:txBody>
      </p:sp>
      <p:sp>
        <p:nvSpPr>
          <p:cNvPr id="4" name="矩形 11"/>
          <p:cNvSpPr txBox="1"/>
          <p:nvPr/>
        </p:nvSpPr>
        <p:spPr>
          <a:xfrm>
            <a:off x="343922" y="1301099"/>
            <a:ext cx="596136" cy="361499"/>
          </a:xfrm>
          <a:prstGeom prst="rect">
            <a:avLst/>
          </a:prstGeom>
          <a:noFill/>
          <a:ln w="12700" cap="flat">
            <a:noFill/>
            <a:miter lim="400000"/>
          </a:ln>
          <a:effectLst/>
        </p:spPr>
        <p:txBody>
          <a:bodyPr wrap="square" lIns="17144" tIns="17144" rIns="17144" bIns="17144" numCol="1" anchor="ctr">
            <a:noAutofit/>
          </a:bodyPr>
          <a:lstStyle>
            <a:lvl1pPr defTabSz="914400">
              <a:defRPr sz="4600" b="0">
                <a:solidFill>
                  <a:srgbClr val="FFFFFF"/>
                </a:solidFill>
                <a:latin typeface="Calibri" panose="020F0502020204030204"/>
                <a:ea typeface="Calibri" panose="020F0502020204030204"/>
                <a:cs typeface="Calibri" panose="020F0502020204030204"/>
                <a:sym typeface="Calibri" panose="020F0502020204030204"/>
              </a:defRPr>
            </a:lvl1pPr>
          </a:lstStyle>
          <a:p>
            <a:r>
              <a:rPr sz="1725" dirty="0"/>
              <a:t>0</a:t>
            </a:r>
            <a:r>
              <a:rPr lang="en-US" sz="1725" dirty="0"/>
              <a:t>3</a:t>
            </a:r>
            <a:endParaRPr sz="1725" dirty="0"/>
          </a:p>
        </p:txBody>
      </p:sp>
    </p:spTree>
    <p:custDataLst>
      <p:tags r:id="rId1"/>
    </p:custDataLst>
  </p:cSld>
  <p:clrMapOvr>
    <a:masterClrMapping/>
  </p:clrMapOvr>
  <p:transition spd="med" advTm="274593"/>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795" y="1261745"/>
            <a:ext cx="3947795" cy="391160"/>
          </a:xfrm>
          <a:ln w="12700">
            <a:miter lim="400000"/>
          </a:ln>
        </p:spPr>
        <p:txBody>
          <a:bodyPr lIns="19050" tIns="19050" rIns="19050" bIns="19050" anchor="ctr">
            <a:normAutofit fontScale="90000"/>
          </a:bodyPr>
          <a:lstStyle/>
          <a:p>
            <a:r>
              <a:rPr lang="zh-CN" altLang="en-US" dirty="0"/>
              <a:t>软件测试的原则</a:t>
            </a:r>
            <a:endParaRPr lang="zh-CN" altLang="en-US" dirty="0"/>
          </a:p>
        </p:txBody>
      </p:sp>
      <p:sp>
        <p:nvSpPr>
          <p:cNvPr id="6" name="Rectangle 3"/>
          <p:cNvSpPr txBox="1">
            <a:spLocks noRot="1" noChangeArrowheads="1"/>
          </p:cNvSpPr>
          <p:nvPr/>
        </p:nvSpPr>
        <p:spPr>
          <a:xfrm>
            <a:off x="1026739" y="1951312"/>
            <a:ext cx="7468151" cy="2492173"/>
          </a:xfrm>
          <a:prstGeom prst="rect">
            <a:avLst/>
          </a:prstGeom>
          <a:ln w="12700">
            <a:miter lim="400000"/>
          </a:ln>
        </p:spPr>
        <p:txBody>
          <a:bodyPr lIns="19050" tIns="19050" rIns="19050" bIns="1905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635000" indent="-635000" algn="l">
              <a:lnSpc>
                <a:spcPct val="150000"/>
              </a:lnSpc>
              <a:spcBef>
                <a:spcPts val="1200"/>
              </a:spcBef>
              <a:buFont typeface="Wingdings" panose="05000000000000000000" pitchFamily="2" charset="2"/>
              <a:buChar char="n"/>
              <a:defRPr sz="4800">
                <a:latin typeface="微软雅黑" panose="020B0503020204020204" charset="-122"/>
                <a:ea typeface="微软雅黑" panose="020B0503020204020204" charset="-122"/>
                <a:cs typeface="微软雅黑" panose="020B0503020204020204" charset="-122"/>
              </a:defRPr>
            </a:lvl1pPr>
            <a:lvl2pPr marL="1270000" lvl="1" indent="-635000" algn="l">
              <a:lnSpc>
                <a:spcPct val="150000"/>
              </a:lnSpc>
              <a:spcBef>
                <a:spcPts val="5900"/>
              </a:spcBef>
              <a:buSzPct val="125000"/>
              <a:buFont typeface="Wingdings" panose="05000000000000000000" pitchFamily="2" charset="2"/>
              <a:buChar char="Ø"/>
              <a:defRPr sz="4800">
                <a:solidFill>
                  <a:srgbClr val="FF0000"/>
                </a:solidFill>
                <a:latin typeface="微软雅黑" panose="020B0503020204020204" charset="-122"/>
                <a:ea typeface="微软雅黑" panose="020B0503020204020204" charset="-122"/>
                <a:cs typeface="黑体" panose="02010609060101010101" charset="-122"/>
              </a:defRPr>
            </a:lvl2pPr>
            <a:lvl3pPr marL="1905000" lvl="2" indent="-635000" algn="l">
              <a:lnSpc>
                <a:spcPct val="150000"/>
              </a:lnSpc>
              <a:buSzPct val="125000"/>
              <a:buFont typeface="Wingdings" panose="05000000000000000000" pitchFamily="2" charset="2"/>
              <a:buChar char="Ø"/>
              <a:defRPr sz="4800" b="0">
                <a:latin typeface="微软雅黑" panose="020B0503020204020204" charset="-122"/>
                <a:ea typeface="微软雅黑" panose="020B0503020204020204" charset="-122"/>
              </a:defRPr>
            </a:lvl3pPr>
            <a:lvl4pPr marL="2540000" indent="-635000" algn="l">
              <a:spcBef>
                <a:spcPts val="5900"/>
              </a:spcBef>
              <a:buSzPct val="125000"/>
              <a:buChar char="•"/>
              <a:defRPr sz="5200" b="0"/>
            </a:lvl4pPr>
            <a:lvl5pPr marL="3175000" indent="-635000" algn="l">
              <a:spcBef>
                <a:spcPts val="5900"/>
              </a:spcBef>
              <a:buSzPct val="125000"/>
              <a:buChar char="•"/>
              <a:defRPr sz="5200" b="0"/>
            </a:lvl5pPr>
            <a:lvl6pPr marL="3810000" indent="-635000" algn="l">
              <a:spcBef>
                <a:spcPts val="5900"/>
              </a:spcBef>
              <a:buSzPct val="125000"/>
              <a:buChar char="•"/>
              <a:defRPr sz="5200" b="0"/>
            </a:lvl6pPr>
            <a:lvl7pPr marL="4445000" indent="-635000" algn="l">
              <a:spcBef>
                <a:spcPts val="5900"/>
              </a:spcBef>
              <a:buSzPct val="125000"/>
              <a:buChar char="•"/>
              <a:defRPr sz="5200" b="0"/>
            </a:lvl7pPr>
            <a:lvl8pPr marL="5080000" indent="-635000" algn="l">
              <a:spcBef>
                <a:spcPts val="5900"/>
              </a:spcBef>
              <a:buSzPct val="125000"/>
              <a:buChar char="•"/>
              <a:defRPr sz="5200" b="0"/>
            </a:lvl8pPr>
            <a:lvl9pPr marL="5715000" indent="-635000" algn="l">
              <a:spcBef>
                <a:spcPts val="5900"/>
              </a:spcBef>
              <a:buSzPct val="125000"/>
              <a:buChar char="•"/>
              <a:defRPr sz="5200" b="0"/>
            </a:lvl9pPr>
          </a:lstStyle>
          <a:p>
            <a:pPr>
              <a:lnSpc>
                <a:spcPct val="200000"/>
              </a:lnSpc>
            </a:pPr>
            <a:r>
              <a:rPr lang="zh-CN" altLang="en-US" sz="1800" b="0" dirty="0"/>
              <a:t>在设计测试用例时，应当包括合理的输入条件和不合理的输入条件 </a:t>
            </a:r>
            <a:endParaRPr lang="zh-CN" altLang="en-US" sz="1800" b="0" dirty="0"/>
          </a:p>
          <a:p>
            <a:pPr>
              <a:lnSpc>
                <a:spcPct val="200000"/>
              </a:lnSpc>
            </a:pPr>
            <a:r>
              <a:rPr lang="zh-CN" altLang="en-US" sz="1800" b="0" dirty="0"/>
              <a:t>充分注意测试中的群集现象 </a:t>
            </a:r>
            <a:endParaRPr lang="zh-CN" altLang="en-US" sz="1800" b="0" dirty="0"/>
          </a:p>
          <a:p>
            <a:pPr>
              <a:lnSpc>
                <a:spcPct val="200000"/>
              </a:lnSpc>
            </a:pPr>
            <a:r>
              <a:rPr lang="zh-CN" altLang="en-US" sz="1800" b="0" dirty="0"/>
              <a:t>严格执行测试计划，排除测试的随意性 </a:t>
            </a:r>
            <a:endParaRPr lang="zh-CN" altLang="en-US" sz="1800" b="0" dirty="0"/>
          </a:p>
          <a:p>
            <a:pPr>
              <a:lnSpc>
                <a:spcPct val="200000"/>
              </a:lnSpc>
            </a:pPr>
            <a:r>
              <a:rPr lang="zh-CN" altLang="en-US" sz="1800" b="0" dirty="0"/>
              <a:t>应当对每一个测试结果做全面检查 </a:t>
            </a:r>
            <a:endParaRPr lang="zh-CN" altLang="en-US" sz="1800" b="0" dirty="0"/>
          </a:p>
        </p:txBody>
      </p:sp>
      <p:sp>
        <p:nvSpPr>
          <p:cNvPr id="4" name="矩形 11"/>
          <p:cNvSpPr txBox="1"/>
          <p:nvPr/>
        </p:nvSpPr>
        <p:spPr>
          <a:xfrm>
            <a:off x="343922" y="1301099"/>
            <a:ext cx="596136" cy="361499"/>
          </a:xfrm>
          <a:prstGeom prst="rect">
            <a:avLst/>
          </a:prstGeom>
          <a:noFill/>
          <a:ln w="12700" cap="flat">
            <a:noFill/>
            <a:miter lim="400000"/>
          </a:ln>
          <a:effectLst/>
        </p:spPr>
        <p:txBody>
          <a:bodyPr wrap="square" lIns="17144" tIns="17144" rIns="17144" bIns="17144" numCol="1" anchor="ctr">
            <a:noAutofit/>
          </a:bodyPr>
          <a:lstStyle>
            <a:lvl1pPr defTabSz="914400">
              <a:defRPr sz="4600" b="0">
                <a:solidFill>
                  <a:srgbClr val="FFFFFF"/>
                </a:solidFill>
                <a:latin typeface="Calibri" panose="020F0502020204030204"/>
                <a:ea typeface="Calibri" panose="020F0502020204030204"/>
                <a:cs typeface="Calibri" panose="020F0502020204030204"/>
                <a:sym typeface="Calibri" panose="020F0502020204030204"/>
              </a:defRPr>
            </a:lvl1pPr>
          </a:lstStyle>
          <a:p>
            <a:r>
              <a:rPr sz="1725" dirty="0"/>
              <a:t>0</a:t>
            </a:r>
            <a:r>
              <a:rPr lang="en-US" sz="1725" dirty="0"/>
              <a:t>3</a:t>
            </a:r>
            <a:endParaRPr sz="1725" dirty="0"/>
          </a:p>
        </p:txBody>
      </p:sp>
    </p:spTree>
    <p:custDataLst>
      <p:tags r:id="rId1"/>
    </p:custDataLst>
  </p:cSld>
  <p:clrMapOvr>
    <a:masterClrMapping/>
  </p:clrMapOvr>
  <p:transition spd="med" advTm="138314"/>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795" y="1261745"/>
            <a:ext cx="3749675" cy="391160"/>
          </a:xfrm>
          <a:ln w="12700">
            <a:miter lim="400000"/>
          </a:ln>
        </p:spPr>
        <p:txBody>
          <a:bodyPr lIns="19050" tIns="19050" rIns="19050" bIns="19050" anchor="ctr">
            <a:normAutofit fontScale="90000"/>
          </a:bodyPr>
          <a:lstStyle/>
          <a:p>
            <a:r>
              <a:rPr lang="zh-CN" altLang="en-US" dirty="0"/>
              <a:t>软件测试的原则</a:t>
            </a:r>
            <a:endParaRPr lang="zh-CN" altLang="en-US" dirty="0"/>
          </a:p>
        </p:txBody>
      </p:sp>
      <p:sp>
        <p:nvSpPr>
          <p:cNvPr id="6" name="Rectangle 3"/>
          <p:cNvSpPr txBox="1">
            <a:spLocks noRot="1" noChangeArrowheads="1"/>
          </p:cNvSpPr>
          <p:nvPr/>
        </p:nvSpPr>
        <p:spPr>
          <a:xfrm>
            <a:off x="1026739" y="1662598"/>
            <a:ext cx="7468151" cy="2492173"/>
          </a:xfrm>
          <a:prstGeom prst="rect">
            <a:avLst/>
          </a:prstGeom>
          <a:ln w="12700">
            <a:miter lim="400000"/>
          </a:ln>
        </p:spPr>
        <p:txBody>
          <a:bodyPr lIns="19050" tIns="19050" rIns="19050" bIns="1905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635000" indent="-635000" algn="l">
              <a:lnSpc>
                <a:spcPct val="150000"/>
              </a:lnSpc>
              <a:spcBef>
                <a:spcPts val="1200"/>
              </a:spcBef>
              <a:buFont typeface="Wingdings" panose="05000000000000000000" pitchFamily="2" charset="2"/>
              <a:buChar char="n"/>
              <a:defRPr sz="4800">
                <a:latin typeface="微软雅黑" panose="020B0503020204020204" charset="-122"/>
                <a:ea typeface="微软雅黑" panose="020B0503020204020204" charset="-122"/>
                <a:cs typeface="微软雅黑" panose="020B0503020204020204" charset="-122"/>
              </a:defRPr>
            </a:lvl1pPr>
            <a:lvl2pPr marL="1270000" lvl="1" indent="-635000" algn="l">
              <a:lnSpc>
                <a:spcPct val="150000"/>
              </a:lnSpc>
              <a:spcBef>
                <a:spcPts val="5900"/>
              </a:spcBef>
              <a:buSzPct val="125000"/>
              <a:buFont typeface="Wingdings" panose="05000000000000000000" pitchFamily="2" charset="2"/>
              <a:buChar char="Ø"/>
              <a:defRPr sz="4800">
                <a:solidFill>
                  <a:srgbClr val="FF0000"/>
                </a:solidFill>
                <a:latin typeface="微软雅黑" panose="020B0503020204020204" charset="-122"/>
                <a:ea typeface="微软雅黑" panose="020B0503020204020204" charset="-122"/>
                <a:cs typeface="黑体" panose="02010609060101010101" charset="-122"/>
              </a:defRPr>
            </a:lvl2pPr>
            <a:lvl3pPr marL="1905000" lvl="2" indent="-635000" algn="l">
              <a:lnSpc>
                <a:spcPct val="150000"/>
              </a:lnSpc>
              <a:buSzPct val="125000"/>
              <a:buFont typeface="Wingdings" panose="05000000000000000000" pitchFamily="2" charset="2"/>
              <a:buChar char="Ø"/>
              <a:defRPr sz="4800" b="0">
                <a:latin typeface="微软雅黑" panose="020B0503020204020204" charset="-122"/>
                <a:ea typeface="微软雅黑" panose="020B0503020204020204" charset="-122"/>
              </a:defRPr>
            </a:lvl3pPr>
            <a:lvl4pPr marL="2540000" indent="-635000" algn="l">
              <a:spcBef>
                <a:spcPts val="5900"/>
              </a:spcBef>
              <a:buSzPct val="125000"/>
              <a:buChar char="•"/>
              <a:defRPr sz="5200" b="0"/>
            </a:lvl4pPr>
            <a:lvl5pPr marL="3175000" indent="-635000" algn="l">
              <a:spcBef>
                <a:spcPts val="5900"/>
              </a:spcBef>
              <a:buSzPct val="125000"/>
              <a:buChar char="•"/>
              <a:defRPr sz="5200" b="0"/>
            </a:lvl5pPr>
            <a:lvl6pPr marL="3810000" indent="-635000" algn="l">
              <a:spcBef>
                <a:spcPts val="5900"/>
              </a:spcBef>
              <a:buSzPct val="125000"/>
              <a:buChar char="•"/>
              <a:defRPr sz="5200" b="0"/>
            </a:lvl6pPr>
            <a:lvl7pPr marL="4445000" indent="-635000" algn="l">
              <a:spcBef>
                <a:spcPts val="5900"/>
              </a:spcBef>
              <a:buSzPct val="125000"/>
              <a:buChar char="•"/>
              <a:defRPr sz="5200" b="0"/>
            </a:lvl7pPr>
            <a:lvl8pPr marL="5080000" indent="-635000" algn="l">
              <a:spcBef>
                <a:spcPts val="5900"/>
              </a:spcBef>
              <a:buSzPct val="125000"/>
              <a:buChar char="•"/>
              <a:defRPr sz="5200" b="0"/>
            </a:lvl8pPr>
            <a:lvl9pPr marL="5715000" indent="-635000" algn="l">
              <a:spcBef>
                <a:spcPts val="5900"/>
              </a:spcBef>
              <a:buSzPct val="125000"/>
              <a:buChar char="•"/>
              <a:defRPr sz="5200" b="0"/>
            </a:lvl9pPr>
          </a:lstStyle>
          <a:p>
            <a:pPr>
              <a:lnSpc>
                <a:spcPct val="200000"/>
              </a:lnSpc>
            </a:pPr>
            <a:r>
              <a:rPr lang="zh-CN" altLang="en-US" sz="1800" b="0" dirty="0"/>
              <a:t>妥善保存测试文档等 </a:t>
            </a:r>
            <a:endParaRPr lang="zh-CN" altLang="en-US" sz="1800" b="0" dirty="0"/>
          </a:p>
          <a:p>
            <a:pPr>
              <a:lnSpc>
                <a:spcPct val="200000"/>
              </a:lnSpc>
            </a:pPr>
            <a:r>
              <a:rPr lang="zh-CN" altLang="en-US" sz="1800" b="0" dirty="0"/>
              <a:t>并非所有软件缺陷都能修复 </a:t>
            </a:r>
            <a:endParaRPr lang="zh-CN" altLang="en-US" sz="1800" b="0" dirty="0"/>
          </a:p>
          <a:p>
            <a:pPr>
              <a:lnSpc>
                <a:spcPct val="200000"/>
              </a:lnSpc>
            </a:pPr>
            <a:r>
              <a:rPr lang="en-US" altLang="zh-CN" sz="1800" b="0" dirty="0">
                <a:latin typeface="Times New Roman" panose="02020603050405020304" pitchFamily="18" charset="0"/>
                <a:cs typeface="Times New Roman" panose="02020603050405020304" pitchFamily="18" charset="0"/>
              </a:rPr>
              <a:t>bug</a:t>
            </a:r>
            <a:r>
              <a:rPr lang="zh-CN" altLang="en-US" sz="1800" b="0" dirty="0">
                <a:latin typeface="Times New Roman" panose="02020603050405020304" pitchFamily="18" charset="0"/>
                <a:cs typeface="Times New Roman" panose="02020603050405020304" pitchFamily="18" charset="0"/>
              </a:rPr>
              <a:t>的</a:t>
            </a:r>
            <a:r>
              <a:rPr lang="en-US" altLang="zh-CN" sz="1800" b="0" dirty="0">
                <a:latin typeface="Times New Roman" panose="02020603050405020304" pitchFamily="18" charset="0"/>
                <a:cs typeface="Times New Roman" panose="02020603050405020304" pitchFamily="18" charset="0"/>
              </a:rPr>
              <a:t>80%</a:t>
            </a:r>
            <a:r>
              <a:rPr lang="zh-CN" altLang="en-US" sz="1800" b="0" dirty="0">
                <a:latin typeface="Times New Roman" panose="02020603050405020304" pitchFamily="18" charset="0"/>
                <a:cs typeface="Times New Roman" panose="02020603050405020304" pitchFamily="18" charset="0"/>
              </a:rPr>
              <a:t>原则 </a:t>
            </a:r>
            <a:endParaRPr lang="zh-CN" altLang="en-US" sz="1800" b="0" dirty="0">
              <a:latin typeface="Times New Roman" panose="02020603050405020304" pitchFamily="18" charset="0"/>
              <a:cs typeface="Times New Roman" panose="02020603050405020304" pitchFamily="18" charset="0"/>
            </a:endParaRPr>
          </a:p>
        </p:txBody>
      </p:sp>
      <p:sp>
        <p:nvSpPr>
          <p:cNvPr id="4" name="矩形 11"/>
          <p:cNvSpPr txBox="1"/>
          <p:nvPr/>
        </p:nvSpPr>
        <p:spPr>
          <a:xfrm>
            <a:off x="343922" y="1301099"/>
            <a:ext cx="596136" cy="361499"/>
          </a:xfrm>
          <a:prstGeom prst="rect">
            <a:avLst/>
          </a:prstGeom>
          <a:noFill/>
          <a:ln w="12700" cap="flat">
            <a:noFill/>
            <a:miter lim="400000"/>
          </a:ln>
          <a:effectLst/>
        </p:spPr>
        <p:txBody>
          <a:bodyPr wrap="square" lIns="17144" tIns="17144" rIns="17144" bIns="17144" numCol="1" anchor="ctr">
            <a:noAutofit/>
          </a:bodyPr>
          <a:lstStyle>
            <a:lvl1pPr defTabSz="914400">
              <a:defRPr sz="4600" b="0">
                <a:solidFill>
                  <a:srgbClr val="FFFFFF"/>
                </a:solidFill>
                <a:latin typeface="Calibri" panose="020F0502020204030204"/>
                <a:ea typeface="Calibri" panose="020F0502020204030204"/>
                <a:cs typeface="Calibri" panose="020F0502020204030204"/>
                <a:sym typeface="Calibri" panose="020F0502020204030204"/>
              </a:defRPr>
            </a:lvl1pPr>
          </a:lstStyle>
          <a:p>
            <a:r>
              <a:rPr sz="1725" dirty="0"/>
              <a:t>0</a:t>
            </a:r>
            <a:r>
              <a:rPr lang="en-US" sz="1725" dirty="0"/>
              <a:t>3</a:t>
            </a:r>
            <a:endParaRPr sz="1725" dirty="0"/>
          </a:p>
        </p:txBody>
      </p:sp>
    </p:spTree>
    <p:custDataLst>
      <p:tags r:id="rId1"/>
    </p:custDataLst>
  </p:cSld>
  <p:clrMapOvr>
    <a:masterClrMapping/>
  </p:clrMapOvr>
  <p:transition spd="med" advTm="10121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795" y="1261745"/>
            <a:ext cx="4511040" cy="391160"/>
          </a:xfrm>
          <a:ln w="12700">
            <a:miter lim="400000"/>
          </a:ln>
        </p:spPr>
        <p:txBody>
          <a:bodyPr lIns="19050" tIns="19050" rIns="19050" bIns="19050" anchor="ctr">
            <a:normAutofit fontScale="90000"/>
          </a:bodyPr>
          <a:lstStyle/>
          <a:p>
            <a:r>
              <a:rPr lang="zh-CN" altLang="en-US" dirty="0"/>
              <a:t>软件测试的常见误区</a:t>
            </a:r>
            <a:endParaRPr lang="zh-CN" altLang="en-US" dirty="0"/>
          </a:p>
        </p:txBody>
      </p:sp>
      <p:sp>
        <p:nvSpPr>
          <p:cNvPr id="6" name="Rectangle 3"/>
          <p:cNvSpPr txBox="1">
            <a:spLocks noRot="1" noChangeArrowheads="1"/>
          </p:cNvSpPr>
          <p:nvPr/>
        </p:nvSpPr>
        <p:spPr>
          <a:xfrm>
            <a:off x="1026739" y="1961703"/>
            <a:ext cx="7468151" cy="2492173"/>
          </a:xfrm>
          <a:prstGeom prst="rect">
            <a:avLst/>
          </a:prstGeom>
          <a:ln w="12700">
            <a:miter lim="400000"/>
          </a:ln>
        </p:spPr>
        <p:txBody>
          <a:bodyPr lIns="19050" tIns="19050" rIns="19050" bIns="1905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635000" indent="-635000" algn="l">
              <a:lnSpc>
                <a:spcPct val="150000"/>
              </a:lnSpc>
              <a:spcBef>
                <a:spcPts val="1200"/>
              </a:spcBef>
              <a:buFont typeface="Wingdings" panose="05000000000000000000" pitchFamily="2" charset="2"/>
              <a:buChar char="n"/>
              <a:defRPr sz="4800">
                <a:latin typeface="微软雅黑" panose="020B0503020204020204" charset="-122"/>
                <a:ea typeface="微软雅黑" panose="020B0503020204020204" charset="-122"/>
                <a:cs typeface="微软雅黑" panose="020B0503020204020204" charset="-122"/>
              </a:defRPr>
            </a:lvl1pPr>
            <a:lvl2pPr marL="1270000" lvl="1" indent="-635000" algn="l">
              <a:lnSpc>
                <a:spcPct val="150000"/>
              </a:lnSpc>
              <a:spcBef>
                <a:spcPts val="5900"/>
              </a:spcBef>
              <a:buSzPct val="125000"/>
              <a:buFont typeface="Wingdings" panose="05000000000000000000" pitchFamily="2" charset="2"/>
              <a:buChar char="Ø"/>
              <a:defRPr sz="4800">
                <a:solidFill>
                  <a:srgbClr val="FF0000"/>
                </a:solidFill>
                <a:latin typeface="微软雅黑" panose="020B0503020204020204" charset="-122"/>
                <a:ea typeface="微软雅黑" panose="020B0503020204020204" charset="-122"/>
                <a:cs typeface="黑体" panose="02010609060101010101" charset="-122"/>
              </a:defRPr>
            </a:lvl2pPr>
            <a:lvl3pPr marL="1905000" lvl="2" indent="-635000" algn="l">
              <a:lnSpc>
                <a:spcPct val="150000"/>
              </a:lnSpc>
              <a:buSzPct val="125000"/>
              <a:buFont typeface="Wingdings" panose="05000000000000000000" pitchFamily="2" charset="2"/>
              <a:buChar char="Ø"/>
              <a:defRPr sz="4800" b="0">
                <a:latin typeface="微软雅黑" panose="020B0503020204020204" charset="-122"/>
                <a:ea typeface="微软雅黑" panose="020B0503020204020204" charset="-122"/>
              </a:defRPr>
            </a:lvl3pPr>
            <a:lvl4pPr marL="2540000" indent="-635000" algn="l">
              <a:spcBef>
                <a:spcPts val="5900"/>
              </a:spcBef>
              <a:buSzPct val="125000"/>
              <a:buChar char="•"/>
              <a:defRPr sz="5200" b="0"/>
            </a:lvl4pPr>
            <a:lvl5pPr marL="3175000" indent="-635000" algn="l">
              <a:spcBef>
                <a:spcPts val="5900"/>
              </a:spcBef>
              <a:buSzPct val="125000"/>
              <a:buChar char="•"/>
              <a:defRPr sz="5200" b="0"/>
            </a:lvl5pPr>
            <a:lvl6pPr marL="3810000" indent="-635000" algn="l">
              <a:spcBef>
                <a:spcPts val="5900"/>
              </a:spcBef>
              <a:buSzPct val="125000"/>
              <a:buChar char="•"/>
              <a:defRPr sz="5200" b="0"/>
            </a:lvl6pPr>
            <a:lvl7pPr marL="4445000" indent="-635000" algn="l">
              <a:spcBef>
                <a:spcPts val="5900"/>
              </a:spcBef>
              <a:buSzPct val="125000"/>
              <a:buChar char="•"/>
              <a:defRPr sz="5200" b="0"/>
            </a:lvl7pPr>
            <a:lvl8pPr marL="5080000" indent="-635000" algn="l">
              <a:spcBef>
                <a:spcPts val="5900"/>
              </a:spcBef>
              <a:buSzPct val="125000"/>
              <a:buChar char="•"/>
              <a:defRPr sz="5200" b="0"/>
            </a:lvl8pPr>
            <a:lvl9pPr marL="5715000" indent="-635000" algn="l">
              <a:spcBef>
                <a:spcPts val="5900"/>
              </a:spcBef>
              <a:buSzPct val="125000"/>
              <a:buChar char="•"/>
              <a:defRPr sz="5200" b="0"/>
            </a:lvl9pPr>
          </a:lstStyle>
          <a:p>
            <a:pPr>
              <a:lnSpc>
                <a:spcPct val="200000"/>
              </a:lnSpc>
            </a:pPr>
            <a:r>
              <a:rPr lang="zh-CN" altLang="en-US" sz="1800" b="0" dirty="0"/>
              <a:t>误区</a:t>
            </a:r>
            <a:r>
              <a:rPr lang="en-US" altLang="zh-CN" sz="1800" b="0" dirty="0"/>
              <a:t>1 </a:t>
            </a:r>
            <a:r>
              <a:rPr lang="zh-CN" altLang="en-US" sz="1800" b="0" dirty="0"/>
              <a:t>调试和测试是一样的 </a:t>
            </a:r>
            <a:endParaRPr lang="zh-CN" altLang="en-US" sz="1800" b="0" dirty="0"/>
          </a:p>
          <a:p>
            <a:pPr>
              <a:lnSpc>
                <a:spcPct val="200000"/>
              </a:lnSpc>
            </a:pPr>
            <a:r>
              <a:rPr lang="zh-CN" altLang="en-US" sz="1800" b="0" dirty="0"/>
              <a:t>误区</a:t>
            </a:r>
            <a:r>
              <a:rPr lang="en-US" altLang="zh-CN" sz="1800" b="0" dirty="0"/>
              <a:t>2</a:t>
            </a:r>
            <a:r>
              <a:rPr lang="zh-CN" altLang="en-US" sz="1800" b="0" dirty="0"/>
              <a:t> 软件测试对象就是程序 </a:t>
            </a:r>
            <a:endParaRPr lang="zh-CN" altLang="en-US" sz="1800" b="0" dirty="0"/>
          </a:p>
          <a:p>
            <a:pPr>
              <a:lnSpc>
                <a:spcPct val="200000"/>
              </a:lnSpc>
            </a:pPr>
            <a:r>
              <a:rPr lang="zh-CN" altLang="en-US" sz="1800" b="0" dirty="0"/>
              <a:t>误区</a:t>
            </a:r>
            <a:r>
              <a:rPr lang="en-US" altLang="zh-CN" sz="1800" b="0" dirty="0"/>
              <a:t>3 </a:t>
            </a:r>
            <a:r>
              <a:rPr lang="zh-CN" altLang="en-US" sz="1800" b="0" dirty="0"/>
              <a:t>软件测试是测试人员的事情，与开发人员无关 </a:t>
            </a:r>
            <a:endParaRPr lang="zh-CN" altLang="en-US" sz="1800" b="0" dirty="0"/>
          </a:p>
          <a:p>
            <a:pPr>
              <a:lnSpc>
                <a:spcPct val="200000"/>
              </a:lnSpc>
            </a:pPr>
            <a:r>
              <a:rPr lang="zh-CN" altLang="en-US" sz="1800" b="0" dirty="0"/>
              <a:t>误区</a:t>
            </a:r>
            <a:r>
              <a:rPr lang="en-US" altLang="zh-CN" sz="1800" b="0" dirty="0"/>
              <a:t>4</a:t>
            </a:r>
            <a:r>
              <a:rPr lang="zh-CN" altLang="en-US" sz="1800" b="0" dirty="0"/>
              <a:t> 好的软件质量是通过测试得到的 </a:t>
            </a:r>
            <a:endParaRPr lang="zh-CN" altLang="en-US" sz="1800" b="0" dirty="0"/>
          </a:p>
        </p:txBody>
      </p:sp>
      <p:sp>
        <p:nvSpPr>
          <p:cNvPr id="4" name="矩形 11"/>
          <p:cNvSpPr txBox="1"/>
          <p:nvPr/>
        </p:nvSpPr>
        <p:spPr>
          <a:xfrm>
            <a:off x="343922" y="1301099"/>
            <a:ext cx="596136" cy="361499"/>
          </a:xfrm>
          <a:prstGeom prst="rect">
            <a:avLst/>
          </a:prstGeom>
          <a:noFill/>
          <a:ln w="12700" cap="flat">
            <a:noFill/>
            <a:miter lim="400000"/>
          </a:ln>
          <a:effectLst/>
        </p:spPr>
        <p:txBody>
          <a:bodyPr wrap="square" lIns="17144" tIns="17144" rIns="17144" bIns="17144" numCol="1" anchor="ctr">
            <a:noAutofit/>
          </a:bodyPr>
          <a:lstStyle>
            <a:lvl1pPr defTabSz="914400">
              <a:defRPr sz="4600" b="0">
                <a:solidFill>
                  <a:srgbClr val="FFFFFF"/>
                </a:solidFill>
                <a:latin typeface="Calibri" panose="020F0502020204030204"/>
                <a:ea typeface="Calibri" panose="020F0502020204030204"/>
                <a:cs typeface="Calibri" panose="020F0502020204030204"/>
                <a:sym typeface="Calibri" panose="020F0502020204030204"/>
              </a:defRPr>
            </a:lvl1pPr>
          </a:lstStyle>
          <a:p>
            <a:r>
              <a:rPr sz="1725" dirty="0"/>
              <a:t>0</a:t>
            </a:r>
            <a:r>
              <a:rPr lang="en-US" sz="1725" dirty="0"/>
              <a:t>4</a:t>
            </a:r>
            <a:endParaRPr sz="1725" dirty="0"/>
          </a:p>
        </p:txBody>
      </p:sp>
      <p:sp>
        <p:nvSpPr>
          <p:cNvPr id="3" name="矩形 2"/>
          <p:cNvSpPr/>
          <p:nvPr/>
        </p:nvSpPr>
        <p:spPr>
          <a:xfrm>
            <a:off x="6096693" y="2153141"/>
            <a:ext cx="784860" cy="346075"/>
          </a:xfrm>
          <a:prstGeom prst="rect">
            <a:avLst/>
          </a:prstGeom>
          <a:noFill/>
        </p:spPr>
        <p:txBody>
          <a:bodyPr wrap="none" lIns="34290" tIns="17145" rIns="34290" bIns="17145">
            <a:spAutoFit/>
          </a:bodyPr>
          <a:lstStyle/>
          <a:p>
            <a:pPr algn="ctr"/>
            <a:r>
              <a:rPr lang="en-US" altLang="zh-CN" sz="2025"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De</a:t>
            </a:r>
            <a:r>
              <a:rPr lang="en-US" altLang="zh-CN" sz="2025"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bug</a:t>
            </a:r>
            <a:endParaRPr lang="zh-CN" altLang="en-US" sz="2025"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med" advTm="1628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795" y="1261745"/>
            <a:ext cx="4765675" cy="391160"/>
          </a:xfrm>
          <a:ln w="12700">
            <a:miter lim="400000"/>
          </a:ln>
        </p:spPr>
        <p:txBody>
          <a:bodyPr lIns="19050" tIns="19050" rIns="19050" bIns="19050" anchor="ctr">
            <a:normAutofit fontScale="90000"/>
          </a:bodyPr>
          <a:lstStyle/>
          <a:p>
            <a:r>
              <a:rPr lang="zh-CN" altLang="en-US" dirty="0"/>
              <a:t>软件测试的常见误区</a:t>
            </a:r>
            <a:endParaRPr lang="zh-CN" altLang="en-US" dirty="0"/>
          </a:p>
        </p:txBody>
      </p:sp>
      <p:sp>
        <p:nvSpPr>
          <p:cNvPr id="6" name="Rectangle 3"/>
          <p:cNvSpPr txBox="1">
            <a:spLocks noRot="1" noChangeArrowheads="1"/>
          </p:cNvSpPr>
          <p:nvPr/>
        </p:nvSpPr>
        <p:spPr>
          <a:xfrm>
            <a:off x="1026739" y="1920139"/>
            <a:ext cx="7468151" cy="2492173"/>
          </a:xfrm>
          <a:prstGeom prst="rect">
            <a:avLst/>
          </a:prstGeom>
          <a:ln w="12700">
            <a:miter lim="400000"/>
          </a:ln>
        </p:spPr>
        <p:txBody>
          <a:bodyPr lIns="19050" tIns="19050" rIns="19050" bIns="1905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635000" indent="-635000" algn="l">
              <a:lnSpc>
                <a:spcPct val="150000"/>
              </a:lnSpc>
              <a:spcBef>
                <a:spcPts val="1200"/>
              </a:spcBef>
              <a:buFont typeface="Wingdings" panose="05000000000000000000" pitchFamily="2" charset="2"/>
              <a:buChar char="n"/>
              <a:defRPr sz="4800">
                <a:latin typeface="微软雅黑" panose="020B0503020204020204" charset="-122"/>
                <a:ea typeface="微软雅黑" panose="020B0503020204020204" charset="-122"/>
                <a:cs typeface="微软雅黑" panose="020B0503020204020204" charset="-122"/>
              </a:defRPr>
            </a:lvl1pPr>
            <a:lvl2pPr marL="1270000" lvl="1" indent="-635000" algn="l">
              <a:lnSpc>
                <a:spcPct val="150000"/>
              </a:lnSpc>
              <a:spcBef>
                <a:spcPts val="5900"/>
              </a:spcBef>
              <a:buSzPct val="125000"/>
              <a:buFont typeface="Wingdings" panose="05000000000000000000" pitchFamily="2" charset="2"/>
              <a:buChar char="Ø"/>
              <a:defRPr sz="4800">
                <a:solidFill>
                  <a:srgbClr val="FF0000"/>
                </a:solidFill>
                <a:latin typeface="微软雅黑" panose="020B0503020204020204" charset="-122"/>
                <a:ea typeface="微软雅黑" panose="020B0503020204020204" charset="-122"/>
                <a:cs typeface="黑体" panose="02010609060101010101" charset="-122"/>
              </a:defRPr>
            </a:lvl2pPr>
            <a:lvl3pPr marL="1905000" lvl="2" indent="-635000" algn="l">
              <a:lnSpc>
                <a:spcPct val="150000"/>
              </a:lnSpc>
              <a:buSzPct val="125000"/>
              <a:buFont typeface="Wingdings" panose="05000000000000000000" pitchFamily="2" charset="2"/>
              <a:buChar char="Ø"/>
              <a:defRPr sz="4800" b="0">
                <a:latin typeface="微软雅黑" panose="020B0503020204020204" charset="-122"/>
                <a:ea typeface="微软雅黑" panose="020B0503020204020204" charset="-122"/>
              </a:defRPr>
            </a:lvl3pPr>
            <a:lvl4pPr marL="2540000" indent="-635000" algn="l">
              <a:spcBef>
                <a:spcPts val="5900"/>
              </a:spcBef>
              <a:buSzPct val="125000"/>
              <a:buChar char="•"/>
              <a:defRPr sz="5200" b="0"/>
            </a:lvl4pPr>
            <a:lvl5pPr marL="3175000" indent="-635000" algn="l">
              <a:spcBef>
                <a:spcPts val="5900"/>
              </a:spcBef>
              <a:buSzPct val="125000"/>
              <a:buChar char="•"/>
              <a:defRPr sz="5200" b="0"/>
            </a:lvl5pPr>
            <a:lvl6pPr marL="3810000" indent="-635000" algn="l">
              <a:spcBef>
                <a:spcPts val="5900"/>
              </a:spcBef>
              <a:buSzPct val="125000"/>
              <a:buChar char="•"/>
              <a:defRPr sz="5200" b="0"/>
            </a:lvl6pPr>
            <a:lvl7pPr marL="4445000" indent="-635000" algn="l">
              <a:spcBef>
                <a:spcPts val="5900"/>
              </a:spcBef>
              <a:buSzPct val="125000"/>
              <a:buChar char="•"/>
              <a:defRPr sz="5200" b="0"/>
            </a:lvl7pPr>
            <a:lvl8pPr marL="5080000" indent="-635000" algn="l">
              <a:spcBef>
                <a:spcPts val="5900"/>
              </a:spcBef>
              <a:buSzPct val="125000"/>
              <a:buChar char="•"/>
              <a:defRPr sz="5200" b="0"/>
            </a:lvl8pPr>
            <a:lvl9pPr marL="5715000" indent="-635000" algn="l">
              <a:spcBef>
                <a:spcPts val="5900"/>
              </a:spcBef>
              <a:buSzPct val="125000"/>
              <a:buChar char="•"/>
              <a:defRPr sz="5200" b="0"/>
            </a:lvl9pPr>
          </a:lstStyle>
          <a:p>
            <a:pPr>
              <a:lnSpc>
                <a:spcPct val="200000"/>
              </a:lnSpc>
            </a:pPr>
            <a:r>
              <a:rPr lang="zh-CN" altLang="en-US" sz="1800" b="0" dirty="0"/>
              <a:t>误区</a:t>
            </a:r>
            <a:r>
              <a:rPr lang="en-US" altLang="zh-CN" sz="1800" b="0" dirty="0"/>
              <a:t>5</a:t>
            </a:r>
            <a:r>
              <a:rPr lang="zh-CN" altLang="en-US" sz="1800" b="0" dirty="0"/>
              <a:t> 把不合格的开发人员安排做测试</a:t>
            </a:r>
            <a:endParaRPr lang="zh-CN" altLang="en-US" sz="1800" b="0" dirty="0"/>
          </a:p>
          <a:p>
            <a:pPr>
              <a:lnSpc>
                <a:spcPct val="200000"/>
              </a:lnSpc>
            </a:pPr>
            <a:r>
              <a:rPr lang="zh-CN" altLang="en-US" sz="1800" b="0" dirty="0"/>
              <a:t>误区</a:t>
            </a:r>
            <a:r>
              <a:rPr lang="en-US" altLang="zh-CN" sz="1800" b="0" dirty="0"/>
              <a:t>6</a:t>
            </a:r>
            <a:r>
              <a:rPr lang="zh-CN" altLang="en-US" sz="1800" b="0" dirty="0"/>
              <a:t> 关注于测试的执行而忽略测试的设计 </a:t>
            </a:r>
            <a:endParaRPr lang="zh-CN" altLang="en-US" sz="1800" b="0" dirty="0"/>
          </a:p>
          <a:p>
            <a:pPr>
              <a:lnSpc>
                <a:spcPct val="200000"/>
              </a:lnSpc>
            </a:pPr>
            <a:r>
              <a:rPr lang="zh-CN" altLang="en-US" sz="1800" b="0" dirty="0"/>
              <a:t>误区</a:t>
            </a:r>
            <a:r>
              <a:rPr lang="en-US" altLang="zh-CN" sz="1800" b="0" dirty="0"/>
              <a:t>7</a:t>
            </a:r>
            <a:r>
              <a:rPr lang="zh-CN" altLang="en-US" sz="1800" b="0" dirty="0"/>
              <a:t> 测试自动化是万能的 </a:t>
            </a:r>
            <a:endParaRPr lang="zh-CN" altLang="en-US" sz="1800" b="0" dirty="0"/>
          </a:p>
          <a:p>
            <a:pPr>
              <a:lnSpc>
                <a:spcPct val="200000"/>
              </a:lnSpc>
            </a:pPr>
            <a:r>
              <a:rPr lang="zh-CN" altLang="en-US" sz="1800" b="0" dirty="0"/>
              <a:t>误区</a:t>
            </a:r>
            <a:r>
              <a:rPr lang="en-US" altLang="zh-CN" sz="1800" b="0" dirty="0"/>
              <a:t>8</a:t>
            </a:r>
            <a:r>
              <a:rPr lang="zh-CN" altLang="en-US" sz="1800" b="0" dirty="0"/>
              <a:t> 测试是为了证明软件的正确性 </a:t>
            </a:r>
            <a:endParaRPr lang="zh-CN" altLang="en-US" sz="1800" b="0" dirty="0"/>
          </a:p>
        </p:txBody>
      </p:sp>
      <p:sp>
        <p:nvSpPr>
          <p:cNvPr id="4" name="矩形 11"/>
          <p:cNvSpPr txBox="1"/>
          <p:nvPr/>
        </p:nvSpPr>
        <p:spPr>
          <a:xfrm>
            <a:off x="343922" y="1301099"/>
            <a:ext cx="596136" cy="361499"/>
          </a:xfrm>
          <a:prstGeom prst="rect">
            <a:avLst/>
          </a:prstGeom>
          <a:noFill/>
          <a:ln w="12700" cap="flat">
            <a:noFill/>
            <a:miter lim="400000"/>
          </a:ln>
          <a:effectLst/>
        </p:spPr>
        <p:txBody>
          <a:bodyPr wrap="square" lIns="17144" tIns="17144" rIns="17144" bIns="17144" numCol="1" anchor="ctr">
            <a:noAutofit/>
          </a:bodyPr>
          <a:lstStyle>
            <a:lvl1pPr defTabSz="914400">
              <a:defRPr sz="4600" b="0">
                <a:solidFill>
                  <a:srgbClr val="FFFFFF"/>
                </a:solidFill>
                <a:latin typeface="Calibri" panose="020F0502020204030204"/>
                <a:ea typeface="Calibri" panose="020F0502020204030204"/>
                <a:cs typeface="Calibri" panose="020F0502020204030204"/>
                <a:sym typeface="Calibri" panose="020F0502020204030204"/>
              </a:defRPr>
            </a:lvl1pPr>
          </a:lstStyle>
          <a:p>
            <a:r>
              <a:rPr sz="1725" dirty="0"/>
              <a:t>0</a:t>
            </a:r>
            <a:r>
              <a:rPr lang="en-US" sz="1725" dirty="0"/>
              <a:t>4</a:t>
            </a:r>
            <a:endParaRPr sz="1725" dirty="0"/>
          </a:p>
        </p:txBody>
      </p:sp>
    </p:spTree>
    <p:custDataLst>
      <p:tags r:id="rId1"/>
    </p:custDataLst>
  </p:cSld>
  <p:clrMapOvr>
    <a:masterClrMapping/>
  </p:clrMapOvr>
  <p:transition spd="med" advTm="21026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软件质量模型</a:t>
            </a:r>
            <a:endParaRPr lang="zh-CN" altLang="en-US" dirty="0"/>
          </a:p>
        </p:txBody>
      </p:sp>
      <p:pic>
        <p:nvPicPr>
          <p:cNvPr id="5" name="内容占位符 4" descr="屏幕快照 2014-02-28 下午10.40.15.png"/>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7830" y="1628775"/>
            <a:ext cx="8308340" cy="483997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内容占位符 1"/>
          <p:cNvSpPr>
            <a:spLocks noGrp="1"/>
          </p:cNvSpPr>
          <p:nvPr>
            <p:ph idx="4294967295"/>
            <p:custDataLst>
              <p:tags r:id="rId5"/>
            </p:custDataLst>
          </p:nvPr>
        </p:nvSpPr>
        <p:spPr>
          <a:xfrm>
            <a:off x="628650" y="2226469"/>
            <a:ext cx="7886700" cy="3263504"/>
          </a:xfr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buFont typeface="Wingdings" panose="05000000000000000000" charset="0"/>
              <a:buChar char="Ø"/>
            </a:pPr>
            <a:r>
              <a:rPr lang="zh-CN" altLang="en-US" dirty="0" smtClean="0">
                <a:solidFill>
                  <a:schemeClr val="dk1"/>
                </a:solidFill>
                <a:latin typeface="微软雅黑" panose="020B0503020204020204" charset="-122"/>
                <a:ea typeface="微软雅黑" panose="020B0503020204020204" charset="-122"/>
                <a:sym typeface="+mn-ea"/>
              </a:rPr>
              <a:t>测试没有找到缺陷不能说明软件中没有缺陷</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zh-CN" altLang="en-US" dirty="0" smtClean="0">
                <a:solidFill>
                  <a:schemeClr val="dk1"/>
                </a:solidFill>
                <a:latin typeface="微软雅黑" panose="020B0503020204020204" charset="-122"/>
                <a:ea typeface="微软雅黑" panose="020B0503020204020204" charset="-122"/>
                <a:sym typeface="+mn-ea"/>
              </a:rPr>
              <a:t>好的测试用例对于找出缺陷非常重要</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zh-CN" altLang="en-US" dirty="0" smtClean="0">
                <a:solidFill>
                  <a:schemeClr val="dk1"/>
                </a:solidFill>
                <a:latin typeface="微软雅黑" panose="020B0503020204020204" charset="-122"/>
                <a:ea typeface="微软雅黑" panose="020B0503020204020204" charset="-122"/>
                <a:sym typeface="+mn-ea"/>
              </a:rPr>
              <a:t>测试容易犯的一些</a:t>
            </a:r>
            <a:r>
              <a:rPr lang="zh-CN" altLang="en-US" dirty="0" smtClean="0">
                <a:solidFill>
                  <a:schemeClr val="dk1"/>
                </a:solidFill>
                <a:latin typeface="微软雅黑" panose="020B0503020204020204" charset="-122"/>
                <a:ea typeface="微软雅黑" panose="020B0503020204020204" charset="-122"/>
                <a:sym typeface="+mn-ea"/>
              </a:rPr>
              <a:t>误区</a:t>
            </a:r>
            <a:endParaRPr lang="zh-CN" altLang="en-US" dirty="0" smtClean="0">
              <a:solidFill>
                <a:schemeClr val="dk1"/>
              </a:solidFill>
              <a:latin typeface="微软雅黑" panose="020B0503020204020204" charset="-122"/>
              <a:ea typeface="微软雅黑" panose="020B0503020204020204" charset="-122"/>
              <a:sym typeface="+mn-ea"/>
            </a:endParaRPr>
          </a:p>
          <a:p>
            <a:pPr lvl="0" algn="l">
              <a:buClrTx/>
              <a:buSzTx/>
              <a:buFont typeface="Wingdings" panose="05000000000000000000" charset="0"/>
              <a:buChar char="Ø"/>
            </a:pPr>
            <a:r>
              <a:rPr lang="zh-CN" altLang="en-US" dirty="0" smtClean="0">
                <a:solidFill>
                  <a:schemeClr val="dk1"/>
                </a:solidFill>
                <a:latin typeface="微软雅黑" panose="020B0503020204020204" charset="-122"/>
                <a:ea typeface="微软雅黑" panose="020B0503020204020204" charset="-122"/>
                <a:sym typeface="+mn-ea"/>
              </a:rPr>
              <a:t>怎么样才能设计出好的测试用例？</a:t>
            </a:r>
            <a:endParaRPr lang="zh-CN" altLang="en-US" dirty="0" smtClean="0">
              <a:solidFill>
                <a:schemeClr val="dk1"/>
              </a:solidFill>
              <a:latin typeface="微软雅黑" panose="020B0503020204020204" charset="-122"/>
              <a:ea typeface="微软雅黑" panose="020B0503020204020204" charset="-122"/>
              <a:sym typeface="+mn-ea"/>
            </a:endParaRPr>
          </a:p>
        </p:txBody>
      </p:sp>
      <p:sp>
        <p:nvSpPr>
          <p:cNvPr id="3" name="标题 2"/>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小</a:t>
            </a:r>
            <a:r>
              <a:rPr lang="zh-CN" altLang="en-US" dirty="0" smtClean="0">
                <a:solidFill>
                  <a:schemeClr val="accent1"/>
                </a:solidFill>
                <a:latin typeface="汉仪旗黑-85S" panose="00020600040101010101" pitchFamily="18" charset="-122"/>
                <a:ea typeface="汉仪旗黑-85S" panose="00020600040101010101" pitchFamily="18" charset="-122"/>
                <a:sym typeface="+mn-ea"/>
              </a:rPr>
              <a:t>结</a:t>
            </a:r>
            <a:endParaRPr lang="zh-CN" altLang="en-US" dirty="0" smtClean="0">
              <a:solidFill>
                <a:schemeClr val="accent1"/>
              </a:solidFill>
              <a:latin typeface="汉仪旗黑-85S" panose="00020600040101010101" pitchFamily="18" charset="-122"/>
              <a:ea typeface="汉仪旗黑-85S" panose="00020600040101010101" pitchFamily="18" charset="-122"/>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a:blip r:embed="rId2"/>
          <a:stretch>
            <a:fillRect/>
          </a:stretch>
        </p:blipFill>
        <p:spPr>
          <a:xfrm>
            <a:off x="0" y="857250"/>
            <a:ext cx="1189196" cy="1337786"/>
          </a:xfrm>
          <a:prstGeom prst="rect">
            <a:avLst/>
          </a:prstGeom>
        </p:spPr>
      </p:pic>
      <p:pic>
        <p:nvPicPr>
          <p:cNvPr id="9" name="图片 8"/>
          <p:cNvPicPr>
            <a:picLocks noChangeAspect="1"/>
          </p:cNvPicPr>
          <p:nvPr userDrawn="1">
            <p:custDataLst>
              <p:tags r:id="rId3"/>
            </p:custDataLst>
          </p:nvPr>
        </p:nvPicPr>
        <p:blipFill>
          <a:blip r:embed="rId4"/>
          <a:stretch>
            <a:fillRect/>
          </a:stretch>
        </p:blipFill>
        <p:spPr>
          <a:xfrm>
            <a:off x="7693343" y="4369118"/>
            <a:ext cx="1449229" cy="1631633"/>
          </a:xfrm>
          <a:prstGeom prst="rect">
            <a:avLst/>
          </a:prstGeom>
        </p:spPr>
      </p:pic>
      <p:sp>
        <p:nvSpPr>
          <p:cNvPr id="2" name="标题 1"/>
          <p:cNvSpPr>
            <a:spLocks noGrp="1"/>
          </p:cNvSpPr>
          <p:nvPr>
            <p:ph type="title" idx="4294967295"/>
          </p:nvPr>
        </p:nvSpPr>
        <p:spPr>
          <a:xfrm>
            <a:off x="628650" y="1131094"/>
            <a:ext cx="7886700" cy="994172"/>
          </a:xfr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buClrTx/>
              <a:buSzTx/>
              <a:buFontTx/>
            </a:pP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课后练习（选做</a:t>
            </a:r>
            <a:r>
              <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endParaRPr lang="zh-CN" altLang="en-US" dirty="0" smtClean="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3" name="内容占位符 2"/>
          <p:cNvSpPr>
            <a:spLocks noGrp="1"/>
          </p:cNvSpPr>
          <p:nvPr>
            <p:ph idx="4294967295"/>
            <p:custDataLst>
              <p:tags r:id="rId5"/>
            </p:custDataLst>
          </p:nvPr>
        </p:nvSpPr>
        <p:spPr>
          <a:xfrm>
            <a:off x="628650" y="2226469"/>
            <a:ext cx="7886700" cy="3263504"/>
          </a:xfrm>
        </p:spPr>
        <p:txBody>
          <a:bodyPr vert="horz" lIns="68580" tIns="34290" rIns="68580" bIns="3429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请构造</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1</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个尽可能简单的数值计算</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Java</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程序</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P</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（可执行代码行数不多于</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10</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行），</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P</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包含</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1</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个</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fault</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，以及</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3</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个测试</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 (t1, t2, t3)</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，使得：</a:t>
            </a:r>
            <a:endPar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t1</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执行到</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fault</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 但没有产生</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error</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a:t>
            </a:r>
            <a:endPar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t2</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产生</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error(</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当然执行到</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fault)</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，但没有传播出去成为</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failure</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a:t>
            </a:r>
            <a:endPar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t3</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产生</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failure(</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当然执行到</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fault</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并产生了</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error)</a:t>
            </a:r>
            <a:r>
              <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rPr>
              <a:t>。只有满足全部要求才算构造成功，否则算构造失败。</a:t>
            </a:r>
            <a:endPar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zh-CN" altLang="en-US" dirty="0" smtClean="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静态代码测试实践（详细的要求请登陆学校的慕课平台</a:t>
            </a:r>
            <a:r>
              <a:rPr lang="zh-CN" altLang="en-US"/>
              <a:t>查看）</a:t>
            </a:r>
            <a:endParaRPr lang="zh-CN" altLang="en-US"/>
          </a:p>
        </p:txBody>
      </p:sp>
      <p:sp>
        <p:nvSpPr>
          <p:cNvPr id="3" name="标题 2"/>
          <p:cNvSpPr>
            <a:spLocks noGrp="1"/>
          </p:cNvSpPr>
          <p:nvPr>
            <p:ph type="title"/>
          </p:nvPr>
        </p:nvSpPr>
        <p:spPr/>
        <p:txBody>
          <a:bodyPr/>
          <a:p>
            <a:r>
              <a:rPr lang="zh-CN" altLang="en-US"/>
              <a:t>课后</a:t>
            </a:r>
            <a:r>
              <a:rPr lang="zh-CN" altLang="en-US"/>
              <a:t>作业</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533400" indent="-355600">
              <a:lnSpc>
                <a:spcPct val="150000"/>
              </a:lnSpc>
            </a:pPr>
            <a:r>
              <a:rPr lang="en-US" altLang="zh-CN" sz="3600" b="1" i="1" smtClean="0">
                <a:solidFill>
                  <a:schemeClr val="hlink"/>
                </a:solidFill>
              </a:rPr>
              <a:t>Q &amp; A</a:t>
            </a:r>
            <a:endParaRPr lang="en-US" altLang="zh-CN" sz="3600" b="1" i="1" smtClean="0">
              <a:solidFill>
                <a:schemeClr val="hlink"/>
              </a:solidFill>
            </a:endParaRPr>
          </a:p>
        </p:txBody>
      </p:sp>
      <p:pic>
        <p:nvPicPr>
          <p:cNvPr id="36867" name="Picture 8" descr="cobis.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98688" y="1676400"/>
            <a:ext cx="45720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春秋战国时期，魏文王求教扁鹊：</a:t>
            </a:r>
            <a:r>
              <a:rPr lang="en-US" altLang="zh-CN"/>
              <a:t>“</a:t>
            </a:r>
            <a:r>
              <a:rPr lang="zh-CN" altLang="en-US"/>
              <a:t>你们家兄弟三人，都精于医术，谁是医术最好的呢？</a:t>
            </a:r>
            <a:r>
              <a:rPr lang="en-US" altLang="zh-CN"/>
              <a:t>”</a:t>
            </a:r>
            <a:endParaRPr lang="en-US" altLang="zh-CN"/>
          </a:p>
          <a:p>
            <a:r>
              <a:rPr lang="zh-CN" altLang="en-US"/>
              <a:t>扁鹊答：</a:t>
            </a:r>
            <a:r>
              <a:rPr lang="en-US" altLang="zh-CN"/>
              <a:t>“</a:t>
            </a:r>
            <a:r>
              <a:rPr lang="zh-CN" altLang="en-US"/>
              <a:t>长兄最好，中兄次之</a:t>
            </a:r>
            <a:r>
              <a:rPr lang="zh-CN" altLang="en-US"/>
              <a:t>，我最差</a:t>
            </a:r>
            <a:r>
              <a:rPr lang="en-US" altLang="zh-CN"/>
              <a:t>”</a:t>
            </a:r>
            <a:endParaRPr lang="en-US" altLang="zh-CN"/>
          </a:p>
          <a:p>
            <a:r>
              <a:rPr lang="zh-CN" altLang="en-US"/>
              <a:t>文王又问：</a:t>
            </a:r>
            <a:r>
              <a:rPr lang="en-US" altLang="zh-CN"/>
              <a:t>“</a:t>
            </a:r>
            <a:r>
              <a:rPr lang="zh-CN" altLang="en-US"/>
              <a:t>那为什么你最出名呢？</a:t>
            </a:r>
            <a:r>
              <a:rPr lang="en-US" altLang="zh-CN"/>
              <a:t>”</a:t>
            </a:r>
            <a:endParaRPr lang="en-US" altLang="zh-CN"/>
          </a:p>
          <a:p>
            <a:r>
              <a:rPr lang="zh-CN" altLang="en-US"/>
              <a:t>扁鹊答：</a:t>
            </a:r>
            <a:r>
              <a:rPr lang="en-US" altLang="zh-CN"/>
              <a:t>“</a:t>
            </a:r>
            <a:r>
              <a:rPr lang="en-US" altLang="zh-CN"/>
              <a:t>长兄治病，是治病于病情发作之前，由于一般人不知道他事先能铲除病因，所以他的名气无法传出去；中兄治病，是治病于病情初起时，一般人以为他只能治轻微的小病，所以他的名气只及本乡里；而我是治病于病情严重之时，一般人都看到我在经脉上穿针管放血，在皮肤上敷药等大手术，所以以为我的医术高明，名气因此响遍全国。”</a:t>
            </a:r>
            <a:endParaRPr lang="en-US" altLang="zh-CN"/>
          </a:p>
        </p:txBody>
      </p:sp>
      <p:sp>
        <p:nvSpPr>
          <p:cNvPr id="3" name="标题 2"/>
          <p:cNvSpPr>
            <a:spLocks noGrp="1"/>
          </p:cNvSpPr>
          <p:nvPr>
            <p:ph type="title"/>
          </p:nvPr>
        </p:nvSpPr>
        <p:spPr/>
        <p:txBody>
          <a:bodyPr/>
          <a:p>
            <a:r>
              <a:rPr lang="en-US" altLang="zh-CN"/>
              <a:t>“</a:t>
            </a:r>
            <a:r>
              <a:rPr lang="zh-CN" altLang="en-US"/>
              <a:t>扁鹊三兄弟</a:t>
            </a:r>
            <a:r>
              <a:rPr lang="en-US" altLang="zh-CN"/>
              <a:t>”</a:t>
            </a:r>
            <a:r>
              <a:rPr lang="zh-CN" altLang="en-US"/>
              <a:t>的故事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anose="05000000000000000000" charset="0"/>
              <a:buChar char="Ø"/>
            </a:pPr>
            <a:r>
              <a:rPr lang="zh-CN" altLang="en-US" dirty="0" smtClean="0"/>
              <a:t>针对某一业务（考虑到应试者没有行业背景，给出了详尽的专业说明和例子），请根据需求设计几个用例。</a:t>
            </a:r>
            <a:endParaRPr lang="en-US" altLang="zh-CN" dirty="0" smtClean="0"/>
          </a:p>
          <a:p>
            <a:pPr>
              <a:buFont typeface="Wingdings" panose="05000000000000000000" charset="0"/>
              <a:buChar char="Ø"/>
            </a:pPr>
            <a:r>
              <a:rPr lang="zh-CN" altLang="en-US" dirty="0" smtClean="0"/>
              <a:t>说说你常用的测试方法。</a:t>
            </a:r>
            <a:endParaRPr lang="en-US" altLang="zh-CN" dirty="0" smtClean="0"/>
          </a:p>
          <a:p>
            <a:pPr>
              <a:buFont typeface="Wingdings" panose="05000000000000000000" charset="0"/>
              <a:buChar char="Ø"/>
            </a:pPr>
            <a:r>
              <a:rPr lang="zh-CN" altLang="en-US" dirty="0" smtClean="0"/>
              <a:t>给一个非常简单的小例子，例如登录操作，让应试者回答如何使用等价类方法设计用例。</a:t>
            </a:r>
            <a:endParaRPr lang="en-US" altLang="zh-CN" dirty="0" smtClean="0"/>
          </a:p>
          <a:p>
            <a:pPr>
              <a:buFont typeface="Wingdings" panose="05000000000000000000" charset="0"/>
              <a:buChar char="Ø"/>
            </a:pPr>
            <a:r>
              <a:rPr lang="zh-CN" altLang="en-US" dirty="0" smtClean="0"/>
              <a:t>陈述一个缺陷的生命周期</a:t>
            </a:r>
            <a:endParaRPr lang="en-US" altLang="zh-CN" dirty="0" smtClean="0"/>
          </a:p>
          <a:p>
            <a:pPr>
              <a:buFont typeface="Wingdings" panose="05000000000000000000" charset="0"/>
              <a:buChar char="Ø"/>
            </a:pPr>
            <a:r>
              <a:rPr lang="zh-CN" altLang="en-US" dirty="0" smtClean="0"/>
              <a:t>你看过哪一本测试书籍？哪些技术博客</a:t>
            </a:r>
            <a:r>
              <a:rPr lang="en-US" altLang="zh-CN" dirty="0" smtClean="0"/>
              <a:t>?</a:t>
            </a:r>
            <a:r>
              <a:rPr lang="zh-CN" altLang="en-US" dirty="0" smtClean="0"/>
              <a:t>哪些网站？</a:t>
            </a:r>
            <a:endParaRPr lang="zh-CN" altLang="en-US" dirty="0"/>
          </a:p>
        </p:txBody>
      </p:sp>
      <p:sp>
        <p:nvSpPr>
          <p:cNvPr id="3" name="标题 2"/>
          <p:cNvSpPr>
            <a:spLocks noGrp="1"/>
          </p:cNvSpPr>
          <p:nvPr>
            <p:ph type="title"/>
          </p:nvPr>
        </p:nvSpPr>
        <p:spPr/>
        <p:txBody>
          <a:bodyPr>
            <a:normAutofit/>
          </a:bodyPr>
          <a:lstStyle/>
          <a:p>
            <a:r>
              <a:rPr lang="zh-CN" altLang="en-US" dirty="0" smtClean="0"/>
              <a:t>案例分析</a:t>
            </a:r>
            <a:r>
              <a:rPr lang="en-US" altLang="zh-CN" dirty="0" smtClean="0"/>
              <a:t>(</a:t>
            </a:r>
            <a:r>
              <a:rPr lang="zh-CN" altLang="en-US" dirty="0" smtClean="0"/>
              <a:t>面试问题及答题情况</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1835" y="1388745"/>
            <a:ext cx="7827010" cy="5120005"/>
          </a:xfrm>
        </p:spPr>
        <p:txBody>
          <a:bodyPr>
            <a:normAutofit fontScale="52500" lnSpcReduction="20000"/>
          </a:bodyPr>
          <a:lstStyle/>
          <a:p>
            <a:pPr>
              <a:buFont typeface="Wingdings" panose="05000000000000000000" pitchFamily="2" charset="2"/>
              <a:buChar char="Ø"/>
            </a:pPr>
            <a:r>
              <a:rPr lang="zh-CN" altLang="en-US" sz="4480" dirty="0" smtClean="0"/>
              <a:t>是指软件产品在指定条件下使用时，提供满足明确和隐含要求的功能的能力。</a:t>
            </a:r>
            <a:endParaRPr lang="zh-CN" altLang="en-US" sz="4480" dirty="0" smtClean="0"/>
          </a:p>
          <a:p>
            <a:pPr>
              <a:buNone/>
            </a:pPr>
            <a:r>
              <a:rPr lang="en-US" dirty="0" smtClean="0"/>
              <a:t> </a:t>
            </a:r>
            <a:endParaRPr lang="zh-CN" altLang="en-US" dirty="0" smtClean="0"/>
          </a:p>
          <a:p>
            <a:pPr>
              <a:buFont typeface="Wingdings" panose="05000000000000000000" pitchFamily="2" charset="2"/>
              <a:buChar char="Ø"/>
            </a:pPr>
            <a:r>
              <a:rPr lang="zh-CN" altLang="en-US" sz="3050" dirty="0" smtClean="0"/>
              <a:t>1、适合性：软件产品为特定的任务和用户目标提供一组合适功能的能力</a:t>
            </a:r>
            <a:endParaRPr lang="zh-CN" altLang="en-US" sz="3050" dirty="0" smtClean="0"/>
          </a:p>
          <a:p>
            <a:pPr>
              <a:buNone/>
            </a:pPr>
            <a:r>
              <a:rPr lang="zh-CN" altLang="en-US" sz="3050" dirty="0" smtClean="0"/>
              <a:t> </a:t>
            </a:r>
            <a:endParaRPr lang="zh-CN" altLang="en-US" sz="3050" dirty="0" smtClean="0"/>
          </a:p>
          <a:p>
            <a:pPr>
              <a:buFont typeface="Wingdings" panose="05000000000000000000" pitchFamily="2" charset="2"/>
              <a:buChar char="Ø"/>
            </a:pPr>
            <a:r>
              <a:rPr lang="zh-CN" altLang="en-US" sz="3050" dirty="0" smtClean="0"/>
              <a:t>2、准确性：软件产品提供具有所需精度的正确或相符的结果及效果的能力</a:t>
            </a:r>
            <a:endParaRPr lang="zh-CN" altLang="en-US" sz="3050" dirty="0" smtClean="0"/>
          </a:p>
          <a:p>
            <a:pPr>
              <a:buNone/>
            </a:pPr>
            <a:r>
              <a:rPr lang="zh-CN" altLang="en-US" sz="3050" dirty="0" smtClean="0"/>
              <a:t> </a:t>
            </a:r>
            <a:endParaRPr lang="zh-CN" altLang="en-US" sz="3050" dirty="0" smtClean="0"/>
          </a:p>
          <a:p>
            <a:pPr fontAlgn="auto">
              <a:lnSpc>
                <a:spcPct val="120000"/>
              </a:lnSpc>
              <a:buFont typeface="Wingdings" panose="05000000000000000000" pitchFamily="2" charset="2"/>
              <a:buChar char="Ø"/>
            </a:pPr>
            <a:r>
              <a:rPr lang="zh-CN" altLang="en-US" sz="3050" dirty="0" smtClean="0"/>
              <a:t>3、互操作性：软件产品与一个或多个特征、系统相互配合的能力</a:t>
            </a:r>
            <a:endParaRPr lang="zh-CN" altLang="en-US" sz="3050" dirty="0" smtClean="0"/>
          </a:p>
          <a:p>
            <a:pPr lvl="1" fontAlgn="auto">
              <a:lnSpc>
                <a:spcPct val="120000"/>
              </a:lnSpc>
              <a:buFont typeface="Wingdings" panose="05000000000000000000" pitchFamily="2" charset="2"/>
              <a:buChar char="u"/>
            </a:pPr>
            <a:r>
              <a:rPr lang="zh-CN" altLang="en-US" sz="3050" dirty="0" smtClean="0"/>
              <a:t>如word文档可以转换成pdf 文档或网页等格式。</a:t>
            </a:r>
            <a:endParaRPr lang="zh-CN" altLang="en-US" sz="3050" dirty="0" smtClean="0"/>
          </a:p>
          <a:p>
            <a:pPr>
              <a:buNone/>
            </a:pPr>
            <a:r>
              <a:rPr lang="zh-CN" altLang="en-US" sz="3050" dirty="0" smtClean="0"/>
              <a:t> </a:t>
            </a:r>
            <a:endParaRPr lang="zh-CN" altLang="en-US" sz="3050" dirty="0" smtClean="0"/>
          </a:p>
          <a:p>
            <a:pPr fontAlgn="auto">
              <a:lnSpc>
                <a:spcPct val="170000"/>
              </a:lnSpc>
              <a:buFont typeface="Wingdings" panose="05000000000000000000" pitchFamily="2" charset="2"/>
              <a:buChar char="Ø"/>
            </a:pPr>
            <a:r>
              <a:rPr lang="zh-CN" altLang="en-US" sz="3050" dirty="0" smtClean="0"/>
              <a:t>4、安全性保密性：软件产品保护信息和数据的能力，以保证未</a:t>
            </a:r>
            <a:r>
              <a:rPr lang="zh-CN" altLang="en-US" sz="3050" dirty="0" smtClean="0"/>
              <a:t>授权的用户或系统不能阅读和修改这些信息与数据，而合法用户或系统不会被拒绝访问</a:t>
            </a:r>
            <a:endParaRPr lang="zh-CN" altLang="en-US" sz="3050" dirty="0" smtClean="0"/>
          </a:p>
          <a:p>
            <a:pPr lvl="1" fontAlgn="auto">
              <a:lnSpc>
                <a:spcPct val="150000"/>
              </a:lnSpc>
              <a:buFont typeface="Wingdings" panose="05000000000000000000" pitchFamily="2" charset="2"/>
              <a:buChar char="u"/>
            </a:pPr>
            <a:r>
              <a:rPr lang="zh-CN" altLang="en-US" sz="3050" dirty="0" smtClean="0"/>
              <a:t>2011年，国内最大的程序员网站CSDN 被曝600万用户的数据库信息被黑客公开。2009年4月前采用明文密码。修改密码保存方式之后，一部分老的明文密码未被清理。</a:t>
            </a:r>
            <a:endParaRPr lang="zh-CN" altLang="en-US" sz="3050" dirty="0" smtClean="0"/>
          </a:p>
          <a:p>
            <a:pPr>
              <a:buFont typeface="Wingdings" panose="05000000000000000000" charset="0"/>
              <a:buChar char="Ø"/>
            </a:pPr>
            <a:r>
              <a:rPr lang="zh-CN" altLang="en-US" sz="3050" dirty="0" smtClean="0"/>
              <a:t>5、功能顺从性：软件产品符合和该功能相关的标准、规范、规则或特定的能力</a:t>
            </a:r>
            <a:endParaRPr lang="zh-CN" altLang="en-US" sz="3050" dirty="0" smtClean="0"/>
          </a:p>
          <a:p>
            <a:pPr lvl="1">
              <a:buFont typeface="Wingdings" panose="05000000000000000000" charset="0"/>
              <a:buChar char="u"/>
            </a:pPr>
            <a:r>
              <a:rPr lang="zh-CN" altLang="en-US" sz="3050" dirty="0" smtClean="0"/>
              <a:t>如对于一款计算器，计算规则要和数学中相关规则保持一致</a:t>
            </a:r>
            <a:endParaRPr lang="zh-CN" altLang="en-US" sz="3050" dirty="0" smtClean="0"/>
          </a:p>
        </p:txBody>
      </p:sp>
      <p:sp>
        <p:nvSpPr>
          <p:cNvPr id="3" name="标题 2"/>
          <p:cNvSpPr>
            <a:spLocks noGrp="1"/>
          </p:cNvSpPr>
          <p:nvPr>
            <p:ph type="title"/>
          </p:nvPr>
        </p:nvSpPr>
        <p:spPr>
          <a:xfrm>
            <a:off x="1403350" y="620236"/>
            <a:ext cx="6172200" cy="638175"/>
          </a:xfrm>
        </p:spPr>
        <p:txBody>
          <a:bodyPr>
            <a:normAutofit fontScale="90000"/>
          </a:bodyPr>
          <a:lstStyle/>
          <a:p>
            <a:r>
              <a:rPr lang="zh-CN" altLang="en-US" dirty="0" smtClean="0"/>
              <a:t>一、 功能性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box(in)">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box(in)">
                                      <p:cBhvr>
                                        <p:cTn id="12" dur="500"/>
                                        <p:tgtEl>
                                          <p:spTgt spid="2">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animEffect transition="in" filter="box(in)">
                                      <p:cBhvr>
                                        <p:cTn id="1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anose="05000000000000000000" charset="0"/>
              <a:buChar char="Ø"/>
            </a:pPr>
            <a:r>
              <a:rPr lang="zh-CN" altLang="en-US" dirty="0" smtClean="0"/>
              <a:t>是指在特定条件下使用时，软件产品维持规定的性能级别能力。</a:t>
            </a:r>
            <a:endParaRPr lang="en-US" altLang="zh-CN" dirty="0" smtClean="0"/>
          </a:p>
          <a:p>
            <a:pPr lvl="1">
              <a:buFont typeface="Wingdings" panose="05000000000000000000" charset="0"/>
              <a:buChar char="u"/>
            </a:pPr>
            <a:r>
              <a:rPr lang="zh-CN" altLang="en-US" dirty="0" smtClean="0"/>
              <a:t>设备最好不要出故障；设备出现故障了不要影响主要的功能和业务；如果影响了主要功能和业务，系统可以尽快定位并恢复。</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二、 可靠性</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174" y="1954530"/>
            <a:ext cx="8231505" cy="3724751"/>
          </a:xfrm>
        </p:spPr>
        <p:txBody>
          <a:bodyPr>
            <a:normAutofit fontScale="55000" lnSpcReduction="20000"/>
          </a:bodyPr>
          <a:lstStyle/>
          <a:p>
            <a:pPr fontAlgn="auto">
              <a:lnSpc>
                <a:spcPct val="120000"/>
              </a:lnSpc>
              <a:buFont typeface="Wingdings" panose="05000000000000000000" pitchFamily="2" charset="2"/>
              <a:buChar char="Ø"/>
            </a:pPr>
            <a:r>
              <a:rPr lang="zh-CN" altLang="en-US" sz="3300" dirty="0" smtClean="0"/>
              <a:t>1、成熟性：软件产品为避免因软件故障而导致失效的能力。如软件对其内部错误的处理能力。</a:t>
            </a:r>
            <a:endParaRPr lang="en-US" altLang="zh-CN" sz="2850" dirty="0" smtClean="0">
              <a:latin typeface="+mn-ea"/>
            </a:endParaRPr>
          </a:p>
          <a:p>
            <a:pPr lvl="1">
              <a:buFont typeface="Wingdings" panose="05000000000000000000" pitchFamily="2" charset="2"/>
              <a:buChar char="u"/>
            </a:pPr>
            <a:r>
              <a:rPr lang="zh-CN" altLang="en-US" sz="2400" dirty="0" smtClean="0"/>
              <a:t>如异常处理语句（</a:t>
            </a:r>
            <a:r>
              <a:rPr lang="en-US" altLang="en-US" sz="2400" dirty="0" smtClean="0"/>
              <a:t>try  catch  finally</a:t>
            </a:r>
            <a:r>
              <a:rPr lang="zh-CN" altLang="en-US" sz="2400" dirty="0" smtClean="0"/>
              <a:t>）</a:t>
            </a:r>
            <a:endParaRPr lang="zh-CN" altLang="en-US" sz="2400" dirty="0" smtClean="0"/>
          </a:p>
          <a:p>
            <a:pPr>
              <a:buNone/>
            </a:pPr>
            <a:r>
              <a:rPr lang="en-US" sz="2400" dirty="0" smtClean="0"/>
              <a:t> </a:t>
            </a:r>
            <a:endParaRPr lang="zh-CN" altLang="en-US" sz="2400" dirty="0" smtClean="0"/>
          </a:p>
          <a:p>
            <a:pPr fontAlgn="auto">
              <a:lnSpc>
                <a:spcPct val="120000"/>
              </a:lnSpc>
              <a:buFont typeface="Wingdings" panose="05000000000000000000" pitchFamily="2" charset="2"/>
              <a:buChar char="Ø"/>
            </a:pPr>
            <a:r>
              <a:rPr lang="zh-CN" altLang="en-US" sz="3300" dirty="0" smtClean="0"/>
              <a:t>2、容错性：软件产品在软件发生故障或者违反指定接口的情况下，维持规定的性能级别的能力。主要指对软件外部错误的处理能力。</a:t>
            </a:r>
            <a:endParaRPr lang="zh-CN" altLang="en-US" sz="3300" dirty="0" smtClean="0"/>
          </a:p>
          <a:p>
            <a:pPr lvl="1" fontAlgn="auto">
              <a:lnSpc>
                <a:spcPct val="120000"/>
              </a:lnSpc>
              <a:buFont typeface="Wingdings" panose="05000000000000000000" pitchFamily="2" charset="2"/>
              <a:buChar char="u"/>
            </a:pPr>
            <a:r>
              <a:rPr lang="zh-CN" altLang="en-US" sz="2475" dirty="0" smtClean="0"/>
              <a:t>如密码输入错误是否会有提示，如果没有提示，用户会不知道由于什么原因而无法正常登录。</a:t>
            </a:r>
            <a:endParaRPr lang="zh-CN" altLang="en-US" sz="2475" dirty="0" smtClean="0"/>
          </a:p>
          <a:p>
            <a:pPr>
              <a:buNone/>
            </a:pPr>
            <a:r>
              <a:rPr lang="en-US" dirty="0" smtClean="0"/>
              <a:t> </a:t>
            </a:r>
            <a:endParaRPr lang="zh-CN" altLang="en-US" dirty="0" smtClean="0"/>
          </a:p>
          <a:p>
            <a:pPr fontAlgn="auto">
              <a:lnSpc>
                <a:spcPct val="120000"/>
              </a:lnSpc>
              <a:buFont typeface="Wingdings" panose="05000000000000000000" pitchFamily="2" charset="2"/>
              <a:buChar char="Ø"/>
            </a:pPr>
            <a:r>
              <a:rPr lang="en-US" altLang="en-US" sz="2850" dirty="0" smtClean="0"/>
              <a:t>3</a:t>
            </a:r>
            <a:r>
              <a:rPr lang="zh-CN" altLang="en-US" sz="2850" dirty="0" smtClean="0"/>
              <a:t>、</a:t>
            </a:r>
            <a:r>
              <a:rPr lang="zh-CN" altLang="en-US" sz="3300" dirty="0" smtClean="0"/>
              <a:t>可恢复性：软件产品在失效发生的情况下，重建规定的性能级别并恢复直接影响的数据的能力</a:t>
            </a:r>
            <a:endParaRPr lang="zh-CN" altLang="en-US" sz="3300" dirty="0" smtClean="0"/>
          </a:p>
          <a:p>
            <a:pPr>
              <a:buNone/>
            </a:pPr>
            <a:r>
              <a:rPr lang="en-US" dirty="0" smtClean="0"/>
              <a:t> </a:t>
            </a:r>
            <a:endParaRPr lang="zh-CN" altLang="en-US" dirty="0" smtClean="0"/>
          </a:p>
          <a:p>
            <a:pPr>
              <a:buFont typeface="Wingdings" panose="05000000000000000000" pitchFamily="2" charset="2"/>
              <a:buChar char="Ø"/>
            </a:pPr>
            <a:r>
              <a:rPr lang="en-US" altLang="en-US" sz="3300" dirty="0" smtClean="0"/>
              <a:t>4</a:t>
            </a:r>
            <a:r>
              <a:rPr lang="zh-CN" altLang="en-US" sz="3300" dirty="0" smtClean="0"/>
              <a:t>、可靠性顺从性：软件产品遵循与可靠性相关的标准、约定或规定的能力</a:t>
            </a:r>
            <a:endParaRPr lang="en-US" altLang="zh-CN" sz="3300" dirty="0" smtClean="0"/>
          </a:p>
          <a:p>
            <a:pPr lvl="1" fontAlgn="auto">
              <a:lnSpc>
                <a:spcPct val="120000"/>
              </a:lnSpc>
              <a:buFont typeface="Wingdings" panose="05000000000000000000" pitchFamily="2" charset="2"/>
              <a:buChar char="u"/>
            </a:pPr>
            <a:r>
              <a:rPr lang="zh-CN" altLang="en-US" sz="2475" dirty="0" smtClean="0"/>
              <a:t>如对于通信类产品，系统的故障率不能高于多少、故障恢复时间不能长于多少等</a:t>
            </a:r>
            <a:endParaRPr lang="zh-CN" altLang="en-US" sz="2475" dirty="0" smtClean="0"/>
          </a:p>
        </p:txBody>
      </p:sp>
      <p:sp>
        <p:nvSpPr>
          <p:cNvPr id="3" name="标题 2"/>
          <p:cNvSpPr>
            <a:spLocks noGrp="1"/>
          </p:cNvSpPr>
          <p:nvPr>
            <p:ph type="title"/>
          </p:nvPr>
        </p:nvSpPr>
        <p:spPr/>
        <p:txBody>
          <a:bodyPr/>
          <a:lstStyle/>
          <a:p>
            <a:r>
              <a:rPr lang="zh-CN" altLang="en-US" dirty="0" smtClean="0"/>
              <a:t>二、 可靠性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i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0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
  <p:tag name="KSO_WM_UNIT_TEXT_SHADOW_SCHEMECOLOR_INDEX" val="1"/>
</p:tagLst>
</file>

<file path=ppt/tags/tag102.xml><?xml version="1.0" encoding="utf-8"?>
<p:tagLst xmlns:p="http://schemas.openxmlformats.org/presentationml/2006/main">
  <p:tag name="KSO_WM_SLIDE_BK_DARK_LIGHT" val="2"/>
  <p:tag name="KSO_WM_SLIDE_BACKGROUND_TYPE" val="general"/>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SLIDE_BK_DARK_LIGHT" val="2"/>
  <p:tag name="KSO_WM_SLIDE_BACKGROUND_TYPE" val="general"/>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0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
  <p:tag name="KSO_WM_UNIT_TEXT_SHADOW_SCHEMECOLOR_INDEX" val="1"/>
</p:tagLst>
</file>

<file path=ppt/tags/tag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110.xml><?xml version="1.0" encoding="utf-8"?>
<p:tagLst xmlns:p="http://schemas.openxmlformats.org/presentationml/2006/main">
  <p:tag name="KSO_WM_SLIDE_BK_DARK_LIGHT" val="2"/>
  <p:tag name="KSO_WM_SLIDE_BACKGROUND_TYPE" val="general"/>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SLIDE_BK_DARK_LIGHT" val="2"/>
  <p:tag name="KSO_WM_SLIDE_BACKGROUND_TYPE" val="general"/>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K_DARK_LIGHT" val="2"/>
  <p:tag name="KSO_WM_SLIDE_BACKGROUND_TYPE" val="general"/>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2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
  <p:tag name="KSO_WM_UNIT_TEXT_SHADOW_SCHEMECOLOR_INDEX" val="1"/>
</p:tagLst>
</file>

<file path=ppt/tags/tag122.xml><?xml version="1.0" encoding="utf-8"?>
<p:tagLst xmlns:p="http://schemas.openxmlformats.org/presentationml/2006/main">
  <p:tag name="KSO_WM_SLIDE_BK_DARK_LIGHT" val="2"/>
  <p:tag name="KSO_WM_SLIDE_BACKGROUND_TYPE" val="general"/>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6.xml><?xml version="1.0" encoding="utf-8"?>
<p:tagLst xmlns:p="http://schemas.openxmlformats.org/presentationml/2006/main">
  <p:tag name="KSO_WM_SLIDE_BK_DARK_LIGHT" val="2"/>
  <p:tag name="KSO_WM_SLIDE_BACKGROUND_TYPE" val="general"/>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K_DARK_LIGHT" val="2"/>
  <p:tag name="KSO_WM_SLIDE_BACKGROUND_TYPE" val="general"/>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K_DARK_LIGHT" val="2"/>
  <p:tag name="KSO_WM_SLIDE_BACKGROUND_TYPE" val="general"/>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K_DARK_LIGHT" val="2"/>
  <p:tag name="KSO_WM_SLIDE_BACKGROUND_TYPE" val="general"/>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42.xml><?xml version="1.0" encoding="utf-8"?>
<p:tagLst xmlns:p="http://schemas.openxmlformats.org/presentationml/2006/main">
  <p:tag name="KSO_WM_SLIDE_BK_DARK_LIGHT" val="2"/>
  <p:tag name="KSO_WM_SLIDE_BACKGROUND_TYPE" val="general"/>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SLIDE_BK_DARK_LIGHT" val="2"/>
  <p:tag name="KSO_WM_SLIDE_BACKGROUND_TYPE" val="genera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SLIDE_BK_DARK_LIGHT" val="2"/>
  <p:tag name="KSO_WM_SLIDE_BACKGROUND_TYPE" val="gener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SLIDE_BK_DARK_LIGHT" val="2"/>
  <p:tag name="KSO_WM_SLIDE_BACKGROUND_TYPE" val="general"/>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58.xml><?xml version="1.0" encoding="utf-8"?>
<p:tagLst xmlns:p="http://schemas.openxmlformats.org/presentationml/2006/main">
  <p:tag name="KSO_WM_SLIDE_BK_DARK_LIGHT" val="2"/>
  <p:tag name="KSO_WM_SLIDE_BACKGROUND_TYPE" val="genera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SLIDE_BK_DARK_LIGHT" val="2"/>
  <p:tag name="KSO_WM_SLIDE_BACKGROUND_TYPE" val="general"/>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SLIDE_BK_DARK_LIGHT" val="2"/>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69.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SLIDE_BK_DARK_LIGHT" val="2"/>
  <p:tag name="KSO_WM_SLIDE_BACKGROUND_TYPE" val="general"/>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74.xml><?xml version="1.0" encoding="utf-8"?>
<p:tagLst xmlns:p="http://schemas.openxmlformats.org/presentationml/2006/main">
  <p:tag name="KSO_WM_SLIDE_BK_DARK_LIGHT" val="2"/>
  <p:tag name="KSO_WM_SLIDE_BACKGROUND_TYPE" val="general"/>
</p:tagLst>
</file>

<file path=ppt/tags/tag175.xml><?xml version="1.0" encoding="utf-8"?>
<p:tagLst xmlns:p="http://schemas.openxmlformats.org/presentationml/2006/main">
  <p:tag name="TIMING" val="|0.2"/>
</p:tagLst>
</file>

<file path=ppt/tags/tag176.xml><?xml version="1.0" encoding="utf-8"?>
<p:tagLst xmlns:p="http://schemas.openxmlformats.org/presentationml/2006/main">
  <p:tag name="TIMING" val="|0.2"/>
</p:tagLst>
</file>

<file path=ppt/tags/tag177.xml><?xml version="1.0" encoding="utf-8"?>
<p:tagLst xmlns:p="http://schemas.openxmlformats.org/presentationml/2006/main">
  <p:tag name="TIMING" val="|0.2"/>
</p:tagLst>
</file>

<file path=ppt/tags/tag178.xml><?xml version="1.0" encoding="utf-8"?>
<p:tagLst xmlns:p="http://schemas.openxmlformats.org/presentationml/2006/main">
  <p:tag name="TIMING" val="|12.6"/>
</p:tagLst>
</file>

<file path=ppt/tags/tag179.xml><?xml version="1.0" encoding="utf-8"?>
<p:tagLst xmlns:p="http://schemas.openxmlformats.org/presentationml/2006/main">
  <p:tag name="TIMING" val="|0.2"/>
</p:tagLst>
</file>

<file path=ppt/tags/tag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SLIDE_BK_DARK_LIGHT" val="2"/>
  <p:tag name="KSO_WM_SLIDE_BACKGROUND_TYPE" val="general"/>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1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SLIDE_BK_DARK_LIGHT" val="2"/>
  <p:tag name="KSO_WM_SLIDE_BACKGROUND_TYPE" val="general"/>
</p:tagLst>
</file>

<file path=ppt/tags/tag188.xml><?xml version="1.0" encoding="utf-8"?>
<p:tagLst xmlns:p="http://schemas.openxmlformats.org/presentationml/2006/main">
  <p:tag name="COMMONDATA" val="eyJoZGlkIjoiZTliYjE0NTFiYWZiMjQxODM2OGJhNzE0ZTdiYmM3NmUifQ=="/>
  <p:tag name="KSO_WPP_MARK_KEY" val="9d0c4574-3aa5-4e43-8b74-ed417d624cb4"/>
</p:tagLst>
</file>

<file path=ppt/tags/tag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37.xml><?xml version="1.0" encoding="utf-8"?>
<p:tagLst xmlns:p="http://schemas.openxmlformats.org/presentationml/2006/main">
  <p:tag name="KSO_WM_SLIDE_BK_DARK_LIGHT" val="2"/>
  <p:tag name="KSO_WM_SLIDE_BACKGROUND_TYPE" val="gener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4.xml><?xml version="1.0" encoding="utf-8"?>
<p:tagLst xmlns:p="http://schemas.openxmlformats.org/presentationml/2006/main">
  <p:tag name="KSO_WM_SLIDE_BK_DARK_LIGHT" val="2"/>
  <p:tag name="KSO_WM_SLIDE_BACKGROUND_TYPE" val="general"/>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SLIDE_BK_DARK_LIGHT" val="2"/>
  <p:tag name="KSO_WM_SLIDE_BACKGROUND_TYPE" val="gener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SLIDE_BK_DARK_LIGHT" val="2"/>
  <p:tag name="KSO_WM_SLIDE_BACKGROUND_TYPE" val="gener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50.xml><?xml version="1.0" encoding="utf-8"?>
<p:tagLst xmlns:p="http://schemas.openxmlformats.org/presentationml/2006/main">
  <p:tag name="KSO_WM_SLIDE_BK_DARK_LIGHT" val="2"/>
  <p:tag name="KSO_WM_SLIDE_BACKGROUND_TYPE" val="gener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SLIDE_BK_DARK_LIGHT" val="2"/>
  <p:tag name="KSO_WM_SLIDE_BACKGROUND_TYPE" val="general"/>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SLIDE_BK_DARK_LIGHT" val="2"/>
  <p:tag name="KSO_WM_SLIDE_BACKGROUND_TYPE" val="gener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SLIDE_BK_DARK_LIGHT" val="2"/>
  <p:tag name="KSO_WM_SLIDE_BACKGROUND_TYPE" val="gener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6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6.xml><?xml version="1.0" encoding="utf-8"?>
<p:tagLst xmlns:p="http://schemas.openxmlformats.org/presentationml/2006/main">
  <p:tag name="KSO_WM_SLIDE_BK_DARK_LIGHT" val="2"/>
  <p:tag name="KSO_WM_SLIDE_BACKGROUND_TYPE" val="general"/>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6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SLIDE_BK_DARK_LIGHT" val="2"/>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73.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
  <p:tag name="KSO_WM_UNIT_TEXT_SHADOW_SCHEMECOLOR_INDEX" val="1"/>
</p:tagLst>
</file>

<file path=ppt/tags/tag74.xml><?xml version="1.0" encoding="utf-8"?>
<p:tagLst xmlns:p="http://schemas.openxmlformats.org/presentationml/2006/main">
  <p:tag name="KSO_WM_SLIDE_BK_DARK_LIGHT" val="2"/>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
  <p:tag name="KSO_WM_UNIT_TEXT_SHADOW_SCHEMECOLOR_INDEX" val="1"/>
</p:tagLst>
</file>

<file path=ppt/tags/tag78.xml><?xml version="1.0" encoding="utf-8"?>
<p:tagLst xmlns:p="http://schemas.openxmlformats.org/presentationml/2006/main">
  <p:tag name="KSO_WM_SLIDE_BK_DARK_LIGHT" val="2"/>
  <p:tag name="KSO_WM_SLIDE_BACKGROUND_TYPE" val="genera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8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82.xml><?xml version="1.0" encoding="utf-8"?>
<p:tagLst xmlns:p="http://schemas.openxmlformats.org/presentationml/2006/main">
  <p:tag name="KSO_WM_UNIT_PLACING_PICTURE_USER_VIEWPORT" val="{&quot;height&quot;:8402,&quot;width&quot;:15208}"/>
</p:tagLst>
</file>

<file path=ppt/tags/tag83.xml><?xml version="1.0" encoding="utf-8"?>
<p:tagLst xmlns:p="http://schemas.openxmlformats.org/presentationml/2006/main">
  <p:tag name="KSO_WM_SLIDE_BK_DARK_LIGHT" val="2"/>
  <p:tag name="KSO_WM_SLIDE_BACKGROUND_TYPE" val="general"/>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
  <p:tag name="KSO_WM_UNIT_TEXT_SHADOW_SCHEMECOLOR_INDEX" val="1"/>
</p:tagLst>
</file>

<file path=ppt/tags/tag87.xml><?xml version="1.0" encoding="utf-8"?>
<p:tagLst xmlns:p="http://schemas.openxmlformats.org/presentationml/2006/main">
  <p:tag name="KSO_WM_SLIDE_BK_DARK_LIGHT" val="2"/>
  <p:tag name="KSO_WM_SLIDE_BACKGROUND_TYPE" val="general"/>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8"/>
  <p:tag name="KSO_WM_UNIT_TEXT_FILL_FORE_SCHEMECOLOR_INDEX" val="6"/>
  <p:tag name="KSO_WM_UNIT_TEXT_FILL_TYPE" val="1"/>
</p:tagLst>
</file>

<file path=ppt/tags/tag9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91.xml><?xml version="1.0" encoding="utf-8"?>
<p:tagLst xmlns:p="http://schemas.openxmlformats.org/presentationml/2006/main">
  <p:tag name="KSO_WM_SLIDE_BK_DARK_LIGHT" val="2"/>
  <p:tag name="KSO_WM_SLIDE_BACKGROUND_TYPE" val="general"/>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SLIDE_BK_DARK_LIGHT" val="2"/>
  <p:tag name="KSO_WM_SLIDE_BACKGROUND_TYPE" val="general"/>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 name="WM_BEAUTIFY_SHAPE_IDENTITY" val="{c68f8cbb-2854-44f5-b8c0-f1b60ffe2208}"/>
</p:tagLst>
</file>

<file path=ppt/tags/tag98.xml><?xml version="1.0" encoding="utf-8"?>
<p:tagLst xmlns:p="http://schemas.openxmlformats.org/presentationml/2006/main">
  <p:tag name="KSO_WM_SLIDE_BK_DARK_LIGHT" val="2"/>
  <p:tag name="KSO_WM_SLIDE_BACKGROUND_TYPE" val="general"/>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 name="WM_BEAUTIFY_SHAPE_IDENTITY" val="{8072f169-7c16-4287-9747-6ca2af5f168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6464</Words>
  <Application>WPS 演示</Application>
  <PresentationFormat>全屏显示(4:3)</PresentationFormat>
  <Paragraphs>557</Paragraphs>
  <Slides>65</Slides>
  <Notes>7</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65</vt:i4>
      </vt:variant>
    </vt:vector>
  </HeadingPairs>
  <TitlesOfParts>
    <vt:vector size="84" baseType="lpstr">
      <vt:lpstr>Arial</vt:lpstr>
      <vt:lpstr>宋体</vt:lpstr>
      <vt:lpstr>Wingdings</vt:lpstr>
      <vt:lpstr>Wingdings 3</vt:lpstr>
      <vt:lpstr>Verdana</vt:lpstr>
      <vt:lpstr>Wingdings 2</vt:lpstr>
      <vt:lpstr>Wingdings</vt:lpstr>
      <vt:lpstr>Lucida Sans Unicode</vt:lpstr>
      <vt:lpstr>黑体</vt:lpstr>
      <vt:lpstr>微软雅黑</vt:lpstr>
      <vt:lpstr>Arial Unicode MS</vt:lpstr>
      <vt:lpstr>Calibri</vt:lpstr>
      <vt:lpstr>汉仪旗黑-85S</vt:lpstr>
      <vt:lpstr>Wingdings</vt:lpstr>
      <vt:lpstr>Calibri</vt:lpstr>
      <vt:lpstr>Times New Roman</vt:lpstr>
      <vt:lpstr>Helvetica Neue Medium</vt:lpstr>
      <vt:lpstr>Arial Black</vt:lpstr>
      <vt:lpstr>聚合</vt:lpstr>
      <vt:lpstr>软件测试与质量保证</vt:lpstr>
      <vt:lpstr>上节课的课后作业</vt:lpstr>
      <vt:lpstr>第2节 软件测试基础</vt:lpstr>
      <vt:lpstr>PowerPoint 演示文稿</vt:lpstr>
      <vt:lpstr>软件质量模型</vt:lpstr>
      <vt:lpstr>软件质量模型</vt:lpstr>
      <vt:lpstr>一、 功能性</vt:lpstr>
      <vt:lpstr>二、 可靠性</vt:lpstr>
      <vt:lpstr>二、 可靠性</vt:lpstr>
      <vt:lpstr>三、 易用性</vt:lpstr>
      <vt:lpstr>四、 效率</vt:lpstr>
      <vt:lpstr>五、可维护性</vt:lpstr>
      <vt:lpstr>六、可移植性</vt:lpstr>
      <vt:lpstr>缺陷：任何违背质量的问题</vt:lpstr>
      <vt:lpstr>课后练习1</vt:lpstr>
      <vt:lpstr>软件测试对软件产品的质量评估</vt:lpstr>
      <vt:lpstr>软件测试的价值</vt:lpstr>
      <vt:lpstr>问题：测试能保证软件质量吗？</vt:lpstr>
      <vt:lpstr>问题：如何进行软件测试？</vt:lpstr>
      <vt:lpstr>软件测试的分类</vt:lpstr>
      <vt:lpstr>测试的分类</vt:lpstr>
      <vt:lpstr>PowerPoint 演示文稿</vt:lpstr>
      <vt:lpstr>静态测试</vt:lpstr>
      <vt:lpstr>需求评审解决的问题</vt:lpstr>
      <vt:lpstr>需求评审的标准</vt:lpstr>
      <vt:lpstr>测试人员在需求评审中作用</vt:lpstr>
      <vt:lpstr>静态测试方法之一——代码评审</vt:lpstr>
      <vt:lpstr>编码的标准和规范</vt:lpstr>
      <vt:lpstr>代码评审案例分析</vt:lpstr>
      <vt:lpstr>PowerPoint 演示文稿</vt:lpstr>
      <vt:lpstr>代码评审案例分析</vt:lpstr>
      <vt:lpstr>PowerPoint 演示文稿</vt:lpstr>
      <vt:lpstr>代码评审案例分析</vt:lpstr>
      <vt:lpstr>PowerPoint 演示文稿</vt:lpstr>
      <vt:lpstr>资源不合理使用</vt:lpstr>
      <vt:lpstr>PowerPoint 演示文稿</vt:lpstr>
      <vt:lpstr>PowerPoint 演示文稿</vt:lpstr>
      <vt:lpstr>静态代码检查工具</vt:lpstr>
      <vt:lpstr>PowerPoint 演示文稿</vt:lpstr>
      <vt:lpstr>PowerPoint 演示文稿</vt:lpstr>
      <vt:lpstr>动态测试</vt:lpstr>
      <vt:lpstr>如何进行动态软件测试？</vt:lpstr>
      <vt:lpstr>测试用例（Test case）</vt:lpstr>
      <vt:lpstr>测试用例的一般格式</vt:lpstr>
      <vt:lpstr>测试用例案例</vt:lpstr>
      <vt:lpstr>PowerPoint 演示文稿</vt:lpstr>
      <vt:lpstr>PowerPoint 演示文稿</vt:lpstr>
      <vt:lpstr>一个测试执行到包含fault的代码，一定会产生错误的中间状态吗？</vt:lpstr>
      <vt:lpstr>产生了错误的中间状态error，一定会有失效 failure吗?</vt:lpstr>
      <vt:lpstr>软件测试PIE模型</vt:lpstr>
      <vt:lpstr>讨论</vt:lpstr>
      <vt:lpstr>测试用例发现缺陷的三个必要条件</vt:lpstr>
      <vt:lpstr>PowerPoint 演示文稿</vt:lpstr>
      <vt:lpstr>PowerPoint 演示文稿</vt:lpstr>
      <vt:lpstr>软件测试的原则</vt:lpstr>
      <vt:lpstr>软件测试的原则</vt:lpstr>
      <vt:lpstr>软件测试的原则</vt:lpstr>
      <vt:lpstr>软件测试的常见误区</vt:lpstr>
      <vt:lpstr>软件测试的常见误区</vt:lpstr>
      <vt:lpstr>小结</vt:lpstr>
      <vt:lpstr>课后练习（选做）</vt:lpstr>
      <vt:lpstr>PowerPoint 演示文稿</vt:lpstr>
      <vt:lpstr>Q &amp; A</vt:lpstr>
      <vt:lpstr>“扁鹊三兄弟”的故事</vt:lpstr>
      <vt:lpstr>案例分析(面试问题及答题情况)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Sun</cp:lastModifiedBy>
  <cp:revision>408</cp:revision>
  <dcterms:created xsi:type="dcterms:W3CDTF">2018-02-27T13:11:00Z</dcterms:created>
  <dcterms:modified xsi:type="dcterms:W3CDTF">2023-02-26T12:38:14Z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AEAFCBE166A6459EB627F67EC8A1B768</vt:lpwstr>
  </property>
</Properties>
</file>