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9" r:id="rId5"/>
    <p:sldId id="337" r:id="rId6"/>
    <p:sldId id="261" r:id="rId7"/>
    <p:sldId id="262" r:id="rId8"/>
    <p:sldId id="263" r:id="rId9"/>
    <p:sldId id="265" r:id="rId10"/>
    <p:sldId id="415" r:id="rId11"/>
    <p:sldId id="269" r:id="rId12"/>
    <p:sldId id="272" r:id="rId13"/>
    <p:sldId id="271" r:id="rId14"/>
    <p:sldId id="281" r:id="rId15"/>
    <p:sldId id="274" r:id="rId16"/>
    <p:sldId id="275" r:id="rId18"/>
    <p:sldId id="490" r:id="rId19"/>
    <p:sldId id="276" r:id="rId20"/>
    <p:sldId id="277" r:id="rId21"/>
    <p:sldId id="278" r:id="rId22"/>
    <p:sldId id="279" r:id="rId23"/>
    <p:sldId id="280" r:id="rId24"/>
    <p:sldId id="282" r:id="rId25"/>
    <p:sldId id="283" r:id="rId26"/>
    <p:sldId id="286" r:id="rId27"/>
    <p:sldId id="285" r:id="rId28"/>
    <p:sldId id="284" r:id="rId29"/>
    <p:sldId id="288" r:id="rId30"/>
    <p:sldId id="291" r:id="rId31"/>
    <p:sldId id="289" r:id="rId32"/>
    <p:sldId id="290" r:id="rId33"/>
    <p:sldId id="338" r:id="rId34"/>
    <p:sldId id="339" r:id="rId35"/>
    <p:sldId id="340" r:id="rId36"/>
    <p:sldId id="341" r:id="rId37"/>
    <p:sldId id="342" r:id="rId38"/>
    <p:sldId id="343" r:id="rId39"/>
    <p:sldId id="344" r:id="rId40"/>
    <p:sldId id="292" r:id="rId41"/>
    <p:sldId id="293" r:id="rId42"/>
    <p:sldId id="294" r:id="rId43"/>
    <p:sldId id="295" r:id="rId44"/>
    <p:sldId id="296" r:id="rId45"/>
    <p:sldId id="297" r:id="rId46"/>
    <p:sldId id="298" r:id="rId47"/>
    <p:sldId id="300" r:id="rId48"/>
    <p:sldId id="301" r:id="rId49"/>
    <p:sldId id="302" r:id="rId50"/>
    <p:sldId id="303" r:id="rId51"/>
    <p:sldId id="304" r:id="rId52"/>
    <p:sldId id="305" r:id="rId53"/>
    <p:sldId id="306" r:id="rId54"/>
    <p:sldId id="307" r:id="rId55"/>
    <p:sldId id="625" r:id="rId56"/>
    <p:sldId id="573" r:id="rId57"/>
    <p:sldId id="350" r:id="rId58"/>
    <p:sldId id="572"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46" r:id="rId80"/>
    <p:sldId id="347" r:id="rId81"/>
    <p:sldId id="333" r:id="rId82"/>
    <p:sldId id="348" r:id="rId83"/>
    <p:sldId id="491" r:id="rId84"/>
    <p:sldId id="492" r:id="rId85"/>
    <p:sldId id="493" r:id="rId86"/>
    <p:sldId id="495" r:id="rId87"/>
    <p:sldId id="501" r:id="rId88"/>
    <p:sldId id="502" r:id="rId89"/>
    <p:sldId id="504" r:id="rId90"/>
    <p:sldId id="621" r:id="rId91"/>
    <p:sldId id="335" r:id="rId92"/>
    <p:sldId id="336" r:id="rId93"/>
  </p:sldIdLst>
  <p:sldSz cx="9144000" cy="6858000" type="screen4x3"/>
  <p:notesSz cx="6858000" cy="9144000"/>
  <p:custDataLst>
    <p:tags r:id="rId9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660" y="-114"/>
      </p:cViewPr>
      <p:guideLst>
        <p:guide orient="horz" pos="2182"/>
        <p:guide pos="2880"/>
      </p:guideLst>
    </p:cSldViewPr>
  </p:slideViewPr>
  <p:notesTextViewPr>
    <p:cViewPr>
      <p:scale>
        <a:sx n="100" d="100"/>
        <a:sy n="100" d="100"/>
      </p:scale>
      <p:origin x="0" y="0"/>
    </p:cViewPr>
  </p:notesTextViewPr>
  <p:sorterViewPr>
    <p:cViewPr>
      <p:scale>
        <a:sx n="66" d="100"/>
        <a:sy n="66" d="100"/>
      </p:scale>
      <p:origin x="0" y="3468"/>
    </p:cViewPr>
  </p:sorter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17.xml"/><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6101B2-F876-438C-9655-4B42EDCCC2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F361D-A04F-42AB-8C85-DAEE06C83E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C198D04-0E81-43BF-A54C-7D2E05CC1B2D}" type="slidenum">
              <a:rPr lang="zh-CN" altLang="en-US" smtClean="0"/>
            </a:fld>
            <a:endParaRPr lang="en-US" altLang="zh-CN" smtClean="0"/>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A778BAC-F846-45AC-A701-C67E42F98EDA}" type="slidenum">
              <a:rPr lang="zh-CN" altLang="en-US" smtClean="0"/>
            </a:fld>
            <a:endParaRPr lang="en-US" altLang="zh-CN" smtClean="0"/>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61212250-36CD-490F-90BB-9F4D67AC2D2B}" type="slidenum">
              <a:rPr lang="zh-CN" altLang="en-US" smtClean="0"/>
            </a:fld>
            <a:endParaRPr lang="en-US" altLang="zh-CN" smtClean="0"/>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C77402E-55C8-4335-A0B9-BDC7D4B594D9}" type="slidenum">
              <a:rPr lang="zh-CN" altLang="en-US" smtClean="0"/>
            </a:fld>
            <a:endParaRPr lang="en-US" altLang="zh-CN" smtClean="0"/>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B1A850E-DAE1-4E9D-868F-4B4D5A13E55D}" type="slidenum">
              <a:rPr lang="zh-CN" altLang="en-US" smtClean="0"/>
            </a:fld>
            <a:endParaRPr lang="en-US" altLang="zh-CN" smtClean="0"/>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53C5B4C-97EF-4EBD-ACA0-88A6DD2300BD}" type="slidenum">
              <a:rPr lang="zh-CN" altLang="en-US" smtClean="0"/>
            </a:fld>
            <a:endParaRPr lang="en-US" altLang="zh-CN" smtClean="0"/>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4588" y="685800"/>
            <a:ext cx="4570412" cy="3429000"/>
          </a:xfrm>
        </p:spPr>
      </p:sp>
      <p:sp>
        <p:nvSpPr>
          <p:cNvPr id="110595"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6FDE52B3-DF7A-4603-8C66-D636B497FF99}" type="slidenum">
              <a:rPr lang="zh-CN" altLang="en-US" smtClean="0"/>
            </a:fld>
            <a:endParaRPr lang="en-US" altLang="zh-CN" smtClean="0"/>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7FBEB9F-F2BF-4F36-938B-76D9961E87DE}" type="slidenum">
              <a:rPr lang="zh-CN" altLang="en-US" smtClean="0"/>
            </a:fld>
            <a:endParaRPr lang="en-US" altLang="zh-CN" smtClean="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41A22B0E-A2CD-4312-B5DE-0D51A8F44B36}" type="slidenum">
              <a:rPr lang="zh-CN" altLang="en-US" smtClean="0"/>
            </a:fld>
            <a:endParaRPr lang="en-US" altLang="zh-CN" smtClean="0"/>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D5958C0-DAF4-4B5D-9FB0-5CBED4C56B91}" type="slidenum">
              <a:rPr lang="zh-CN" altLang="en-US" smtClean="0"/>
            </a:fld>
            <a:endParaRPr lang="en-US" altLang="zh-CN" smtClean="0"/>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687388" y="685800"/>
            <a:ext cx="5484812" cy="3429000"/>
          </a:xfrm>
        </p:spPr>
      </p:sp>
      <p:sp>
        <p:nvSpPr>
          <p:cNvPr id="12902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AD85329-19C3-4BD2-B50B-E909F2ABFA15}" type="slidenum">
              <a:rPr lang="zh-CN" altLang="en-US" smtClean="0"/>
            </a:fld>
            <a:endParaRPr lang="en-US" altLang="zh-CN"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9B2D536F-289C-4380-A64A-F0DDD2EDEAC7}" type="slidenum">
              <a:rPr lang="zh-CN" altLang="en-US" smtClean="0"/>
            </a:fld>
            <a:endParaRPr lang="en-US" altLang="zh-CN" smtClean="0"/>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ECECE4D-71BA-49A5-96EC-39AA106F7651}" type="slidenum">
              <a:rPr lang="zh-CN" altLang="en-US" smtClean="0"/>
            </a:fld>
            <a:endParaRPr lang="en-US" altLang="zh-CN" smtClean="0"/>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6F20F410-0D59-424B-8C34-52352319DC4A}" type="slidenum">
              <a:rPr lang="zh-CN" altLang="en-US" smtClean="0"/>
            </a:fld>
            <a:endParaRPr lang="en-US" altLang="zh-CN" smtClean="0"/>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6BE305BE-3040-4C3A-B0EC-4859B9E7EB58}" type="slidenum">
              <a:rPr lang="zh-CN" altLang="en-US" smtClean="0"/>
            </a:fld>
            <a:endParaRPr lang="en-US" altLang="zh-CN" smtClean="0"/>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4297A3-37BD-8549-87CC-C7BC93A774B6}"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4297A3-37BD-8549-87CC-C7BC93A774B6}"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4297A3-37BD-8549-87CC-C7BC93A774B6}"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kumimoji="1" lang="en-US" altLang="zh-CN" dirty="0" smtClean="0"/>
              <a:t>3*6*10*11*23=</a:t>
            </a:r>
            <a:r>
              <a:rPr kumimoji="1" lang="zh-CN" altLang="en-US" dirty="0" smtClean="0"/>
              <a:t> </a:t>
            </a:r>
            <a:r>
              <a:rPr kumimoji="1" lang="en-US" altLang="zh-CN" dirty="0" smtClean="0"/>
              <a:t>45540</a:t>
            </a:r>
            <a:endParaRPr kumimoji="1" lang="zh-CN" altLang="en-US" dirty="0"/>
          </a:p>
        </p:txBody>
      </p:sp>
      <p:sp>
        <p:nvSpPr>
          <p:cNvPr id="4" name="幻灯片编号占位符 3"/>
          <p:cNvSpPr>
            <a:spLocks noGrp="1"/>
          </p:cNvSpPr>
          <p:nvPr>
            <p:ph type="sldNum" sz="quarter" idx="10"/>
          </p:nvPr>
        </p:nvSpPr>
        <p:spPr/>
        <p:txBody>
          <a:bodyPr/>
          <a:lstStyle/>
          <a:p>
            <a:fld id="{5F4297A3-37BD-8549-87CC-C7BC93A774B6}"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9378" name="Rectangle 2"/>
          <p:cNvSpPr>
            <a:spLocks noGrp="1" noRot="1" noChangeAspect="1" noChangeArrowheads="1" noTextEdit="1"/>
          </p:cNvSpPr>
          <p:nvPr>
            <p:ph type="sldImg"/>
          </p:nvPr>
        </p:nvSpPr>
        <p:spPr>
          <a:xfrm>
            <a:off x="95250" y="406400"/>
            <a:ext cx="6667500" cy="4167188"/>
          </a:xfrm>
        </p:spPr>
      </p:sp>
      <p:sp>
        <p:nvSpPr>
          <p:cNvPr id="21493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60BC3036-B705-4294-AA1E-2DD6DD084A2F}" type="slidenum">
              <a:rPr lang="zh-CN" altLang="en-US" smtClean="0"/>
            </a:fld>
            <a:endParaRPr lang="en-US" altLang="zh-CN" smtClean="0"/>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78F9F94C-EF85-4BE2-A648-0C291FF4C91C}" type="slidenum">
              <a:rPr lang="zh-CN" altLang="en-US" smtClean="0"/>
            </a:fld>
            <a:endParaRPr lang="en-US" altLang="zh-CN" smtClean="0"/>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7ED1FFE3-CBA8-455D-B6F1-7BF512B2B766}" type="slidenum">
              <a:rPr lang="zh-CN" altLang="en-US" smtClean="0"/>
            </a:fld>
            <a:endParaRPr lang="en-US" altLang="zh-CN" smtClean="0"/>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7541B8A8-642D-487D-A099-5DEBD57D3604}" type="slidenum">
              <a:rPr lang="zh-CN" altLang="en-US" smtClean="0"/>
            </a:fld>
            <a:endParaRPr lang="en-US" altLang="zh-CN" smtClean="0"/>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491022A-2463-4FE1-A371-C9DF3A9BB1A6}" type="slidenum">
              <a:rPr lang="zh-CN" altLang="en-US" smtClean="0"/>
            </a:fld>
            <a:endParaRPr lang="en-US" altLang="zh-CN" smtClean="0"/>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49E5049-2352-4990-A794-D62D61176F38}" type="slidenum">
              <a:rPr lang="zh-CN" altLang="en-US" smtClean="0"/>
            </a:fld>
            <a:endParaRPr lang="en-US" altLang="zh-CN" smtClean="0"/>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76CB6FD-4A18-462D-B8A6-DA040053C671}" type="slidenum">
              <a:rPr lang="zh-CN" altLang="en-US" smtClean="0"/>
            </a:fld>
            <a:endParaRPr lang="en-US" altLang="zh-CN" smtClean="0"/>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4F7E8515-E05C-434A-869B-385C7E8DAB04}" type="slidenum">
              <a:rPr lang="zh-CN" altLang="en-US" smtClean="0"/>
            </a:fld>
            <a:endParaRPr lang="en-US" altLang="zh-CN" smtClean="0"/>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499C4EED-492C-4675-A89C-6AEA4677C44B}" type="slidenum">
              <a:rPr lang="zh-CN" altLang="en-US" smtClean="0"/>
            </a:fld>
            <a:endParaRPr lang="en-US" altLang="zh-CN" smtClean="0"/>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304800"/>
            <a:ext cx="86868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28600" y="1600200"/>
            <a:ext cx="8686800" cy="4343400"/>
          </a:xfrm>
        </p:spPr>
        <p:txBody>
          <a:bodyPr rtlCol="0">
            <a:normAutofit/>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2.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slide" Target="slide4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slide" Target="slide4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slide" Target="slide4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hyperlink" Target="http://en.wikipedia.org/wiki/Orthogonal_array" TargetMode="Externa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测试用例设计方法</a:t>
            </a:r>
            <a:endParaRPr lang="zh-CN" altLang="en-US" dirty="0"/>
          </a:p>
        </p:txBody>
      </p:sp>
      <p:sp>
        <p:nvSpPr>
          <p:cNvPr id="3" name="副标题 2"/>
          <p:cNvSpPr>
            <a:spLocks noGrp="1"/>
          </p:cNvSpPr>
          <p:nvPr>
            <p:ph type="subTitle" idx="1"/>
          </p:nvPr>
        </p:nvSpPr>
        <p:spPr/>
        <p:txBody>
          <a:bodyPr/>
          <a:lstStyle/>
          <a:p>
            <a:r>
              <a:rPr lang="en-US" altLang="zh-CN"/>
              <a:t>——</a:t>
            </a:r>
            <a:r>
              <a:rPr lang="zh-CN" altLang="en-US"/>
              <a:t>之黑盒测试</a:t>
            </a:r>
            <a:r>
              <a:rPr lang="zh-CN" altLang="en-US"/>
              <a:t>方法</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400" dirty="0" smtClean="0">
                <a:solidFill>
                  <a:schemeClr val="accent1">
                    <a:satMod val="150000"/>
                  </a:schemeClr>
                </a:solidFill>
              </a:rPr>
              <a:t>一、等价类划分法</a:t>
            </a:r>
            <a:endParaRPr lang="zh-CN" altLang="en-US" dirty="0"/>
          </a:p>
        </p:txBody>
      </p:sp>
      <p:sp>
        <p:nvSpPr>
          <p:cNvPr id="4" name="Rectangle 5"/>
          <p:cNvSpPr>
            <a:spLocks noGrp="1" noChangeArrowheads="1"/>
          </p:cNvSpPr>
          <p:nvPr>
            <p:ph idx="1"/>
          </p:nvPr>
        </p:nvSpPr>
        <p:spPr bwMode="auto">
          <a:prstGeom prst="rect">
            <a:avLst/>
          </a:prstGeom>
          <a:noFill/>
          <a:ln w="9525">
            <a:noFill/>
            <a:miter lim="800000"/>
          </a:ln>
        </p:spPr>
        <p:txBody>
          <a:bodyPr/>
          <a:lstStyle/>
          <a:p>
            <a:pPr marL="342900" indent="-342900" algn="l">
              <a:lnSpc>
                <a:spcPct val="120000"/>
              </a:lnSpc>
              <a:spcBef>
                <a:spcPct val="30000"/>
              </a:spcBef>
              <a:spcAft>
                <a:spcPct val="3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1.</a:t>
            </a:r>
            <a:r>
              <a:rPr lang="zh-CN" altLang="en-US" sz="2800" b="0" dirty="0">
                <a:latin typeface="Arial" panose="020B0604020202020204" pitchFamily="34" charset="0"/>
              </a:rPr>
              <a:t>什么是等价类？</a:t>
            </a:r>
            <a:endParaRPr lang="en-US" altLang="zh-CN" sz="2800" b="0" dirty="0">
              <a:latin typeface="Arial" panose="020B0604020202020204" pitchFamily="34" charset="0"/>
            </a:endParaRPr>
          </a:p>
          <a:p>
            <a:pPr marL="342900" indent="-342900" algn="l">
              <a:lnSpc>
                <a:spcPct val="120000"/>
              </a:lnSpc>
              <a:spcBef>
                <a:spcPct val="30000"/>
              </a:spcBef>
              <a:spcAft>
                <a:spcPct val="3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2.  </a:t>
            </a:r>
            <a:r>
              <a:rPr lang="zh-CN" altLang="en-US" sz="2800" b="0" dirty="0">
                <a:latin typeface="Arial" panose="020B0604020202020204" pitchFamily="34" charset="0"/>
              </a:rPr>
              <a:t>如何划分等价类？</a:t>
            </a:r>
            <a:endParaRPr lang="en-US" altLang="zh-CN" sz="2800" b="0" dirty="0">
              <a:latin typeface="Arial" panose="020B0604020202020204" pitchFamily="34" charset="0"/>
            </a:endParaRPr>
          </a:p>
          <a:p>
            <a:pPr marL="342900" indent="-342900" algn="l">
              <a:lnSpc>
                <a:spcPct val="120000"/>
              </a:lnSpc>
              <a:spcBef>
                <a:spcPct val="30000"/>
              </a:spcBef>
              <a:spcAft>
                <a:spcPct val="3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3.</a:t>
            </a:r>
            <a:r>
              <a:rPr lang="zh-CN" altLang="en-US" sz="2800" b="0" dirty="0" smtClean="0">
                <a:latin typeface="Arial" panose="020B0604020202020204" pitchFamily="34" charset="0"/>
              </a:rPr>
              <a:t>  等价类划分</a:t>
            </a:r>
            <a:r>
              <a:rPr lang="zh-CN" altLang="en-US" sz="2800" b="0" dirty="0">
                <a:latin typeface="Arial" panose="020B0604020202020204" pitchFamily="34" charset="0"/>
              </a:rPr>
              <a:t>法的测试用例设计</a:t>
            </a:r>
            <a:endParaRPr lang="zh-CN" altLang="en-US" sz="2800" b="0" dirty="0">
              <a:latin typeface="Arial" panose="020B0604020202020204" pitchFamily="34" charset="0"/>
            </a:endParaRPr>
          </a:p>
          <a:p>
            <a:pPr marL="342900" indent="-342900" algn="l">
              <a:lnSpc>
                <a:spcPct val="120000"/>
              </a:lnSpc>
              <a:spcBef>
                <a:spcPct val="30000"/>
              </a:spcBef>
              <a:spcAft>
                <a:spcPct val="3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4.  </a:t>
            </a:r>
            <a:r>
              <a:rPr lang="zh-CN" altLang="en-US" sz="2800" b="0" dirty="0">
                <a:latin typeface="Arial" panose="020B0604020202020204" pitchFamily="34" charset="0"/>
              </a:rPr>
              <a:t>使用等价类划分法测试的实例</a:t>
            </a:r>
            <a:endParaRPr lang="en-US" altLang="zh-CN" sz="2800"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solidFill>
                  <a:schemeClr val="accent1">
                    <a:satMod val="150000"/>
                  </a:schemeClr>
                </a:solidFill>
              </a:rPr>
              <a:t>什么是等价类？</a:t>
            </a:r>
            <a:endParaRPr lang="zh-CN" altLang="en-US" dirty="0">
              <a:solidFill>
                <a:schemeClr val="accent1">
                  <a:satMod val="150000"/>
                </a:schemeClr>
              </a:solidFill>
            </a:endParaRPr>
          </a:p>
        </p:txBody>
      </p:sp>
      <p:sp>
        <p:nvSpPr>
          <p:cNvPr id="24579" name="内容占位符 3"/>
          <p:cNvSpPr>
            <a:spLocks noGrp="1"/>
          </p:cNvSpPr>
          <p:nvPr>
            <p:ph idx="1"/>
          </p:nvPr>
        </p:nvSpPr>
        <p:spPr/>
        <p:txBody>
          <a:bodyPr/>
          <a:lstStyle/>
          <a:p>
            <a:pPr eaLnBrk="1" hangingPunct="1"/>
            <a:r>
              <a:rPr kumimoji="1" lang="zh-CN" altLang="en-US" dirty="0" smtClean="0">
                <a:latin typeface="Arial" panose="020B0604020202020204" pitchFamily="34" charset="0"/>
              </a:rPr>
              <a:t>所谓等价类是指某个</a:t>
            </a:r>
            <a:r>
              <a:rPr kumimoji="1" lang="zh-CN" altLang="en-US" dirty="0" smtClean="0">
                <a:solidFill>
                  <a:srgbClr val="FF0000"/>
                </a:solidFill>
                <a:latin typeface="Arial" panose="020B0604020202020204" pitchFamily="34" charset="0"/>
              </a:rPr>
              <a:t>输入域</a:t>
            </a:r>
            <a:r>
              <a:rPr kumimoji="1" lang="zh-CN" altLang="en-US" dirty="0" smtClean="0">
                <a:latin typeface="Arial" panose="020B0604020202020204" pitchFamily="34" charset="0"/>
              </a:rPr>
              <a:t>的</a:t>
            </a:r>
            <a:r>
              <a:rPr kumimoji="1" lang="zh-CN" altLang="en-US" b="1" dirty="0" smtClean="0">
                <a:solidFill>
                  <a:srgbClr val="FF0000"/>
                </a:solidFill>
                <a:latin typeface="Arial" panose="020B0604020202020204" pitchFamily="34" charset="0"/>
              </a:rPr>
              <a:t>子集合</a:t>
            </a:r>
            <a:r>
              <a:rPr kumimoji="1" lang="zh-CN" altLang="en-US" dirty="0" smtClean="0">
                <a:latin typeface="Arial" panose="020B0604020202020204" pitchFamily="34" charset="0"/>
              </a:rPr>
              <a:t>。</a:t>
            </a:r>
            <a:endParaRPr kumimoji="1" lang="en-US" altLang="zh-CN" dirty="0" smtClean="0">
              <a:latin typeface="Arial" panose="020B0604020202020204" pitchFamily="34" charset="0"/>
            </a:endParaRPr>
          </a:p>
          <a:p>
            <a:pPr eaLnBrk="1" hangingPunct="1"/>
            <a:r>
              <a:rPr kumimoji="1" lang="zh-CN" altLang="en-US" dirty="0" smtClean="0">
                <a:latin typeface="Arial" panose="020B0604020202020204" pitchFamily="34" charset="0"/>
              </a:rPr>
              <a:t>在该子集合中，各个</a:t>
            </a:r>
            <a:r>
              <a:rPr kumimoji="1" lang="zh-CN" altLang="en-US" b="1" dirty="0" smtClean="0">
                <a:solidFill>
                  <a:srgbClr val="FF0000"/>
                </a:solidFill>
                <a:latin typeface="Arial" panose="020B0604020202020204" pitchFamily="34" charset="0"/>
              </a:rPr>
              <a:t>输入数据</a:t>
            </a:r>
            <a:r>
              <a:rPr kumimoji="1" lang="zh-CN" altLang="en-US" dirty="0" smtClean="0">
                <a:latin typeface="Arial" panose="020B0604020202020204" pitchFamily="34" charset="0"/>
              </a:rPr>
              <a:t>对于</a:t>
            </a:r>
            <a:r>
              <a:rPr kumimoji="1" lang="zh-CN" altLang="en-US" b="1" dirty="0" smtClean="0">
                <a:solidFill>
                  <a:srgbClr val="FF0000"/>
                </a:solidFill>
                <a:latin typeface="Arial" panose="020B0604020202020204" pitchFamily="34" charset="0"/>
              </a:rPr>
              <a:t>揭露</a:t>
            </a:r>
            <a:r>
              <a:rPr kumimoji="1" lang="zh-CN" altLang="en-US" dirty="0" smtClean="0">
                <a:latin typeface="Arial" panose="020B0604020202020204" pitchFamily="34" charset="0"/>
              </a:rPr>
              <a:t>程序中的错误都是</a:t>
            </a:r>
            <a:r>
              <a:rPr kumimoji="1" lang="zh-CN" altLang="en-US" b="1" dirty="0" smtClean="0">
                <a:solidFill>
                  <a:srgbClr val="FF0000"/>
                </a:solidFill>
                <a:latin typeface="Arial" panose="020B0604020202020204" pitchFamily="34" charset="0"/>
              </a:rPr>
              <a:t>等效</a:t>
            </a:r>
            <a:r>
              <a:rPr kumimoji="1" lang="zh-CN" altLang="en-US" dirty="0" smtClean="0">
                <a:latin typeface="Arial" panose="020B0604020202020204" pitchFamily="34" charset="0"/>
              </a:rPr>
              <a:t>的，它们具有</a:t>
            </a:r>
            <a:r>
              <a:rPr kumimoji="1" lang="zh-CN" altLang="en-US" b="1" dirty="0" smtClean="0">
                <a:solidFill>
                  <a:srgbClr val="FF0000"/>
                </a:solidFill>
                <a:latin typeface="Arial" panose="020B0604020202020204" pitchFamily="34" charset="0"/>
              </a:rPr>
              <a:t>等价特性</a:t>
            </a:r>
            <a:r>
              <a:rPr kumimoji="1" lang="zh-CN" altLang="en-US" dirty="0" smtClean="0">
                <a:latin typeface="Arial" panose="020B0604020202020204" pitchFamily="34" charset="0"/>
              </a:rPr>
              <a:t>，即每一类的</a:t>
            </a:r>
            <a:r>
              <a:rPr kumimoji="1" lang="zh-CN" altLang="en-US" b="1" dirty="0" smtClean="0">
                <a:solidFill>
                  <a:srgbClr val="FF0000"/>
                </a:solidFill>
                <a:latin typeface="Arial" panose="020B0604020202020204" pitchFamily="34" charset="0"/>
              </a:rPr>
              <a:t>代表性数据</a:t>
            </a:r>
            <a:r>
              <a:rPr kumimoji="1" lang="zh-CN" altLang="en-US" dirty="0" smtClean="0">
                <a:latin typeface="Arial" panose="020B0604020202020204" pitchFamily="34" charset="0"/>
              </a:rPr>
              <a:t>在测试中的作用都等价于这一类中的其它数据。</a:t>
            </a:r>
            <a:endParaRPr kumimoji="1" lang="en-US" altLang="zh-CN" dirty="0" smtClean="0">
              <a:latin typeface="Arial" panose="020B0604020202020204" pitchFamily="34" charset="0"/>
            </a:endParaRPr>
          </a:p>
          <a:p>
            <a:pPr eaLnBrk="1" hangingPunct="1"/>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solidFill>
                  <a:schemeClr val="accent1">
                    <a:satMod val="150000"/>
                  </a:schemeClr>
                </a:solidFill>
              </a:rPr>
              <a:t>思考</a:t>
            </a:r>
            <a:endParaRPr lang="zh-CN" altLang="en-US" dirty="0">
              <a:solidFill>
                <a:schemeClr val="accent1">
                  <a:satMod val="150000"/>
                </a:schemeClr>
              </a:solidFill>
            </a:endParaRPr>
          </a:p>
        </p:txBody>
      </p:sp>
      <p:sp>
        <p:nvSpPr>
          <p:cNvPr id="23555" name="内容占位符 2"/>
          <p:cNvSpPr>
            <a:spLocks noGrp="1"/>
          </p:cNvSpPr>
          <p:nvPr>
            <p:ph idx="1"/>
          </p:nvPr>
        </p:nvSpPr>
        <p:spPr/>
        <p:txBody>
          <a:bodyPr/>
          <a:lstStyle/>
          <a:p>
            <a:pPr eaLnBrk="1" hangingPunct="1"/>
            <a:r>
              <a:rPr kumimoji="1" lang="zh-CN" altLang="en-US" sz="3600" smtClean="0">
                <a:latin typeface="Arial" panose="020B0604020202020204" pitchFamily="34" charset="0"/>
              </a:rPr>
              <a:t>例：设计测试用例，完成对所有实数进行开平方运算（ </a:t>
            </a:r>
            <a:r>
              <a:rPr kumimoji="1" lang="en-US" altLang="zh-CN" sz="3600" smtClean="0">
                <a:latin typeface="Arial" panose="020B0604020202020204" pitchFamily="34" charset="0"/>
              </a:rPr>
              <a:t>y = sqrt(x) </a:t>
            </a:r>
            <a:r>
              <a:rPr kumimoji="1" lang="zh-CN" altLang="en-US" sz="3600" smtClean="0">
                <a:latin typeface="Arial" panose="020B0604020202020204" pitchFamily="34" charset="0"/>
              </a:rPr>
              <a:t>）的程序的测试。</a:t>
            </a:r>
            <a:endParaRPr kumimoji="1" lang="zh-CN" altLang="en-US" sz="3600" smtClean="0">
              <a:latin typeface="Arial" panose="020B0604020202020204" pitchFamily="34" charset="0"/>
            </a:endParaRPr>
          </a:p>
          <a:p>
            <a:pPr eaLnBrk="1" hangingPunct="1"/>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indent="-342900">
              <a:lnSpc>
                <a:spcPct val="110000"/>
              </a:lnSpc>
              <a:spcBef>
                <a:spcPct val="20000"/>
              </a:spcBef>
              <a:buClr>
                <a:schemeClr val="tx2"/>
              </a:buClr>
              <a:buSzPct val="80000"/>
              <a:buFont typeface="Wingdings" panose="05000000000000000000" pitchFamily="2" charset="2"/>
              <a:buChar char="n"/>
            </a:pPr>
            <a:r>
              <a:rPr kumimoji="1" lang="zh-CN" altLang="en-US" sz="3200" dirty="0" smtClean="0">
                <a:latin typeface="Arial" panose="020B0604020202020204" pitchFamily="34" charset="0"/>
              </a:rPr>
              <a:t>等价类划分法是把所有可能的输入数据，即程序的输入域划分为若干部分（子集），然后从每一个子集中选取少数具有代表性的数据作为测试用例。</a:t>
            </a:r>
            <a:endParaRPr kumimoji="1" lang="zh-CN" altLang="en-US" sz="3200" dirty="0" smtClean="0">
              <a:latin typeface="Arial" panose="020B0604020202020204" pitchFamily="34" charset="0"/>
            </a:endParaRPr>
          </a:p>
          <a:p>
            <a:endParaRPr lang="zh-CN" altLang="en-US" dirty="0"/>
          </a:p>
        </p:txBody>
      </p:sp>
      <p:sp>
        <p:nvSpPr>
          <p:cNvPr id="3" name="标题 2"/>
          <p:cNvSpPr>
            <a:spLocks noGrp="1"/>
          </p:cNvSpPr>
          <p:nvPr>
            <p:ph type="title"/>
          </p:nvPr>
        </p:nvSpPr>
        <p:spPr/>
        <p:txBody>
          <a:bodyPr/>
          <a:lstStyle/>
          <a:p>
            <a:r>
              <a:rPr lang="zh-CN" altLang="en-US" sz="4400" dirty="0" smtClean="0">
                <a:solidFill>
                  <a:schemeClr val="accent1">
                    <a:satMod val="150000"/>
                  </a:schemeClr>
                </a:solidFill>
              </a:rPr>
              <a:t>什么是等价类划分法</a:t>
            </a:r>
            <a:endParaRPr lang="zh-CN" altLang="en-US" dirty="0"/>
          </a:p>
        </p:txBody>
      </p:sp>
      <p:grpSp>
        <p:nvGrpSpPr>
          <p:cNvPr id="40966" name="Group 24"/>
          <p:cNvGrpSpPr/>
          <p:nvPr/>
        </p:nvGrpSpPr>
        <p:grpSpPr bwMode="auto">
          <a:xfrm>
            <a:off x="3347409" y="3933056"/>
            <a:ext cx="4538637" cy="2160240"/>
            <a:chOff x="2812" y="2800"/>
            <a:chExt cx="2793" cy="1176"/>
          </a:xfrm>
        </p:grpSpPr>
        <p:grpSp>
          <p:nvGrpSpPr>
            <p:cNvPr id="40967" name="Group 25"/>
            <p:cNvGrpSpPr/>
            <p:nvPr/>
          </p:nvGrpSpPr>
          <p:grpSpPr bwMode="auto">
            <a:xfrm>
              <a:off x="2812" y="2832"/>
              <a:ext cx="2593" cy="920"/>
              <a:chOff x="1439" y="3176"/>
              <a:chExt cx="2593" cy="920"/>
            </a:xfrm>
          </p:grpSpPr>
          <p:sp>
            <p:nvSpPr>
              <p:cNvPr id="40982" name="Oval 26"/>
              <p:cNvSpPr>
                <a:spLocks noChangeArrowheads="1"/>
              </p:cNvSpPr>
              <p:nvPr>
                <p:custDataLst>
                  <p:tags r:id="rId1"/>
                </p:custDataLst>
              </p:nvPr>
            </p:nvSpPr>
            <p:spPr bwMode="auto">
              <a:xfrm>
                <a:off x="1968" y="3176"/>
                <a:ext cx="2064" cy="920"/>
              </a:xfrm>
              <a:prstGeom prst="ellipse">
                <a:avLst/>
              </a:prstGeom>
              <a:solidFill>
                <a:srgbClr val="FF9900"/>
              </a:solidFill>
              <a:ln w="38100">
                <a:noFill/>
                <a:round/>
              </a:ln>
            </p:spPr>
            <p:txBody>
              <a:bodyPr wrap="none" anchor="ctr"/>
              <a:p>
                <a:endParaRPr lang="zh-CN" altLang="en-US"/>
              </a:p>
            </p:txBody>
          </p:sp>
          <p:sp>
            <p:nvSpPr>
              <p:cNvPr id="40983" name="Text Box 27"/>
              <p:cNvSpPr txBox="1">
                <a:spLocks noChangeArrowheads="1"/>
              </p:cNvSpPr>
              <p:nvPr>
                <p:custDataLst>
                  <p:tags r:id="rId2"/>
                </p:custDataLst>
              </p:nvPr>
            </p:nvSpPr>
            <p:spPr bwMode="auto">
              <a:xfrm>
                <a:off x="1439" y="3818"/>
                <a:ext cx="756" cy="201"/>
              </a:xfrm>
              <a:prstGeom prst="rect">
                <a:avLst/>
              </a:prstGeom>
              <a:solidFill>
                <a:srgbClr val="FF9900"/>
              </a:solidFill>
              <a:ln w="38100">
                <a:noFill/>
                <a:miter lim="800000"/>
              </a:ln>
            </p:spPr>
            <p:txBody>
              <a:bodyPr wrap="none">
                <a:spAutoFit/>
              </a:bodyPr>
              <a:p>
                <a:pPr algn="ctr" eaLnBrk="0" hangingPunct="0"/>
                <a:r>
                  <a:rPr lang="en-US" altLang="zh-CN">
                    <a:solidFill>
                      <a:srgbClr val="FFFF66"/>
                    </a:solidFill>
                    <a:latin typeface="Comic Sans MS" panose="030F0702030302020204" pitchFamily="66" charset="0"/>
                  </a:rPr>
                  <a:t>all inputs</a:t>
                </a:r>
                <a:endParaRPr lang="en-GB" altLang="zh-CN">
                  <a:solidFill>
                    <a:srgbClr val="FFFF66"/>
                  </a:solidFill>
                  <a:latin typeface="Comic Sans MS" panose="030F0702030302020204" pitchFamily="66" charset="0"/>
                </a:endParaRPr>
              </a:p>
            </p:txBody>
          </p:sp>
        </p:grpSp>
        <p:grpSp>
          <p:nvGrpSpPr>
            <p:cNvPr id="40968" name="Group 28"/>
            <p:cNvGrpSpPr/>
            <p:nvPr/>
          </p:nvGrpSpPr>
          <p:grpSpPr bwMode="auto">
            <a:xfrm>
              <a:off x="2869" y="2800"/>
              <a:ext cx="2736" cy="1176"/>
              <a:chOff x="1496" y="3144"/>
              <a:chExt cx="2736" cy="1176"/>
            </a:xfrm>
          </p:grpSpPr>
          <p:sp>
            <p:nvSpPr>
              <p:cNvPr id="40978" name="Line 29"/>
              <p:cNvSpPr>
                <a:spLocks noChangeShapeType="1"/>
              </p:cNvSpPr>
              <p:nvPr>
                <p:custDataLst>
                  <p:tags r:id="rId3"/>
                </p:custDataLst>
              </p:nvPr>
            </p:nvSpPr>
            <p:spPr bwMode="auto">
              <a:xfrm>
                <a:off x="1496" y="3144"/>
                <a:ext cx="1424" cy="528"/>
              </a:xfrm>
              <a:prstGeom prst="line">
                <a:avLst/>
              </a:prstGeom>
              <a:noFill/>
              <a:ln w="28575">
                <a:solidFill>
                  <a:srgbClr val="009900"/>
                </a:solidFill>
                <a:round/>
              </a:ln>
            </p:spPr>
            <p:txBody>
              <a:bodyPr wrap="none"/>
              <a:p>
                <a:endParaRPr lang="zh-CN" altLang="en-US"/>
              </a:p>
            </p:txBody>
          </p:sp>
          <p:sp>
            <p:nvSpPr>
              <p:cNvPr id="40979" name="Line 30"/>
              <p:cNvSpPr>
                <a:spLocks noChangeShapeType="1"/>
              </p:cNvSpPr>
              <p:nvPr>
                <p:custDataLst>
                  <p:tags r:id="rId4"/>
                </p:custDataLst>
              </p:nvPr>
            </p:nvSpPr>
            <p:spPr bwMode="auto">
              <a:xfrm flipH="1">
                <a:off x="2848" y="3680"/>
                <a:ext cx="64" cy="640"/>
              </a:xfrm>
              <a:prstGeom prst="line">
                <a:avLst/>
              </a:prstGeom>
              <a:noFill/>
              <a:ln w="28575">
                <a:solidFill>
                  <a:srgbClr val="009900"/>
                </a:solidFill>
                <a:round/>
              </a:ln>
            </p:spPr>
            <p:txBody>
              <a:bodyPr wrap="none"/>
              <a:p>
                <a:endParaRPr lang="zh-CN" altLang="en-US"/>
              </a:p>
            </p:txBody>
          </p:sp>
          <p:sp>
            <p:nvSpPr>
              <p:cNvPr id="40980" name="Line 31"/>
              <p:cNvSpPr>
                <a:spLocks noChangeShapeType="1"/>
              </p:cNvSpPr>
              <p:nvPr>
                <p:custDataLst>
                  <p:tags r:id="rId5"/>
                </p:custDataLst>
              </p:nvPr>
            </p:nvSpPr>
            <p:spPr bwMode="auto">
              <a:xfrm flipV="1">
                <a:off x="2912" y="3216"/>
                <a:ext cx="1320" cy="464"/>
              </a:xfrm>
              <a:prstGeom prst="line">
                <a:avLst/>
              </a:prstGeom>
              <a:noFill/>
              <a:ln w="28575">
                <a:solidFill>
                  <a:srgbClr val="009900"/>
                </a:solidFill>
                <a:round/>
              </a:ln>
            </p:spPr>
            <p:txBody>
              <a:bodyPr wrap="none"/>
              <a:p>
                <a:endParaRPr lang="zh-CN" altLang="en-US"/>
              </a:p>
            </p:txBody>
          </p:sp>
          <p:sp>
            <p:nvSpPr>
              <p:cNvPr id="40981" name="Line 32"/>
              <p:cNvSpPr>
                <a:spLocks noChangeShapeType="1"/>
              </p:cNvSpPr>
              <p:nvPr>
                <p:custDataLst>
                  <p:tags r:id="rId6"/>
                </p:custDataLst>
              </p:nvPr>
            </p:nvSpPr>
            <p:spPr bwMode="auto">
              <a:xfrm>
                <a:off x="3352" y="3528"/>
                <a:ext cx="544" cy="632"/>
              </a:xfrm>
              <a:prstGeom prst="line">
                <a:avLst/>
              </a:prstGeom>
              <a:noFill/>
              <a:ln w="28575">
                <a:solidFill>
                  <a:srgbClr val="009900"/>
                </a:solidFill>
                <a:round/>
              </a:ln>
            </p:spPr>
            <p:txBody>
              <a:bodyPr wrap="none"/>
              <a:p>
                <a:endParaRPr lang="zh-CN" altLang="en-US"/>
              </a:p>
            </p:txBody>
          </p:sp>
        </p:grpSp>
        <p:grpSp>
          <p:nvGrpSpPr>
            <p:cNvPr id="40969" name="Group 33"/>
            <p:cNvGrpSpPr/>
            <p:nvPr/>
          </p:nvGrpSpPr>
          <p:grpSpPr bwMode="auto">
            <a:xfrm>
              <a:off x="3661" y="2945"/>
              <a:ext cx="1596" cy="632"/>
              <a:chOff x="2288" y="3289"/>
              <a:chExt cx="1596" cy="632"/>
            </a:xfrm>
          </p:grpSpPr>
          <p:sp>
            <p:nvSpPr>
              <p:cNvPr id="40970" name="Oval 34"/>
              <p:cNvSpPr>
                <a:spLocks noChangeArrowheads="1"/>
              </p:cNvSpPr>
              <p:nvPr>
                <p:custDataLst>
                  <p:tags r:id="rId7"/>
                </p:custDataLst>
              </p:nvPr>
            </p:nvSpPr>
            <p:spPr bwMode="auto">
              <a:xfrm>
                <a:off x="2856" y="3352"/>
                <a:ext cx="64" cy="80"/>
              </a:xfrm>
              <a:prstGeom prst="ellipse">
                <a:avLst/>
              </a:prstGeom>
              <a:solidFill>
                <a:schemeClr val="bg1"/>
              </a:solidFill>
              <a:ln w="38100">
                <a:noFill/>
                <a:round/>
              </a:ln>
            </p:spPr>
            <p:txBody>
              <a:bodyPr wrap="none" anchor="ctr"/>
              <a:p>
                <a:endParaRPr lang="zh-CN" altLang="en-US"/>
              </a:p>
            </p:txBody>
          </p:sp>
          <p:sp>
            <p:nvSpPr>
              <p:cNvPr id="40971" name="Text Box 35"/>
              <p:cNvSpPr txBox="1">
                <a:spLocks noChangeArrowheads="1"/>
              </p:cNvSpPr>
              <p:nvPr>
                <p:custDataLst>
                  <p:tags r:id="rId8"/>
                </p:custDataLst>
              </p:nvPr>
            </p:nvSpPr>
            <p:spPr bwMode="auto">
              <a:xfrm>
                <a:off x="2876" y="3289"/>
                <a:ext cx="232" cy="184"/>
              </a:xfrm>
              <a:prstGeom prst="rect">
                <a:avLst/>
              </a:prstGeom>
              <a:noFill/>
              <a:ln w="38100">
                <a:noFill/>
                <a:miter lim="800000"/>
              </a:ln>
            </p:spPr>
            <p:txBody>
              <a:bodyPr wrap="none">
                <a:spAutoFit/>
              </a:bodyPr>
              <a:p>
                <a:pPr algn="ctr" eaLnBrk="0" hangingPunct="0"/>
                <a:r>
                  <a:rPr lang="en-US" altLang="zh-CN" sz="1600">
                    <a:solidFill>
                      <a:schemeClr val="bg1"/>
                    </a:solidFill>
                    <a:latin typeface="Comic Sans MS" panose="030F0702030302020204" pitchFamily="66" charset="0"/>
                  </a:rPr>
                  <a:t>i</a:t>
                </a:r>
                <a:r>
                  <a:rPr lang="en-US" altLang="zh-CN" sz="2000" baseline="-25000">
                    <a:solidFill>
                      <a:schemeClr val="bg1"/>
                    </a:solidFill>
                    <a:latin typeface="Comic Sans MS" panose="030F0702030302020204" pitchFamily="66" charset="0"/>
                  </a:rPr>
                  <a:t>1</a:t>
                </a:r>
                <a:endParaRPr lang="en-GB" altLang="zh-CN" sz="2000" baseline="-25000">
                  <a:solidFill>
                    <a:schemeClr val="bg1"/>
                  </a:solidFill>
                  <a:latin typeface="Comic Sans MS" panose="030F0702030302020204" pitchFamily="66" charset="0"/>
                </a:endParaRPr>
              </a:p>
            </p:txBody>
          </p:sp>
          <p:sp>
            <p:nvSpPr>
              <p:cNvPr id="40972" name="Oval 36"/>
              <p:cNvSpPr>
                <a:spLocks noChangeArrowheads="1"/>
              </p:cNvSpPr>
              <p:nvPr>
                <p:custDataLst>
                  <p:tags r:id="rId9"/>
                </p:custDataLst>
              </p:nvPr>
            </p:nvSpPr>
            <p:spPr bwMode="auto">
              <a:xfrm>
                <a:off x="3624" y="3576"/>
                <a:ext cx="64" cy="80"/>
              </a:xfrm>
              <a:prstGeom prst="ellipse">
                <a:avLst/>
              </a:prstGeom>
              <a:solidFill>
                <a:schemeClr val="bg1"/>
              </a:solidFill>
              <a:ln w="38100">
                <a:noFill/>
                <a:round/>
              </a:ln>
            </p:spPr>
            <p:txBody>
              <a:bodyPr wrap="none" anchor="ctr"/>
              <a:p>
                <a:endParaRPr lang="zh-CN" altLang="en-US"/>
              </a:p>
            </p:txBody>
          </p:sp>
          <p:sp>
            <p:nvSpPr>
              <p:cNvPr id="40973" name="Text Box 37"/>
              <p:cNvSpPr txBox="1">
                <a:spLocks noChangeArrowheads="1"/>
              </p:cNvSpPr>
              <p:nvPr>
                <p:custDataLst>
                  <p:tags r:id="rId10"/>
                </p:custDataLst>
              </p:nvPr>
            </p:nvSpPr>
            <p:spPr bwMode="auto">
              <a:xfrm>
                <a:off x="3635" y="3513"/>
                <a:ext cx="249" cy="184"/>
              </a:xfrm>
              <a:prstGeom prst="rect">
                <a:avLst/>
              </a:prstGeom>
              <a:noFill/>
              <a:ln w="38100">
                <a:noFill/>
                <a:miter lim="800000"/>
              </a:ln>
            </p:spPr>
            <p:txBody>
              <a:bodyPr wrap="none">
                <a:spAutoFit/>
              </a:bodyPr>
              <a:p>
                <a:pPr algn="ctr" eaLnBrk="0" hangingPunct="0"/>
                <a:r>
                  <a:rPr lang="en-US" altLang="zh-CN" sz="1600">
                    <a:solidFill>
                      <a:schemeClr val="bg1"/>
                    </a:solidFill>
                    <a:latin typeface="Comic Sans MS" panose="030F0702030302020204" pitchFamily="66" charset="0"/>
                  </a:rPr>
                  <a:t>i</a:t>
                </a:r>
                <a:r>
                  <a:rPr lang="en-US" altLang="zh-CN" sz="2000" baseline="-25000">
                    <a:solidFill>
                      <a:schemeClr val="bg1"/>
                    </a:solidFill>
                    <a:latin typeface="Comic Sans MS" panose="030F0702030302020204" pitchFamily="66" charset="0"/>
                  </a:rPr>
                  <a:t>4</a:t>
                </a:r>
                <a:endParaRPr lang="en-GB" altLang="zh-CN" sz="2000" baseline="-25000">
                  <a:solidFill>
                    <a:schemeClr val="bg1"/>
                  </a:solidFill>
                  <a:latin typeface="Comic Sans MS" panose="030F0702030302020204" pitchFamily="66" charset="0"/>
                </a:endParaRPr>
              </a:p>
            </p:txBody>
          </p:sp>
          <p:sp>
            <p:nvSpPr>
              <p:cNvPr id="40974" name="Oval 38"/>
              <p:cNvSpPr>
                <a:spLocks noChangeArrowheads="1"/>
              </p:cNvSpPr>
              <p:nvPr>
                <p:custDataLst>
                  <p:tags r:id="rId11"/>
                </p:custDataLst>
              </p:nvPr>
            </p:nvSpPr>
            <p:spPr bwMode="auto">
              <a:xfrm>
                <a:off x="2288" y="3720"/>
                <a:ext cx="64" cy="80"/>
              </a:xfrm>
              <a:prstGeom prst="ellipse">
                <a:avLst/>
              </a:prstGeom>
              <a:solidFill>
                <a:schemeClr val="bg1"/>
              </a:solidFill>
              <a:ln w="38100">
                <a:noFill/>
                <a:round/>
              </a:ln>
            </p:spPr>
            <p:txBody>
              <a:bodyPr wrap="none" anchor="ctr"/>
              <a:p>
                <a:endParaRPr lang="zh-CN" altLang="en-US"/>
              </a:p>
            </p:txBody>
          </p:sp>
          <p:sp>
            <p:nvSpPr>
              <p:cNvPr id="40975" name="Text Box 39"/>
              <p:cNvSpPr txBox="1">
                <a:spLocks noChangeArrowheads="1"/>
              </p:cNvSpPr>
              <p:nvPr>
                <p:custDataLst>
                  <p:tags r:id="rId12"/>
                </p:custDataLst>
              </p:nvPr>
            </p:nvSpPr>
            <p:spPr bwMode="auto">
              <a:xfrm>
                <a:off x="2298" y="3657"/>
                <a:ext cx="249" cy="184"/>
              </a:xfrm>
              <a:prstGeom prst="rect">
                <a:avLst/>
              </a:prstGeom>
              <a:noFill/>
              <a:ln w="38100">
                <a:noFill/>
                <a:miter lim="800000"/>
              </a:ln>
            </p:spPr>
            <p:txBody>
              <a:bodyPr wrap="none">
                <a:spAutoFit/>
              </a:bodyPr>
              <a:p>
                <a:pPr algn="ctr" eaLnBrk="0" hangingPunct="0"/>
                <a:r>
                  <a:rPr lang="en-US" altLang="zh-CN" sz="1600">
                    <a:solidFill>
                      <a:schemeClr val="bg1"/>
                    </a:solidFill>
                    <a:latin typeface="Comic Sans MS" panose="030F0702030302020204" pitchFamily="66" charset="0"/>
                  </a:rPr>
                  <a:t>i</a:t>
                </a:r>
                <a:r>
                  <a:rPr lang="en-US" altLang="zh-CN" sz="2000" baseline="-25000">
                    <a:solidFill>
                      <a:schemeClr val="bg1"/>
                    </a:solidFill>
                    <a:latin typeface="Comic Sans MS" panose="030F0702030302020204" pitchFamily="66" charset="0"/>
                  </a:rPr>
                  <a:t>2</a:t>
                </a:r>
                <a:endParaRPr lang="en-GB" altLang="zh-CN" sz="2000" baseline="-25000">
                  <a:solidFill>
                    <a:schemeClr val="bg1"/>
                  </a:solidFill>
                  <a:latin typeface="Comic Sans MS" panose="030F0702030302020204" pitchFamily="66" charset="0"/>
                </a:endParaRPr>
              </a:p>
            </p:txBody>
          </p:sp>
          <p:sp>
            <p:nvSpPr>
              <p:cNvPr id="40976" name="Oval 40"/>
              <p:cNvSpPr>
                <a:spLocks noChangeArrowheads="1"/>
              </p:cNvSpPr>
              <p:nvPr>
                <p:custDataLst>
                  <p:tags r:id="rId13"/>
                </p:custDataLst>
              </p:nvPr>
            </p:nvSpPr>
            <p:spPr bwMode="auto">
              <a:xfrm>
                <a:off x="3080" y="3800"/>
                <a:ext cx="64" cy="80"/>
              </a:xfrm>
              <a:prstGeom prst="ellipse">
                <a:avLst/>
              </a:prstGeom>
              <a:solidFill>
                <a:schemeClr val="bg1"/>
              </a:solidFill>
              <a:ln w="38100">
                <a:noFill/>
                <a:round/>
              </a:ln>
            </p:spPr>
            <p:txBody>
              <a:bodyPr wrap="none" anchor="ctr"/>
              <a:p>
                <a:endParaRPr lang="zh-CN" altLang="en-US"/>
              </a:p>
            </p:txBody>
          </p:sp>
          <p:sp>
            <p:nvSpPr>
              <p:cNvPr id="40977" name="Text Box 41"/>
              <p:cNvSpPr txBox="1">
                <a:spLocks noChangeArrowheads="1"/>
              </p:cNvSpPr>
              <p:nvPr>
                <p:custDataLst>
                  <p:tags r:id="rId14"/>
                </p:custDataLst>
              </p:nvPr>
            </p:nvSpPr>
            <p:spPr bwMode="auto">
              <a:xfrm>
                <a:off x="3108" y="3737"/>
                <a:ext cx="285" cy="184"/>
              </a:xfrm>
              <a:prstGeom prst="rect">
                <a:avLst/>
              </a:prstGeom>
              <a:noFill/>
              <a:ln w="38100">
                <a:noFill/>
                <a:miter lim="800000"/>
              </a:ln>
            </p:spPr>
            <p:txBody>
              <a:bodyPr wrap="square">
                <a:spAutoFit/>
              </a:bodyPr>
              <a:p>
                <a:pPr algn="ctr" eaLnBrk="0" hangingPunct="0"/>
                <a:r>
                  <a:rPr lang="en-US" altLang="zh-CN" sz="1600">
                    <a:solidFill>
                      <a:schemeClr val="bg1"/>
                    </a:solidFill>
                    <a:latin typeface="Comic Sans MS" panose="030F0702030302020204" pitchFamily="66" charset="0"/>
                  </a:rPr>
                  <a:t>i</a:t>
                </a:r>
                <a:r>
                  <a:rPr lang="en-US" altLang="zh-CN" sz="2000" baseline="-25000">
                    <a:solidFill>
                      <a:schemeClr val="bg1"/>
                    </a:solidFill>
                    <a:latin typeface="Comic Sans MS" panose="030F0702030302020204" pitchFamily="66" charset="0"/>
                  </a:rPr>
                  <a:t>3</a:t>
                </a:r>
                <a:endParaRPr lang="en-GB" altLang="zh-CN" sz="2000" baseline="-25000">
                  <a:solidFill>
                    <a:schemeClr val="bg1"/>
                  </a:solidFill>
                  <a:latin typeface="Comic Sans MS" panose="030F0702030302020204" pitchFamily="66"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normAutofit/>
          </a:bodyPr>
          <a:lstStyle/>
          <a:p>
            <a:pPr eaLnBrk="1" fontAlgn="auto" hangingPunct="1">
              <a:spcAft>
                <a:spcPts val="0"/>
              </a:spcAft>
              <a:defRPr/>
            </a:pPr>
            <a:r>
              <a:rPr lang="zh-CN" altLang="en-US" sz="4400" dirty="0" smtClean="0">
                <a:solidFill>
                  <a:schemeClr val="accent1">
                    <a:satMod val="150000"/>
                  </a:schemeClr>
                </a:solidFill>
              </a:rPr>
              <a:t>等价类划分法的意义</a:t>
            </a:r>
            <a:endParaRPr lang="zh-CN" altLang="en-US" sz="4400" dirty="0" smtClean="0">
              <a:solidFill>
                <a:schemeClr val="accent1">
                  <a:satMod val="150000"/>
                </a:schemeClr>
              </a:solidFill>
            </a:endParaRPr>
          </a:p>
        </p:txBody>
      </p:sp>
      <p:sp>
        <p:nvSpPr>
          <p:cNvPr id="351235" name="Rectangle 3"/>
          <p:cNvSpPr>
            <a:spLocks noGrp="1" noChangeArrowheads="1"/>
          </p:cNvSpPr>
          <p:nvPr>
            <p:ph idx="1"/>
          </p:nvPr>
        </p:nvSpPr>
        <p:spPr>
          <a:xfrm>
            <a:off x="468313" y="1557338"/>
            <a:ext cx="8294687" cy="4608512"/>
          </a:xfrm>
        </p:spPr>
        <p:txBody>
          <a:bodyPr/>
          <a:lstStyle/>
          <a:p>
            <a:pPr eaLnBrk="1" hangingPunct="1">
              <a:lnSpc>
                <a:spcPct val="105000"/>
              </a:lnSpc>
            </a:pPr>
            <a:r>
              <a:rPr kumimoji="1" lang="zh-CN" altLang="en-US" dirty="0" smtClean="0"/>
              <a:t>等价类是输入域的某个</a:t>
            </a:r>
            <a:r>
              <a:rPr kumimoji="1" lang="zh-CN" altLang="en-US" b="1" dirty="0" smtClean="0">
                <a:solidFill>
                  <a:srgbClr val="FF0000"/>
                </a:solidFill>
              </a:rPr>
              <a:t>子集合</a:t>
            </a:r>
            <a:r>
              <a:rPr kumimoji="1" lang="zh-CN" altLang="en-US" dirty="0" smtClean="0"/>
              <a:t>，而所有等价类的</a:t>
            </a:r>
            <a:r>
              <a:rPr kumimoji="1" lang="zh-CN" altLang="en-US" b="1" dirty="0" smtClean="0">
                <a:solidFill>
                  <a:srgbClr val="FF0000"/>
                </a:solidFill>
              </a:rPr>
              <a:t>并集</a:t>
            </a:r>
            <a:r>
              <a:rPr kumimoji="1" lang="zh-CN" altLang="en-US" dirty="0" smtClean="0"/>
              <a:t>就是整个输入域。因此，等价类对于测试有两个重要的意义：</a:t>
            </a:r>
            <a:endParaRPr kumimoji="1" lang="zh-CN" altLang="en-US" dirty="0" smtClean="0"/>
          </a:p>
          <a:p>
            <a:pPr eaLnBrk="1" hangingPunct="1">
              <a:lnSpc>
                <a:spcPct val="105000"/>
              </a:lnSpc>
              <a:buFont typeface="Wingdings" panose="05000000000000000000" pitchFamily="2" charset="2"/>
              <a:buChar char="Ø"/>
            </a:pPr>
            <a:r>
              <a:rPr kumimoji="1" lang="zh-CN" altLang="en-US" dirty="0" smtClean="0">
                <a:solidFill>
                  <a:srgbClr val="FF0000"/>
                </a:solidFill>
              </a:rPr>
              <a:t>完备性</a:t>
            </a:r>
            <a:r>
              <a:rPr kumimoji="1" lang="en-US" altLang="zh-CN" dirty="0" smtClean="0"/>
              <a:t>——</a:t>
            </a:r>
            <a:r>
              <a:rPr kumimoji="1" lang="zh-CN" altLang="en-US" dirty="0" smtClean="0"/>
              <a:t>整个输入域提供一种形式的完备性</a:t>
            </a:r>
            <a:endParaRPr kumimoji="1" lang="en-US" altLang="zh-CN" dirty="0" smtClean="0"/>
          </a:p>
          <a:p>
            <a:pPr eaLnBrk="1" hangingPunct="1">
              <a:lnSpc>
                <a:spcPct val="105000"/>
              </a:lnSpc>
              <a:buFont typeface="Wingdings" panose="05000000000000000000" pitchFamily="2" charset="2"/>
              <a:buChar char="Ø"/>
            </a:pPr>
            <a:r>
              <a:rPr kumimoji="1" lang="zh-CN" altLang="en-US" dirty="0" smtClean="0">
                <a:solidFill>
                  <a:srgbClr val="FF0000"/>
                </a:solidFill>
              </a:rPr>
              <a:t>无冗余性</a:t>
            </a:r>
            <a:r>
              <a:rPr kumimoji="1" lang="en-US" altLang="zh-CN" dirty="0" smtClean="0"/>
              <a:t>——</a:t>
            </a:r>
            <a:r>
              <a:rPr kumimoji="1" lang="zh-CN" altLang="en-US" dirty="0" smtClean="0"/>
              <a:t>若互不相交则可保证一种形式的无冗余性</a:t>
            </a:r>
            <a:endParaRPr kumimoji="1"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51234"/>
                                        </p:tgtEl>
                                        <p:attrNameLst>
                                          <p:attrName>style.visibility</p:attrName>
                                        </p:attrNameLst>
                                      </p:cBhvr>
                                      <p:to>
                                        <p:strVal val="visible"/>
                                      </p:to>
                                    </p:set>
                                    <p:animEffect transition="in" filter="barn(outVertical)">
                                      <p:cBhvr>
                                        <p:cTn id="7" dur="500"/>
                                        <p:tgtEl>
                                          <p:spTgt spid="351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1235">
                                            <p:txEl>
                                              <p:pRg st="0" end="0"/>
                                            </p:txEl>
                                          </p:spTgt>
                                        </p:tgtEl>
                                        <p:attrNameLst>
                                          <p:attrName>style.visibility</p:attrName>
                                        </p:attrNameLst>
                                      </p:cBhvr>
                                      <p:to>
                                        <p:strVal val="visible"/>
                                      </p:to>
                                    </p:set>
                                    <p:animEffect transition="in" filter="wipe(left)">
                                      <p:cBhvr>
                                        <p:cTn id="12" dur="500"/>
                                        <p:tgtEl>
                                          <p:spTgt spid="3512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1235">
                                            <p:txEl>
                                              <p:pRg st="1" end="1"/>
                                            </p:txEl>
                                          </p:spTgt>
                                        </p:tgtEl>
                                        <p:attrNameLst>
                                          <p:attrName>style.visibility</p:attrName>
                                        </p:attrNameLst>
                                      </p:cBhvr>
                                      <p:to>
                                        <p:strVal val="visible"/>
                                      </p:to>
                                    </p:set>
                                    <p:animEffect transition="in" filter="wipe(left)">
                                      <p:cBhvr>
                                        <p:cTn id="17" dur="500"/>
                                        <p:tgtEl>
                                          <p:spTgt spid="3512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1235">
                                            <p:txEl>
                                              <p:pRg st="2" end="2"/>
                                            </p:txEl>
                                          </p:spTgt>
                                        </p:tgtEl>
                                        <p:attrNameLst>
                                          <p:attrName>style.visibility</p:attrName>
                                        </p:attrNameLst>
                                      </p:cBhvr>
                                      <p:to>
                                        <p:strVal val="visible"/>
                                      </p:to>
                                    </p:set>
                                    <p:animEffect transition="in" filter="wipe(left)">
                                      <p:cBhvr>
                                        <p:cTn id="22" dur="500"/>
                                        <p:tgtEl>
                                          <p:spTgt spid="351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lang="zh-CN" altLang="en-US" sz="4400" dirty="0" smtClean="0">
                <a:solidFill>
                  <a:schemeClr val="accent1">
                    <a:satMod val="150000"/>
                  </a:schemeClr>
                </a:solidFill>
              </a:rPr>
              <a:t>如何划分等价类？</a:t>
            </a:r>
            <a:endParaRPr lang="zh-CN" altLang="en-US" sz="4400" dirty="0">
              <a:solidFill>
                <a:schemeClr val="accent1">
                  <a:satMod val="150000"/>
                </a:schemeClr>
              </a:solidFill>
            </a:endParaRPr>
          </a:p>
        </p:txBody>
      </p:sp>
      <p:sp>
        <p:nvSpPr>
          <p:cNvPr id="28675" name="内容占位符 2"/>
          <p:cNvSpPr>
            <a:spLocks noGrp="1"/>
          </p:cNvSpPr>
          <p:nvPr>
            <p:ph idx="1"/>
          </p:nvPr>
        </p:nvSpPr>
        <p:spPr/>
        <p:txBody>
          <a:bodyPr/>
          <a:lstStyle/>
          <a:p>
            <a:pPr eaLnBrk="1" hangingPunct="1">
              <a:lnSpc>
                <a:spcPct val="105000"/>
              </a:lnSpc>
            </a:pPr>
            <a:r>
              <a:rPr kumimoji="1" lang="zh-CN" altLang="en-US" smtClean="0"/>
              <a:t>先从程序的规格说明书中找出各个输入条件，再为每个输入条件划分两个或多个等价类，形成若干个互不相交的子集。</a:t>
            </a:r>
            <a:endParaRPr kumimoji="1" lang="zh-CN" altLang="en-US" smtClean="0"/>
          </a:p>
          <a:p>
            <a:pPr eaLnBrk="1" hangingPunct="1">
              <a:lnSpc>
                <a:spcPct val="105000"/>
              </a:lnSpc>
            </a:pPr>
            <a:r>
              <a:rPr kumimoji="1" lang="zh-CN" altLang="en-US" smtClean="0"/>
              <a:t>也可以</a:t>
            </a:r>
            <a:r>
              <a:rPr kumimoji="1" lang="zh-CN" altLang="en-US" smtClean="0"/>
              <a:t>针对输出数据来</a:t>
            </a:r>
            <a:r>
              <a:rPr kumimoji="1" lang="zh-CN" altLang="en-US" smtClean="0"/>
              <a:t>分析</a:t>
            </a:r>
            <a:endParaRPr kumimoji="1"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algn="l">
              <a:spcAft>
                <a:spcPts val="0"/>
              </a:spcAft>
              <a:buClrTx/>
              <a:buSzTx/>
              <a:buFontTx/>
              <a:defRPr/>
            </a:pPr>
            <a:r>
              <a:rPr kumimoji="1" lang="zh-CN" altLang="en-US" sz="4000" dirty="0" smtClean="0">
                <a:solidFill>
                  <a:schemeClr val="accent1">
                    <a:satMod val="150000"/>
                  </a:schemeClr>
                </a:solidFill>
              </a:rPr>
              <a:t>等价类划分方法</a:t>
            </a:r>
            <a:endParaRPr kumimoji="1" lang="zh-CN" altLang="en-US" sz="4000" dirty="0" smtClean="0">
              <a:solidFill>
                <a:schemeClr val="accent1">
                  <a:satMod val="150000"/>
                </a:schemeClr>
              </a:solidFill>
            </a:endParaRPr>
          </a:p>
        </p:txBody>
      </p:sp>
      <p:sp>
        <p:nvSpPr>
          <p:cNvPr id="40963" name="Rectangle 3"/>
          <p:cNvSpPr>
            <a:spLocks noGrp="1" noChangeArrowheads="1"/>
          </p:cNvSpPr>
          <p:nvPr>
            <p:ph idx="1"/>
          </p:nvPr>
        </p:nvSpPr>
        <p:spPr/>
        <p:txBody>
          <a:bodyPr/>
          <a:lstStyle/>
          <a:p>
            <a:pPr marL="0" lvl="2" indent="0" eaLnBrk="0" hangingPunct="0">
              <a:lnSpc>
                <a:spcPct val="130000"/>
              </a:lnSpc>
              <a:spcBef>
                <a:spcPct val="0"/>
              </a:spcBef>
              <a:buClr>
                <a:srgbClr val="91AC4E"/>
              </a:buClr>
              <a:buSzPct val="80000"/>
              <a:defRPr/>
            </a:pPr>
            <a:r>
              <a:rPr lang="zh-CN" altLang="en-US" sz="2400" kern="120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等价类：</a:t>
            </a:r>
            <a:r>
              <a:rPr lang="zh-CN" altLang="en-US" sz="2400" kern="1200" dirty="0" smtClean="0">
                <a:solidFill>
                  <a:srgbClr val="0000FF"/>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有效</a:t>
            </a:r>
            <a:r>
              <a:rPr lang="zh-CN" altLang="en-US" sz="2400" kern="120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等价类和</a:t>
            </a:r>
            <a:r>
              <a:rPr lang="zh-CN" altLang="en-US" sz="2400" kern="1200" dirty="0" smtClean="0">
                <a:solidFill>
                  <a:srgbClr val="FF660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无效</a:t>
            </a:r>
            <a:r>
              <a:rPr lang="zh-CN" altLang="en-US" sz="2400" kern="120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等价类</a:t>
            </a:r>
            <a:endParaRPr lang="en-US" altLang="zh-CN" sz="2400" kern="120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40965" name="Rectangle 23"/>
          <p:cNvSpPr>
            <a:spLocks noChangeArrowheads="1"/>
          </p:cNvSpPr>
          <p:nvPr/>
        </p:nvSpPr>
        <p:spPr bwMode="auto">
          <a:xfrm>
            <a:off x="755650" y="4293235"/>
            <a:ext cx="7807325" cy="1678940"/>
          </a:xfrm>
          <a:prstGeom prst="rect">
            <a:avLst/>
          </a:prstGeom>
          <a:noFill/>
          <a:ln w="12700">
            <a:solidFill>
              <a:srgbClr val="0000FF"/>
            </a:solidFill>
            <a:prstDash val="dashDot"/>
            <a:miter lim="800000"/>
          </a:ln>
        </p:spPr>
        <p:txBody>
          <a:bodyPr wrap="square" lIns="0" tIns="0" rIns="0" bIns="0">
            <a:spAutoFit/>
          </a:bodyPr>
          <a:lstStyle/>
          <a:p>
            <a:pPr>
              <a:lnSpc>
                <a:spcPct val="130000"/>
              </a:lnSpc>
            </a:pPr>
            <a:r>
              <a:rPr lang="zh-CN" altLang="en-US" sz="2800" i="0" dirty="0" smtClean="0"/>
              <a:t>因为软</a:t>
            </a:r>
            <a:r>
              <a:rPr lang="zh-CN" altLang="en-US" sz="2800" i="0" dirty="0"/>
              <a:t>件不仅要能接收合理的数据，</a:t>
            </a:r>
            <a:r>
              <a:rPr lang="zh-CN" altLang="en-US" sz="2800" i="0" dirty="0" smtClean="0"/>
              <a:t>也要能经受异常数据的考验</a:t>
            </a:r>
            <a:endParaRPr lang="en-US" altLang="zh-CN" sz="2800" i="0" dirty="0"/>
          </a:p>
          <a:p>
            <a:pPr>
              <a:lnSpc>
                <a:spcPct val="130000"/>
              </a:lnSpc>
            </a:pPr>
            <a:r>
              <a:rPr lang="zh-CN" altLang="en-US" sz="2800" i="0" dirty="0" smtClean="0"/>
              <a:t>经过</a:t>
            </a:r>
            <a:r>
              <a:rPr lang="zh-CN" altLang="en-US" sz="2800" i="0" dirty="0"/>
              <a:t>正反的测试才能确保软件具有更高的可靠性。</a:t>
            </a:r>
            <a:endParaRPr lang="zh-CN" altLang="en-US" sz="2800" i="0" dirty="0"/>
          </a:p>
        </p:txBody>
      </p:sp>
      <p:grpSp>
        <p:nvGrpSpPr>
          <p:cNvPr id="23" name="Group 5"/>
          <p:cNvGrpSpPr/>
          <p:nvPr/>
        </p:nvGrpSpPr>
        <p:grpSpPr bwMode="auto">
          <a:xfrm>
            <a:off x="1595165" y="3244918"/>
            <a:ext cx="6019800" cy="140229"/>
            <a:chOff x="912" y="1174"/>
            <a:chExt cx="3792" cy="106"/>
          </a:xfrm>
        </p:grpSpPr>
        <p:sp>
          <p:nvSpPr>
            <p:cNvPr id="24" name="Line 6"/>
            <p:cNvSpPr>
              <a:spLocks noChangeShapeType="1"/>
            </p:cNvSpPr>
            <p:nvPr/>
          </p:nvSpPr>
          <p:spPr bwMode="auto">
            <a:xfrm>
              <a:off x="912" y="1227"/>
              <a:ext cx="3792" cy="0"/>
            </a:xfrm>
            <a:prstGeom prst="line">
              <a:avLst/>
            </a:prstGeom>
            <a:noFill/>
            <a:ln w="38100">
              <a:solidFill>
                <a:schemeClr val="tx1"/>
              </a:solidFill>
              <a:round/>
            </a:ln>
          </p:spPr>
          <p:txBody>
            <a:bodyPr wrap="none" anchor="ctr"/>
            <a:lstStyle/>
            <a:p>
              <a:endParaRPr lang="zh-CN" altLang="en-US"/>
            </a:p>
          </p:txBody>
        </p:sp>
        <p:sp>
          <p:nvSpPr>
            <p:cNvPr id="25" name="Rectangle 7"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ln>
          </p:spPr>
          <p:txBody>
            <a:bodyPr wrap="none" anchor="ctr"/>
            <a:lstStyle/>
            <a:p>
              <a:endParaRPr lang="zh-CN" altLang="en-US"/>
            </a:p>
          </p:txBody>
        </p:sp>
      </p:grpSp>
      <p:grpSp>
        <p:nvGrpSpPr>
          <p:cNvPr id="26" name="Group 8"/>
          <p:cNvGrpSpPr/>
          <p:nvPr/>
        </p:nvGrpSpPr>
        <p:grpSpPr bwMode="auto">
          <a:xfrm>
            <a:off x="3490661" y="3046470"/>
            <a:ext cx="2230437" cy="821531"/>
            <a:chOff x="2178" y="1024"/>
            <a:chExt cx="1405" cy="621"/>
          </a:xfrm>
        </p:grpSpPr>
        <p:sp>
          <p:nvSpPr>
            <p:cNvPr id="27" name="Freeform 9"/>
            <p:cNvSpPr/>
            <p:nvPr/>
          </p:nvSpPr>
          <p:spPr bwMode="auto">
            <a:xfrm>
              <a:off x="2178" y="1024"/>
              <a:ext cx="1405" cy="414"/>
            </a:xfrm>
            <a:custGeom>
              <a:avLst/>
              <a:gdLst>
                <a:gd name="T0" fmla="*/ 675 w 1405"/>
                <a:gd name="T1" fmla="*/ 11 h 414"/>
                <a:gd name="T2" fmla="*/ 35 w 1405"/>
                <a:gd name="T3" fmla="*/ 85 h 414"/>
                <a:gd name="T4" fmla="*/ 3 w 1405"/>
                <a:gd name="T5" fmla="*/ 149 h 414"/>
                <a:gd name="T6" fmla="*/ 25 w 1405"/>
                <a:gd name="T7" fmla="*/ 331 h 414"/>
                <a:gd name="T8" fmla="*/ 185 w 1405"/>
                <a:gd name="T9" fmla="*/ 352 h 414"/>
                <a:gd name="T10" fmla="*/ 377 w 1405"/>
                <a:gd name="T11" fmla="*/ 352 h 414"/>
                <a:gd name="T12" fmla="*/ 686 w 1405"/>
                <a:gd name="T13" fmla="*/ 363 h 414"/>
                <a:gd name="T14" fmla="*/ 1027 w 1405"/>
                <a:gd name="T15" fmla="*/ 384 h 414"/>
                <a:gd name="T16" fmla="*/ 1251 w 1405"/>
                <a:gd name="T17" fmla="*/ 352 h 414"/>
                <a:gd name="T18" fmla="*/ 1315 w 1405"/>
                <a:gd name="T19" fmla="*/ 331 h 414"/>
                <a:gd name="T20" fmla="*/ 1347 w 1405"/>
                <a:gd name="T21" fmla="*/ 320 h 414"/>
                <a:gd name="T22" fmla="*/ 1401 w 1405"/>
                <a:gd name="T23" fmla="*/ 235 h 414"/>
                <a:gd name="T24" fmla="*/ 1387 w 1405"/>
                <a:gd name="T25" fmla="*/ 125 h 414"/>
                <a:gd name="T26" fmla="*/ 1305 w 1405"/>
                <a:gd name="T27" fmla="*/ 85 h 414"/>
                <a:gd name="T28" fmla="*/ 1027 w 1405"/>
                <a:gd name="T29" fmla="*/ 32 h 414"/>
                <a:gd name="T30" fmla="*/ 761 w 1405"/>
                <a:gd name="T31" fmla="*/ 0 h 414"/>
                <a:gd name="T32" fmla="*/ 675 w 1405"/>
                <a:gd name="T33" fmla="*/ 11 h 4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05"/>
                <a:gd name="T52" fmla="*/ 0 h 414"/>
                <a:gd name="T53" fmla="*/ 1405 w 1405"/>
                <a:gd name="T54" fmla="*/ 414 h 4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05" h="414">
                  <a:moveTo>
                    <a:pt x="675" y="11"/>
                  </a:moveTo>
                  <a:cubicBezTo>
                    <a:pt x="474" y="24"/>
                    <a:pt x="232" y="23"/>
                    <a:pt x="35" y="85"/>
                  </a:cubicBezTo>
                  <a:cubicBezTo>
                    <a:pt x="27" y="96"/>
                    <a:pt x="0" y="131"/>
                    <a:pt x="3" y="149"/>
                  </a:cubicBezTo>
                  <a:cubicBezTo>
                    <a:pt x="9" y="206"/>
                    <a:pt x="2" y="278"/>
                    <a:pt x="25" y="331"/>
                  </a:cubicBezTo>
                  <a:cubicBezTo>
                    <a:pt x="29" y="341"/>
                    <a:pt x="176" y="344"/>
                    <a:pt x="185" y="352"/>
                  </a:cubicBezTo>
                  <a:cubicBezTo>
                    <a:pt x="247" y="414"/>
                    <a:pt x="294" y="339"/>
                    <a:pt x="377" y="352"/>
                  </a:cubicBezTo>
                  <a:cubicBezTo>
                    <a:pt x="494" y="348"/>
                    <a:pt x="569" y="372"/>
                    <a:pt x="686" y="363"/>
                  </a:cubicBezTo>
                  <a:cubicBezTo>
                    <a:pt x="799" y="353"/>
                    <a:pt x="914" y="400"/>
                    <a:pt x="1027" y="384"/>
                  </a:cubicBezTo>
                  <a:cubicBezTo>
                    <a:pt x="1096" y="373"/>
                    <a:pt x="1183" y="374"/>
                    <a:pt x="1251" y="352"/>
                  </a:cubicBezTo>
                  <a:cubicBezTo>
                    <a:pt x="1272" y="345"/>
                    <a:pt x="1293" y="338"/>
                    <a:pt x="1315" y="331"/>
                  </a:cubicBezTo>
                  <a:cubicBezTo>
                    <a:pt x="1325" y="327"/>
                    <a:pt x="1347" y="320"/>
                    <a:pt x="1347" y="320"/>
                  </a:cubicBezTo>
                  <a:cubicBezTo>
                    <a:pt x="1374" y="293"/>
                    <a:pt x="1388" y="271"/>
                    <a:pt x="1401" y="235"/>
                  </a:cubicBezTo>
                  <a:cubicBezTo>
                    <a:pt x="1405" y="203"/>
                    <a:pt x="1402" y="149"/>
                    <a:pt x="1387" y="125"/>
                  </a:cubicBezTo>
                  <a:cubicBezTo>
                    <a:pt x="1371" y="100"/>
                    <a:pt x="1364" y="100"/>
                    <a:pt x="1305" y="85"/>
                  </a:cubicBezTo>
                  <a:cubicBezTo>
                    <a:pt x="1242" y="25"/>
                    <a:pt x="1096" y="36"/>
                    <a:pt x="1027" y="32"/>
                  </a:cubicBezTo>
                  <a:cubicBezTo>
                    <a:pt x="938" y="16"/>
                    <a:pt x="849" y="11"/>
                    <a:pt x="761" y="0"/>
                  </a:cubicBezTo>
                  <a:cubicBezTo>
                    <a:pt x="689" y="12"/>
                    <a:pt x="718" y="11"/>
                    <a:pt x="675" y="11"/>
                  </a:cubicBezTo>
                  <a:close/>
                </a:path>
              </a:pathLst>
            </a:custGeom>
            <a:noFill/>
            <a:ln w="12700">
              <a:solidFill>
                <a:srgbClr val="0000FF"/>
              </a:solidFill>
              <a:round/>
            </a:ln>
          </p:spPr>
          <p:txBody>
            <a:bodyPr wrap="none" anchor="ctr"/>
            <a:lstStyle/>
            <a:p>
              <a:endParaRPr lang="zh-CN" altLang="en-US"/>
            </a:p>
          </p:txBody>
        </p:sp>
        <p:sp>
          <p:nvSpPr>
            <p:cNvPr id="28" name="Text Box 10"/>
            <p:cNvSpPr txBox="1">
              <a:spLocks noChangeArrowheads="1"/>
            </p:cNvSpPr>
            <p:nvPr/>
          </p:nvSpPr>
          <p:spPr bwMode="auto">
            <a:xfrm>
              <a:off x="2611" y="1390"/>
              <a:ext cx="630" cy="255"/>
            </a:xfrm>
            <a:prstGeom prst="rect">
              <a:avLst/>
            </a:prstGeom>
            <a:noFill/>
            <a:ln w="12700">
              <a:noFill/>
              <a:miter lim="800000"/>
            </a:ln>
          </p:spPr>
          <p:txBody>
            <a:bodyPr wrap="none">
              <a:spAutoFit/>
            </a:bodyPr>
            <a:lstStyle/>
            <a:p>
              <a:pPr algn="ctr" eaLnBrk="0" hangingPunct="0"/>
              <a:r>
                <a:rPr lang="en-US" altLang="zh-CN" sz="1600" b="1"/>
                <a:t>in range</a:t>
              </a:r>
              <a:endParaRPr lang="en-US" altLang="zh-CN" sz="1600" b="1"/>
            </a:p>
          </p:txBody>
        </p:sp>
      </p:grpSp>
      <p:grpSp>
        <p:nvGrpSpPr>
          <p:cNvPr id="29" name="Group 11"/>
          <p:cNvGrpSpPr/>
          <p:nvPr/>
        </p:nvGrpSpPr>
        <p:grpSpPr bwMode="auto">
          <a:xfrm>
            <a:off x="5706790" y="2961803"/>
            <a:ext cx="2227262" cy="907520"/>
            <a:chOff x="3574" y="960"/>
            <a:chExt cx="1403" cy="686"/>
          </a:xfrm>
        </p:grpSpPr>
        <p:sp>
          <p:nvSpPr>
            <p:cNvPr id="30" name="Freeform 12"/>
            <p:cNvSpPr/>
            <p:nvPr/>
          </p:nvSpPr>
          <p:spPr bwMode="auto">
            <a:xfrm>
              <a:off x="3574" y="960"/>
              <a:ext cx="1403" cy="432"/>
            </a:xfrm>
            <a:custGeom>
              <a:avLst/>
              <a:gdLst>
                <a:gd name="T0" fmla="*/ 527 w 1403"/>
                <a:gd name="T1" fmla="*/ 100 h 432"/>
                <a:gd name="T2" fmla="*/ 58 w 1403"/>
                <a:gd name="T3" fmla="*/ 156 h 432"/>
                <a:gd name="T4" fmla="*/ 29 w 1403"/>
                <a:gd name="T5" fmla="*/ 179 h 432"/>
                <a:gd name="T6" fmla="*/ 21 w 1403"/>
                <a:gd name="T7" fmla="*/ 203 h 432"/>
                <a:gd name="T8" fmla="*/ 5 w 1403"/>
                <a:gd name="T9" fmla="*/ 252 h 432"/>
                <a:gd name="T10" fmla="*/ 15 w 1403"/>
                <a:gd name="T11" fmla="*/ 347 h 432"/>
                <a:gd name="T12" fmla="*/ 111 w 1403"/>
                <a:gd name="T13" fmla="*/ 384 h 432"/>
                <a:gd name="T14" fmla="*/ 474 w 1403"/>
                <a:gd name="T15" fmla="*/ 422 h 432"/>
                <a:gd name="T16" fmla="*/ 613 w 1403"/>
                <a:gd name="T17" fmla="*/ 432 h 432"/>
                <a:gd name="T18" fmla="*/ 965 w 1403"/>
                <a:gd name="T19" fmla="*/ 422 h 432"/>
                <a:gd name="T20" fmla="*/ 1093 w 1403"/>
                <a:gd name="T21" fmla="*/ 394 h 432"/>
                <a:gd name="T22" fmla="*/ 1391 w 1403"/>
                <a:gd name="T23" fmla="*/ 356 h 432"/>
                <a:gd name="T24" fmla="*/ 1402 w 1403"/>
                <a:gd name="T25" fmla="*/ 290 h 432"/>
                <a:gd name="T26" fmla="*/ 687 w 1403"/>
                <a:gd name="T27" fmla="*/ 100 h 432"/>
                <a:gd name="T28" fmla="*/ 527 w 1403"/>
                <a:gd name="T29" fmla="*/ 100 h 4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3"/>
                <a:gd name="T46" fmla="*/ 0 h 432"/>
                <a:gd name="T47" fmla="*/ 1403 w 1403"/>
                <a:gd name="T48" fmla="*/ 432 h 4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a:solidFill>
                <a:srgbClr val="FF6600"/>
              </a:solidFill>
              <a:round/>
            </a:ln>
          </p:spPr>
          <p:txBody>
            <a:bodyPr wrap="none" anchor="ctr"/>
            <a:lstStyle/>
            <a:p>
              <a:endParaRPr lang="zh-CN" altLang="en-US"/>
            </a:p>
          </p:txBody>
        </p:sp>
        <p:sp>
          <p:nvSpPr>
            <p:cNvPr id="31" name="Text Box 13"/>
            <p:cNvSpPr txBox="1">
              <a:spLocks noChangeArrowheads="1"/>
            </p:cNvSpPr>
            <p:nvPr/>
          </p:nvSpPr>
          <p:spPr bwMode="auto">
            <a:xfrm>
              <a:off x="3681" y="1391"/>
              <a:ext cx="1281" cy="255"/>
            </a:xfrm>
            <a:prstGeom prst="rect">
              <a:avLst/>
            </a:prstGeom>
            <a:noFill/>
            <a:ln w="12700">
              <a:noFill/>
              <a:miter lim="800000"/>
            </a:ln>
          </p:spPr>
          <p:txBody>
            <a:bodyPr wrap="none">
              <a:spAutoFit/>
            </a:bodyPr>
            <a:lstStyle/>
            <a:p>
              <a:pPr algn="ctr" eaLnBrk="0" hangingPunct="0"/>
              <a:r>
                <a:rPr lang="en-US" altLang="zh-CN" sz="1600" b="1" dirty="0">
                  <a:solidFill>
                    <a:srgbClr val="FF6600"/>
                  </a:solidFill>
                </a:rPr>
                <a:t>greater than range</a:t>
              </a:r>
              <a:endParaRPr lang="en-US" altLang="zh-CN" sz="1600" b="1" dirty="0">
                <a:solidFill>
                  <a:srgbClr val="FF6600"/>
                </a:solidFill>
              </a:endParaRPr>
            </a:p>
          </p:txBody>
        </p:sp>
      </p:grpSp>
      <p:grpSp>
        <p:nvGrpSpPr>
          <p:cNvPr id="32" name="Group 14"/>
          <p:cNvGrpSpPr/>
          <p:nvPr/>
        </p:nvGrpSpPr>
        <p:grpSpPr bwMode="auto">
          <a:xfrm>
            <a:off x="1331640" y="3068961"/>
            <a:ext cx="2163762" cy="800364"/>
            <a:chOff x="818" y="1041"/>
            <a:chExt cx="1363" cy="605"/>
          </a:xfrm>
        </p:grpSpPr>
        <p:sp>
          <p:nvSpPr>
            <p:cNvPr id="33" name="Freeform 15"/>
            <p:cNvSpPr/>
            <p:nvPr/>
          </p:nvSpPr>
          <p:spPr bwMode="auto">
            <a:xfrm>
              <a:off x="818" y="1041"/>
              <a:ext cx="1363" cy="351"/>
            </a:xfrm>
            <a:custGeom>
              <a:avLst/>
              <a:gdLst>
                <a:gd name="T0" fmla="*/ 1363 w 1363"/>
                <a:gd name="T1" fmla="*/ 178 h 351"/>
                <a:gd name="T2" fmla="*/ 1347 w 1363"/>
                <a:gd name="T3" fmla="*/ 103 h 351"/>
                <a:gd name="T4" fmla="*/ 1294 w 1363"/>
                <a:gd name="T5" fmla="*/ 52 h 351"/>
                <a:gd name="T6" fmla="*/ 1033 w 1363"/>
                <a:gd name="T7" fmla="*/ 20 h 351"/>
                <a:gd name="T8" fmla="*/ 222 w 1363"/>
                <a:gd name="T9" fmla="*/ 30 h 351"/>
                <a:gd name="T10" fmla="*/ 83 w 1363"/>
                <a:gd name="T11" fmla="*/ 122 h 351"/>
                <a:gd name="T12" fmla="*/ 467 w 1363"/>
                <a:gd name="T13" fmla="*/ 333 h 351"/>
                <a:gd name="T14" fmla="*/ 873 w 1363"/>
                <a:gd name="T15" fmla="*/ 342 h 351"/>
                <a:gd name="T16" fmla="*/ 1107 w 1363"/>
                <a:gd name="T17" fmla="*/ 333 h 351"/>
                <a:gd name="T18" fmla="*/ 1113 w 1363"/>
                <a:gd name="T19" fmla="*/ 332 h 351"/>
                <a:gd name="T20" fmla="*/ 1166 w 1363"/>
                <a:gd name="T21" fmla="*/ 324 h 351"/>
                <a:gd name="T22" fmla="*/ 1251 w 1363"/>
                <a:gd name="T23" fmla="*/ 314 h 351"/>
                <a:gd name="T24" fmla="*/ 1289 w 1363"/>
                <a:gd name="T25" fmla="*/ 308 h 351"/>
                <a:gd name="T26" fmla="*/ 1342 w 1363"/>
                <a:gd name="T27" fmla="*/ 266 h 351"/>
                <a:gd name="T28" fmla="*/ 1355 w 1363"/>
                <a:gd name="T29" fmla="*/ 250 h 351"/>
                <a:gd name="T30" fmla="*/ 1363 w 1363"/>
                <a:gd name="T31" fmla="*/ 178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3"/>
                <a:gd name="T49" fmla="*/ 0 h 351"/>
                <a:gd name="T50" fmla="*/ 1363 w 1363"/>
                <a:gd name="T51" fmla="*/ 351 h 3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a:solidFill>
                <a:srgbClr val="FF6600"/>
              </a:solidFill>
              <a:round/>
            </a:ln>
          </p:spPr>
          <p:txBody>
            <a:bodyPr wrap="none" anchor="ctr"/>
            <a:lstStyle/>
            <a:p>
              <a:endParaRPr lang="zh-CN" altLang="en-US"/>
            </a:p>
          </p:txBody>
        </p:sp>
        <p:sp>
          <p:nvSpPr>
            <p:cNvPr id="34" name="Text Box 16"/>
            <p:cNvSpPr txBox="1">
              <a:spLocks noChangeArrowheads="1"/>
            </p:cNvSpPr>
            <p:nvPr/>
          </p:nvSpPr>
          <p:spPr bwMode="auto">
            <a:xfrm>
              <a:off x="952" y="1391"/>
              <a:ext cx="1073" cy="255"/>
            </a:xfrm>
            <a:prstGeom prst="rect">
              <a:avLst/>
            </a:prstGeom>
            <a:noFill/>
            <a:ln w="12700">
              <a:noFill/>
              <a:miter lim="800000"/>
            </a:ln>
          </p:spPr>
          <p:txBody>
            <a:bodyPr wrap="none">
              <a:spAutoFit/>
            </a:bodyPr>
            <a:lstStyle/>
            <a:p>
              <a:pPr algn="ctr" eaLnBrk="0" hangingPunct="0"/>
              <a:r>
                <a:rPr lang="en-US" altLang="zh-CN" sz="1600" b="1">
                  <a:solidFill>
                    <a:srgbClr val="FF6600"/>
                  </a:solidFill>
                </a:rPr>
                <a:t>less than range</a:t>
              </a:r>
              <a:endParaRPr lang="en-US" altLang="zh-CN" sz="1600" b="1">
                <a:solidFill>
                  <a:srgbClr val="FF66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 calcmode="lin" valueType="num">
                                      <p:cBhvr additive="base">
                                        <p:cTn id="7" dur="500"/>
                                        <p:tgtEl>
                                          <p:spTgt spid="40965"/>
                                        </p:tgtEl>
                                        <p:attrNameLst>
                                          <p:attrName>ppt_y</p:attrName>
                                        </p:attrNameLst>
                                      </p:cBhvr>
                                      <p:tavLst>
                                        <p:tav tm="0">
                                          <p:val>
                                            <p:strVal val="#ppt_y+#ppt_h*1.125000"/>
                                          </p:val>
                                        </p:tav>
                                        <p:tav tm="100000">
                                          <p:val>
                                            <p:strVal val="#ppt_y"/>
                                          </p:val>
                                        </p:tav>
                                      </p:tavLst>
                                    </p:anim>
                                    <p:animEffect transition="in" filter="wipe(up)">
                                      <p:cBhvr>
                                        <p:cTn id="8"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kumimoji="1" lang="zh-CN" altLang="en-US" sz="4000" dirty="0" smtClean="0">
                <a:solidFill>
                  <a:schemeClr val="accent1">
                    <a:satMod val="150000"/>
                  </a:schemeClr>
                </a:solidFill>
              </a:rPr>
              <a:t>如何划分等价类？</a:t>
            </a:r>
            <a:endParaRPr lang="zh-CN" altLang="en-US" sz="3200" dirty="0" smtClean="0">
              <a:solidFill>
                <a:schemeClr val="accent1">
                  <a:satMod val="150000"/>
                </a:schemeClr>
              </a:solidFill>
            </a:endParaRPr>
          </a:p>
        </p:txBody>
      </p:sp>
      <p:sp>
        <p:nvSpPr>
          <p:cNvPr id="29699" name="Rectangle 3"/>
          <p:cNvSpPr>
            <a:spLocks noGrp="1" noChangeArrowheads="1"/>
          </p:cNvSpPr>
          <p:nvPr>
            <p:ph idx="1"/>
          </p:nvPr>
        </p:nvSpPr>
        <p:spPr>
          <a:xfrm>
            <a:off x="500063" y="1357313"/>
            <a:ext cx="8288337" cy="5429250"/>
          </a:xfrm>
        </p:spPr>
        <p:txBody>
          <a:bodyPr>
            <a:normAutofit lnSpcReduction="20000"/>
          </a:bodyPr>
          <a:lstStyle/>
          <a:p>
            <a:pPr eaLnBrk="1" hangingPunct="1">
              <a:lnSpc>
                <a:spcPct val="105000"/>
              </a:lnSpc>
              <a:spcAft>
                <a:spcPct val="15000"/>
              </a:spcAft>
            </a:pPr>
            <a:r>
              <a:rPr kumimoji="1" lang="zh-CN" altLang="en-US" sz="2800" smtClean="0">
                <a:latin typeface="Times New Roman" panose="02020603050405020304" pitchFamily="18" charset="0"/>
              </a:rPr>
              <a:t>划分等价类可分为两种情况：</a:t>
            </a:r>
            <a:endParaRPr kumimoji="1" lang="zh-CN" altLang="en-US" sz="2800" smtClean="0">
              <a:latin typeface="Times New Roman" panose="02020603050405020304" pitchFamily="18" charset="0"/>
            </a:endParaRPr>
          </a:p>
          <a:p>
            <a:pPr eaLnBrk="1" hangingPunct="1">
              <a:lnSpc>
                <a:spcPct val="105000"/>
              </a:lnSpc>
              <a:buFont typeface="Wingdings" panose="05000000000000000000" pitchFamily="2" charset="2"/>
              <a:buNone/>
            </a:pPr>
            <a:r>
              <a:rPr kumimoji="1" lang="zh-CN" altLang="en-US" sz="2800" smtClean="0"/>
              <a:t>（</a:t>
            </a:r>
            <a:r>
              <a:rPr kumimoji="1" lang="en-US" altLang="zh-CN" sz="2800" smtClean="0"/>
              <a:t>1</a:t>
            </a:r>
            <a:r>
              <a:rPr kumimoji="1" lang="zh-CN" altLang="en-US" sz="2800" smtClean="0"/>
              <a:t>）有效等价类</a:t>
            </a:r>
            <a:endParaRPr kumimoji="1" lang="zh-CN" altLang="en-US" sz="2800" smtClean="0"/>
          </a:p>
          <a:p>
            <a:pPr eaLnBrk="1" hangingPunct="1">
              <a:lnSpc>
                <a:spcPct val="105000"/>
              </a:lnSpc>
              <a:buFont typeface="Wingdings" panose="05000000000000000000" pitchFamily="2" charset="2"/>
              <a:buNone/>
            </a:pPr>
            <a:r>
              <a:rPr kumimoji="1" lang="zh-CN" altLang="en-US" sz="2800" smtClean="0"/>
              <a:t>     </a:t>
            </a:r>
            <a:r>
              <a:rPr kumimoji="1" lang="en-US" altLang="zh-CN" sz="2800" smtClean="0"/>
              <a:t>——</a:t>
            </a:r>
            <a:r>
              <a:rPr kumimoji="1" lang="zh-CN" altLang="en-US" sz="2800" smtClean="0"/>
              <a:t>是指由完全满足程序规格</a:t>
            </a:r>
            <a:r>
              <a:rPr kumimoji="1" lang="zh-CN" altLang="en-US" sz="2800" smtClean="0"/>
              <a:t>说明、有意义的、合理的输入数据所组成的集合。利用有效等价类，能够检验程序是否实现了规格说明中预先规定的功能和性能。</a:t>
            </a:r>
            <a:endParaRPr kumimoji="1" lang="zh-CN" altLang="en-US" sz="2800" smtClean="0"/>
          </a:p>
          <a:p>
            <a:pPr eaLnBrk="1" hangingPunct="1">
              <a:lnSpc>
                <a:spcPct val="105000"/>
              </a:lnSpc>
              <a:buFont typeface="Wingdings" panose="05000000000000000000" pitchFamily="2" charset="2"/>
              <a:buNone/>
            </a:pPr>
            <a:r>
              <a:rPr kumimoji="1" lang="zh-CN" altLang="en-US" sz="2800" smtClean="0"/>
              <a:t>（</a:t>
            </a:r>
            <a:r>
              <a:rPr kumimoji="1" lang="en-US" altLang="zh-CN" sz="2800" smtClean="0"/>
              <a:t>2</a:t>
            </a:r>
            <a:r>
              <a:rPr kumimoji="1" lang="zh-CN" altLang="en-US" sz="2800" smtClean="0"/>
              <a:t>）无效等价类</a:t>
            </a:r>
            <a:endParaRPr kumimoji="1" lang="zh-CN" altLang="en-US" sz="2800" smtClean="0"/>
          </a:p>
          <a:p>
            <a:pPr eaLnBrk="1" hangingPunct="1">
              <a:lnSpc>
                <a:spcPct val="105000"/>
              </a:lnSpc>
              <a:buFont typeface="Wingdings" panose="05000000000000000000" pitchFamily="2" charset="2"/>
              <a:buNone/>
            </a:pPr>
            <a:r>
              <a:rPr kumimoji="1" lang="zh-CN" altLang="en-US" sz="2800" smtClean="0"/>
              <a:t>     </a:t>
            </a:r>
            <a:r>
              <a:rPr kumimoji="1" lang="en-US" altLang="zh-CN" sz="2800" smtClean="0"/>
              <a:t>——</a:t>
            </a:r>
            <a:r>
              <a:rPr kumimoji="1" lang="zh-CN" altLang="en-US" sz="2800" smtClean="0"/>
              <a:t>与有效等价类相反，即不满足程序输入要求或</a:t>
            </a:r>
            <a:r>
              <a:rPr kumimoji="1" lang="zh-CN" altLang="en-US" sz="2800" smtClean="0"/>
              <a:t>无效的输入数据所构成的集合。利用无效等价类，可以鉴别程序异常处理的情况，检查被测对象的功能和性能的实现是否有不符合规格说明要求的地方。 </a:t>
            </a:r>
            <a:endParaRPr kumimoji="1" lang="zh-CN" alt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fontAlgn="auto" hangingPunct="1">
              <a:spcAft>
                <a:spcPts val="0"/>
              </a:spcAft>
              <a:defRPr/>
            </a:pPr>
            <a:r>
              <a:rPr lang="zh-CN" altLang="en-US" sz="4000" dirty="0" smtClean="0">
                <a:solidFill>
                  <a:schemeClr val="accent1">
                    <a:satMod val="150000"/>
                  </a:schemeClr>
                </a:solidFill>
              </a:rPr>
              <a:t>等价类划分的依据</a:t>
            </a:r>
            <a:endParaRPr lang="zh-CN" altLang="en-US" sz="4000" dirty="0" smtClean="0">
              <a:solidFill>
                <a:schemeClr val="accent1">
                  <a:satMod val="150000"/>
                </a:schemeClr>
              </a:solidFill>
            </a:endParaRPr>
          </a:p>
        </p:txBody>
      </p:sp>
      <p:sp>
        <p:nvSpPr>
          <p:cNvPr id="273414" name="Text Box 6"/>
          <p:cNvSpPr txBox="1">
            <a:spLocks noChangeArrowheads="1"/>
          </p:cNvSpPr>
          <p:nvPr/>
        </p:nvSpPr>
        <p:spPr bwMode="auto">
          <a:xfrm>
            <a:off x="468313" y="1916113"/>
            <a:ext cx="8207375" cy="1008062"/>
          </a:xfrm>
          <a:prstGeom prst="rect">
            <a:avLst/>
          </a:prstGeom>
          <a:solidFill>
            <a:schemeClr val="tx1"/>
          </a:solidFill>
          <a:ln w="9525">
            <a:noFill/>
            <a:miter lim="800000"/>
          </a:ln>
        </p:spPr>
        <p:txBody>
          <a:bodyPr lIns="72000" rIns="72000" anchor="ctr"/>
          <a:lstStyle/>
          <a:p>
            <a:pPr algn="l">
              <a:lnSpc>
                <a:spcPct val="110000"/>
              </a:lnSpc>
              <a:spcBef>
                <a:spcPct val="20000"/>
              </a:spcBef>
            </a:pPr>
            <a:r>
              <a:rPr lang="zh-CN" altLang="en-US" b="0">
                <a:solidFill>
                  <a:schemeClr val="bg2"/>
                </a:solidFill>
                <a:latin typeface="Arial" panose="020B0604020202020204" pitchFamily="34" charset="0"/>
              </a:rPr>
              <a:t>（1）按照区间划分   在输入条件规定了取值范围或值的个数的情况下，可以确定一个有效等价类和两个无效等价类。</a:t>
            </a:r>
            <a:endParaRPr lang="zh-CN" altLang="en-US" b="0">
              <a:solidFill>
                <a:schemeClr val="bg2"/>
              </a:solidFill>
              <a:latin typeface="Arial" panose="020B0604020202020204" pitchFamily="34" charset="0"/>
            </a:endParaRPr>
          </a:p>
        </p:txBody>
      </p:sp>
      <p:sp>
        <p:nvSpPr>
          <p:cNvPr id="273415" name="Text Box 7"/>
          <p:cNvSpPr txBox="1">
            <a:spLocks noChangeArrowheads="1"/>
          </p:cNvSpPr>
          <p:nvPr/>
        </p:nvSpPr>
        <p:spPr bwMode="auto">
          <a:xfrm>
            <a:off x="395288" y="3068638"/>
            <a:ext cx="8280400" cy="860425"/>
          </a:xfrm>
          <a:prstGeom prst="rect">
            <a:avLst/>
          </a:prstGeom>
          <a:noFill/>
          <a:ln w="9525">
            <a:noFill/>
            <a:miter lim="800000"/>
          </a:ln>
          <a:effectLst/>
        </p:spPr>
        <p:txBody>
          <a:bodyPr>
            <a:spAutoFit/>
          </a:bodyPr>
          <a:lstStyle/>
          <a:p>
            <a:pPr algn="l">
              <a:lnSpc>
                <a:spcPct val="105000"/>
              </a:lnSpc>
              <a:defRPr/>
            </a:pPr>
            <a:r>
              <a:rPr lang="zh-CN" altLang="en-US" b="0">
                <a:solidFill>
                  <a:schemeClr val="hlink"/>
                </a:solidFill>
                <a:effectLst>
                  <a:outerShdw blurRad="38100" dist="38100" dir="2700000" algn="tl">
                    <a:srgbClr val="000000"/>
                  </a:outerShdw>
                </a:effectLst>
                <a:latin typeface="Arial" panose="020B0604020202020204" pitchFamily="34" charset="0"/>
              </a:rPr>
              <a:t>例：</a:t>
            </a:r>
            <a:r>
              <a:rPr lang="zh-CN" altLang="en-US" b="0">
                <a:effectLst>
                  <a:outerShdw blurRad="38100" dist="38100" dir="2700000" algn="tl">
                    <a:srgbClr val="000000"/>
                  </a:outerShdw>
                </a:effectLst>
                <a:latin typeface="Arial" panose="020B0604020202020204" pitchFamily="34" charset="0"/>
              </a:rPr>
              <a:t>程序输入条件为小于</a:t>
            </a:r>
            <a:r>
              <a:rPr lang="en-US" altLang="zh-CN" b="0">
                <a:effectLst>
                  <a:outerShdw blurRad="38100" dist="38100" dir="2700000" algn="tl">
                    <a:srgbClr val="000000"/>
                  </a:outerShdw>
                </a:effectLst>
                <a:latin typeface="Arial" panose="020B0604020202020204" pitchFamily="34" charset="0"/>
              </a:rPr>
              <a:t>100</a:t>
            </a:r>
            <a:r>
              <a:rPr lang="zh-CN" altLang="en-US" b="0">
                <a:effectLst>
                  <a:outerShdw blurRad="38100" dist="38100" dir="2700000" algn="tl">
                    <a:srgbClr val="000000"/>
                  </a:outerShdw>
                </a:effectLst>
                <a:latin typeface="Arial" panose="020B0604020202020204" pitchFamily="34" charset="0"/>
              </a:rPr>
              <a:t>大于</a:t>
            </a:r>
            <a:r>
              <a:rPr lang="en-US" altLang="zh-CN" b="0">
                <a:effectLst>
                  <a:outerShdw blurRad="38100" dist="38100" dir="2700000" algn="tl">
                    <a:srgbClr val="000000"/>
                  </a:outerShdw>
                </a:effectLst>
                <a:latin typeface="Arial" panose="020B0604020202020204" pitchFamily="34" charset="0"/>
              </a:rPr>
              <a:t>10</a:t>
            </a:r>
            <a:r>
              <a:rPr lang="zh-CN" altLang="en-US" b="0">
                <a:effectLst>
                  <a:outerShdw blurRad="38100" dist="38100" dir="2700000" algn="tl">
                    <a:srgbClr val="000000"/>
                  </a:outerShdw>
                </a:effectLst>
                <a:latin typeface="Arial" panose="020B0604020202020204" pitchFamily="34" charset="0"/>
              </a:rPr>
              <a:t>的整数</a:t>
            </a:r>
            <a:r>
              <a:rPr lang="en-US" altLang="zh-CN" b="0">
                <a:effectLst>
                  <a:outerShdw blurRad="38100" dist="38100" dir="2700000" algn="tl">
                    <a:srgbClr val="000000"/>
                  </a:outerShdw>
                </a:effectLst>
                <a:latin typeface="Arial" panose="020B0604020202020204" pitchFamily="34" charset="0"/>
              </a:rPr>
              <a:t>x</a:t>
            </a:r>
            <a:r>
              <a:rPr lang="zh-CN" altLang="en-US" b="0">
                <a:effectLst>
                  <a:outerShdw blurRad="38100" dist="38100" dir="2700000" algn="tl">
                    <a:srgbClr val="000000"/>
                  </a:outerShdw>
                </a:effectLst>
                <a:latin typeface="Arial" panose="020B0604020202020204" pitchFamily="34" charset="0"/>
              </a:rPr>
              <a:t>，则有效等价类为</a:t>
            </a:r>
            <a:r>
              <a:rPr lang="en-US" altLang="zh-CN" b="0">
                <a:effectLst>
                  <a:outerShdw blurRad="38100" dist="38100" dir="2700000" algn="tl">
                    <a:srgbClr val="000000"/>
                  </a:outerShdw>
                </a:effectLst>
                <a:latin typeface="Arial" panose="020B0604020202020204" pitchFamily="34" charset="0"/>
              </a:rPr>
              <a:t>10</a:t>
            </a:r>
            <a:r>
              <a:rPr lang="zh-CN" altLang="en-US" b="0">
                <a:effectLst>
                  <a:outerShdw blurRad="38100" dist="38100" dir="2700000" algn="tl">
                    <a:srgbClr val="000000"/>
                  </a:outerShdw>
                </a:effectLst>
                <a:latin typeface="Arial" panose="020B0604020202020204" pitchFamily="34" charset="0"/>
              </a:rPr>
              <a:t>＜</a:t>
            </a:r>
            <a:r>
              <a:rPr lang="en-US" altLang="zh-CN" b="0">
                <a:effectLst>
                  <a:outerShdw blurRad="38100" dist="38100" dir="2700000" algn="tl">
                    <a:srgbClr val="000000"/>
                  </a:outerShdw>
                </a:effectLst>
                <a:latin typeface="Arial" panose="020B0604020202020204" pitchFamily="34" charset="0"/>
              </a:rPr>
              <a:t>x</a:t>
            </a:r>
            <a:r>
              <a:rPr lang="zh-CN" altLang="en-US" b="0">
                <a:effectLst>
                  <a:outerShdw blurRad="38100" dist="38100" dir="2700000" algn="tl">
                    <a:srgbClr val="000000"/>
                  </a:outerShdw>
                </a:effectLst>
                <a:latin typeface="Arial" panose="020B0604020202020204" pitchFamily="34" charset="0"/>
              </a:rPr>
              <a:t>＜</a:t>
            </a:r>
            <a:r>
              <a:rPr lang="en-US" altLang="zh-CN" b="0">
                <a:effectLst>
                  <a:outerShdw blurRad="38100" dist="38100" dir="2700000" algn="tl">
                    <a:srgbClr val="000000"/>
                  </a:outerShdw>
                </a:effectLst>
                <a:latin typeface="Arial" panose="020B0604020202020204" pitchFamily="34" charset="0"/>
              </a:rPr>
              <a:t>100</a:t>
            </a:r>
            <a:r>
              <a:rPr lang="zh-CN" altLang="en-US" b="0">
                <a:effectLst>
                  <a:outerShdw blurRad="38100" dist="38100" dir="2700000" algn="tl">
                    <a:srgbClr val="000000"/>
                  </a:outerShdw>
                </a:effectLst>
                <a:latin typeface="Arial" panose="020B0604020202020204" pitchFamily="34" charset="0"/>
              </a:rPr>
              <a:t>，两个无效等价类为</a:t>
            </a:r>
            <a:r>
              <a:rPr lang="en-US" altLang="zh-CN" b="0">
                <a:effectLst>
                  <a:outerShdw blurRad="38100" dist="38100" dir="2700000" algn="tl">
                    <a:srgbClr val="000000"/>
                  </a:outerShdw>
                </a:effectLst>
                <a:latin typeface="Arial" panose="020B0604020202020204" pitchFamily="34" charset="0"/>
              </a:rPr>
              <a:t>x≤10</a:t>
            </a:r>
            <a:r>
              <a:rPr lang="zh-CN" altLang="en-US" b="0">
                <a:effectLst>
                  <a:outerShdw blurRad="38100" dist="38100" dir="2700000" algn="tl">
                    <a:srgbClr val="000000"/>
                  </a:outerShdw>
                </a:effectLst>
                <a:latin typeface="Arial" panose="020B0604020202020204" pitchFamily="34" charset="0"/>
              </a:rPr>
              <a:t>和</a:t>
            </a:r>
            <a:r>
              <a:rPr lang="en-US" altLang="zh-CN" b="0">
                <a:effectLst>
                  <a:outerShdw blurRad="38100" dist="38100" dir="2700000" algn="tl">
                    <a:srgbClr val="000000"/>
                  </a:outerShdw>
                </a:effectLst>
                <a:latin typeface="Arial" panose="020B0604020202020204" pitchFamily="34" charset="0"/>
              </a:rPr>
              <a:t>x≥100</a:t>
            </a:r>
            <a:r>
              <a:rPr lang="zh-CN" altLang="en-US" b="0">
                <a:effectLst>
                  <a:outerShdw blurRad="38100" dist="38100" dir="2700000" algn="tl">
                    <a:srgbClr val="000000"/>
                  </a:outerShdw>
                </a:effectLst>
                <a:latin typeface="Arial" panose="020B0604020202020204" pitchFamily="34" charset="0"/>
              </a:rPr>
              <a:t>。</a:t>
            </a:r>
            <a:endParaRPr lang="zh-CN" altLang="en-US" b="0">
              <a:effectLst>
                <a:outerShdw blurRad="38100" dist="38100" dir="2700000" algn="tl">
                  <a:srgbClr val="000000"/>
                </a:outerShdw>
              </a:effectLst>
              <a:latin typeface="Arial" panose="020B0604020202020204" pitchFamily="34" charset="0"/>
            </a:endParaRPr>
          </a:p>
        </p:txBody>
      </p:sp>
      <p:sp>
        <p:nvSpPr>
          <p:cNvPr id="273419" name="Text Box 11"/>
          <p:cNvSpPr txBox="1">
            <a:spLocks noChangeArrowheads="1"/>
          </p:cNvSpPr>
          <p:nvPr/>
        </p:nvSpPr>
        <p:spPr bwMode="auto">
          <a:xfrm>
            <a:off x="395288" y="4941888"/>
            <a:ext cx="8496300" cy="1244600"/>
          </a:xfrm>
          <a:prstGeom prst="rect">
            <a:avLst/>
          </a:prstGeom>
          <a:noFill/>
          <a:ln w="9525">
            <a:noFill/>
            <a:miter lim="800000"/>
          </a:ln>
          <a:effectLst/>
        </p:spPr>
        <p:txBody>
          <a:bodyPr>
            <a:spAutoFit/>
          </a:bodyPr>
          <a:lstStyle/>
          <a:p>
            <a:pPr algn="l">
              <a:lnSpc>
                <a:spcPct val="105000"/>
              </a:lnSpc>
              <a:buClr>
                <a:schemeClr val="tx2"/>
              </a:buClr>
              <a:buSzPct val="80000"/>
              <a:buFont typeface="Wingdings" panose="05000000000000000000" pitchFamily="2" charset="2"/>
              <a:buNone/>
              <a:defRPr/>
            </a:pPr>
            <a:r>
              <a:rPr lang="zh-CN" altLang="en-US" b="0" dirty="0">
                <a:solidFill>
                  <a:schemeClr val="hlink"/>
                </a:solidFill>
                <a:effectLst>
                  <a:outerShdw blurRad="38100" dist="38100" dir="2700000" algn="tl">
                    <a:srgbClr val="000000"/>
                  </a:outerShdw>
                </a:effectLst>
                <a:latin typeface="Arial" panose="020B0604020202020204" pitchFamily="34" charset="0"/>
              </a:rPr>
              <a:t>例：</a:t>
            </a:r>
            <a:r>
              <a:rPr lang="zh-CN" altLang="en-US" b="0" dirty="0">
                <a:effectLst>
                  <a:outerShdw blurRad="38100" dist="38100" dir="2700000" algn="tl">
                    <a:srgbClr val="000000"/>
                  </a:outerShdw>
                </a:effectLst>
                <a:latin typeface="Arial" panose="020B0604020202020204" pitchFamily="34" charset="0"/>
              </a:rPr>
              <a:t>程序输入</a:t>
            </a:r>
            <a:r>
              <a:rPr lang="en-US" altLang="zh-CN" b="0" dirty="0">
                <a:effectLst>
                  <a:outerShdw blurRad="38100" dist="38100" dir="2700000" algn="tl">
                    <a:srgbClr val="000000"/>
                  </a:outerShdw>
                </a:effectLst>
                <a:latin typeface="Arial" panose="020B0604020202020204" pitchFamily="34" charset="0"/>
              </a:rPr>
              <a:t>x</a:t>
            </a:r>
            <a:r>
              <a:rPr lang="zh-CN" altLang="en-US" b="0" dirty="0">
                <a:effectLst>
                  <a:outerShdw blurRad="38100" dist="38100" dir="2700000" algn="tl">
                    <a:srgbClr val="000000"/>
                  </a:outerShdw>
                </a:effectLst>
                <a:latin typeface="Arial" panose="020B0604020202020204" pitchFamily="34" charset="0"/>
              </a:rPr>
              <a:t>取值于一个固定的枚举类型</a:t>
            </a:r>
            <a:r>
              <a:rPr lang="en-US" altLang="zh-CN" b="0" dirty="0">
                <a:effectLst>
                  <a:outerShdw blurRad="38100" dist="38100" dir="2700000" algn="tl">
                    <a:srgbClr val="000000"/>
                  </a:outerShdw>
                </a:effectLst>
                <a:latin typeface="Arial" panose="020B0604020202020204" pitchFamily="34" charset="0"/>
              </a:rPr>
              <a:t>{1,3,7,15}</a:t>
            </a:r>
            <a:r>
              <a:rPr lang="zh-CN" altLang="en-US" b="0" dirty="0">
                <a:effectLst>
                  <a:outerShdw blurRad="38100" dist="38100" dir="2700000" algn="tl">
                    <a:srgbClr val="000000"/>
                  </a:outerShdw>
                </a:effectLst>
                <a:latin typeface="Arial" panose="020B0604020202020204" pitchFamily="34" charset="0"/>
              </a:rPr>
              <a:t>，且程序 </a:t>
            </a:r>
            <a:endParaRPr lang="zh-CN" altLang="en-US" b="0" dirty="0">
              <a:effectLst>
                <a:outerShdw blurRad="38100" dist="38100" dir="2700000" algn="tl">
                  <a:srgbClr val="000000"/>
                </a:outerShdw>
              </a:effectLst>
              <a:latin typeface="Arial" panose="020B0604020202020204" pitchFamily="34" charset="0"/>
            </a:endParaRPr>
          </a:p>
          <a:p>
            <a:pPr algn="l">
              <a:lnSpc>
                <a:spcPct val="105000"/>
              </a:lnSpc>
              <a:buClr>
                <a:schemeClr val="tx2"/>
              </a:buClr>
              <a:buSzPct val="80000"/>
              <a:buFont typeface="Wingdings" panose="05000000000000000000" pitchFamily="2" charset="2"/>
              <a:buNone/>
              <a:defRPr/>
            </a:pPr>
            <a:r>
              <a:rPr lang="zh-CN" altLang="en-US" b="0" dirty="0">
                <a:effectLst>
                  <a:outerShdw blurRad="38100" dist="38100" dir="2700000" algn="tl">
                    <a:srgbClr val="000000"/>
                  </a:outerShdw>
                </a:effectLst>
                <a:latin typeface="Arial" panose="020B0604020202020204" pitchFamily="34" charset="0"/>
              </a:rPr>
              <a:t>中对这</a:t>
            </a:r>
            <a:r>
              <a:rPr lang="en-US" altLang="zh-CN" b="0" dirty="0">
                <a:effectLst>
                  <a:outerShdw blurRad="38100" dist="38100" dir="2700000" algn="tl">
                    <a:srgbClr val="000000"/>
                  </a:outerShdw>
                </a:effectLst>
                <a:latin typeface="Arial" panose="020B0604020202020204" pitchFamily="34" charset="0"/>
              </a:rPr>
              <a:t>4</a:t>
            </a:r>
            <a:r>
              <a:rPr lang="zh-CN" altLang="en-US" b="0" dirty="0">
                <a:effectLst>
                  <a:outerShdw blurRad="38100" dist="38100" dir="2700000" algn="tl">
                    <a:srgbClr val="000000"/>
                  </a:outerShdw>
                </a:effectLst>
                <a:latin typeface="Arial" panose="020B0604020202020204" pitchFamily="34" charset="0"/>
              </a:rPr>
              <a:t>个数值分别进行了处理，则有效等价类为</a:t>
            </a:r>
            <a:r>
              <a:rPr lang="en-US" altLang="zh-CN" b="0" dirty="0">
                <a:effectLst>
                  <a:outerShdw blurRad="38100" dist="38100" dir="2700000" algn="tl">
                    <a:srgbClr val="000000"/>
                  </a:outerShdw>
                </a:effectLst>
                <a:latin typeface="Arial" panose="020B0604020202020204" pitchFamily="34" charset="0"/>
              </a:rPr>
              <a:t>x=1</a:t>
            </a:r>
            <a:r>
              <a:rPr lang="zh-CN" altLang="en-US" b="0" dirty="0">
                <a:effectLst>
                  <a:outerShdw blurRad="38100" dist="38100" dir="2700000" algn="tl">
                    <a:srgbClr val="000000"/>
                  </a:outerShdw>
                </a:effectLst>
                <a:latin typeface="Arial" panose="020B0604020202020204" pitchFamily="34" charset="0"/>
              </a:rPr>
              <a:t>、</a:t>
            </a:r>
            <a:r>
              <a:rPr lang="en-US" altLang="zh-CN" b="0" dirty="0">
                <a:effectLst>
                  <a:outerShdw blurRad="38100" dist="38100" dir="2700000" algn="tl">
                    <a:srgbClr val="000000"/>
                  </a:outerShdw>
                </a:effectLst>
                <a:latin typeface="Arial" panose="020B0604020202020204" pitchFamily="34" charset="0"/>
              </a:rPr>
              <a:t>x=3</a:t>
            </a:r>
            <a:r>
              <a:rPr lang="zh-CN" altLang="en-US" b="0" dirty="0">
                <a:effectLst>
                  <a:outerShdw blurRad="38100" dist="38100" dir="2700000" algn="tl">
                    <a:srgbClr val="000000"/>
                  </a:outerShdw>
                </a:effectLst>
                <a:latin typeface="Arial" panose="020B0604020202020204" pitchFamily="34" charset="0"/>
              </a:rPr>
              <a:t>、  </a:t>
            </a:r>
            <a:endParaRPr lang="zh-CN" altLang="en-US" b="0" dirty="0">
              <a:effectLst>
                <a:outerShdw blurRad="38100" dist="38100" dir="2700000" algn="tl">
                  <a:srgbClr val="000000"/>
                </a:outerShdw>
              </a:effectLst>
              <a:latin typeface="Arial" panose="020B0604020202020204" pitchFamily="34" charset="0"/>
            </a:endParaRPr>
          </a:p>
          <a:p>
            <a:pPr algn="l">
              <a:lnSpc>
                <a:spcPct val="105000"/>
              </a:lnSpc>
              <a:buClr>
                <a:schemeClr val="tx2"/>
              </a:buClr>
              <a:buSzPct val="80000"/>
              <a:buFont typeface="Wingdings" panose="05000000000000000000" pitchFamily="2" charset="2"/>
              <a:buNone/>
              <a:defRPr/>
            </a:pPr>
            <a:r>
              <a:rPr lang="en-US" altLang="zh-CN" b="0" dirty="0">
                <a:effectLst>
                  <a:outerShdw blurRad="38100" dist="38100" dir="2700000" algn="tl">
                    <a:srgbClr val="000000"/>
                  </a:outerShdw>
                </a:effectLst>
                <a:latin typeface="Arial" panose="020B0604020202020204" pitchFamily="34" charset="0"/>
              </a:rPr>
              <a:t> x=7</a:t>
            </a:r>
            <a:r>
              <a:rPr lang="zh-CN" altLang="en-US" b="0" dirty="0">
                <a:effectLst>
                  <a:outerShdw blurRad="38100" dist="38100" dir="2700000" algn="tl">
                    <a:srgbClr val="000000"/>
                  </a:outerShdw>
                </a:effectLst>
                <a:latin typeface="Arial" panose="020B0604020202020204" pitchFamily="34" charset="0"/>
              </a:rPr>
              <a:t>、</a:t>
            </a:r>
            <a:r>
              <a:rPr lang="en-US" altLang="zh-CN" b="0" dirty="0">
                <a:effectLst>
                  <a:outerShdw blurRad="38100" dist="38100" dir="2700000" algn="tl">
                    <a:srgbClr val="000000"/>
                  </a:outerShdw>
                </a:effectLst>
                <a:latin typeface="Arial" panose="020B0604020202020204" pitchFamily="34" charset="0"/>
              </a:rPr>
              <a:t>x=15</a:t>
            </a:r>
            <a:r>
              <a:rPr lang="zh-CN" altLang="en-US" b="0" dirty="0">
                <a:effectLst>
                  <a:outerShdw blurRad="38100" dist="38100" dir="2700000" algn="tl">
                    <a:srgbClr val="000000"/>
                  </a:outerShdw>
                </a:effectLst>
                <a:latin typeface="Arial" panose="020B0604020202020204" pitchFamily="34" charset="0"/>
              </a:rPr>
              <a:t>，无效等价类为</a:t>
            </a:r>
            <a:r>
              <a:rPr lang="en-US" altLang="zh-CN" b="0" dirty="0">
                <a:effectLst>
                  <a:outerShdw blurRad="38100" dist="38100" dir="2700000" algn="tl">
                    <a:srgbClr val="000000"/>
                  </a:outerShdw>
                </a:effectLst>
                <a:latin typeface="Arial" panose="020B0604020202020204" pitchFamily="34" charset="0"/>
              </a:rPr>
              <a:t>x≠1,3,7,15</a:t>
            </a:r>
            <a:r>
              <a:rPr lang="zh-CN" altLang="en-US" b="0" dirty="0">
                <a:effectLst>
                  <a:outerShdw blurRad="38100" dist="38100" dir="2700000" algn="tl">
                    <a:srgbClr val="000000"/>
                  </a:outerShdw>
                </a:effectLst>
                <a:latin typeface="Arial" panose="020B0604020202020204" pitchFamily="34" charset="0"/>
              </a:rPr>
              <a:t>的值的集合。</a:t>
            </a:r>
            <a:endParaRPr lang="zh-CN" altLang="en-US" b="0" dirty="0"/>
          </a:p>
        </p:txBody>
      </p:sp>
      <p:sp>
        <p:nvSpPr>
          <p:cNvPr id="273424" name="Text Box 16"/>
          <p:cNvSpPr txBox="1">
            <a:spLocks noChangeArrowheads="1"/>
          </p:cNvSpPr>
          <p:nvPr/>
        </p:nvSpPr>
        <p:spPr bwMode="auto">
          <a:xfrm>
            <a:off x="468313" y="3068638"/>
            <a:ext cx="8207375" cy="1773237"/>
          </a:xfrm>
          <a:prstGeom prst="rect">
            <a:avLst/>
          </a:prstGeom>
          <a:solidFill>
            <a:schemeClr val="tx1"/>
          </a:solidFill>
          <a:ln w="9525">
            <a:noFill/>
            <a:miter lim="800000"/>
          </a:ln>
        </p:spPr>
        <p:txBody>
          <a:bodyPr lIns="72000" rIns="72000"/>
          <a:lstStyle/>
          <a:p>
            <a:pPr algn="l">
              <a:lnSpc>
                <a:spcPct val="110000"/>
              </a:lnSpc>
              <a:spcBef>
                <a:spcPct val="20000"/>
              </a:spcBef>
            </a:pPr>
            <a:r>
              <a:rPr lang="zh-CN" altLang="en-US" b="0">
                <a:solidFill>
                  <a:schemeClr val="bg2"/>
                </a:solidFill>
                <a:latin typeface="Arial" panose="020B0604020202020204" pitchFamily="34" charset="0"/>
              </a:rPr>
              <a:t>（2）按照数值划分   在规定了一组输入数据（假设包括 </a:t>
            </a:r>
            <a:r>
              <a:rPr lang="en-US" altLang="zh-CN" b="0">
                <a:solidFill>
                  <a:schemeClr val="bg2"/>
                </a:solidFill>
                <a:latin typeface="Arial" panose="020B0604020202020204" pitchFamily="34" charset="0"/>
              </a:rPr>
              <a:t>n</a:t>
            </a:r>
            <a:r>
              <a:rPr lang="zh-CN" altLang="en-US" b="0">
                <a:solidFill>
                  <a:schemeClr val="bg2"/>
                </a:solidFill>
                <a:latin typeface="Arial" panose="020B0604020202020204" pitchFamily="34" charset="0"/>
              </a:rPr>
              <a:t>个  输入值），并且程序要对每一个输入值分别进行处理的情况下，可确定 </a:t>
            </a:r>
            <a:r>
              <a:rPr lang="en-US" altLang="zh-CN" b="0">
                <a:solidFill>
                  <a:schemeClr val="bg2"/>
                </a:solidFill>
                <a:latin typeface="Arial" panose="020B0604020202020204" pitchFamily="34" charset="0"/>
              </a:rPr>
              <a:t>n </a:t>
            </a:r>
            <a:r>
              <a:rPr lang="zh-CN" altLang="en-US" b="0">
                <a:solidFill>
                  <a:schemeClr val="bg2"/>
                </a:solidFill>
                <a:latin typeface="Arial" panose="020B0604020202020204" pitchFamily="34" charset="0"/>
              </a:rPr>
              <a:t>个有效等价类（每个值确定一个有效等价类）和一个无效等价类（所有不允许的输入值的集合）。</a:t>
            </a:r>
            <a:endParaRPr lang="zh-CN" altLang="en-US" b="0">
              <a:solidFill>
                <a:schemeClr val="bg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73410"/>
                                        </p:tgtEl>
                                        <p:attrNameLst>
                                          <p:attrName>style.visibility</p:attrName>
                                        </p:attrNameLst>
                                      </p:cBhvr>
                                      <p:to>
                                        <p:strVal val="visible"/>
                                      </p:to>
                                    </p:set>
                                    <p:animEffect transition="in" filter="barn(outVertical)">
                                      <p:cBhvr>
                                        <p:cTn id="7" dur="500"/>
                                        <p:tgtEl>
                                          <p:spTgt spid="2734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Effect transition="in" filter="checkerboard(across)">
                                      <p:cBhvr>
                                        <p:cTn id="12" dur="500"/>
                                        <p:tgtEl>
                                          <p:spTgt spid="2734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73415"/>
                                        </p:tgtEl>
                                        <p:attrNameLst>
                                          <p:attrName>style.visibility</p:attrName>
                                        </p:attrNameLst>
                                      </p:cBhvr>
                                      <p:to>
                                        <p:strVal val="visible"/>
                                      </p:to>
                                    </p:set>
                                    <p:animEffect transition="in" filter="slide(fromBottom)">
                                      <p:cBhvr>
                                        <p:cTn id="17" dur="500"/>
                                        <p:tgtEl>
                                          <p:spTgt spid="2734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3424"/>
                                        </p:tgtEl>
                                        <p:attrNameLst>
                                          <p:attrName>style.visibility</p:attrName>
                                        </p:attrNameLst>
                                      </p:cBhvr>
                                      <p:to>
                                        <p:strVal val="visible"/>
                                      </p:to>
                                    </p:set>
                                    <p:animEffect transition="in" filter="checkerboard(across)">
                                      <p:cBhvr>
                                        <p:cTn id="22" dur="500"/>
                                        <p:tgtEl>
                                          <p:spTgt spid="27342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3419">
                                            <p:txEl>
                                              <p:pRg st="0" end="0"/>
                                            </p:txEl>
                                          </p:spTgt>
                                        </p:tgtEl>
                                        <p:attrNameLst>
                                          <p:attrName>style.visibility</p:attrName>
                                        </p:attrNameLst>
                                      </p:cBhvr>
                                      <p:to>
                                        <p:strVal val="visible"/>
                                      </p:to>
                                    </p:set>
                                    <p:animEffect transition="in" filter="slide(fromBottom)">
                                      <p:cBhvr>
                                        <p:cTn id="27" dur="500"/>
                                        <p:tgtEl>
                                          <p:spTgt spid="273419">
                                            <p:txEl>
                                              <p:pRg st="0" end="0"/>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73419">
                                            <p:txEl>
                                              <p:pRg st="1" end="1"/>
                                            </p:txEl>
                                          </p:spTgt>
                                        </p:tgtEl>
                                        <p:attrNameLst>
                                          <p:attrName>style.visibility</p:attrName>
                                        </p:attrNameLst>
                                      </p:cBhvr>
                                      <p:to>
                                        <p:strVal val="visible"/>
                                      </p:to>
                                    </p:set>
                                    <p:animEffect transition="in" filter="slide(fromBottom)">
                                      <p:cBhvr>
                                        <p:cTn id="30" dur="500"/>
                                        <p:tgtEl>
                                          <p:spTgt spid="273419">
                                            <p:txEl>
                                              <p:pRg st="1" end="1"/>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73419">
                                            <p:txEl>
                                              <p:pRg st="2" end="2"/>
                                            </p:txEl>
                                          </p:spTgt>
                                        </p:tgtEl>
                                        <p:attrNameLst>
                                          <p:attrName>style.visibility</p:attrName>
                                        </p:attrNameLst>
                                      </p:cBhvr>
                                      <p:to>
                                        <p:strVal val="visible"/>
                                      </p:to>
                                    </p:set>
                                    <p:animEffect transition="in" filter="slide(fromBottom)">
                                      <p:cBhvr>
                                        <p:cTn id="33" dur="500"/>
                                        <p:tgtEl>
                                          <p:spTgt spid="273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animBg="1"/>
      <p:bldP spid="273415" grpId="0"/>
      <p:bldP spid="273419" grpId="0" build="allAtOnce"/>
      <p:bldP spid="2734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Text Box 6"/>
          <p:cNvSpPr txBox="1">
            <a:spLocks noChangeArrowheads="1"/>
          </p:cNvSpPr>
          <p:nvPr/>
        </p:nvSpPr>
        <p:spPr bwMode="auto">
          <a:xfrm>
            <a:off x="500063" y="1571625"/>
            <a:ext cx="8280400" cy="1368425"/>
          </a:xfrm>
          <a:prstGeom prst="rect">
            <a:avLst/>
          </a:prstGeom>
          <a:solidFill>
            <a:schemeClr val="tx1"/>
          </a:solidFill>
          <a:ln w="9525">
            <a:noFill/>
            <a:miter lim="800000"/>
          </a:ln>
        </p:spPr>
        <p:txBody>
          <a:bodyPr lIns="72000" rIns="72000" anchor="ctr"/>
          <a:lstStyle/>
          <a:p>
            <a:pPr algn="l">
              <a:lnSpc>
                <a:spcPct val="110000"/>
              </a:lnSpc>
              <a:spcBef>
                <a:spcPct val="20000"/>
              </a:spcBef>
            </a:pPr>
            <a:r>
              <a:rPr lang="zh-CN" altLang="en-US" b="0">
                <a:solidFill>
                  <a:schemeClr val="bg2"/>
                </a:solidFill>
                <a:latin typeface="Arial" panose="020B0604020202020204" pitchFamily="34" charset="0"/>
              </a:rPr>
              <a:t>（</a:t>
            </a:r>
            <a:r>
              <a:rPr lang="en-US" altLang="zh-CN" b="0">
                <a:solidFill>
                  <a:schemeClr val="bg2"/>
                </a:solidFill>
                <a:latin typeface="Arial" panose="020B0604020202020204" pitchFamily="34" charset="0"/>
              </a:rPr>
              <a:t>3</a:t>
            </a:r>
            <a:r>
              <a:rPr lang="zh-CN" altLang="en-US" b="0">
                <a:solidFill>
                  <a:schemeClr val="bg2"/>
                </a:solidFill>
                <a:latin typeface="Arial" panose="020B0604020202020204" pitchFamily="34" charset="0"/>
              </a:rPr>
              <a:t>）按照数值集合划分  在输入条件规定了输入值的集合或规定了“必须如何”的条件下，可以确定一个有效等价类和一个无效等价类（该集合有效值之外）。</a:t>
            </a:r>
            <a:endParaRPr lang="zh-CN" altLang="en-US" b="0">
              <a:solidFill>
                <a:schemeClr val="bg2"/>
              </a:solidFill>
              <a:latin typeface="Arial" panose="020B0604020202020204" pitchFamily="34" charset="0"/>
            </a:endParaRPr>
          </a:p>
        </p:txBody>
      </p:sp>
      <p:sp>
        <p:nvSpPr>
          <p:cNvPr id="274439" name="Text Box 7"/>
          <p:cNvSpPr txBox="1">
            <a:spLocks noChangeArrowheads="1"/>
          </p:cNvSpPr>
          <p:nvPr/>
        </p:nvSpPr>
        <p:spPr bwMode="auto">
          <a:xfrm>
            <a:off x="395288" y="3000375"/>
            <a:ext cx="8280400" cy="860425"/>
          </a:xfrm>
          <a:prstGeom prst="rect">
            <a:avLst/>
          </a:prstGeom>
          <a:noFill/>
          <a:ln w="9525">
            <a:noFill/>
            <a:miter lim="800000"/>
          </a:ln>
        </p:spPr>
        <p:txBody>
          <a:bodyPr>
            <a:spAutoFit/>
          </a:bodyPr>
          <a:lstStyle/>
          <a:p>
            <a:pPr algn="l">
              <a:lnSpc>
                <a:spcPct val="105000"/>
              </a:lnSpc>
            </a:pPr>
            <a:r>
              <a:rPr lang="zh-CN" altLang="en-US">
                <a:solidFill>
                  <a:schemeClr val="hlink"/>
                </a:solidFill>
                <a:latin typeface="Arial" panose="020B0604020202020204" pitchFamily="34" charset="0"/>
              </a:rPr>
              <a:t>例：</a:t>
            </a:r>
            <a:r>
              <a:rPr lang="zh-CN" altLang="en-US">
                <a:latin typeface="Arial" panose="020B0604020202020204" pitchFamily="34" charset="0"/>
              </a:rPr>
              <a:t>程序输入条件为取值为奇数的整数</a:t>
            </a:r>
            <a:r>
              <a:rPr lang="en-US" altLang="zh-CN">
                <a:latin typeface="Arial" panose="020B0604020202020204" pitchFamily="34" charset="0"/>
              </a:rPr>
              <a:t>x</a:t>
            </a:r>
            <a:r>
              <a:rPr lang="zh-CN" altLang="en-US">
                <a:latin typeface="Arial" panose="020B0604020202020204" pitchFamily="34" charset="0"/>
              </a:rPr>
              <a:t>，则有效等价类为</a:t>
            </a:r>
            <a:r>
              <a:rPr lang="en-US" altLang="zh-CN">
                <a:latin typeface="Arial" panose="020B0604020202020204" pitchFamily="34" charset="0"/>
              </a:rPr>
              <a:t>x</a:t>
            </a:r>
            <a:r>
              <a:rPr lang="zh-CN" altLang="en-US">
                <a:latin typeface="Arial" panose="020B0604020202020204" pitchFamily="34" charset="0"/>
              </a:rPr>
              <a:t>的值为奇数的整数，无效等价类为</a:t>
            </a:r>
            <a:r>
              <a:rPr lang="en-US" altLang="zh-CN">
                <a:latin typeface="Arial" panose="020B0604020202020204" pitchFamily="34" charset="0"/>
              </a:rPr>
              <a:t>x</a:t>
            </a:r>
            <a:r>
              <a:rPr lang="zh-CN" altLang="en-US">
                <a:latin typeface="Arial" panose="020B0604020202020204" pitchFamily="34" charset="0"/>
              </a:rPr>
              <a:t>的值不为奇数的整数。</a:t>
            </a:r>
            <a:endParaRPr lang="zh-CN" altLang="en-US">
              <a:latin typeface="Arial" panose="020B0604020202020204" pitchFamily="34" charset="0"/>
            </a:endParaRPr>
          </a:p>
        </p:txBody>
      </p:sp>
      <p:sp>
        <p:nvSpPr>
          <p:cNvPr id="274440" name="Text Box 8"/>
          <p:cNvSpPr txBox="1">
            <a:spLocks noChangeArrowheads="1"/>
          </p:cNvSpPr>
          <p:nvPr/>
        </p:nvSpPr>
        <p:spPr bwMode="auto">
          <a:xfrm>
            <a:off x="428625" y="4643438"/>
            <a:ext cx="8496300" cy="2032000"/>
          </a:xfrm>
          <a:prstGeom prst="rect">
            <a:avLst/>
          </a:prstGeom>
          <a:noFill/>
          <a:ln w="9525">
            <a:noFill/>
            <a:miter lim="800000"/>
          </a:ln>
        </p:spPr>
        <p:txBody>
          <a:bodyPr>
            <a:spAutoFit/>
          </a:bodyPr>
          <a:lstStyle/>
          <a:p>
            <a:pPr algn="l">
              <a:lnSpc>
                <a:spcPct val="105000"/>
              </a:lnSpc>
              <a:buClr>
                <a:schemeClr val="tx2"/>
              </a:buClr>
              <a:buSzPct val="80000"/>
              <a:buFont typeface="Wingdings" panose="05000000000000000000" pitchFamily="2" charset="2"/>
              <a:buNone/>
            </a:pPr>
            <a:r>
              <a:rPr lang="zh-CN" altLang="en-US">
                <a:solidFill>
                  <a:schemeClr val="hlink"/>
                </a:solidFill>
                <a:latin typeface="Arial" panose="020B0604020202020204" pitchFamily="34" charset="0"/>
              </a:rPr>
              <a:t>例：</a:t>
            </a:r>
            <a:r>
              <a:rPr lang="zh-CN" altLang="en-US">
                <a:latin typeface="Arial" panose="020B0604020202020204" pitchFamily="34" charset="0"/>
              </a:rPr>
              <a:t>程序输入条件为以字符‘</a:t>
            </a:r>
            <a:r>
              <a:rPr lang="en-US" altLang="zh-CN">
                <a:latin typeface="Arial" panose="020B0604020202020204" pitchFamily="34" charset="0"/>
              </a:rPr>
              <a:t>a’</a:t>
            </a:r>
            <a:r>
              <a:rPr lang="zh-CN" altLang="en-US">
                <a:latin typeface="Arial" panose="020B0604020202020204" pitchFamily="34" charset="0"/>
              </a:rPr>
              <a:t>开头、长度为</a:t>
            </a:r>
            <a:r>
              <a:rPr lang="en-US" altLang="zh-CN">
                <a:latin typeface="Arial" panose="020B0604020202020204" pitchFamily="34" charset="0"/>
              </a:rPr>
              <a:t>8</a:t>
            </a:r>
            <a:r>
              <a:rPr lang="zh-CN" altLang="en-US">
                <a:latin typeface="Arial" panose="020B0604020202020204" pitchFamily="34" charset="0"/>
              </a:rPr>
              <a:t>的字符串，并且字符串不包含‘</a:t>
            </a:r>
            <a:r>
              <a:rPr lang="en-US" altLang="zh-CN">
                <a:latin typeface="Arial" panose="020B0604020202020204" pitchFamily="34" charset="0"/>
              </a:rPr>
              <a:t>a’~ </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之外的其它字符，则有效等价类为满足了上述所有条件的字符串，无效等价类为不以‘</a:t>
            </a:r>
            <a:r>
              <a:rPr lang="en-US" altLang="zh-CN">
                <a:latin typeface="Arial" panose="020B0604020202020204" pitchFamily="34" charset="0"/>
              </a:rPr>
              <a:t>a’</a:t>
            </a:r>
            <a:r>
              <a:rPr lang="zh-CN" altLang="en-US">
                <a:latin typeface="Arial" panose="020B0604020202020204" pitchFamily="34" charset="0"/>
              </a:rPr>
              <a:t>开头的字符串、长度不为</a:t>
            </a:r>
            <a:r>
              <a:rPr lang="en-US" altLang="zh-CN">
                <a:latin typeface="Arial" panose="020B0604020202020204" pitchFamily="34" charset="0"/>
              </a:rPr>
              <a:t>8</a:t>
            </a:r>
            <a:r>
              <a:rPr lang="zh-CN" altLang="en-US">
                <a:latin typeface="Arial" panose="020B0604020202020204" pitchFamily="34" charset="0"/>
              </a:rPr>
              <a:t>的字符串和包含了‘</a:t>
            </a:r>
            <a:r>
              <a:rPr lang="en-US" altLang="zh-CN">
                <a:latin typeface="Arial" panose="020B0604020202020204" pitchFamily="34" charset="0"/>
              </a:rPr>
              <a:t>a’~ </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之外其它字符的字符串。</a:t>
            </a:r>
            <a:endParaRPr lang="zh-CN" altLang="en-US">
              <a:latin typeface="Arial" panose="020B0604020202020204" pitchFamily="34" charset="0"/>
            </a:endParaRPr>
          </a:p>
        </p:txBody>
      </p:sp>
      <p:sp>
        <p:nvSpPr>
          <p:cNvPr id="274450" name="Text Box 18"/>
          <p:cNvSpPr txBox="1">
            <a:spLocks noChangeArrowheads="1"/>
          </p:cNvSpPr>
          <p:nvPr/>
        </p:nvSpPr>
        <p:spPr bwMode="auto">
          <a:xfrm>
            <a:off x="500063" y="3071813"/>
            <a:ext cx="8280400" cy="1368425"/>
          </a:xfrm>
          <a:prstGeom prst="rect">
            <a:avLst/>
          </a:prstGeom>
          <a:solidFill>
            <a:schemeClr val="tx1"/>
          </a:solidFill>
          <a:ln w="9525">
            <a:noFill/>
            <a:miter lim="800000"/>
          </a:ln>
        </p:spPr>
        <p:txBody>
          <a:bodyPr lIns="72000" rIns="72000" anchor="ctr"/>
          <a:lstStyle/>
          <a:p>
            <a:pPr algn="l"/>
            <a:r>
              <a:rPr lang="zh-CN" altLang="en-US" b="0">
                <a:solidFill>
                  <a:schemeClr val="bg2"/>
                </a:solidFill>
                <a:latin typeface="Arial" panose="020B0604020202020204" pitchFamily="34" charset="0"/>
              </a:rPr>
              <a:t>（</a:t>
            </a:r>
            <a:r>
              <a:rPr lang="en-US" altLang="zh-CN" b="0">
                <a:solidFill>
                  <a:schemeClr val="bg2"/>
                </a:solidFill>
                <a:latin typeface="Arial" panose="020B0604020202020204" pitchFamily="34" charset="0"/>
              </a:rPr>
              <a:t>4</a:t>
            </a:r>
            <a:r>
              <a:rPr lang="zh-CN" altLang="en-US" b="0">
                <a:solidFill>
                  <a:schemeClr val="bg2"/>
                </a:solidFill>
                <a:latin typeface="Arial" panose="020B0604020202020204" pitchFamily="34" charset="0"/>
              </a:rPr>
              <a:t>）按照限制条件或规则划分   在规定了输入数据必须遵守的规则或限制条件的情况下，可确定一个有效等价类（符合规则）和若干个无效等价类（从不同角度违反规则）。</a:t>
            </a:r>
            <a:endParaRPr lang="zh-CN" altLang="en-US" b="0"/>
          </a:p>
        </p:txBody>
      </p:sp>
      <p:sp>
        <p:nvSpPr>
          <p:cNvPr id="8" name="标题 7"/>
          <p:cNvSpPr>
            <a:spLocks noGrp="1"/>
          </p:cNvSpPr>
          <p:nvPr>
            <p:ph type="title"/>
          </p:nvPr>
        </p:nvSpPr>
        <p:spPr>
          <a:xfrm>
            <a:off x="571472" y="285728"/>
            <a:ext cx="8229600" cy="1143000"/>
          </a:xfrm>
        </p:spPr>
        <p:txBody>
          <a:bodyPr/>
          <a:lstStyle/>
          <a:p>
            <a:pPr eaLnBrk="1" fontAlgn="auto" hangingPunct="1">
              <a:spcAft>
                <a:spcPts val="0"/>
              </a:spcAft>
              <a:defRPr/>
            </a:pPr>
            <a:r>
              <a:rPr lang="zh-CN" altLang="en-US" sz="4800" dirty="0" smtClean="0">
                <a:solidFill>
                  <a:schemeClr val="accent1">
                    <a:satMod val="150000"/>
                  </a:schemeClr>
                </a:solidFill>
              </a:rPr>
              <a:t>等价类划分的依据</a:t>
            </a:r>
            <a:endParaRPr lang="zh-CN" altLang="en-US" dirty="0">
              <a:solidFill>
                <a:schemeClr val="accent1">
                  <a:satMod val="1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4438"/>
                                        </p:tgtEl>
                                        <p:attrNameLst>
                                          <p:attrName>style.visibility</p:attrName>
                                        </p:attrNameLst>
                                      </p:cBhvr>
                                      <p:to>
                                        <p:strVal val="visible"/>
                                      </p:to>
                                    </p:set>
                                    <p:animEffect transition="in" filter="checkerboard(across)">
                                      <p:cBhvr>
                                        <p:cTn id="7" dur="500"/>
                                        <p:tgtEl>
                                          <p:spTgt spid="2744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74439"/>
                                        </p:tgtEl>
                                        <p:attrNameLst>
                                          <p:attrName>style.visibility</p:attrName>
                                        </p:attrNameLst>
                                      </p:cBhvr>
                                      <p:to>
                                        <p:strVal val="visible"/>
                                      </p:to>
                                    </p:set>
                                    <p:animEffect transition="in" filter="slide(fromBottom)">
                                      <p:cBhvr>
                                        <p:cTn id="12" dur="500"/>
                                        <p:tgtEl>
                                          <p:spTgt spid="27443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4450"/>
                                        </p:tgtEl>
                                        <p:attrNameLst>
                                          <p:attrName>style.visibility</p:attrName>
                                        </p:attrNameLst>
                                      </p:cBhvr>
                                      <p:to>
                                        <p:strVal val="visible"/>
                                      </p:to>
                                    </p:set>
                                    <p:animEffect transition="in" filter="checkerboard(across)">
                                      <p:cBhvr>
                                        <p:cTn id="17" dur="500"/>
                                        <p:tgtEl>
                                          <p:spTgt spid="27445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74440"/>
                                        </p:tgtEl>
                                        <p:attrNameLst>
                                          <p:attrName>style.visibility</p:attrName>
                                        </p:attrNameLst>
                                      </p:cBhvr>
                                      <p:to>
                                        <p:strVal val="visible"/>
                                      </p:to>
                                    </p:set>
                                    <p:animEffect transition="in" filter="slide(fromBottom)">
                                      <p:cBhvr>
                                        <p:cTn id="22" dur="500"/>
                                        <p:tgtEl>
                                          <p:spTgt spid="274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8" grpId="0" animBg="1"/>
      <p:bldP spid="274439" grpId="0"/>
      <p:bldP spid="274440" grpId="0"/>
      <p:bldP spid="2744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需求描述：输入三个整数（所有整数均小于</a:t>
            </a:r>
            <a:r>
              <a:rPr lang="en-US" dirty="0" smtClean="0"/>
              <a:t>100000</a:t>
            </a:r>
            <a:r>
              <a:rPr lang="zh-CN" altLang="en-US" dirty="0" smtClean="0"/>
              <a:t>），从小到大输出这三个整数。</a:t>
            </a:r>
            <a:endParaRPr lang="en-US" altLang="zh-CN" dirty="0" smtClean="0"/>
          </a:p>
          <a:p>
            <a:r>
              <a:rPr lang="zh-CN" altLang="en-US" dirty="0" smtClean="0"/>
              <a:t>请设计测试用例</a:t>
            </a:r>
            <a:endParaRPr lang="zh-CN" altLang="en-US" dirty="0"/>
          </a:p>
        </p:txBody>
      </p:sp>
      <p:sp>
        <p:nvSpPr>
          <p:cNvPr id="2" name="标题 1"/>
          <p:cNvSpPr>
            <a:spLocks noGrp="1"/>
          </p:cNvSpPr>
          <p:nvPr>
            <p:ph type="title"/>
          </p:nvPr>
        </p:nvSpPr>
        <p:spPr/>
        <p:txBody>
          <a:bodyPr>
            <a:normAutofit/>
          </a:bodyPr>
          <a:lstStyle/>
          <a:p>
            <a:r>
              <a:rPr lang="zh-CN" altLang="en-US" dirty="0" smtClean="0"/>
              <a:t>案例</a:t>
            </a:r>
            <a:r>
              <a:rPr lang="en-US" dirty="0" smtClean="0"/>
              <a:t>: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kumimoji="1" lang="zh-CN" altLang="en-US" dirty="0" smtClean="0">
                <a:solidFill>
                  <a:schemeClr val="accent1">
                    <a:satMod val="150000"/>
                  </a:schemeClr>
                </a:solidFill>
              </a:rPr>
              <a:t>步骤</a:t>
            </a:r>
            <a:endParaRPr lang="zh-CN" altLang="en-US" dirty="0">
              <a:solidFill>
                <a:schemeClr val="accent1">
                  <a:satMod val="150000"/>
                </a:schemeClr>
              </a:solidFill>
            </a:endParaRPr>
          </a:p>
        </p:txBody>
      </p:sp>
      <p:sp>
        <p:nvSpPr>
          <p:cNvPr id="32771" name="内容占位符 2"/>
          <p:cNvSpPr>
            <a:spLocks noGrp="1"/>
          </p:cNvSpPr>
          <p:nvPr>
            <p:ph idx="1"/>
          </p:nvPr>
        </p:nvSpPr>
        <p:spPr/>
        <p:txBody>
          <a:bodyPr/>
          <a:lstStyle/>
          <a:p>
            <a:pPr eaLnBrk="1" hangingPunct="1">
              <a:lnSpc>
                <a:spcPct val="105000"/>
              </a:lnSpc>
            </a:pPr>
            <a:r>
              <a:rPr kumimoji="1" lang="zh-CN" altLang="en-US" dirty="0" smtClean="0"/>
              <a:t>采用等价类划分法设计测试用例通常分两步进行：</a:t>
            </a:r>
            <a:endParaRPr kumimoji="1" lang="zh-CN" altLang="en-US" dirty="0" smtClean="0"/>
          </a:p>
          <a:p>
            <a:pPr eaLnBrk="1" hangingPunct="1">
              <a:lnSpc>
                <a:spcPct val="105000"/>
              </a:lnSpc>
              <a:buFont typeface="Wingdings 2" panose="05020102010507070707" pitchFamily="18" charset="2"/>
              <a:buNone/>
            </a:pPr>
            <a:r>
              <a:rPr kumimoji="1" lang="zh-CN" altLang="en-US" b="1" dirty="0" smtClean="0">
                <a:sym typeface="Wingdings" panose="05000000000000000000" pitchFamily="2" charset="2"/>
              </a:rPr>
              <a:t>  </a:t>
            </a:r>
            <a:r>
              <a:rPr kumimoji="1" lang="en-US" altLang="zh-CN" b="1" dirty="0" smtClean="0">
                <a:sym typeface="Wingdings" panose="05000000000000000000" pitchFamily="2" charset="2"/>
              </a:rPr>
              <a:t>1</a:t>
            </a:r>
            <a:r>
              <a:rPr kumimoji="1" lang="zh-CN" altLang="en-US" b="1" dirty="0" smtClean="0">
                <a:sym typeface="Wingdings" panose="05000000000000000000" pitchFamily="2" charset="2"/>
              </a:rPr>
              <a:t>、</a:t>
            </a:r>
            <a:r>
              <a:rPr kumimoji="1" lang="zh-CN" altLang="en-US" b="1" dirty="0" smtClean="0"/>
              <a:t>确定等价类，列出等价类表，为每个等价类规定唯一的编号。</a:t>
            </a:r>
            <a:endParaRPr kumimoji="1" lang="zh-CN" altLang="en-US" b="1" dirty="0" smtClean="0"/>
          </a:p>
          <a:p>
            <a:pPr eaLnBrk="1" hangingPunct="1">
              <a:lnSpc>
                <a:spcPct val="105000"/>
              </a:lnSpc>
              <a:buFont typeface="Wingdings 2" panose="05020102010507070707" pitchFamily="18" charset="2"/>
              <a:buNone/>
            </a:pPr>
            <a:r>
              <a:rPr kumimoji="1" lang="zh-CN" altLang="en-US" b="1" dirty="0" smtClean="0"/>
              <a:t>  </a:t>
            </a:r>
            <a:r>
              <a:rPr kumimoji="1" lang="en-US" altLang="zh-CN" b="1" dirty="0" smtClean="0"/>
              <a:t>2</a:t>
            </a:r>
            <a:r>
              <a:rPr kumimoji="1" lang="zh-CN" altLang="en-US" b="1" dirty="0" smtClean="0"/>
              <a:t>、设计测试用例。</a:t>
            </a:r>
            <a:endParaRPr kumimoji="1" lang="en-US" altLang="zh-CN" b="1" dirty="0" smtClean="0"/>
          </a:p>
          <a:p>
            <a:pPr eaLnBrk="1" hangingPunct="1">
              <a:lnSpc>
                <a:spcPct val="105000"/>
              </a:lnSpc>
              <a:buFont typeface="Wingdings 2" panose="05020102010507070707" pitchFamily="18" charset="2"/>
              <a:buNone/>
            </a:pPr>
            <a:endParaRPr kumimoji="1" lang="zh-CN" altLang="en-US" b="1"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zh-CN" altLang="en-US" sz="4000" dirty="0" smtClean="0">
                <a:solidFill>
                  <a:schemeClr val="accent1">
                    <a:satMod val="150000"/>
                  </a:schemeClr>
                </a:solidFill>
              </a:rPr>
              <a:t>等价类划分法的测试用例设计</a:t>
            </a:r>
            <a:endParaRPr lang="en-US" altLang="zh-CN" sz="4000" dirty="0" smtClean="0">
              <a:solidFill>
                <a:schemeClr val="accent1">
                  <a:satMod val="150000"/>
                </a:schemeClr>
              </a:solidFill>
            </a:endParaRPr>
          </a:p>
        </p:txBody>
      </p:sp>
      <p:sp>
        <p:nvSpPr>
          <p:cNvPr id="33795" name="Rectangle 3"/>
          <p:cNvSpPr>
            <a:spLocks noGrp="1" noChangeArrowheads="1"/>
          </p:cNvSpPr>
          <p:nvPr>
            <p:ph idx="1"/>
          </p:nvPr>
        </p:nvSpPr>
        <p:spPr>
          <a:xfrm>
            <a:off x="457200" y="1516063"/>
            <a:ext cx="8229600" cy="4721225"/>
          </a:xfrm>
        </p:spPr>
        <p:txBody>
          <a:bodyPr/>
          <a:lstStyle/>
          <a:p>
            <a:pPr eaLnBrk="1" hangingPunct="1"/>
            <a:r>
              <a:rPr lang="zh-CN" altLang="en-US" sz="2400" dirty="0" smtClean="0">
                <a:latin typeface="宋体" panose="02010600030101010101" pitchFamily="2" charset="-122"/>
              </a:rPr>
              <a:t>在设计测试用例时，应同时考虑有效等价类和无效等价类测试用例的设计。</a:t>
            </a:r>
            <a:endParaRPr lang="en-US" altLang="zh-CN" sz="2400" dirty="0" smtClean="0">
              <a:latin typeface="宋体" panose="02010600030101010101" pitchFamily="2" charset="-122"/>
            </a:endParaRPr>
          </a:p>
          <a:p>
            <a:pPr eaLnBrk="1" hangingPunct="1"/>
            <a:endParaRPr lang="zh-CN" altLang="en-US" sz="2400" dirty="0" smtClean="0">
              <a:latin typeface="宋体" panose="02010600030101010101" pitchFamily="2" charset="-122"/>
            </a:endParaRPr>
          </a:p>
          <a:p>
            <a:pPr marL="567055" indent="-457200" eaLnBrk="1" hangingPunct="1">
              <a:buNone/>
            </a:pPr>
            <a:r>
              <a:rPr lang="zh-CN" altLang="en-US" sz="2400" dirty="0" smtClean="0"/>
              <a:t>（</a:t>
            </a:r>
            <a:r>
              <a:rPr lang="en-US" altLang="zh-CN" sz="2400" dirty="0" smtClean="0"/>
              <a:t>1</a:t>
            </a:r>
            <a:r>
              <a:rPr lang="zh-CN" altLang="en-US" sz="2400" dirty="0" smtClean="0"/>
              <a:t>）设计一个新的测试用例，使它能够</a:t>
            </a:r>
            <a:r>
              <a:rPr lang="zh-CN" altLang="en-US" sz="2400" b="1" dirty="0" smtClean="0">
                <a:solidFill>
                  <a:srgbClr val="FF0000"/>
                </a:solidFill>
              </a:rPr>
              <a:t>尽量覆盖</a:t>
            </a:r>
            <a:r>
              <a:rPr lang="zh-CN" altLang="en-US" sz="2400" dirty="0" smtClean="0"/>
              <a:t>尚未覆盖的有效等价类。重复这个步骤，直到所有的有效等价类均被测试用例所覆盖。</a:t>
            </a:r>
            <a:endParaRPr lang="zh-CN" altLang="en-US" sz="2400" dirty="0" smtClean="0"/>
          </a:p>
          <a:p>
            <a:pPr eaLnBrk="1" hangingPunct="1">
              <a:buFont typeface="Wingdings" panose="05000000000000000000" pitchFamily="2" charset="2"/>
              <a:buNone/>
            </a:pPr>
            <a:r>
              <a:rPr lang="zh-CN" altLang="en-US" sz="2400" dirty="0" smtClean="0"/>
              <a:t>（</a:t>
            </a:r>
            <a:r>
              <a:rPr lang="en-US" altLang="zh-CN" sz="2400" dirty="0" smtClean="0"/>
              <a:t>2</a:t>
            </a:r>
            <a:r>
              <a:rPr lang="zh-CN" altLang="en-US" sz="2400" dirty="0" smtClean="0"/>
              <a:t>）设计一个新的测试用例，使它</a:t>
            </a:r>
            <a:r>
              <a:rPr lang="zh-CN" altLang="en-US" sz="2400" b="1" dirty="0" smtClean="0">
                <a:solidFill>
                  <a:srgbClr val="FF0000"/>
                </a:solidFill>
              </a:rPr>
              <a:t>仅覆盖</a:t>
            </a:r>
            <a:r>
              <a:rPr lang="zh-CN" altLang="en-US" sz="2400" dirty="0" smtClean="0"/>
              <a:t>一个尚未覆盖的无效等价类。重复这一步骤，直到所有的无效等价类均被测试用例所覆盖。</a:t>
            </a:r>
            <a:endParaRPr lang="zh-CN" alt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b="1" dirty="0" smtClean="0"/>
              <a:t>3</a:t>
            </a:r>
            <a:r>
              <a:rPr kumimoji="1" lang="zh-CN" altLang="en-US" b="1" dirty="0" smtClean="0"/>
              <a:t>、细分等价类  在确知已划分的等价类中各元素在程序中的处理方式不同的情况下，则应再将该等价类进一步划分为更小的等价类，并建立等价类表。 </a:t>
            </a:r>
            <a:endParaRPr kumimoji="1" lang="zh-CN" altLang="en-US" b="1" dirty="0" smtClean="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472518" cy="3805060"/>
          </a:xfrm>
        </p:spPr>
        <p:txBody>
          <a:bodyPr>
            <a:normAutofit/>
          </a:bodyPr>
          <a:lstStyle/>
          <a:p>
            <a:endParaRPr lang="en-US" altLang="zh-CN" dirty="0" smtClean="0"/>
          </a:p>
          <a:p>
            <a:pPr>
              <a:buNone/>
            </a:pPr>
            <a:endParaRPr lang="en-US" altLang="zh-CN" dirty="0" smtClean="0"/>
          </a:p>
          <a:p>
            <a:pPr>
              <a:buNone/>
            </a:pP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实践训练：请设计测试用例测试一个系统的登录功能</a:t>
            </a:r>
            <a:endParaRPr lang="zh-CN" altLang="en-US" dirty="0"/>
          </a:p>
        </p:txBody>
      </p:sp>
      <p:pic>
        <p:nvPicPr>
          <p:cNvPr id="1031" name="Picture 7"/>
          <p:cNvPicPr>
            <a:picLocks noChangeAspect="1" noChangeArrowheads="1"/>
          </p:cNvPicPr>
          <p:nvPr/>
        </p:nvPicPr>
        <p:blipFill>
          <a:blip r:embed="rId1"/>
          <a:srcRect/>
          <a:stretch>
            <a:fillRect/>
          </a:stretch>
        </p:blipFill>
        <p:spPr bwMode="auto">
          <a:xfrm>
            <a:off x="714348" y="1857364"/>
            <a:ext cx="7114341"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28596" y="428604"/>
          <a:ext cx="8229600" cy="6070600"/>
        </p:xfrm>
        <a:graphic>
          <a:graphicData uri="http://schemas.openxmlformats.org/drawingml/2006/table">
            <a:tbl>
              <a:tblPr firstRow="1" bandRow="1">
                <a:tableStyleId>{5C22544A-7EE6-4342-B048-85BDC9FD1C3A}</a:tableStyleId>
              </a:tblPr>
              <a:tblGrid>
                <a:gridCol w="471462"/>
                <a:gridCol w="1357322"/>
                <a:gridCol w="1428760"/>
                <a:gridCol w="785818"/>
                <a:gridCol w="2814638"/>
                <a:gridCol w="1371600"/>
              </a:tblGrid>
              <a:tr h="370840">
                <a:tc>
                  <a:txBody>
                    <a:bodyPr/>
                    <a:lstStyle/>
                    <a:p>
                      <a:r>
                        <a:rPr lang="zh-CN" altLang="en-US" dirty="0" smtClean="0"/>
                        <a:t>序号</a:t>
                      </a:r>
                      <a:endParaRPr lang="zh-CN" altLang="en-US" dirty="0"/>
                    </a:p>
                  </a:txBody>
                  <a:tcPr/>
                </a:tc>
                <a:tc>
                  <a:txBody>
                    <a:bodyPr/>
                    <a:lstStyle/>
                    <a:p>
                      <a:r>
                        <a:rPr lang="zh-CN" altLang="en-US" dirty="0" smtClean="0"/>
                        <a:t>输入条件</a:t>
                      </a:r>
                      <a:endParaRPr lang="zh-CN" altLang="en-US" dirty="0"/>
                    </a:p>
                  </a:txBody>
                  <a:tcPr/>
                </a:tc>
                <a:tc>
                  <a:txBody>
                    <a:bodyPr/>
                    <a:lstStyle/>
                    <a:p>
                      <a:r>
                        <a:rPr lang="zh-CN" altLang="en-US" dirty="0" smtClean="0"/>
                        <a:t>有效等价类</a:t>
                      </a:r>
                      <a:endParaRPr lang="zh-CN" altLang="en-US" dirty="0"/>
                    </a:p>
                  </a:txBody>
                  <a:tcPr/>
                </a:tc>
                <a:tc>
                  <a:txBody>
                    <a:bodyPr/>
                    <a:lstStyle/>
                    <a:p>
                      <a:r>
                        <a:rPr lang="zh-CN" altLang="en-US" dirty="0" smtClean="0"/>
                        <a:t>编号</a:t>
                      </a:r>
                      <a:endParaRPr lang="zh-CN" altLang="en-US" dirty="0"/>
                    </a:p>
                  </a:txBody>
                  <a:tcPr/>
                </a:tc>
                <a:tc>
                  <a:txBody>
                    <a:bodyPr/>
                    <a:lstStyle/>
                    <a:p>
                      <a:r>
                        <a:rPr lang="zh-CN" altLang="en-US" dirty="0" smtClean="0"/>
                        <a:t>无效等价类</a:t>
                      </a:r>
                      <a:endParaRPr lang="zh-CN" altLang="en-US" dirty="0"/>
                    </a:p>
                  </a:txBody>
                  <a:tcPr/>
                </a:tc>
                <a:tc>
                  <a:txBody>
                    <a:bodyPr/>
                    <a:lstStyle/>
                    <a:p>
                      <a:r>
                        <a:rPr lang="zh-CN" altLang="en-US" dirty="0" smtClean="0"/>
                        <a:t>编号</a:t>
                      </a:r>
                      <a:endParaRPr lang="zh-CN" altLang="en-US" dirty="0"/>
                    </a:p>
                  </a:txBody>
                  <a:tcPr/>
                </a:tc>
              </a:tr>
              <a:tr h="370840">
                <a:tc rowSpan="6">
                  <a:txBody>
                    <a:bodyPr/>
                    <a:lstStyle/>
                    <a:p>
                      <a:r>
                        <a:rPr lang="en-US" altLang="zh-CN" dirty="0" smtClean="0"/>
                        <a:t>1</a:t>
                      </a:r>
                      <a:endParaRPr lang="zh-CN" altLang="en-US" dirty="0"/>
                    </a:p>
                  </a:txBody>
                  <a:tcPr/>
                </a:tc>
                <a:tc rowSpan="6">
                  <a:txBody>
                    <a:bodyPr/>
                    <a:lstStyle/>
                    <a:p>
                      <a:r>
                        <a:rPr lang="zh-CN" altLang="en-US" dirty="0" smtClean="0"/>
                        <a:t>用户名</a:t>
                      </a:r>
                      <a:endParaRPr lang="zh-CN" altLang="en-US" dirty="0"/>
                    </a:p>
                  </a:txBody>
                  <a:tcPr/>
                </a:tc>
                <a:tc rowSpan="6">
                  <a:txBody>
                    <a:bodyPr/>
                    <a:lstStyle/>
                    <a:p>
                      <a:r>
                        <a:rPr lang="zh-CN" altLang="en-US" dirty="0" smtClean="0">
                          <a:sym typeface="+mn-ea"/>
                        </a:rPr>
                        <a:t>由</a:t>
                      </a:r>
                      <a:r>
                        <a:rPr lang="en-US" altLang="zh-CN" dirty="0" smtClean="0">
                          <a:sym typeface="+mn-ea"/>
                        </a:rPr>
                        <a:t>4</a:t>
                      </a:r>
                      <a:r>
                        <a:rPr lang="zh-CN" altLang="en-US" dirty="0" smtClean="0">
                          <a:sym typeface="+mn-ea"/>
                        </a:rPr>
                        <a:t>到</a:t>
                      </a:r>
                      <a:r>
                        <a:rPr lang="en-US" altLang="zh-CN" dirty="0" smtClean="0">
                          <a:sym typeface="+mn-ea"/>
                        </a:rPr>
                        <a:t>20</a:t>
                      </a:r>
                      <a:r>
                        <a:rPr lang="zh-CN" altLang="en-US" dirty="0" smtClean="0">
                          <a:sym typeface="+mn-ea"/>
                        </a:rPr>
                        <a:t>个</a:t>
                      </a:r>
                      <a:r>
                        <a:rPr lang="zh-CN" altLang="en-US" dirty="0" smtClean="0">
                          <a:sym typeface="+mn-ea"/>
                        </a:rPr>
                        <a:t>中文、字母、数字、</a:t>
                      </a:r>
                      <a:r>
                        <a:rPr lang="en-US" altLang="zh-CN" dirty="0" smtClean="0">
                          <a:sym typeface="+mn-ea"/>
                        </a:rPr>
                        <a:t>”-””</a:t>
                      </a:r>
                      <a:r>
                        <a:rPr lang="zh-CN" altLang="en-US" dirty="0" smtClean="0">
                          <a:sym typeface="+mn-ea"/>
                        </a:rPr>
                        <a:t>＿</a:t>
                      </a:r>
                      <a:r>
                        <a:rPr lang="en-US" altLang="zh-CN" dirty="0" smtClean="0">
                          <a:sym typeface="+mn-ea"/>
                        </a:rPr>
                        <a:t>”</a:t>
                      </a:r>
                      <a:r>
                        <a:rPr lang="zh-CN" altLang="en-US" dirty="0" smtClean="0">
                          <a:sym typeface="+mn-ea"/>
                        </a:rPr>
                        <a:t>组合的字符串</a:t>
                      </a:r>
                      <a:endParaRPr lang="zh-CN" altLang="en-US" dirty="0" smtClean="0">
                        <a:sym typeface="+mn-ea"/>
                      </a:endParaRPr>
                    </a:p>
                  </a:txBody>
                  <a:tcPr/>
                </a:tc>
                <a:tc rowSpan="6">
                  <a:txBody>
                    <a:bodyPr/>
                    <a:lstStyle/>
                    <a:p>
                      <a:r>
                        <a:rPr lang="en-US" altLang="zh-CN" dirty="0" smtClean="0"/>
                        <a:t>1</a:t>
                      </a:r>
                      <a:endParaRPr lang="zh-CN" altLang="en-US" dirty="0"/>
                    </a:p>
                  </a:txBody>
                  <a:tcPr/>
                </a:tc>
                <a:tc>
                  <a:txBody>
                    <a:bodyPr/>
                    <a:lstStyle/>
                    <a:p>
                      <a:r>
                        <a:rPr lang="zh-CN" altLang="en-US" dirty="0" smtClean="0"/>
                        <a:t>用户名长度小于</a:t>
                      </a:r>
                      <a:r>
                        <a:rPr lang="en-US" altLang="zh-CN" dirty="0" smtClean="0"/>
                        <a:t>4</a:t>
                      </a:r>
                      <a:r>
                        <a:rPr lang="zh-CN" altLang="en-US" dirty="0" smtClean="0"/>
                        <a:t>且不为空和空格</a:t>
                      </a:r>
                      <a:endParaRPr lang="zh-CN" altLang="en-US" dirty="0"/>
                    </a:p>
                  </a:txBody>
                  <a:tcPr/>
                </a:tc>
                <a:tc>
                  <a:txBody>
                    <a:bodyPr/>
                    <a:lstStyle/>
                    <a:p>
                      <a:r>
                        <a:rPr lang="en-US" altLang="zh-CN" dirty="0" smtClean="0"/>
                        <a:t>3</a:t>
                      </a:r>
                      <a:endParaRPr lang="zh-CN" altLang="en-US" dirty="0"/>
                    </a:p>
                  </a:txBody>
                  <a:tcPr/>
                </a:tc>
              </a:tr>
              <a:tr h="370840">
                <a:tc vMerge="1">
                  <a:tcPr/>
                </a:tc>
                <a:tc vMerge="1">
                  <a:tcPr/>
                </a:tc>
                <a:tc vMerge="1">
                  <a:tcPr/>
                </a:tc>
                <a:tc vMerge="1">
                  <a:tcPr/>
                </a:tc>
                <a:tc>
                  <a:txBody>
                    <a:bodyPr/>
                    <a:lstStyle/>
                    <a:p>
                      <a:r>
                        <a:rPr lang="zh-CN" altLang="en-US" dirty="0" smtClean="0"/>
                        <a:t>用户名长度大于</a:t>
                      </a:r>
                      <a:r>
                        <a:rPr lang="en-US" altLang="zh-CN" dirty="0" smtClean="0"/>
                        <a:t>20</a:t>
                      </a:r>
                      <a:endParaRPr lang="zh-CN" altLang="en-US" dirty="0"/>
                    </a:p>
                  </a:txBody>
                  <a:tcPr/>
                </a:tc>
                <a:tc>
                  <a:txBody>
                    <a:bodyPr/>
                    <a:lstStyle/>
                    <a:p>
                      <a:r>
                        <a:rPr lang="en-US" altLang="zh-CN" dirty="0" smtClean="0"/>
                        <a:t>4</a:t>
                      </a:r>
                      <a:endParaRPr lang="zh-CN" altLang="en-US" dirty="0"/>
                    </a:p>
                  </a:txBody>
                  <a:tcPr/>
                </a:tc>
              </a:tr>
              <a:tr h="370840">
                <a:tc vMerge="1">
                  <a:tcPr/>
                </a:tc>
                <a:tc vMerge="1">
                  <a:tcPr/>
                </a:tc>
                <a:tc vMerge="1">
                  <a:tcPr/>
                </a:tc>
                <a:tc vMerge="1">
                  <a:tcPr/>
                </a:tc>
                <a:tc>
                  <a:txBody>
                    <a:bodyPr/>
                    <a:lstStyle/>
                    <a:p>
                      <a:r>
                        <a:rPr lang="zh-CN" altLang="en-US" dirty="0" smtClean="0"/>
                        <a:t>用户名包含除中文、字母、数字、</a:t>
                      </a:r>
                      <a:r>
                        <a:rPr lang="en-US" altLang="zh-CN" dirty="0" smtClean="0"/>
                        <a:t>”-””</a:t>
                      </a:r>
                      <a:r>
                        <a:rPr lang="zh-CN" altLang="en-US" dirty="0" smtClean="0"/>
                        <a:t>＿</a:t>
                      </a:r>
                      <a:r>
                        <a:rPr lang="en-US" altLang="zh-CN" dirty="0" smtClean="0"/>
                        <a:t>”</a:t>
                      </a:r>
                      <a:r>
                        <a:rPr lang="zh-CN" altLang="en-US" dirty="0" smtClean="0"/>
                        <a:t>之外的字符</a:t>
                      </a:r>
                      <a:endParaRPr lang="zh-CN" altLang="en-US" dirty="0"/>
                    </a:p>
                  </a:txBody>
                  <a:tcPr/>
                </a:tc>
                <a:tc>
                  <a:txBody>
                    <a:bodyPr/>
                    <a:lstStyle/>
                    <a:p>
                      <a:r>
                        <a:rPr lang="en-US" altLang="zh-CN" dirty="0" smtClean="0"/>
                        <a:t>5</a:t>
                      </a:r>
                      <a:endParaRPr lang="zh-CN" altLang="en-US" dirty="0"/>
                    </a:p>
                  </a:txBody>
                  <a:tcPr/>
                </a:tc>
              </a:tr>
              <a:tr h="370840">
                <a:tc vMerge="1">
                  <a:tcPr/>
                </a:tc>
                <a:tc vMerge="1">
                  <a:tcPr/>
                </a:tc>
                <a:tc vMerge="1">
                  <a:tcPr/>
                </a:tc>
                <a:tc vMerge="1">
                  <a:tcPr/>
                </a:tc>
                <a:tc>
                  <a:txBody>
                    <a:bodyPr/>
                    <a:lstStyle/>
                    <a:p>
                      <a:r>
                        <a:rPr lang="zh-CN" altLang="en-US" dirty="0" smtClean="0"/>
                        <a:t>用户名为空</a:t>
                      </a:r>
                      <a:endParaRPr lang="zh-CN" altLang="en-US" dirty="0"/>
                    </a:p>
                  </a:txBody>
                  <a:tcPr/>
                </a:tc>
                <a:tc>
                  <a:txBody>
                    <a:bodyPr/>
                    <a:lstStyle/>
                    <a:p>
                      <a:r>
                        <a:rPr lang="en-US" altLang="zh-CN" dirty="0" smtClean="0"/>
                        <a:t>6</a:t>
                      </a:r>
                      <a:endParaRPr lang="zh-CN" altLang="en-US" dirty="0"/>
                    </a:p>
                  </a:txBody>
                  <a:tcPr/>
                </a:tc>
              </a:tr>
              <a:tr h="370840">
                <a:tc vMerge="1">
                  <a:tcPr/>
                </a:tc>
                <a:tc vMerge="1">
                  <a:tcPr/>
                </a:tc>
                <a:tc vMerge="1">
                  <a:tcPr/>
                </a:tc>
                <a:tc vMerge="1">
                  <a:tcPr/>
                </a:tc>
                <a:tc>
                  <a:txBody>
                    <a:bodyPr/>
                    <a:lstStyle/>
                    <a:p>
                      <a:r>
                        <a:rPr lang="zh-CN" altLang="en-US" dirty="0" smtClean="0"/>
                        <a:t>用户名为空格</a:t>
                      </a:r>
                      <a:endParaRPr lang="zh-CN" altLang="en-US" dirty="0"/>
                    </a:p>
                  </a:txBody>
                  <a:tcPr/>
                </a:tc>
                <a:tc>
                  <a:txBody>
                    <a:bodyPr/>
                    <a:lstStyle/>
                    <a:p>
                      <a:r>
                        <a:rPr lang="en-US" altLang="zh-CN" dirty="0" smtClean="0"/>
                        <a:t>7</a:t>
                      </a:r>
                      <a:endParaRPr lang="zh-CN" altLang="en-US" dirty="0"/>
                    </a:p>
                  </a:txBody>
                  <a:tcPr/>
                </a:tc>
              </a:tr>
              <a:tr h="370840">
                <a:tc vMerge="1">
                  <a:tcPr/>
                </a:tc>
                <a:tc vMerge="1">
                  <a:tcPr/>
                </a:tc>
                <a:tc vMerge="1">
                  <a:tcPr/>
                </a:tc>
                <a:tc vMerge="1">
                  <a:tcPr/>
                </a:tc>
                <a:tc>
                  <a:txBody>
                    <a:bodyPr/>
                    <a:lstStyle/>
                    <a:p>
                      <a:r>
                        <a:rPr lang="zh-CN" altLang="en-US" dirty="0" smtClean="0"/>
                        <a:t>用户名由中文、字母、数字、</a:t>
                      </a:r>
                      <a:r>
                        <a:rPr lang="en-US" altLang="zh-CN" dirty="0" smtClean="0"/>
                        <a:t>”-””</a:t>
                      </a:r>
                      <a:r>
                        <a:rPr lang="zh-CN" altLang="en-US" dirty="0" smtClean="0"/>
                        <a:t>＿</a:t>
                      </a:r>
                      <a:r>
                        <a:rPr lang="en-US" altLang="zh-CN" dirty="0" smtClean="0"/>
                        <a:t>”</a:t>
                      </a:r>
                      <a:r>
                        <a:rPr lang="zh-CN" altLang="en-US" dirty="0" smtClean="0"/>
                        <a:t>组成的不正确的用户名</a:t>
                      </a:r>
                      <a:endParaRPr lang="zh-CN" altLang="en-US" dirty="0"/>
                    </a:p>
                  </a:txBody>
                  <a:tcPr/>
                </a:tc>
                <a:tc>
                  <a:txBody>
                    <a:bodyPr/>
                    <a:lstStyle/>
                    <a:p>
                      <a:r>
                        <a:rPr lang="en-US" altLang="zh-CN" dirty="0" smtClean="0"/>
                        <a:t>8</a:t>
                      </a:r>
                      <a:endParaRPr lang="zh-CN" altLang="en-US" dirty="0"/>
                    </a:p>
                  </a:txBody>
                  <a:tcPr/>
                </a:tc>
              </a:tr>
              <a:tr h="370840">
                <a:tc rowSpan="5">
                  <a:txBody>
                    <a:bodyPr/>
                    <a:lstStyle/>
                    <a:p>
                      <a:r>
                        <a:rPr lang="en-US" altLang="zh-CN" dirty="0" smtClean="0"/>
                        <a:t>2</a:t>
                      </a:r>
                      <a:endParaRPr lang="zh-CN" altLang="en-US" dirty="0"/>
                    </a:p>
                  </a:txBody>
                  <a:tcPr/>
                </a:tc>
                <a:tc rowSpan="5">
                  <a:txBody>
                    <a:bodyPr/>
                    <a:lstStyle/>
                    <a:p>
                      <a:r>
                        <a:rPr lang="zh-CN" altLang="en-US" dirty="0" smtClean="0"/>
                        <a:t>密码</a:t>
                      </a:r>
                      <a:endParaRPr lang="zh-CN" altLang="en-US" dirty="0"/>
                    </a:p>
                  </a:txBody>
                  <a:tcPr/>
                </a:tc>
                <a:tc rowSpan="5">
                  <a:txBody>
                    <a:bodyPr/>
                    <a:lstStyle/>
                    <a:p>
                      <a:r>
                        <a:rPr lang="zh-CN" altLang="en-US" dirty="0" smtClean="0">
                          <a:sym typeface="+mn-ea"/>
                        </a:rPr>
                        <a:t>由</a:t>
                      </a:r>
                      <a:r>
                        <a:rPr lang="en-US" altLang="zh-CN" dirty="0" smtClean="0">
                          <a:sym typeface="+mn-ea"/>
                        </a:rPr>
                        <a:t>6</a:t>
                      </a:r>
                      <a:r>
                        <a:rPr lang="zh-CN" altLang="en-US" dirty="0" smtClean="0">
                          <a:sym typeface="+mn-ea"/>
                        </a:rPr>
                        <a:t>到</a:t>
                      </a:r>
                      <a:r>
                        <a:rPr lang="en-US" altLang="zh-CN" dirty="0" smtClean="0">
                          <a:sym typeface="+mn-ea"/>
                        </a:rPr>
                        <a:t>20</a:t>
                      </a:r>
                      <a:r>
                        <a:rPr lang="zh-CN" altLang="en-US" dirty="0" smtClean="0">
                          <a:sym typeface="+mn-ea"/>
                        </a:rPr>
                        <a:t>个字母、数字和符号组合的字符串</a:t>
                      </a:r>
                      <a:endParaRPr lang="zh-CN" altLang="en-US" dirty="0" smtClean="0">
                        <a:sym typeface="+mn-ea"/>
                      </a:endParaRPr>
                    </a:p>
                  </a:txBody>
                  <a:tcPr/>
                </a:tc>
                <a:tc rowSpan="5">
                  <a:txBody>
                    <a:bodyPr/>
                    <a:lstStyle/>
                    <a:p>
                      <a:r>
                        <a:rPr lang="en-US" altLang="zh-CN" dirty="0" smtClean="0"/>
                        <a:t>2</a:t>
                      </a:r>
                      <a:endParaRPr lang="zh-CN" altLang="en-US" dirty="0"/>
                    </a:p>
                  </a:txBody>
                  <a:tcPr/>
                </a:tc>
                <a:tc>
                  <a:txBody>
                    <a:bodyPr/>
                    <a:lstStyle/>
                    <a:p>
                      <a:r>
                        <a:rPr lang="zh-CN" altLang="en-US" dirty="0" smtClean="0"/>
                        <a:t>密码长度小于</a:t>
                      </a:r>
                      <a:r>
                        <a:rPr lang="en-US" altLang="zh-CN" dirty="0" smtClean="0"/>
                        <a:t>6</a:t>
                      </a:r>
                      <a:r>
                        <a:rPr lang="zh-CN" altLang="en-US" dirty="0" smtClean="0"/>
                        <a:t>且不为空和空格</a:t>
                      </a:r>
                      <a:endParaRPr lang="zh-CN" altLang="en-US" dirty="0"/>
                    </a:p>
                  </a:txBody>
                  <a:tcPr/>
                </a:tc>
                <a:tc>
                  <a:txBody>
                    <a:bodyPr/>
                    <a:lstStyle/>
                    <a:p>
                      <a:r>
                        <a:rPr lang="en-US" altLang="zh-CN" dirty="0" smtClean="0"/>
                        <a:t>9</a:t>
                      </a:r>
                      <a:endParaRPr lang="zh-CN" altLang="en-US" dirty="0"/>
                    </a:p>
                  </a:txBody>
                  <a:tcPr/>
                </a:tc>
              </a:tr>
              <a:tr h="370840">
                <a:tc vMerge="1">
                  <a:tcPr/>
                </a:tc>
                <a:tc vMerge="1">
                  <a:tcPr/>
                </a:tc>
                <a:tc vMerge="1">
                  <a:tcPr/>
                </a:tc>
                <a:tc vMerge="1">
                  <a:tcPr/>
                </a:tc>
                <a:tc>
                  <a:txBody>
                    <a:bodyPr/>
                    <a:lstStyle/>
                    <a:p>
                      <a:r>
                        <a:rPr lang="zh-CN" altLang="en-US" dirty="0" smtClean="0"/>
                        <a:t>密码长度大于</a:t>
                      </a:r>
                      <a:r>
                        <a:rPr lang="en-US" altLang="zh-CN" dirty="0" smtClean="0"/>
                        <a:t>20</a:t>
                      </a:r>
                      <a:endParaRPr lang="zh-CN" altLang="en-US" dirty="0"/>
                    </a:p>
                  </a:txBody>
                  <a:tcPr/>
                </a:tc>
                <a:tc>
                  <a:txBody>
                    <a:bodyPr/>
                    <a:lstStyle/>
                    <a:p>
                      <a:r>
                        <a:rPr lang="en-US" altLang="zh-CN" dirty="0" smtClean="0"/>
                        <a:t>10</a:t>
                      </a:r>
                      <a:endParaRPr lang="zh-CN" altLang="en-US" dirty="0"/>
                    </a:p>
                  </a:txBody>
                  <a:tcPr/>
                </a:tc>
              </a:tr>
              <a:tr h="370840">
                <a:tc vMerge="1">
                  <a:tcPr/>
                </a:tc>
                <a:tc vMerge="1">
                  <a:tcPr/>
                </a:tc>
                <a:tc vMerge="1">
                  <a:tcPr/>
                </a:tc>
                <a:tc vMerge="1">
                  <a:tcPr/>
                </a:tc>
                <a:tc>
                  <a:txBody>
                    <a:bodyPr/>
                    <a:lstStyle/>
                    <a:p>
                      <a:r>
                        <a:rPr lang="zh-CN" altLang="en-US" dirty="0" smtClean="0"/>
                        <a:t>密码为空</a:t>
                      </a:r>
                      <a:endParaRPr lang="zh-CN" altLang="en-US" dirty="0"/>
                    </a:p>
                  </a:txBody>
                  <a:tcPr/>
                </a:tc>
                <a:tc>
                  <a:txBody>
                    <a:bodyPr/>
                    <a:lstStyle/>
                    <a:p>
                      <a:r>
                        <a:rPr lang="en-US" altLang="zh-CN" dirty="0" smtClean="0"/>
                        <a:t>11</a:t>
                      </a:r>
                      <a:endParaRPr lang="zh-CN" altLang="en-US" dirty="0"/>
                    </a:p>
                  </a:txBody>
                  <a:tcPr/>
                </a:tc>
              </a:tr>
              <a:tr h="370840">
                <a:tc vMerge="1">
                  <a:tcPr/>
                </a:tc>
                <a:tc vMerge="1">
                  <a:tcPr/>
                </a:tc>
                <a:tc vMerge="1">
                  <a:tcPr/>
                </a:tc>
                <a:tc vMerge="1">
                  <a:tcPr/>
                </a:tc>
                <a:tc>
                  <a:txBody>
                    <a:bodyPr/>
                    <a:lstStyle/>
                    <a:p>
                      <a:r>
                        <a:rPr lang="zh-CN" altLang="en-US" dirty="0" smtClean="0"/>
                        <a:t>密码为空格</a:t>
                      </a:r>
                      <a:endParaRPr lang="zh-CN" altLang="en-US" dirty="0"/>
                    </a:p>
                  </a:txBody>
                  <a:tcPr/>
                </a:tc>
                <a:tc>
                  <a:txBody>
                    <a:bodyPr/>
                    <a:lstStyle/>
                    <a:p>
                      <a:r>
                        <a:rPr lang="en-US" altLang="zh-CN" dirty="0" smtClean="0"/>
                        <a:t>12</a:t>
                      </a:r>
                      <a:endParaRPr lang="zh-CN" altLang="en-US" dirty="0"/>
                    </a:p>
                  </a:txBody>
                  <a:tcPr/>
                </a:tc>
              </a:tr>
              <a:tr h="370840">
                <a:tc vMerge="1">
                  <a:tcPr/>
                </a:tc>
                <a:tc vMerge="1">
                  <a:tcPr/>
                </a:tc>
                <a:tc vMerge="1">
                  <a:tcPr/>
                </a:tc>
                <a:tc vMerge="1">
                  <a:tcPr/>
                </a:tc>
                <a:tc>
                  <a:txBody>
                    <a:bodyPr/>
                    <a:lstStyle/>
                    <a:p>
                      <a:r>
                        <a:rPr lang="zh-CN" altLang="en-US" dirty="0" smtClean="0"/>
                        <a:t>不正确的密码</a:t>
                      </a:r>
                      <a:endParaRPr lang="zh-CN" altLang="en-US" dirty="0"/>
                    </a:p>
                  </a:txBody>
                  <a:tcPr/>
                </a:tc>
                <a:tc>
                  <a:txBody>
                    <a:bodyPr/>
                    <a:lstStyle/>
                    <a:p>
                      <a:r>
                        <a:rPr lang="en-US" altLang="zh-CN" dirty="0" smtClean="0"/>
                        <a:t>13</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00034" y="172108"/>
          <a:ext cx="8229600" cy="6543040"/>
        </p:xfrm>
        <a:graphic>
          <a:graphicData uri="http://schemas.openxmlformats.org/drawingml/2006/table">
            <a:tbl>
              <a:tblPr firstRow="1" bandRow="1">
                <a:tableStyleId>{5C22544A-7EE6-4342-B048-85BDC9FD1C3A}</a:tableStyleId>
              </a:tblPr>
              <a:tblGrid>
                <a:gridCol w="900090"/>
                <a:gridCol w="2391750"/>
                <a:gridCol w="1494506"/>
                <a:gridCol w="1797334"/>
                <a:gridCol w="1645920"/>
              </a:tblGrid>
              <a:tr h="370840">
                <a:tc rowSpan="2">
                  <a:txBody>
                    <a:bodyPr/>
                    <a:lstStyle/>
                    <a:p>
                      <a:r>
                        <a:rPr lang="zh-CN" altLang="en-US" dirty="0" smtClean="0"/>
                        <a:t>测试用例编号</a:t>
                      </a:r>
                      <a:endParaRPr lang="zh-CN" altLang="en-US" dirty="0"/>
                    </a:p>
                  </a:txBody>
                  <a:tcPr/>
                </a:tc>
                <a:tc gridSpan="2">
                  <a:txBody>
                    <a:bodyPr/>
                    <a:lstStyle/>
                    <a:p>
                      <a:r>
                        <a:rPr lang="zh-CN" altLang="en-US" dirty="0" smtClean="0"/>
                        <a:t>输入</a:t>
                      </a:r>
                      <a:endParaRPr lang="zh-CN" altLang="en-US" dirty="0"/>
                    </a:p>
                  </a:txBody>
                  <a:tcPr/>
                </a:tc>
                <a:tc hMerge="1">
                  <a:tcPr/>
                </a:tc>
                <a:tc rowSpan="2">
                  <a:txBody>
                    <a:bodyPr/>
                    <a:lstStyle/>
                    <a:p>
                      <a:r>
                        <a:rPr lang="zh-CN" altLang="en-US" dirty="0" smtClean="0"/>
                        <a:t>预期输出</a:t>
                      </a:r>
                      <a:endParaRPr lang="zh-CN" altLang="en-US" dirty="0"/>
                    </a:p>
                  </a:txBody>
                  <a:tcPr/>
                </a:tc>
                <a:tc rowSpan="2">
                  <a:txBody>
                    <a:bodyPr/>
                    <a:lstStyle/>
                    <a:p>
                      <a:r>
                        <a:rPr lang="zh-CN" altLang="en-US" dirty="0" smtClean="0"/>
                        <a:t>覆盖的等价类</a:t>
                      </a:r>
                      <a:endParaRPr lang="zh-CN" altLang="en-US" dirty="0"/>
                    </a:p>
                  </a:txBody>
                  <a:tcPr/>
                </a:tc>
              </a:tr>
              <a:tr h="370840">
                <a:tc vMerge="1">
                  <a:tcPr/>
                </a:tc>
                <a:tc>
                  <a:txBody>
                    <a:bodyPr/>
                    <a:lstStyle/>
                    <a:p>
                      <a:r>
                        <a:rPr lang="zh-CN" altLang="en-US" dirty="0" smtClean="0"/>
                        <a:t>用户名</a:t>
                      </a:r>
                      <a:endParaRPr lang="zh-CN" altLang="en-US" dirty="0"/>
                    </a:p>
                  </a:txBody>
                  <a:tcPr/>
                </a:tc>
                <a:tc>
                  <a:txBody>
                    <a:bodyPr/>
                    <a:lstStyle/>
                    <a:p>
                      <a:r>
                        <a:rPr lang="zh-CN" altLang="en-US" dirty="0" smtClean="0"/>
                        <a:t>密码</a:t>
                      </a:r>
                      <a:endParaRPr lang="zh-CN" altLang="en-US" dirty="0"/>
                    </a:p>
                  </a:txBody>
                  <a:tcPr/>
                </a:tc>
                <a:tc vMerge="1">
                  <a:tcPr/>
                </a:tc>
                <a:tc vMerge="1">
                  <a:tcPr/>
                </a:tc>
              </a:tr>
              <a:tr h="370840">
                <a:tc>
                  <a:txBody>
                    <a:bodyPr/>
                    <a:lstStyle/>
                    <a:p>
                      <a:r>
                        <a:rPr lang="en-US" altLang="zh-CN" dirty="0" smtClean="0"/>
                        <a:t>001</a:t>
                      </a:r>
                      <a:endParaRPr lang="zh-CN" altLang="en-US" dirty="0"/>
                    </a:p>
                  </a:txBody>
                  <a:tcPr/>
                </a:tc>
                <a:tc>
                  <a:txBody>
                    <a:bodyPr/>
                    <a:lstStyle/>
                    <a:p>
                      <a:r>
                        <a:rPr lang="en-US" altLang="zh-CN" dirty="0" err="1" smtClean="0"/>
                        <a:t>sjmei</a:t>
                      </a:r>
                      <a:endParaRPr lang="zh-CN" altLang="en-US" dirty="0"/>
                    </a:p>
                  </a:txBody>
                  <a:tcPr/>
                </a:tc>
                <a:tc>
                  <a:txBody>
                    <a:bodyPr/>
                    <a:lstStyle/>
                    <a:p>
                      <a:r>
                        <a:rPr lang="en-US" altLang="zh-CN" dirty="0" smtClean="0"/>
                        <a:t>hznu001</a:t>
                      </a:r>
                      <a:endParaRPr lang="zh-CN" altLang="en-US" dirty="0"/>
                    </a:p>
                  </a:txBody>
                  <a:tcPr/>
                </a:tc>
                <a:tc>
                  <a:txBody>
                    <a:bodyPr/>
                    <a:lstStyle/>
                    <a:p>
                      <a:r>
                        <a:rPr lang="zh-CN" altLang="en-US" dirty="0" smtClean="0"/>
                        <a:t>登录成功</a:t>
                      </a:r>
                      <a:endParaRPr lang="zh-CN" altLang="en-US" dirty="0"/>
                    </a:p>
                  </a:txBody>
                  <a:tcPr/>
                </a:tc>
                <a:tc>
                  <a:txBody>
                    <a:bodyPr/>
                    <a:lstStyle/>
                    <a:p>
                      <a:r>
                        <a:rPr lang="en-US" altLang="zh-CN" dirty="0" smtClean="0"/>
                        <a:t>1</a:t>
                      </a:r>
                      <a:r>
                        <a:rPr lang="zh-CN" altLang="en-US" dirty="0" smtClean="0"/>
                        <a:t>，</a:t>
                      </a:r>
                      <a:r>
                        <a:rPr lang="en-US" altLang="zh-CN" dirty="0" smtClean="0"/>
                        <a:t>2</a:t>
                      </a:r>
                      <a:endParaRPr lang="zh-CN" altLang="en-US" dirty="0"/>
                    </a:p>
                  </a:txBody>
                  <a:tcPr/>
                </a:tc>
              </a:tr>
              <a:tr h="370840">
                <a:tc>
                  <a:txBody>
                    <a:bodyPr/>
                    <a:lstStyle/>
                    <a:p>
                      <a:r>
                        <a:rPr lang="en-US" altLang="zh-CN" dirty="0" smtClean="0"/>
                        <a:t>002</a:t>
                      </a:r>
                      <a:endParaRPr lang="zh-CN" altLang="en-US" dirty="0"/>
                    </a:p>
                  </a:txBody>
                  <a:tcPr/>
                </a:tc>
                <a:tc>
                  <a:txBody>
                    <a:bodyPr/>
                    <a:lstStyle/>
                    <a:p>
                      <a:r>
                        <a:rPr lang="en-US" altLang="zh-CN" dirty="0" err="1" smtClean="0"/>
                        <a:t>sjm</a:t>
                      </a:r>
                      <a:endParaRPr lang="zh-CN" altLang="en-US" dirty="0"/>
                    </a:p>
                  </a:txBody>
                  <a:tcPr/>
                </a:tc>
                <a:tc>
                  <a:txBody>
                    <a:bodyPr/>
                    <a:lstStyle/>
                    <a:p>
                      <a:r>
                        <a:rPr lang="en-US" altLang="zh-CN" dirty="0" smtClean="0"/>
                        <a:t>hznu001</a:t>
                      </a:r>
                      <a:endParaRPr lang="zh-CN" altLang="en-US" dirty="0"/>
                    </a:p>
                  </a:txBody>
                  <a:tcPr/>
                </a:tc>
                <a:tc>
                  <a:txBody>
                    <a:bodyPr/>
                    <a:lstStyle/>
                    <a:p>
                      <a:r>
                        <a:rPr lang="zh-CN" altLang="en-US" dirty="0" smtClean="0"/>
                        <a:t>用户名长度过短</a:t>
                      </a:r>
                      <a:endParaRPr lang="zh-CN" altLang="en-US" dirty="0"/>
                    </a:p>
                  </a:txBody>
                  <a:tcPr/>
                </a:tc>
                <a:tc>
                  <a:txBody>
                    <a:bodyPr/>
                    <a:lstStyle/>
                    <a:p>
                      <a:r>
                        <a:rPr lang="en-US" altLang="zh-CN" dirty="0" smtClean="0"/>
                        <a:t>3</a:t>
                      </a:r>
                      <a:r>
                        <a:rPr lang="zh-CN" altLang="en-US" dirty="0" smtClean="0"/>
                        <a:t>，</a:t>
                      </a:r>
                      <a:r>
                        <a:rPr lang="en-US" altLang="zh-CN" dirty="0" smtClean="0"/>
                        <a:t>2</a:t>
                      </a:r>
                      <a:endParaRPr lang="zh-CN" altLang="en-US" dirty="0"/>
                    </a:p>
                  </a:txBody>
                  <a:tcPr/>
                </a:tc>
              </a:tr>
              <a:tr h="370840">
                <a:tc>
                  <a:txBody>
                    <a:bodyPr/>
                    <a:lstStyle/>
                    <a:p>
                      <a:r>
                        <a:rPr lang="en-US" altLang="zh-CN" dirty="0" smtClean="0"/>
                        <a:t>003</a:t>
                      </a:r>
                      <a:endParaRPr lang="zh-CN" altLang="en-US" dirty="0"/>
                    </a:p>
                  </a:txBody>
                  <a:tcPr/>
                </a:tc>
                <a:tc>
                  <a:txBody>
                    <a:bodyPr/>
                    <a:lstStyle/>
                    <a:p>
                      <a:r>
                        <a:rPr lang="en-US" altLang="zh-CN" dirty="0" err="1" smtClean="0"/>
                        <a:t>qwertyuiopasdfghjklzx</a:t>
                      </a:r>
                      <a:endParaRPr lang="zh-CN" altLang="en-US" dirty="0"/>
                    </a:p>
                  </a:txBody>
                  <a:tcPr/>
                </a:tc>
                <a:tc>
                  <a:txBody>
                    <a:bodyPr/>
                    <a:lstStyle/>
                    <a:p>
                      <a:r>
                        <a:rPr lang="en-US" altLang="zh-CN" dirty="0" smtClean="0"/>
                        <a:t>hznu001</a:t>
                      </a:r>
                      <a:endParaRPr lang="zh-CN" altLang="en-US" dirty="0"/>
                    </a:p>
                  </a:txBody>
                  <a:tcPr/>
                </a:tc>
                <a:tc>
                  <a:txBody>
                    <a:bodyPr/>
                    <a:lstStyle/>
                    <a:p>
                      <a:r>
                        <a:rPr lang="zh-CN" altLang="en-US" dirty="0" smtClean="0"/>
                        <a:t>用户名长度过长</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4</a:t>
                      </a:r>
                      <a:r>
                        <a:rPr lang="zh-CN" altLang="en-US" dirty="0" smtClean="0"/>
                        <a:t>，</a:t>
                      </a:r>
                      <a:r>
                        <a:rPr lang="en-US" altLang="zh-CN" dirty="0" smtClean="0"/>
                        <a:t>2</a:t>
                      </a:r>
                      <a:endParaRPr lang="zh-CN" altLang="en-US" dirty="0" smtClean="0"/>
                    </a:p>
                    <a:p>
                      <a:endParaRPr lang="zh-CN" altLang="en-US" dirty="0"/>
                    </a:p>
                  </a:txBody>
                  <a:tcPr/>
                </a:tc>
              </a:tr>
              <a:tr h="370840">
                <a:tc>
                  <a:txBody>
                    <a:bodyPr/>
                    <a:lstStyle/>
                    <a:p>
                      <a:r>
                        <a:rPr lang="en-US" altLang="zh-CN" dirty="0" smtClean="0"/>
                        <a:t>004</a:t>
                      </a:r>
                      <a:endParaRPr lang="zh-CN" altLang="en-US" dirty="0"/>
                    </a:p>
                  </a:txBody>
                  <a:tcPr/>
                </a:tc>
                <a:tc>
                  <a:txBody>
                    <a:bodyPr/>
                    <a:lstStyle/>
                    <a:p>
                      <a:r>
                        <a:rPr lang="en-US" altLang="zh-CN" dirty="0" err="1" smtClean="0"/>
                        <a:t>Sjmei</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hznu001</a:t>
                      </a:r>
                      <a:endParaRPr lang="zh-CN" altLang="en-US" dirty="0"/>
                    </a:p>
                  </a:txBody>
                  <a:tcPr/>
                </a:tc>
                <a:tc>
                  <a:txBody>
                    <a:bodyPr/>
                    <a:lstStyle/>
                    <a:p>
                      <a:r>
                        <a:rPr lang="zh-CN" altLang="en-US" dirty="0" smtClean="0"/>
                        <a:t>用户名包含非法字符</a:t>
                      </a:r>
                      <a:endParaRPr lang="zh-CN" altLang="en-US" dirty="0"/>
                    </a:p>
                  </a:txBody>
                  <a:tcPr/>
                </a:tc>
                <a:tc>
                  <a:txBody>
                    <a:bodyPr/>
                    <a:lstStyle/>
                    <a:p>
                      <a:r>
                        <a:rPr lang="en-US" altLang="zh-CN" dirty="0" smtClean="0"/>
                        <a:t>5</a:t>
                      </a:r>
                      <a:r>
                        <a:rPr lang="zh-CN" altLang="en-US" dirty="0" smtClean="0"/>
                        <a:t>，</a:t>
                      </a:r>
                      <a:r>
                        <a:rPr lang="en-US" altLang="zh-CN" dirty="0" smtClean="0"/>
                        <a:t>2</a:t>
                      </a:r>
                      <a:endParaRPr lang="zh-CN" altLang="en-US" dirty="0"/>
                    </a:p>
                  </a:txBody>
                  <a:tcPr/>
                </a:tc>
              </a:tr>
              <a:tr h="370840">
                <a:tc>
                  <a:txBody>
                    <a:bodyPr/>
                    <a:lstStyle/>
                    <a:p>
                      <a:r>
                        <a:rPr lang="en-US" altLang="zh-CN" dirty="0" smtClean="0"/>
                        <a:t>005</a:t>
                      </a:r>
                      <a:endParaRPr lang="zh-CN" altLang="en-US" dirty="0"/>
                    </a:p>
                  </a:txBody>
                  <a:tcPr/>
                </a:tc>
                <a:tc>
                  <a:txBody>
                    <a:bodyPr/>
                    <a:lstStyle/>
                    <a:p>
                      <a:r>
                        <a:rPr lang="zh-CN" altLang="en-US" dirty="0" smtClean="0"/>
                        <a:t>空</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hznu001</a:t>
                      </a:r>
                      <a:endParaRPr lang="zh-CN" altLang="en-US" dirty="0"/>
                    </a:p>
                  </a:txBody>
                  <a:tcPr/>
                </a:tc>
                <a:tc>
                  <a:txBody>
                    <a:bodyPr/>
                    <a:lstStyle/>
                    <a:p>
                      <a:r>
                        <a:rPr lang="zh-CN" altLang="en-US" dirty="0" smtClean="0"/>
                        <a:t>用户名不能为空</a:t>
                      </a:r>
                      <a:endParaRPr lang="zh-CN" altLang="en-US" dirty="0"/>
                    </a:p>
                  </a:txBody>
                  <a:tcPr/>
                </a:tc>
                <a:tc>
                  <a:txBody>
                    <a:bodyPr/>
                    <a:lstStyle/>
                    <a:p>
                      <a:r>
                        <a:rPr lang="en-US" altLang="zh-CN" dirty="0" smtClean="0"/>
                        <a:t>6</a:t>
                      </a:r>
                      <a:r>
                        <a:rPr lang="zh-CN" altLang="en-US" dirty="0" smtClean="0"/>
                        <a:t>，</a:t>
                      </a:r>
                      <a:r>
                        <a:rPr lang="en-US" altLang="zh-CN" dirty="0" smtClean="0"/>
                        <a:t>2</a:t>
                      </a:r>
                      <a:endParaRPr lang="zh-CN" altLang="en-US" dirty="0"/>
                    </a:p>
                  </a:txBody>
                  <a:tcPr/>
                </a:tc>
              </a:tr>
              <a:tr h="370840">
                <a:tc>
                  <a:txBody>
                    <a:bodyPr/>
                    <a:lstStyle/>
                    <a:p>
                      <a:r>
                        <a:rPr lang="en-US" altLang="zh-CN" dirty="0" smtClean="0"/>
                        <a:t>006</a:t>
                      </a:r>
                      <a:endParaRPr lang="zh-CN" altLang="en-US" dirty="0"/>
                    </a:p>
                  </a:txBody>
                  <a:tcPr/>
                </a:tc>
                <a:tc>
                  <a:txBody>
                    <a:bodyPr/>
                    <a:lstStyle/>
                    <a:p>
                      <a:r>
                        <a:rPr lang="zh-CN" altLang="en-US" dirty="0" smtClean="0"/>
                        <a:t>空格</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hznu001</a:t>
                      </a:r>
                      <a:endParaRPr lang="zh-CN" altLang="en-US" dirty="0"/>
                    </a:p>
                  </a:txBody>
                  <a:tcPr/>
                </a:tc>
                <a:tc>
                  <a:txBody>
                    <a:bodyPr/>
                    <a:lstStyle/>
                    <a:p>
                      <a:r>
                        <a:rPr lang="zh-CN" altLang="en-US" dirty="0" smtClean="0"/>
                        <a:t>用户名不能为空格</a:t>
                      </a:r>
                      <a:endParaRPr lang="zh-CN" altLang="en-US" dirty="0"/>
                    </a:p>
                  </a:txBody>
                  <a:tcPr/>
                </a:tc>
                <a:tc>
                  <a:txBody>
                    <a:bodyPr/>
                    <a:lstStyle/>
                    <a:p>
                      <a:r>
                        <a:rPr lang="en-US" altLang="zh-CN" dirty="0" smtClean="0"/>
                        <a:t>7</a:t>
                      </a:r>
                      <a:r>
                        <a:rPr lang="zh-CN" altLang="en-US" dirty="0" smtClean="0"/>
                        <a:t>，</a:t>
                      </a:r>
                      <a:r>
                        <a:rPr lang="en-US" altLang="zh-CN" dirty="0" smtClean="0"/>
                        <a:t>2</a:t>
                      </a:r>
                      <a:endParaRPr lang="zh-CN" altLang="en-US" dirty="0"/>
                    </a:p>
                  </a:txBody>
                  <a:tcPr/>
                </a:tc>
              </a:tr>
              <a:tr h="370840">
                <a:tc>
                  <a:txBody>
                    <a:bodyPr/>
                    <a:lstStyle/>
                    <a:p>
                      <a:r>
                        <a:rPr lang="en-US" altLang="zh-CN" dirty="0" smtClean="0"/>
                        <a:t>007</a:t>
                      </a:r>
                      <a:endParaRPr lang="zh-CN" altLang="en-US" dirty="0"/>
                    </a:p>
                  </a:txBody>
                  <a:tcPr/>
                </a:tc>
                <a:tc>
                  <a:txBody>
                    <a:bodyPr/>
                    <a:lstStyle/>
                    <a:p>
                      <a:r>
                        <a:rPr lang="en-US" altLang="zh-CN" dirty="0" err="1" smtClean="0"/>
                        <a:t>sjmui</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hznu001</a:t>
                      </a:r>
                      <a:endParaRPr lang="zh-CN" altLang="en-US" dirty="0"/>
                    </a:p>
                  </a:txBody>
                  <a:tcPr/>
                </a:tc>
                <a:tc>
                  <a:txBody>
                    <a:bodyPr/>
                    <a:lstStyle/>
                    <a:p>
                      <a:r>
                        <a:rPr lang="zh-CN" altLang="en-US" dirty="0" smtClean="0"/>
                        <a:t>用户名不存在</a:t>
                      </a:r>
                      <a:endParaRPr lang="zh-CN" altLang="en-US" dirty="0"/>
                    </a:p>
                  </a:txBody>
                  <a:tcPr/>
                </a:tc>
                <a:tc>
                  <a:txBody>
                    <a:bodyPr/>
                    <a:lstStyle/>
                    <a:p>
                      <a:r>
                        <a:rPr lang="en-US" altLang="zh-CN" dirty="0" smtClean="0"/>
                        <a:t>8</a:t>
                      </a:r>
                      <a:r>
                        <a:rPr lang="zh-CN" altLang="en-US" dirty="0" smtClean="0"/>
                        <a:t>，</a:t>
                      </a:r>
                      <a:r>
                        <a:rPr lang="en-US" altLang="zh-CN" dirty="0" smtClean="0"/>
                        <a:t>2</a:t>
                      </a:r>
                      <a:endParaRPr lang="zh-CN" altLang="en-US" dirty="0"/>
                    </a:p>
                  </a:txBody>
                  <a:tcPr/>
                </a:tc>
              </a:tr>
              <a:tr h="370840">
                <a:tc>
                  <a:txBody>
                    <a:bodyPr/>
                    <a:lstStyle/>
                    <a:p>
                      <a:r>
                        <a:rPr lang="en-US" altLang="zh-CN" dirty="0" smtClean="0"/>
                        <a:t>008</a:t>
                      </a:r>
                      <a:endParaRPr lang="zh-CN" altLang="en-US" dirty="0"/>
                    </a:p>
                  </a:txBody>
                  <a:tcPr/>
                </a:tc>
                <a:tc>
                  <a:txBody>
                    <a:bodyPr/>
                    <a:lstStyle/>
                    <a:p>
                      <a:r>
                        <a:rPr lang="en-US" altLang="zh-CN" dirty="0" err="1" smtClean="0"/>
                        <a:t>sjmei</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1234</a:t>
                      </a:r>
                      <a:endParaRPr lang="zh-CN" altLang="en-US" dirty="0"/>
                    </a:p>
                  </a:txBody>
                  <a:tcPr/>
                </a:tc>
                <a:tc>
                  <a:txBody>
                    <a:bodyPr/>
                    <a:lstStyle/>
                    <a:p>
                      <a:r>
                        <a:rPr lang="zh-CN" altLang="en-US" dirty="0" smtClean="0"/>
                        <a:t>密码过短</a:t>
                      </a:r>
                      <a:endParaRPr lang="zh-CN" altLang="en-US" dirty="0"/>
                    </a:p>
                  </a:txBody>
                  <a:tcPr/>
                </a:tc>
                <a:tc>
                  <a:txBody>
                    <a:bodyPr/>
                    <a:lstStyle/>
                    <a:p>
                      <a:r>
                        <a:rPr lang="en-US" altLang="zh-CN" dirty="0" smtClean="0"/>
                        <a:t>1</a:t>
                      </a:r>
                      <a:r>
                        <a:rPr lang="zh-CN" altLang="en-US" dirty="0" smtClean="0"/>
                        <a:t>，</a:t>
                      </a:r>
                      <a:r>
                        <a:rPr lang="en-US" altLang="zh-CN" dirty="0" smtClean="0"/>
                        <a:t>9</a:t>
                      </a:r>
                      <a:endParaRPr lang="zh-CN" altLang="en-US" dirty="0"/>
                    </a:p>
                  </a:txBody>
                  <a:tcPr/>
                </a:tc>
              </a:tr>
              <a:tr h="370840">
                <a:tc>
                  <a:txBody>
                    <a:bodyPr/>
                    <a:lstStyle/>
                    <a:p>
                      <a:r>
                        <a:rPr lang="en-US" altLang="zh-CN" dirty="0" smtClean="0"/>
                        <a:t>009</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sjmei</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123456789012345678901</a:t>
                      </a:r>
                      <a:endParaRPr lang="zh-CN" altLang="en-US" dirty="0"/>
                    </a:p>
                  </a:txBody>
                  <a:tcPr/>
                </a:tc>
                <a:tc>
                  <a:txBody>
                    <a:bodyPr/>
                    <a:lstStyle/>
                    <a:p>
                      <a:r>
                        <a:rPr lang="zh-CN" altLang="en-US" dirty="0" smtClean="0"/>
                        <a:t>密码过长</a:t>
                      </a:r>
                      <a:endParaRPr lang="zh-CN" altLang="en-US" dirty="0"/>
                    </a:p>
                  </a:txBody>
                  <a:tcPr/>
                </a:tc>
                <a:tc>
                  <a:txBody>
                    <a:bodyPr/>
                    <a:lstStyle/>
                    <a:p>
                      <a:r>
                        <a:rPr lang="en-US" altLang="zh-CN" dirty="0" smtClean="0"/>
                        <a:t>1</a:t>
                      </a:r>
                      <a:r>
                        <a:rPr lang="zh-CN" altLang="en-US" dirty="0" smtClean="0"/>
                        <a:t>，</a:t>
                      </a:r>
                      <a:r>
                        <a:rPr lang="en-US" altLang="zh-CN" dirty="0" smtClean="0"/>
                        <a:t>10</a:t>
                      </a:r>
                      <a:endParaRPr lang="zh-CN" altLang="en-US" dirty="0"/>
                    </a:p>
                  </a:txBody>
                  <a:tcPr/>
                </a:tc>
              </a:tr>
              <a:tr h="370840">
                <a:tc>
                  <a:txBody>
                    <a:bodyPr/>
                    <a:lstStyle/>
                    <a:p>
                      <a:r>
                        <a:rPr lang="en-US" altLang="zh-CN" dirty="0" smtClean="0"/>
                        <a:t>010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sjmei</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空</a:t>
                      </a:r>
                      <a:endParaRPr lang="zh-CN" altLang="en-US" dirty="0"/>
                    </a:p>
                  </a:txBody>
                  <a:tcPr/>
                </a:tc>
                <a:tc>
                  <a:txBody>
                    <a:bodyPr/>
                    <a:lstStyle/>
                    <a:p>
                      <a:r>
                        <a:rPr lang="zh-CN" altLang="en-US" baseline="0" dirty="0" smtClean="0"/>
                        <a:t>密码不能为空</a:t>
                      </a:r>
                      <a:endParaRPr lang="zh-CN" altLang="en-US" dirty="0"/>
                    </a:p>
                  </a:txBody>
                  <a:tcPr/>
                </a:tc>
                <a:tc>
                  <a:txBody>
                    <a:bodyPr/>
                    <a:lstStyle/>
                    <a:p>
                      <a:r>
                        <a:rPr lang="en-US" altLang="zh-CN" dirty="0" smtClean="0"/>
                        <a:t>1</a:t>
                      </a:r>
                      <a:r>
                        <a:rPr lang="zh-CN" altLang="en-US" dirty="0" smtClean="0"/>
                        <a:t>，</a:t>
                      </a:r>
                      <a:r>
                        <a:rPr lang="en-US" altLang="zh-CN" dirty="0" smtClean="0"/>
                        <a:t>11</a:t>
                      </a:r>
                      <a:endParaRPr lang="zh-CN" altLang="en-US" dirty="0"/>
                    </a:p>
                  </a:txBody>
                  <a:tcPr/>
                </a:tc>
              </a:tr>
              <a:tr h="370840">
                <a:tc>
                  <a:txBody>
                    <a:bodyPr/>
                    <a:lstStyle/>
                    <a:p>
                      <a:r>
                        <a:rPr lang="en-US" altLang="zh-CN" dirty="0" smtClean="0"/>
                        <a:t>011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sjmei</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空格</a:t>
                      </a:r>
                      <a:endParaRPr lang="zh-CN" altLang="en-US" dirty="0"/>
                    </a:p>
                  </a:txBody>
                  <a:tcPr/>
                </a:tc>
                <a:tc>
                  <a:txBody>
                    <a:bodyPr/>
                    <a:lstStyle/>
                    <a:p>
                      <a:r>
                        <a:rPr lang="zh-CN" altLang="en-US" dirty="0" smtClean="0"/>
                        <a:t>密码不能为空格</a:t>
                      </a:r>
                      <a:endParaRPr lang="zh-CN" altLang="en-US" dirty="0"/>
                    </a:p>
                  </a:txBody>
                  <a:tcPr/>
                </a:tc>
                <a:tc>
                  <a:txBody>
                    <a:bodyPr/>
                    <a:lstStyle/>
                    <a:p>
                      <a:r>
                        <a:rPr lang="en-US" altLang="zh-CN" dirty="0" smtClean="0"/>
                        <a:t>1</a:t>
                      </a:r>
                      <a:r>
                        <a:rPr lang="zh-CN" altLang="en-US" dirty="0" smtClean="0"/>
                        <a:t>，</a:t>
                      </a:r>
                      <a:r>
                        <a:rPr lang="en-US" altLang="zh-CN" dirty="0" smtClean="0"/>
                        <a:t>12</a:t>
                      </a:r>
                      <a:endParaRPr lang="zh-CN" altLang="en-US" dirty="0"/>
                    </a:p>
                  </a:txBody>
                  <a:tcPr/>
                </a:tc>
              </a:tr>
              <a:tr h="370840">
                <a:tc>
                  <a:txBody>
                    <a:bodyPr/>
                    <a:lstStyle/>
                    <a:p>
                      <a:r>
                        <a:rPr lang="en-US" altLang="zh-CN" dirty="0" smtClean="0"/>
                        <a:t>012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sjmei</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hznu002</a:t>
                      </a:r>
                      <a:endParaRPr lang="zh-CN" altLang="en-US" dirty="0"/>
                    </a:p>
                  </a:txBody>
                  <a:tcPr/>
                </a:tc>
                <a:tc>
                  <a:txBody>
                    <a:bodyPr/>
                    <a:lstStyle/>
                    <a:p>
                      <a:r>
                        <a:rPr lang="zh-CN" altLang="en-US" dirty="0" smtClean="0"/>
                        <a:t>密码不正确</a:t>
                      </a:r>
                      <a:endParaRPr lang="zh-CN" altLang="en-US" dirty="0"/>
                    </a:p>
                  </a:txBody>
                  <a:tcPr/>
                </a:tc>
                <a:tc>
                  <a:txBody>
                    <a:bodyPr/>
                    <a:lstStyle/>
                    <a:p>
                      <a:r>
                        <a:rPr lang="en-US" altLang="zh-CN" dirty="0" smtClean="0"/>
                        <a:t>1</a:t>
                      </a:r>
                      <a:r>
                        <a:rPr lang="zh-CN" altLang="en-US" dirty="0" smtClean="0"/>
                        <a:t>，</a:t>
                      </a:r>
                      <a:r>
                        <a:rPr lang="en-US" altLang="zh-CN" dirty="0" smtClean="0"/>
                        <a:t>13</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等价类划分既要考虑有效等价类，也要考虑无效等价类。有效等价类可以验证需求规格说明书中预先规定的功能。而无效等价类可以验证不满足的功能。</a:t>
            </a:r>
            <a:endParaRPr lang="en-US" altLang="zh-CN" dirty="0" smtClean="0"/>
          </a:p>
          <a:p>
            <a:r>
              <a:rPr lang="zh-CN" altLang="en-US" dirty="0" smtClean="0"/>
              <a:t>等价类的划分是一个逐步优化与细化的过程，合理的划分可以免去遗漏软件缺陷的风险。</a:t>
            </a:r>
            <a:endParaRPr lang="zh-CN" altLang="en-US" dirty="0"/>
          </a:p>
        </p:txBody>
      </p:sp>
      <p:sp>
        <p:nvSpPr>
          <p:cNvPr id="3" name="标题 2"/>
          <p:cNvSpPr>
            <a:spLocks noGrp="1"/>
          </p:cNvSpPr>
          <p:nvPr>
            <p:ph type="title"/>
          </p:nvPr>
        </p:nvSpPr>
        <p:spPr/>
        <p:txBody>
          <a:bodyPr/>
          <a:lstStyle/>
          <a:p>
            <a:r>
              <a:rPr lang="zh-CN" altLang="en-US" dirty="0" smtClean="0"/>
              <a:t>案例小节</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fontAlgn="auto" hangingPunct="1">
              <a:spcAft>
                <a:spcPts val="0"/>
              </a:spcAft>
              <a:defRPr/>
            </a:pPr>
            <a:r>
              <a:rPr lang="zh-CN" altLang="en-US" sz="4000" smtClean="0">
                <a:solidFill>
                  <a:schemeClr val="accent1">
                    <a:satMod val="150000"/>
                  </a:schemeClr>
                </a:solidFill>
              </a:rPr>
              <a:t>课堂习题</a:t>
            </a:r>
            <a:endParaRPr lang="zh-CN" altLang="en-US" sz="4000" smtClean="0">
              <a:solidFill>
                <a:schemeClr val="accent1">
                  <a:satMod val="150000"/>
                </a:schemeClr>
              </a:solidFill>
            </a:endParaRPr>
          </a:p>
        </p:txBody>
      </p:sp>
      <p:sp>
        <p:nvSpPr>
          <p:cNvPr id="343044" name="Rectangle 4"/>
          <p:cNvSpPr>
            <a:spLocks noChangeArrowheads="1"/>
          </p:cNvSpPr>
          <p:nvPr/>
        </p:nvSpPr>
        <p:spPr bwMode="auto">
          <a:xfrm>
            <a:off x="468313" y="1484313"/>
            <a:ext cx="8362950" cy="4608512"/>
          </a:xfrm>
          <a:prstGeom prst="rect">
            <a:avLst/>
          </a:prstGeom>
          <a:noFill/>
          <a:ln w="9525">
            <a:noFill/>
            <a:miter lim="800000"/>
          </a:ln>
          <a:effectLst/>
        </p:spPr>
        <p:txBody>
          <a:bodyPr/>
          <a:lstStyle/>
          <a:p>
            <a:pPr marL="342900" indent="-342900" algn="l" hangingPunct="1">
              <a:lnSpc>
                <a:spcPct val="105000"/>
              </a:lnSpc>
              <a:spcBef>
                <a:spcPct val="20000"/>
              </a:spcBef>
              <a:buClr>
                <a:schemeClr val="tx2"/>
              </a:buClr>
              <a:buSzPct val="80000"/>
              <a:buFont typeface="Wingdings" panose="05000000000000000000" pitchFamily="2" charset="2"/>
              <a:buNone/>
              <a:defRPr/>
            </a:pPr>
            <a:r>
              <a:rPr lang="en-US" altLang="zh-CN" sz="2800" b="0" dirty="0">
                <a:latin typeface="Arial" panose="020B0604020202020204" pitchFamily="34" charset="0"/>
              </a:rPr>
              <a:t>1</a:t>
            </a:r>
            <a:r>
              <a:rPr lang="zh-CN" altLang="en-US" sz="2800" b="0" dirty="0">
                <a:latin typeface="Arial" panose="020B0604020202020204" pitchFamily="34" charset="0"/>
              </a:rPr>
              <a:t>、某城市电话号码由三部分组成，分别是：</a:t>
            </a:r>
            <a:endParaRPr lang="zh-CN" altLang="en-US" sz="2800" b="0" dirty="0">
              <a:latin typeface="Arial" panose="020B0604020202020204" pitchFamily="34" charset="0"/>
            </a:endParaRPr>
          </a:p>
          <a:p>
            <a:pPr marL="342900" indent="-342900" algn="l" hangingPunct="1">
              <a:lnSpc>
                <a:spcPct val="105000"/>
              </a:lnSpc>
              <a:spcBef>
                <a:spcPct val="20000"/>
              </a:spcBef>
              <a:buClr>
                <a:schemeClr val="tx2"/>
              </a:buClr>
              <a:buSzPct val="80000"/>
              <a:buFont typeface="Wingdings" panose="05000000000000000000" pitchFamily="2" charset="2"/>
              <a:buNone/>
              <a:defRPr/>
            </a:pPr>
            <a:r>
              <a:rPr lang="zh-CN" altLang="en-US" sz="2800" b="0" dirty="0">
                <a:latin typeface="Arial" panose="020B0604020202020204" pitchFamily="34" charset="0"/>
              </a:rPr>
              <a:t>     地区码</a:t>
            </a:r>
            <a:r>
              <a:rPr lang="en-US" altLang="zh-CN" sz="2800" b="0" dirty="0">
                <a:latin typeface="Arial" panose="020B0604020202020204" pitchFamily="34" charset="0"/>
              </a:rPr>
              <a:t>—— </a:t>
            </a:r>
            <a:r>
              <a:rPr lang="zh-CN" altLang="en-US" sz="2800" b="0" dirty="0">
                <a:latin typeface="Arial" panose="020B0604020202020204" pitchFamily="34" charset="0"/>
              </a:rPr>
              <a:t>空白或三位数字；</a:t>
            </a:r>
            <a:endParaRPr lang="zh-CN" altLang="en-US" sz="2800" b="0" dirty="0">
              <a:latin typeface="Arial" panose="020B0604020202020204" pitchFamily="34" charset="0"/>
            </a:endParaRPr>
          </a:p>
          <a:p>
            <a:pPr marL="342900" indent="-342900" algn="l" hangingPunct="1">
              <a:lnSpc>
                <a:spcPct val="105000"/>
              </a:lnSpc>
              <a:spcBef>
                <a:spcPct val="20000"/>
              </a:spcBef>
              <a:buClr>
                <a:schemeClr val="tx2"/>
              </a:buClr>
              <a:buSzPct val="80000"/>
              <a:buFont typeface="Wingdings" panose="05000000000000000000" pitchFamily="2" charset="2"/>
              <a:buNone/>
              <a:defRPr/>
            </a:pPr>
            <a:r>
              <a:rPr lang="zh-CN" altLang="en-US" sz="2800" b="0" dirty="0">
                <a:latin typeface="Arial" panose="020B0604020202020204" pitchFamily="34" charset="0"/>
              </a:rPr>
              <a:t>     前    缀</a:t>
            </a:r>
            <a:r>
              <a:rPr lang="en-US" altLang="zh-CN" sz="2800" b="0" dirty="0">
                <a:latin typeface="Arial" panose="020B0604020202020204" pitchFamily="34" charset="0"/>
              </a:rPr>
              <a:t>—— </a:t>
            </a:r>
            <a:r>
              <a:rPr lang="zh-CN" altLang="en-US" sz="2800" b="0" dirty="0">
                <a:latin typeface="Arial" panose="020B0604020202020204" pitchFamily="34" charset="0"/>
              </a:rPr>
              <a:t>非‘</a:t>
            </a:r>
            <a:r>
              <a:rPr lang="en-US" altLang="zh-CN" sz="2800" b="0" dirty="0" smtClean="0">
                <a:latin typeface="Arial" panose="020B0604020202020204" pitchFamily="34" charset="0"/>
              </a:rPr>
              <a:t>0’</a:t>
            </a:r>
            <a:r>
              <a:rPr lang="zh-CN" altLang="en-US" sz="2800" b="0" dirty="0" smtClean="0">
                <a:latin typeface="Arial" panose="020B0604020202020204" pitchFamily="34" charset="0"/>
              </a:rPr>
              <a:t>和‘</a:t>
            </a:r>
            <a:r>
              <a:rPr lang="en-US" altLang="zh-CN" sz="2800" b="0" dirty="0" smtClean="0">
                <a:latin typeface="Arial" panose="020B0604020202020204" pitchFamily="34" charset="0"/>
              </a:rPr>
              <a:t>1’</a:t>
            </a:r>
            <a:r>
              <a:rPr lang="zh-CN" altLang="en-US" sz="2800" b="0" dirty="0">
                <a:latin typeface="Arial" panose="020B0604020202020204" pitchFamily="34" charset="0"/>
              </a:rPr>
              <a:t>开头的三位数字；</a:t>
            </a:r>
            <a:endParaRPr lang="zh-CN" altLang="en-US" sz="2800" b="0" dirty="0">
              <a:latin typeface="Arial" panose="020B0604020202020204" pitchFamily="34" charset="0"/>
            </a:endParaRPr>
          </a:p>
          <a:p>
            <a:pPr marL="342900" indent="-342900" algn="l" hangingPunct="1">
              <a:lnSpc>
                <a:spcPct val="105000"/>
              </a:lnSpc>
              <a:spcBef>
                <a:spcPct val="20000"/>
              </a:spcBef>
              <a:buClr>
                <a:schemeClr val="tx2"/>
              </a:buClr>
              <a:buSzPct val="80000"/>
              <a:buFont typeface="Wingdings" panose="05000000000000000000" pitchFamily="2" charset="2"/>
              <a:buNone/>
              <a:defRPr/>
            </a:pPr>
            <a:r>
              <a:rPr lang="zh-CN" altLang="en-US" sz="2800" b="0" dirty="0">
                <a:latin typeface="Arial" panose="020B0604020202020204" pitchFamily="34" charset="0"/>
              </a:rPr>
              <a:t>     后    缀</a:t>
            </a:r>
            <a:r>
              <a:rPr lang="en-US" altLang="zh-CN" sz="2800" b="0" dirty="0">
                <a:latin typeface="Arial" panose="020B0604020202020204" pitchFamily="34" charset="0"/>
              </a:rPr>
              <a:t>—— 4</a:t>
            </a:r>
            <a:r>
              <a:rPr lang="zh-CN" altLang="en-US" sz="2800" b="0" dirty="0">
                <a:latin typeface="Arial" panose="020B0604020202020204" pitchFamily="34" charset="0"/>
              </a:rPr>
              <a:t>位数字。</a:t>
            </a:r>
            <a:endParaRPr lang="zh-CN" altLang="en-US" sz="2800" b="0" dirty="0">
              <a:latin typeface="Arial" panose="020B0604020202020204" pitchFamily="34" charset="0"/>
            </a:endParaRPr>
          </a:p>
          <a:p>
            <a:pPr marL="342900" indent="-342900" algn="l" hangingPunct="1">
              <a:lnSpc>
                <a:spcPct val="105000"/>
              </a:lnSpc>
              <a:spcBef>
                <a:spcPct val="20000"/>
              </a:spcBef>
              <a:buClr>
                <a:schemeClr val="tx2"/>
              </a:buClr>
              <a:buSzPct val="80000"/>
              <a:buFont typeface="Wingdings" panose="05000000000000000000" pitchFamily="2" charset="2"/>
              <a:buNone/>
              <a:defRPr/>
            </a:pPr>
            <a:r>
              <a:rPr lang="zh-CN" altLang="en-US" sz="2800" b="0" dirty="0" smtClean="0">
                <a:latin typeface="Arial" panose="020B0604020202020204" pitchFamily="34" charset="0"/>
              </a:rPr>
              <a:t>假定</a:t>
            </a:r>
            <a:r>
              <a:rPr lang="zh-CN" altLang="en-US" sz="2800" b="0" dirty="0">
                <a:latin typeface="Arial" panose="020B0604020202020204" pitchFamily="34" charset="0"/>
              </a:rPr>
              <a:t>被测程序能接受一切符合上述规定的电话号码</a:t>
            </a:r>
            <a:r>
              <a:rPr lang="zh-CN" altLang="en-US" sz="2800" b="0" dirty="0" smtClean="0">
                <a:latin typeface="Arial" panose="020B0604020202020204" pitchFamily="34" charset="0"/>
              </a:rPr>
              <a:t>，拒绝</a:t>
            </a:r>
            <a:r>
              <a:rPr lang="zh-CN" altLang="en-US" sz="2800" b="0" dirty="0">
                <a:latin typeface="Arial" panose="020B0604020202020204" pitchFamily="34" charset="0"/>
              </a:rPr>
              <a:t>所有不符合规定的电话号码。</a:t>
            </a:r>
            <a:endParaRPr lang="en-US" altLang="zh-CN" sz="2800" b="0" dirty="0">
              <a:latin typeface="Arial" panose="020B0604020202020204" pitchFamily="34" charset="0"/>
            </a:endParaRPr>
          </a:p>
          <a:p>
            <a:pPr marL="342900" indent="-342900" algn="l" hangingPunct="1">
              <a:lnSpc>
                <a:spcPct val="105000"/>
              </a:lnSpc>
              <a:spcBef>
                <a:spcPct val="20000"/>
              </a:spcBef>
              <a:buClr>
                <a:schemeClr val="tx2"/>
              </a:buClr>
              <a:buSzPct val="80000"/>
              <a:defRPr/>
            </a:pPr>
            <a:r>
              <a:rPr lang="zh-CN" altLang="en-US" sz="2800" dirty="0"/>
              <a:t>请用等价类法设计测试用例</a:t>
            </a:r>
            <a:endParaRPr lang="zh-CN" altLang="en-US" sz="2800" dirty="0"/>
          </a:p>
          <a:p>
            <a:pPr marL="342900" indent="-342900" algn="l" hangingPunct="1">
              <a:lnSpc>
                <a:spcPct val="105000"/>
              </a:lnSpc>
              <a:spcBef>
                <a:spcPct val="20000"/>
              </a:spcBef>
              <a:buClr>
                <a:schemeClr val="tx2"/>
              </a:buClr>
              <a:buSzPct val="80000"/>
              <a:buFont typeface="Wingdings" panose="05000000000000000000" pitchFamily="2" charset="2"/>
              <a:buNone/>
              <a:defRPr/>
            </a:pPr>
            <a:endParaRPr lang="zh-CN" altLang="en-US" b="0" dirty="0">
              <a:effectLst>
                <a:outerShdw blurRad="38100" dist="38100" dir="2700000" algn="tl">
                  <a:srgbClr val="000000"/>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3044">
                                            <p:txEl>
                                              <p:pRg st="0" end="0"/>
                                            </p:txEl>
                                          </p:spTgt>
                                        </p:tgtEl>
                                        <p:attrNameLst>
                                          <p:attrName>style.visibility</p:attrName>
                                        </p:attrNameLst>
                                      </p:cBhvr>
                                      <p:to>
                                        <p:strVal val="visible"/>
                                      </p:to>
                                    </p:set>
                                    <p:animEffect transition="in" filter="wipe(left)">
                                      <p:cBhvr>
                                        <p:cTn id="7" dur="500"/>
                                        <p:tgtEl>
                                          <p:spTgt spid="3430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3044">
                                            <p:txEl>
                                              <p:pRg st="1" end="1"/>
                                            </p:txEl>
                                          </p:spTgt>
                                        </p:tgtEl>
                                        <p:attrNameLst>
                                          <p:attrName>style.visibility</p:attrName>
                                        </p:attrNameLst>
                                      </p:cBhvr>
                                      <p:to>
                                        <p:strVal val="visible"/>
                                      </p:to>
                                    </p:set>
                                    <p:animEffect transition="in" filter="wipe(left)">
                                      <p:cBhvr>
                                        <p:cTn id="12" dur="500"/>
                                        <p:tgtEl>
                                          <p:spTgt spid="3430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3044">
                                            <p:txEl>
                                              <p:pRg st="2" end="2"/>
                                            </p:txEl>
                                          </p:spTgt>
                                        </p:tgtEl>
                                        <p:attrNameLst>
                                          <p:attrName>style.visibility</p:attrName>
                                        </p:attrNameLst>
                                      </p:cBhvr>
                                      <p:to>
                                        <p:strVal val="visible"/>
                                      </p:to>
                                    </p:set>
                                    <p:animEffect transition="in" filter="wipe(left)">
                                      <p:cBhvr>
                                        <p:cTn id="17" dur="500"/>
                                        <p:tgtEl>
                                          <p:spTgt spid="3430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3044">
                                            <p:txEl>
                                              <p:pRg st="3" end="3"/>
                                            </p:txEl>
                                          </p:spTgt>
                                        </p:tgtEl>
                                        <p:attrNameLst>
                                          <p:attrName>style.visibility</p:attrName>
                                        </p:attrNameLst>
                                      </p:cBhvr>
                                      <p:to>
                                        <p:strVal val="visible"/>
                                      </p:to>
                                    </p:set>
                                    <p:animEffect transition="in" filter="wipe(left)">
                                      <p:cBhvr>
                                        <p:cTn id="22" dur="500"/>
                                        <p:tgtEl>
                                          <p:spTgt spid="3430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3044">
                                            <p:txEl>
                                              <p:pRg st="4" end="4"/>
                                            </p:txEl>
                                          </p:spTgt>
                                        </p:tgtEl>
                                        <p:attrNameLst>
                                          <p:attrName>style.visibility</p:attrName>
                                        </p:attrNameLst>
                                      </p:cBhvr>
                                      <p:to>
                                        <p:strVal val="visible"/>
                                      </p:to>
                                    </p:set>
                                    <p:animEffect transition="in" filter="wipe(left)">
                                      <p:cBhvr>
                                        <p:cTn id="27" dur="500"/>
                                        <p:tgtEl>
                                          <p:spTgt spid="3430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3044">
                                            <p:txEl>
                                              <p:pRg st="5" end="5"/>
                                            </p:txEl>
                                          </p:spTgt>
                                        </p:tgtEl>
                                        <p:attrNameLst>
                                          <p:attrName>style.visibility</p:attrName>
                                        </p:attrNameLst>
                                      </p:cBhvr>
                                      <p:to>
                                        <p:strVal val="visible"/>
                                      </p:to>
                                    </p:set>
                                    <p:animEffect transition="in" filter="wipe(left)">
                                      <p:cBhvr>
                                        <p:cTn id="32" dur="500"/>
                                        <p:tgtEl>
                                          <p:spTgt spid="3430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457200" y="155575"/>
            <a:ext cx="8229600" cy="1252538"/>
          </a:xfrm>
        </p:spPr>
        <p:txBody>
          <a:bodyPr/>
          <a:lstStyle/>
          <a:p>
            <a:pPr eaLnBrk="1" fontAlgn="auto" hangingPunct="1">
              <a:spcAft>
                <a:spcPts val="0"/>
              </a:spcAft>
              <a:defRPr/>
            </a:pPr>
            <a:r>
              <a:rPr lang="zh-CN" altLang="en-US" dirty="0" smtClean="0">
                <a:solidFill>
                  <a:schemeClr val="accent1">
                    <a:satMod val="150000"/>
                  </a:schemeClr>
                </a:solidFill>
              </a:rPr>
              <a:t>这样划分如何？</a:t>
            </a:r>
            <a:endParaRPr lang="zh-CN" altLang="en-US" dirty="0" smtClean="0">
              <a:solidFill>
                <a:schemeClr val="accent1">
                  <a:satMod val="150000"/>
                </a:schemeClr>
              </a:solidFill>
            </a:endParaRPr>
          </a:p>
        </p:txBody>
      </p:sp>
      <p:graphicFrame>
        <p:nvGraphicFramePr>
          <p:cNvPr id="4" name="内容占位符 3"/>
          <p:cNvGraphicFramePr>
            <a:graphicFrameLocks noGrp="1"/>
          </p:cNvGraphicFramePr>
          <p:nvPr>
            <p:ph idx="1"/>
          </p:nvPr>
        </p:nvGraphicFramePr>
        <p:xfrm>
          <a:off x="642938" y="1570121"/>
          <a:ext cx="7858124" cy="3806809"/>
        </p:xfrm>
        <a:graphic>
          <a:graphicData uri="http://schemas.openxmlformats.org/drawingml/2006/table">
            <a:tbl>
              <a:tblPr/>
              <a:tblGrid>
                <a:gridCol w="1964070"/>
                <a:gridCol w="1964070"/>
                <a:gridCol w="1964992"/>
                <a:gridCol w="1964992"/>
              </a:tblGrid>
              <a:tr h="304856">
                <a:tc>
                  <a:txBody>
                    <a:bodyPr/>
                    <a:lstStyle/>
                    <a:p>
                      <a:pPr algn="just">
                        <a:spcAft>
                          <a:spcPts val="0"/>
                        </a:spcAft>
                      </a:pPr>
                      <a:r>
                        <a:rPr lang="zh-CN" sz="2000" b="1" kern="100" dirty="0">
                          <a:latin typeface="Times New Roman" panose="02020603050405020304"/>
                          <a:ea typeface="宋体" panose="02010600030101010101" pitchFamily="2" charset="-122"/>
                        </a:rPr>
                        <a:t>有效等价类</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编号</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无效等价类</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编号</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713">
                <a:tc>
                  <a:txBody>
                    <a:bodyPr/>
                    <a:lstStyle/>
                    <a:p>
                      <a:pPr algn="just">
                        <a:spcAft>
                          <a:spcPts val="0"/>
                        </a:spcAft>
                      </a:pPr>
                      <a:r>
                        <a:rPr lang="zh-CN" sz="2000" b="1" kern="100" dirty="0">
                          <a:latin typeface="Times New Roman" panose="02020603050405020304"/>
                          <a:ea typeface="宋体" panose="02010600030101010101" pitchFamily="2" charset="-122"/>
                        </a:rPr>
                        <a:t>地区码空白</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⑴</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b="1" kern="100" dirty="0">
                          <a:latin typeface="Times New Roman" panose="02020603050405020304"/>
                          <a:ea typeface="宋体" panose="02010600030101010101" pitchFamily="2" charset="-122"/>
                        </a:rPr>
                        <a:t>地区码既不是空白也不是三位数</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b="1" kern="100" dirty="0">
                          <a:latin typeface="Times New Roman" panose="02020603050405020304"/>
                          <a:ea typeface="宋体" panose="02010600030101010101" pitchFamily="2" charset="-122"/>
                        </a:rPr>
                        <a:t>⑹</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682">
                <a:tc>
                  <a:txBody>
                    <a:bodyPr/>
                    <a:lstStyle/>
                    <a:p>
                      <a:pPr algn="just">
                        <a:spcAft>
                          <a:spcPts val="0"/>
                        </a:spcAft>
                      </a:pPr>
                      <a:r>
                        <a:rPr lang="zh-CN" sz="2000" b="1" kern="100" dirty="0">
                          <a:latin typeface="Times New Roman" panose="02020603050405020304"/>
                          <a:ea typeface="宋体" panose="02010600030101010101" pitchFamily="2" charset="-122"/>
                        </a:rPr>
                        <a:t>地区码三位数字</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Times New Roman" panose="02020603050405020304"/>
                          <a:ea typeface="宋体" panose="02010600030101010101" pitchFamily="2" charset="-122"/>
                        </a:rPr>
                        <a:t>⑵</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818">
                <a:tc rowSpan="2">
                  <a:txBody>
                    <a:bodyPr/>
                    <a:lstStyle/>
                    <a:p>
                      <a:pPr algn="just">
                        <a:spcAft>
                          <a:spcPts val="0"/>
                        </a:spcAft>
                      </a:pPr>
                      <a:r>
                        <a:rPr lang="zh-CN" sz="2000" b="1" kern="100" dirty="0">
                          <a:latin typeface="Times New Roman" panose="02020603050405020304"/>
                          <a:ea typeface="宋体" panose="02010600030101010101" pitchFamily="2" charset="-122"/>
                        </a:rPr>
                        <a:t>前缀非</a:t>
                      </a:r>
                      <a:r>
                        <a:rPr lang="en-US" sz="2000" b="1" kern="100" dirty="0" smtClean="0">
                          <a:latin typeface="Times New Roman" panose="02020603050405020304"/>
                          <a:ea typeface="宋体" panose="02010600030101010101" pitchFamily="2" charset="-122"/>
                        </a:rPr>
                        <a:t>0</a:t>
                      </a:r>
                      <a:r>
                        <a:rPr lang="zh-CN" altLang="en-US" sz="2000" b="1" kern="100" dirty="0" smtClean="0">
                          <a:latin typeface="Times New Roman" panose="02020603050405020304"/>
                          <a:ea typeface="宋体" panose="02010600030101010101" pitchFamily="2" charset="-122"/>
                        </a:rPr>
                        <a:t>和</a:t>
                      </a:r>
                      <a:r>
                        <a:rPr lang="en-US" sz="2000" b="1" kern="100" dirty="0" smtClean="0">
                          <a:latin typeface="Times New Roman" panose="02020603050405020304"/>
                          <a:ea typeface="宋体" panose="02010600030101010101" pitchFamily="2" charset="-122"/>
                        </a:rPr>
                        <a:t>1</a:t>
                      </a:r>
                      <a:r>
                        <a:rPr lang="zh-CN" sz="2000" b="1" kern="100" dirty="0">
                          <a:latin typeface="Times New Roman" panose="02020603050405020304"/>
                          <a:ea typeface="宋体" panose="02010600030101010101" pitchFamily="2" charset="-122"/>
                        </a:rPr>
                        <a:t>开头</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b="1" kern="100" dirty="0">
                          <a:latin typeface="Times New Roman" panose="02020603050405020304"/>
                          <a:ea typeface="宋体" panose="02010600030101010101" pitchFamily="2" charset="-122"/>
                        </a:rPr>
                        <a:t>⑶</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前缀</a:t>
                      </a:r>
                      <a:r>
                        <a:rPr lang="en-US" sz="2000" b="1" kern="100">
                          <a:latin typeface="Times New Roman" panose="02020603050405020304"/>
                          <a:ea typeface="宋体" panose="02010600030101010101" pitchFamily="2" charset="-122"/>
                        </a:rPr>
                        <a:t>0</a:t>
                      </a:r>
                      <a:r>
                        <a:rPr lang="zh-CN" sz="2000" b="1" kern="100">
                          <a:latin typeface="Times New Roman" panose="02020603050405020304"/>
                          <a:ea typeface="宋体" panose="02010600030101010101" pitchFamily="2" charset="-122"/>
                        </a:rPr>
                        <a:t>开头</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⑺</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56">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前缀</a:t>
                      </a:r>
                      <a:r>
                        <a:rPr lang="en-US" sz="2000" b="1" kern="100">
                          <a:latin typeface="Times New Roman" panose="02020603050405020304"/>
                          <a:ea typeface="宋体" panose="02010600030101010101" pitchFamily="2" charset="-122"/>
                        </a:rPr>
                        <a:t>1</a:t>
                      </a:r>
                      <a:r>
                        <a:rPr lang="zh-CN" sz="2000" b="1" kern="100">
                          <a:latin typeface="Times New Roman" panose="02020603050405020304"/>
                          <a:ea typeface="宋体" panose="02010600030101010101" pitchFamily="2" charset="-122"/>
                        </a:rPr>
                        <a:t>开头</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⑻</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62">
                <a:tc>
                  <a:txBody>
                    <a:bodyPr/>
                    <a:lstStyle/>
                    <a:p>
                      <a:pPr algn="just">
                        <a:spcAft>
                          <a:spcPts val="0"/>
                        </a:spcAft>
                      </a:pPr>
                      <a:r>
                        <a:rPr lang="zh-CN" sz="2000" b="1" kern="100">
                          <a:latin typeface="Times New Roman" panose="02020603050405020304"/>
                          <a:ea typeface="宋体" panose="02010600030101010101" pitchFamily="2" charset="-122"/>
                        </a:rPr>
                        <a:t>前缀三位数</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Times New Roman" panose="02020603050405020304"/>
                          <a:ea typeface="宋体" panose="02010600030101010101" pitchFamily="2" charset="-122"/>
                        </a:rPr>
                        <a:t>⑷</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Times New Roman" panose="02020603050405020304"/>
                          <a:ea typeface="宋体" panose="02010600030101010101" pitchFamily="2" charset="-122"/>
                        </a:rPr>
                        <a:t>前缀不是三位数</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⑼</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66">
                <a:tc rowSpan="2">
                  <a:txBody>
                    <a:bodyPr/>
                    <a:lstStyle/>
                    <a:p>
                      <a:pPr algn="just">
                        <a:spcAft>
                          <a:spcPts val="0"/>
                        </a:spcAft>
                      </a:pPr>
                      <a:r>
                        <a:rPr lang="zh-CN" sz="2000" b="1" kern="100" dirty="0">
                          <a:latin typeface="Times New Roman" panose="02020603050405020304"/>
                          <a:ea typeface="宋体" panose="02010600030101010101" pitchFamily="2" charset="-122"/>
                        </a:rPr>
                        <a:t>后缀四位数</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2000" b="1" kern="100" dirty="0">
                          <a:latin typeface="Times New Roman" panose="02020603050405020304"/>
                          <a:ea typeface="宋体" panose="02010600030101010101" pitchFamily="2" charset="-122"/>
                        </a:rPr>
                        <a:t>⑸</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Times New Roman" panose="02020603050405020304"/>
                          <a:ea typeface="宋体" panose="02010600030101010101" pitchFamily="2" charset="-122"/>
                        </a:rPr>
                        <a:t>后缀不是四位数</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panose="02020603050405020304"/>
                          <a:ea typeface="宋体" panose="02010600030101010101" pitchFamily="2" charset="-122"/>
                        </a:rPr>
                        <a:t>⑽</a:t>
                      </a:r>
                      <a:endParaRPr lang="zh-CN" sz="2000" b="1"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56">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Times New Roman" panose="02020603050405020304"/>
                          <a:ea typeface="宋体" panose="02010600030101010101" pitchFamily="2" charset="-122"/>
                        </a:rPr>
                        <a:t>号码不是纯数字</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latin typeface="Times New Roman" panose="02020603050405020304"/>
                          <a:ea typeface="宋体" panose="02010600030101010101" pitchFamily="2" charset="-122"/>
                        </a:rPr>
                        <a:t>（</a:t>
                      </a:r>
                      <a:r>
                        <a:rPr lang="en-US" sz="2000" b="1" kern="100" dirty="0">
                          <a:latin typeface="Times New Roman" panose="02020603050405020304"/>
                          <a:ea typeface="宋体" panose="02010600030101010101" pitchFamily="2" charset="-122"/>
                        </a:rPr>
                        <a:t>11</a:t>
                      </a:r>
                      <a:r>
                        <a:rPr lang="zh-CN" sz="2000" b="1" kern="100" dirty="0">
                          <a:latin typeface="Times New Roman" panose="02020603050405020304"/>
                          <a:ea typeface="宋体" panose="02010600030101010101" pitchFamily="2" charset="-122"/>
                        </a:rPr>
                        <a:t>）</a:t>
                      </a:r>
                      <a:endParaRPr lang="zh-CN" sz="2000" b="1" kern="100" dirty="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00034" y="1071546"/>
            <a:ext cx="8064500" cy="1622425"/>
            <a:chOff x="340" y="754"/>
            <a:chExt cx="5080" cy="1022"/>
          </a:xfrm>
        </p:grpSpPr>
        <p:grpSp>
          <p:nvGrpSpPr>
            <p:cNvPr id="3" name="Group 3"/>
            <p:cNvGrpSpPr/>
            <p:nvPr/>
          </p:nvGrpSpPr>
          <p:grpSpPr bwMode="auto">
            <a:xfrm>
              <a:off x="340" y="754"/>
              <a:ext cx="5080" cy="1022"/>
              <a:chOff x="340" y="754"/>
              <a:chExt cx="5080" cy="1022"/>
            </a:xfrm>
          </p:grpSpPr>
          <p:sp>
            <p:nvSpPr>
              <p:cNvPr id="84028" name="Rectangle 4"/>
              <p:cNvSpPr>
                <a:spLocks noChangeArrowheads="1"/>
              </p:cNvSpPr>
              <p:nvPr/>
            </p:nvSpPr>
            <p:spPr bwMode="auto">
              <a:xfrm>
                <a:off x="4751" y="1526"/>
                <a:ext cx="669" cy="250"/>
              </a:xfrm>
              <a:prstGeom prst="rect">
                <a:avLst/>
              </a:prstGeom>
              <a:noFill/>
              <a:ln w="9525">
                <a:noFill/>
                <a:miter lim="800000"/>
              </a:ln>
            </p:spPr>
            <p:txBody>
              <a:bodyPr lIns="90000" tIns="46800" rIns="90000" bIns="46800" anchor="ctr" anchorCtr="1"/>
              <a:lstStyle/>
              <a:p>
                <a:endParaRPr lang="en-US" altLang="zh-CN" sz="2000" b="0"/>
              </a:p>
            </p:txBody>
          </p:sp>
          <p:sp>
            <p:nvSpPr>
              <p:cNvPr id="84029" name="Rectangle 5"/>
              <p:cNvSpPr>
                <a:spLocks noChangeArrowheads="1"/>
              </p:cNvSpPr>
              <p:nvPr/>
            </p:nvSpPr>
            <p:spPr bwMode="auto">
              <a:xfrm>
                <a:off x="3080" y="1526"/>
                <a:ext cx="1671" cy="250"/>
              </a:xfrm>
              <a:prstGeom prst="rect">
                <a:avLst/>
              </a:prstGeom>
              <a:noFill/>
              <a:ln w="9525">
                <a:noFill/>
                <a:miter lim="800000"/>
              </a:ln>
            </p:spPr>
            <p:txBody>
              <a:bodyPr lIns="90000" tIns="46800" rIns="90000" bIns="46800" anchor="ctr" anchorCtr="1"/>
              <a:lstStyle/>
              <a:p>
                <a:pPr algn="l"/>
                <a:r>
                  <a:rPr lang="zh-CN" altLang="en-US" sz="2000"/>
                  <a:t>多于</a:t>
                </a:r>
                <a:r>
                  <a:rPr lang="en-US" altLang="zh-CN" sz="2000"/>
                  <a:t>3</a:t>
                </a:r>
                <a:r>
                  <a:rPr lang="zh-CN" altLang="en-US" sz="2000"/>
                  <a:t>位数字</a:t>
                </a:r>
                <a:endParaRPr lang="en-US" altLang="zh-CN" sz="2000" b="0"/>
              </a:p>
            </p:txBody>
          </p:sp>
          <p:sp>
            <p:nvSpPr>
              <p:cNvPr id="84030" name="Rectangle 6"/>
              <p:cNvSpPr>
                <a:spLocks noChangeArrowheads="1"/>
              </p:cNvSpPr>
              <p:nvPr/>
            </p:nvSpPr>
            <p:spPr bwMode="auto">
              <a:xfrm>
                <a:off x="4751" y="1276"/>
                <a:ext cx="669" cy="250"/>
              </a:xfrm>
              <a:prstGeom prst="rect">
                <a:avLst/>
              </a:prstGeom>
              <a:noFill/>
              <a:ln w="9525">
                <a:noFill/>
                <a:miter lim="800000"/>
              </a:ln>
            </p:spPr>
            <p:txBody>
              <a:bodyPr lIns="90000" tIns="46800" rIns="90000" bIns="46800" anchor="ctr" anchorCtr="1"/>
              <a:lstStyle/>
              <a:p>
                <a:endParaRPr lang="en-US" altLang="zh-CN" sz="2000" b="0"/>
              </a:p>
            </p:txBody>
          </p:sp>
          <p:sp>
            <p:nvSpPr>
              <p:cNvPr id="84031" name="Rectangle 7"/>
              <p:cNvSpPr>
                <a:spLocks noChangeArrowheads="1"/>
              </p:cNvSpPr>
              <p:nvPr/>
            </p:nvSpPr>
            <p:spPr bwMode="auto">
              <a:xfrm>
                <a:off x="3080" y="1276"/>
                <a:ext cx="1671" cy="250"/>
              </a:xfrm>
              <a:prstGeom prst="rect">
                <a:avLst/>
              </a:prstGeom>
              <a:noFill/>
              <a:ln w="9525">
                <a:noFill/>
                <a:miter lim="800000"/>
              </a:ln>
            </p:spPr>
            <p:txBody>
              <a:bodyPr lIns="90000" tIns="46800" rIns="90000" bIns="46800" anchor="ctr" anchorCtr="1"/>
              <a:lstStyle/>
              <a:p>
                <a:pPr algn="l"/>
                <a:r>
                  <a:rPr lang="zh-CN" altLang="en-US" sz="2000" dirty="0"/>
                  <a:t>少于</a:t>
                </a:r>
                <a:r>
                  <a:rPr lang="en-US" altLang="zh-CN" sz="2000" dirty="0"/>
                  <a:t>3</a:t>
                </a:r>
                <a:r>
                  <a:rPr lang="zh-CN" altLang="en-US" sz="2000" dirty="0"/>
                  <a:t>位数字</a:t>
                </a:r>
                <a:endParaRPr lang="en-US" altLang="zh-CN" sz="2000" b="0" dirty="0"/>
              </a:p>
            </p:txBody>
          </p:sp>
          <p:sp>
            <p:nvSpPr>
              <p:cNvPr id="84032" name="Rectangle 8"/>
              <p:cNvSpPr>
                <a:spLocks noChangeArrowheads="1"/>
              </p:cNvSpPr>
              <p:nvPr/>
            </p:nvSpPr>
            <p:spPr bwMode="auto">
              <a:xfrm>
                <a:off x="4751" y="1026"/>
                <a:ext cx="669" cy="250"/>
              </a:xfrm>
              <a:prstGeom prst="rect">
                <a:avLst/>
              </a:prstGeom>
              <a:noFill/>
              <a:ln w="9525">
                <a:noFill/>
                <a:miter lim="800000"/>
              </a:ln>
            </p:spPr>
            <p:txBody>
              <a:bodyPr lIns="90000" tIns="46800" rIns="90000" bIns="46800" anchor="ctr" anchorCtr="1"/>
              <a:lstStyle/>
              <a:p>
                <a:endParaRPr lang="en-US" altLang="zh-CN" sz="2000"/>
              </a:p>
            </p:txBody>
          </p:sp>
          <p:sp>
            <p:nvSpPr>
              <p:cNvPr id="84033" name="Rectangle 9"/>
              <p:cNvSpPr>
                <a:spLocks noChangeArrowheads="1"/>
              </p:cNvSpPr>
              <p:nvPr/>
            </p:nvSpPr>
            <p:spPr bwMode="auto">
              <a:xfrm>
                <a:off x="3080" y="1026"/>
                <a:ext cx="1671" cy="250"/>
              </a:xfrm>
              <a:prstGeom prst="rect">
                <a:avLst/>
              </a:prstGeom>
              <a:noFill/>
              <a:ln w="9525">
                <a:noFill/>
                <a:miter lim="800000"/>
              </a:ln>
            </p:spPr>
            <p:txBody>
              <a:bodyPr lIns="90000" tIns="46800" rIns="90000" bIns="46800" anchor="ctr" anchorCtr="1"/>
              <a:lstStyle/>
              <a:p>
                <a:pPr algn="l">
                  <a:lnSpc>
                    <a:spcPct val="85000"/>
                  </a:lnSpc>
                  <a:spcBef>
                    <a:spcPct val="20000"/>
                  </a:spcBef>
                  <a:buClr>
                    <a:schemeClr val="tx2"/>
                  </a:buClr>
                  <a:buSzPct val="80000"/>
                  <a:buFont typeface="Wingdings" panose="05000000000000000000" pitchFamily="2" charset="2"/>
                  <a:buNone/>
                </a:pPr>
                <a:r>
                  <a:rPr lang="zh-CN" altLang="en-US" sz="2000"/>
                  <a:t>有非数字字符</a:t>
                </a:r>
                <a:endParaRPr lang="en-US" altLang="zh-CN" sz="2000"/>
              </a:p>
            </p:txBody>
          </p:sp>
          <p:sp>
            <p:nvSpPr>
              <p:cNvPr id="84034" name="Rectangle 10"/>
              <p:cNvSpPr>
                <a:spLocks noChangeArrowheads="1"/>
              </p:cNvSpPr>
              <p:nvPr/>
            </p:nvSpPr>
            <p:spPr bwMode="auto">
              <a:xfrm>
                <a:off x="2382" y="1026"/>
                <a:ext cx="698" cy="750"/>
              </a:xfrm>
              <a:prstGeom prst="rect">
                <a:avLst/>
              </a:prstGeom>
              <a:noFill/>
              <a:ln w="9525">
                <a:noFill/>
                <a:miter lim="800000"/>
              </a:ln>
            </p:spPr>
            <p:txBody>
              <a:bodyPr lIns="90000" tIns="46800" rIns="90000" bIns="46800" anchor="ctr" anchorCtr="1"/>
              <a:lstStyle/>
              <a:p>
                <a:endParaRPr lang="en-US" altLang="zh-CN" sz="2000"/>
              </a:p>
            </p:txBody>
          </p:sp>
          <p:sp>
            <p:nvSpPr>
              <p:cNvPr id="84035" name="Rectangle 11"/>
              <p:cNvSpPr>
                <a:spLocks noChangeArrowheads="1"/>
              </p:cNvSpPr>
              <p:nvPr/>
            </p:nvSpPr>
            <p:spPr bwMode="auto">
              <a:xfrm>
                <a:off x="1186" y="1026"/>
                <a:ext cx="1196" cy="750"/>
              </a:xfrm>
              <a:prstGeom prst="rect">
                <a:avLst/>
              </a:prstGeom>
              <a:noFill/>
              <a:ln w="9525">
                <a:noFill/>
                <a:miter lim="800000"/>
              </a:ln>
            </p:spPr>
            <p:txBody>
              <a:bodyPr lIns="90000" tIns="46800" rIns="90000" bIns="46800" anchor="ctr" anchorCtr="1"/>
              <a:lstStyle/>
              <a:p>
                <a:pPr algn="l"/>
                <a:r>
                  <a:rPr lang="zh-CN" altLang="en-US" sz="2000"/>
                  <a:t>  空白</a:t>
                </a:r>
                <a:endParaRPr lang="zh-CN" altLang="en-US" sz="2000"/>
              </a:p>
              <a:p>
                <a:pPr algn="l"/>
                <a:endParaRPr lang="zh-CN" altLang="en-US" sz="2000"/>
              </a:p>
              <a:p>
                <a:pPr algn="l"/>
                <a:r>
                  <a:rPr lang="en-US" altLang="zh-CN" sz="2000"/>
                  <a:t>3</a:t>
                </a:r>
                <a:r>
                  <a:rPr lang="zh-CN" altLang="en-US" sz="2000"/>
                  <a:t>位数字</a:t>
                </a:r>
                <a:endParaRPr lang="en-US" altLang="zh-CN" sz="2000"/>
              </a:p>
            </p:txBody>
          </p:sp>
          <p:sp>
            <p:nvSpPr>
              <p:cNvPr id="84036" name="Rectangle 12"/>
              <p:cNvSpPr>
                <a:spLocks noChangeArrowheads="1"/>
              </p:cNvSpPr>
              <p:nvPr/>
            </p:nvSpPr>
            <p:spPr bwMode="auto">
              <a:xfrm>
                <a:off x="340" y="1026"/>
                <a:ext cx="846" cy="750"/>
              </a:xfrm>
              <a:prstGeom prst="rect">
                <a:avLst/>
              </a:prstGeom>
              <a:noFill/>
              <a:ln w="9525">
                <a:noFill/>
                <a:miter lim="800000"/>
              </a:ln>
            </p:spPr>
            <p:txBody>
              <a:bodyPr anchor="ctr"/>
              <a:lstStyle/>
              <a:p>
                <a:r>
                  <a:rPr lang="zh-CN" altLang="en-US" sz="2000"/>
                  <a:t>地区码</a:t>
                </a:r>
                <a:endParaRPr lang="en-US" altLang="zh-CN" sz="2000"/>
              </a:p>
            </p:txBody>
          </p:sp>
          <p:sp>
            <p:nvSpPr>
              <p:cNvPr id="84037" name="Rectangle 13"/>
              <p:cNvSpPr>
                <a:spLocks noChangeArrowheads="1"/>
              </p:cNvSpPr>
              <p:nvPr/>
            </p:nvSpPr>
            <p:spPr bwMode="auto">
              <a:xfrm>
                <a:off x="4751" y="754"/>
                <a:ext cx="669" cy="272"/>
              </a:xfrm>
              <a:prstGeom prst="rect">
                <a:avLst/>
              </a:prstGeom>
              <a:noFill/>
              <a:ln w="9525">
                <a:noFill/>
                <a:miter lim="800000"/>
              </a:ln>
            </p:spPr>
            <p:txBody>
              <a:bodyPr anchor="ctr"/>
              <a:lstStyle/>
              <a:p>
                <a:r>
                  <a:rPr lang="zh-CN" altLang="en-US" sz="2000"/>
                  <a:t>编号</a:t>
                </a:r>
                <a:endParaRPr lang="zh-CN" altLang="en-US" sz="2000" b="0"/>
              </a:p>
            </p:txBody>
          </p:sp>
          <p:sp>
            <p:nvSpPr>
              <p:cNvPr id="84038" name="Rectangle 14"/>
              <p:cNvSpPr>
                <a:spLocks noChangeArrowheads="1"/>
              </p:cNvSpPr>
              <p:nvPr/>
            </p:nvSpPr>
            <p:spPr bwMode="auto">
              <a:xfrm>
                <a:off x="3080" y="754"/>
                <a:ext cx="1671" cy="272"/>
              </a:xfrm>
              <a:prstGeom prst="rect">
                <a:avLst/>
              </a:prstGeom>
              <a:noFill/>
              <a:ln w="9525">
                <a:noFill/>
                <a:miter lim="800000"/>
              </a:ln>
            </p:spPr>
            <p:txBody>
              <a:bodyPr anchor="ctr"/>
              <a:lstStyle/>
              <a:p>
                <a:r>
                  <a:rPr lang="zh-CN" altLang="en-US" sz="2000"/>
                  <a:t>无效等价类</a:t>
                </a:r>
                <a:endParaRPr lang="zh-CN" altLang="en-US" sz="2000" b="0"/>
              </a:p>
            </p:txBody>
          </p:sp>
          <p:sp>
            <p:nvSpPr>
              <p:cNvPr id="84039" name="Rectangle 15"/>
              <p:cNvSpPr>
                <a:spLocks noChangeArrowheads="1"/>
              </p:cNvSpPr>
              <p:nvPr/>
            </p:nvSpPr>
            <p:spPr bwMode="auto">
              <a:xfrm>
                <a:off x="2382" y="754"/>
                <a:ext cx="698" cy="272"/>
              </a:xfrm>
              <a:prstGeom prst="rect">
                <a:avLst/>
              </a:prstGeom>
              <a:noFill/>
              <a:ln w="9525">
                <a:noFill/>
                <a:miter lim="800000"/>
              </a:ln>
            </p:spPr>
            <p:txBody>
              <a:bodyPr anchor="ctr"/>
              <a:lstStyle/>
              <a:p>
                <a:r>
                  <a:rPr lang="zh-CN" altLang="en-US" sz="2000"/>
                  <a:t>编号</a:t>
                </a:r>
                <a:endParaRPr lang="zh-CN" altLang="en-US" sz="2000" b="0"/>
              </a:p>
            </p:txBody>
          </p:sp>
          <p:sp>
            <p:nvSpPr>
              <p:cNvPr id="84040" name="Rectangle 16"/>
              <p:cNvSpPr>
                <a:spLocks noChangeArrowheads="1"/>
              </p:cNvSpPr>
              <p:nvPr/>
            </p:nvSpPr>
            <p:spPr bwMode="auto">
              <a:xfrm>
                <a:off x="1186" y="754"/>
                <a:ext cx="1196" cy="272"/>
              </a:xfrm>
              <a:prstGeom prst="rect">
                <a:avLst/>
              </a:prstGeom>
              <a:noFill/>
              <a:ln w="9525">
                <a:noFill/>
                <a:miter lim="800000"/>
              </a:ln>
            </p:spPr>
            <p:txBody>
              <a:bodyPr anchor="ctr"/>
              <a:lstStyle/>
              <a:p>
                <a:r>
                  <a:rPr lang="zh-CN" altLang="en-US" sz="2000"/>
                  <a:t>有效等价类</a:t>
                </a:r>
                <a:endParaRPr lang="zh-CN" altLang="en-US" sz="2000" b="0"/>
              </a:p>
            </p:txBody>
          </p:sp>
          <p:sp>
            <p:nvSpPr>
              <p:cNvPr id="84041" name="Rectangle 17"/>
              <p:cNvSpPr>
                <a:spLocks noChangeArrowheads="1"/>
              </p:cNvSpPr>
              <p:nvPr/>
            </p:nvSpPr>
            <p:spPr bwMode="auto">
              <a:xfrm>
                <a:off x="340" y="754"/>
                <a:ext cx="846" cy="272"/>
              </a:xfrm>
              <a:prstGeom prst="rect">
                <a:avLst/>
              </a:prstGeom>
              <a:noFill/>
              <a:ln w="9525">
                <a:noFill/>
                <a:miter lim="800000"/>
              </a:ln>
            </p:spPr>
            <p:txBody>
              <a:bodyPr anchor="ctr"/>
              <a:lstStyle/>
              <a:p>
                <a:r>
                  <a:rPr lang="zh-CN" altLang="en-US" sz="2000" dirty="0"/>
                  <a:t>输入条件</a:t>
                </a:r>
                <a:endParaRPr lang="zh-CN" altLang="en-US" sz="2000" b="0" dirty="0"/>
              </a:p>
            </p:txBody>
          </p:sp>
          <p:sp>
            <p:nvSpPr>
              <p:cNvPr id="84042" name="Line 18"/>
              <p:cNvSpPr>
                <a:spLocks noChangeShapeType="1"/>
              </p:cNvSpPr>
              <p:nvPr/>
            </p:nvSpPr>
            <p:spPr bwMode="auto">
              <a:xfrm>
                <a:off x="340" y="1026"/>
                <a:ext cx="5080" cy="0"/>
              </a:xfrm>
              <a:prstGeom prst="line">
                <a:avLst/>
              </a:prstGeom>
              <a:noFill/>
              <a:ln w="12700">
                <a:solidFill>
                  <a:schemeClr val="tx1"/>
                </a:solidFill>
                <a:round/>
              </a:ln>
            </p:spPr>
            <p:txBody>
              <a:bodyPr wrap="none" anchor="ctr"/>
              <a:lstStyle/>
              <a:p>
                <a:endParaRPr lang="zh-CN" altLang="en-US"/>
              </a:p>
            </p:txBody>
          </p:sp>
          <p:sp>
            <p:nvSpPr>
              <p:cNvPr id="84043" name="Line 19"/>
              <p:cNvSpPr>
                <a:spLocks noChangeShapeType="1"/>
              </p:cNvSpPr>
              <p:nvPr/>
            </p:nvSpPr>
            <p:spPr bwMode="auto">
              <a:xfrm>
                <a:off x="1186" y="754"/>
                <a:ext cx="0" cy="1022"/>
              </a:xfrm>
              <a:prstGeom prst="line">
                <a:avLst/>
              </a:prstGeom>
              <a:noFill/>
              <a:ln w="12700">
                <a:solidFill>
                  <a:schemeClr val="tx1"/>
                </a:solidFill>
                <a:round/>
              </a:ln>
            </p:spPr>
            <p:txBody>
              <a:bodyPr wrap="none" anchor="ctr"/>
              <a:lstStyle/>
              <a:p>
                <a:endParaRPr lang="zh-CN" altLang="en-US"/>
              </a:p>
            </p:txBody>
          </p:sp>
          <p:sp>
            <p:nvSpPr>
              <p:cNvPr id="84044" name="Line 20"/>
              <p:cNvSpPr>
                <a:spLocks noChangeShapeType="1"/>
              </p:cNvSpPr>
              <p:nvPr/>
            </p:nvSpPr>
            <p:spPr bwMode="auto">
              <a:xfrm>
                <a:off x="2382" y="754"/>
                <a:ext cx="0" cy="1022"/>
              </a:xfrm>
              <a:prstGeom prst="line">
                <a:avLst/>
              </a:prstGeom>
              <a:noFill/>
              <a:ln w="12700">
                <a:solidFill>
                  <a:schemeClr val="tx1"/>
                </a:solidFill>
                <a:round/>
              </a:ln>
            </p:spPr>
            <p:txBody>
              <a:bodyPr wrap="none" anchor="ctr"/>
              <a:lstStyle/>
              <a:p>
                <a:endParaRPr lang="zh-CN" altLang="en-US"/>
              </a:p>
            </p:txBody>
          </p:sp>
          <p:sp>
            <p:nvSpPr>
              <p:cNvPr id="84045" name="Line 21"/>
              <p:cNvSpPr>
                <a:spLocks noChangeShapeType="1"/>
              </p:cNvSpPr>
              <p:nvPr/>
            </p:nvSpPr>
            <p:spPr bwMode="auto">
              <a:xfrm>
                <a:off x="3080" y="754"/>
                <a:ext cx="0" cy="1022"/>
              </a:xfrm>
              <a:prstGeom prst="line">
                <a:avLst/>
              </a:prstGeom>
              <a:noFill/>
              <a:ln w="12700">
                <a:solidFill>
                  <a:schemeClr val="tx1"/>
                </a:solidFill>
                <a:round/>
              </a:ln>
            </p:spPr>
            <p:txBody>
              <a:bodyPr wrap="none" anchor="ctr"/>
              <a:lstStyle/>
              <a:p>
                <a:endParaRPr lang="zh-CN" altLang="en-US"/>
              </a:p>
            </p:txBody>
          </p:sp>
          <p:sp>
            <p:nvSpPr>
              <p:cNvPr id="84046" name="Line 22"/>
              <p:cNvSpPr>
                <a:spLocks noChangeShapeType="1"/>
              </p:cNvSpPr>
              <p:nvPr/>
            </p:nvSpPr>
            <p:spPr bwMode="auto">
              <a:xfrm>
                <a:off x="4751" y="754"/>
                <a:ext cx="0" cy="1022"/>
              </a:xfrm>
              <a:prstGeom prst="line">
                <a:avLst/>
              </a:prstGeom>
              <a:noFill/>
              <a:ln w="12700">
                <a:solidFill>
                  <a:schemeClr val="tx1"/>
                </a:solidFill>
                <a:round/>
              </a:ln>
            </p:spPr>
            <p:txBody>
              <a:bodyPr wrap="none" anchor="ctr"/>
              <a:lstStyle/>
              <a:p>
                <a:endParaRPr lang="zh-CN" altLang="en-US"/>
              </a:p>
            </p:txBody>
          </p:sp>
          <p:sp>
            <p:nvSpPr>
              <p:cNvPr id="84047" name="Line 23"/>
              <p:cNvSpPr>
                <a:spLocks noChangeShapeType="1"/>
              </p:cNvSpPr>
              <p:nvPr/>
            </p:nvSpPr>
            <p:spPr bwMode="auto">
              <a:xfrm>
                <a:off x="3080" y="1526"/>
                <a:ext cx="2340" cy="0"/>
              </a:xfrm>
              <a:prstGeom prst="line">
                <a:avLst/>
              </a:prstGeom>
              <a:noFill/>
              <a:ln w="12700">
                <a:solidFill>
                  <a:schemeClr val="tx1"/>
                </a:solidFill>
                <a:round/>
              </a:ln>
            </p:spPr>
            <p:txBody>
              <a:bodyPr wrap="none" anchor="ctr"/>
              <a:lstStyle/>
              <a:p>
                <a:endParaRPr lang="zh-CN" altLang="en-US"/>
              </a:p>
            </p:txBody>
          </p:sp>
          <p:sp>
            <p:nvSpPr>
              <p:cNvPr id="84048" name="Line 24"/>
              <p:cNvSpPr>
                <a:spLocks noChangeShapeType="1"/>
              </p:cNvSpPr>
              <p:nvPr/>
            </p:nvSpPr>
            <p:spPr bwMode="auto">
              <a:xfrm>
                <a:off x="340" y="754"/>
                <a:ext cx="5080" cy="0"/>
              </a:xfrm>
              <a:prstGeom prst="line">
                <a:avLst/>
              </a:prstGeom>
              <a:noFill/>
              <a:ln w="12700" cap="sq">
                <a:solidFill>
                  <a:schemeClr val="tx1"/>
                </a:solidFill>
                <a:round/>
              </a:ln>
            </p:spPr>
            <p:txBody>
              <a:bodyPr wrap="none" anchor="ctr"/>
              <a:lstStyle/>
              <a:p>
                <a:endParaRPr lang="zh-CN" altLang="en-US"/>
              </a:p>
            </p:txBody>
          </p:sp>
          <p:sp>
            <p:nvSpPr>
              <p:cNvPr id="84049" name="Line 25"/>
              <p:cNvSpPr>
                <a:spLocks noChangeShapeType="1"/>
              </p:cNvSpPr>
              <p:nvPr/>
            </p:nvSpPr>
            <p:spPr bwMode="auto">
              <a:xfrm>
                <a:off x="340" y="754"/>
                <a:ext cx="0" cy="1022"/>
              </a:xfrm>
              <a:prstGeom prst="line">
                <a:avLst/>
              </a:prstGeom>
              <a:noFill/>
              <a:ln w="12700" cap="sq">
                <a:solidFill>
                  <a:schemeClr val="tx1"/>
                </a:solidFill>
                <a:round/>
              </a:ln>
            </p:spPr>
            <p:txBody>
              <a:bodyPr wrap="none" anchor="ctr"/>
              <a:lstStyle/>
              <a:p>
                <a:endParaRPr lang="zh-CN" altLang="en-US"/>
              </a:p>
            </p:txBody>
          </p:sp>
          <p:sp>
            <p:nvSpPr>
              <p:cNvPr id="84050" name="Line 26"/>
              <p:cNvSpPr>
                <a:spLocks noChangeShapeType="1"/>
              </p:cNvSpPr>
              <p:nvPr/>
            </p:nvSpPr>
            <p:spPr bwMode="auto">
              <a:xfrm>
                <a:off x="5420" y="754"/>
                <a:ext cx="0" cy="1022"/>
              </a:xfrm>
              <a:prstGeom prst="line">
                <a:avLst/>
              </a:prstGeom>
              <a:noFill/>
              <a:ln w="12700" cap="sq">
                <a:solidFill>
                  <a:schemeClr val="tx1"/>
                </a:solidFill>
                <a:round/>
              </a:ln>
            </p:spPr>
            <p:txBody>
              <a:bodyPr wrap="none" anchor="ctr"/>
              <a:lstStyle/>
              <a:p>
                <a:endParaRPr lang="zh-CN" altLang="en-US"/>
              </a:p>
            </p:txBody>
          </p:sp>
          <p:sp>
            <p:nvSpPr>
              <p:cNvPr id="84051" name="Line 27"/>
              <p:cNvSpPr>
                <a:spLocks noChangeShapeType="1"/>
              </p:cNvSpPr>
              <p:nvPr/>
            </p:nvSpPr>
            <p:spPr bwMode="auto">
              <a:xfrm>
                <a:off x="340" y="1776"/>
                <a:ext cx="5080" cy="0"/>
              </a:xfrm>
              <a:prstGeom prst="line">
                <a:avLst/>
              </a:prstGeom>
              <a:noFill/>
              <a:ln w="12700" cap="sq">
                <a:solidFill>
                  <a:schemeClr val="tx1"/>
                </a:solidFill>
                <a:round/>
              </a:ln>
            </p:spPr>
            <p:txBody>
              <a:bodyPr wrap="none" anchor="ctr"/>
              <a:lstStyle/>
              <a:p>
                <a:endParaRPr lang="zh-CN" altLang="en-US"/>
              </a:p>
            </p:txBody>
          </p:sp>
          <p:sp>
            <p:nvSpPr>
              <p:cNvPr id="84052" name="Line 28"/>
              <p:cNvSpPr>
                <a:spLocks noChangeShapeType="1"/>
              </p:cNvSpPr>
              <p:nvPr/>
            </p:nvSpPr>
            <p:spPr bwMode="auto">
              <a:xfrm>
                <a:off x="3080" y="1276"/>
                <a:ext cx="2340" cy="0"/>
              </a:xfrm>
              <a:prstGeom prst="line">
                <a:avLst/>
              </a:prstGeom>
              <a:noFill/>
              <a:ln w="12700">
                <a:solidFill>
                  <a:schemeClr val="tx1"/>
                </a:solidFill>
                <a:round/>
              </a:ln>
            </p:spPr>
            <p:txBody>
              <a:bodyPr wrap="none" anchor="ctr"/>
              <a:lstStyle/>
              <a:p>
                <a:endParaRPr lang="zh-CN" altLang="en-US"/>
              </a:p>
            </p:txBody>
          </p:sp>
        </p:grpSp>
        <p:sp>
          <p:nvSpPr>
            <p:cNvPr id="84027" name="Line 29"/>
            <p:cNvSpPr>
              <a:spLocks noChangeShapeType="1"/>
            </p:cNvSpPr>
            <p:nvPr/>
          </p:nvSpPr>
          <p:spPr bwMode="auto">
            <a:xfrm>
              <a:off x="1202" y="1389"/>
              <a:ext cx="1859" cy="0"/>
            </a:xfrm>
            <a:prstGeom prst="line">
              <a:avLst/>
            </a:prstGeom>
            <a:noFill/>
            <a:ln w="12700">
              <a:solidFill>
                <a:schemeClr val="tx1"/>
              </a:solidFill>
              <a:round/>
            </a:ln>
          </p:spPr>
          <p:txBody>
            <a:bodyPr wrap="none" anchor="ctr"/>
            <a:lstStyle/>
            <a:p>
              <a:endParaRPr lang="zh-CN" altLang="en-US"/>
            </a:p>
          </p:txBody>
        </p:sp>
      </p:grpSp>
      <p:graphicFrame>
        <p:nvGraphicFramePr>
          <p:cNvPr id="353310" name="Group 30"/>
          <p:cNvGraphicFramePr>
            <a:graphicFrameLocks noGrp="1"/>
          </p:cNvGraphicFramePr>
          <p:nvPr/>
        </p:nvGraphicFramePr>
        <p:xfrm>
          <a:off x="539750" y="2786058"/>
          <a:ext cx="8064500" cy="2592705"/>
        </p:xfrm>
        <a:graphic>
          <a:graphicData uri="http://schemas.openxmlformats.org/drawingml/2006/table">
            <a:tbl>
              <a:tblPr/>
              <a:tblGrid>
                <a:gridCol w="1343025"/>
                <a:gridCol w="1898650"/>
                <a:gridCol w="1108075"/>
                <a:gridCol w="2652713"/>
                <a:gridCol w="1062037"/>
              </a:tblGrid>
              <a:tr h="396875">
                <a:tc rowSpan="5">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前缀</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200~999</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0" fontAlgn="base" latinLnBrk="0" hangingPunct="0">
                        <a:lnSpc>
                          <a:spcPct val="100000"/>
                        </a:lnSpc>
                        <a:spcBef>
                          <a:spcPct val="0"/>
                        </a:spcBef>
                        <a:spcAft>
                          <a:spcPct val="0"/>
                        </a:spcAft>
                        <a:buClrTx/>
                        <a:buSzTx/>
                        <a:buFontTx/>
                        <a:buNone/>
                      </a:pP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有非数字字符</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cPr/>
                </a:tc>
                <a:tc vMerge="1">
                  <a:tcPr/>
                </a:tc>
                <a:tc vMerge="1">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起始位为</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的三位数字</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cPr/>
                </a:tc>
                <a:tc vMerge="1">
                  <a:tcPr/>
                </a:tc>
                <a:tc vMerge="1">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起始位为</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的三位数字</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cPr/>
                </a:tc>
                <a:tc vMerge="1">
                  <a:tcPr/>
                </a:tc>
                <a:tc vMerge="1">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少于</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位数字</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cPr/>
                </a:tc>
                <a:tc vMerge="1">
                  <a:tcPr/>
                </a:tc>
                <a:tc vMerge="1">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多于</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位数字</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3338" name="Group 58"/>
          <p:cNvGraphicFramePr>
            <a:graphicFrameLocks noGrp="1"/>
          </p:cNvGraphicFramePr>
          <p:nvPr/>
        </p:nvGraphicFramePr>
        <p:xfrm>
          <a:off x="500034" y="5429264"/>
          <a:ext cx="8064500" cy="1149384"/>
        </p:xfrm>
        <a:graphic>
          <a:graphicData uri="http://schemas.openxmlformats.org/drawingml/2006/table">
            <a:tbl>
              <a:tblPr/>
              <a:tblGrid>
                <a:gridCol w="1343025"/>
                <a:gridCol w="1898650"/>
                <a:gridCol w="1108075"/>
                <a:gridCol w="2652713"/>
                <a:gridCol w="1062037"/>
              </a:tblGrid>
              <a:tr h="352638">
                <a:tc rowSpan="3">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后缀</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位数字</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pP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有非数字字符</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6">
                <a:tc vMerge="1">
                  <a:tcPr/>
                </a:tc>
                <a:tc vMerge="1">
                  <a:tcPr/>
                </a:tc>
                <a:tc vMerge="1">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少于</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位数字</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56">
                <a:tc vMerge="1">
                  <a:tcPr/>
                </a:tc>
                <a:tc vMerge="1">
                  <a:tcPr/>
                </a:tc>
                <a:tc vMerge="1">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多于</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位数字</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15</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3358" name="Text Box 78"/>
          <p:cNvSpPr txBox="1">
            <a:spLocks noChangeArrowheads="1"/>
          </p:cNvSpPr>
          <p:nvPr/>
        </p:nvSpPr>
        <p:spPr bwMode="auto">
          <a:xfrm>
            <a:off x="4143372" y="3929066"/>
            <a:ext cx="431800" cy="396875"/>
          </a:xfrm>
          <a:prstGeom prst="rect">
            <a:avLst/>
          </a:prstGeom>
          <a:noFill/>
          <a:ln w="9525">
            <a:noFill/>
            <a:miter lim="800000"/>
          </a:ln>
        </p:spPr>
        <p:txBody>
          <a:bodyPr>
            <a:spAutoFit/>
          </a:bodyPr>
          <a:lstStyle/>
          <a:p>
            <a:pPr>
              <a:spcBef>
                <a:spcPct val="50000"/>
              </a:spcBef>
            </a:pPr>
            <a:r>
              <a:rPr lang="en-US" altLang="zh-CN" sz="2000" dirty="0"/>
              <a:t>3</a:t>
            </a:r>
            <a:endParaRPr lang="en-US" altLang="zh-CN" sz="2000" dirty="0"/>
          </a:p>
        </p:txBody>
      </p:sp>
      <p:sp>
        <p:nvSpPr>
          <p:cNvPr id="353359" name="Text Box 79"/>
          <p:cNvSpPr txBox="1">
            <a:spLocks noChangeArrowheads="1"/>
          </p:cNvSpPr>
          <p:nvPr/>
        </p:nvSpPr>
        <p:spPr bwMode="auto">
          <a:xfrm>
            <a:off x="4143372" y="5786454"/>
            <a:ext cx="431800" cy="396875"/>
          </a:xfrm>
          <a:prstGeom prst="rect">
            <a:avLst/>
          </a:prstGeom>
          <a:noFill/>
          <a:ln w="9525">
            <a:noFill/>
            <a:miter lim="800000"/>
          </a:ln>
        </p:spPr>
        <p:txBody>
          <a:bodyPr>
            <a:spAutoFit/>
          </a:bodyPr>
          <a:lstStyle/>
          <a:p>
            <a:pPr>
              <a:spcBef>
                <a:spcPct val="50000"/>
              </a:spcBef>
            </a:pPr>
            <a:r>
              <a:rPr lang="en-US" altLang="zh-CN" sz="2000" dirty="0"/>
              <a:t>4</a:t>
            </a:r>
            <a:endParaRPr lang="en-US" altLang="zh-CN" sz="2000" dirty="0"/>
          </a:p>
        </p:txBody>
      </p:sp>
      <p:sp>
        <p:nvSpPr>
          <p:cNvPr id="353360" name="Text Box 80"/>
          <p:cNvSpPr txBox="1">
            <a:spLocks noChangeArrowheads="1"/>
          </p:cNvSpPr>
          <p:nvPr/>
        </p:nvSpPr>
        <p:spPr bwMode="auto">
          <a:xfrm>
            <a:off x="4140200" y="1795463"/>
            <a:ext cx="431800" cy="792162"/>
          </a:xfrm>
          <a:prstGeom prst="rect">
            <a:avLst/>
          </a:prstGeom>
          <a:noFill/>
          <a:ln w="9525">
            <a:noFill/>
            <a:miter lim="800000"/>
          </a:ln>
        </p:spPr>
        <p:txBody>
          <a:bodyPr tIns="0" bIns="0">
            <a:spAutoFit/>
          </a:bodyPr>
          <a:lstStyle/>
          <a:p>
            <a:pPr>
              <a:spcBef>
                <a:spcPct val="50000"/>
              </a:spcBef>
              <a:spcAft>
                <a:spcPct val="10000"/>
              </a:spcAft>
            </a:pPr>
            <a:r>
              <a:rPr lang="en-US" altLang="zh-CN" sz="2000" dirty="0"/>
              <a:t>1</a:t>
            </a:r>
            <a:endParaRPr lang="en-US" altLang="zh-CN" sz="2000" dirty="0"/>
          </a:p>
          <a:p>
            <a:pPr>
              <a:spcBef>
                <a:spcPct val="50000"/>
              </a:spcBef>
              <a:spcAft>
                <a:spcPct val="10000"/>
              </a:spcAft>
            </a:pPr>
            <a:r>
              <a:rPr lang="en-US" altLang="zh-CN" sz="2000" dirty="0"/>
              <a:t>2</a:t>
            </a:r>
            <a:endParaRPr lang="en-US" altLang="zh-CN" sz="2000" dirty="0"/>
          </a:p>
        </p:txBody>
      </p:sp>
      <p:sp>
        <p:nvSpPr>
          <p:cNvPr id="353361" name="Text Box 81"/>
          <p:cNvSpPr txBox="1">
            <a:spLocks noChangeArrowheads="1"/>
          </p:cNvSpPr>
          <p:nvPr/>
        </p:nvSpPr>
        <p:spPr bwMode="auto">
          <a:xfrm>
            <a:off x="7924828" y="1500174"/>
            <a:ext cx="719138" cy="1169988"/>
          </a:xfrm>
          <a:prstGeom prst="rect">
            <a:avLst/>
          </a:prstGeom>
          <a:noFill/>
          <a:ln w="9525">
            <a:noFill/>
            <a:miter lim="800000"/>
          </a:ln>
        </p:spPr>
        <p:txBody>
          <a:bodyPr tIns="72000" bIns="0">
            <a:spAutoFit/>
          </a:bodyPr>
          <a:lstStyle/>
          <a:p>
            <a:pPr>
              <a:spcAft>
                <a:spcPct val="30000"/>
              </a:spcAft>
            </a:pPr>
            <a:r>
              <a:rPr lang="en-US" altLang="zh-CN" sz="2000" dirty="0"/>
              <a:t>5</a:t>
            </a:r>
            <a:endParaRPr lang="en-US" altLang="zh-CN" sz="2000" dirty="0"/>
          </a:p>
          <a:p>
            <a:pPr>
              <a:spcAft>
                <a:spcPct val="30000"/>
              </a:spcAft>
            </a:pPr>
            <a:r>
              <a:rPr lang="en-US" altLang="zh-CN" sz="2000" dirty="0"/>
              <a:t>6</a:t>
            </a:r>
            <a:endParaRPr lang="en-US" altLang="zh-CN" sz="2000" dirty="0"/>
          </a:p>
          <a:p>
            <a:pPr>
              <a:spcAft>
                <a:spcPct val="30000"/>
              </a:spcAft>
            </a:pPr>
            <a:r>
              <a:rPr lang="en-US" altLang="zh-CN" sz="2000" dirty="0"/>
              <a:t>7</a:t>
            </a:r>
            <a:endParaRPr lang="en-US" altLang="zh-CN" sz="2000" dirty="0"/>
          </a:p>
        </p:txBody>
      </p:sp>
      <p:sp>
        <p:nvSpPr>
          <p:cNvPr id="75833" name="Rectangle 84"/>
          <p:cNvSpPr>
            <a:spLocks noGrp="1" noChangeArrowheads="1"/>
          </p:cNvSpPr>
          <p:nvPr>
            <p:ph type="title"/>
          </p:nvPr>
        </p:nvSpPr>
        <p:spPr>
          <a:xfrm>
            <a:off x="357188" y="274638"/>
            <a:ext cx="8572500" cy="725487"/>
          </a:xfrm>
        </p:spPr>
        <p:txBody>
          <a:bodyPr/>
          <a:lstStyle/>
          <a:p>
            <a:pPr eaLnBrk="1" fontAlgn="auto" hangingPunct="1">
              <a:spcAft>
                <a:spcPts val="0"/>
              </a:spcAft>
              <a:defRPr/>
            </a:pPr>
            <a:r>
              <a:rPr lang="zh-CN" altLang="en-US" sz="4000" dirty="0" smtClean="0">
                <a:solidFill>
                  <a:schemeClr val="accent1">
                    <a:satMod val="150000"/>
                  </a:schemeClr>
                </a:solidFill>
              </a:rPr>
              <a:t>参考答案</a:t>
            </a:r>
            <a:r>
              <a:rPr lang="en-US" altLang="zh-CN" sz="4000" dirty="0" smtClean="0">
                <a:solidFill>
                  <a:schemeClr val="accent1">
                    <a:satMod val="150000"/>
                  </a:schemeClr>
                </a:solidFill>
              </a:rPr>
              <a:t>:</a:t>
            </a:r>
            <a:r>
              <a:rPr lang="zh-CN" altLang="en-US" sz="4000" dirty="0" smtClean="0">
                <a:solidFill>
                  <a:schemeClr val="accent1">
                    <a:satMod val="150000"/>
                  </a:schemeClr>
                </a:solidFill>
              </a:rPr>
              <a:t>使用等价类划分法</a:t>
            </a:r>
            <a:endParaRPr lang="en-US" altLang="zh-CN" sz="4000" dirty="0" smtClean="0">
              <a:solidFill>
                <a:schemeClr val="accent1">
                  <a:satMod val="1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3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33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33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33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3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58" grpId="0"/>
      <p:bldP spid="353359" grpId="0"/>
      <p:bldP spid="353360" grpId="0"/>
      <p:bldP spid="3533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t>把被测程序视为一个不能打开的黑盒子，在完全不考虑程序内部结构和内部特性的情况下进行的测试 。</a:t>
            </a:r>
            <a:endParaRPr lang="zh-CN" altLang="en-US" sz="2800" dirty="0" smtClean="0"/>
          </a:p>
          <a:p>
            <a:endParaRPr lang="zh-CN" altLang="en-US" dirty="0"/>
          </a:p>
        </p:txBody>
      </p:sp>
      <p:sp>
        <p:nvSpPr>
          <p:cNvPr id="3" name="标题 2"/>
          <p:cNvSpPr>
            <a:spLocks noGrp="1"/>
          </p:cNvSpPr>
          <p:nvPr>
            <p:ph type="title"/>
          </p:nvPr>
        </p:nvSpPr>
        <p:spPr/>
        <p:txBody>
          <a:bodyPr/>
          <a:lstStyle/>
          <a:p>
            <a:r>
              <a:rPr lang="zh-CN" altLang="en-US" dirty="0" smtClean="0"/>
              <a:t>黑盒测试方法</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4306" name="Group 2"/>
          <p:cNvGraphicFramePr>
            <a:graphicFrameLocks noGrp="1"/>
          </p:cNvGraphicFramePr>
          <p:nvPr/>
        </p:nvGraphicFramePr>
        <p:xfrm>
          <a:off x="395288" y="260350"/>
          <a:ext cx="6767512" cy="5943600"/>
        </p:xfrm>
        <a:graphic>
          <a:graphicData uri="http://schemas.openxmlformats.org/drawingml/2006/table">
            <a:tbl>
              <a:tblPr/>
              <a:tblGrid>
                <a:gridCol w="1295400"/>
                <a:gridCol w="1152525"/>
                <a:gridCol w="1206500"/>
                <a:gridCol w="1306512"/>
                <a:gridCol w="1806575"/>
              </a:tblGrid>
              <a:tr h="366713">
                <a:tc row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测试用例</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编号</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输入数据</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预期输出</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vMerge="1">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地区码</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前缀</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后缀</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3937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空白</a:t>
                      </a: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接受（有效）</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接受（有效）</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2B3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2345</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1B34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23345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拒绝（无效）</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4412" name="Group 108"/>
          <p:cNvGraphicFramePr>
            <a:graphicFrameLocks noGrp="1"/>
          </p:cNvGraphicFramePr>
          <p:nvPr/>
        </p:nvGraphicFramePr>
        <p:xfrm>
          <a:off x="7164388" y="260350"/>
          <a:ext cx="1511300" cy="5949950"/>
        </p:xfrm>
        <a:graphic>
          <a:graphicData uri="http://schemas.openxmlformats.org/drawingml/2006/table">
            <a:tbl>
              <a:tblPr/>
              <a:tblGrid>
                <a:gridCol w="1511300"/>
              </a:tblGrid>
              <a:tr h="7905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覆盖等价类</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1, 3, 4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2, 3, 4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5,3,4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6,3,4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7,3,4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2, 8,4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2,9,4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2,10,4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2,11,4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2,12,4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2,3,13</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2,3,14</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2,3,15</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5430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54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575"/>
            <a:ext cx="8229600" cy="1252538"/>
          </a:xfrm>
        </p:spPr>
        <p:txBody>
          <a:bodyPr/>
          <a:lstStyle/>
          <a:p>
            <a:pPr>
              <a:defRPr/>
            </a:pPr>
            <a:endParaRPr lang="zh-CN" altLang="en-US"/>
          </a:p>
        </p:txBody>
      </p:sp>
      <p:sp>
        <p:nvSpPr>
          <p:cNvPr id="35843" name="内容占位符 2"/>
          <p:cNvSpPr>
            <a:spLocks noGrp="1"/>
          </p:cNvSpPr>
          <p:nvPr>
            <p:ph idx="1"/>
          </p:nvPr>
        </p:nvSpPr>
        <p:spPr/>
        <p:txBody>
          <a:bodyPr/>
          <a:lstStyle/>
          <a:p>
            <a:endParaRPr lang="zh-CN" altLang="en-US" smtClean="0"/>
          </a:p>
        </p:txBody>
      </p:sp>
      <p:pic>
        <p:nvPicPr>
          <p:cNvPr id="35844" name="Picture 2"/>
          <p:cNvPicPr>
            <a:picLocks noChangeAspect="1" noChangeArrowheads="1"/>
          </p:cNvPicPr>
          <p:nvPr/>
        </p:nvPicPr>
        <p:blipFill>
          <a:blip r:embed="rId1"/>
          <a:srcRect/>
          <a:stretch>
            <a:fillRect/>
          </a:stretch>
        </p:blipFill>
        <p:spPr bwMode="auto">
          <a:xfrm>
            <a:off x="428596" y="1214422"/>
            <a:ext cx="8289925" cy="4786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575"/>
            <a:ext cx="8229600" cy="1252538"/>
          </a:xfrm>
        </p:spPr>
        <p:txBody>
          <a:bodyPr/>
          <a:lstStyle/>
          <a:p>
            <a:pPr>
              <a:defRPr/>
            </a:pPr>
            <a:endParaRPr lang="zh-CN" altLang="en-US"/>
          </a:p>
        </p:txBody>
      </p:sp>
      <p:sp>
        <p:nvSpPr>
          <p:cNvPr id="36867" name="内容占位符 2"/>
          <p:cNvSpPr>
            <a:spLocks noGrp="1"/>
          </p:cNvSpPr>
          <p:nvPr>
            <p:ph idx="1"/>
          </p:nvPr>
        </p:nvSpPr>
        <p:spPr/>
        <p:txBody>
          <a:bodyPr/>
          <a:lstStyle/>
          <a:p>
            <a:endParaRPr lang="zh-CN" altLang="en-US" smtClean="0"/>
          </a:p>
        </p:txBody>
      </p:sp>
      <p:pic>
        <p:nvPicPr>
          <p:cNvPr id="36868" name="Picture 2"/>
          <p:cNvPicPr>
            <a:picLocks noChangeAspect="1" noChangeArrowheads="1"/>
          </p:cNvPicPr>
          <p:nvPr/>
        </p:nvPicPr>
        <p:blipFill>
          <a:blip r:embed="rId1"/>
          <a:srcRect/>
          <a:stretch>
            <a:fillRect/>
          </a:stretch>
        </p:blipFill>
        <p:spPr bwMode="auto">
          <a:xfrm>
            <a:off x="142844" y="1285860"/>
            <a:ext cx="8821737" cy="485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575"/>
            <a:ext cx="8229600" cy="1252538"/>
          </a:xfrm>
        </p:spPr>
        <p:txBody>
          <a:bodyPr/>
          <a:lstStyle/>
          <a:p>
            <a:pPr>
              <a:defRPr/>
            </a:pPr>
            <a:endParaRPr lang="zh-CN" altLang="en-US"/>
          </a:p>
        </p:txBody>
      </p:sp>
      <p:sp>
        <p:nvSpPr>
          <p:cNvPr id="37891" name="内容占位符 2"/>
          <p:cNvSpPr>
            <a:spLocks noGrp="1"/>
          </p:cNvSpPr>
          <p:nvPr>
            <p:ph idx="1"/>
          </p:nvPr>
        </p:nvSpPr>
        <p:spPr/>
        <p:txBody>
          <a:bodyPr/>
          <a:lstStyle/>
          <a:p>
            <a:endParaRPr lang="zh-CN" altLang="en-US" smtClean="0"/>
          </a:p>
        </p:txBody>
      </p:sp>
      <p:pic>
        <p:nvPicPr>
          <p:cNvPr id="37892" name="Picture 2"/>
          <p:cNvPicPr>
            <a:picLocks noChangeAspect="1" noChangeArrowheads="1"/>
          </p:cNvPicPr>
          <p:nvPr/>
        </p:nvPicPr>
        <p:blipFill>
          <a:blip r:embed="rId1"/>
          <a:srcRect/>
          <a:stretch>
            <a:fillRect/>
          </a:stretch>
        </p:blipFill>
        <p:spPr bwMode="auto">
          <a:xfrm>
            <a:off x="285750" y="1214422"/>
            <a:ext cx="8412163" cy="4786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575"/>
            <a:ext cx="8229600" cy="1252538"/>
          </a:xfrm>
        </p:spPr>
        <p:txBody>
          <a:bodyPr/>
          <a:lstStyle/>
          <a:p>
            <a:pPr>
              <a:defRPr/>
            </a:pPr>
            <a:endParaRPr lang="zh-CN" altLang="en-US"/>
          </a:p>
        </p:txBody>
      </p:sp>
      <p:sp>
        <p:nvSpPr>
          <p:cNvPr id="38915" name="内容占位符 2"/>
          <p:cNvSpPr>
            <a:spLocks noGrp="1"/>
          </p:cNvSpPr>
          <p:nvPr>
            <p:ph idx="1"/>
          </p:nvPr>
        </p:nvSpPr>
        <p:spPr/>
        <p:txBody>
          <a:bodyPr/>
          <a:lstStyle/>
          <a:p>
            <a:endParaRPr lang="zh-CN" altLang="en-US" smtClean="0"/>
          </a:p>
        </p:txBody>
      </p:sp>
      <p:pic>
        <p:nvPicPr>
          <p:cNvPr id="38916" name="Picture 2"/>
          <p:cNvPicPr>
            <a:picLocks noChangeAspect="1" noChangeArrowheads="1"/>
          </p:cNvPicPr>
          <p:nvPr/>
        </p:nvPicPr>
        <p:blipFill>
          <a:blip r:embed="rId1"/>
          <a:srcRect/>
          <a:stretch>
            <a:fillRect/>
          </a:stretch>
        </p:blipFill>
        <p:spPr bwMode="auto">
          <a:xfrm>
            <a:off x="214313" y="1643063"/>
            <a:ext cx="8777287" cy="473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575"/>
            <a:ext cx="8229600" cy="1252538"/>
          </a:xfrm>
        </p:spPr>
        <p:txBody>
          <a:bodyPr/>
          <a:lstStyle/>
          <a:p>
            <a:pPr>
              <a:defRPr/>
            </a:pPr>
            <a:endParaRPr lang="zh-CN" altLang="en-US"/>
          </a:p>
        </p:txBody>
      </p:sp>
      <p:sp>
        <p:nvSpPr>
          <p:cNvPr id="39939" name="内容占位符 2"/>
          <p:cNvSpPr>
            <a:spLocks noGrp="1"/>
          </p:cNvSpPr>
          <p:nvPr>
            <p:ph idx="1"/>
          </p:nvPr>
        </p:nvSpPr>
        <p:spPr/>
        <p:txBody>
          <a:bodyPr/>
          <a:lstStyle/>
          <a:p>
            <a:endParaRPr lang="zh-CN" altLang="en-US" smtClean="0"/>
          </a:p>
        </p:txBody>
      </p:sp>
      <p:pic>
        <p:nvPicPr>
          <p:cNvPr id="39940" name="Picture 1" descr="C:\Users\Administrator\AppData\Roaming\Tencent\Users\184036895\QQ\WinTemp\RichOle\CJYMVPM8GR]{O24W(PK4{5T.png"/>
          <p:cNvPicPr>
            <a:picLocks noChangeAspect="1" noChangeArrowheads="1"/>
          </p:cNvPicPr>
          <p:nvPr/>
        </p:nvPicPr>
        <p:blipFill>
          <a:blip r:embed="rId1"/>
          <a:srcRect/>
          <a:stretch>
            <a:fillRect/>
          </a:stretch>
        </p:blipFill>
        <p:spPr bwMode="auto">
          <a:xfrm>
            <a:off x="500063" y="1643063"/>
            <a:ext cx="8278812" cy="4643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575"/>
            <a:ext cx="8229600" cy="1252538"/>
          </a:xfrm>
        </p:spPr>
        <p:txBody>
          <a:bodyPr/>
          <a:lstStyle/>
          <a:p>
            <a:pPr>
              <a:defRPr/>
            </a:pPr>
            <a:endParaRPr lang="zh-CN" altLang="en-US"/>
          </a:p>
        </p:txBody>
      </p:sp>
      <p:sp>
        <p:nvSpPr>
          <p:cNvPr id="40963" name="内容占位符 2"/>
          <p:cNvSpPr>
            <a:spLocks noGrp="1"/>
          </p:cNvSpPr>
          <p:nvPr>
            <p:ph idx="1"/>
          </p:nvPr>
        </p:nvSpPr>
        <p:spPr/>
        <p:txBody>
          <a:bodyPr/>
          <a:lstStyle/>
          <a:p>
            <a:endParaRPr lang="zh-CN" altLang="en-US" smtClean="0"/>
          </a:p>
        </p:txBody>
      </p:sp>
      <p:pic>
        <p:nvPicPr>
          <p:cNvPr id="40964" name="Picture 2"/>
          <p:cNvPicPr>
            <a:picLocks noChangeAspect="1" noChangeArrowheads="1"/>
          </p:cNvPicPr>
          <p:nvPr/>
        </p:nvPicPr>
        <p:blipFill>
          <a:blip r:embed="rId1"/>
          <a:srcRect/>
          <a:stretch>
            <a:fillRect/>
          </a:stretch>
        </p:blipFill>
        <p:spPr bwMode="auto">
          <a:xfrm>
            <a:off x="285750" y="1714500"/>
            <a:ext cx="8629650" cy="4500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575"/>
            <a:ext cx="8229600" cy="1252538"/>
          </a:xfrm>
        </p:spPr>
        <p:txBody>
          <a:bodyPr/>
          <a:lstStyle/>
          <a:p>
            <a:pPr>
              <a:defRPr/>
            </a:pPr>
            <a:endParaRPr lang="zh-CN" altLang="en-US"/>
          </a:p>
        </p:txBody>
      </p:sp>
      <p:sp>
        <p:nvSpPr>
          <p:cNvPr id="41987" name="内容占位符 2"/>
          <p:cNvSpPr>
            <a:spLocks noGrp="1"/>
          </p:cNvSpPr>
          <p:nvPr>
            <p:ph idx="1"/>
          </p:nvPr>
        </p:nvSpPr>
        <p:spPr/>
        <p:txBody>
          <a:bodyPr/>
          <a:lstStyle/>
          <a:p>
            <a:endParaRPr lang="zh-CN" altLang="en-US" smtClean="0"/>
          </a:p>
        </p:txBody>
      </p:sp>
      <p:pic>
        <p:nvPicPr>
          <p:cNvPr id="41988" name="Picture 1" descr="C:\Users\Administrator\AppData\Roaming\Tencent\Users\184036895\QQ\WinTemp\RichOle\`PB~R~{[J]WBQ2CMDQ$8}}O.png"/>
          <p:cNvPicPr>
            <a:picLocks noChangeAspect="1" noChangeArrowheads="1"/>
          </p:cNvPicPr>
          <p:nvPr/>
        </p:nvPicPr>
        <p:blipFill>
          <a:blip r:embed="rId1"/>
          <a:srcRect/>
          <a:stretch>
            <a:fillRect/>
          </a:stretch>
        </p:blipFill>
        <p:spPr bwMode="auto">
          <a:xfrm>
            <a:off x="357188" y="1857375"/>
            <a:ext cx="8131175" cy="4214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zh-CN" altLang="en-US" sz="4000" dirty="0" smtClean="0">
                <a:solidFill>
                  <a:schemeClr val="accent1">
                    <a:satMod val="150000"/>
                  </a:schemeClr>
                </a:solidFill>
              </a:rPr>
              <a:t>二、边界值分析法</a:t>
            </a:r>
            <a:endParaRPr lang="zh-CN" altLang="en-US" sz="4000" dirty="0" smtClean="0">
              <a:solidFill>
                <a:schemeClr val="accent1">
                  <a:satMod val="150000"/>
                </a:schemeClr>
              </a:solidFill>
            </a:endParaRPr>
          </a:p>
        </p:txBody>
      </p:sp>
      <p:sp>
        <p:nvSpPr>
          <p:cNvPr id="296964" name="Rectangle 4"/>
          <p:cNvSpPr>
            <a:spLocks noChangeArrowheads="1"/>
          </p:cNvSpPr>
          <p:nvPr/>
        </p:nvSpPr>
        <p:spPr bwMode="auto">
          <a:xfrm>
            <a:off x="2197100" y="2132013"/>
            <a:ext cx="6119813" cy="3097212"/>
          </a:xfrm>
          <a:prstGeom prst="rect">
            <a:avLst/>
          </a:prstGeom>
          <a:noFill/>
          <a:ln w="9525">
            <a:noFill/>
            <a:miter lim="800000"/>
          </a:ln>
        </p:spPr>
        <p:txBody>
          <a:bodyPr/>
          <a:lstStyle/>
          <a:p>
            <a:pPr marL="342900" indent="-342900" algn="l">
              <a:lnSpc>
                <a:spcPct val="120000"/>
              </a:lnSpc>
              <a:spcBef>
                <a:spcPct val="40000"/>
              </a:spcBef>
              <a:spcAft>
                <a:spcPct val="4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1.  </a:t>
            </a:r>
            <a:r>
              <a:rPr lang="zh-CN" altLang="en-US" sz="2800" b="0" dirty="0">
                <a:latin typeface="Arial" panose="020B0604020202020204" pitchFamily="34" charset="0"/>
              </a:rPr>
              <a:t>什么是边界值分析法</a:t>
            </a:r>
            <a:endParaRPr lang="en-US" altLang="zh-CN" sz="2800" b="0" dirty="0">
              <a:latin typeface="Arial" panose="020B0604020202020204" pitchFamily="34" charset="0"/>
            </a:endParaRPr>
          </a:p>
          <a:p>
            <a:pPr marL="342900" indent="-342900" algn="l">
              <a:lnSpc>
                <a:spcPct val="120000"/>
              </a:lnSpc>
              <a:spcBef>
                <a:spcPct val="40000"/>
              </a:spcBef>
              <a:spcAft>
                <a:spcPct val="4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2.  </a:t>
            </a:r>
            <a:r>
              <a:rPr lang="zh-CN" altLang="en-US" sz="2800" b="0" dirty="0" smtClean="0">
                <a:latin typeface="Arial" panose="020B0604020202020204" pitchFamily="34" charset="0"/>
              </a:rPr>
              <a:t>边界值分析法测试用例的设计</a:t>
            </a:r>
            <a:endParaRPr lang="zh-CN" altLang="en-US" sz="2800" dirty="0">
              <a:latin typeface="Arial" panose="020B0604020202020204" pitchFamily="34" charset="0"/>
              <a:hlinkClick r:id="rId1" action="ppaction://hlinksldjump"/>
            </a:endParaRPr>
          </a:p>
          <a:p>
            <a:pPr marL="342900" indent="-342900" algn="l">
              <a:lnSpc>
                <a:spcPct val="120000"/>
              </a:lnSpc>
              <a:spcBef>
                <a:spcPct val="40000"/>
              </a:spcBef>
              <a:spcAft>
                <a:spcPct val="4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3.  </a:t>
            </a:r>
            <a:r>
              <a:rPr lang="zh-CN" altLang="en-US" sz="2800" b="0" dirty="0">
                <a:latin typeface="Arial" panose="020B0604020202020204" pitchFamily="34" charset="0"/>
              </a:rPr>
              <a:t>边界值分析法</a:t>
            </a:r>
            <a:r>
              <a:rPr lang="zh-CN" altLang="en-US" sz="2800" b="0" dirty="0" smtClean="0">
                <a:latin typeface="Arial" panose="020B0604020202020204" pitchFamily="34" charset="0"/>
              </a:rPr>
              <a:t>测试实践</a:t>
            </a:r>
            <a:endParaRPr lang="zh-CN" altLang="en-US" sz="2800"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4"/>
                                        </p:tgtEl>
                                        <p:attrNameLst>
                                          <p:attrName>style.visibility</p:attrName>
                                        </p:attrNameLst>
                                      </p:cBhvr>
                                      <p:to>
                                        <p:strVal val="visible"/>
                                      </p:to>
                                    </p:set>
                                    <p:animEffect transition="in" filter="wipe(left)">
                                      <p:cBhvr>
                                        <p:cTn id="7" dur="500"/>
                                        <p:tgtEl>
                                          <p:spTgt spid="296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fontAlgn="auto" hangingPunct="1">
              <a:spcAft>
                <a:spcPts val="0"/>
              </a:spcAft>
              <a:defRPr/>
            </a:pPr>
            <a:r>
              <a:rPr lang="en-US" altLang="zh-CN" sz="4000" b="0" dirty="0" smtClean="0">
                <a:solidFill>
                  <a:schemeClr val="accent1">
                    <a:satMod val="150000"/>
                  </a:schemeClr>
                </a:solidFill>
                <a:latin typeface="Arial" panose="020B0604020202020204" pitchFamily="34" charset="0"/>
              </a:rPr>
              <a:t> </a:t>
            </a:r>
            <a:r>
              <a:rPr lang="zh-CN" altLang="en-US" sz="4000" dirty="0" smtClean="0">
                <a:solidFill>
                  <a:schemeClr val="accent1">
                    <a:satMod val="150000"/>
                  </a:schemeClr>
                </a:solidFill>
              </a:rPr>
              <a:t>什么是边界值分析法</a:t>
            </a:r>
            <a:endParaRPr lang="zh-CN" altLang="en-US" sz="4000" dirty="0" smtClean="0">
              <a:solidFill>
                <a:schemeClr val="accent1">
                  <a:satMod val="150000"/>
                </a:schemeClr>
              </a:solidFill>
            </a:endParaRPr>
          </a:p>
        </p:txBody>
      </p:sp>
      <p:sp>
        <p:nvSpPr>
          <p:cNvPr id="132099" name="Rectangle 3"/>
          <p:cNvSpPr>
            <a:spLocks noGrp="1" noChangeArrowheads="1"/>
          </p:cNvSpPr>
          <p:nvPr>
            <p:ph idx="1"/>
          </p:nvPr>
        </p:nvSpPr>
        <p:spPr>
          <a:xfrm>
            <a:off x="457200" y="1785938"/>
            <a:ext cx="8305800" cy="4811712"/>
          </a:xfrm>
        </p:spPr>
        <p:txBody>
          <a:bodyPr/>
          <a:lstStyle/>
          <a:p>
            <a:pPr algn="just" eaLnBrk="1" hangingPunct="1"/>
            <a:r>
              <a:rPr lang="zh-CN" altLang="en-US" sz="2800" smtClean="0"/>
              <a:t>边界值分析法就是对输入或输出的边界值进行测试的一种黑盒测试方法。通常边界值分析法是作为对等价类划分法的补充，这种情况下，其测试用例来自等价类的边界。</a:t>
            </a:r>
            <a:endParaRPr lang="en-US" altLang="zh-CN"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arn(outVertical)">
                                      <p:cBhvr>
                                        <p:cTn id="7" dur="500"/>
                                        <p:tgtEl>
                                          <p:spTgt spid="132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099">
                                            <p:txEl>
                                              <p:pRg st="0" end="0"/>
                                            </p:txEl>
                                          </p:spTgt>
                                        </p:tgtEl>
                                        <p:attrNameLst>
                                          <p:attrName>style.visibility</p:attrName>
                                        </p:attrNameLst>
                                      </p:cBhvr>
                                      <p:to>
                                        <p:strVal val="visible"/>
                                      </p:to>
                                    </p:set>
                                    <p:animEffect transition="in" filter="wipe(left)">
                                      <p:cBhvr>
                                        <p:cTn id="12" dur="500"/>
                                        <p:tgtEl>
                                          <p:spTgt spid="132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 name="Picture 2"/>
          <p:cNvPicPr>
            <a:picLocks noChangeAspect="1" noChangeArrowheads="1"/>
          </p:cNvPicPr>
          <p:nvPr/>
        </p:nvPicPr>
        <p:blipFill>
          <a:blip r:embed="rId1"/>
          <a:srcRect/>
          <a:stretch>
            <a:fillRect/>
          </a:stretch>
        </p:blipFill>
        <p:spPr bwMode="auto">
          <a:xfrm>
            <a:off x="428596" y="214290"/>
            <a:ext cx="8215312" cy="615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fontAlgn="auto" hangingPunct="1">
              <a:spcAft>
                <a:spcPts val="0"/>
              </a:spcAft>
              <a:defRPr/>
            </a:pPr>
            <a:r>
              <a:rPr lang="zh-CN" altLang="en-US" sz="4000" smtClean="0">
                <a:solidFill>
                  <a:schemeClr val="accent1">
                    <a:satMod val="150000"/>
                  </a:schemeClr>
                </a:solidFill>
              </a:rPr>
              <a:t>为什么使用边界值分析法？</a:t>
            </a:r>
            <a:endParaRPr lang="zh-CN" altLang="en-US" sz="4000" smtClean="0">
              <a:solidFill>
                <a:schemeClr val="accent1">
                  <a:satMod val="150000"/>
                </a:schemeClr>
              </a:solidFill>
            </a:endParaRPr>
          </a:p>
        </p:txBody>
      </p:sp>
      <p:sp>
        <p:nvSpPr>
          <p:cNvPr id="132099" name="Rectangle 3"/>
          <p:cNvSpPr>
            <a:spLocks noGrp="1" noChangeArrowheads="1"/>
          </p:cNvSpPr>
          <p:nvPr>
            <p:ph idx="1"/>
          </p:nvPr>
        </p:nvSpPr>
        <p:spPr>
          <a:xfrm>
            <a:off x="457200" y="1643063"/>
            <a:ext cx="8305800" cy="4954587"/>
          </a:xfrm>
        </p:spPr>
        <p:txBody>
          <a:bodyPr/>
          <a:lstStyle/>
          <a:p>
            <a:pPr algn="just" eaLnBrk="1" hangingPunct="1"/>
            <a:r>
              <a:rPr lang="zh-CN" altLang="en-US" smtClean="0">
                <a:latin typeface="Times New Roman" panose="02020603050405020304" pitchFamily="18" charset="0"/>
              </a:rPr>
              <a:t>无数的测试实践表明，大量的故障往往发生在输入定义域或输出值域的边界上，而不是在其内部。因此，针对各种边界情况设计测试用例，通常会取得很好的测试效果。</a:t>
            </a:r>
            <a:endParaRPr lang="zh-CN" altLang="en-US"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arn(outVertical)">
                                      <p:cBhvr>
                                        <p:cTn id="7" dur="500"/>
                                        <p:tgtEl>
                                          <p:spTgt spid="132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099">
                                            <p:txEl>
                                              <p:pRg st="0" end="0"/>
                                            </p:txEl>
                                          </p:spTgt>
                                        </p:tgtEl>
                                        <p:attrNameLst>
                                          <p:attrName>style.visibility</p:attrName>
                                        </p:attrNameLst>
                                      </p:cBhvr>
                                      <p:to>
                                        <p:strVal val="visible"/>
                                      </p:to>
                                    </p:set>
                                    <p:animEffect transition="in" filter="wipe(left)">
                                      <p:cBhvr>
                                        <p:cTn id="12" dur="500"/>
                                        <p:tgtEl>
                                          <p:spTgt spid="132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3813" y="476250"/>
            <a:ext cx="9144000" cy="576263"/>
          </a:xfrm>
        </p:spPr>
        <p:txBody>
          <a:bodyPr>
            <a:normAutofit fontScale="90000"/>
          </a:bodyPr>
          <a:lstStyle/>
          <a:p>
            <a:pPr eaLnBrk="1" fontAlgn="auto" hangingPunct="1">
              <a:spcAft>
                <a:spcPts val="0"/>
              </a:spcAft>
              <a:defRPr/>
            </a:pPr>
            <a:r>
              <a:rPr lang="zh-CN" altLang="en-US" dirty="0" smtClean="0">
                <a:solidFill>
                  <a:schemeClr val="accent1">
                    <a:satMod val="150000"/>
                  </a:schemeClr>
                </a:solidFill>
                <a:latin typeface="Times New Roman" panose="02020603050405020304" pitchFamily="18" charset="0"/>
              </a:rPr>
              <a:t>怎样用边界值分析法设计测试用例？</a:t>
            </a:r>
            <a:endParaRPr lang="zh-CN" altLang="en-US" dirty="0" smtClean="0">
              <a:solidFill>
                <a:schemeClr val="accent1">
                  <a:satMod val="150000"/>
                </a:schemeClr>
              </a:solidFill>
            </a:endParaRPr>
          </a:p>
        </p:txBody>
      </p:sp>
      <p:sp>
        <p:nvSpPr>
          <p:cNvPr id="34819" name="内容占位符 2"/>
          <p:cNvSpPr>
            <a:spLocks noGrp="1"/>
          </p:cNvSpPr>
          <p:nvPr>
            <p:ph idx="1"/>
          </p:nvPr>
        </p:nvSpPr>
        <p:spPr/>
        <p:txBody>
          <a:bodyPr/>
          <a:lstStyle/>
          <a:p>
            <a:pPr algn="just" eaLnBrk="1" hangingPunct="1">
              <a:spcBef>
                <a:spcPct val="15000"/>
              </a:spcBef>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1</a:t>
            </a:r>
            <a:r>
              <a:rPr lang="zh-CN" altLang="en-US" smtClean="0">
                <a:latin typeface="Times New Roman" panose="02020603050405020304" pitchFamily="18" charset="0"/>
              </a:rPr>
              <a:t>）首先确定边界情况。通常输入或输出等价类的边界就是应该着重测试的边界情况。</a:t>
            </a:r>
            <a:endParaRPr lang="zh-CN" altLang="en-US" smtClean="0">
              <a:latin typeface="Times New Roman" panose="02020603050405020304" pitchFamily="18" charset="0"/>
            </a:endParaRPr>
          </a:p>
          <a:p>
            <a:pPr algn="just" eaLnBrk="1" hangingPunct="1">
              <a:spcBef>
                <a:spcPct val="15000"/>
              </a:spcBef>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2</a:t>
            </a:r>
            <a:r>
              <a:rPr lang="zh-CN" altLang="en-US" smtClean="0">
                <a:latin typeface="Times New Roman" panose="02020603050405020304" pitchFamily="18" charset="0"/>
              </a:rPr>
              <a:t>）选取正好等于、刚刚大于或刚刚小于边界的值作为测试数据，而不是选取等价类中的典型值或任意值。</a:t>
            </a:r>
            <a:endParaRPr lang="zh-CN" altLang="en-US" smtClean="0">
              <a:latin typeface="Times New Roman" panose="02020603050405020304" pitchFamily="18" charset="0"/>
            </a:endParaRPr>
          </a:p>
          <a:p>
            <a:pPr eaLnBrk="1" hangingPunct="1"/>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zh-CN" altLang="en-US" sz="3600" dirty="0" smtClean="0">
                <a:solidFill>
                  <a:schemeClr val="accent1">
                    <a:satMod val="150000"/>
                  </a:schemeClr>
                </a:solidFill>
              </a:rPr>
              <a:t>你能说出一些</a:t>
            </a:r>
            <a:r>
              <a:rPr lang="en-US" altLang="zh-CN" sz="3600" dirty="0" smtClean="0">
                <a:solidFill>
                  <a:schemeClr val="accent1">
                    <a:satMod val="150000"/>
                  </a:schemeClr>
                </a:solidFill>
              </a:rPr>
              <a:t> </a:t>
            </a:r>
            <a:r>
              <a:rPr lang="zh-CN" altLang="en-US" sz="3600" dirty="0" smtClean="0">
                <a:solidFill>
                  <a:schemeClr val="accent1">
                    <a:satMod val="150000"/>
                  </a:schemeClr>
                </a:solidFill>
              </a:rPr>
              <a:t>常见的</a:t>
            </a:r>
            <a:r>
              <a:rPr lang="zh-CN" altLang="en-US" sz="4000" dirty="0" smtClean="0">
                <a:solidFill>
                  <a:schemeClr val="accent1">
                    <a:satMod val="150000"/>
                  </a:schemeClr>
                </a:solidFill>
              </a:rPr>
              <a:t>边界值</a:t>
            </a:r>
            <a:r>
              <a:rPr lang="zh-CN" altLang="en-US" sz="3600" dirty="0" smtClean="0">
                <a:solidFill>
                  <a:schemeClr val="accent1">
                    <a:satMod val="150000"/>
                  </a:schemeClr>
                </a:solidFill>
              </a:rPr>
              <a:t>吗</a:t>
            </a:r>
            <a:r>
              <a:rPr lang="en-US" altLang="zh-CN" sz="3600" dirty="0" smtClean="0">
                <a:solidFill>
                  <a:schemeClr val="accent1">
                    <a:satMod val="150000"/>
                  </a:schemeClr>
                </a:solidFill>
              </a:rPr>
              <a:t>?</a:t>
            </a:r>
            <a:endParaRPr lang="en-US" altLang="zh-CN" sz="3600" dirty="0" smtClean="0">
              <a:solidFill>
                <a:schemeClr val="accent1">
                  <a:satMod val="150000"/>
                </a:schemeClr>
              </a:solidFill>
            </a:endParaRPr>
          </a:p>
        </p:txBody>
      </p:sp>
      <p:sp>
        <p:nvSpPr>
          <p:cNvPr id="35843" name="Rectangle 3"/>
          <p:cNvSpPr>
            <a:spLocks noGrp="1" noChangeArrowheads="1"/>
          </p:cNvSpPr>
          <p:nvPr>
            <p:ph idx="1"/>
          </p:nvPr>
        </p:nvSpPr>
        <p:spPr>
          <a:xfrm>
            <a:off x="828675" y="1773238"/>
            <a:ext cx="7631113" cy="3960812"/>
          </a:xfrm>
        </p:spPr>
        <p:txBody>
          <a:bodyPr>
            <a:normAutofit fontScale="92500" lnSpcReduction="10000"/>
          </a:bodyPr>
          <a:lstStyle/>
          <a:p>
            <a:pPr algn="just" eaLnBrk="1" hangingPunct="1">
              <a:lnSpc>
                <a:spcPct val="120000"/>
              </a:lnSpc>
              <a:spcAft>
                <a:spcPct val="20000"/>
              </a:spcAft>
            </a:pPr>
            <a:r>
              <a:rPr lang="zh-CN" altLang="en-US" sz="2800" dirty="0" smtClean="0"/>
              <a:t>对</a:t>
            </a:r>
            <a:r>
              <a:rPr lang="en-US" altLang="zh-CN" sz="2800" dirty="0" smtClean="0"/>
              <a:t>16-bit </a:t>
            </a:r>
            <a:r>
              <a:rPr lang="zh-CN" altLang="en-US" sz="2800" dirty="0" smtClean="0"/>
              <a:t>的整数而言 </a:t>
            </a:r>
            <a:r>
              <a:rPr lang="en-US" altLang="zh-CN" sz="2800" dirty="0" smtClean="0"/>
              <a:t>32767 </a:t>
            </a:r>
            <a:r>
              <a:rPr lang="zh-CN" altLang="en-US" sz="2800" dirty="0" smtClean="0"/>
              <a:t>和 </a:t>
            </a:r>
            <a:r>
              <a:rPr lang="en-US" altLang="zh-CN" sz="2800" dirty="0" smtClean="0"/>
              <a:t>-32768 </a:t>
            </a:r>
            <a:r>
              <a:rPr lang="zh-CN" altLang="en-US" sz="2800" dirty="0" smtClean="0"/>
              <a:t>是边界</a:t>
            </a:r>
            <a:endParaRPr lang="zh-CN" altLang="en-US" sz="2800" dirty="0" smtClean="0"/>
          </a:p>
          <a:p>
            <a:pPr algn="just" eaLnBrk="1" hangingPunct="1">
              <a:lnSpc>
                <a:spcPct val="120000"/>
              </a:lnSpc>
              <a:spcAft>
                <a:spcPct val="20000"/>
              </a:spcAft>
            </a:pPr>
            <a:r>
              <a:rPr lang="zh-CN" altLang="en-US" sz="2800" dirty="0" smtClean="0"/>
              <a:t>屏幕上光标在最左上、最右下位置</a:t>
            </a:r>
            <a:endParaRPr lang="zh-CN" altLang="en-US" sz="2800" dirty="0" smtClean="0"/>
          </a:p>
          <a:p>
            <a:pPr algn="just" eaLnBrk="1" hangingPunct="1">
              <a:lnSpc>
                <a:spcPct val="120000"/>
              </a:lnSpc>
              <a:spcAft>
                <a:spcPct val="20000"/>
              </a:spcAft>
            </a:pPr>
            <a:r>
              <a:rPr lang="zh-CN" altLang="en-US" sz="2800" dirty="0" smtClean="0"/>
              <a:t>报表的第一行和最后一行</a:t>
            </a:r>
            <a:endParaRPr lang="zh-CN" altLang="en-US" sz="2800" dirty="0" smtClean="0"/>
          </a:p>
          <a:p>
            <a:pPr algn="just" eaLnBrk="1" hangingPunct="1">
              <a:lnSpc>
                <a:spcPct val="120000"/>
              </a:lnSpc>
              <a:spcAft>
                <a:spcPct val="20000"/>
              </a:spcAft>
            </a:pPr>
            <a:r>
              <a:rPr lang="zh-CN" altLang="en-US" sz="2800" dirty="0" smtClean="0"/>
              <a:t>数组元素的第一个和最后一个</a:t>
            </a:r>
            <a:endParaRPr lang="zh-CN" altLang="en-US" sz="2800" dirty="0" smtClean="0"/>
          </a:p>
          <a:p>
            <a:pPr algn="just" eaLnBrk="1" hangingPunct="1">
              <a:lnSpc>
                <a:spcPct val="120000"/>
              </a:lnSpc>
              <a:spcAft>
                <a:spcPct val="20000"/>
              </a:spcAft>
            </a:pPr>
            <a:r>
              <a:rPr lang="zh-CN" altLang="en-US" sz="2800" dirty="0" smtClean="0"/>
              <a:t>循环的第 </a:t>
            </a:r>
            <a:r>
              <a:rPr lang="en-US" altLang="zh-CN" sz="2800" dirty="0" smtClean="0"/>
              <a:t>0 </a:t>
            </a:r>
            <a:r>
              <a:rPr lang="zh-CN" altLang="en-US" sz="2800" dirty="0" smtClean="0"/>
              <a:t>次、第 </a:t>
            </a:r>
            <a:r>
              <a:rPr lang="en-US" altLang="zh-CN" sz="2800" dirty="0" smtClean="0"/>
              <a:t>1 </a:t>
            </a:r>
            <a:r>
              <a:rPr lang="zh-CN" altLang="en-US" sz="2800" dirty="0" smtClean="0"/>
              <a:t>次和倒数第 </a:t>
            </a:r>
            <a:r>
              <a:rPr lang="en-US" altLang="zh-CN" sz="2800" dirty="0" smtClean="0"/>
              <a:t>2 </a:t>
            </a:r>
            <a:r>
              <a:rPr lang="zh-CN" altLang="en-US" sz="2800" dirty="0" smtClean="0"/>
              <a:t>次、最后一次</a:t>
            </a:r>
            <a:endParaRPr lang="en-US" altLang="zh-CN" sz="2800" dirty="0" smtClean="0"/>
          </a:p>
          <a:p>
            <a:pPr eaLnBrk="1" hangingPunct="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ox(in)">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diamond(in)">
                                      <p:cBhvr>
                                        <p:cTn id="12" dur="20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diamond(in)">
                                      <p:cBhvr>
                                        <p:cTn id="17" dur="20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diamond(in)">
                                      <p:cBhvr>
                                        <p:cTn id="22" dur="2000"/>
                                        <p:tgtEl>
                                          <p:spTgt spid="35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diamond(in)">
                                      <p:cBhvr>
                                        <p:cTn id="27" dur="20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fontAlgn="auto" hangingPunct="1">
              <a:spcAft>
                <a:spcPts val="0"/>
              </a:spcAft>
              <a:defRPr/>
            </a:pPr>
            <a:r>
              <a:rPr lang="zh-CN" altLang="en-US" sz="4000" dirty="0" smtClean="0">
                <a:solidFill>
                  <a:schemeClr val="accent1">
                    <a:satMod val="150000"/>
                  </a:schemeClr>
                </a:solidFill>
              </a:rPr>
              <a:t>常见的</a:t>
            </a:r>
            <a:r>
              <a:rPr lang="zh-CN" altLang="en-US" sz="4400" dirty="0" smtClean="0">
                <a:solidFill>
                  <a:schemeClr val="accent1">
                    <a:satMod val="150000"/>
                  </a:schemeClr>
                </a:solidFill>
              </a:rPr>
              <a:t>边界值</a:t>
            </a:r>
            <a:endParaRPr lang="en-US" altLang="zh-CN" sz="3200" dirty="0" smtClean="0">
              <a:solidFill>
                <a:schemeClr val="accent1">
                  <a:satMod val="150000"/>
                </a:schemeClr>
              </a:solidFill>
            </a:endParaRPr>
          </a:p>
        </p:txBody>
      </p:sp>
      <p:sp>
        <p:nvSpPr>
          <p:cNvPr id="133123" name="Rectangle 3"/>
          <p:cNvSpPr>
            <a:spLocks noGrp="1" noChangeArrowheads="1"/>
          </p:cNvSpPr>
          <p:nvPr>
            <p:ph idx="1"/>
          </p:nvPr>
        </p:nvSpPr>
        <p:spPr>
          <a:xfrm>
            <a:off x="514350" y="1628775"/>
            <a:ext cx="8305800" cy="4543425"/>
          </a:xfrm>
        </p:spPr>
        <p:txBody>
          <a:bodyPr/>
          <a:lstStyle/>
          <a:p>
            <a:pPr eaLnBrk="1" hangingPunct="1">
              <a:lnSpc>
                <a:spcPct val="105000"/>
              </a:lnSpc>
            </a:pPr>
            <a:r>
              <a:rPr lang="zh-CN" altLang="en-US" sz="2800" smtClean="0">
                <a:latin typeface="Times New Roman" panose="02020603050405020304" pitchFamily="18" charset="0"/>
              </a:rPr>
              <a:t>通常情况下，软件测试所包含的边界检验有几种类型：   </a:t>
            </a:r>
            <a:endParaRPr lang="zh-CN" altLang="en-US" sz="2800" smtClean="0">
              <a:latin typeface="Times New Roman" panose="02020603050405020304" pitchFamily="18" charset="0"/>
            </a:endParaRPr>
          </a:p>
          <a:p>
            <a:pPr eaLnBrk="1" hangingPunct="1">
              <a:lnSpc>
                <a:spcPct val="105000"/>
              </a:lnSpc>
              <a:buFont typeface="Wingdings" panose="05000000000000000000" pitchFamily="2" charset="2"/>
              <a:buNone/>
            </a:pPr>
            <a:r>
              <a:rPr lang="zh-CN" altLang="en-US" sz="2800" smtClean="0">
                <a:latin typeface="Times New Roman" panose="02020603050405020304" pitchFamily="18" charset="0"/>
              </a:rPr>
              <a:t>    数字、字符、位置、质量、大小、速度、方位、尺寸、   空间等</a:t>
            </a:r>
            <a:endParaRPr lang="zh-CN" altLang="en-US" sz="2800" smtClean="0">
              <a:latin typeface="Times New Roman" panose="02020603050405020304" pitchFamily="18" charset="0"/>
            </a:endParaRPr>
          </a:p>
          <a:p>
            <a:pPr eaLnBrk="1" hangingPunct="1">
              <a:lnSpc>
                <a:spcPct val="105000"/>
              </a:lnSpc>
            </a:pPr>
            <a:r>
              <a:rPr lang="zh-CN" altLang="en-US" sz="2800" smtClean="0">
                <a:latin typeface="Times New Roman" panose="02020603050405020304" pitchFamily="18" charset="0"/>
              </a:rPr>
              <a:t>相应地，以上类型的边界值应该在：</a:t>
            </a:r>
            <a:endParaRPr lang="zh-CN" altLang="en-US" sz="2800" smtClean="0">
              <a:latin typeface="Times New Roman" panose="02020603050405020304" pitchFamily="18" charset="0"/>
            </a:endParaRPr>
          </a:p>
          <a:p>
            <a:pPr eaLnBrk="1" hangingPunct="1">
              <a:lnSpc>
                <a:spcPct val="105000"/>
              </a:lnSpc>
              <a:buFont typeface="Wingdings" panose="05000000000000000000" pitchFamily="2" charset="2"/>
              <a:buNone/>
            </a:pPr>
            <a:r>
              <a:rPr lang="zh-CN" altLang="en-US" sz="2800" smtClean="0">
                <a:latin typeface="Times New Roman" panose="02020603050405020304" pitchFamily="18" charset="0"/>
              </a:rPr>
              <a:t>    最大</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最小、首位</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末位、上</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下、最快</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最慢、最高</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最低、  最短</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最长、 空</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满等情况下</a:t>
            </a:r>
            <a:endParaRPr lang="zh-CN" altLang="en-US" sz="2800"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arn(outVertical)">
                                      <p:cBhvr>
                                        <p:cTn id="7" dur="500"/>
                                        <p:tgtEl>
                                          <p:spTgt spid="133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0" end="0"/>
                                            </p:txEl>
                                          </p:spTgt>
                                        </p:tgtEl>
                                        <p:attrNameLst>
                                          <p:attrName>style.visibility</p:attrName>
                                        </p:attrNameLst>
                                      </p:cBhvr>
                                      <p:to>
                                        <p:strVal val="visible"/>
                                      </p:to>
                                    </p:set>
                                    <p:animEffect transition="in" filter="wipe(left)">
                                      <p:cBhvr>
                                        <p:cTn id="12" dur="500"/>
                                        <p:tgtEl>
                                          <p:spTgt spid="133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1" end="1"/>
                                            </p:txEl>
                                          </p:spTgt>
                                        </p:tgtEl>
                                        <p:attrNameLst>
                                          <p:attrName>style.visibility</p:attrName>
                                        </p:attrNameLst>
                                      </p:cBhvr>
                                      <p:to>
                                        <p:strVal val="visible"/>
                                      </p:to>
                                    </p:set>
                                    <p:animEffect transition="in" filter="wipe(left)">
                                      <p:cBhvr>
                                        <p:cTn id="17" dur="500"/>
                                        <p:tgtEl>
                                          <p:spTgt spid="1331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3">
                                            <p:txEl>
                                              <p:pRg st="2" end="2"/>
                                            </p:txEl>
                                          </p:spTgt>
                                        </p:tgtEl>
                                        <p:attrNameLst>
                                          <p:attrName>style.visibility</p:attrName>
                                        </p:attrNameLst>
                                      </p:cBhvr>
                                      <p:to>
                                        <p:strVal val="visible"/>
                                      </p:to>
                                    </p:set>
                                    <p:animEffect transition="in" filter="wipe(left)">
                                      <p:cBhvr>
                                        <p:cTn id="22" dur="500"/>
                                        <p:tgtEl>
                                          <p:spTgt spid="1331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23">
                                            <p:txEl>
                                              <p:pRg st="3" end="3"/>
                                            </p:txEl>
                                          </p:spTgt>
                                        </p:tgtEl>
                                        <p:attrNameLst>
                                          <p:attrName>style.visibility</p:attrName>
                                        </p:attrNameLst>
                                      </p:cBhvr>
                                      <p:to>
                                        <p:strVal val="visible"/>
                                      </p:to>
                                    </p:set>
                                    <p:animEffect transition="in" filter="wipe(left)">
                                      <p:cBhvr>
                                        <p:cTn id="27"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827088" y="692150"/>
          <a:ext cx="7092950" cy="3541713"/>
        </p:xfrm>
        <a:graphic>
          <a:graphicData uri="http://schemas.openxmlformats.org/presentationml/2006/ole">
            <mc:AlternateContent xmlns:mc="http://schemas.openxmlformats.org/markup-compatibility/2006">
              <mc:Choice xmlns:v="urn:schemas-microsoft-com:vml" Requires="v">
                <p:oleObj spid="_x0000_s1025" name="位图图像" r:id="rId1" imgW="7686675" imgH="3838575" progId="PBrush">
                  <p:embed/>
                </p:oleObj>
              </mc:Choice>
              <mc:Fallback>
                <p:oleObj name="位图图像" r:id="rId1" imgW="7686675" imgH="3838575" progId="PBrush">
                  <p:embed/>
                  <p:pic>
                    <p:nvPicPr>
                      <p:cNvPr id="0" name="Object 2"/>
                      <p:cNvPicPr>
                        <a:picLocks noChangeAspect="1"/>
                      </p:cNvPicPr>
                      <p:nvPr/>
                    </p:nvPicPr>
                    <p:blipFill>
                      <a:blip r:embed="rId2"/>
                      <a:stretch>
                        <a:fillRect/>
                      </a:stretch>
                    </p:blipFill>
                    <p:spPr>
                      <a:xfrm>
                        <a:off x="827088" y="692150"/>
                        <a:ext cx="7092950" cy="3541713"/>
                      </a:xfrm>
                      <a:prstGeom prst="rect">
                        <a:avLst/>
                      </a:prstGeom>
                      <a:noFill/>
                      <a:ln w="9525" cap="flat" cmpd="sng">
                        <a:solidFill>
                          <a:srgbClr val="DEF5FA"/>
                        </a:solidFill>
                        <a:prstDash val="solid"/>
                        <a:miter/>
                        <a:headEnd type="none" w="med" len="med"/>
                        <a:tailEnd type="none" w="med" len="med"/>
                      </a:ln>
                    </p:spPr>
                  </p:pic>
                </p:oleObj>
              </mc:Fallback>
            </mc:AlternateContent>
          </a:graphicData>
        </a:graphic>
      </p:graphicFrame>
      <p:sp>
        <p:nvSpPr>
          <p:cNvPr id="1028" name="Rectangle 4"/>
          <p:cNvSpPr>
            <a:spLocks noChangeArrowheads="1"/>
          </p:cNvSpPr>
          <p:nvPr/>
        </p:nvSpPr>
        <p:spPr bwMode="auto">
          <a:xfrm>
            <a:off x="1079500" y="4632325"/>
            <a:ext cx="6162675" cy="1652270"/>
          </a:xfrm>
          <a:prstGeom prst="rect">
            <a:avLst/>
          </a:prstGeom>
          <a:noFill/>
          <a:ln w="9525">
            <a:noFill/>
            <a:miter lim="800000"/>
          </a:ln>
        </p:spPr>
        <p:txBody>
          <a:bodyPr lIns="0" tIns="0" rIns="0" bIns="0" anchor="b">
            <a:noAutofit/>
          </a:bodyPr>
          <a:lstStyle/>
          <a:p>
            <a:pPr algn="l">
              <a:lnSpc>
                <a:spcPct val="110000"/>
              </a:lnSpc>
              <a:spcBef>
                <a:spcPct val="50000"/>
              </a:spcBef>
              <a:buClr>
                <a:schemeClr val="accent1"/>
              </a:buClr>
              <a:buSzPct val="75000"/>
              <a:defRPr/>
            </a:pPr>
            <a:r>
              <a:rPr lang="en-US" altLang="zh-CN" sz="1600" dirty="0">
                <a:solidFill>
                  <a:srgbClr val="000099"/>
                </a:solidFill>
              </a:rPr>
              <a:t>Test cases :</a:t>
            </a:r>
            <a:endParaRPr lang="en-US" altLang="zh-CN" sz="1600" dirty="0">
              <a:solidFill>
                <a:srgbClr val="000099"/>
              </a:solidFill>
            </a:endParaRPr>
          </a:p>
          <a:p>
            <a:pPr marL="982980" algn="l">
              <a:lnSpc>
                <a:spcPct val="110000"/>
              </a:lnSpc>
              <a:spcBef>
                <a:spcPct val="50000"/>
              </a:spcBef>
              <a:buClr>
                <a:schemeClr val="accent1"/>
              </a:buClr>
              <a:buSzPct val="75000"/>
              <a:defRPr/>
            </a:pPr>
            <a:r>
              <a:rPr lang="zh-CN" altLang="en-US" dirty="0"/>
              <a:t>任意的正常值</a:t>
            </a:r>
            <a:r>
              <a:rPr lang="en-US" altLang="zh-CN" dirty="0"/>
              <a:t>:      </a:t>
            </a:r>
            <a:r>
              <a:rPr lang="zh-CN" altLang="en-US" dirty="0"/>
              <a:t>随机选择几个选项</a:t>
            </a:r>
            <a:r>
              <a:rPr lang="en-US" altLang="zh-CN" dirty="0"/>
              <a:t> </a:t>
            </a:r>
            <a:br>
              <a:rPr lang="en-US" altLang="zh-CN" dirty="0"/>
            </a:br>
            <a:r>
              <a:rPr lang="zh-CN" altLang="en-US" dirty="0"/>
              <a:t>边界值</a:t>
            </a:r>
            <a:r>
              <a:rPr lang="en-US" altLang="zh-CN" dirty="0"/>
              <a:t>:   </a:t>
            </a:r>
            <a:r>
              <a:rPr lang="zh-CN" altLang="en-US" dirty="0"/>
              <a:t>选择所有选项</a:t>
            </a:r>
            <a:r>
              <a:rPr lang="en-US" altLang="zh-CN" dirty="0"/>
              <a:t> </a:t>
            </a:r>
            <a:br>
              <a:rPr lang="en-US" altLang="zh-CN" dirty="0"/>
            </a:br>
            <a:r>
              <a:rPr lang="zh-CN" altLang="en-US" dirty="0"/>
              <a:t>边界值</a:t>
            </a:r>
            <a:r>
              <a:rPr lang="en-US" altLang="zh-CN" dirty="0"/>
              <a:t>:   </a:t>
            </a:r>
            <a:r>
              <a:rPr lang="zh-CN" altLang="en-US" dirty="0"/>
              <a:t>一个都不选</a:t>
            </a:r>
            <a:br>
              <a:rPr lang="en-US" altLang="zh-CN" dirty="0"/>
            </a:br>
            <a:r>
              <a:rPr lang="zh-CN" altLang="en-US" dirty="0"/>
              <a:t>边界值</a:t>
            </a:r>
            <a:r>
              <a:rPr lang="en-US" altLang="zh-CN" dirty="0"/>
              <a:t>:  </a:t>
            </a:r>
            <a:r>
              <a:rPr lang="zh-CN" altLang="en-US" dirty="0"/>
              <a:t>选择一个选项</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39" name="Rectangle 31"/>
          <p:cNvSpPr>
            <a:spLocks noGrp="1" noChangeArrowheads="1"/>
          </p:cNvSpPr>
          <p:nvPr>
            <p:ph type="title"/>
          </p:nvPr>
        </p:nvSpPr>
        <p:spPr/>
        <p:txBody>
          <a:bodyPr>
            <a:normAutofit fontScale="90000"/>
          </a:bodyPr>
          <a:lstStyle/>
          <a:p>
            <a:pPr eaLnBrk="1" fontAlgn="auto" hangingPunct="1">
              <a:spcAft>
                <a:spcPts val="0"/>
              </a:spcAft>
              <a:defRPr/>
            </a:pPr>
            <a:r>
              <a:rPr lang="zh-CN" altLang="en-US" sz="4000" smtClean="0">
                <a:solidFill>
                  <a:schemeClr val="accent1">
                    <a:satMod val="150000"/>
                  </a:schemeClr>
                </a:solidFill>
              </a:rPr>
              <a:t>举例 </a:t>
            </a:r>
            <a:r>
              <a:rPr lang="en-US" altLang="zh-CN" sz="3200" smtClean="0">
                <a:solidFill>
                  <a:schemeClr val="accent1">
                    <a:satMod val="150000"/>
                  </a:schemeClr>
                </a:solidFill>
              </a:rPr>
              <a:t>—— </a:t>
            </a:r>
            <a:r>
              <a:rPr lang="zh-CN" altLang="en-US" sz="3200" smtClean="0">
                <a:solidFill>
                  <a:schemeClr val="accent1">
                    <a:satMod val="150000"/>
                  </a:schemeClr>
                </a:solidFill>
              </a:rPr>
              <a:t>利用边界值作为测试数据</a:t>
            </a:r>
            <a:endParaRPr lang="zh-CN" altLang="en-US" sz="3200" smtClean="0">
              <a:solidFill>
                <a:schemeClr val="accent1">
                  <a:satMod val="150000"/>
                </a:schemeClr>
              </a:solidFill>
            </a:endParaRPr>
          </a:p>
        </p:txBody>
      </p:sp>
      <p:graphicFrame>
        <p:nvGraphicFramePr>
          <p:cNvPr id="299062" name="Group 54"/>
          <p:cNvGraphicFramePr>
            <a:graphicFrameLocks noGrp="1"/>
          </p:cNvGraphicFramePr>
          <p:nvPr>
            <p:ph type="tbl" idx="1"/>
          </p:nvPr>
        </p:nvGraphicFramePr>
        <p:xfrm>
          <a:off x="250825" y="1341438"/>
          <a:ext cx="8686800" cy="4803775"/>
        </p:xfrm>
        <a:graphic>
          <a:graphicData uri="http://schemas.openxmlformats.org/drawingml/2006/table">
            <a:tbl>
              <a:tblPr/>
              <a:tblGrid>
                <a:gridCol w="801688"/>
                <a:gridCol w="1584325"/>
                <a:gridCol w="6300787"/>
              </a:tblGrid>
              <a:tr h="604881">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项</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36000" marR="36000" marT="36003" marB="360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边界值</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36000" marR="36000" marT="36003" marB="360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测试用例的设计思路</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36003" marB="360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5532">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字符</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36000" marR="36000" marT="36003" marB="360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起始</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个字符</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结束</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个字符</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54000" marR="54000" marT="54004" marB="540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1">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假设一个文本输入区域允许输入</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个到</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255</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 字符，输入</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个和</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255</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个字符作为有效等价类；输入</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个和</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256</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个字符作为无效等价类，这几个数值都属于边界条件值。</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54000" marR="54000" marT="54004" marB="540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1681">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数值</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36003" marB="360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最小值</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最大值</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54000" marR="54000" marT="54004" marB="540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1">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假设某软件的数据输入域要求输入</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位的数据值，可以使用</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10000</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作为最小值、</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99999</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作为最大值；然后使用刚好小于</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位和大于</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位的 数值来作为边界条件。</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54000" marR="54000" marT="54004" marB="540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1681">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空间</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36003" marB="360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小于空余空间一点</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大于满空间一点</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54000" marR="54000" marT="54004" marB="540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1">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例如在用</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U</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盘存储数据时，使用比剩余磁盘空间大一点（几</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KB</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）的文件作为边界条件。</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54000" marR="54000" marT="54004" marB="5400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99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fontAlgn="auto" hangingPunct="1">
              <a:spcAft>
                <a:spcPts val="0"/>
              </a:spcAft>
              <a:defRPr/>
            </a:pPr>
            <a:r>
              <a:rPr lang="zh-CN" altLang="en-US" sz="4000" smtClean="0">
                <a:solidFill>
                  <a:schemeClr val="accent1">
                    <a:satMod val="150000"/>
                  </a:schemeClr>
                </a:solidFill>
              </a:rPr>
              <a:t>数值的边界值检验</a:t>
            </a:r>
            <a:endParaRPr lang="en-US" altLang="zh-CN" sz="4000" smtClean="0">
              <a:solidFill>
                <a:schemeClr val="accent1">
                  <a:satMod val="150000"/>
                </a:schemeClr>
              </a:solidFill>
            </a:endParaRPr>
          </a:p>
        </p:txBody>
      </p:sp>
      <p:sp>
        <p:nvSpPr>
          <p:cNvPr id="307203" name="Rectangle 3"/>
          <p:cNvSpPr>
            <a:spLocks noGrp="1" noChangeArrowheads="1"/>
          </p:cNvSpPr>
          <p:nvPr>
            <p:ph idx="1"/>
          </p:nvPr>
        </p:nvSpPr>
        <p:spPr>
          <a:xfrm>
            <a:off x="468313" y="1412875"/>
            <a:ext cx="8447087" cy="936625"/>
          </a:xfrm>
        </p:spPr>
        <p:txBody>
          <a:bodyPr/>
          <a:lstStyle/>
          <a:p>
            <a:pPr eaLnBrk="1" hangingPunct="1">
              <a:lnSpc>
                <a:spcPct val="105000"/>
              </a:lnSpc>
            </a:pPr>
            <a:r>
              <a:rPr lang="zh-CN" altLang="en-US" sz="2400" smtClean="0"/>
              <a:t>计算机是基于二进制进行工作的，因此，软件的任何数值运算都有一定的范围限制。</a:t>
            </a:r>
            <a:endParaRPr lang="en-US" altLang="zh-CN" sz="2400" smtClean="0"/>
          </a:p>
        </p:txBody>
      </p:sp>
      <p:graphicFrame>
        <p:nvGraphicFramePr>
          <p:cNvPr id="307243" name="Group 43"/>
          <p:cNvGraphicFramePr>
            <a:graphicFrameLocks noGrp="1"/>
          </p:cNvGraphicFramePr>
          <p:nvPr/>
        </p:nvGraphicFramePr>
        <p:xfrm>
          <a:off x="611188" y="2778125"/>
          <a:ext cx="8135937" cy="3314703"/>
        </p:xfrm>
        <a:graphic>
          <a:graphicData uri="http://schemas.openxmlformats.org/drawingml/2006/table">
            <a:tbl>
              <a:tblPr/>
              <a:tblGrid>
                <a:gridCol w="1893887"/>
                <a:gridCol w="6242050"/>
              </a:tblGrid>
              <a:tr h="474663">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项</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范围或值</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位（</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bit</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或 </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字节（</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byte</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 255</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word</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0~65535</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（单字）或 </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0~4294967295</a:t>
                      </a:r>
                      <a:r>
                        <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（双字）</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千（</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1024</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兆（</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1048576</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吉（</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1073741824</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245" name="Text Box 45"/>
          <p:cNvSpPr txBox="1">
            <a:spLocks noChangeArrowheads="1"/>
          </p:cNvSpPr>
          <p:nvPr/>
        </p:nvSpPr>
        <p:spPr bwMode="auto">
          <a:xfrm>
            <a:off x="1979613" y="2276475"/>
            <a:ext cx="4895850" cy="449263"/>
          </a:xfrm>
          <a:prstGeom prst="rect">
            <a:avLst/>
          </a:prstGeom>
          <a:noFill/>
          <a:ln w="9525">
            <a:noFill/>
            <a:miter lim="800000"/>
          </a:ln>
        </p:spPr>
        <p:txBody>
          <a:bodyPr>
            <a:spAutoFit/>
          </a:bodyPr>
          <a:lstStyle/>
          <a:p>
            <a:pPr marL="342900" indent="-342900" algn="l">
              <a:lnSpc>
                <a:spcPct val="105000"/>
              </a:lnSpc>
              <a:spcBef>
                <a:spcPct val="20000"/>
              </a:spcBef>
              <a:buClr>
                <a:schemeClr val="tx2"/>
              </a:buClr>
              <a:buSzPct val="80000"/>
              <a:buFont typeface="Wingdings" panose="05000000000000000000" pitchFamily="2" charset="2"/>
              <a:buNone/>
            </a:pPr>
            <a:r>
              <a:rPr lang="zh-CN" altLang="en-US" b="0">
                <a:latin typeface="Arial" panose="020B0604020202020204" pitchFamily="34" charset="0"/>
              </a:rPr>
              <a:t>          计算机数值运算的范围</a:t>
            </a:r>
            <a:endParaRPr lang="en-US" altLang="zh-CN" b="0">
              <a:latin typeface="Arial" panose="020B0604020202020204" pitchFamily="34" charset="0"/>
            </a:endParaRPr>
          </a:p>
        </p:txBody>
      </p:sp>
      <p:sp>
        <p:nvSpPr>
          <p:cNvPr id="307246" name="AutoShape 46">
            <a:hlinkClick r:id="rId1" action="ppaction://hlinksldjump" highlightClick="1"/>
          </p:cNvPr>
          <p:cNvSpPr>
            <a:spLocks noChangeArrowheads="1"/>
          </p:cNvSpPr>
          <p:nvPr/>
        </p:nvSpPr>
        <p:spPr bwMode="auto">
          <a:xfrm>
            <a:off x="611188" y="6308725"/>
            <a:ext cx="792162" cy="360363"/>
          </a:xfrm>
          <a:prstGeom prst="actionButtonBackPrevious">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ln>
          <a:effectLst/>
        </p:spPr>
        <p:txBody>
          <a:bodyPr wrap="none" anchor="ctr"/>
          <a:lstStyle/>
          <a:p>
            <a:pP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7202"/>
                                        </p:tgtEl>
                                        <p:attrNameLst>
                                          <p:attrName>style.visibility</p:attrName>
                                        </p:attrNameLst>
                                      </p:cBhvr>
                                      <p:to>
                                        <p:strVal val="visible"/>
                                      </p:to>
                                    </p:set>
                                    <p:animEffect transition="in" filter="barn(outVertical)">
                                      <p:cBhvr>
                                        <p:cTn id="7" dur="500"/>
                                        <p:tgtEl>
                                          <p:spTgt spid="3072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03">
                                            <p:txEl>
                                              <p:pRg st="0" end="0"/>
                                            </p:txEl>
                                          </p:spTgt>
                                        </p:tgtEl>
                                        <p:attrNameLst>
                                          <p:attrName>style.visibility</p:attrName>
                                        </p:attrNameLst>
                                      </p:cBhvr>
                                      <p:to>
                                        <p:strVal val="visible"/>
                                      </p:to>
                                    </p:set>
                                    <p:animEffect transition="in" filter="wipe(left)">
                                      <p:cBhvr>
                                        <p:cTn id="12" dur="500"/>
                                        <p:tgtEl>
                                          <p:spTgt spid="3072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4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07243"/>
                                        </p:tgtEl>
                                        <p:attrNameLst>
                                          <p:attrName>style.visibility</p:attrName>
                                        </p:attrNameLst>
                                      </p:cBhvr>
                                      <p:to>
                                        <p:strVal val="visible"/>
                                      </p:to>
                                    </p:set>
                                  </p:childTnLst>
                                </p:cTn>
                              </p:par>
                            </p:childTnLst>
                          </p:cTn>
                        </p:par>
                        <p:par>
                          <p:cTn id="20" fill="hold">
                            <p:stCondLst>
                              <p:cond delay="0"/>
                            </p:stCondLst>
                            <p:childTnLst>
                              <p:par>
                                <p:cTn id="21" presetID="5" presetClass="entr" presetSubtype="10" fill="hold" grpId="0" nodeType="afterEffect">
                                  <p:stCondLst>
                                    <p:cond delay="0"/>
                                  </p:stCondLst>
                                  <p:childTnLst>
                                    <p:set>
                                      <p:cBhvr>
                                        <p:cTn id="22" dur="1" fill="hold">
                                          <p:stCondLst>
                                            <p:cond delay="0"/>
                                          </p:stCondLst>
                                        </p:cTn>
                                        <p:tgtEl>
                                          <p:spTgt spid="307246"/>
                                        </p:tgtEl>
                                        <p:attrNameLst>
                                          <p:attrName>style.visibility</p:attrName>
                                        </p:attrNameLst>
                                      </p:cBhvr>
                                      <p:to>
                                        <p:strVal val="visible"/>
                                      </p:to>
                                    </p:set>
                                    <p:animEffect transition="in" filter="checkerboard(across)">
                                      <p:cBhvr>
                                        <p:cTn id="23" dur="500"/>
                                        <p:tgtEl>
                                          <p:spTgt spid="307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autoUpdateAnimBg="0" build="p"/>
      <p:bldP spid="307245" grpId="0"/>
      <p:bldP spid="30724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fontAlgn="auto" hangingPunct="1">
              <a:spcAft>
                <a:spcPts val="0"/>
              </a:spcAft>
              <a:defRPr/>
            </a:pPr>
            <a:r>
              <a:rPr lang="zh-CN" altLang="en-US" sz="4000" smtClean="0">
                <a:solidFill>
                  <a:schemeClr val="accent1">
                    <a:satMod val="150000"/>
                  </a:schemeClr>
                </a:solidFill>
              </a:rPr>
              <a:t>字符的边界值检验</a:t>
            </a:r>
            <a:endParaRPr lang="en-US" altLang="zh-CN" sz="4000" smtClean="0">
              <a:solidFill>
                <a:schemeClr val="accent1">
                  <a:satMod val="150000"/>
                </a:schemeClr>
              </a:solidFill>
            </a:endParaRPr>
          </a:p>
        </p:txBody>
      </p:sp>
      <p:sp>
        <p:nvSpPr>
          <p:cNvPr id="309253" name="Rectangle 5"/>
          <p:cNvSpPr>
            <a:spLocks noGrp="1" noChangeArrowheads="1"/>
          </p:cNvSpPr>
          <p:nvPr>
            <p:ph idx="1"/>
          </p:nvPr>
        </p:nvSpPr>
        <p:spPr>
          <a:xfrm>
            <a:off x="468313" y="1412875"/>
            <a:ext cx="8447087" cy="1223963"/>
          </a:xfrm>
        </p:spPr>
        <p:txBody>
          <a:bodyPr rtlCol="0">
            <a:normAutofit lnSpcReduction="10000"/>
          </a:bodyPr>
          <a:lstStyle/>
          <a:p>
            <a:pPr marL="438785" indent="-320040" eaLnBrk="1" fontAlgn="auto" hangingPunct="1">
              <a:lnSpc>
                <a:spcPct val="105000"/>
              </a:lnSpc>
              <a:spcBef>
                <a:spcPts val="0"/>
              </a:spcBef>
              <a:spcAft>
                <a:spcPts val="0"/>
              </a:spcAft>
              <a:buFont typeface="Arial" panose="020B0604020202020204" pitchFamily="34" charset="0"/>
              <a:buChar char="•"/>
              <a:defRPr/>
            </a:pPr>
            <a:r>
              <a:rPr lang="zh-CN" altLang="en-US" sz="2400" smtClean="0"/>
              <a:t>在计算机软件中，字符也是很重要的表示元素，其中</a:t>
            </a:r>
            <a:r>
              <a:rPr lang="en-US" altLang="zh-CN" sz="2400" smtClean="0"/>
              <a:t>ASCII</a:t>
            </a:r>
            <a:r>
              <a:rPr lang="zh-CN" altLang="en-US" sz="2400" smtClean="0"/>
              <a:t>和</a:t>
            </a:r>
            <a:r>
              <a:rPr lang="en-US" altLang="zh-CN" sz="2400" smtClean="0"/>
              <a:t>Unicode</a:t>
            </a:r>
            <a:r>
              <a:rPr lang="zh-CN" altLang="en-US" sz="2400" smtClean="0"/>
              <a:t>是常见的编码方式。下表中列出了一些常用字符对应的</a:t>
            </a:r>
            <a:r>
              <a:rPr lang="en-US" altLang="zh-CN" sz="2400" smtClean="0"/>
              <a:t>ASCII</a:t>
            </a:r>
            <a:r>
              <a:rPr lang="zh-CN" altLang="en-US" sz="2400" smtClean="0"/>
              <a:t>码值。</a:t>
            </a:r>
            <a:endParaRPr lang="en-US" altLang="zh-CN" sz="2400" smtClean="0"/>
          </a:p>
        </p:txBody>
      </p:sp>
      <p:graphicFrame>
        <p:nvGraphicFramePr>
          <p:cNvPr id="309308" name="Group 60"/>
          <p:cNvGraphicFramePr>
            <a:graphicFrameLocks noGrp="1"/>
          </p:cNvGraphicFramePr>
          <p:nvPr/>
        </p:nvGraphicFramePr>
        <p:xfrm>
          <a:off x="898525" y="2781300"/>
          <a:ext cx="7705725" cy="3095626"/>
        </p:xfrm>
        <a:graphic>
          <a:graphicData uri="http://schemas.openxmlformats.org/drawingml/2006/table">
            <a:tbl>
              <a:tblPr/>
              <a:tblGrid>
                <a:gridCol w="1835150"/>
                <a:gridCol w="2017713"/>
                <a:gridCol w="1871662"/>
                <a:gridCol w="1981200"/>
              </a:tblGrid>
              <a:tr h="441325">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字符</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ASCII</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码值</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字符</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ASCII</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码值</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空 </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(null)</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空格 </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(space)</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97</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斜杠 </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Z</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z</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冒号 </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58</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单引号 </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96</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chemeClr val="tx2"/>
                        </a:buClr>
                        <a:buSzPct val="80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46800" marR="468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9312" name="AutoShape 64">
            <a:hlinkClick r:id="rId1" action="ppaction://hlinksldjump" highlightClick="1"/>
          </p:cNvPr>
          <p:cNvSpPr>
            <a:spLocks noChangeArrowheads="1"/>
          </p:cNvSpPr>
          <p:nvPr/>
        </p:nvSpPr>
        <p:spPr bwMode="auto">
          <a:xfrm>
            <a:off x="900113" y="6092825"/>
            <a:ext cx="792162" cy="360363"/>
          </a:xfrm>
          <a:prstGeom prst="actionButtonBackPrevious">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ln>
          <a:effectLst/>
        </p:spPr>
        <p:txBody>
          <a:bodyPr wrap="none" anchor="ctr"/>
          <a:lstStyle/>
          <a:p>
            <a:pP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9250"/>
                                        </p:tgtEl>
                                        <p:attrNameLst>
                                          <p:attrName>style.visibility</p:attrName>
                                        </p:attrNameLst>
                                      </p:cBhvr>
                                      <p:to>
                                        <p:strVal val="visible"/>
                                      </p:to>
                                    </p:set>
                                    <p:animEffect transition="in" filter="barn(outVertical)">
                                      <p:cBhvr>
                                        <p:cTn id="7" dur="500"/>
                                        <p:tgtEl>
                                          <p:spTgt spid="309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3">
                                            <p:txEl>
                                              <p:pRg st="0" end="0"/>
                                            </p:txEl>
                                          </p:spTgt>
                                        </p:tgtEl>
                                        <p:attrNameLst>
                                          <p:attrName>style.visibility</p:attrName>
                                        </p:attrNameLst>
                                      </p:cBhvr>
                                      <p:to>
                                        <p:strVal val="visible"/>
                                      </p:to>
                                    </p:set>
                                    <p:animEffect transition="in" filter="wipe(left)">
                                      <p:cBhvr>
                                        <p:cTn id="12" dur="500"/>
                                        <p:tgtEl>
                                          <p:spTgt spid="3092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9308"/>
                                        </p:tgtEl>
                                        <p:attrNameLst>
                                          <p:attrName>style.visibility</p:attrName>
                                        </p:attrNameLst>
                                      </p:cBhvr>
                                      <p:to>
                                        <p:strVal val="visible"/>
                                      </p:to>
                                    </p:set>
                                  </p:childTnLst>
                                </p:cTn>
                              </p:par>
                            </p:childTnLst>
                          </p:cTn>
                        </p:par>
                        <p:par>
                          <p:cTn id="17" fill="hold">
                            <p:stCondLst>
                              <p:cond delay="0"/>
                            </p:stCondLst>
                            <p:childTnLst>
                              <p:par>
                                <p:cTn id="18" presetID="5" presetClass="entr" presetSubtype="10" fill="hold" grpId="0" nodeType="afterEffect">
                                  <p:stCondLst>
                                    <p:cond delay="0"/>
                                  </p:stCondLst>
                                  <p:childTnLst>
                                    <p:set>
                                      <p:cBhvr>
                                        <p:cTn id="19" dur="1" fill="hold">
                                          <p:stCondLst>
                                            <p:cond delay="0"/>
                                          </p:stCondLst>
                                        </p:cTn>
                                        <p:tgtEl>
                                          <p:spTgt spid="309312"/>
                                        </p:tgtEl>
                                        <p:attrNameLst>
                                          <p:attrName>style.visibility</p:attrName>
                                        </p:attrNameLst>
                                      </p:cBhvr>
                                      <p:to>
                                        <p:strVal val="visible"/>
                                      </p:to>
                                    </p:set>
                                    <p:animEffect transition="in" filter="checkerboard(across)">
                                      <p:cBhvr>
                                        <p:cTn id="20" dur="500"/>
                                        <p:tgtEl>
                                          <p:spTgt spid="309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utoUpdateAnimBg="0" build="p"/>
      <p:bldP spid="30931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fontAlgn="auto" hangingPunct="1">
              <a:spcAft>
                <a:spcPts val="0"/>
              </a:spcAft>
              <a:defRPr/>
            </a:pPr>
            <a:r>
              <a:rPr lang="zh-CN" altLang="en-US" sz="4000" smtClean="0">
                <a:solidFill>
                  <a:schemeClr val="accent1">
                    <a:satMod val="150000"/>
                  </a:schemeClr>
                </a:solidFill>
              </a:rPr>
              <a:t>选择测试用例的原则</a:t>
            </a:r>
            <a:endParaRPr lang="zh-CN" altLang="en-US" sz="4000" smtClean="0">
              <a:solidFill>
                <a:schemeClr val="accent1">
                  <a:satMod val="150000"/>
                </a:schemeClr>
              </a:solidFill>
            </a:endParaRPr>
          </a:p>
        </p:txBody>
      </p:sp>
      <p:sp>
        <p:nvSpPr>
          <p:cNvPr id="134147" name="Rectangle 3"/>
          <p:cNvSpPr>
            <a:spLocks noGrp="1" noChangeArrowheads="1"/>
          </p:cNvSpPr>
          <p:nvPr>
            <p:ph idx="1"/>
          </p:nvPr>
        </p:nvSpPr>
        <p:spPr>
          <a:xfrm>
            <a:off x="323850" y="1500188"/>
            <a:ext cx="8515350" cy="4737100"/>
          </a:xfrm>
        </p:spPr>
        <p:txBody>
          <a:bodyPr/>
          <a:lstStyle/>
          <a:p>
            <a:pPr eaLnBrk="1" hangingPunct="1">
              <a:buFont typeface="Wingdings" panose="05000000000000000000" pitchFamily="2" charset="2"/>
              <a:buNone/>
            </a:pPr>
            <a:r>
              <a:rPr lang="en-US" altLang="zh-CN" sz="2400" smtClean="0">
                <a:latin typeface="Times New Roman" panose="02020603050405020304" pitchFamily="18" charset="0"/>
              </a:rPr>
              <a:t>(1) </a:t>
            </a:r>
            <a:r>
              <a:rPr lang="zh-CN" altLang="en-US" sz="2400" smtClean="0">
                <a:latin typeface="Times New Roman" panose="02020603050405020304" pitchFamily="18" charset="0"/>
              </a:rPr>
              <a:t>如果输入条件规定了值的范围，则应取刚达到这个范围的边界值以及刚刚超过这个范围边界的值作为测试输入数据。</a:t>
            </a:r>
            <a:endParaRPr lang="zh-CN" altLang="en-US" sz="2400" smtClean="0">
              <a:latin typeface="Times New Roman" panose="02020603050405020304" pitchFamily="18" charset="0"/>
            </a:endParaRPr>
          </a:p>
          <a:p>
            <a:pPr eaLnBrk="1" hangingPunct="1">
              <a:buFont typeface="Wingdings" panose="05000000000000000000" pitchFamily="2" charset="2"/>
              <a:buNone/>
            </a:pPr>
            <a:r>
              <a:rPr lang="en-US" altLang="zh-CN" sz="2400" smtClean="0">
                <a:latin typeface="Times New Roman" panose="02020603050405020304" pitchFamily="18" charset="0"/>
              </a:rPr>
              <a:t>(2) </a:t>
            </a:r>
            <a:r>
              <a:rPr lang="zh-CN" altLang="en-US" sz="2400" smtClean="0">
                <a:latin typeface="Times New Roman" panose="02020603050405020304" pitchFamily="18" charset="0"/>
              </a:rPr>
              <a:t>如果输入条件规定了值的个数，则用最大个数、最小个数和比最大个数多</a:t>
            </a:r>
            <a:r>
              <a:rPr lang="en-US" altLang="zh-CN" sz="2400" smtClean="0">
                <a:latin typeface="Times New Roman" panose="02020603050405020304" pitchFamily="18" charset="0"/>
              </a:rPr>
              <a:t>1</a:t>
            </a:r>
            <a:r>
              <a:rPr lang="zh-CN" altLang="en-US" sz="2400" smtClean="0">
                <a:latin typeface="Times New Roman" panose="02020603050405020304" pitchFamily="18" charset="0"/>
              </a:rPr>
              <a:t>个、比最小个数少</a:t>
            </a:r>
            <a:r>
              <a:rPr lang="en-US" altLang="zh-CN" sz="2400" smtClean="0">
                <a:latin typeface="Times New Roman" panose="02020603050405020304" pitchFamily="18" charset="0"/>
              </a:rPr>
              <a:t>1</a:t>
            </a:r>
            <a:r>
              <a:rPr lang="zh-CN" altLang="en-US" sz="2400" smtClean="0">
                <a:latin typeface="Times New Roman" panose="02020603050405020304" pitchFamily="18" charset="0"/>
              </a:rPr>
              <a:t>个的数作为测试数据。</a:t>
            </a:r>
            <a:endParaRPr lang="en-US" altLang="zh-CN" sz="2400" smtClean="0">
              <a:latin typeface="Times New Roman" panose="02020603050405020304" pitchFamily="18" charset="0"/>
            </a:endParaRPr>
          </a:p>
          <a:p>
            <a:pPr eaLnBrk="1" hangingPunct="1">
              <a:buFont typeface="Wingdings" panose="05000000000000000000" pitchFamily="2" charset="2"/>
              <a:buNone/>
            </a:pPr>
            <a:r>
              <a:rPr lang="en-US" altLang="zh-CN" sz="2400" smtClean="0">
                <a:latin typeface="Times New Roman" panose="02020603050405020304" pitchFamily="18" charset="0"/>
              </a:rPr>
              <a:t>(3) </a:t>
            </a:r>
            <a:r>
              <a:rPr lang="zh-CN" altLang="en-US" sz="2400" smtClean="0">
                <a:latin typeface="Times New Roman" panose="02020603050405020304" pitchFamily="18" charset="0"/>
              </a:rPr>
              <a:t>如果程序的规格说明给出的输入域或输出域是有序集合    （如有序表、顺序文件等），则应选取集合中的第一个和 最后一个元素作为测试用例。</a:t>
            </a:r>
            <a:endParaRPr lang="zh-CN" altLang="en-US" sz="2400" smtClean="0">
              <a:latin typeface="Times New Roman" panose="02020603050405020304" pitchFamily="18" charset="0"/>
            </a:endParaRPr>
          </a:p>
          <a:p>
            <a:pPr eaLnBrk="1" hangingPunct="1">
              <a:buFont typeface="Wingdings" panose="05000000000000000000" pitchFamily="2" charset="2"/>
              <a:buNone/>
            </a:pPr>
            <a:r>
              <a:rPr lang="en-US" altLang="zh-CN" sz="2400" smtClean="0">
                <a:latin typeface="Times New Roman" panose="02020603050405020304" pitchFamily="18" charset="0"/>
              </a:rPr>
              <a:t>(4) </a:t>
            </a:r>
            <a:r>
              <a:rPr lang="zh-CN" altLang="en-US" sz="2400" smtClean="0">
                <a:latin typeface="Times New Roman" panose="02020603050405020304" pitchFamily="18" charset="0"/>
              </a:rPr>
              <a:t>如果程序中使用了一个内部数据结构，则应当选择这个内部数据结构的边界上的值作为测试用例。</a:t>
            </a:r>
            <a:endParaRPr lang="zh-CN" altLang="en-US" sz="2400" smtClean="0">
              <a:latin typeface="Times New Roman" panose="02020603050405020304" pitchFamily="18" charset="0"/>
            </a:endParaRPr>
          </a:p>
          <a:p>
            <a:pPr eaLnBrk="1" hangingPunct="1">
              <a:buFont typeface="Wingdings" panose="05000000000000000000" pitchFamily="2" charset="2"/>
              <a:buNone/>
            </a:pPr>
            <a:r>
              <a:rPr lang="en-US" altLang="zh-CN" sz="2400" smtClean="0">
                <a:latin typeface="Times New Roman" panose="02020603050405020304" pitchFamily="18" charset="0"/>
              </a:rPr>
              <a:t>(5) </a:t>
            </a:r>
            <a:r>
              <a:rPr lang="zh-CN" altLang="en-US" sz="2400" smtClean="0">
                <a:latin typeface="Times New Roman" panose="02020603050405020304" pitchFamily="18" charset="0"/>
              </a:rPr>
              <a:t>分析程序规格说明，找出其它可能的边界条件。</a:t>
            </a:r>
            <a:endParaRPr lang="zh-CN" altLang="en-US" sz="2400"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barn(outVertical)">
                                      <p:cBhvr>
                                        <p:cTn id="7" dur="5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xEl>
                                              <p:pRg st="0" end="0"/>
                                            </p:txEl>
                                          </p:spTgt>
                                        </p:tgtEl>
                                        <p:attrNameLst>
                                          <p:attrName>style.visibility</p:attrName>
                                        </p:attrNameLst>
                                      </p:cBhvr>
                                      <p:to>
                                        <p:strVal val="visible"/>
                                      </p:to>
                                    </p:set>
                                    <p:animEffect transition="in" filter="wipe(left)">
                                      <p:cBhvr>
                                        <p:cTn id="12" dur="500"/>
                                        <p:tgtEl>
                                          <p:spTgt spid="134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47">
                                            <p:txEl>
                                              <p:pRg st="1" end="1"/>
                                            </p:txEl>
                                          </p:spTgt>
                                        </p:tgtEl>
                                        <p:attrNameLst>
                                          <p:attrName>style.visibility</p:attrName>
                                        </p:attrNameLst>
                                      </p:cBhvr>
                                      <p:to>
                                        <p:strVal val="visible"/>
                                      </p:to>
                                    </p:set>
                                    <p:animEffect transition="in" filter="wipe(left)">
                                      <p:cBhvr>
                                        <p:cTn id="17" dur="500"/>
                                        <p:tgtEl>
                                          <p:spTgt spid="1341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47">
                                            <p:txEl>
                                              <p:pRg st="2" end="2"/>
                                            </p:txEl>
                                          </p:spTgt>
                                        </p:tgtEl>
                                        <p:attrNameLst>
                                          <p:attrName>style.visibility</p:attrName>
                                        </p:attrNameLst>
                                      </p:cBhvr>
                                      <p:to>
                                        <p:strVal val="visible"/>
                                      </p:to>
                                    </p:set>
                                    <p:animEffect transition="in" filter="wipe(left)">
                                      <p:cBhvr>
                                        <p:cTn id="22" dur="500"/>
                                        <p:tgtEl>
                                          <p:spTgt spid="1341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147">
                                            <p:txEl>
                                              <p:pRg st="3" end="3"/>
                                            </p:txEl>
                                          </p:spTgt>
                                        </p:tgtEl>
                                        <p:attrNameLst>
                                          <p:attrName>style.visibility</p:attrName>
                                        </p:attrNameLst>
                                      </p:cBhvr>
                                      <p:to>
                                        <p:strVal val="visible"/>
                                      </p:to>
                                    </p:set>
                                    <p:animEffect transition="in" filter="wipe(left)">
                                      <p:cBhvr>
                                        <p:cTn id="27" dur="500"/>
                                        <p:tgtEl>
                                          <p:spTgt spid="1341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4147">
                                            <p:txEl>
                                              <p:pRg st="4" end="4"/>
                                            </p:txEl>
                                          </p:spTgt>
                                        </p:tgtEl>
                                        <p:attrNameLst>
                                          <p:attrName>style.visibility</p:attrName>
                                        </p:attrNameLst>
                                      </p:cBhvr>
                                      <p:to>
                                        <p:strVal val="visible"/>
                                      </p:to>
                                    </p:set>
                                    <p:animEffect transition="in" filter="wipe(left)">
                                      <p:cBhvr>
                                        <p:cTn id="32" dur="500"/>
                                        <p:tgtEl>
                                          <p:spTgt spid="134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fontAlgn="auto" hangingPunct="1">
              <a:spcAft>
                <a:spcPts val="0"/>
              </a:spcAft>
              <a:defRPr/>
            </a:pPr>
            <a:r>
              <a:rPr lang="zh-CN" altLang="en-US" sz="4000" dirty="0" smtClean="0">
                <a:solidFill>
                  <a:schemeClr val="accent1">
                    <a:satMod val="150000"/>
                  </a:schemeClr>
                </a:solidFill>
              </a:rPr>
              <a:t>边界值分析法测试用例</a:t>
            </a:r>
            <a:endParaRPr lang="en-US" altLang="zh-CN" sz="4000" dirty="0" smtClean="0">
              <a:solidFill>
                <a:schemeClr val="accent1">
                  <a:satMod val="150000"/>
                </a:schemeClr>
              </a:solidFill>
            </a:endParaRPr>
          </a:p>
        </p:txBody>
      </p:sp>
      <p:sp>
        <p:nvSpPr>
          <p:cNvPr id="137219" name="Rectangle 3"/>
          <p:cNvSpPr>
            <a:spLocks noGrp="1" noChangeArrowheads="1"/>
          </p:cNvSpPr>
          <p:nvPr>
            <p:ph idx="1"/>
          </p:nvPr>
        </p:nvSpPr>
        <p:spPr>
          <a:xfrm>
            <a:off x="468313" y="1447800"/>
            <a:ext cx="8280400" cy="4933950"/>
          </a:xfrm>
        </p:spPr>
        <p:txBody>
          <a:bodyPr/>
          <a:lstStyle/>
          <a:p>
            <a:pPr eaLnBrk="1" hangingPunct="1"/>
            <a:r>
              <a:rPr lang="zh-CN" altLang="en-US" sz="2400" smtClean="0"/>
              <a:t>采用边界值分析测试的基本思想是：故障往往出现在输入变量的边界值附近。</a:t>
            </a:r>
            <a:endParaRPr lang="zh-CN" altLang="en-US" sz="2400" smtClean="0"/>
          </a:p>
          <a:p>
            <a:pPr eaLnBrk="1" hangingPunct="1">
              <a:buFont typeface="Wingdings" panose="05000000000000000000" pitchFamily="2" charset="2"/>
              <a:buNone/>
            </a:pPr>
            <a:r>
              <a:rPr lang="en-US" altLang="zh-CN" sz="2400" smtClean="0"/>
              <a:t>     ——</a:t>
            </a:r>
            <a:r>
              <a:rPr lang="zh-CN" altLang="en-US" sz="2400" smtClean="0"/>
              <a:t>因此，边界值分析法利用输入变量的最小值</a:t>
            </a:r>
            <a:r>
              <a:rPr lang="en-US" altLang="zh-CN" sz="2400" smtClean="0"/>
              <a:t>(</a:t>
            </a:r>
            <a:r>
              <a:rPr lang="en-US" altLang="zh-CN" sz="2400" smtClean="0">
                <a:cs typeface="Times New Roman" panose="02020603050405020304" pitchFamily="18" charset="0"/>
              </a:rPr>
              <a:t>min</a:t>
            </a:r>
            <a:r>
              <a:rPr lang="en-US" altLang="zh-CN" sz="2400" smtClean="0"/>
              <a:t>)、</a:t>
            </a:r>
            <a:r>
              <a:rPr lang="zh-CN" altLang="en-US" sz="2400" smtClean="0"/>
              <a:t>略大于最小值</a:t>
            </a:r>
            <a:r>
              <a:rPr lang="en-US" altLang="zh-CN" sz="2400" smtClean="0"/>
              <a:t>(min+)、</a:t>
            </a:r>
            <a:r>
              <a:rPr lang="zh-CN" altLang="en-US" sz="2400" smtClean="0"/>
              <a:t>输入值域内的任意值</a:t>
            </a:r>
            <a:r>
              <a:rPr lang="en-US" altLang="zh-CN" sz="2400" smtClean="0"/>
              <a:t>(nom)、</a:t>
            </a:r>
            <a:r>
              <a:rPr lang="zh-CN" altLang="en-US" sz="2400" smtClean="0"/>
              <a:t>略小于最大值</a:t>
            </a:r>
            <a:r>
              <a:rPr lang="en-US" altLang="zh-CN" sz="2400" smtClean="0"/>
              <a:t>(max-)</a:t>
            </a:r>
            <a:r>
              <a:rPr lang="zh-CN" altLang="en-US" sz="2400" smtClean="0"/>
              <a:t>和最大值</a:t>
            </a:r>
            <a:r>
              <a:rPr lang="en-US" altLang="zh-CN" sz="2400" smtClean="0"/>
              <a:t>(max)</a:t>
            </a:r>
            <a:r>
              <a:rPr lang="zh-CN" altLang="en-US" sz="2400" smtClean="0"/>
              <a:t>来设计测试用例。</a:t>
            </a:r>
            <a:endParaRPr lang="zh-CN" altLang="en-US" sz="2400" smtClean="0"/>
          </a:p>
          <a:p>
            <a:pPr eaLnBrk="1" hangingPunct="1"/>
            <a:r>
              <a:rPr lang="zh-CN" altLang="en-US" sz="2400" smtClean="0"/>
              <a:t>边界值分析法是基于可靠性理论中称为“单故障”的假设，即有两个或两个以上故障同时出现而导致软件失效的情况很少，也就是说，软件失效基本上是由单故障引起的。</a:t>
            </a:r>
            <a:endParaRPr lang="zh-CN" altLang="en-US" sz="2400" smtClean="0"/>
          </a:p>
          <a:p>
            <a:pPr eaLnBrk="1" hangingPunct="1">
              <a:buFont typeface="Wingdings" panose="05000000000000000000" pitchFamily="2" charset="2"/>
              <a:buNone/>
            </a:pPr>
            <a:r>
              <a:rPr lang="en-US" altLang="zh-CN" sz="2400" smtClean="0"/>
              <a:t>    ——</a:t>
            </a:r>
            <a:r>
              <a:rPr lang="zh-CN" altLang="en-US" sz="2400" smtClean="0"/>
              <a:t>因此，在边界值分析法中获取测试用例的方法是：  </a:t>
            </a:r>
            <a:r>
              <a:rPr lang="en-US" altLang="zh-CN" sz="2400" smtClean="0"/>
              <a:t>(1) </a:t>
            </a:r>
            <a:r>
              <a:rPr lang="zh-CN" altLang="en-US" sz="2400" smtClean="0"/>
              <a:t>每次保留程序中一个变量，让其余的变量取正常值，被保留的变量依次取</a:t>
            </a:r>
            <a:r>
              <a:rPr lang="en-US" altLang="zh-CN" sz="2400" smtClean="0"/>
              <a:t>min、min+、nom、max-</a:t>
            </a:r>
            <a:r>
              <a:rPr lang="zh-CN" altLang="en-US" sz="2400" smtClean="0"/>
              <a:t>和</a:t>
            </a:r>
            <a:r>
              <a:rPr lang="en-US" altLang="zh-CN" sz="2400" smtClean="0"/>
              <a:t>max</a:t>
            </a:r>
            <a:r>
              <a:rPr lang="zh-CN" altLang="en-US" sz="2400" smtClean="0"/>
              <a:t>。         </a:t>
            </a:r>
            <a:r>
              <a:rPr lang="en-US" altLang="zh-CN" sz="2400" smtClean="0"/>
              <a:t>(2) </a:t>
            </a:r>
            <a:r>
              <a:rPr lang="zh-CN" altLang="en-US" sz="2400" smtClean="0"/>
              <a:t>对程序中的每个变量重复 </a:t>
            </a:r>
            <a:r>
              <a:rPr lang="en-US" altLang="zh-CN" sz="2400" smtClean="0"/>
              <a:t>(1) </a:t>
            </a:r>
            <a:r>
              <a:rPr lang="zh-CN" altLang="en-US" sz="2400" smtClean="0"/>
              <a:t>。</a:t>
            </a: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barn(outVertical)">
                                      <p:cBhvr>
                                        <p:cTn id="7" dur="500"/>
                                        <p:tgtEl>
                                          <p:spTgt spid="137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xEl>
                                              <p:pRg st="0" end="0"/>
                                            </p:txEl>
                                          </p:spTgt>
                                        </p:tgtEl>
                                        <p:attrNameLst>
                                          <p:attrName>style.visibility</p:attrName>
                                        </p:attrNameLst>
                                      </p:cBhvr>
                                      <p:to>
                                        <p:strVal val="visible"/>
                                      </p:to>
                                    </p:set>
                                    <p:animEffect transition="in" filter="wipe(left)">
                                      <p:cBhvr>
                                        <p:cTn id="12" dur="500"/>
                                        <p:tgtEl>
                                          <p:spTgt spid="1372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219">
                                            <p:txEl>
                                              <p:pRg st="1" end="1"/>
                                            </p:txEl>
                                          </p:spTgt>
                                        </p:tgtEl>
                                        <p:attrNameLst>
                                          <p:attrName>style.visibility</p:attrName>
                                        </p:attrNameLst>
                                      </p:cBhvr>
                                      <p:to>
                                        <p:strVal val="visible"/>
                                      </p:to>
                                    </p:set>
                                    <p:animEffect transition="in" filter="wipe(left)">
                                      <p:cBhvr>
                                        <p:cTn id="17" dur="500"/>
                                        <p:tgtEl>
                                          <p:spTgt spid="137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19">
                                            <p:txEl>
                                              <p:pRg st="2" end="2"/>
                                            </p:txEl>
                                          </p:spTgt>
                                        </p:tgtEl>
                                        <p:attrNameLst>
                                          <p:attrName>style.visibility</p:attrName>
                                        </p:attrNameLst>
                                      </p:cBhvr>
                                      <p:to>
                                        <p:strVal val="visible"/>
                                      </p:to>
                                    </p:set>
                                    <p:animEffect transition="in" filter="wipe(left)">
                                      <p:cBhvr>
                                        <p:cTn id="22" dur="500"/>
                                        <p:tgtEl>
                                          <p:spTgt spid="1372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7219">
                                            <p:txEl>
                                              <p:pRg st="3" end="3"/>
                                            </p:txEl>
                                          </p:spTgt>
                                        </p:tgtEl>
                                        <p:attrNameLst>
                                          <p:attrName>style.visibility</p:attrName>
                                        </p:attrNameLst>
                                      </p:cBhvr>
                                      <p:to>
                                        <p:strVal val="visible"/>
                                      </p:to>
                                    </p:set>
                                    <p:animEffect transition="in" filter="wipe(left)">
                                      <p:cBhvr>
                                        <p:cTn id="27" dur="500"/>
                                        <p:tgtEl>
                                          <p:spTgt spid="137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13315" name="Rectangle 3"/>
          <p:cNvSpPr>
            <a:spLocks noGrp="1" noChangeArrowheads="1"/>
          </p:cNvSpPr>
          <p:nvPr>
            <p:ph idx="1"/>
          </p:nvPr>
        </p:nvSpPr>
        <p:spPr/>
        <p:txBody>
          <a:bodyPr/>
          <a:lstStyle/>
          <a:p>
            <a:pPr eaLnBrk="1" hangingPunct="1"/>
            <a:endParaRPr lang="zh-CN" altLang="zh-CN" smtClean="0"/>
          </a:p>
        </p:txBody>
      </p:sp>
      <p:pic>
        <p:nvPicPr>
          <p:cNvPr id="13316" name="Picture 4"/>
          <p:cNvPicPr>
            <a:picLocks noChangeAspect="1" noChangeArrowheads="1"/>
          </p:cNvPicPr>
          <p:nvPr/>
        </p:nvPicPr>
        <p:blipFill>
          <a:blip r:embed="rId1"/>
          <a:srcRect/>
          <a:stretch>
            <a:fillRect/>
          </a:stretch>
        </p:blipFill>
        <p:spPr bwMode="auto">
          <a:xfrm>
            <a:off x="0" y="285728"/>
            <a:ext cx="9144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zh-CN" altLang="en-US" dirty="0" smtClean="0">
                <a:solidFill>
                  <a:schemeClr val="accent1">
                    <a:satMod val="150000"/>
                  </a:schemeClr>
                </a:solidFill>
              </a:rPr>
              <a:t>边界值分析法实践</a:t>
            </a:r>
            <a:endParaRPr lang="zh-CN" altLang="en-US" dirty="0" smtClean="0">
              <a:solidFill>
                <a:schemeClr val="accent1">
                  <a:satMod val="150000"/>
                </a:schemeClr>
              </a:solidFill>
            </a:endParaRPr>
          </a:p>
        </p:txBody>
      </p:sp>
      <p:sp>
        <p:nvSpPr>
          <p:cNvPr id="50179"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800" dirty="0" smtClean="0"/>
              <a:t>电话号码</a:t>
            </a:r>
            <a:endParaRPr lang="zh-CN" altLang="en-US" sz="2800" dirty="0" smtClean="0"/>
          </a:p>
          <a:p>
            <a:pPr eaLnBrk="1" hangingPunct="1">
              <a:lnSpc>
                <a:spcPct val="90000"/>
              </a:lnSpc>
            </a:pPr>
            <a:r>
              <a:rPr lang="zh-CN" altLang="en-US" sz="2800" dirty="0" smtClean="0"/>
              <a:t>某城市电话号码由三部分组成，分别是：</a:t>
            </a:r>
            <a:endParaRPr lang="zh-CN" altLang="en-US" sz="2800" dirty="0" smtClean="0"/>
          </a:p>
          <a:p>
            <a:pPr eaLnBrk="1" hangingPunct="1">
              <a:lnSpc>
                <a:spcPct val="90000"/>
              </a:lnSpc>
            </a:pPr>
            <a:r>
              <a:rPr lang="zh-CN" altLang="en-US" sz="2800" dirty="0" smtClean="0"/>
              <a:t>地区码</a:t>
            </a:r>
            <a:r>
              <a:rPr lang="en-US" altLang="zh-CN" sz="2800" dirty="0" smtClean="0"/>
              <a:t>——</a:t>
            </a:r>
            <a:r>
              <a:rPr lang="zh-CN" altLang="en-US" sz="2800" dirty="0" smtClean="0"/>
              <a:t>空白或</a:t>
            </a:r>
            <a:r>
              <a:rPr lang="en-US" altLang="zh-CN" sz="2800" dirty="0" smtClean="0"/>
              <a:t>3</a:t>
            </a:r>
            <a:r>
              <a:rPr lang="zh-CN" altLang="en-US" sz="2800" dirty="0" smtClean="0"/>
              <a:t>位数字；</a:t>
            </a:r>
            <a:endParaRPr lang="zh-CN" altLang="en-US" sz="2800" dirty="0" smtClean="0"/>
          </a:p>
          <a:p>
            <a:pPr eaLnBrk="1" hangingPunct="1">
              <a:lnSpc>
                <a:spcPct val="90000"/>
              </a:lnSpc>
            </a:pPr>
            <a:r>
              <a:rPr lang="zh-CN" altLang="en-US" sz="2800" dirty="0" smtClean="0"/>
              <a:t>前缀</a:t>
            </a:r>
            <a:r>
              <a:rPr lang="en-US" altLang="zh-CN" sz="2800" dirty="0" smtClean="0"/>
              <a:t>——</a:t>
            </a:r>
            <a:r>
              <a:rPr lang="zh-CN" altLang="en-US" sz="2800" dirty="0" smtClean="0"/>
              <a:t>非“</a:t>
            </a:r>
            <a:r>
              <a:rPr lang="en-US" altLang="zh-CN" sz="2800" dirty="0" smtClean="0"/>
              <a:t>0”</a:t>
            </a:r>
            <a:r>
              <a:rPr lang="zh-CN" altLang="en-US" sz="2800" dirty="0" smtClean="0"/>
              <a:t>和“</a:t>
            </a:r>
            <a:r>
              <a:rPr lang="en-US" altLang="zh-CN" sz="2800" dirty="0" smtClean="0"/>
              <a:t>1”</a:t>
            </a:r>
            <a:r>
              <a:rPr lang="zh-CN" altLang="en-US" sz="2800" dirty="0" smtClean="0"/>
              <a:t>开头的三位数字；</a:t>
            </a:r>
            <a:endParaRPr lang="zh-CN" altLang="en-US" sz="2800" dirty="0" smtClean="0"/>
          </a:p>
          <a:p>
            <a:pPr eaLnBrk="1" hangingPunct="1">
              <a:lnSpc>
                <a:spcPct val="90000"/>
              </a:lnSpc>
            </a:pPr>
            <a:r>
              <a:rPr lang="zh-CN" altLang="en-US" sz="2800" dirty="0" smtClean="0"/>
              <a:t>后缀</a:t>
            </a:r>
            <a:r>
              <a:rPr lang="en-US" altLang="zh-CN" sz="2800" dirty="0" smtClean="0"/>
              <a:t>——4</a:t>
            </a:r>
            <a:r>
              <a:rPr lang="zh-CN" altLang="en-US" sz="2800" dirty="0" smtClean="0"/>
              <a:t>位数字。</a:t>
            </a:r>
            <a:endParaRPr lang="zh-CN" altLang="en-US" sz="2800" dirty="0" smtClean="0"/>
          </a:p>
          <a:p>
            <a:pPr eaLnBrk="1" hangingPunct="1">
              <a:lnSpc>
                <a:spcPct val="90000"/>
              </a:lnSpc>
            </a:pPr>
            <a:r>
              <a:rPr lang="zh-CN" altLang="en-US" sz="2800" dirty="0" smtClean="0"/>
              <a:t>假定被测程序能接受一切符合上述规定的电话号码，拒绝所有不符合规定的电话号码。</a:t>
            </a:r>
            <a:endParaRPr lang="zh-CN" altLang="en-US" sz="2800" dirty="0" smtClean="0"/>
          </a:p>
          <a:p>
            <a:pPr eaLnBrk="1" hangingPunct="1">
              <a:lnSpc>
                <a:spcPct val="90000"/>
              </a:lnSpc>
            </a:pPr>
            <a:r>
              <a:rPr lang="zh-CN" altLang="en-US" sz="2800" dirty="0" smtClean="0"/>
              <a:t>请用边界值法设计测试用例</a:t>
            </a:r>
            <a:endParaRPr lang="zh-CN" altLang="en-US" sz="2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分析</a:t>
            </a:r>
            <a:endParaRPr lang="zh-CN" altLang="en-US" dirty="0"/>
          </a:p>
        </p:txBody>
      </p:sp>
      <p:sp>
        <p:nvSpPr>
          <p:cNvPr id="6" name="内容占位符 5"/>
          <p:cNvSpPr>
            <a:spLocks noGrp="1"/>
          </p:cNvSpPr>
          <p:nvPr>
            <p:ph idx="1"/>
          </p:nvPr>
        </p:nvSpPr>
        <p:spPr/>
        <p:txBody>
          <a:bodyPr/>
          <a:lstStyle/>
          <a:p>
            <a:r>
              <a:rPr lang="zh-CN" altLang="en-US" dirty="0" smtClean="0"/>
              <a:t>找出每个输入值的边界</a:t>
            </a:r>
            <a:r>
              <a:rPr lang="en-US" altLang="zh-CN" dirty="0" smtClean="0"/>
              <a:t>,</a:t>
            </a:r>
            <a:r>
              <a:rPr lang="zh-CN" altLang="en-US" dirty="0" smtClean="0"/>
              <a:t>对限制位数的输入</a:t>
            </a:r>
            <a:r>
              <a:rPr lang="en-US" altLang="zh-CN" dirty="0" smtClean="0"/>
              <a:t>,</a:t>
            </a:r>
            <a:r>
              <a:rPr lang="zh-CN" altLang="en-US" dirty="0" smtClean="0"/>
              <a:t>分别取最小位数少一位</a:t>
            </a:r>
            <a:r>
              <a:rPr lang="en-US" altLang="zh-CN" dirty="0" smtClean="0"/>
              <a:t>,</a:t>
            </a:r>
            <a:r>
              <a:rPr lang="zh-CN" altLang="en-US" dirty="0" smtClean="0"/>
              <a:t>正常位数</a:t>
            </a:r>
            <a:r>
              <a:rPr lang="en-US" altLang="zh-CN" dirty="0" smtClean="0"/>
              <a:t>,</a:t>
            </a:r>
            <a:r>
              <a:rPr lang="zh-CN" altLang="en-US" dirty="0" smtClean="0"/>
              <a:t>最大位数多一位为边界</a:t>
            </a:r>
            <a:r>
              <a:rPr lang="en-US" altLang="zh-CN" dirty="0" smtClean="0"/>
              <a:t>,</a:t>
            </a:r>
            <a:r>
              <a:rPr lang="zh-CN" altLang="en-US" dirty="0" smtClean="0"/>
              <a:t>对于数值区间输入</a:t>
            </a:r>
            <a:r>
              <a:rPr lang="en-US" altLang="zh-CN" dirty="0" smtClean="0"/>
              <a:t>,</a:t>
            </a:r>
            <a:r>
              <a:rPr lang="zh-CN" altLang="en-US" dirty="0" smtClean="0"/>
              <a:t>则选取</a:t>
            </a:r>
            <a:r>
              <a:rPr lang="en-US" altLang="zh-CN" dirty="0" smtClean="0"/>
              <a:t>min-,</a:t>
            </a:r>
            <a:r>
              <a:rPr lang="en-US" altLang="zh-CN" dirty="0" err="1" smtClean="0"/>
              <a:t>min,min+,nom,max</a:t>
            </a:r>
            <a:r>
              <a:rPr lang="en-US" altLang="zh-CN" dirty="0" smtClean="0"/>
              <a:t>-,</a:t>
            </a:r>
            <a:r>
              <a:rPr lang="en-US" altLang="zh-CN" dirty="0" err="1" smtClean="0"/>
              <a:t>max,max</a:t>
            </a:r>
            <a:r>
              <a:rPr lang="en-US" altLang="zh-CN" dirty="0" smtClean="0"/>
              <a:t>+;</a:t>
            </a:r>
            <a:endParaRPr lang="zh-CN" altLang="en-US" dirty="0"/>
          </a:p>
        </p:txBody>
      </p:sp>
      <p:pic>
        <p:nvPicPr>
          <p:cNvPr id="64514" name="Picture 2"/>
          <p:cNvPicPr>
            <a:picLocks noChangeAspect="1" noChangeArrowheads="1"/>
          </p:cNvPicPr>
          <p:nvPr/>
        </p:nvPicPr>
        <p:blipFill>
          <a:blip r:embed="rId1"/>
          <a:srcRect/>
          <a:stretch>
            <a:fillRect/>
          </a:stretch>
        </p:blipFill>
        <p:spPr bwMode="auto">
          <a:xfrm>
            <a:off x="428596" y="3286124"/>
            <a:ext cx="8273344" cy="28575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slide(fromBottom)">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457200" y="155575"/>
            <a:ext cx="8229600" cy="1252538"/>
          </a:xfrm>
        </p:spPr>
        <p:txBody>
          <a:bodyPr/>
          <a:lstStyle/>
          <a:p>
            <a:pPr eaLnBrk="1" fontAlgn="auto" hangingPunct="1">
              <a:spcAft>
                <a:spcPts val="0"/>
              </a:spcAft>
              <a:defRPr/>
            </a:pPr>
            <a:endParaRPr lang="zh-CN" altLang="en-US" smtClean="0">
              <a:solidFill>
                <a:schemeClr val="accent1">
                  <a:satMod val="150000"/>
                </a:schemeClr>
              </a:solidFill>
            </a:endParaRPr>
          </a:p>
        </p:txBody>
      </p:sp>
      <p:sp>
        <p:nvSpPr>
          <p:cNvPr id="88067" name="内容占位符 2"/>
          <p:cNvSpPr>
            <a:spLocks noGrp="1"/>
          </p:cNvSpPr>
          <p:nvPr>
            <p:ph idx="1"/>
          </p:nvPr>
        </p:nvSpPr>
        <p:spPr/>
        <p:txBody>
          <a:bodyPr/>
          <a:lstStyle/>
          <a:p>
            <a:pPr eaLnBrk="1" hangingPunct="1"/>
            <a:endParaRPr lang="zh-CN" altLang="en-US" smtClean="0"/>
          </a:p>
        </p:txBody>
      </p:sp>
      <p:pic>
        <p:nvPicPr>
          <p:cNvPr id="88068" name="Picture 3"/>
          <p:cNvPicPr>
            <a:picLocks noChangeAspect="1" noChangeArrowheads="1"/>
          </p:cNvPicPr>
          <p:nvPr/>
        </p:nvPicPr>
        <p:blipFill>
          <a:blip r:embed="rId1"/>
          <a:srcRect/>
          <a:stretch>
            <a:fillRect/>
          </a:stretch>
        </p:blipFill>
        <p:spPr bwMode="auto">
          <a:xfrm>
            <a:off x="2138363" y="285750"/>
            <a:ext cx="5005387" cy="646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输入三个正整数</a:t>
            </a:r>
            <a:r>
              <a:rPr lang="en-US" altLang="zh-CN">
                <a:sym typeface="+mn-ea"/>
              </a:rPr>
              <a:t>a,b,c</a:t>
            </a:r>
            <a:r>
              <a:rPr lang="zh-CN" altLang="en-US">
                <a:sym typeface="+mn-ea"/>
              </a:rPr>
              <a:t>，分别作为三角形的三条边，通过程序判断三条边是否能构成三角形？如果能构成三角形，判断三角形的类型（等边三角形、等腰三角形、一般三角形）（三条边的取值范围为</a:t>
            </a:r>
            <a:r>
              <a:rPr lang="en-US" altLang="zh-CN">
                <a:sym typeface="+mn-ea"/>
              </a:rPr>
              <a:t>1-50</a:t>
            </a:r>
            <a:r>
              <a:rPr lang="zh-CN" altLang="en-US">
                <a:sym typeface="+mn-ea"/>
              </a:rPr>
              <a:t>）</a:t>
            </a:r>
            <a:endParaRPr lang="zh-CN" altLang="en-US"/>
          </a:p>
          <a:p>
            <a:r>
              <a:rPr lang="zh-CN" altLang="en-US"/>
              <a:t>请设计测试这个程序的测试</a:t>
            </a:r>
            <a:r>
              <a:rPr lang="zh-CN" altLang="en-US"/>
              <a:t>用例</a:t>
            </a:r>
            <a:endParaRPr lang="zh-CN" altLang="en-US"/>
          </a:p>
        </p:txBody>
      </p:sp>
      <p:sp>
        <p:nvSpPr>
          <p:cNvPr id="3" name="标题 2"/>
          <p:cNvSpPr>
            <a:spLocks noGrp="1"/>
          </p:cNvSpPr>
          <p:nvPr>
            <p:ph type="title"/>
          </p:nvPr>
        </p:nvSpPr>
        <p:spPr/>
        <p:txBody>
          <a:bodyPr/>
          <a:p>
            <a:r>
              <a:rPr lang="zh-CN" altLang="en-US"/>
              <a:t>练习：三角形</a:t>
            </a:r>
            <a:r>
              <a:rPr lang="zh-CN" altLang="en-US"/>
              <a:t>问题</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等价类划分</a:t>
            </a:r>
            <a:r>
              <a:rPr lang="zh-CN" altLang="en-US"/>
              <a:t>法</a:t>
            </a:r>
            <a:endParaRPr lang="zh-CN" altLang="en-US"/>
          </a:p>
          <a:p>
            <a:r>
              <a:rPr lang="zh-CN" altLang="en-US"/>
              <a:t>边界值</a:t>
            </a:r>
            <a:r>
              <a:rPr lang="zh-CN" altLang="en-US"/>
              <a:t>法</a:t>
            </a:r>
            <a:endParaRPr lang="zh-CN" altLang="en-US"/>
          </a:p>
          <a:p>
            <a:endParaRPr lang="zh-CN" altLang="en-US"/>
          </a:p>
          <a:p>
            <a:r>
              <a:rPr lang="zh-CN" altLang="en-US"/>
              <a:t>等价类方法和边界值分析法主要用于单因素、单变量的数据分析，或者虽然输入有多种因素或多个变量，但我们不考虑他们的组合情况。虽然各种输入条件可能出错的情况已经被考虑到了，但多个输入情况组合起来可能出错的情况没有</a:t>
            </a:r>
            <a:r>
              <a:rPr lang="zh-CN" altLang="en-US"/>
              <a:t>考虑。</a:t>
            </a:r>
            <a:endParaRPr lang="zh-CN" altLang="en-US"/>
          </a:p>
        </p:txBody>
      </p:sp>
      <p:sp>
        <p:nvSpPr>
          <p:cNvPr id="3" name="标题 2"/>
          <p:cNvSpPr>
            <a:spLocks noGrp="1"/>
          </p:cNvSpPr>
          <p:nvPr>
            <p:ph type="title"/>
          </p:nvPr>
        </p:nvSpPr>
        <p:spPr>
          <a:xfrm>
            <a:off x="395605" y="338138"/>
            <a:ext cx="8229600" cy="1143000"/>
          </a:xfrm>
        </p:spPr>
        <p:txBody>
          <a:bodyPr/>
          <a:p>
            <a:r>
              <a:rPr lang="zh-CN" altLang="en-US"/>
              <a:t>小节</a:t>
            </a:r>
            <a:endParaRPr lang="zh-CN" altLang="en-US"/>
          </a:p>
        </p:txBody>
      </p:sp>
      <p:sp>
        <p:nvSpPr>
          <p:cNvPr id="4" name="右大括号 3"/>
          <p:cNvSpPr/>
          <p:nvPr/>
        </p:nvSpPr>
        <p:spPr>
          <a:xfrm>
            <a:off x="3203575" y="1700530"/>
            <a:ext cx="504190" cy="6483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3808095" y="1733550"/>
            <a:ext cx="4187825" cy="521970"/>
          </a:xfrm>
          <a:prstGeom prst="rect">
            <a:avLst/>
          </a:prstGeom>
          <a:noFill/>
        </p:spPr>
        <p:txBody>
          <a:bodyPr wrap="square" rtlCol="0">
            <a:spAutoFit/>
          </a:bodyPr>
          <a:p>
            <a:r>
              <a:rPr lang="zh-CN" altLang="en-US" sz="2800" b="1"/>
              <a:t>基于输入</a:t>
            </a:r>
            <a:r>
              <a:rPr lang="en-US" altLang="zh-CN" sz="2800" b="1"/>
              <a:t>/</a:t>
            </a:r>
            <a:r>
              <a:rPr lang="zh-CN" altLang="en-US" sz="2800" b="1"/>
              <a:t>输出域的方法</a:t>
            </a:r>
            <a:endParaRPr lang="zh-CN" altLang="en-US" sz="28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455"/>
            <a:ext cx="8395970" cy="4526280"/>
          </a:xfrm>
        </p:spPr>
        <p:txBody>
          <a:bodyPr/>
          <a:lstStyle/>
          <a:p>
            <a:r>
              <a:rPr lang="en-US" altLang="zh-CN" b="1" dirty="0" err="1" smtClean="0"/>
              <a:t>NextDate</a:t>
            </a:r>
            <a:r>
              <a:rPr lang="zh-CN" altLang="en-US" b="1" dirty="0" smtClean="0"/>
              <a:t>函数（给出一个日期，返回这个日期下一天，</a:t>
            </a:r>
            <a:r>
              <a:rPr lang="zh-CN" altLang="en-US" dirty="0" smtClean="0">
                <a:sym typeface="+mn-ea"/>
              </a:rPr>
              <a:t>如输入</a:t>
            </a:r>
            <a:r>
              <a:rPr lang="en-US" altLang="zh-CN" dirty="0" smtClean="0">
                <a:sym typeface="+mn-ea"/>
              </a:rPr>
              <a:t>2007</a:t>
            </a:r>
            <a:r>
              <a:rPr lang="zh-CN" altLang="en-US" dirty="0" smtClean="0">
                <a:sym typeface="+mn-ea"/>
              </a:rPr>
              <a:t>年</a:t>
            </a:r>
            <a:r>
              <a:rPr lang="en-US" altLang="zh-CN" dirty="0" smtClean="0">
                <a:sym typeface="+mn-ea"/>
              </a:rPr>
              <a:t>9</a:t>
            </a:r>
            <a:r>
              <a:rPr lang="zh-CN" altLang="en-US" dirty="0" smtClean="0">
                <a:sym typeface="+mn-ea"/>
              </a:rPr>
              <a:t>月</a:t>
            </a:r>
            <a:r>
              <a:rPr lang="en-US" altLang="zh-CN" dirty="0" smtClean="0">
                <a:sym typeface="+mn-ea"/>
              </a:rPr>
              <a:t>9</a:t>
            </a:r>
            <a:r>
              <a:rPr lang="zh-CN" altLang="en-US" dirty="0" smtClean="0">
                <a:sym typeface="+mn-ea"/>
              </a:rPr>
              <a:t>日</a:t>
            </a:r>
            <a:r>
              <a:rPr lang="en-US" altLang="zh-CN" dirty="0" smtClean="0">
                <a:sym typeface="+mn-ea"/>
              </a:rPr>
              <a:t>,</a:t>
            </a:r>
            <a:r>
              <a:rPr lang="zh-CN" altLang="en-US" dirty="0" smtClean="0">
                <a:sym typeface="+mn-ea"/>
              </a:rPr>
              <a:t>输出</a:t>
            </a:r>
            <a:r>
              <a:rPr lang="en-US" altLang="zh-CN" smtClean="0">
                <a:sym typeface="+mn-ea"/>
              </a:rPr>
              <a:t>2007</a:t>
            </a:r>
            <a:r>
              <a:rPr lang="zh-CN" altLang="en-US" dirty="0" smtClean="0">
                <a:sym typeface="+mn-ea"/>
              </a:rPr>
              <a:t>年</a:t>
            </a:r>
            <a:r>
              <a:rPr lang="en-US" altLang="zh-CN" dirty="0" smtClean="0">
                <a:sym typeface="+mn-ea"/>
              </a:rPr>
              <a:t>9</a:t>
            </a:r>
            <a:r>
              <a:rPr lang="zh-CN" altLang="en-US" dirty="0" smtClean="0">
                <a:sym typeface="+mn-ea"/>
              </a:rPr>
              <a:t>月</a:t>
            </a:r>
            <a:r>
              <a:rPr lang="en-US" altLang="zh-CN" dirty="0" smtClean="0">
                <a:sym typeface="+mn-ea"/>
              </a:rPr>
              <a:t>10</a:t>
            </a:r>
            <a:r>
              <a:rPr lang="zh-CN" altLang="en-US" dirty="0" smtClean="0">
                <a:sym typeface="+mn-ea"/>
              </a:rPr>
              <a:t>日）</a:t>
            </a:r>
            <a:endParaRPr lang="en-US" altLang="zh-CN" dirty="0"/>
          </a:p>
          <a:p>
            <a:endParaRPr lang="en-US" altLang="zh-CN" dirty="0"/>
          </a:p>
          <a:p>
            <a:r>
              <a:rPr lang="zh-CN" altLang="en-US" dirty="0"/>
              <a:t>如何设计测试用例？</a:t>
            </a:r>
            <a:endParaRPr lang="zh-CN" altLang="en-US" dirty="0"/>
          </a:p>
          <a:p>
            <a:endParaRPr lang="en-US" altLang="zh-CN" dirty="0" smtClean="0"/>
          </a:p>
          <a:p>
            <a:r>
              <a:rPr lang="en-US" altLang="zh-CN" dirty="0" smtClean="0">
                <a:sym typeface="+mn-ea"/>
              </a:rPr>
              <a:t>1&lt;=month&lt;=12</a:t>
            </a:r>
            <a:endParaRPr lang="en-US" altLang="zh-CN" dirty="0" smtClean="0"/>
          </a:p>
          <a:p>
            <a:r>
              <a:rPr lang="en-US" altLang="zh-CN" dirty="0" smtClean="0">
                <a:sym typeface="+mn-ea"/>
              </a:rPr>
              <a:t>1&lt;=day&lt;=31</a:t>
            </a:r>
            <a:endParaRPr lang="en-US" altLang="zh-CN" dirty="0" smtClean="0"/>
          </a:p>
          <a:p>
            <a:r>
              <a:rPr lang="en-US" altLang="zh-CN" dirty="0" smtClean="0">
                <a:sym typeface="+mn-ea"/>
              </a:rPr>
              <a:t>1912&lt;=year&lt;=2050</a:t>
            </a:r>
            <a:endParaRPr lang="en-US" altLang="zh-CN" dirty="0"/>
          </a:p>
          <a:p>
            <a:endParaRPr lang="zh-CN" altLang="en-US" dirty="0"/>
          </a:p>
        </p:txBody>
      </p:sp>
      <p:sp>
        <p:nvSpPr>
          <p:cNvPr id="3" name="标题 2"/>
          <p:cNvSpPr>
            <a:spLocks noGrp="1"/>
          </p:cNvSpPr>
          <p:nvPr>
            <p:ph type="title"/>
          </p:nvPr>
        </p:nvSpPr>
        <p:spPr/>
        <p:txBody>
          <a:bodyPr/>
          <a:lstStyle/>
          <a:p>
            <a:r>
              <a:rPr lang="zh-CN" altLang="en-US"/>
              <a:t>思考：</a:t>
            </a:r>
            <a:r>
              <a:rPr lang="en-US" altLang="zh-CN" dirty="0" err="1" smtClean="0">
                <a:sym typeface="+mn-ea"/>
              </a:rPr>
              <a:t>NextDate</a:t>
            </a:r>
            <a:r>
              <a:rPr lang="zh-CN" altLang="en-US" dirty="0" smtClean="0">
                <a:sym typeface="+mn-ea"/>
              </a:rPr>
              <a:t>函数</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需要一种适用于多种条件的组合，相应地产生多个动作（结果）的方法进行测试用例的设计</a:t>
            </a:r>
            <a:endParaRPr lang="zh-CN" altLang="en-US"/>
          </a:p>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zh-CN" altLang="en-US" sz="4000" dirty="0" smtClean="0">
                <a:solidFill>
                  <a:schemeClr val="accent1">
                    <a:satMod val="150000"/>
                  </a:schemeClr>
                </a:solidFill>
              </a:rPr>
              <a:t>三、判定表法</a:t>
            </a:r>
            <a:endParaRPr lang="zh-CN" altLang="en-US" sz="4000" dirty="0" smtClean="0">
              <a:solidFill>
                <a:schemeClr val="accent1">
                  <a:satMod val="150000"/>
                </a:schemeClr>
              </a:solidFill>
            </a:endParaRPr>
          </a:p>
        </p:txBody>
      </p:sp>
      <p:sp>
        <p:nvSpPr>
          <p:cNvPr id="330756" name="Rectangle 4"/>
          <p:cNvSpPr>
            <a:spLocks noChangeArrowheads="1"/>
          </p:cNvSpPr>
          <p:nvPr/>
        </p:nvSpPr>
        <p:spPr bwMode="auto">
          <a:xfrm>
            <a:off x="2557145" y="1845310"/>
            <a:ext cx="5039995" cy="3475355"/>
          </a:xfrm>
          <a:prstGeom prst="rect">
            <a:avLst/>
          </a:prstGeom>
          <a:noFill/>
          <a:ln w="9525">
            <a:noFill/>
            <a:miter lim="800000"/>
          </a:ln>
        </p:spPr>
        <p:txBody>
          <a:bodyPr/>
          <a:lstStyle/>
          <a:p>
            <a:pPr marL="342900" indent="-342900" algn="l">
              <a:lnSpc>
                <a:spcPct val="120000"/>
              </a:lnSpc>
              <a:spcBef>
                <a:spcPct val="40000"/>
              </a:spcBef>
              <a:spcAft>
                <a:spcPct val="4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1.  </a:t>
            </a:r>
            <a:r>
              <a:rPr lang="zh-CN" altLang="en-US" sz="2800" b="0" dirty="0" smtClean="0">
                <a:latin typeface="Arial" panose="020B0604020202020204" pitchFamily="34" charset="0"/>
              </a:rPr>
              <a:t>判定表</a:t>
            </a:r>
            <a:endParaRPr lang="en-US" altLang="zh-CN" sz="2800" b="0" dirty="0">
              <a:latin typeface="Arial" panose="020B0604020202020204" pitchFamily="34" charset="0"/>
            </a:endParaRPr>
          </a:p>
          <a:p>
            <a:pPr marL="342900" indent="-342900" algn="l">
              <a:lnSpc>
                <a:spcPct val="120000"/>
              </a:lnSpc>
              <a:spcBef>
                <a:spcPct val="40000"/>
              </a:spcBef>
              <a:spcAft>
                <a:spcPct val="4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2.  </a:t>
            </a:r>
            <a:r>
              <a:rPr lang="zh-CN" altLang="en-US" sz="2800" b="0" dirty="0">
                <a:latin typeface="Arial" panose="020B0604020202020204" pitchFamily="34" charset="0"/>
              </a:rPr>
              <a:t>判定表的</a:t>
            </a:r>
            <a:r>
              <a:rPr lang="zh-CN" altLang="en-US" sz="2800" b="0" dirty="0">
                <a:latin typeface="Arial" panose="020B0604020202020204" pitchFamily="34" charset="0"/>
              </a:rPr>
              <a:t>组成</a:t>
            </a:r>
            <a:endParaRPr lang="zh-CN" altLang="en-US" sz="2800" b="0" dirty="0">
              <a:latin typeface="Arial" panose="020B0604020202020204" pitchFamily="34" charset="0"/>
            </a:endParaRPr>
          </a:p>
          <a:p>
            <a:pPr marL="342900" indent="-342900" algn="l">
              <a:lnSpc>
                <a:spcPct val="120000"/>
              </a:lnSpc>
              <a:spcBef>
                <a:spcPct val="40000"/>
              </a:spcBef>
              <a:spcAft>
                <a:spcPct val="40000"/>
              </a:spcAft>
              <a:buClr>
                <a:schemeClr val="tx2"/>
              </a:buClr>
              <a:buSzPct val="80000"/>
              <a:buFont typeface="Wingdings" panose="05000000000000000000" pitchFamily="2" charset="2"/>
              <a:buNone/>
            </a:pPr>
            <a:r>
              <a:rPr lang="en-US" altLang="zh-CN" sz="2800" b="0" dirty="0" smtClean="0">
                <a:latin typeface="Arial" panose="020B0604020202020204" pitchFamily="34" charset="0"/>
              </a:rPr>
              <a:t>3. </a:t>
            </a:r>
            <a:r>
              <a:rPr lang="zh-CN" altLang="en-US" sz="2800" b="0" dirty="0">
                <a:latin typeface="Arial" panose="020B0604020202020204" pitchFamily="34" charset="0"/>
              </a:rPr>
              <a:t>判定表的建立</a:t>
            </a:r>
            <a:r>
              <a:rPr lang="zh-CN" altLang="en-US" sz="2800" b="0" dirty="0">
                <a:latin typeface="Arial" panose="020B0604020202020204" pitchFamily="34" charset="0"/>
              </a:rPr>
              <a:t>步骤</a:t>
            </a:r>
            <a:endParaRPr lang="zh-CN" altLang="en-US" sz="2800" b="0" dirty="0">
              <a:latin typeface="Arial" panose="020B0604020202020204" pitchFamily="34" charset="0"/>
            </a:endParaRPr>
          </a:p>
          <a:p>
            <a:pPr marL="342900" indent="-342900" algn="l">
              <a:lnSpc>
                <a:spcPct val="120000"/>
              </a:lnSpc>
              <a:spcBef>
                <a:spcPct val="40000"/>
              </a:spcBef>
              <a:spcAft>
                <a:spcPct val="40000"/>
              </a:spcAft>
              <a:buClr>
                <a:schemeClr val="tx2"/>
              </a:buClr>
              <a:buSzPct val="80000"/>
              <a:buFont typeface="Wingdings" panose="05000000000000000000" pitchFamily="2" charset="2"/>
              <a:buNone/>
            </a:pPr>
            <a:r>
              <a:rPr lang="en-US" altLang="zh-CN" sz="2800" b="0" dirty="0">
                <a:latin typeface="Arial" panose="020B0604020202020204" pitchFamily="34" charset="0"/>
              </a:rPr>
              <a:t>4</a:t>
            </a:r>
            <a:r>
              <a:rPr lang="zh-CN" altLang="en-US" sz="2800" b="0" dirty="0">
                <a:latin typeface="Arial" panose="020B0604020202020204" pitchFamily="34" charset="0"/>
              </a:rPr>
              <a:t>、判定表的</a:t>
            </a:r>
            <a:r>
              <a:rPr lang="zh-CN" altLang="en-US" sz="2800" b="0" dirty="0">
                <a:latin typeface="Arial" panose="020B0604020202020204" pitchFamily="34" charset="0"/>
              </a:rPr>
              <a:t>应用</a:t>
            </a:r>
            <a:endParaRPr lang="zh-CN" altLang="en-US" sz="2800"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Effect transition="in" filter="wipe(left)">
                                      <p:cBhvr>
                                        <p:cTn id="7" dur="500"/>
                                        <p:tgtEl>
                                          <p:spTgt spid="33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fontAlgn="auto" hangingPunct="1">
              <a:spcAft>
                <a:spcPts val="0"/>
              </a:spcAft>
              <a:defRPr/>
            </a:pPr>
            <a:r>
              <a:rPr lang="zh-CN" altLang="en-US" dirty="0" smtClean="0">
                <a:solidFill>
                  <a:schemeClr val="accent1">
                    <a:satMod val="150000"/>
                  </a:schemeClr>
                </a:solidFill>
              </a:rPr>
              <a:t>判定表原理</a:t>
            </a:r>
            <a:endParaRPr lang="zh-CN" altLang="en-US" dirty="0" smtClean="0">
              <a:solidFill>
                <a:schemeClr val="accent1">
                  <a:satMod val="150000"/>
                </a:schemeClr>
              </a:solidFill>
            </a:endParaRPr>
          </a:p>
        </p:txBody>
      </p:sp>
      <p:sp>
        <p:nvSpPr>
          <p:cNvPr id="52227" name="Rectangle 3"/>
          <p:cNvSpPr>
            <a:spLocks noGrp="1" noChangeArrowheads="1"/>
          </p:cNvSpPr>
          <p:nvPr>
            <p:ph idx="1"/>
          </p:nvPr>
        </p:nvSpPr>
        <p:spPr/>
        <p:txBody>
          <a:bodyPr/>
          <a:lstStyle/>
          <a:p>
            <a:r>
              <a:rPr lang="zh-CN" altLang="en-US" dirty="0" smtClean="0"/>
              <a:t>又叫决策表</a:t>
            </a:r>
            <a:endParaRPr lang="zh-CN" altLang="en-US" dirty="0" smtClean="0"/>
          </a:p>
          <a:p>
            <a:pPr eaLnBrk="1" hangingPunct="1"/>
            <a:r>
              <a:rPr lang="zh-CN" altLang="en-US" dirty="0" smtClean="0"/>
              <a:t>判定表</a:t>
            </a:r>
            <a:r>
              <a:rPr lang="zh-CN" altLang="en-US" dirty="0" smtClean="0"/>
              <a:t>法是分析和表达多逻辑条件下执行不同操作的工具</a:t>
            </a:r>
            <a:r>
              <a:rPr lang="en-US" altLang="zh-CN" dirty="0" smtClean="0"/>
              <a:t>.</a:t>
            </a:r>
            <a:endParaRPr lang="en-US" altLang="zh-CN" dirty="0" smtClean="0"/>
          </a:p>
          <a:p>
            <a:pPr eaLnBrk="1" hangingPunct="1"/>
            <a:r>
              <a:rPr lang="zh-CN" altLang="en-US" dirty="0" smtClean="0"/>
              <a:t>在程序设计发展的初期</a:t>
            </a:r>
            <a:r>
              <a:rPr lang="en-US" altLang="zh-CN" dirty="0" smtClean="0"/>
              <a:t>,</a:t>
            </a:r>
            <a:r>
              <a:rPr lang="zh-CN" altLang="en-US" dirty="0" smtClean="0"/>
              <a:t>决策表被当作编写程序的辅助工具</a:t>
            </a: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zh-CN" altLang="en-US" smtClean="0">
                <a:solidFill>
                  <a:schemeClr val="accent1">
                    <a:satMod val="150000"/>
                  </a:schemeClr>
                </a:solidFill>
              </a:rPr>
              <a:t>判定表的组成</a:t>
            </a:r>
            <a:endParaRPr lang="zh-CN" altLang="en-US" smtClean="0">
              <a:solidFill>
                <a:schemeClr val="accent1">
                  <a:satMod val="150000"/>
                </a:schemeClr>
              </a:solidFill>
            </a:endParaRPr>
          </a:p>
        </p:txBody>
      </p:sp>
      <p:sp>
        <p:nvSpPr>
          <p:cNvPr id="53251" name="Rectangle 3"/>
          <p:cNvSpPr>
            <a:spLocks noGrp="1" noChangeArrowheads="1"/>
          </p:cNvSpPr>
          <p:nvPr>
            <p:ph idx="1"/>
          </p:nvPr>
        </p:nvSpPr>
        <p:spPr/>
        <p:txBody>
          <a:bodyPr/>
          <a:lstStyle/>
          <a:p>
            <a:pPr eaLnBrk="1" hangingPunct="1"/>
            <a:r>
              <a:rPr lang="zh-CN" altLang="en-US" sz="2800" smtClean="0"/>
              <a:t>条件桩</a:t>
            </a:r>
            <a:endParaRPr lang="zh-CN" altLang="en-US" sz="2800" smtClean="0"/>
          </a:p>
          <a:p>
            <a:pPr lvl="1" eaLnBrk="1" hangingPunct="1"/>
            <a:r>
              <a:rPr lang="zh-CN" altLang="en-US" sz="2400" smtClean="0"/>
              <a:t>列出问题的所有条件</a:t>
            </a:r>
            <a:endParaRPr lang="zh-CN" altLang="en-US" sz="2400" smtClean="0"/>
          </a:p>
          <a:p>
            <a:pPr eaLnBrk="1" hangingPunct="1"/>
            <a:r>
              <a:rPr lang="zh-CN" altLang="en-US" sz="2800" smtClean="0"/>
              <a:t>动作桩</a:t>
            </a:r>
            <a:endParaRPr lang="zh-CN" altLang="en-US" sz="2800" smtClean="0"/>
          </a:p>
          <a:p>
            <a:pPr lvl="1" eaLnBrk="1" hangingPunct="1"/>
            <a:r>
              <a:rPr lang="zh-CN" altLang="en-US" sz="2400" smtClean="0"/>
              <a:t>列出可能采取的操作</a:t>
            </a:r>
            <a:endParaRPr lang="zh-CN" altLang="en-US" sz="2400" smtClean="0"/>
          </a:p>
          <a:p>
            <a:pPr eaLnBrk="1" hangingPunct="1"/>
            <a:r>
              <a:rPr lang="zh-CN" altLang="en-US" sz="2800" smtClean="0"/>
              <a:t>条件项</a:t>
            </a:r>
            <a:endParaRPr lang="zh-CN" altLang="en-US" sz="2800" smtClean="0"/>
          </a:p>
          <a:p>
            <a:pPr lvl="1" eaLnBrk="1" hangingPunct="1"/>
            <a:r>
              <a:rPr lang="zh-CN" altLang="en-US" sz="2400" smtClean="0"/>
              <a:t>列出条件桩的取值</a:t>
            </a:r>
            <a:endParaRPr lang="zh-CN" altLang="en-US" sz="2400" smtClean="0"/>
          </a:p>
          <a:p>
            <a:pPr eaLnBrk="1" hangingPunct="1"/>
            <a:r>
              <a:rPr lang="zh-CN" altLang="en-US" sz="2800" smtClean="0"/>
              <a:t>动作项</a:t>
            </a:r>
            <a:endParaRPr lang="zh-CN" altLang="en-US" sz="2800" smtClean="0"/>
          </a:p>
          <a:p>
            <a:pPr lvl="1" eaLnBrk="1" hangingPunct="1"/>
            <a:r>
              <a:rPr lang="zh-CN" altLang="en-US" sz="2400" smtClean="0"/>
              <a:t>列出条件项各种取值下应该采取的动作</a:t>
            </a:r>
            <a:endParaRPr lang="zh-CN" alt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5575"/>
            <a:ext cx="8229600" cy="1252538"/>
          </a:xfrm>
        </p:spPr>
        <p:txBody>
          <a:bodyPr/>
          <a:lstStyle/>
          <a:p>
            <a:pPr eaLnBrk="1" hangingPunct="1">
              <a:defRPr/>
            </a:pPr>
            <a:endParaRPr lang="zh-CN" altLang="en-US" smtClean="0"/>
          </a:p>
        </p:txBody>
      </p:sp>
      <p:sp>
        <p:nvSpPr>
          <p:cNvPr id="15363" name="Rectangle 3"/>
          <p:cNvSpPr>
            <a:spLocks noGrp="1" noChangeArrowheads="1"/>
          </p:cNvSpPr>
          <p:nvPr>
            <p:ph type="body" idx="1"/>
          </p:nvPr>
        </p:nvSpPr>
        <p:spPr/>
        <p:txBody>
          <a:bodyPr/>
          <a:lstStyle/>
          <a:p>
            <a:pPr eaLnBrk="1" hangingPunct="1"/>
            <a:endParaRPr lang="zh-CN" altLang="en-US" smtClean="0"/>
          </a:p>
        </p:txBody>
      </p:sp>
      <p:pic>
        <p:nvPicPr>
          <p:cNvPr id="15364" name="Picture 4"/>
          <p:cNvPicPr>
            <a:picLocks noChangeAspect="1" noChangeArrowheads="1"/>
          </p:cNvPicPr>
          <p:nvPr/>
        </p:nvPicPr>
        <p:blipFill>
          <a:blip r:embed="rId1"/>
          <a:srcRect/>
          <a:stretch>
            <a:fillRect/>
          </a:stretch>
        </p:blipFill>
        <p:spPr bwMode="auto">
          <a:xfrm>
            <a:off x="468313" y="493713"/>
            <a:ext cx="8207375" cy="5868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54275" name="Rectangle 3"/>
          <p:cNvSpPr>
            <a:spLocks noGrp="1" noChangeArrowheads="1"/>
          </p:cNvSpPr>
          <p:nvPr>
            <p:ph idx="1"/>
          </p:nvPr>
        </p:nvSpPr>
        <p:spPr/>
        <p:txBody>
          <a:bodyPr/>
          <a:lstStyle/>
          <a:p>
            <a:pPr eaLnBrk="1" hangingPunct="1"/>
            <a:endParaRPr lang="zh-CN" altLang="zh-CN" smtClean="0"/>
          </a:p>
        </p:txBody>
      </p:sp>
      <p:pic>
        <p:nvPicPr>
          <p:cNvPr id="54276" name="Picture 4"/>
          <p:cNvPicPr>
            <a:picLocks noChangeAspect="1" noChangeArrowheads="1"/>
          </p:cNvPicPr>
          <p:nvPr/>
        </p:nvPicPr>
        <p:blipFill>
          <a:blip r:embed="rId1"/>
          <a:srcRect/>
          <a:stretch>
            <a:fillRect/>
          </a:stretch>
        </p:blipFill>
        <p:spPr bwMode="auto">
          <a:xfrm>
            <a:off x="685800" y="381000"/>
            <a:ext cx="79248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55299" name="Rectangle 3"/>
          <p:cNvSpPr>
            <a:spLocks noGrp="1" noChangeArrowheads="1"/>
          </p:cNvSpPr>
          <p:nvPr>
            <p:ph idx="1"/>
          </p:nvPr>
        </p:nvSpPr>
        <p:spPr/>
        <p:txBody>
          <a:bodyPr/>
          <a:lstStyle/>
          <a:p>
            <a:pPr eaLnBrk="1" hangingPunct="1"/>
            <a:endParaRPr lang="zh-CN" altLang="zh-CN" smtClean="0"/>
          </a:p>
        </p:txBody>
      </p:sp>
      <p:pic>
        <p:nvPicPr>
          <p:cNvPr id="55300" name="Picture 4"/>
          <p:cNvPicPr>
            <a:picLocks noChangeAspect="1" noChangeArrowheads="1"/>
          </p:cNvPicPr>
          <p:nvPr/>
        </p:nvPicPr>
        <p:blipFill>
          <a:blip r:embed="rId1"/>
          <a:srcRect/>
          <a:stretch>
            <a:fillRect/>
          </a:stretch>
        </p:blipFill>
        <p:spPr bwMode="auto">
          <a:xfrm>
            <a:off x="533400" y="533400"/>
            <a:ext cx="8077200" cy="531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56323" name="Rectangle 3"/>
          <p:cNvSpPr>
            <a:spLocks noGrp="1" noChangeArrowheads="1"/>
          </p:cNvSpPr>
          <p:nvPr>
            <p:ph idx="1"/>
          </p:nvPr>
        </p:nvSpPr>
        <p:spPr/>
        <p:txBody>
          <a:bodyPr/>
          <a:lstStyle/>
          <a:p>
            <a:pPr eaLnBrk="1" hangingPunct="1"/>
            <a:endParaRPr lang="zh-CN" altLang="zh-CN" smtClean="0"/>
          </a:p>
        </p:txBody>
      </p:sp>
      <p:pic>
        <p:nvPicPr>
          <p:cNvPr id="56324" name="Picture 4"/>
          <p:cNvPicPr>
            <a:picLocks noChangeAspect="1" noChangeArrowheads="1"/>
          </p:cNvPicPr>
          <p:nvPr/>
        </p:nvPicPr>
        <p:blipFill>
          <a:blip r:embed="rId1"/>
          <a:srcRect/>
          <a:stretch>
            <a:fillRect/>
          </a:stretch>
        </p:blipFill>
        <p:spPr bwMode="auto">
          <a:xfrm>
            <a:off x="685800" y="304800"/>
            <a:ext cx="7924800" cy="570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57347" name="Rectangle 3"/>
          <p:cNvSpPr>
            <a:spLocks noGrp="1" noChangeArrowheads="1"/>
          </p:cNvSpPr>
          <p:nvPr>
            <p:ph idx="1"/>
          </p:nvPr>
        </p:nvSpPr>
        <p:spPr/>
        <p:txBody>
          <a:bodyPr/>
          <a:lstStyle/>
          <a:p>
            <a:pPr eaLnBrk="1" hangingPunct="1"/>
            <a:endParaRPr lang="zh-CN" altLang="zh-CN" smtClean="0"/>
          </a:p>
        </p:txBody>
      </p:sp>
      <p:pic>
        <p:nvPicPr>
          <p:cNvPr id="57348" name="Picture 4"/>
          <p:cNvPicPr>
            <a:picLocks noChangeAspect="1" noChangeArrowheads="1"/>
          </p:cNvPicPr>
          <p:nvPr/>
        </p:nvPicPr>
        <p:blipFill>
          <a:blip r:embed="rId1"/>
          <a:srcRect/>
          <a:stretch>
            <a:fillRect/>
          </a:stretch>
        </p:blipFill>
        <p:spPr bwMode="auto">
          <a:xfrm>
            <a:off x="152400" y="609600"/>
            <a:ext cx="8610600" cy="527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58371" name="Rectangle 3"/>
          <p:cNvSpPr>
            <a:spLocks noGrp="1" noChangeArrowheads="1"/>
          </p:cNvSpPr>
          <p:nvPr>
            <p:ph idx="1"/>
          </p:nvPr>
        </p:nvSpPr>
        <p:spPr/>
        <p:txBody>
          <a:bodyPr/>
          <a:lstStyle/>
          <a:p>
            <a:pPr eaLnBrk="1" hangingPunct="1"/>
            <a:endParaRPr lang="zh-CN" altLang="zh-CN" smtClean="0"/>
          </a:p>
        </p:txBody>
      </p:sp>
      <p:pic>
        <p:nvPicPr>
          <p:cNvPr id="58372" name="Picture 4"/>
          <p:cNvPicPr>
            <a:picLocks noChangeAspect="1" noChangeArrowheads="1"/>
          </p:cNvPicPr>
          <p:nvPr/>
        </p:nvPicPr>
        <p:blipFill>
          <a:blip r:embed="rId1"/>
          <a:srcRect/>
          <a:stretch>
            <a:fillRect/>
          </a:stretch>
        </p:blipFill>
        <p:spPr bwMode="auto">
          <a:xfrm>
            <a:off x="685800" y="479425"/>
            <a:ext cx="7924800" cy="601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59395" name="Rectangle 3"/>
          <p:cNvSpPr>
            <a:spLocks noGrp="1" noChangeArrowheads="1"/>
          </p:cNvSpPr>
          <p:nvPr>
            <p:ph idx="1"/>
          </p:nvPr>
        </p:nvSpPr>
        <p:spPr/>
        <p:txBody>
          <a:bodyPr/>
          <a:lstStyle/>
          <a:p>
            <a:pPr eaLnBrk="1" hangingPunct="1"/>
            <a:endParaRPr lang="zh-CN" altLang="zh-CN" smtClean="0"/>
          </a:p>
        </p:txBody>
      </p:sp>
      <p:pic>
        <p:nvPicPr>
          <p:cNvPr id="59396" name="Picture 4"/>
          <p:cNvPicPr>
            <a:picLocks noChangeAspect="1" noChangeArrowheads="1"/>
          </p:cNvPicPr>
          <p:nvPr/>
        </p:nvPicPr>
        <p:blipFill>
          <a:blip r:embed="rId1"/>
          <a:srcRect/>
          <a:stretch>
            <a:fillRect/>
          </a:stretch>
        </p:blipFill>
        <p:spPr bwMode="auto">
          <a:xfrm>
            <a:off x="533400" y="273050"/>
            <a:ext cx="8001000" cy="6253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60419" name="Rectangle 3"/>
          <p:cNvSpPr>
            <a:spLocks noGrp="1" noChangeArrowheads="1"/>
          </p:cNvSpPr>
          <p:nvPr>
            <p:ph idx="1"/>
          </p:nvPr>
        </p:nvSpPr>
        <p:spPr/>
        <p:txBody>
          <a:bodyPr/>
          <a:lstStyle/>
          <a:p>
            <a:pPr eaLnBrk="1" hangingPunct="1"/>
            <a:endParaRPr lang="zh-CN" altLang="zh-CN" smtClean="0"/>
          </a:p>
        </p:txBody>
      </p:sp>
      <p:pic>
        <p:nvPicPr>
          <p:cNvPr id="60420" name="Picture 4"/>
          <p:cNvPicPr>
            <a:picLocks noChangeAspect="1" noChangeArrowheads="1"/>
          </p:cNvPicPr>
          <p:nvPr/>
        </p:nvPicPr>
        <p:blipFill>
          <a:blip r:embed="rId1"/>
          <a:srcRect/>
          <a:stretch>
            <a:fillRect/>
          </a:stretch>
        </p:blipFill>
        <p:spPr bwMode="auto">
          <a:xfrm>
            <a:off x="533400" y="533400"/>
            <a:ext cx="8458200" cy="583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r>
              <a:rPr lang="zh-CN" altLang="en-US" dirty="0" smtClean="0">
                <a:solidFill>
                  <a:schemeClr val="accent1">
                    <a:satMod val="150000"/>
                  </a:schemeClr>
                </a:solidFill>
              </a:rPr>
              <a:t>例：维修机器问题</a:t>
            </a:r>
            <a:endParaRPr lang="zh-CN" altLang="zh-CN" dirty="0" smtClean="0">
              <a:solidFill>
                <a:schemeClr val="accent1">
                  <a:satMod val="150000"/>
                </a:schemeClr>
              </a:solidFill>
            </a:endParaRPr>
          </a:p>
        </p:txBody>
      </p:sp>
      <p:sp>
        <p:nvSpPr>
          <p:cNvPr id="61443" name="Rectangle 3"/>
          <p:cNvSpPr>
            <a:spLocks noGrp="1" noChangeArrowheads="1"/>
          </p:cNvSpPr>
          <p:nvPr>
            <p:ph idx="1"/>
          </p:nvPr>
        </p:nvSpPr>
        <p:spPr/>
        <p:txBody>
          <a:bodyPr/>
          <a:lstStyle/>
          <a:p>
            <a:pPr eaLnBrk="1" hangingPunct="1"/>
            <a:r>
              <a:rPr lang="zh-CN" altLang="en-US" dirty="0" smtClean="0"/>
              <a:t>问题描述：</a:t>
            </a:r>
            <a:endParaRPr lang="en-US" altLang="zh-CN" dirty="0" smtClean="0"/>
          </a:p>
          <a:p>
            <a:pPr eaLnBrk="1" hangingPunct="1"/>
            <a:r>
              <a:rPr lang="zh-CN" altLang="en-US" dirty="0" smtClean="0"/>
              <a:t>对于功率大于</a:t>
            </a:r>
            <a:r>
              <a:rPr lang="en-US" altLang="zh-CN" dirty="0" smtClean="0"/>
              <a:t>50</a:t>
            </a:r>
            <a:r>
              <a:rPr lang="zh-CN" altLang="en-US" dirty="0" smtClean="0"/>
              <a:t>马力的机器，并且维修记录不全。或者已经运行</a:t>
            </a:r>
            <a:r>
              <a:rPr lang="en-US" altLang="zh-CN" dirty="0" smtClean="0"/>
              <a:t>10</a:t>
            </a:r>
            <a:r>
              <a:rPr lang="zh-CN" altLang="en-US" dirty="0" smtClean="0"/>
              <a:t>年以上的机器。</a:t>
            </a:r>
            <a:r>
              <a:rPr lang="zh-CN" altLang="en-US" smtClean="0"/>
              <a:t>应</a:t>
            </a:r>
            <a:r>
              <a:rPr lang="zh-CN" altLang="en-US" smtClean="0"/>
              <a:t>给</a:t>
            </a:r>
            <a:r>
              <a:rPr lang="zh-CN" altLang="en-US" smtClean="0"/>
              <a:t>予</a:t>
            </a:r>
            <a:r>
              <a:rPr lang="zh-CN" altLang="en-US" smtClean="0"/>
              <a:t>优先</a:t>
            </a:r>
            <a:r>
              <a:rPr lang="zh-CN" altLang="en-US" dirty="0" smtClean="0"/>
              <a:t>维修处理。</a:t>
            </a:r>
            <a:endParaRPr lang="en-US" altLang="zh-CN" dirty="0" smtClean="0"/>
          </a:p>
          <a:p>
            <a:pPr eaLnBrk="1" hangingPunct="1"/>
            <a:r>
              <a:rPr lang="zh-CN" altLang="en-US" dirty="0" smtClean="0"/>
              <a:t>请建立判定表</a:t>
            </a:r>
            <a:endParaRPr lang="zh-CN" altLang="zh-CN"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62467" name="Rectangle 3"/>
          <p:cNvSpPr>
            <a:spLocks noGrp="1" noChangeArrowheads="1"/>
          </p:cNvSpPr>
          <p:nvPr>
            <p:ph idx="1"/>
          </p:nvPr>
        </p:nvSpPr>
        <p:spPr/>
        <p:txBody>
          <a:bodyPr/>
          <a:lstStyle/>
          <a:p>
            <a:pPr eaLnBrk="1" hangingPunct="1"/>
            <a:endParaRPr lang="zh-CN" altLang="zh-CN" smtClean="0"/>
          </a:p>
        </p:txBody>
      </p:sp>
      <p:pic>
        <p:nvPicPr>
          <p:cNvPr id="62468" name="Picture 4"/>
          <p:cNvPicPr>
            <a:picLocks noChangeAspect="1" noChangeArrowheads="1"/>
          </p:cNvPicPr>
          <p:nvPr/>
        </p:nvPicPr>
        <p:blipFill>
          <a:blip r:embed="rId1"/>
          <a:srcRect/>
          <a:stretch>
            <a:fillRect/>
          </a:stretch>
        </p:blipFill>
        <p:spPr bwMode="auto">
          <a:xfrm>
            <a:off x="609600" y="473075"/>
            <a:ext cx="7848600" cy="569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63491" name="Rectangle 3"/>
          <p:cNvSpPr>
            <a:spLocks noGrp="1" noChangeArrowheads="1"/>
          </p:cNvSpPr>
          <p:nvPr>
            <p:ph idx="1"/>
          </p:nvPr>
        </p:nvSpPr>
        <p:spPr/>
        <p:txBody>
          <a:bodyPr/>
          <a:lstStyle/>
          <a:p>
            <a:pPr eaLnBrk="1" hangingPunct="1"/>
            <a:endParaRPr lang="zh-CN" altLang="zh-CN" smtClean="0"/>
          </a:p>
        </p:txBody>
      </p:sp>
      <p:pic>
        <p:nvPicPr>
          <p:cNvPr id="63492" name="Picture 4"/>
          <p:cNvPicPr>
            <a:picLocks noChangeAspect="1" noChangeArrowheads="1"/>
          </p:cNvPicPr>
          <p:nvPr/>
        </p:nvPicPr>
        <p:blipFill>
          <a:blip r:embed="rId1"/>
          <a:srcRect/>
          <a:stretch>
            <a:fillRect/>
          </a:stretch>
        </p:blipFill>
        <p:spPr bwMode="auto">
          <a:xfrm>
            <a:off x="452438" y="533400"/>
            <a:ext cx="8691562"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155575"/>
            <a:ext cx="8229600" cy="1252538"/>
          </a:xfrm>
        </p:spPr>
        <p:txBody>
          <a:bodyPr/>
          <a:lstStyle/>
          <a:p>
            <a:pPr>
              <a:defRPr/>
            </a:pPr>
            <a:endParaRPr lang="zh-CN" altLang="en-US" smtClean="0"/>
          </a:p>
        </p:txBody>
      </p:sp>
      <p:sp>
        <p:nvSpPr>
          <p:cNvPr id="16387" name="内容占位符 2"/>
          <p:cNvSpPr>
            <a:spLocks noGrp="1"/>
          </p:cNvSpPr>
          <p:nvPr>
            <p:ph idx="1"/>
          </p:nvPr>
        </p:nvSpPr>
        <p:spPr/>
        <p:txBody>
          <a:bodyPr/>
          <a:lstStyle/>
          <a:p>
            <a:endParaRPr lang="zh-CN" altLang="en-US" smtClean="0"/>
          </a:p>
        </p:txBody>
      </p:sp>
      <p:pic>
        <p:nvPicPr>
          <p:cNvPr id="16388" name="Picture 1" descr="C:\Users\sjm\AppData\Roaming\Tencent\Users\184036895\QQ\WinTemp\RichOle\U)X9@~V7RFNSTQ4OV(L4EUI.png"/>
          <p:cNvPicPr>
            <a:picLocks noChangeAspect="1" noChangeArrowheads="1"/>
          </p:cNvPicPr>
          <p:nvPr/>
        </p:nvPicPr>
        <p:blipFill>
          <a:blip r:embed="rId1"/>
          <a:srcRect/>
          <a:stretch>
            <a:fillRect/>
          </a:stretch>
        </p:blipFill>
        <p:spPr bwMode="auto">
          <a:xfrm>
            <a:off x="0" y="0"/>
            <a:ext cx="3975100" cy="3733800"/>
          </a:xfrm>
          <a:prstGeom prst="rect">
            <a:avLst/>
          </a:prstGeom>
          <a:noFill/>
          <a:ln w="9525">
            <a:noFill/>
            <a:miter lim="800000"/>
            <a:headEnd/>
            <a:tailEnd/>
          </a:ln>
        </p:spPr>
      </p:pic>
      <p:pic>
        <p:nvPicPr>
          <p:cNvPr id="16389" name="Picture 2" descr="C:\Users\sjm\AppData\Roaming\Tencent\Users\184036895\QQ\WinTemp\RichOle\BAIZ9)NTFK@R(%{N6E)QTT6.png"/>
          <p:cNvPicPr>
            <a:picLocks noChangeAspect="1" noChangeArrowheads="1"/>
          </p:cNvPicPr>
          <p:nvPr/>
        </p:nvPicPr>
        <p:blipFill>
          <a:blip r:embed="rId2"/>
          <a:srcRect/>
          <a:stretch>
            <a:fillRect/>
          </a:stretch>
        </p:blipFill>
        <p:spPr bwMode="auto">
          <a:xfrm>
            <a:off x="3110865" y="2576195"/>
            <a:ext cx="6019800" cy="424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64515" name="Rectangle 3"/>
          <p:cNvSpPr>
            <a:spLocks noGrp="1" noChangeArrowheads="1"/>
          </p:cNvSpPr>
          <p:nvPr>
            <p:ph idx="1"/>
          </p:nvPr>
        </p:nvSpPr>
        <p:spPr/>
        <p:txBody>
          <a:bodyPr/>
          <a:lstStyle/>
          <a:p>
            <a:pPr eaLnBrk="1" hangingPunct="1"/>
            <a:endParaRPr lang="zh-CN" altLang="zh-CN" smtClean="0"/>
          </a:p>
        </p:txBody>
      </p:sp>
      <p:pic>
        <p:nvPicPr>
          <p:cNvPr id="64516" name="Picture 4"/>
          <p:cNvPicPr>
            <a:picLocks noChangeAspect="1" noChangeArrowheads="1"/>
          </p:cNvPicPr>
          <p:nvPr/>
        </p:nvPicPr>
        <p:blipFill>
          <a:blip r:embed="rId1"/>
          <a:srcRect/>
          <a:stretch>
            <a:fillRect/>
          </a:stretch>
        </p:blipFill>
        <p:spPr bwMode="auto">
          <a:xfrm>
            <a:off x="304800" y="515938"/>
            <a:ext cx="8610600" cy="6113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65539" name="Rectangle 3"/>
          <p:cNvSpPr>
            <a:spLocks noGrp="1" noChangeArrowheads="1"/>
          </p:cNvSpPr>
          <p:nvPr>
            <p:ph idx="1"/>
          </p:nvPr>
        </p:nvSpPr>
        <p:spPr/>
        <p:txBody>
          <a:bodyPr/>
          <a:lstStyle/>
          <a:p>
            <a:pPr eaLnBrk="1" hangingPunct="1"/>
            <a:endParaRPr lang="zh-CN" altLang="zh-CN" smtClean="0"/>
          </a:p>
        </p:txBody>
      </p:sp>
      <p:pic>
        <p:nvPicPr>
          <p:cNvPr id="65540" name="Picture 4"/>
          <p:cNvPicPr>
            <a:picLocks noChangeAspect="1" noChangeArrowheads="1"/>
          </p:cNvPicPr>
          <p:nvPr/>
        </p:nvPicPr>
        <p:blipFill>
          <a:blip r:embed="rId1"/>
          <a:srcRect/>
          <a:stretch>
            <a:fillRect/>
          </a:stretch>
        </p:blipFill>
        <p:spPr bwMode="auto">
          <a:xfrm>
            <a:off x="123825" y="492125"/>
            <a:ext cx="9096375" cy="636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66563" name="Rectangle 3"/>
          <p:cNvSpPr>
            <a:spLocks noGrp="1" noChangeArrowheads="1"/>
          </p:cNvSpPr>
          <p:nvPr>
            <p:ph idx="1"/>
          </p:nvPr>
        </p:nvSpPr>
        <p:spPr/>
        <p:txBody>
          <a:bodyPr/>
          <a:lstStyle/>
          <a:p>
            <a:pPr eaLnBrk="1" hangingPunct="1"/>
            <a:endParaRPr lang="zh-CN" altLang="zh-CN" smtClean="0"/>
          </a:p>
        </p:txBody>
      </p:sp>
      <p:pic>
        <p:nvPicPr>
          <p:cNvPr id="66564" name="Picture 4"/>
          <p:cNvPicPr>
            <a:picLocks noChangeAspect="1" noChangeArrowheads="1"/>
          </p:cNvPicPr>
          <p:nvPr/>
        </p:nvPicPr>
        <p:blipFill>
          <a:blip r:embed="rId1"/>
          <a:srcRect/>
          <a:stretch>
            <a:fillRect/>
          </a:stretch>
        </p:blipFill>
        <p:spPr bwMode="auto">
          <a:xfrm>
            <a:off x="76200" y="676275"/>
            <a:ext cx="8534400" cy="550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fontAlgn="auto" hangingPunct="1">
              <a:spcAft>
                <a:spcPts val="0"/>
              </a:spcAft>
              <a:defRPr/>
            </a:pPr>
            <a:r>
              <a:rPr lang="zh-CN" altLang="en-US" dirty="0" smtClean="0">
                <a:solidFill>
                  <a:schemeClr val="tx1"/>
                </a:solidFill>
              </a:rPr>
              <a:t>例：三角形问题</a:t>
            </a:r>
            <a:endParaRPr lang="zh-CN" altLang="en-US" dirty="0" smtClean="0">
              <a:solidFill>
                <a:schemeClr val="tx1"/>
              </a:solidFill>
            </a:endParaRPr>
          </a:p>
        </p:txBody>
      </p:sp>
      <p:pic>
        <p:nvPicPr>
          <p:cNvPr id="67587" name="Picture 2"/>
          <p:cNvPicPr>
            <a:picLocks noGrp="1" noChangeAspect="1" noChangeArrowheads="1"/>
          </p:cNvPicPr>
          <p:nvPr>
            <p:ph idx="1"/>
          </p:nvPr>
        </p:nvPicPr>
        <p:blipFill>
          <a:blip r:embed="rId1"/>
          <a:srcRect/>
          <a:stretch>
            <a:fillRect/>
          </a:stretch>
        </p:blipFill>
        <p:spPr>
          <a:xfrm>
            <a:off x="827405" y="1341120"/>
            <a:ext cx="7557770" cy="4525645"/>
          </a:xfr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68611" name="Rectangle 3"/>
          <p:cNvSpPr>
            <a:spLocks noGrp="1" noChangeArrowheads="1"/>
          </p:cNvSpPr>
          <p:nvPr>
            <p:ph idx="1"/>
          </p:nvPr>
        </p:nvSpPr>
        <p:spPr/>
        <p:txBody>
          <a:bodyPr/>
          <a:lstStyle/>
          <a:p>
            <a:pPr eaLnBrk="1" hangingPunct="1"/>
            <a:endParaRPr lang="zh-CN" altLang="zh-CN" smtClean="0"/>
          </a:p>
        </p:txBody>
      </p:sp>
      <p:pic>
        <p:nvPicPr>
          <p:cNvPr id="68612" name="Picture 4"/>
          <p:cNvPicPr>
            <a:picLocks noChangeAspect="1" noChangeArrowheads="1"/>
          </p:cNvPicPr>
          <p:nvPr/>
        </p:nvPicPr>
        <p:blipFill>
          <a:blip r:embed="rId1"/>
          <a:srcRect/>
          <a:stretch>
            <a:fillRect/>
          </a:stretch>
        </p:blipFill>
        <p:spPr bwMode="auto">
          <a:xfrm>
            <a:off x="533400" y="547688"/>
            <a:ext cx="8077200" cy="5762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69635" name="Rectangle 3"/>
          <p:cNvSpPr>
            <a:spLocks noGrp="1" noChangeArrowheads="1"/>
          </p:cNvSpPr>
          <p:nvPr>
            <p:ph idx="1"/>
          </p:nvPr>
        </p:nvSpPr>
        <p:spPr/>
        <p:txBody>
          <a:bodyPr/>
          <a:lstStyle/>
          <a:p>
            <a:pPr eaLnBrk="1" hangingPunct="1"/>
            <a:endParaRPr lang="zh-CN" altLang="zh-CN" smtClean="0"/>
          </a:p>
        </p:txBody>
      </p:sp>
      <p:pic>
        <p:nvPicPr>
          <p:cNvPr id="69636" name="Picture 4"/>
          <p:cNvPicPr>
            <a:picLocks noChangeAspect="1" noChangeArrowheads="1"/>
          </p:cNvPicPr>
          <p:nvPr/>
        </p:nvPicPr>
        <p:blipFill>
          <a:blip r:embed="rId1"/>
          <a:srcRect/>
          <a:stretch>
            <a:fillRect/>
          </a:stretch>
        </p:blipFill>
        <p:spPr bwMode="auto">
          <a:xfrm>
            <a:off x="533400" y="609600"/>
            <a:ext cx="8077200" cy="479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70659" name="Rectangle 3"/>
          <p:cNvSpPr>
            <a:spLocks noGrp="1" noChangeArrowheads="1"/>
          </p:cNvSpPr>
          <p:nvPr>
            <p:ph idx="1"/>
          </p:nvPr>
        </p:nvSpPr>
        <p:spPr/>
        <p:txBody>
          <a:bodyPr/>
          <a:lstStyle/>
          <a:p>
            <a:pPr eaLnBrk="1" hangingPunct="1"/>
            <a:endParaRPr lang="zh-CN" altLang="zh-CN" smtClean="0"/>
          </a:p>
        </p:txBody>
      </p:sp>
      <p:pic>
        <p:nvPicPr>
          <p:cNvPr id="70660" name="Picture 4"/>
          <p:cNvPicPr>
            <a:picLocks noChangeAspect="1" noChangeArrowheads="1"/>
          </p:cNvPicPr>
          <p:nvPr/>
        </p:nvPicPr>
        <p:blipFill>
          <a:blip r:embed="rId1"/>
          <a:srcRect/>
          <a:stretch>
            <a:fillRect/>
          </a:stretch>
        </p:blipFill>
        <p:spPr bwMode="auto">
          <a:xfrm>
            <a:off x="152400" y="577850"/>
            <a:ext cx="8610600" cy="589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fontAlgn="auto" hangingPunct="1">
              <a:spcAft>
                <a:spcPts val="0"/>
              </a:spcAft>
              <a:defRPr/>
            </a:pPr>
            <a:r>
              <a:rPr lang="en-US" altLang="zh-CN" sz="4000" smtClean="0">
                <a:solidFill>
                  <a:schemeClr val="accent1">
                    <a:satMod val="150000"/>
                  </a:schemeClr>
                </a:solidFill>
              </a:rPr>
              <a:t>NextDate</a:t>
            </a:r>
            <a:r>
              <a:rPr lang="zh-CN" altLang="en-US" sz="4000" smtClean="0">
                <a:solidFill>
                  <a:schemeClr val="accent1">
                    <a:satMod val="150000"/>
                  </a:schemeClr>
                </a:solidFill>
              </a:rPr>
              <a:t>函数</a:t>
            </a:r>
            <a:endParaRPr lang="zh-CN" altLang="en-US" sz="4000" smtClean="0">
              <a:solidFill>
                <a:schemeClr val="accent1">
                  <a:satMod val="150000"/>
                </a:schemeClr>
              </a:solidFill>
            </a:endParaRPr>
          </a:p>
        </p:txBody>
      </p:sp>
      <p:sp>
        <p:nvSpPr>
          <p:cNvPr id="337925" name="Rectangle 5"/>
          <p:cNvSpPr>
            <a:spLocks noGrp="1" noChangeArrowheads="1"/>
          </p:cNvSpPr>
          <p:nvPr>
            <p:ph idx="1"/>
          </p:nvPr>
        </p:nvSpPr>
        <p:spPr>
          <a:xfrm>
            <a:off x="468313" y="1341438"/>
            <a:ext cx="8496300" cy="4895850"/>
          </a:xfrm>
        </p:spPr>
        <p:txBody>
          <a:bodyPr/>
          <a:lstStyle/>
          <a:p>
            <a:pPr eaLnBrk="1" hangingPunct="1">
              <a:lnSpc>
                <a:spcPct val="105000"/>
              </a:lnSpc>
              <a:spcBef>
                <a:spcPct val="15000"/>
              </a:spcBef>
            </a:pPr>
            <a:r>
              <a:rPr lang="zh-CN" altLang="en-US" sz="2400" smtClean="0"/>
              <a:t>为了获得下一个日期，</a:t>
            </a:r>
            <a:r>
              <a:rPr lang="en-US" altLang="zh-CN" sz="2400" smtClean="0"/>
              <a:t>NextDate</a:t>
            </a:r>
            <a:r>
              <a:rPr lang="zh-CN" altLang="en-US" sz="2400" smtClean="0"/>
              <a:t>函数执行如下操作：</a:t>
            </a:r>
            <a:endParaRPr lang="zh-CN" altLang="en-US" sz="2400" smtClean="0"/>
          </a:p>
          <a:p>
            <a:pPr eaLnBrk="1" hangingPunct="1">
              <a:lnSpc>
                <a:spcPct val="105000"/>
              </a:lnSpc>
              <a:spcBef>
                <a:spcPct val="15000"/>
              </a:spcBef>
              <a:buFont typeface="Wingdings" panose="05000000000000000000" pitchFamily="2" charset="2"/>
              <a:buChar char="Ø"/>
            </a:pPr>
            <a:r>
              <a:rPr lang="zh-CN" altLang="en-US" sz="2400" smtClean="0"/>
              <a:t>如果输入日期不是当月最后一天，则把</a:t>
            </a:r>
            <a:r>
              <a:rPr lang="en-US" altLang="zh-CN" sz="2400" smtClean="0"/>
              <a:t>day</a:t>
            </a:r>
            <a:r>
              <a:rPr lang="zh-CN" altLang="en-US" sz="2400" smtClean="0"/>
              <a:t>变量的值加</a:t>
            </a:r>
            <a:r>
              <a:rPr lang="en-US" altLang="zh-CN" sz="2400" smtClean="0"/>
              <a:t>1</a:t>
            </a:r>
            <a:r>
              <a:rPr lang="zh-CN" altLang="en-US" sz="2400" smtClean="0"/>
              <a:t>；</a:t>
            </a:r>
            <a:endParaRPr lang="zh-CN" altLang="en-US" sz="2400" smtClean="0"/>
          </a:p>
          <a:p>
            <a:pPr eaLnBrk="1" hangingPunct="1">
              <a:lnSpc>
                <a:spcPct val="105000"/>
              </a:lnSpc>
              <a:spcBef>
                <a:spcPct val="15000"/>
              </a:spcBef>
              <a:buFont typeface="Wingdings" panose="05000000000000000000" pitchFamily="2" charset="2"/>
              <a:buChar char="Ø"/>
            </a:pPr>
            <a:r>
              <a:rPr lang="zh-CN" altLang="en-US" sz="2400" smtClean="0"/>
              <a:t>如果输入日期是</a:t>
            </a:r>
            <a:r>
              <a:rPr lang="en-US" altLang="zh-CN" sz="2400" smtClean="0"/>
              <a:t>1~11</a:t>
            </a:r>
            <a:r>
              <a:rPr lang="zh-CN" altLang="en-US" sz="2400" smtClean="0"/>
              <a:t>月份中某月的最后一天，则把</a:t>
            </a:r>
            <a:r>
              <a:rPr lang="en-US" altLang="zh-CN" sz="2400" smtClean="0"/>
              <a:t>day</a:t>
            </a:r>
            <a:r>
              <a:rPr lang="zh-CN" altLang="en-US" sz="2400" smtClean="0"/>
              <a:t>变量的值复位为</a:t>
            </a:r>
            <a:r>
              <a:rPr lang="en-US" altLang="zh-CN" sz="2400" smtClean="0"/>
              <a:t>1</a:t>
            </a:r>
            <a:r>
              <a:rPr lang="zh-CN" altLang="en-US" sz="2400" smtClean="0"/>
              <a:t>，</a:t>
            </a:r>
            <a:r>
              <a:rPr lang="en-US" altLang="zh-CN" sz="2400" smtClean="0"/>
              <a:t>month</a:t>
            </a:r>
            <a:r>
              <a:rPr lang="zh-CN" altLang="en-US" sz="2400" smtClean="0"/>
              <a:t>变量的值加</a:t>
            </a:r>
            <a:r>
              <a:rPr lang="en-US" altLang="zh-CN" sz="2400" smtClean="0"/>
              <a:t>1</a:t>
            </a:r>
            <a:r>
              <a:rPr lang="zh-CN" altLang="en-US" sz="2400" smtClean="0"/>
              <a:t>；</a:t>
            </a:r>
            <a:endParaRPr lang="zh-CN" altLang="en-US" sz="2400" smtClean="0"/>
          </a:p>
          <a:p>
            <a:pPr eaLnBrk="1" hangingPunct="1">
              <a:lnSpc>
                <a:spcPct val="105000"/>
              </a:lnSpc>
              <a:spcBef>
                <a:spcPct val="15000"/>
              </a:spcBef>
              <a:buFont typeface="Wingdings" panose="05000000000000000000" pitchFamily="2" charset="2"/>
              <a:buChar char="Ø"/>
            </a:pPr>
            <a:r>
              <a:rPr lang="zh-CN" altLang="en-US" sz="2400" smtClean="0"/>
              <a:t>如果输入日期是</a:t>
            </a:r>
            <a:r>
              <a:rPr lang="en-US" altLang="zh-CN" sz="2400" smtClean="0"/>
              <a:t>12</a:t>
            </a:r>
            <a:r>
              <a:rPr lang="zh-CN" altLang="en-US" sz="2400" smtClean="0"/>
              <a:t>月的最后一天，则</a:t>
            </a:r>
            <a:r>
              <a:rPr lang="en-US" altLang="zh-CN" sz="2400" smtClean="0"/>
              <a:t>day</a:t>
            </a:r>
            <a:r>
              <a:rPr lang="zh-CN" altLang="en-US" sz="2400" smtClean="0"/>
              <a:t>变量和</a:t>
            </a:r>
            <a:r>
              <a:rPr lang="en-US" altLang="zh-CN" sz="2400" smtClean="0"/>
              <a:t>month</a:t>
            </a:r>
            <a:r>
              <a:rPr lang="zh-CN" altLang="en-US" sz="2400" smtClean="0"/>
              <a:t>变量的值都复位为</a:t>
            </a:r>
            <a:r>
              <a:rPr lang="en-US" altLang="zh-CN" sz="2400" smtClean="0"/>
              <a:t>1</a:t>
            </a:r>
            <a:r>
              <a:rPr lang="zh-CN" altLang="en-US" sz="2400" smtClean="0"/>
              <a:t>，</a:t>
            </a:r>
            <a:r>
              <a:rPr lang="en-US" altLang="zh-CN" sz="2400" smtClean="0"/>
              <a:t>year</a:t>
            </a:r>
            <a:r>
              <a:rPr lang="zh-CN" altLang="en-US" sz="2400" smtClean="0"/>
              <a:t>变量的值加</a:t>
            </a:r>
            <a:r>
              <a:rPr lang="en-US" altLang="zh-CN" sz="2400" smtClean="0"/>
              <a:t>1</a:t>
            </a:r>
            <a:r>
              <a:rPr lang="zh-CN" altLang="en-US" sz="2400" smtClean="0"/>
              <a:t>。</a:t>
            </a:r>
            <a:endParaRPr lang="zh-CN" altLang="en-US" sz="2400" smtClean="0"/>
          </a:p>
          <a:p>
            <a:pPr eaLnBrk="1" hangingPunct="1">
              <a:lnSpc>
                <a:spcPct val="105000"/>
              </a:lnSpc>
              <a:spcBef>
                <a:spcPct val="15000"/>
              </a:spcBef>
            </a:pPr>
            <a:r>
              <a:rPr lang="zh-CN" altLang="en-US" sz="2400" smtClean="0"/>
              <a:t>关于最后一天的判断：</a:t>
            </a:r>
            <a:endParaRPr lang="zh-CN" altLang="en-US" sz="2400" smtClean="0"/>
          </a:p>
          <a:p>
            <a:pPr eaLnBrk="1" hangingPunct="1">
              <a:lnSpc>
                <a:spcPct val="105000"/>
              </a:lnSpc>
              <a:spcBef>
                <a:spcPct val="15000"/>
              </a:spcBef>
              <a:buFont typeface="Wingdings" panose="05000000000000000000" pitchFamily="2" charset="2"/>
              <a:buChar char="Ø"/>
            </a:pPr>
            <a:r>
              <a:rPr lang="zh-CN" altLang="en-US" sz="2400" smtClean="0"/>
              <a:t>如果是有</a:t>
            </a:r>
            <a:r>
              <a:rPr lang="en-US" altLang="zh-CN" sz="2400" smtClean="0"/>
              <a:t>31</a:t>
            </a:r>
            <a:r>
              <a:rPr lang="zh-CN" altLang="en-US" sz="2400" smtClean="0"/>
              <a:t>天的月份</a:t>
            </a:r>
            <a:r>
              <a:rPr lang="en-US" altLang="zh-CN" sz="2400" smtClean="0"/>
              <a:t>(1,3,5,7,8,10,12)</a:t>
            </a:r>
            <a:r>
              <a:rPr lang="zh-CN" altLang="en-US" sz="2400" smtClean="0"/>
              <a:t>，</a:t>
            </a:r>
            <a:r>
              <a:rPr lang="en-US" altLang="zh-CN" sz="2400" smtClean="0"/>
              <a:t>day</a:t>
            </a:r>
            <a:r>
              <a:rPr lang="zh-CN" altLang="en-US" sz="2400" smtClean="0"/>
              <a:t>变量值为</a:t>
            </a:r>
            <a:r>
              <a:rPr lang="en-US" altLang="zh-CN" sz="2400" smtClean="0"/>
              <a:t>31</a:t>
            </a:r>
            <a:r>
              <a:rPr lang="zh-CN" altLang="en-US" sz="2400" smtClean="0"/>
              <a:t>；</a:t>
            </a:r>
            <a:endParaRPr lang="zh-CN" altLang="en-US" sz="2400" smtClean="0"/>
          </a:p>
          <a:p>
            <a:pPr eaLnBrk="1" hangingPunct="1">
              <a:lnSpc>
                <a:spcPct val="105000"/>
              </a:lnSpc>
              <a:spcBef>
                <a:spcPct val="15000"/>
              </a:spcBef>
              <a:buFont typeface="Wingdings" panose="05000000000000000000" pitchFamily="2" charset="2"/>
              <a:buChar char="Ø"/>
            </a:pPr>
            <a:r>
              <a:rPr lang="zh-CN" altLang="en-US" sz="2400" smtClean="0"/>
              <a:t>如果是有</a:t>
            </a:r>
            <a:r>
              <a:rPr lang="en-US" altLang="zh-CN" sz="2400" smtClean="0"/>
              <a:t>30</a:t>
            </a:r>
            <a:r>
              <a:rPr lang="zh-CN" altLang="en-US" sz="2400" smtClean="0"/>
              <a:t>天的月份</a:t>
            </a:r>
            <a:r>
              <a:rPr lang="en-US" altLang="zh-CN" sz="2400" smtClean="0"/>
              <a:t>(4,6,9,11)</a:t>
            </a:r>
            <a:r>
              <a:rPr lang="zh-CN" altLang="en-US" sz="2400" smtClean="0"/>
              <a:t>， </a:t>
            </a:r>
            <a:r>
              <a:rPr lang="en-US" altLang="zh-CN" sz="2400" smtClean="0"/>
              <a:t>day</a:t>
            </a:r>
            <a:r>
              <a:rPr lang="zh-CN" altLang="en-US" sz="2400" smtClean="0"/>
              <a:t>变量值为</a:t>
            </a:r>
            <a:r>
              <a:rPr lang="en-US" altLang="zh-CN" sz="2400" smtClean="0"/>
              <a:t>30</a:t>
            </a:r>
            <a:r>
              <a:rPr lang="zh-CN" altLang="en-US" sz="2400" smtClean="0"/>
              <a:t>；</a:t>
            </a:r>
            <a:endParaRPr lang="zh-CN" altLang="en-US" sz="2400" smtClean="0"/>
          </a:p>
          <a:p>
            <a:pPr eaLnBrk="1" hangingPunct="1">
              <a:lnSpc>
                <a:spcPct val="105000"/>
              </a:lnSpc>
              <a:spcBef>
                <a:spcPct val="15000"/>
              </a:spcBef>
              <a:buFont typeface="Wingdings" panose="05000000000000000000" pitchFamily="2" charset="2"/>
              <a:buChar char="Ø"/>
            </a:pPr>
            <a:r>
              <a:rPr lang="zh-CN" altLang="en-US" sz="2400" smtClean="0"/>
              <a:t>如果是有</a:t>
            </a:r>
            <a:r>
              <a:rPr lang="en-US" altLang="zh-CN" sz="2400" smtClean="0"/>
              <a:t>29</a:t>
            </a:r>
            <a:r>
              <a:rPr lang="zh-CN" altLang="en-US" sz="2400" smtClean="0"/>
              <a:t>天的月份</a:t>
            </a:r>
            <a:r>
              <a:rPr lang="en-US" altLang="zh-CN" sz="2400" smtClean="0"/>
              <a:t>(</a:t>
            </a:r>
            <a:r>
              <a:rPr lang="zh-CN" altLang="en-US" sz="2400" smtClean="0"/>
              <a:t>闰年的</a:t>
            </a:r>
            <a:r>
              <a:rPr lang="en-US" altLang="zh-CN" sz="2400" smtClean="0"/>
              <a:t>2</a:t>
            </a:r>
            <a:r>
              <a:rPr lang="zh-CN" altLang="en-US" sz="2400" smtClean="0"/>
              <a:t>月</a:t>
            </a:r>
            <a:r>
              <a:rPr lang="en-US" altLang="zh-CN" sz="2400" smtClean="0"/>
              <a:t>)</a:t>
            </a:r>
            <a:r>
              <a:rPr lang="zh-CN" altLang="en-US" sz="2400" smtClean="0"/>
              <a:t>，</a:t>
            </a:r>
            <a:r>
              <a:rPr lang="en-US" altLang="zh-CN" sz="2400" smtClean="0"/>
              <a:t>day</a:t>
            </a:r>
            <a:r>
              <a:rPr lang="zh-CN" altLang="en-US" sz="2400" smtClean="0"/>
              <a:t>变量值为</a:t>
            </a:r>
            <a:r>
              <a:rPr lang="en-US" altLang="zh-CN" sz="2400" smtClean="0"/>
              <a:t>29</a:t>
            </a:r>
            <a:r>
              <a:rPr lang="zh-CN" altLang="en-US" sz="2400" smtClean="0"/>
              <a:t>；</a:t>
            </a:r>
            <a:endParaRPr lang="zh-CN" altLang="en-US" sz="2400" smtClean="0"/>
          </a:p>
          <a:p>
            <a:pPr eaLnBrk="1" hangingPunct="1">
              <a:lnSpc>
                <a:spcPct val="105000"/>
              </a:lnSpc>
              <a:spcBef>
                <a:spcPct val="15000"/>
              </a:spcBef>
              <a:buFont typeface="Wingdings" panose="05000000000000000000" pitchFamily="2" charset="2"/>
              <a:buChar char="Ø"/>
            </a:pPr>
            <a:r>
              <a:rPr lang="zh-CN" altLang="en-US" sz="2400" smtClean="0"/>
              <a:t>如果是有</a:t>
            </a:r>
            <a:r>
              <a:rPr lang="en-US" altLang="zh-CN" sz="2400" smtClean="0"/>
              <a:t>28</a:t>
            </a:r>
            <a:r>
              <a:rPr lang="zh-CN" altLang="en-US" sz="2400" smtClean="0"/>
              <a:t>天的月份</a:t>
            </a:r>
            <a:r>
              <a:rPr lang="en-US" altLang="zh-CN" sz="2400" smtClean="0"/>
              <a:t>(</a:t>
            </a:r>
            <a:r>
              <a:rPr lang="zh-CN" altLang="en-US" sz="2400" smtClean="0"/>
              <a:t>非闰年的</a:t>
            </a:r>
            <a:r>
              <a:rPr lang="en-US" altLang="zh-CN" sz="2400" smtClean="0"/>
              <a:t>2</a:t>
            </a:r>
            <a:r>
              <a:rPr lang="zh-CN" altLang="en-US" sz="2400" smtClean="0"/>
              <a:t>月</a:t>
            </a:r>
            <a:r>
              <a:rPr lang="en-US" altLang="zh-CN" sz="2400" smtClean="0"/>
              <a:t>)</a:t>
            </a:r>
            <a:r>
              <a:rPr lang="zh-CN" altLang="en-US" sz="2400" smtClean="0"/>
              <a:t>，</a:t>
            </a:r>
            <a:r>
              <a:rPr lang="en-US" altLang="zh-CN" sz="2400" smtClean="0"/>
              <a:t>day</a:t>
            </a:r>
            <a:r>
              <a:rPr lang="zh-CN" altLang="en-US" sz="2400" smtClean="0"/>
              <a:t>变量值为</a:t>
            </a:r>
            <a:r>
              <a:rPr lang="en-US" altLang="zh-CN" sz="2400" smtClean="0"/>
              <a:t>28</a:t>
            </a:r>
            <a:r>
              <a:rPr lang="zh-CN" altLang="en-US" sz="2400" smtClean="0"/>
              <a:t>。</a:t>
            </a:r>
            <a:endParaRPr lang="zh-CN" alt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25">
                                            <p:txEl>
                                              <p:pRg st="0" end="0"/>
                                            </p:txEl>
                                          </p:spTgt>
                                        </p:tgtEl>
                                        <p:attrNameLst>
                                          <p:attrName>style.visibility</p:attrName>
                                        </p:attrNameLst>
                                      </p:cBhvr>
                                      <p:to>
                                        <p:strVal val="visible"/>
                                      </p:to>
                                    </p:set>
                                    <p:animEffect transition="in" filter="wipe(left)">
                                      <p:cBhvr>
                                        <p:cTn id="7" dur="500"/>
                                        <p:tgtEl>
                                          <p:spTgt spid="3379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5">
                                            <p:txEl>
                                              <p:pRg st="1" end="1"/>
                                            </p:txEl>
                                          </p:spTgt>
                                        </p:tgtEl>
                                        <p:attrNameLst>
                                          <p:attrName>style.visibility</p:attrName>
                                        </p:attrNameLst>
                                      </p:cBhvr>
                                      <p:to>
                                        <p:strVal val="visible"/>
                                      </p:to>
                                    </p:set>
                                    <p:animEffect transition="in" filter="wipe(left)">
                                      <p:cBhvr>
                                        <p:cTn id="12" dur="500"/>
                                        <p:tgtEl>
                                          <p:spTgt spid="3379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25">
                                            <p:txEl>
                                              <p:pRg st="2" end="2"/>
                                            </p:txEl>
                                          </p:spTgt>
                                        </p:tgtEl>
                                        <p:attrNameLst>
                                          <p:attrName>style.visibility</p:attrName>
                                        </p:attrNameLst>
                                      </p:cBhvr>
                                      <p:to>
                                        <p:strVal val="visible"/>
                                      </p:to>
                                    </p:set>
                                    <p:animEffect transition="in" filter="wipe(left)">
                                      <p:cBhvr>
                                        <p:cTn id="17" dur="500"/>
                                        <p:tgtEl>
                                          <p:spTgt spid="3379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25">
                                            <p:txEl>
                                              <p:pRg st="3" end="3"/>
                                            </p:txEl>
                                          </p:spTgt>
                                        </p:tgtEl>
                                        <p:attrNameLst>
                                          <p:attrName>style.visibility</p:attrName>
                                        </p:attrNameLst>
                                      </p:cBhvr>
                                      <p:to>
                                        <p:strVal val="visible"/>
                                      </p:to>
                                    </p:set>
                                    <p:animEffect transition="in" filter="wipe(left)">
                                      <p:cBhvr>
                                        <p:cTn id="22" dur="500"/>
                                        <p:tgtEl>
                                          <p:spTgt spid="3379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25">
                                            <p:txEl>
                                              <p:pRg st="4" end="4"/>
                                            </p:txEl>
                                          </p:spTgt>
                                        </p:tgtEl>
                                        <p:attrNameLst>
                                          <p:attrName>style.visibility</p:attrName>
                                        </p:attrNameLst>
                                      </p:cBhvr>
                                      <p:to>
                                        <p:strVal val="visible"/>
                                      </p:to>
                                    </p:set>
                                    <p:animEffect transition="in" filter="wipe(left)">
                                      <p:cBhvr>
                                        <p:cTn id="27" dur="500"/>
                                        <p:tgtEl>
                                          <p:spTgt spid="3379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7925">
                                            <p:txEl>
                                              <p:pRg st="5" end="5"/>
                                            </p:txEl>
                                          </p:spTgt>
                                        </p:tgtEl>
                                        <p:attrNameLst>
                                          <p:attrName>style.visibility</p:attrName>
                                        </p:attrNameLst>
                                      </p:cBhvr>
                                      <p:to>
                                        <p:strVal val="visible"/>
                                      </p:to>
                                    </p:set>
                                    <p:animEffect transition="in" filter="wipe(left)">
                                      <p:cBhvr>
                                        <p:cTn id="32" dur="500"/>
                                        <p:tgtEl>
                                          <p:spTgt spid="3379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7925">
                                            <p:txEl>
                                              <p:pRg st="6" end="6"/>
                                            </p:txEl>
                                          </p:spTgt>
                                        </p:tgtEl>
                                        <p:attrNameLst>
                                          <p:attrName>style.visibility</p:attrName>
                                        </p:attrNameLst>
                                      </p:cBhvr>
                                      <p:to>
                                        <p:strVal val="visible"/>
                                      </p:to>
                                    </p:set>
                                    <p:animEffect transition="in" filter="wipe(left)">
                                      <p:cBhvr>
                                        <p:cTn id="37" dur="500"/>
                                        <p:tgtEl>
                                          <p:spTgt spid="3379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7925">
                                            <p:txEl>
                                              <p:pRg st="7" end="7"/>
                                            </p:txEl>
                                          </p:spTgt>
                                        </p:tgtEl>
                                        <p:attrNameLst>
                                          <p:attrName>style.visibility</p:attrName>
                                        </p:attrNameLst>
                                      </p:cBhvr>
                                      <p:to>
                                        <p:strVal val="visible"/>
                                      </p:to>
                                    </p:set>
                                    <p:animEffect transition="in" filter="wipe(left)">
                                      <p:cBhvr>
                                        <p:cTn id="42" dur="500"/>
                                        <p:tgtEl>
                                          <p:spTgt spid="33792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7925">
                                            <p:txEl>
                                              <p:pRg st="8" end="8"/>
                                            </p:txEl>
                                          </p:spTgt>
                                        </p:tgtEl>
                                        <p:attrNameLst>
                                          <p:attrName>style.visibility</p:attrName>
                                        </p:attrNameLst>
                                      </p:cBhvr>
                                      <p:to>
                                        <p:strVal val="visible"/>
                                      </p:to>
                                    </p:set>
                                    <p:animEffect transition="in" filter="wipe(left)">
                                      <p:cBhvr>
                                        <p:cTn id="47" dur="500"/>
                                        <p:tgtEl>
                                          <p:spTgt spid="33792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5" grpId="0" autoUpdateAnimBg="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eaLnBrk="1" fontAlgn="auto" hangingPunct="1">
              <a:spcAft>
                <a:spcPts val="0"/>
              </a:spcAft>
              <a:defRPr/>
            </a:pPr>
            <a:r>
              <a:rPr lang="zh-CN" altLang="en-US" sz="4000" smtClean="0">
                <a:solidFill>
                  <a:schemeClr val="accent1">
                    <a:satMod val="150000"/>
                  </a:schemeClr>
                </a:solidFill>
              </a:rPr>
              <a:t>案例分析</a:t>
            </a:r>
            <a:endParaRPr lang="zh-CN" altLang="en-US" sz="4000" smtClean="0">
              <a:solidFill>
                <a:schemeClr val="accent1">
                  <a:satMod val="150000"/>
                </a:schemeClr>
              </a:solidFill>
            </a:endParaRPr>
          </a:p>
        </p:txBody>
      </p:sp>
      <p:sp>
        <p:nvSpPr>
          <p:cNvPr id="339973" name="Rectangle 5"/>
          <p:cNvSpPr>
            <a:spLocks noGrp="1" noChangeArrowheads="1"/>
          </p:cNvSpPr>
          <p:nvPr>
            <p:ph idx="1"/>
          </p:nvPr>
        </p:nvSpPr>
        <p:spPr>
          <a:xfrm>
            <a:off x="533400" y="1373188"/>
            <a:ext cx="8229600" cy="4792662"/>
          </a:xfrm>
        </p:spPr>
        <p:txBody>
          <a:bodyPr rtlCol="0">
            <a:normAutofit fontScale="92500"/>
          </a:bodyPr>
          <a:lstStyle/>
          <a:p>
            <a:pPr marL="438785" indent="-320040" eaLnBrk="1" fontAlgn="auto" hangingPunct="1">
              <a:spcBef>
                <a:spcPct val="10000"/>
              </a:spcBef>
              <a:spcAft>
                <a:spcPts val="0"/>
              </a:spcAft>
              <a:buFont typeface="Arial" panose="020B0604020202020204" pitchFamily="34" charset="0"/>
              <a:buChar char="•"/>
              <a:defRPr/>
            </a:pPr>
            <a:r>
              <a:rPr lang="en-US" altLang="zh-CN" sz="2400" dirty="0" smtClean="0"/>
              <a:t>month</a:t>
            </a:r>
            <a:r>
              <a:rPr lang="zh-CN" altLang="en-US" sz="2400" dirty="0" smtClean="0"/>
              <a:t>变量的有效等价类：</a:t>
            </a:r>
            <a:endParaRPr lang="zh-CN" altLang="en-US" sz="2400" dirty="0" smtClean="0"/>
          </a:p>
          <a:p>
            <a:pPr marL="438785" indent="-320040" eaLnBrk="1" fontAlgn="auto" hangingPunct="1">
              <a:spcBef>
                <a:spcPct val="10000"/>
              </a:spcBef>
              <a:spcAft>
                <a:spcPts val="0"/>
              </a:spcAft>
              <a:buFont typeface="Wingdings" panose="05000000000000000000" pitchFamily="2" charset="2"/>
              <a:buNone/>
              <a:defRPr/>
            </a:pPr>
            <a:r>
              <a:rPr lang="en-US" altLang="zh-CN" sz="2400" dirty="0" smtClean="0"/>
              <a:t>    M1:</a:t>
            </a:r>
            <a:r>
              <a:rPr lang="zh-CN" altLang="en-US" sz="2400" dirty="0" smtClean="0"/>
              <a:t> </a:t>
            </a:r>
            <a:r>
              <a:rPr lang="en-US" altLang="zh-CN" sz="2400" dirty="0" smtClean="0"/>
              <a:t>{month=4,6,9,11}     M2: {month=1,3,5,7,8,10}</a:t>
            </a:r>
            <a:endParaRPr lang="en-US" altLang="zh-CN" sz="2400" dirty="0" smtClean="0"/>
          </a:p>
          <a:p>
            <a:pPr marL="438785" indent="-320040" eaLnBrk="1" fontAlgn="auto" hangingPunct="1">
              <a:spcBef>
                <a:spcPct val="10000"/>
              </a:spcBef>
              <a:spcAft>
                <a:spcPts val="0"/>
              </a:spcAft>
              <a:buFont typeface="Wingdings" panose="05000000000000000000" pitchFamily="2" charset="2"/>
              <a:buNone/>
              <a:defRPr/>
            </a:pPr>
            <a:r>
              <a:rPr lang="en-US" altLang="zh-CN" sz="2400" dirty="0" smtClean="0"/>
              <a:t>    M3: {month=12}              M4: {month=2}</a:t>
            </a:r>
            <a:endParaRPr lang="en-US" altLang="zh-CN" sz="2400" dirty="0" smtClean="0"/>
          </a:p>
          <a:p>
            <a:pPr marL="438785" indent="-320040" eaLnBrk="1" fontAlgn="auto" hangingPunct="1">
              <a:spcBef>
                <a:spcPct val="10000"/>
              </a:spcBef>
              <a:spcAft>
                <a:spcPts val="0"/>
              </a:spcAft>
              <a:buFont typeface="Arial" panose="020B0604020202020204" pitchFamily="34" charset="0"/>
              <a:buChar char="•"/>
              <a:defRPr/>
            </a:pPr>
            <a:r>
              <a:rPr lang="en-US" altLang="zh-CN" sz="2400" dirty="0" smtClean="0"/>
              <a:t>day</a:t>
            </a:r>
            <a:r>
              <a:rPr lang="zh-CN" altLang="en-US" sz="2400" dirty="0" smtClean="0"/>
              <a:t>变量的有效等价类：</a:t>
            </a:r>
            <a:endParaRPr lang="zh-CN" altLang="en-US" sz="2400" dirty="0" smtClean="0"/>
          </a:p>
          <a:p>
            <a:pPr marL="438785" indent="-320040" eaLnBrk="1" fontAlgn="auto" hangingPunct="1">
              <a:spcBef>
                <a:spcPct val="10000"/>
              </a:spcBef>
              <a:spcAft>
                <a:spcPts val="0"/>
              </a:spcAft>
              <a:buFont typeface="Wingdings" panose="05000000000000000000" pitchFamily="2" charset="2"/>
              <a:buNone/>
              <a:defRPr/>
            </a:pPr>
            <a:r>
              <a:rPr lang="en-US" altLang="zh-CN" sz="2400" dirty="0" smtClean="0"/>
              <a:t>    D1:</a:t>
            </a:r>
            <a:r>
              <a:rPr lang="zh-CN" altLang="en-US" sz="2400" dirty="0" smtClean="0"/>
              <a:t> </a:t>
            </a:r>
            <a:r>
              <a:rPr lang="en-US" altLang="zh-CN" sz="2400" dirty="0" smtClean="0"/>
              <a:t>{1≤day≤27}            D2: {day=28}                    D3: {day=29}             D4: {day=30}        D5: {day=31}</a:t>
            </a:r>
            <a:endParaRPr lang="en-US" altLang="zh-CN" sz="2400" dirty="0" smtClean="0"/>
          </a:p>
          <a:p>
            <a:pPr marL="438785" indent="-320040" eaLnBrk="1" fontAlgn="auto" hangingPunct="1">
              <a:spcBef>
                <a:spcPct val="10000"/>
              </a:spcBef>
              <a:spcAft>
                <a:spcPts val="0"/>
              </a:spcAft>
              <a:buFont typeface="Arial" panose="020B0604020202020204" pitchFamily="34" charset="0"/>
              <a:buChar char="•"/>
              <a:defRPr/>
            </a:pPr>
            <a:r>
              <a:rPr lang="en-US" altLang="zh-CN" sz="2400" dirty="0" smtClean="0"/>
              <a:t>year</a:t>
            </a:r>
            <a:r>
              <a:rPr lang="zh-CN" altLang="en-US" sz="2400" dirty="0" smtClean="0"/>
              <a:t>变量的有效等价类：</a:t>
            </a:r>
            <a:endParaRPr lang="zh-CN" altLang="en-US" sz="2400" dirty="0" smtClean="0"/>
          </a:p>
          <a:p>
            <a:pPr marL="438785" indent="-320040" eaLnBrk="1" fontAlgn="auto" hangingPunct="1">
              <a:spcBef>
                <a:spcPct val="10000"/>
              </a:spcBef>
              <a:spcAft>
                <a:spcPts val="0"/>
              </a:spcAft>
              <a:buFont typeface="Wingdings" panose="05000000000000000000" pitchFamily="2" charset="2"/>
              <a:buNone/>
              <a:defRPr/>
            </a:pPr>
            <a:r>
              <a:rPr lang="en-US" altLang="zh-CN" sz="2400" dirty="0" smtClean="0"/>
              <a:t>    Y1: </a:t>
            </a:r>
            <a:r>
              <a:rPr lang="zh-CN" altLang="en-US" sz="2400" dirty="0" smtClean="0"/>
              <a:t> </a:t>
            </a:r>
            <a:r>
              <a:rPr lang="en-US" altLang="zh-CN" sz="2400" dirty="0" smtClean="0"/>
              <a:t>{year</a:t>
            </a:r>
            <a:r>
              <a:rPr lang="zh-CN" altLang="en-US" sz="2400" dirty="0" smtClean="0"/>
              <a:t>是闰年</a:t>
            </a:r>
            <a:r>
              <a:rPr lang="en-US" altLang="zh-CN" sz="2400" dirty="0" smtClean="0"/>
              <a:t>}             Y2:  {year</a:t>
            </a:r>
            <a:r>
              <a:rPr lang="zh-CN" altLang="en-US" sz="2400" dirty="0" smtClean="0"/>
              <a:t>不是闰年</a:t>
            </a:r>
            <a:r>
              <a:rPr lang="en-US" altLang="zh-CN" sz="2400" dirty="0" smtClean="0"/>
              <a:t>}</a:t>
            </a:r>
            <a:endParaRPr lang="en-US" altLang="zh-CN" sz="2400" dirty="0" smtClean="0"/>
          </a:p>
          <a:p>
            <a:pPr marL="438785" indent="-320040" eaLnBrk="1" fontAlgn="auto" hangingPunct="1">
              <a:spcBef>
                <a:spcPct val="10000"/>
              </a:spcBef>
              <a:spcAft>
                <a:spcPts val="0"/>
              </a:spcAft>
              <a:buFont typeface="Arial" panose="020B0604020202020204" pitchFamily="34" charset="0"/>
              <a:buChar char="•"/>
              <a:defRPr/>
            </a:pPr>
            <a:r>
              <a:rPr lang="zh-CN" altLang="en-US" sz="2400" dirty="0" smtClean="0"/>
              <a:t>考虑各种有效的输入情况，程序中可能采取的操作有以下六种：</a:t>
            </a:r>
            <a:endParaRPr lang="zh-CN" altLang="en-US" sz="2400" dirty="0" smtClean="0"/>
          </a:p>
          <a:p>
            <a:pPr marL="438785" indent="-320040" eaLnBrk="1" fontAlgn="auto" hangingPunct="1">
              <a:spcBef>
                <a:spcPct val="10000"/>
              </a:spcBef>
              <a:spcAft>
                <a:spcPts val="0"/>
              </a:spcAft>
              <a:buFont typeface="Wingdings" panose="05000000000000000000" pitchFamily="2" charset="2"/>
              <a:buNone/>
              <a:defRPr/>
            </a:pPr>
            <a:r>
              <a:rPr lang="en-US" altLang="zh-CN" sz="2400" dirty="0" smtClean="0"/>
              <a:t>    a1: </a:t>
            </a:r>
            <a:r>
              <a:rPr lang="zh-CN" altLang="en-US" sz="2400" dirty="0" smtClean="0"/>
              <a:t>不可能</a:t>
            </a:r>
            <a:r>
              <a:rPr lang="en-US" altLang="zh-CN" sz="2400" dirty="0" smtClean="0"/>
              <a:t>               a2: day+1              a3: day=1  </a:t>
            </a:r>
            <a:endParaRPr lang="en-US" altLang="zh-CN" sz="2400" dirty="0" smtClean="0"/>
          </a:p>
          <a:p>
            <a:pPr marL="438785" indent="-320040" eaLnBrk="1" fontAlgn="auto" hangingPunct="1">
              <a:spcBef>
                <a:spcPct val="10000"/>
              </a:spcBef>
              <a:spcAft>
                <a:spcPts val="0"/>
              </a:spcAft>
              <a:buFont typeface="Wingdings" panose="05000000000000000000" pitchFamily="2" charset="2"/>
              <a:buNone/>
              <a:defRPr/>
            </a:pPr>
            <a:r>
              <a:rPr lang="en-US" altLang="zh-CN" sz="2400" dirty="0" smtClean="0"/>
              <a:t>    a4: month+1           a5: month=1         a6: year+1  </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39970"/>
                                        </p:tgtEl>
                                        <p:attrNameLst>
                                          <p:attrName>style.visibility</p:attrName>
                                        </p:attrNameLst>
                                      </p:cBhvr>
                                      <p:to>
                                        <p:strVal val="visible"/>
                                      </p:to>
                                    </p:set>
                                    <p:animEffect transition="in" filter="barn(outVertical)">
                                      <p:cBhvr>
                                        <p:cTn id="7" dur="500"/>
                                        <p:tgtEl>
                                          <p:spTgt spid="339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9973">
                                            <p:txEl>
                                              <p:pRg st="0" end="0"/>
                                            </p:txEl>
                                          </p:spTgt>
                                        </p:tgtEl>
                                        <p:attrNameLst>
                                          <p:attrName>style.visibility</p:attrName>
                                        </p:attrNameLst>
                                      </p:cBhvr>
                                      <p:to>
                                        <p:strVal val="visible"/>
                                      </p:to>
                                    </p:set>
                                    <p:animEffect transition="in" filter="wipe(left)">
                                      <p:cBhvr>
                                        <p:cTn id="12" dur="500"/>
                                        <p:tgtEl>
                                          <p:spTgt spid="3399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9973">
                                            <p:txEl>
                                              <p:pRg st="1" end="1"/>
                                            </p:txEl>
                                          </p:spTgt>
                                        </p:tgtEl>
                                        <p:attrNameLst>
                                          <p:attrName>style.visibility</p:attrName>
                                        </p:attrNameLst>
                                      </p:cBhvr>
                                      <p:to>
                                        <p:strVal val="visible"/>
                                      </p:to>
                                    </p:set>
                                    <p:animEffect transition="in" filter="wipe(left)">
                                      <p:cBhvr>
                                        <p:cTn id="17" dur="500"/>
                                        <p:tgtEl>
                                          <p:spTgt spid="33997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9973">
                                            <p:txEl>
                                              <p:pRg st="2" end="2"/>
                                            </p:txEl>
                                          </p:spTgt>
                                        </p:tgtEl>
                                        <p:attrNameLst>
                                          <p:attrName>style.visibility</p:attrName>
                                        </p:attrNameLst>
                                      </p:cBhvr>
                                      <p:to>
                                        <p:strVal val="visible"/>
                                      </p:to>
                                    </p:set>
                                    <p:animEffect transition="in" filter="wipe(left)">
                                      <p:cBhvr>
                                        <p:cTn id="22" dur="500"/>
                                        <p:tgtEl>
                                          <p:spTgt spid="33997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9973">
                                            <p:txEl>
                                              <p:pRg st="3" end="3"/>
                                            </p:txEl>
                                          </p:spTgt>
                                        </p:tgtEl>
                                        <p:attrNameLst>
                                          <p:attrName>style.visibility</p:attrName>
                                        </p:attrNameLst>
                                      </p:cBhvr>
                                      <p:to>
                                        <p:strVal val="visible"/>
                                      </p:to>
                                    </p:set>
                                    <p:animEffect transition="in" filter="wipe(left)">
                                      <p:cBhvr>
                                        <p:cTn id="27" dur="500"/>
                                        <p:tgtEl>
                                          <p:spTgt spid="33997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9973">
                                            <p:txEl>
                                              <p:pRg st="4" end="4"/>
                                            </p:txEl>
                                          </p:spTgt>
                                        </p:tgtEl>
                                        <p:attrNameLst>
                                          <p:attrName>style.visibility</p:attrName>
                                        </p:attrNameLst>
                                      </p:cBhvr>
                                      <p:to>
                                        <p:strVal val="visible"/>
                                      </p:to>
                                    </p:set>
                                    <p:animEffect transition="in" filter="wipe(left)">
                                      <p:cBhvr>
                                        <p:cTn id="32" dur="500"/>
                                        <p:tgtEl>
                                          <p:spTgt spid="33997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9973">
                                            <p:txEl>
                                              <p:pRg st="5" end="5"/>
                                            </p:txEl>
                                          </p:spTgt>
                                        </p:tgtEl>
                                        <p:attrNameLst>
                                          <p:attrName>style.visibility</p:attrName>
                                        </p:attrNameLst>
                                      </p:cBhvr>
                                      <p:to>
                                        <p:strVal val="visible"/>
                                      </p:to>
                                    </p:set>
                                    <p:animEffect transition="in" filter="wipe(left)">
                                      <p:cBhvr>
                                        <p:cTn id="37" dur="500"/>
                                        <p:tgtEl>
                                          <p:spTgt spid="33997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9973">
                                            <p:txEl>
                                              <p:pRg st="6" end="6"/>
                                            </p:txEl>
                                          </p:spTgt>
                                        </p:tgtEl>
                                        <p:attrNameLst>
                                          <p:attrName>style.visibility</p:attrName>
                                        </p:attrNameLst>
                                      </p:cBhvr>
                                      <p:to>
                                        <p:strVal val="visible"/>
                                      </p:to>
                                    </p:set>
                                    <p:animEffect transition="in" filter="wipe(left)">
                                      <p:cBhvr>
                                        <p:cTn id="42" dur="500"/>
                                        <p:tgtEl>
                                          <p:spTgt spid="33997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9973">
                                            <p:txEl>
                                              <p:pRg st="7" end="7"/>
                                            </p:txEl>
                                          </p:spTgt>
                                        </p:tgtEl>
                                        <p:attrNameLst>
                                          <p:attrName>style.visibility</p:attrName>
                                        </p:attrNameLst>
                                      </p:cBhvr>
                                      <p:to>
                                        <p:strVal val="visible"/>
                                      </p:to>
                                    </p:set>
                                    <p:animEffect transition="in" filter="wipe(left)">
                                      <p:cBhvr>
                                        <p:cTn id="47" dur="500"/>
                                        <p:tgtEl>
                                          <p:spTgt spid="33997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9973">
                                            <p:txEl>
                                              <p:pRg st="8" end="8"/>
                                            </p:txEl>
                                          </p:spTgt>
                                        </p:tgtEl>
                                        <p:attrNameLst>
                                          <p:attrName>style.visibility</p:attrName>
                                        </p:attrNameLst>
                                      </p:cBhvr>
                                      <p:to>
                                        <p:strVal val="visible"/>
                                      </p:to>
                                    </p:set>
                                    <p:animEffect transition="in" filter="wipe(left)">
                                      <p:cBhvr>
                                        <p:cTn id="52" dur="500"/>
                                        <p:tgtEl>
                                          <p:spTgt spid="33997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9973">
                                            <p:txEl>
                                              <p:pRg st="9" end="9"/>
                                            </p:txEl>
                                          </p:spTgt>
                                        </p:tgtEl>
                                        <p:attrNameLst>
                                          <p:attrName>style.visibility</p:attrName>
                                        </p:attrNameLst>
                                      </p:cBhvr>
                                      <p:to>
                                        <p:strVal val="visible"/>
                                      </p:to>
                                    </p:set>
                                    <p:animEffect transition="in" filter="wipe(left)">
                                      <p:cBhvr>
                                        <p:cTn id="57" dur="500"/>
                                        <p:tgtEl>
                                          <p:spTgt spid="33997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3" grpId="0" autoUpdateAnimBg="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r>
              <a:rPr lang="zh-CN" altLang="en-US" smtClean="0">
                <a:solidFill>
                  <a:schemeClr val="accent1">
                    <a:satMod val="150000"/>
                  </a:schemeClr>
                </a:solidFill>
              </a:rPr>
              <a:t>判定表的</a:t>
            </a:r>
            <a:r>
              <a:rPr lang="zh-CN" altLang="en-US" smtClean="0">
                <a:solidFill>
                  <a:schemeClr val="accent1">
                    <a:satMod val="150000"/>
                  </a:schemeClr>
                </a:solidFill>
              </a:rPr>
              <a:t>优缺点</a:t>
            </a:r>
            <a:endParaRPr lang="zh-CN" altLang="en-US" smtClean="0">
              <a:solidFill>
                <a:schemeClr val="accent1">
                  <a:satMod val="150000"/>
                </a:schemeClr>
              </a:solidFill>
            </a:endParaRPr>
          </a:p>
        </p:txBody>
      </p:sp>
      <p:sp>
        <p:nvSpPr>
          <p:cNvPr id="75779" name="Rectangle 3"/>
          <p:cNvSpPr>
            <a:spLocks noGrp="1" noChangeArrowheads="1"/>
          </p:cNvSpPr>
          <p:nvPr>
            <p:ph idx="1"/>
          </p:nvPr>
        </p:nvSpPr>
        <p:spPr/>
        <p:txBody>
          <a:bodyPr>
            <a:normAutofit fontScale="90000"/>
          </a:bodyPr>
          <a:lstStyle/>
          <a:p>
            <a:pPr eaLnBrk="1" hangingPunct="1"/>
            <a:r>
              <a:rPr lang="zh-CN" altLang="zh-CN" sz="2700" smtClean="0">
                <a:sym typeface="+mn-ea"/>
              </a:rPr>
              <a:t>判定表的优点</a:t>
            </a:r>
            <a:endParaRPr lang="zh-CN" altLang="zh-CN" sz="2700" smtClean="0"/>
          </a:p>
          <a:p>
            <a:pPr lvl="1" algn="l" eaLnBrk="1" hangingPunct="1">
              <a:buSzTx/>
            </a:pPr>
            <a:r>
              <a:rPr lang="zh-CN" altLang="zh-CN" sz="2300" smtClean="0">
                <a:sym typeface="+mn-ea"/>
              </a:rPr>
              <a:t>能把复杂的问题按各种可能的情况一一列觉出来</a:t>
            </a:r>
            <a:endParaRPr lang="zh-CN" altLang="zh-CN" sz="2300" smtClean="0"/>
          </a:p>
          <a:p>
            <a:pPr lvl="1" algn="l" eaLnBrk="1" hangingPunct="1">
              <a:buSzTx/>
            </a:pPr>
            <a:r>
              <a:rPr lang="zh-CN" altLang="zh-CN" sz="2300" smtClean="0">
                <a:sym typeface="+mn-ea"/>
              </a:rPr>
              <a:t>简明而易于理解</a:t>
            </a:r>
            <a:endParaRPr lang="zh-CN" altLang="zh-CN" sz="2300" smtClean="0"/>
          </a:p>
          <a:p>
            <a:pPr lvl="1" algn="l" eaLnBrk="1" hangingPunct="1">
              <a:buSzTx/>
            </a:pPr>
            <a:r>
              <a:rPr lang="zh-CN" altLang="zh-CN" sz="2300" smtClean="0">
                <a:sym typeface="+mn-ea"/>
              </a:rPr>
              <a:t>可避免遗漏</a:t>
            </a:r>
            <a:endParaRPr lang="zh-CN" altLang="zh-CN" sz="2300" smtClean="0"/>
          </a:p>
          <a:p>
            <a:pPr eaLnBrk="1" hangingPunct="1"/>
            <a:r>
              <a:rPr lang="zh-CN" altLang="zh-CN" smtClean="0"/>
              <a:t>判定表的</a:t>
            </a:r>
            <a:r>
              <a:rPr lang="zh-CN" altLang="zh-CN" smtClean="0"/>
              <a:t>缺点</a:t>
            </a:r>
            <a:endParaRPr lang="zh-CN" altLang="zh-CN" smtClean="0"/>
          </a:p>
          <a:p>
            <a:pPr lvl="1" eaLnBrk="1" hangingPunct="1"/>
            <a:r>
              <a:rPr lang="zh-CN" altLang="zh-CN" smtClean="0"/>
              <a:t>不能表达重复执行的动作，形如循环</a:t>
            </a:r>
            <a:r>
              <a:rPr lang="zh-CN" altLang="zh-CN" smtClean="0"/>
              <a:t>结构</a:t>
            </a:r>
            <a:endParaRPr lang="zh-CN" altLang="zh-CN" smtClean="0"/>
          </a:p>
          <a:p>
            <a:pPr lvl="1" eaLnBrk="1" hangingPunct="1"/>
            <a:r>
              <a:rPr lang="zh-CN" altLang="zh-CN" smtClean="0"/>
              <a:t>判定表不能很好地</a:t>
            </a:r>
            <a:r>
              <a:rPr lang="zh-CN" altLang="zh-CN" smtClean="0"/>
              <a:t>伸缩</a:t>
            </a:r>
            <a:endParaRPr lang="zh-CN" altLang="zh-CN" smtClean="0"/>
          </a:p>
          <a:p>
            <a:pPr lvl="2" eaLnBrk="1" hangingPunct="1"/>
            <a:r>
              <a:rPr lang="zh-CN" altLang="zh-CN" smtClean="0"/>
              <a:t>有</a:t>
            </a:r>
            <a:r>
              <a:rPr lang="en-US" altLang="zh-CN" smtClean="0"/>
              <a:t>n</a:t>
            </a:r>
            <a:r>
              <a:rPr lang="zh-CN" altLang="en-US" smtClean="0"/>
              <a:t>个条件的决策表有</a:t>
            </a:r>
            <a:r>
              <a:rPr lang="en-US" altLang="zh-CN" smtClean="0"/>
              <a:t>2</a:t>
            </a:r>
            <a:r>
              <a:rPr lang="en-US" altLang="zh-CN" baseline="30000" smtClean="0">
                <a:solidFill>
                  <a:schemeClr val="tx1"/>
                </a:solidFill>
                <a:uFillTx/>
              </a:rPr>
              <a:t>n</a:t>
            </a:r>
            <a:r>
              <a:rPr lang="zh-CN" altLang="en-US" smtClean="0">
                <a:solidFill>
                  <a:schemeClr val="tx1"/>
                </a:solidFill>
                <a:uFillTx/>
              </a:rPr>
              <a:t>个规则</a:t>
            </a:r>
            <a:endParaRPr lang="zh-CN" altLang="en-US" smtClean="0">
              <a:solidFill>
                <a:schemeClr val="tx1"/>
              </a:solidFill>
              <a:uFillTx/>
            </a:endParaRPr>
          </a:p>
          <a:p>
            <a:pPr lvl="0" eaLnBrk="1" hangingPunct="1"/>
            <a:r>
              <a:rPr lang="zh-CN" altLang="en-US" smtClean="0">
                <a:solidFill>
                  <a:schemeClr val="tx1"/>
                </a:solidFill>
                <a:uFillTx/>
              </a:rPr>
              <a:t>解决</a:t>
            </a:r>
            <a:r>
              <a:rPr lang="zh-CN" altLang="en-US" smtClean="0">
                <a:solidFill>
                  <a:schemeClr val="tx1"/>
                </a:solidFill>
                <a:uFillTx/>
              </a:rPr>
              <a:t>方法</a:t>
            </a:r>
            <a:endParaRPr lang="zh-CN" altLang="en-US" smtClean="0">
              <a:solidFill>
                <a:schemeClr val="tx1"/>
              </a:solidFill>
              <a:uFillTx/>
            </a:endParaRPr>
          </a:p>
          <a:p>
            <a:pPr lvl="1" eaLnBrk="1" hangingPunct="1"/>
            <a:r>
              <a:rPr lang="zh-CN" altLang="en-US" smtClean="0">
                <a:solidFill>
                  <a:schemeClr val="tx1"/>
                </a:solidFill>
                <a:uFillTx/>
              </a:rPr>
              <a:t>代数简化表</a:t>
            </a:r>
            <a:endParaRPr lang="zh-CN" altLang="en-US" smtClean="0">
              <a:solidFill>
                <a:schemeClr val="tx1"/>
              </a:solidFill>
              <a:uFillTx/>
            </a:endParaRPr>
          </a:p>
          <a:p>
            <a:pPr lvl="1" eaLnBrk="1" hangingPunct="1"/>
            <a:r>
              <a:rPr lang="zh-CN" altLang="en-US" smtClean="0">
                <a:solidFill>
                  <a:schemeClr val="tx1"/>
                </a:solidFill>
                <a:uFillTx/>
              </a:rPr>
              <a:t>将大表</a:t>
            </a:r>
            <a:r>
              <a:rPr lang="en-US" altLang="zh-CN" smtClean="0">
                <a:solidFill>
                  <a:schemeClr val="tx1"/>
                </a:solidFill>
                <a:uFillTx/>
              </a:rPr>
              <a:t>”</a:t>
            </a:r>
            <a:r>
              <a:rPr lang="zh-CN" altLang="en-US" smtClean="0">
                <a:solidFill>
                  <a:schemeClr val="tx1"/>
                </a:solidFill>
                <a:uFillTx/>
              </a:rPr>
              <a:t>分解</a:t>
            </a:r>
            <a:r>
              <a:rPr lang="en-US" altLang="zh-CN" smtClean="0">
                <a:solidFill>
                  <a:schemeClr val="tx1"/>
                </a:solidFill>
                <a:uFillTx/>
              </a:rPr>
              <a:t>”</a:t>
            </a:r>
            <a:r>
              <a:rPr lang="zh-CN" altLang="en-US" smtClean="0">
                <a:solidFill>
                  <a:schemeClr val="tx1"/>
                </a:solidFill>
                <a:uFillTx/>
              </a:rPr>
              <a:t>为小表</a:t>
            </a:r>
            <a:endParaRPr lang="zh-CN" altLang="en-US" smtClean="0">
              <a:solidFill>
                <a:schemeClr val="tx1"/>
              </a:solidFill>
              <a:uFillTx/>
            </a:endParaRPr>
          </a:p>
          <a:p>
            <a:pPr lvl="1" eaLnBrk="1" hangingPunct="1"/>
            <a:endParaRPr lang="zh-CN" altLang="en-US" smtClean="0">
              <a:solidFill>
                <a:schemeClr val="tx1"/>
              </a:solidFill>
              <a:uFillTx/>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zh-CN" altLang="zh-CN" smtClean="0">
              <a:solidFill>
                <a:schemeClr val="accent1">
                  <a:satMod val="150000"/>
                </a:schemeClr>
              </a:solidFill>
            </a:endParaRPr>
          </a:p>
        </p:txBody>
      </p:sp>
      <p:sp>
        <p:nvSpPr>
          <p:cNvPr id="12291" name="Rectangle 3"/>
          <p:cNvSpPr>
            <a:spLocks noGrp="1" noChangeArrowheads="1"/>
          </p:cNvSpPr>
          <p:nvPr>
            <p:ph idx="1"/>
          </p:nvPr>
        </p:nvSpPr>
        <p:spPr/>
        <p:txBody>
          <a:bodyPr/>
          <a:lstStyle/>
          <a:p>
            <a:pPr eaLnBrk="1" hangingPunct="1"/>
            <a:endParaRPr lang="zh-CN" altLang="zh-CN" smtClean="0"/>
          </a:p>
        </p:txBody>
      </p:sp>
      <p:pic>
        <p:nvPicPr>
          <p:cNvPr id="12292" name="Picture 4"/>
          <p:cNvPicPr>
            <a:picLocks noChangeAspect="1" noChangeArrowheads="1"/>
          </p:cNvPicPr>
          <p:nvPr/>
        </p:nvPicPr>
        <p:blipFill>
          <a:blip r:embed="rId1"/>
          <a:srcRect/>
          <a:stretch>
            <a:fillRect/>
          </a:stretch>
        </p:blipFill>
        <p:spPr bwMode="auto">
          <a:xfrm>
            <a:off x="357158" y="357166"/>
            <a:ext cx="8458200" cy="5924550"/>
          </a:xfrm>
          <a:prstGeom prst="rect">
            <a:avLst/>
          </a:prstGeom>
          <a:noFill/>
          <a:ln w="9525">
            <a:noFill/>
            <a:miter lim="800000"/>
            <a:headEnd/>
            <a:tailEnd/>
          </a:ln>
        </p:spPr>
      </p:pic>
      <p:sp>
        <p:nvSpPr>
          <p:cNvPr id="5" name="TextBox 4"/>
          <p:cNvSpPr txBox="1"/>
          <p:nvPr/>
        </p:nvSpPr>
        <p:spPr>
          <a:xfrm>
            <a:off x="5357818" y="1500174"/>
            <a:ext cx="1785950" cy="461665"/>
          </a:xfrm>
          <a:prstGeom prst="rect">
            <a:avLst/>
          </a:prstGeom>
          <a:noFill/>
        </p:spPr>
        <p:txBody>
          <a:bodyPr wrap="square" rtlCol="0">
            <a:spAutoFit/>
          </a:bodyPr>
          <a:lstStyle/>
          <a:p>
            <a:r>
              <a:rPr lang="zh-CN" altLang="en-US" sz="2400" dirty="0" smtClean="0">
                <a:solidFill>
                  <a:srgbClr val="00B050"/>
                </a:solidFill>
              </a:rPr>
              <a:t>测试用例</a:t>
            </a:r>
            <a:endParaRPr lang="zh-CN" altLang="en-US" sz="2400" dirty="0">
              <a:solidFill>
                <a:srgbClr val="00B05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sz="4000" dirty="0" smtClean="0">
                <a:solidFill>
                  <a:schemeClr val="accent1">
                    <a:satMod val="150000"/>
                  </a:schemeClr>
                </a:solidFill>
              </a:rPr>
              <a:t>什么时候适合用判定表方法来设计测试</a:t>
            </a:r>
            <a:r>
              <a:rPr lang="zh-CN" altLang="en-US" sz="4000" dirty="0" smtClean="0">
                <a:solidFill>
                  <a:schemeClr val="accent1">
                    <a:satMod val="150000"/>
                  </a:schemeClr>
                </a:solidFill>
              </a:rPr>
              <a:t>用例？</a:t>
            </a:r>
            <a:endParaRPr lang="zh-CN" altLang="en-US" sz="3200" dirty="0" smtClean="0">
              <a:solidFill>
                <a:schemeClr val="accent1">
                  <a:satMod val="150000"/>
                </a:schemeClr>
              </a:solidFill>
            </a:endParaRPr>
          </a:p>
        </p:txBody>
      </p:sp>
      <p:sp>
        <p:nvSpPr>
          <p:cNvPr id="166915" name="Rectangle 3"/>
          <p:cNvSpPr>
            <a:spLocks noGrp="1" noChangeArrowheads="1"/>
          </p:cNvSpPr>
          <p:nvPr>
            <p:ph idx="1"/>
          </p:nvPr>
        </p:nvSpPr>
        <p:spPr>
          <a:xfrm>
            <a:off x="533400" y="1665605"/>
            <a:ext cx="8229600" cy="4572000"/>
          </a:xfrm>
        </p:spPr>
        <p:txBody>
          <a:bodyPr>
            <a:normAutofit lnSpcReduction="20000"/>
          </a:bodyPr>
          <a:lstStyle/>
          <a:p>
            <a:pPr eaLnBrk="1" hangingPunct="1">
              <a:lnSpc>
                <a:spcPct val="105000"/>
              </a:lnSpc>
            </a:pPr>
            <a:r>
              <a:rPr lang="en-US" altLang="zh-CN" sz="2400" smtClean="0"/>
              <a:t>if-then-else</a:t>
            </a:r>
            <a:r>
              <a:rPr lang="zh-CN" altLang="en-US" sz="2400" smtClean="0"/>
              <a:t>逻辑突出；</a:t>
            </a:r>
            <a:endParaRPr lang="zh-CN" altLang="en-US" sz="2400" smtClean="0"/>
          </a:p>
          <a:p>
            <a:pPr eaLnBrk="1" hangingPunct="1">
              <a:lnSpc>
                <a:spcPct val="105000"/>
              </a:lnSpc>
            </a:pPr>
            <a:r>
              <a:rPr lang="zh-CN" altLang="en-US" sz="2400" smtClean="0"/>
              <a:t>输入变量之间存在逻辑关系；</a:t>
            </a:r>
            <a:endParaRPr lang="zh-CN" altLang="en-US" sz="2400" smtClean="0"/>
          </a:p>
          <a:p>
            <a:pPr eaLnBrk="1" hangingPunct="1">
              <a:lnSpc>
                <a:spcPct val="105000"/>
              </a:lnSpc>
            </a:pPr>
            <a:r>
              <a:rPr lang="zh-CN" altLang="en-US" sz="2400" smtClean="0"/>
              <a:t>规格说明以判定表形式给出，或较容易转换为</a:t>
            </a:r>
            <a:r>
              <a:rPr lang="zh-CN" altLang="en-US" sz="2400" smtClean="0"/>
              <a:t>判定表。</a:t>
            </a:r>
            <a:endParaRPr lang="zh-CN" altLang="en-US" sz="2400" smtClean="0"/>
          </a:p>
          <a:p>
            <a:pPr eaLnBrk="1" hangingPunct="1">
              <a:lnSpc>
                <a:spcPct val="105000"/>
              </a:lnSpc>
              <a:buFont typeface="Wingdings" panose="05000000000000000000" pitchFamily="2" charset="2"/>
              <a:buChar char="Ø"/>
            </a:pPr>
            <a:r>
              <a:rPr lang="zh-CN" altLang="en-US" sz="2400" smtClean="0"/>
              <a:t>条件的排列顺序不会也不应影响执行的操作。</a:t>
            </a:r>
            <a:endParaRPr lang="zh-CN" altLang="en-US" sz="2400" smtClean="0"/>
          </a:p>
          <a:p>
            <a:pPr eaLnBrk="1" hangingPunct="1">
              <a:lnSpc>
                <a:spcPct val="105000"/>
              </a:lnSpc>
              <a:buFont typeface="Wingdings" panose="05000000000000000000" pitchFamily="2" charset="2"/>
              <a:buChar char="Ø"/>
            </a:pPr>
            <a:r>
              <a:rPr lang="zh-CN" altLang="en-US" sz="2400" smtClean="0"/>
              <a:t>规则的排列顺序不会也不应影响执行的操作。</a:t>
            </a:r>
            <a:endParaRPr lang="zh-CN" altLang="en-US" sz="2400" smtClean="0"/>
          </a:p>
          <a:p>
            <a:pPr eaLnBrk="1" hangingPunct="1">
              <a:lnSpc>
                <a:spcPct val="105000"/>
              </a:lnSpc>
              <a:buFont typeface="Wingdings" panose="05000000000000000000" pitchFamily="2" charset="2"/>
              <a:buChar char="Ø"/>
            </a:pPr>
            <a:r>
              <a:rPr lang="zh-CN" altLang="en-US" sz="2400" smtClean="0"/>
              <a:t>如果某一规则的条件要执行多个操作，这些操作的执行顺序无关紧要。</a:t>
            </a:r>
            <a:endParaRPr lang="zh-CN"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barn(outVertical)">
                                      <p:cBhvr>
                                        <p:cTn id="7" dur="500"/>
                                        <p:tgtEl>
                                          <p:spTgt spid="166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15">
                                            <p:txEl>
                                              <p:pRg st="0" end="0"/>
                                            </p:txEl>
                                          </p:spTgt>
                                        </p:tgtEl>
                                        <p:attrNameLst>
                                          <p:attrName>style.visibility</p:attrName>
                                        </p:attrNameLst>
                                      </p:cBhvr>
                                      <p:to>
                                        <p:strVal val="visible"/>
                                      </p:to>
                                    </p:set>
                                    <p:animEffect transition="in" filter="wipe(left)">
                                      <p:cBhvr>
                                        <p:cTn id="12" dur="500"/>
                                        <p:tgtEl>
                                          <p:spTgt spid="1669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6915">
                                            <p:txEl>
                                              <p:pRg st="1" end="1"/>
                                            </p:txEl>
                                          </p:spTgt>
                                        </p:tgtEl>
                                        <p:attrNameLst>
                                          <p:attrName>style.visibility</p:attrName>
                                        </p:attrNameLst>
                                      </p:cBhvr>
                                      <p:to>
                                        <p:strVal val="visible"/>
                                      </p:to>
                                    </p:set>
                                    <p:animEffect transition="in" filter="wipe(left)">
                                      <p:cBhvr>
                                        <p:cTn id="17" dur="500"/>
                                        <p:tgtEl>
                                          <p:spTgt spid="1669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915">
                                            <p:txEl>
                                              <p:pRg st="2" end="2"/>
                                            </p:txEl>
                                          </p:spTgt>
                                        </p:tgtEl>
                                        <p:attrNameLst>
                                          <p:attrName>style.visibility</p:attrName>
                                        </p:attrNameLst>
                                      </p:cBhvr>
                                      <p:to>
                                        <p:strVal val="visible"/>
                                      </p:to>
                                    </p:set>
                                    <p:animEffect transition="in" filter="wipe(left)">
                                      <p:cBhvr>
                                        <p:cTn id="22" dur="500"/>
                                        <p:tgtEl>
                                          <p:spTgt spid="1669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6915">
                                            <p:txEl>
                                              <p:pRg st="3" end="3"/>
                                            </p:txEl>
                                          </p:spTgt>
                                        </p:tgtEl>
                                        <p:attrNameLst>
                                          <p:attrName>style.visibility</p:attrName>
                                        </p:attrNameLst>
                                      </p:cBhvr>
                                      <p:to>
                                        <p:strVal val="visible"/>
                                      </p:to>
                                    </p:set>
                                    <p:animEffect transition="in" filter="wipe(left)">
                                      <p:cBhvr>
                                        <p:cTn id="27" dur="500"/>
                                        <p:tgtEl>
                                          <p:spTgt spid="1669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6915">
                                            <p:txEl>
                                              <p:pRg st="4" end="4"/>
                                            </p:txEl>
                                          </p:spTgt>
                                        </p:tgtEl>
                                        <p:attrNameLst>
                                          <p:attrName>style.visibility</p:attrName>
                                        </p:attrNameLst>
                                      </p:cBhvr>
                                      <p:to>
                                        <p:strVal val="visible"/>
                                      </p:to>
                                    </p:set>
                                    <p:animEffect transition="in" filter="wipe(left)">
                                      <p:cBhvr>
                                        <p:cTn id="32" dur="500"/>
                                        <p:tgtEl>
                                          <p:spTgt spid="1669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Effect transition="in" filter="wipe(left)">
                                      <p:cBhvr>
                                        <p:cTn id="37" dur="500"/>
                                        <p:tgtEl>
                                          <p:spTgt spid="166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836712"/>
            <a:ext cx="6168750" cy="468312"/>
          </a:xfrm>
        </p:spPr>
        <p:txBody>
          <a:bodyPr>
            <a:normAutofit fontScale="90000"/>
          </a:bodyPr>
          <a:lstStyle/>
          <a:p>
            <a:pPr algn="ctr">
              <a:spcAft>
                <a:spcPts val="0"/>
              </a:spcAft>
              <a:buClrTx/>
              <a:buSzTx/>
              <a:buFontTx/>
              <a:defRPr/>
            </a:pPr>
            <a:r>
              <a:rPr lang="zh-CN" altLang="en-US" sz="4000" dirty="0" smtClean="0">
                <a:solidFill>
                  <a:schemeClr val="accent1">
                    <a:satMod val="150000"/>
                  </a:schemeClr>
                </a:solidFill>
              </a:rPr>
              <a:t>组合爆炸情况又如何测？</a:t>
            </a:r>
            <a:endParaRPr lang="zh-CN" altLang="en-US" sz="4000" dirty="0" smtClean="0">
              <a:solidFill>
                <a:schemeClr val="accent1">
                  <a:satMod val="150000"/>
                </a:schemeClr>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sp>
        <p:nvSpPr>
          <p:cNvPr id="7" name="标题 1"/>
          <p:cNvSpPr txBox="1"/>
          <p:nvPr/>
        </p:nvSpPr>
        <p:spPr bwMode="auto">
          <a:xfrm>
            <a:off x="1115616" y="3068960"/>
            <a:ext cx="792088" cy="2088232"/>
          </a:xfrm>
          <a:prstGeom prst="rect">
            <a:avLst/>
          </a:prstGeom>
          <a:noFill/>
          <a:ln w="9525">
            <a:noFill/>
            <a:miter lim="800000"/>
          </a:ln>
          <a:effectLst/>
        </p:spPr>
        <p:txBody>
          <a:bodyPr vert="horz" wrap="square" lIns="91440" tIns="45720" rIns="91440" bIns="45720" numCol="1" anchor="ctr" anchorCtr="0" compatLnSpc="1"/>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charset="-122"/>
              </a:defRPr>
            </a:lvl9pPr>
          </a:lstStyle>
          <a:p>
            <a:pPr algn="ctr"/>
            <a:r>
              <a:rPr kumimoji="1" lang="zh-CN" altLang="en-US" sz="3600" smtClean="0">
                <a:solidFill>
                  <a:srgbClr val="800000"/>
                </a:solidFill>
              </a:rPr>
              <a:t>保费计算</a:t>
            </a:r>
            <a:endParaRPr kumimoji="1" lang="zh-CN" altLang="en-US" sz="3600" dirty="0">
              <a:solidFill>
                <a:srgbClr val="800000"/>
              </a:solidFill>
            </a:endParaRPr>
          </a:p>
        </p:txBody>
      </p:sp>
      <p:pic>
        <p:nvPicPr>
          <p:cNvPr id="8" name="图片 7" descr="屏幕快照 2015-03-13 下午11.05.1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63688" y="2060848"/>
            <a:ext cx="5715000" cy="3365500"/>
          </a:xfrm>
          <a:prstGeom prst="rect">
            <a:avLst/>
          </a:prstGeom>
        </p:spPr>
      </p:pic>
      <p:sp>
        <p:nvSpPr>
          <p:cNvPr id="9" name="矩形 8"/>
          <p:cNvSpPr/>
          <p:nvPr/>
        </p:nvSpPr>
        <p:spPr>
          <a:xfrm>
            <a:off x="1835696" y="5589240"/>
            <a:ext cx="5328592" cy="368300"/>
          </a:xfrm>
          <a:prstGeom prst="rect">
            <a:avLst/>
          </a:prstGeom>
        </p:spPr>
        <p:txBody>
          <a:bodyPr wrap="square">
            <a:spAutoFit/>
          </a:bodyPr>
          <a:lstStyle/>
          <a:p>
            <a:r>
              <a:rPr lang="zh-CN" altLang="en-US" i="0" dirty="0">
                <a:solidFill>
                  <a:srgbClr val="FF6600"/>
                </a:solidFill>
              </a:rPr>
              <a:t>交强险价格是浮动费率制，与上年出险情况相关</a:t>
            </a:r>
            <a:endParaRPr lang="zh-CN" altLang="en-US" i="0" dirty="0">
              <a:solidFill>
                <a:srgbClr val="FF6600"/>
              </a:solidFill>
            </a:endParaRPr>
          </a:p>
        </p:txBody>
      </p:sp>
      <p:sp>
        <p:nvSpPr>
          <p:cNvPr id="10" name="文本框 9"/>
          <p:cNvSpPr txBox="1"/>
          <p:nvPr/>
        </p:nvSpPr>
        <p:spPr>
          <a:xfrm>
            <a:off x="3131840" y="2348880"/>
            <a:ext cx="3600400" cy="398780"/>
          </a:xfrm>
          <a:prstGeom prst="rect">
            <a:avLst/>
          </a:prstGeom>
          <a:solidFill>
            <a:schemeClr val="accent6">
              <a:lumMod val="40000"/>
              <a:lumOff val="60000"/>
            </a:schemeClr>
          </a:solidFill>
        </p:spPr>
        <p:txBody>
          <a:bodyPr wrap="square" rtlCol="0">
            <a:spAutoFit/>
          </a:bodyPr>
          <a:lstStyle/>
          <a:p>
            <a:pPr marL="628650" indent="-628650"/>
            <a:r>
              <a:rPr kumimoji="1" lang="zh-CN" altLang="en-US" sz="2000" b="1" i="0" dirty="0" smtClean="0">
                <a:solidFill>
                  <a:srgbClr val="0000FF"/>
                </a:solidFill>
              </a:rPr>
              <a:t>城市</a:t>
            </a:r>
            <a:r>
              <a:rPr kumimoji="1" lang="zh-CN" altLang="en-US" dirty="0" smtClean="0"/>
              <a:t>：一线、二线、三线、四线</a:t>
            </a:r>
            <a:endParaRPr kumimoji="1" lang="en-US" altLang="zh-CN" dirty="0" smtClean="0"/>
          </a:p>
        </p:txBody>
      </p:sp>
      <p:sp>
        <p:nvSpPr>
          <p:cNvPr id="11" name="文本框 10"/>
          <p:cNvSpPr txBox="1"/>
          <p:nvPr/>
        </p:nvSpPr>
        <p:spPr>
          <a:xfrm>
            <a:off x="3203848" y="2924944"/>
            <a:ext cx="3600400" cy="675640"/>
          </a:xfrm>
          <a:prstGeom prst="rect">
            <a:avLst/>
          </a:prstGeom>
          <a:solidFill>
            <a:schemeClr val="accent6">
              <a:lumMod val="40000"/>
              <a:lumOff val="60000"/>
            </a:schemeClr>
          </a:solidFill>
        </p:spPr>
        <p:txBody>
          <a:bodyPr wrap="square" rtlCol="0">
            <a:spAutoFit/>
          </a:bodyPr>
          <a:lstStyle/>
          <a:p>
            <a:pPr marL="628650" indent="-628650"/>
            <a:r>
              <a:rPr kumimoji="1" lang="zh-CN" altLang="en-US" sz="2000" b="1" i="0" dirty="0" smtClean="0">
                <a:solidFill>
                  <a:srgbClr val="0000FF"/>
                </a:solidFill>
              </a:rPr>
              <a:t>车价</a:t>
            </a:r>
            <a:r>
              <a:rPr kumimoji="1" lang="zh-CN" altLang="en-US" dirty="0" smtClean="0"/>
              <a:t>：</a:t>
            </a:r>
            <a:r>
              <a:rPr kumimoji="1" lang="en-US" altLang="zh-CN" dirty="0" smtClean="0"/>
              <a:t>0-10</a:t>
            </a:r>
            <a:r>
              <a:rPr kumimoji="1" lang="zh-CN" altLang="en-US" dirty="0" smtClean="0"/>
              <a:t>万，</a:t>
            </a:r>
            <a:r>
              <a:rPr kumimoji="1" lang="en-US" altLang="zh-CN" dirty="0" smtClean="0"/>
              <a:t>10-25</a:t>
            </a:r>
            <a:r>
              <a:rPr kumimoji="1" lang="zh-CN" altLang="en-US" dirty="0" smtClean="0"/>
              <a:t>，</a:t>
            </a:r>
            <a:r>
              <a:rPr kumimoji="1" lang="en-US" altLang="zh-CN" dirty="0" smtClean="0"/>
              <a:t>25-50</a:t>
            </a:r>
            <a:r>
              <a:rPr kumimoji="1" lang="zh-CN" altLang="en-US" dirty="0" smtClean="0"/>
              <a:t>，</a:t>
            </a:r>
            <a:r>
              <a:rPr kumimoji="1" lang="en-US" altLang="zh-CN" dirty="0" smtClean="0"/>
              <a:t>50-100</a:t>
            </a:r>
            <a:r>
              <a:rPr kumimoji="1" lang="zh-CN" altLang="en-US" dirty="0" smtClean="0"/>
              <a:t>，</a:t>
            </a:r>
            <a:r>
              <a:rPr kumimoji="1" lang="en-US" altLang="zh-CN" dirty="0" smtClean="0"/>
              <a:t>100</a:t>
            </a:r>
            <a:r>
              <a:rPr kumimoji="1" lang="zh-CN" altLang="en-US" dirty="0" smtClean="0"/>
              <a:t>万以上</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up)">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261" y="764958"/>
            <a:ext cx="5482952" cy="660135"/>
          </a:xfrm>
        </p:spPr>
        <p:txBody>
          <a:bodyPr>
            <a:normAutofit fontScale="90000"/>
          </a:bodyPr>
          <a:lstStyle/>
          <a:p>
            <a:pPr algn="ctr"/>
            <a:r>
              <a:rPr lang="zh-CN" altLang="en-US" sz="4000" b="1" dirty="0" smtClean="0">
                <a:solidFill>
                  <a:schemeClr val="accent1">
                    <a:satMod val="150000"/>
                  </a:schemeClr>
                </a:solidFill>
              </a:rPr>
              <a:t>更复杂的保险组合</a:t>
            </a:r>
            <a:endParaRPr lang="zh-CN" altLang="en-US" sz="3600" b="1" dirty="0">
              <a:solidFill>
                <a:srgbClr val="FFFF00"/>
              </a:solidFill>
              <a:latin typeface="+mj-ea"/>
            </a:endParaRPr>
          </a:p>
        </p:txBody>
      </p:sp>
      <p:pic>
        <p:nvPicPr>
          <p:cNvPr id="4" name="图片 3" descr="屏幕快照 2013-10-26 下午11.25.45.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520" y="1868827"/>
            <a:ext cx="8670022" cy="4127500"/>
          </a:xfrm>
          <a:prstGeom prst="rect">
            <a:avLst/>
          </a:prstGeom>
        </p:spPr>
      </p:pic>
      <p:sp>
        <p:nvSpPr>
          <p:cNvPr id="5" name="圆角矩形 4"/>
          <p:cNvSpPr/>
          <p:nvPr/>
        </p:nvSpPr>
        <p:spPr>
          <a:xfrm>
            <a:off x="251520" y="2249827"/>
            <a:ext cx="8610600" cy="1841500"/>
          </a:xfrm>
          <a:prstGeom prst="roundRect">
            <a:avLst/>
          </a:prstGeom>
          <a:noFill/>
          <a:ln w="22225">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5436096" y="2468899"/>
            <a:ext cx="3621405" cy="460375"/>
          </a:xfrm>
          <a:prstGeom prst="rect">
            <a:avLst/>
          </a:prstGeom>
        </p:spPr>
        <p:txBody>
          <a:bodyPr wrap="none">
            <a:spAutoFit/>
          </a:bodyPr>
          <a:lstStyle/>
          <a:p>
            <a:r>
              <a:rPr kumimoji="1" lang="en-US" altLang="zh-CN" sz="2400" dirty="0">
                <a:solidFill>
                  <a:srgbClr val="FF6600"/>
                </a:solidFill>
              </a:rPr>
              <a:t>3*6*10*11*23=</a:t>
            </a:r>
            <a:r>
              <a:rPr kumimoji="1" lang="zh-CN" altLang="en-US" sz="2400" dirty="0">
                <a:solidFill>
                  <a:srgbClr val="FF6600"/>
                </a:solidFill>
              </a:rPr>
              <a:t> </a:t>
            </a:r>
            <a:r>
              <a:rPr kumimoji="1" lang="en-US" altLang="zh-CN" sz="2400" b="1" dirty="0">
                <a:solidFill>
                  <a:srgbClr val="800000"/>
                </a:solidFill>
              </a:rPr>
              <a:t>45540</a:t>
            </a:r>
            <a:endParaRPr kumimoji="1" lang="zh-CN" altLang="en-US" sz="2400" b="1" dirty="0">
              <a:solidFill>
                <a:srgbClr val="80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836713"/>
            <a:ext cx="5482952" cy="660135"/>
          </a:xfrm>
        </p:spPr>
        <p:txBody>
          <a:bodyPr>
            <a:normAutofit fontScale="90000"/>
          </a:bodyPr>
          <a:lstStyle/>
          <a:p>
            <a:pPr algn="ctr"/>
            <a:r>
              <a:rPr lang="zh-CN" altLang="en-US" sz="4000" b="1" dirty="0" smtClean="0">
                <a:solidFill>
                  <a:schemeClr val="accent1">
                    <a:satMod val="150000"/>
                  </a:schemeClr>
                </a:solidFill>
              </a:rPr>
              <a:t>怎么办？</a:t>
            </a:r>
            <a:endParaRPr lang="zh-CN" altLang="en-US" sz="3600" b="1" dirty="0">
              <a:solidFill>
                <a:srgbClr val="FFFF00"/>
              </a:solidFill>
              <a:latin typeface="+mj-ea"/>
            </a:endParaRPr>
          </a:p>
        </p:txBody>
      </p:sp>
      <p:pic>
        <p:nvPicPr>
          <p:cNvPr id="6" name="图片 5" descr="屏幕快照 2015-03-14 下午10.17.4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1720" y="2204865"/>
            <a:ext cx="5195546" cy="3384376"/>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788709"/>
            <a:ext cx="6120680" cy="637253"/>
          </a:xfrm>
        </p:spPr>
        <p:txBody>
          <a:bodyPr>
            <a:normAutofit fontScale="90000"/>
          </a:bodyPr>
          <a:lstStyle/>
          <a:p>
            <a:pPr algn="ctr"/>
            <a:r>
              <a:rPr lang="en-US" altLang="zh-CN" sz="3200" dirty="0" smtClean="0">
                <a:solidFill>
                  <a:srgbClr val="FFFF00"/>
                </a:solidFill>
                <a:latin typeface="+mn-lt"/>
              </a:rPr>
              <a:t> </a:t>
            </a:r>
            <a:r>
              <a:rPr lang="zh-CN" altLang="en-US" sz="4000" dirty="0" smtClean="0">
                <a:solidFill>
                  <a:schemeClr val="accent1">
                    <a:satMod val="150000"/>
                  </a:schemeClr>
                </a:solidFill>
              </a:rPr>
              <a:t>两两组合（Pairwise）方法</a:t>
            </a:r>
            <a:endParaRPr lang="zh-CN" altLang="en-US" sz="4000" dirty="0" smtClean="0">
              <a:solidFill>
                <a:schemeClr val="accent1">
                  <a:satMod val="150000"/>
                </a:schemeClr>
              </a:solidFill>
            </a:endParaRPr>
          </a:p>
        </p:txBody>
      </p:sp>
      <p:sp>
        <p:nvSpPr>
          <p:cNvPr id="6" name="矩形 5"/>
          <p:cNvSpPr/>
          <p:nvPr/>
        </p:nvSpPr>
        <p:spPr>
          <a:xfrm>
            <a:off x="323215" y="2060575"/>
            <a:ext cx="7927340" cy="2976245"/>
          </a:xfrm>
          <a:prstGeom prst="rect">
            <a:avLst/>
          </a:prstGeom>
        </p:spPr>
        <p:txBody>
          <a:bodyPr wrap="square">
            <a:spAutoFit/>
          </a:bodyPr>
          <a:lstStyle/>
          <a:p>
            <a:pPr marL="342900" indent="-342900">
              <a:lnSpc>
                <a:spcPct val="130000"/>
              </a:lnSpc>
              <a:spcBef>
                <a:spcPct val="20000"/>
              </a:spcBef>
              <a:buBlip>
                <a:blip r:embed="rId1"/>
              </a:buBlip>
            </a:pPr>
            <a:r>
              <a:rPr lang="zh-CN" altLang="en-US" sz="2800" i="0" dirty="0" smtClean="0">
                <a:latin typeface="+mn-lt"/>
                <a:ea typeface="宋体" panose="02010600030101010101" pitchFamily="2" charset="-122"/>
              </a:rPr>
              <a:t>绝大部分缺陷是在两个变量取值冲突的测试时被发现的 </a:t>
            </a:r>
            <a:endParaRPr lang="zh-CN" altLang="en-US" sz="2800" i="0" dirty="0" smtClean="0">
              <a:latin typeface="+mn-lt"/>
              <a:ea typeface="宋体" panose="02010600030101010101" pitchFamily="2" charset="-122"/>
            </a:endParaRPr>
          </a:p>
          <a:p>
            <a:pPr marL="342900" indent="-342900">
              <a:lnSpc>
                <a:spcPct val="130000"/>
              </a:lnSpc>
              <a:spcBef>
                <a:spcPct val="20000"/>
              </a:spcBef>
              <a:buBlip>
                <a:blip r:embed="rId1"/>
              </a:buBlip>
            </a:pPr>
            <a:r>
              <a:rPr lang="zh-CN" altLang="en-US" sz="2800" i="0" dirty="0" smtClean="0">
                <a:latin typeface="+mn-lt"/>
                <a:ea typeface="宋体" panose="02010600030101010101" pitchFamily="2" charset="-122"/>
              </a:rPr>
              <a:t>所以，测试所有的“</a:t>
            </a:r>
            <a:r>
              <a:rPr lang="en-US" altLang="zh-CN" sz="2800" i="0" dirty="0" smtClean="0">
                <a:latin typeface="+mn-lt"/>
                <a:ea typeface="宋体" panose="02010600030101010101" pitchFamily="2" charset="-122"/>
              </a:rPr>
              <a:t>Pairwise ”</a:t>
            </a:r>
            <a:r>
              <a:rPr lang="zh-CN" altLang="en-US" sz="2800" i="0" dirty="0" smtClean="0">
                <a:latin typeface="+mn-lt"/>
                <a:ea typeface="宋体" panose="02010600030101010101" pitchFamily="2" charset="-122"/>
              </a:rPr>
              <a:t>就基本满足质量要求 </a:t>
            </a:r>
            <a:endParaRPr lang="zh-CN" altLang="en-US" sz="2800" i="0" dirty="0" smtClean="0">
              <a:latin typeface="+mn-lt"/>
              <a:ea typeface="宋体" panose="02010600030101010101" pitchFamily="2" charset="-122"/>
            </a:endParaRPr>
          </a:p>
          <a:p>
            <a:pPr>
              <a:lnSpc>
                <a:spcPct val="130000"/>
              </a:lnSpc>
            </a:pPr>
            <a:endParaRPr lang="zh-CN" altLang="en-US" sz="2800" i="0" dirty="0"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xfrm>
            <a:off x="1691680" y="764705"/>
            <a:ext cx="5760640" cy="637646"/>
          </a:xfrm>
        </p:spPr>
        <p:txBody>
          <a:bodyPr>
            <a:normAutofit fontScale="90000"/>
          </a:bodyPr>
          <a:lstStyle/>
          <a:p>
            <a:pPr algn="ctr"/>
            <a:r>
              <a:rPr lang="zh-CN" altLang="en-US" sz="3600" b="1" dirty="0" smtClean="0">
                <a:latin typeface="Arial" panose="020B0604020202020204" pitchFamily="34" charset="0"/>
                <a:ea typeface="宋体" panose="02010600030101010101" pitchFamily="2" charset="-122"/>
              </a:rPr>
              <a:t>必须借助</a:t>
            </a:r>
            <a:r>
              <a:rPr lang="zh-CN" altLang="en-US" sz="4000" b="1" dirty="0" smtClean="0">
                <a:solidFill>
                  <a:schemeClr val="accent1">
                    <a:satMod val="150000"/>
                  </a:schemeClr>
                </a:solidFill>
              </a:rPr>
              <a:t>Pairwise测试工具</a:t>
            </a:r>
            <a:endParaRPr lang="zh-CN" altLang="en-US" sz="4000" b="1" dirty="0" smtClean="0">
              <a:solidFill>
                <a:schemeClr val="accent1">
                  <a:satMod val="150000"/>
                </a:schemeClr>
              </a:solidFill>
            </a:endParaRPr>
          </a:p>
        </p:txBody>
      </p:sp>
      <p:pic>
        <p:nvPicPr>
          <p:cNvPr id="74754" name="图片 3" descr="temp.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87641" y="1628800"/>
            <a:ext cx="6697663" cy="4572000"/>
          </a:xfrm>
          <a:prstGeom prst="rect">
            <a:avLst/>
          </a:prstGeom>
          <a:noFill/>
          <a:ln>
            <a:noFill/>
          </a:ln>
        </p:spPr>
      </p:pic>
    </p:spTree>
  </p:cSld>
  <p:clrMapOvr>
    <a:masterClrMapping/>
  </p:clrMapOvr>
  <p:transition spd="slow">
    <p:split orient="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788708"/>
            <a:ext cx="5482952" cy="660135"/>
          </a:xfrm>
        </p:spPr>
        <p:txBody>
          <a:bodyPr>
            <a:normAutofit fontScale="90000"/>
          </a:bodyPr>
          <a:lstStyle/>
          <a:p>
            <a:pPr algn="ctr"/>
            <a:r>
              <a:rPr lang="zh-CN" altLang="en-US" sz="4000" b="1" dirty="0" smtClean="0">
                <a:solidFill>
                  <a:schemeClr val="accent1">
                    <a:satMod val="150000"/>
                  </a:schemeClr>
                </a:solidFill>
              </a:rPr>
              <a:t>再</a:t>
            </a:r>
            <a:r>
              <a:rPr lang="zh-CN" altLang="en-US" sz="4000" b="1" dirty="0" smtClean="0">
                <a:solidFill>
                  <a:schemeClr val="accent1">
                    <a:satMod val="150000"/>
                  </a:schemeClr>
                </a:solidFill>
              </a:rPr>
              <a:t>回到：保险组合</a:t>
            </a:r>
            <a:endParaRPr lang="zh-CN" altLang="en-US" b="1" dirty="0">
              <a:solidFill>
                <a:srgbClr val="FFFF00"/>
              </a:solidFill>
              <a:latin typeface="Arial" panose="020B0604020202020204" pitchFamily="34" charset="0"/>
              <a:ea typeface="宋体" panose="02010600030101010101" pitchFamily="2" charset="-122"/>
            </a:endParaRPr>
          </a:p>
        </p:txBody>
      </p:sp>
      <p:pic>
        <p:nvPicPr>
          <p:cNvPr id="7" name="图片 6" descr="屏幕快照 2014-06-26 下午1.01.1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92080" y="1688809"/>
            <a:ext cx="3039496" cy="4440493"/>
          </a:xfrm>
          <a:prstGeom prst="rect">
            <a:avLst/>
          </a:prstGeom>
        </p:spPr>
      </p:pic>
      <p:sp>
        <p:nvSpPr>
          <p:cNvPr id="8" name="文本框 7"/>
          <p:cNvSpPr txBox="1"/>
          <p:nvPr/>
        </p:nvSpPr>
        <p:spPr>
          <a:xfrm>
            <a:off x="4211960" y="3248980"/>
            <a:ext cx="1080120" cy="583565"/>
          </a:xfrm>
          <a:prstGeom prst="rect">
            <a:avLst/>
          </a:prstGeom>
          <a:noFill/>
        </p:spPr>
        <p:txBody>
          <a:bodyPr wrap="square" rtlCol="0">
            <a:spAutoFit/>
          </a:bodyPr>
          <a:lstStyle/>
          <a:p>
            <a:r>
              <a:rPr kumimoji="1" lang="en-US" altLang="zh-CN" sz="3200" i="0" dirty="0" smtClean="0">
                <a:solidFill>
                  <a:srgbClr val="800000"/>
                </a:solidFill>
              </a:rPr>
              <a:t>……</a:t>
            </a:r>
            <a:endParaRPr kumimoji="1" lang="zh-CN" altLang="en-US" sz="3200" i="0" dirty="0">
              <a:solidFill>
                <a:srgbClr val="800000"/>
              </a:solidFill>
            </a:endParaRPr>
          </a:p>
        </p:txBody>
      </p:sp>
      <p:grpSp>
        <p:nvGrpSpPr>
          <p:cNvPr id="3" name="组合 2"/>
          <p:cNvGrpSpPr/>
          <p:nvPr/>
        </p:nvGrpSpPr>
        <p:grpSpPr>
          <a:xfrm>
            <a:off x="683895" y="1689100"/>
            <a:ext cx="4634230" cy="4439920"/>
            <a:chOff x="1077" y="2660"/>
            <a:chExt cx="7298" cy="6992"/>
          </a:xfrm>
        </p:grpSpPr>
        <p:pic>
          <p:nvPicPr>
            <p:cNvPr id="6" name="图片 5" descr="屏幕快照 2014-06-26 下午1.07.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 y="2660"/>
              <a:ext cx="5348" cy="6993"/>
            </a:xfrm>
            <a:prstGeom prst="rect">
              <a:avLst/>
            </a:prstGeom>
          </p:spPr>
        </p:pic>
        <p:sp>
          <p:nvSpPr>
            <p:cNvPr id="9" name="矩形 8"/>
            <p:cNvSpPr/>
            <p:nvPr/>
          </p:nvSpPr>
          <p:spPr>
            <a:xfrm>
              <a:off x="6409" y="7006"/>
              <a:ext cx="1966" cy="2409"/>
            </a:xfrm>
            <a:prstGeom prst="rect">
              <a:avLst/>
            </a:prstGeom>
          </p:spPr>
          <p:txBody>
            <a:bodyPr wrap="none">
              <a:spAutoFit/>
            </a:bodyPr>
            <a:lstStyle/>
            <a:p>
              <a:pPr algn="ctr">
                <a:lnSpc>
                  <a:spcPct val="130000"/>
                </a:lnSpc>
              </a:pPr>
              <a:r>
                <a:rPr kumimoji="1" lang="en-US" altLang="zh-CN" sz="2400" b="1" i="0" dirty="0" smtClean="0">
                  <a:solidFill>
                    <a:srgbClr val="3366FF"/>
                  </a:solidFill>
                </a:rPr>
                <a:t>45540</a:t>
              </a:r>
              <a:r>
                <a:rPr kumimoji="1" lang="zh-CN" altLang="en-US" sz="2400" b="1" i="0" dirty="0" smtClean="0">
                  <a:solidFill>
                    <a:srgbClr val="3366FF"/>
                  </a:solidFill>
                </a:rPr>
                <a:t> </a:t>
              </a:r>
              <a:endParaRPr kumimoji="1" lang="en-US" altLang="zh-CN" sz="2400" b="1" i="0" dirty="0" smtClean="0">
                <a:solidFill>
                  <a:srgbClr val="3366FF"/>
                </a:solidFill>
              </a:endParaRPr>
            </a:p>
            <a:p>
              <a:pPr algn="ctr">
                <a:lnSpc>
                  <a:spcPct val="130000"/>
                </a:lnSpc>
              </a:pPr>
              <a:r>
                <a:rPr kumimoji="1" lang="zh-CN" altLang="en-US" sz="2400" b="1" i="0" dirty="0" smtClean="0">
                  <a:solidFill>
                    <a:srgbClr val="3366FF"/>
                  </a:solidFill>
                </a:rPr>
                <a:t>减少到</a:t>
              </a:r>
              <a:endParaRPr kumimoji="1" lang="en-US" altLang="zh-CN" sz="2400" b="1" i="0" dirty="0" smtClean="0">
                <a:solidFill>
                  <a:srgbClr val="3366FF"/>
                </a:solidFill>
              </a:endParaRPr>
            </a:p>
            <a:p>
              <a:pPr algn="ctr">
                <a:lnSpc>
                  <a:spcPct val="130000"/>
                </a:lnSpc>
              </a:pPr>
              <a:r>
                <a:rPr kumimoji="1" lang="en-US" altLang="zh-CN" sz="2400" b="1" i="0" dirty="0" smtClean="0">
                  <a:solidFill>
                    <a:srgbClr val="3366FF"/>
                  </a:solidFill>
                </a:rPr>
                <a:t>211</a:t>
              </a:r>
              <a:endParaRPr kumimoji="1" lang="zh-CN" altLang="en-US" sz="2400" b="1" i="0" dirty="0">
                <a:solidFill>
                  <a:srgbClr val="3366FF"/>
                </a:solidFill>
              </a:endParaRP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8354" name="Rectangle 2"/>
          <p:cNvSpPr>
            <a:spLocks noGrp="1" noChangeArrowheads="1"/>
          </p:cNvSpPr>
          <p:nvPr>
            <p:ph type="title"/>
          </p:nvPr>
        </p:nvSpPr>
        <p:spPr>
          <a:xfrm>
            <a:off x="1331640" y="877079"/>
            <a:ext cx="6240756" cy="468313"/>
          </a:xfrm>
        </p:spPr>
        <p:txBody>
          <a:bodyPr>
            <a:normAutofit fontScale="90000"/>
          </a:bodyPr>
          <a:lstStyle/>
          <a:p>
            <a:pPr algn="ctr"/>
            <a:r>
              <a:rPr lang="zh-CN" altLang="en-US" sz="3200" dirty="0">
                <a:latin typeface="+mj-ea"/>
              </a:rPr>
              <a:t>更科学的方法：</a:t>
            </a:r>
            <a:r>
              <a:rPr lang="zh-CN" altLang="en-US" sz="4000" dirty="0" smtClean="0">
                <a:solidFill>
                  <a:schemeClr val="accent1">
                    <a:satMod val="150000"/>
                  </a:schemeClr>
                </a:solidFill>
              </a:rPr>
              <a:t>正交实验法</a:t>
            </a:r>
            <a:endParaRPr lang="zh-CN" altLang="en-US" sz="4000" dirty="0" smtClean="0">
              <a:solidFill>
                <a:schemeClr val="accent1">
                  <a:satMod val="150000"/>
                </a:schemeClr>
              </a:solidFill>
            </a:endParaRPr>
          </a:p>
        </p:txBody>
      </p:sp>
      <p:sp>
        <p:nvSpPr>
          <p:cNvPr id="2148355" name="Rectangle 3"/>
          <p:cNvSpPr>
            <a:spLocks noGrp="1" noChangeArrowheads="1"/>
          </p:cNvSpPr>
          <p:nvPr>
            <p:ph type="body" idx="1"/>
          </p:nvPr>
        </p:nvSpPr>
        <p:spPr>
          <a:xfrm>
            <a:off x="539552" y="1700808"/>
            <a:ext cx="8191500" cy="1154907"/>
          </a:xfrm>
        </p:spPr>
        <p:txBody>
          <a:bodyPr>
            <a:normAutofit fontScale="90000" lnSpcReduction="20000"/>
          </a:bodyPr>
          <a:lstStyle/>
          <a:p>
            <a:pPr marL="0" indent="0"/>
            <a:r>
              <a:rPr lang="zh-CN" altLang="en-US" dirty="0" smtClean="0">
                <a:solidFill>
                  <a:srgbClr val="3C8C93"/>
                </a:solidFill>
                <a:latin typeface="楷体" panose="02010609060101010101" charset="-122"/>
                <a:ea typeface="楷体" panose="02010609060101010101" charset="-122"/>
                <a:cs typeface="楷体" panose="02010609060101010101" charset="-122"/>
              </a:rPr>
              <a:t>依据</a:t>
            </a:r>
            <a:r>
              <a:rPr lang="zh-CN" altLang="en-US" dirty="0" smtClean="0">
                <a:solidFill>
                  <a:schemeClr val="accent1">
                    <a:lumMod val="50000"/>
                  </a:schemeClr>
                </a:solidFill>
                <a:latin typeface="楷体" panose="02010609060101010101" charset="-122"/>
                <a:ea typeface="楷体" panose="02010609060101010101" charset="-122"/>
                <a:cs typeface="楷体" panose="02010609060101010101" charset="-122"/>
              </a:rPr>
              <a:t>伽罗华</a:t>
            </a:r>
            <a:r>
              <a:rPr lang="zh-CN" altLang="en-US" dirty="0" smtClean="0">
                <a:solidFill>
                  <a:srgbClr val="3C8C93"/>
                </a:solidFill>
                <a:latin typeface="楷体" panose="02010609060101010101" charset="-122"/>
                <a:ea typeface="楷体" panose="02010609060101010101" charset="-122"/>
                <a:cs typeface="楷体" panose="02010609060101010101" charset="-122"/>
              </a:rPr>
              <a:t>理论</a:t>
            </a:r>
            <a:r>
              <a:rPr lang="en-US" altLang="zh-CN" dirty="0" smtClean="0">
                <a:solidFill>
                  <a:srgbClr val="3C8C93"/>
                </a:solidFill>
                <a:ea typeface="楷体" panose="02010609060101010101" charset="-122"/>
                <a:cs typeface="楷体" panose="02010609060101010101" charset="-122"/>
              </a:rPr>
              <a:t>(Galois theory)</a:t>
            </a:r>
            <a:r>
              <a:rPr lang="zh-CN" altLang="en-US" dirty="0" smtClean="0">
                <a:solidFill>
                  <a:srgbClr val="3C8C93"/>
                </a:solidFill>
                <a:latin typeface="楷体" panose="02010609060101010101" charset="-122"/>
                <a:ea typeface="楷体" panose="02010609060101010101" charset="-122"/>
                <a:cs typeface="楷体" panose="02010609060101010101" charset="-122"/>
              </a:rPr>
              <a:t>，</a:t>
            </a:r>
            <a:r>
              <a:rPr lang="zh-CN" altLang="en-US" dirty="0">
                <a:solidFill>
                  <a:srgbClr val="3C8C93"/>
                </a:solidFill>
                <a:latin typeface="楷体" panose="02010609060101010101" charset="-122"/>
                <a:ea typeface="楷体" panose="02010609060101010101" charset="-122"/>
                <a:cs typeface="楷体" panose="02010609060101010101" charset="-122"/>
              </a:rPr>
              <a:t>从大量的（实验）数据（测试例）中挑选适量的、有代表性的点（条件组合），从而合理地安排实验（测试）的一种科学实验设计方法 </a:t>
            </a:r>
            <a:endParaRPr lang="zh-CN" altLang="en-US" dirty="0">
              <a:solidFill>
                <a:srgbClr val="3C8C93"/>
              </a:solidFill>
              <a:latin typeface="楷体" panose="02010609060101010101" charset="-122"/>
              <a:ea typeface="楷体" panose="02010609060101010101" charset="-122"/>
              <a:cs typeface="楷体" panose="02010609060101010101" charset="-122"/>
            </a:endParaRPr>
          </a:p>
        </p:txBody>
      </p:sp>
      <p:sp>
        <p:nvSpPr>
          <p:cNvPr id="2" name="矩形 1"/>
          <p:cNvSpPr/>
          <p:nvPr/>
        </p:nvSpPr>
        <p:spPr>
          <a:xfrm>
            <a:off x="2843808" y="5805264"/>
            <a:ext cx="4892040" cy="337185"/>
          </a:xfrm>
          <a:prstGeom prst="rect">
            <a:avLst/>
          </a:prstGeom>
        </p:spPr>
        <p:txBody>
          <a:bodyPr wrap="none">
            <a:spAutoFit/>
          </a:bodyPr>
          <a:lstStyle/>
          <a:p>
            <a:r>
              <a:rPr lang="en-US" altLang="zh-CN" sz="1600" i="0" dirty="0">
                <a:solidFill>
                  <a:schemeClr val="accent1">
                    <a:lumMod val="50000"/>
                  </a:schemeClr>
                </a:solidFill>
                <a:hlinkClick r:id="rId1"/>
              </a:rPr>
              <a:t>http://en.wikipedia.org/wiki/</a:t>
            </a:r>
            <a:r>
              <a:rPr lang="en-US" altLang="zh-CN" sz="1600" i="0" dirty="0" smtClean="0">
                <a:solidFill>
                  <a:schemeClr val="accent1">
                    <a:lumMod val="50000"/>
                  </a:schemeClr>
                </a:solidFill>
                <a:hlinkClick r:id="rId1"/>
              </a:rPr>
              <a:t>Orthogonal_array</a:t>
            </a:r>
            <a:r>
              <a:rPr lang="en-US" altLang="zh-CN" sz="1600" i="0" dirty="0" smtClean="0">
                <a:solidFill>
                  <a:schemeClr val="accent1">
                    <a:lumMod val="50000"/>
                  </a:schemeClr>
                </a:solidFill>
              </a:rPr>
              <a:t> </a:t>
            </a:r>
            <a:endParaRPr lang="zh-CN" altLang="en-US" sz="1600" i="0" dirty="0">
              <a:solidFill>
                <a:schemeClr val="accent1">
                  <a:lumMod val="50000"/>
                </a:schemeClr>
              </a:solidFill>
            </a:endParaRPr>
          </a:p>
        </p:txBody>
      </p:sp>
      <p:sp>
        <p:nvSpPr>
          <p:cNvPr id="3" name="矩形 2"/>
          <p:cNvSpPr/>
          <p:nvPr/>
        </p:nvSpPr>
        <p:spPr>
          <a:xfrm>
            <a:off x="1907704" y="5805264"/>
            <a:ext cx="1097280" cy="368300"/>
          </a:xfrm>
          <a:prstGeom prst="rect">
            <a:avLst/>
          </a:prstGeom>
        </p:spPr>
        <p:txBody>
          <a:bodyPr wrap="none">
            <a:spAutoFit/>
          </a:bodyPr>
          <a:lstStyle/>
          <a:p>
            <a:r>
              <a:rPr lang="zh-CN" altLang="en-US" i="0" dirty="0" smtClean="0">
                <a:solidFill>
                  <a:schemeClr val="accent1">
                    <a:lumMod val="50000"/>
                  </a:schemeClr>
                </a:solidFill>
              </a:rPr>
              <a:t>可参考</a:t>
            </a:r>
            <a:r>
              <a:rPr lang="zh-CN" altLang="en-US" i="0" dirty="0">
                <a:solidFill>
                  <a:schemeClr val="accent1">
                    <a:lumMod val="50000"/>
                  </a:schemeClr>
                </a:solidFill>
              </a:rPr>
              <a:t>：</a:t>
            </a:r>
            <a:endParaRPr lang="zh-CN" altLang="en-US" i="0" dirty="0">
              <a:solidFill>
                <a:schemeClr val="accent1">
                  <a:lumMod val="50000"/>
                </a:schemeClr>
              </a:solidFill>
            </a:endParaRPr>
          </a:p>
        </p:txBody>
      </p:sp>
      <p:pic>
        <p:nvPicPr>
          <p:cNvPr id="9" name="图片 8"/>
          <p:cNvPicPr>
            <a:picLocks noChangeAspect="1"/>
          </p:cNvPicPr>
          <p:nvPr/>
        </p:nvPicPr>
        <p:blipFill>
          <a:blip r:embed="rId2"/>
          <a:stretch>
            <a:fillRect/>
          </a:stretch>
        </p:blipFill>
        <p:spPr>
          <a:xfrm>
            <a:off x="2267744" y="2780928"/>
            <a:ext cx="4248472" cy="2408268"/>
          </a:xfrm>
          <a:prstGeom prst="rect">
            <a:avLst/>
          </a:prstGeom>
        </p:spPr>
      </p:pic>
      <p:sp>
        <p:nvSpPr>
          <p:cNvPr id="6" name="矩形 5"/>
          <p:cNvSpPr/>
          <p:nvPr/>
        </p:nvSpPr>
        <p:spPr>
          <a:xfrm>
            <a:off x="1259644" y="5373216"/>
            <a:ext cx="6951980" cy="368300"/>
          </a:xfrm>
          <a:prstGeom prst="rect">
            <a:avLst/>
          </a:prstGeom>
        </p:spPr>
        <p:txBody>
          <a:bodyPr wrap="none">
            <a:spAutoFit/>
          </a:bodyPr>
          <a:lstStyle/>
          <a:p>
            <a:r>
              <a:rPr lang="en-US" altLang="zh-CN" i="0" dirty="0" smtClean="0">
                <a:solidFill>
                  <a:schemeClr val="accent1">
                    <a:lumMod val="75000"/>
                  </a:schemeClr>
                </a:solidFill>
              </a:rPr>
              <a:t>Galois</a:t>
            </a:r>
            <a:r>
              <a:rPr lang="zh-CN" altLang="en-US" i="0" dirty="0" smtClean="0">
                <a:solidFill>
                  <a:schemeClr val="accent1">
                    <a:lumMod val="75000"/>
                  </a:schemeClr>
                </a:solidFill>
              </a:rPr>
              <a:t>定理</a:t>
            </a:r>
            <a:r>
              <a:rPr lang="en-US" altLang="zh-CN" i="0" dirty="0">
                <a:solidFill>
                  <a:schemeClr val="accent1">
                    <a:lumMod val="75000"/>
                  </a:schemeClr>
                </a:solidFill>
              </a:rPr>
              <a:t>. </a:t>
            </a:r>
            <a:r>
              <a:rPr lang="zh-CN" altLang="en-US" i="0" dirty="0">
                <a:solidFill>
                  <a:schemeClr val="accent1">
                    <a:lumMod val="75000"/>
                  </a:schemeClr>
                </a:solidFill>
              </a:rPr>
              <a:t>一个多项式 </a:t>
            </a:r>
            <a:r>
              <a:rPr lang="en-US" altLang="zh-CN" i="0" dirty="0">
                <a:solidFill>
                  <a:schemeClr val="accent1">
                    <a:lumMod val="75000"/>
                  </a:schemeClr>
                </a:solidFill>
              </a:rPr>
              <a:t>f </a:t>
            </a:r>
            <a:r>
              <a:rPr lang="zh-CN" altLang="en-US" i="0" dirty="0">
                <a:solidFill>
                  <a:schemeClr val="accent1">
                    <a:lumMod val="75000"/>
                  </a:schemeClr>
                </a:solidFill>
              </a:rPr>
              <a:t>根式可解当且仅当它的伽罗华群是可解群</a:t>
            </a:r>
            <a:endParaRPr lang="zh-CN" altLang="en-US" i="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等价类划分</a:t>
            </a:r>
            <a:r>
              <a:rPr lang="zh-CN" altLang="en-US"/>
              <a:t>法</a:t>
            </a:r>
            <a:endParaRPr lang="zh-CN" altLang="en-US"/>
          </a:p>
          <a:p>
            <a:r>
              <a:rPr lang="zh-CN" altLang="en-US"/>
              <a:t>边界值</a:t>
            </a:r>
            <a:r>
              <a:rPr lang="zh-CN" altLang="en-US"/>
              <a:t>法</a:t>
            </a:r>
            <a:endParaRPr lang="zh-CN" altLang="en-US"/>
          </a:p>
          <a:p>
            <a:endParaRPr lang="zh-CN" altLang="en-US"/>
          </a:p>
          <a:p>
            <a:r>
              <a:rPr lang="zh-CN" altLang="en-US"/>
              <a:t>判定表</a:t>
            </a:r>
            <a:r>
              <a:rPr lang="zh-CN" altLang="en-US"/>
              <a:t>法</a:t>
            </a:r>
            <a:endParaRPr lang="zh-CN" altLang="en-US"/>
          </a:p>
          <a:p>
            <a:r>
              <a:rPr lang="en-US" altLang="zh-CN"/>
              <a:t>pairwise</a:t>
            </a:r>
            <a:r>
              <a:rPr lang="zh-CN" altLang="en-US"/>
              <a:t>法</a:t>
            </a:r>
            <a:endParaRPr lang="zh-CN" altLang="en-US"/>
          </a:p>
          <a:p>
            <a:r>
              <a:rPr lang="zh-CN" altLang="en-US"/>
              <a:t>正交</a:t>
            </a:r>
            <a:r>
              <a:rPr lang="zh-CN" altLang="en-US"/>
              <a:t>实验法</a:t>
            </a:r>
            <a:endParaRPr lang="zh-CN" altLang="en-US"/>
          </a:p>
          <a:p>
            <a:r>
              <a:rPr lang="zh-CN" altLang="en-US"/>
              <a:t>因果图</a:t>
            </a:r>
            <a:r>
              <a:rPr lang="zh-CN" altLang="en-US"/>
              <a:t>法</a:t>
            </a:r>
            <a:endParaRPr lang="zh-CN" altLang="en-US"/>
          </a:p>
          <a:p>
            <a:r>
              <a:rPr lang="en-US" altLang="zh-CN"/>
              <a:t>……</a:t>
            </a:r>
            <a:endParaRPr lang="en-US" altLang="zh-CN"/>
          </a:p>
          <a:p>
            <a:r>
              <a:rPr lang="zh-CN" altLang="en-US">
                <a:sym typeface="+mn-ea"/>
              </a:rPr>
              <a:t>错误推测法</a:t>
            </a:r>
            <a:endParaRPr lang="zh-CN" altLang="en-US"/>
          </a:p>
        </p:txBody>
      </p:sp>
      <p:sp>
        <p:nvSpPr>
          <p:cNvPr id="3" name="标题 2"/>
          <p:cNvSpPr>
            <a:spLocks noGrp="1"/>
          </p:cNvSpPr>
          <p:nvPr>
            <p:ph type="title"/>
          </p:nvPr>
        </p:nvSpPr>
        <p:spPr>
          <a:xfrm>
            <a:off x="395605" y="338138"/>
            <a:ext cx="8229600" cy="1143000"/>
          </a:xfrm>
        </p:spPr>
        <p:txBody>
          <a:bodyPr/>
          <a:p>
            <a:r>
              <a:rPr lang="zh-CN" altLang="en-US"/>
              <a:t>黑盒测试方法</a:t>
            </a:r>
            <a:r>
              <a:rPr lang="zh-CN" altLang="en-US"/>
              <a:t>小节</a:t>
            </a:r>
            <a:endParaRPr lang="zh-CN" altLang="en-US"/>
          </a:p>
        </p:txBody>
      </p:sp>
      <p:sp>
        <p:nvSpPr>
          <p:cNvPr id="4" name="右大括号 3"/>
          <p:cNvSpPr/>
          <p:nvPr/>
        </p:nvSpPr>
        <p:spPr>
          <a:xfrm>
            <a:off x="3203575" y="1700530"/>
            <a:ext cx="504190" cy="6483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3808095" y="1733550"/>
            <a:ext cx="4187825" cy="521970"/>
          </a:xfrm>
          <a:prstGeom prst="rect">
            <a:avLst/>
          </a:prstGeom>
          <a:noFill/>
        </p:spPr>
        <p:txBody>
          <a:bodyPr wrap="square" rtlCol="0">
            <a:spAutoFit/>
          </a:bodyPr>
          <a:p>
            <a:r>
              <a:rPr lang="zh-CN" altLang="en-US" sz="2800" b="1"/>
              <a:t>基于输入</a:t>
            </a:r>
            <a:r>
              <a:rPr lang="en-US" altLang="zh-CN" sz="2800" b="1"/>
              <a:t>/</a:t>
            </a:r>
            <a:r>
              <a:rPr lang="zh-CN" altLang="en-US" sz="2800" b="1"/>
              <a:t>输出域的方法</a:t>
            </a:r>
            <a:endParaRPr lang="zh-CN" altLang="en-US" sz="2800" b="1"/>
          </a:p>
        </p:txBody>
      </p:sp>
      <p:sp>
        <p:nvSpPr>
          <p:cNvPr id="6" name="右大括号 5"/>
          <p:cNvSpPr/>
          <p:nvPr>
            <p:custDataLst>
              <p:tags r:id="rId1"/>
            </p:custDataLst>
          </p:nvPr>
        </p:nvSpPr>
        <p:spPr>
          <a:xfrm>
            <a:off x="3115310" y="2869565"/>
            <a:ext cx="504190" cy="13773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custDataLst>
              <p:tags r:id="rId2"/>
            </p:custDataLst>
          </p:nvPr>
        </p:nvSpPr>
        <p:spPr>
          <a:xfrm>
            <a:off x="3791585" y="3295650"/>
            <a:ext cx="4187825" cy="521970"/>
          </a:xfrm>
          <a:prstGeom prst="rect">
            <a:avLst/>
          </a:prstGeom>
          <a:noFill/>
        </p:spPr>
        <p:txBody>
          <a:bodyPr wrap="square" rtlCol="0">
            <a:spAutoFit/>
          </a:bodyPr>
          <a:p>
            <a:r>
              <a:rPr lang="zh-CN" altLang="en-US" sz="2800" b="1"/>
              <a:t>基于组合及其</a:t>
            </a:r>
            <a:r>
              <a:rPr lang="zh-CN" altLang="en-US" sz="2800" b="1"/>
              <a:t>优化的方法</a:t>
            </a:r>
            <a:endParaRPr lang="zh-CN" altLang="en-US" sz="2800" b="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fontAlgn="auto" hangingPunct="1">
              <a:spcAft>
                <a:spcPts val="0"/>
              </a:spcAft>
              <a:defRPr/>
            </a:pPr>
            <a:r>
              <a:rPr lang="en-US" altLang="zh-CN" sz="4000" dirty="0" smtClean="0">
                <a:solidFill>
                  <a:schemeClr val="accent1">
                    <a:satMod val="150000"/>
                  </a:schemeClr>
                </a:solidFill>
              </a:rPr>
              <a:t>  </a:t>
            </a:r>
            <a:r>
              <a:rPr lang="zh-CN" altLang="en-US" sz="4000" dirty="0" smtClean="0">
                <a:solidFill>
                  <a:schemeClr val="accent1">
                    <a:satMod val="150000"/>
                  </a:schemeClr>
                </a:solidFill>
              </a:rPr>
              <a:t>测试方法的选择</a:t>
            </a:r>
            <a:r>
              <a:rPr lang="zh-CN" altLang="en-US" sz="4000" dirty="0" smtClean="0">
                <a:solidFill>
                  <a:schemeClr val="accent1">
                    <a:satMod val="150000"/>
                  </a:schemeClr>
                </a:solidFill>
              </a:rPr>
              <a:t>策略</a:t>
            </a:r>
            <a:endParaRPr lang="zh-CN" altLang="en-US" sz="4000" dirty="0" smtClean="0">
              <a:solidFill>
                <a:schemeClr val="accent1">
                  <a:satMod val="150000"/>
                </a:schemeClr>
              </a:solidFill>
            </a:endParaRPr>
          </a:p>
        </p:txBody>
      </p:sp>
      <p:sp>
        <p:nvSpPr>
          <p:cNvPr id="81923" name="Rectangle 3"/>
          <p:cNvSpPr>
            <a:spLocks noGrp="1" noChangeArrowheads="1"/>
          </p:cNvSpPr>
          <p:nvPr>
            <p:ph idx="1"/>
          </p:nvPr>
        </p:nvSpPr>
        <p:spPr>
          <a:xfrm>
            <a:off x="533400" y="1557338"/>
            <a:ext cx="8077200" cy="4392612"/>
          </a:xfrm>
        </p:spPr>
        <p:txBody>
          <a:bodyPr/>
          <a:lstStyle/>
          <a:p>
            <a:pPr eaLnBrk="1" hangingPunct="1">
              <a:lnSpc>
                <a:spcPct val="105000"/>
              </a:lnSpc>
              <a:buFont typeface="Wingdings" panose="05000000000000000000" pitchFamily="2" charset="2"/>
              <a:buChar char="Ø"/>
            </a:pPr>
            <a:r>
              <a:rPr lang="zh-CN" altLang="en-US" sz="2400" dirty="0" smtClean="0"/>
              <a:t>根据程序的重要性和一旦发生故障将造成的损失来确定测试等级和测试重点。</a:t>
            </a:r>
            <a:endParaRPr lang="zh-CN" altLang="en-US" sz="2400" dirty="0" smtClean="0"/>
          </a:p>
          <a:p>
            <a:pPr eaLnBrk="1" hangingPunct="1">
              <a:lnSpc>
                <a:spcPct val="105000"/>
              </a:lnSpc>
              <a:buFont typeface="Wingdings" panose="05000000000000000000" pitchFamily="2" charset="2"/>
              <a:buChar char="Ø"/>
            </a:pPr>
            <a:r>
              <a:rPr lang="zh-CN" altLang="en-US" sz="2400" dirty="0" smtClean="0"/>
              <a:t>用尽可能少的测试用例，发现尽可能多的程序错误。一次完整的软件测试过后，如果程序中遗留的错误过多并且严重，则表明该次测试是不足的，而测试不足则意味着让用户承担隐藏错误带来的危险，但测试过度又会带来资源的浪费。因此测试需要找到一个平衡点。</a:t>
            </a:r>
            <a:endParaRPr lang="zh-CN" alt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等价类划分</a:t>
            </a:r>
            <a:r>
              <a:rPr lang="zh-CN" altLang="en-US"/>
              <a:t>法</a:t>
            </a:r>
            <a:endParaRPr lang="zh-CN" altLang="en-US"/>
          </a:p>
          <a:p>
            <a:r>
              <a:rPr lang="zh-CN" altLang="en-US"/>
              <a:t>边界值</a:t>
            </a:r>
            <a:r>
              <a:rPr lang="zh-CN" altLang="en-US"/>
              <a:t>法</a:t>
            </a:r>
            <a:endParaRPr lang="zh-CN" altLang="en-US"/>
          </a:p>
          <a:p>
            <a:r>
              <a:rPr lang="zh-CN" altLang="en-US"/>
              <a:t>判定表</a:t>
            </a:r>
            <a:r>
              <a:rPr lang="zh-CN" altLang="en-US"/>
              <a:t>法</a:t>
            </a:r>
            <a:endParaRPr lang="zh-CN" altLang="en-US"/>
          </a:p>
          <a:p>
            <a:r>
              <a:rPr lang="zh-CN" altLang="en-US"/>
              <a:t>错误推测</a:t>
            </a:r>
            <a:r>
              <a:rPr lang="zh-CN" altLang="en-US"/>
              <a:t>法</a:t>
            </a:r>
            <a:endParaRPr lang="zh-CN" altLang="en-US"/>
          </a:p>
          <a:p>
            <a:r>
              <a:rPr lang="zh-CN" altLang="en-US"/>
              <a:t>方法的</a:t>
            </a:r>
            <a:r>
              <a:rPr lang="zh-CN" altLang="en-US"/>
              <a:t>选择</a:t>
            </a:r>
            <a:endParaRPr lang="zh-CN" altLang="en-US"/>
          </a:p>
          <a:p>
            <a:endParaRPr lang="zh-CN" altLang="en-US"/>
          </a:p>
        </p:txBody>
      </p:sp>
      <p:sp>
        <p:nvSpPr>
          <p:cNvPr id="3" name="标题 2"/>
          <p:cNvSpPr>
            <a:spLocks noGrp="1"/>
          </p:cNvSpPr>
          <p:nvPr>
            <p:ph type="title"/>
          </p:nvPr>
        </p:nvSpPr>
        <p:spPr/>
        <p:txBody>
          <a:bodyPr/>
          <a:p>
            <a:r>
              <a:rPr lang="zh-CN" altLang="en-US"/>
              <a:t>本章</a:t>
            </a:r>
            <a:r>
              <a:rPr lang="zh-CN" altLang="en-US"/>
              <a:t>要点</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fontAlgn="auto" hangingPunct="1">
              <a:spcAft>
                <a:spcPts val="0"/>
              </a:spcAft>
              <a:defRPr/>
            </a:pPr>
            <a:r>
              <a:rPr lang="zh-CN" altLang="en-US" sz="4000" smtClean="0">
                <a:solidFill>
                  <a:schemeClr val="accent1">
                    <a:satMod val="150000"/>
                  </a:schemeClr>
                </a:solidFill>
              </a:rPr>
              <a:t>测试方法的选择</a:t>
            </a:r>
            <a:r>
              <a:rPr lang="zh-CN" altLang="en-US" sz="4000" smtClean="0">
                <a:solidFill>
                  <a:schemeClr val="accent1">
                    <a:satMod val="150000"/>
                  </a:schemeClr>
                </a:solidFill>
              </a:rPr>
              <a:t>策略</a:t>
            </a:r>
            <a:endParaRPr lang="zh-CN" altLang="en-US" sz="4000" smtClean="0">
              <a:solidFill>
                <a:schemeClr val="accent1">
                  <a:satMod val="150000"/>
                </a:schemeClr>
              </a:solidFill>
            </a:endParaRPr>
          </a:p>
        </p:txBody>
      </p:sp>
      <p:sp>
        <p:nvSpPr>
          <p:cNvPr id="82947" name="Rectangle 3"/>
          <p:cNvSpPr>
            <a:spLocks noGrp="1" noChangeArrowheads="1"/>
          </p:cNvSpPr>
          <p:nvPr>
            <p:ph idx="1"/>
          </p:nvPr>
        </p:nvSpPr>
        <p:spPr>
          <a:xfrm>
            <a:off x="457200" y="1504950"/>
            <a:ext cx="8362950" cy="4876800"/>
          </a:xfrm>
        </p:spPr>
        <p:txBody>
          <a:bodyPr/>
          <a:lstStyle/>
          <a:p>
            <a:pPr eaLnBrk="1" hangingPunct="1">
              <a:lnSpc>
                <a:spcPct val="105000"/>
              </a:lnSpc>
              <a:buFont typeface="Wingdings" panose="05000000000000000000" pitchFamily="2" charset="2"/>
              <a:buNone/>
            </a:pPr>
            <a:r>
              <a:rPr lang="zh-CN" altLang="en-US" sz="2400" dirty="0" smtClean="0"/>
              <a:t>（</a:t>
            </a:r>
            <a:r>
              <a:rPr lang="en-US" altLang="zh-CN" sz="2400" dirty="0" smtClean="0"/>
              <a:t>1</a:t>
            </a:r>
            <a:r>
              <a:rPr lang="zh-CN" altLang="en-US" sz="2400" dirty="0" smtClean="0"/>
              <a:t>）在任何情况下都必须采用边界值分析法。这种方法设计出的测试用例发现程序错误的能力最强。</a:t>
            </a:r>
            <a:endParaRPr lang="zh-CN" altLang="en-US" sz="2400" dirty="0" smtClean="0"/>
          </a:p>
          <a:p>
            <a:pPr eaLnBrk="1" hangingPunct="1">
              <a:lnSpc>
                <a:spcPct val="105000"/>
              </a:lnSpc>
              <a:buFont typeface="Wingdings" panose="05000000000000000000" pitchFamily="2" charset="2"/>
              <a:buNone/>
            </a:pPr>
            <a:r>
              <a:rPr lang="zh-CN" altLang="en-US" sz="2400" dirty="0" smtClean="0"/>
              <a:t>（</a:t>
            </a:r>
            <a:r>
              <a:rPr lang="en-US" altLang="zh-CN" sz="2400" dirty="0" smtClean="0"/>
              <a:t>2</a:t>
            </a:r>
            <a:r>
              <a:rPr lang="zh-CN" altLang="en-US" sz="2400" dirty="0" smtClean="0"/>
              <a:t>）必要时采用等价类划分法补充测试用例。</a:t>
            </a:r>
            <a:endParaRPr lang="zh-CN" altLang="en-US" sz="2400" dirty="0" smtClean="0"/>
          </a:p>
          <a:p>
            <a:pPr eaLnBrk="1" hangingPunct="1">
              <a:lnSpc>
                <a:spcPct val="105000"/>
              </a:lnSpc>
              <a:buFont typeface="Wingdings" panose="05000000000000000000" pitchFamily="2" charset="2"/>
              <a:buNone/>
            </a:pPr>
            <a:r>
              <a:rPr lang="zh-CN" altLang="en-US" sz="2400" dirty="0" smtClean="0"/>
              <a:t>（</a:t>
            </a:r>
            <a:r>
              <a:rPr lang="en-US" altLang="zh-CN" sz="2400" dirty="0" smtClean="0"/>
              <a:t>3</a:t>
            </a:r>
            <a:r>
              <a:rPr lang="zh-CN" altLang="en-US" sz="2400" dirty="0" smtClean="0"/>
              <a:t>）采用错误推断法再追加测试用例。</a:t>
            </a:r>
            <a:endParaRPr lang="zh-CN" altLang="en-US" sz="2400" dirty="0" smtClean="0"/>
          </a:p>
          <a:p>
            <a:pPr eaLnBrk="1" hangingPunct="1">
              <a:lnSpc>
                <a:spcPct val="105000"/>
              </a:lnSpc>
              <a:buFont typeface="Wingdings" panose="05000000000000000000" pitchFamily="2" charset="2"/>
              <a:buNone/>
            </a:pPr>
            <a:r>
              <a:rPr lang="zh-CN" altLang="en-US" sz="2400" dirty="0" smtClean="0"/>
              <a:t>（</a:t>
            </a:r>
            <a:r>
              <a:rPr lang="en-US" altLang="zh-CN" sz="2400" dirty="0" smtClean="0"/>
              <a:t>4</a:t>
            </a:r>
            <a:r>
              <a:rPr lang="zh-CN" altLang="en-US" sz="2400" dirty="0" smtClean="0"/>
              <a:t>）对照程序逻辑，检查已设计出的测试用例的逻辑覆盖  程度。如果没有达到要求的覆盖标准，则应当再补充更多的测试用例。</a:t>
            </a:r>
            <a:endParaRPr lang="zh-CN" altLang="en-US" sz="2400" dirty="0" smtClean="0"/>
          </a:p>
          <a:p>
            <a:pPr eaLnBrk="1" hangingPunct="1">
              <a:lnSpc>
                <a:spcPct val="105000"/>
              </a:lnSpc>
              <a:buFont typeface="Wingdings" panose="05000000000000000000" pitchFamily="2" charset="2"/>
              <a:buNone/>
            </a:pPr>
            <a:r>
              <a:rPr lang="zh-CN" altLang="en-US" sz="2400" dirty="0" smtClean="0"/>
              <a:t>（</a:t>
            </a:r>
            <a:r>
              <a:rPr lang="en-US" altLang="zh-CN" sz="2400" dirty="0" smtClean="0"/>
              <a:t>5</a:t>
            </a:r>
            <a:r>
              <a:rPr lang="zh-CN" altLang="en-US" sz="2400" dirty="0" smtClean="0"/>
              <a:t>）如果程序的功能说明中含有输入条件的组合情况，则应一开始就选用</a:t>
            </a:r>
            <a:r>
              <a:rPr lang="zh-CN" altLang="en-US" sz="2400" dirty="0" smtClean="0">
                <a:sym typeface="+mn-ea"/>
              </a:rPr>
              <a:t>判定表法</a:t>
            </a:r>
            <a:r>
              <a:rPr lang="zh-CN" altLang="en-US" sz="2400" dirty="0" smtClean="0"/>
              <a:t>或</a:t>
            </a:r>
            <a:r>
              <a:rPr lang="zh-CN" altLang="en-US" sz="2400" dirty="0" smtClean="0">
                <a:sym typeface="+mn-ea"/>
              </a:rPr>
              <a:t>因果图法</a:t>
            </a:r>
            <a:r>
              <a:rPr lang="zh-CN" altLang="en-US" sz="2400" dirty="0" smtClean="0"/>
              <a:t>。</a:t>
            </a:r>
            <a:endParaRPr lang="zh-CN" altLang="en-US" sz="2400"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DOC_GUID" val="{86b27675-82bd-4bef-8093-783d66be0ae9}"/>
  <p:tag name="KSO_WPP_MARK_KEY" val="ebe0e9d1-c799-42dc-b658-4fea580eb839"/>
  <p:tag name="COMMONDATA" val="eyJoZGlkIjoiZTliYjE0NTFiYWZiMjQxODM2OGJhNzE0ZTdiYmM3Nm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8210</Words>
  <Application>WPS 演示</Application>
  <PresentationFormat>全屏显示(4:3)</PresentationFormat>
  <Paragraphs>1147</Paragraphs>
  <Slides>90</Slides>
  <Notes>27</Notes>
  <HiddenSlides>3</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108" baseType="lpstr">
      <vt:lpstr>Arial</vt:lpstr>
      <vt:lpstr>宋体</vt:lpstr>
      <vt:lpstr>Wingdings</vt:lpstr>
      <vt:lpstr>Wingdings 3</vt:lpstr>
      <vt:lpstr>Verdana</vt:lpstr>
      <vt:lpstr>Wingdings 2</vt:lpstr>
      <vt:lpstr>Lucida Sans Unicode</vt:lpstr>
      <vt:lpstr>黑体</vt:lpstr>
      <vt:lpstr>微软雅黑</vt:lpstr>
      <vt:lpstr>Arial Unicode MS</vt:lpstr>
      <vt:lpstr>Calibri</vt:lpstr>
      <vt:lpstr>Comic Sans MS</vt:lpstr>
      <vt:lpstr>Times New Roman</vt:lpstr>
      <vt:lpstr>Wingdings 2</vt:lpstr>
      <vt:lpstr>Times New Roman</vt:lpstr>
      <vt:lpstr>楷体</vt:lpstr>
      <vt:lpstr>聚合</vt:lpstr>
      <vt:lpstr>PBrush</vt:lpstr>
      <vt:lpstr>测试用例设计方法</vt:lpstr>
      <vt:lpstr>案例: </vt:lpstr>
      <vt:lpstr>黑盒测试方法</vt:lpstr>
      <vt:lpstr>PowerPoint 演示文稿</vt:lpstr>
      <vt:lpstr>PowerPoint 演示文稿</vt:lpstr>
      <vt:lpstr>PowerPoint 演示文稿</vt:lpstr>
      <vt:lpstr>PowerPoint 演示文稿</vt:lpstr>
      <vt:lpstr>PowerPoint 演示文稿</vt:lpstr>
      <vt:lpstr>本章要点</vt:lpstr>
      <vt:lpstr>一、等价类划分法</vt:lpstr>
      <vt:lpstr>什么是等价类？</vt:lpstr>
      <vt:lpstr>思考</vt:lpstr>
      <vt:lpstr>什么是等价类划分法</vt:lpstr>
      <vt:lpstr>等价类划分法的意义</vt:lpstr>
      <vt:lpstr>如何划分等价类？</vt:lpstr>
      <vt:lpstr>等价类划分方法</vt:lpstr>
      <vt:lpstr>如何划分等价类？</vt:lpstr>
      <vt:lpstr>等价类划分的依据</vt:lpstr>
      <vt:lpstr>等价类划分的依据</vt:lpstr>
      <vt:lpstr>步骤</vt:lpstr>
      <vt:lpstr>等价类划分法的测试用例设计</vt:lpstr>
      <vt:lpstr>PowerPoint 演示文稿</vt:lpstr>
      <vt:lpstr>实践训练：请设计测试用例测试一个系统的登录功能</vt:lpstr>
      <vt:lpstr>PowerPoint 演示文稿</vt:lpstr>
      <vt:lpstr>PowerPoint 演示文稿</vt:lpstr>
      <vt:lpstr>案例小节</vt:lpstr>
      <vt:lpstr>课堂习题</vt:lpstr>
      <vt:lpstr>这样划分如何？</vt:lpstr>
      <vt:lpstr>参考答案:使用等价类划分法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二、边界值分析法</vt:lpstr>
      <vt:lpstr> 什么是边界值分析法</vt:lpstr>
      <vt:lpstr>为什么使用边界值分析法？</vt:lpstr>
      <vt:lpstr>怎样用边界值分析法设计测试用例？</vt:lpstr>
      <vt:lpstr>你能说出一些 常见的边界值吗?</vt:lpstr>
      <vt:lpstr>常见的边界值</vt:lpstr>
      <vt:lpstr>PowerPoint 演示文稿</vt:lpstr>
      <vt:lpstr>举例 —— 利用边界值作为测试数据</vt:lpstr>
      <vt:lpstr>数值的边界值检验</vt:lpstr>
      <vt:lpstr>字符的边界值检验</vt:lpstr>
      <vt:lpstr>选择测试用例的原则</vt:lpstr>
      <vt:lpstr>边界值分析法测试用例</vt:lpstr>
      <vt:lpstr>边界值分析法实践</vt:lpstr>
      <vt:lpstr>分析</vt:lpstr>
      <vt:lpstr>PowerPoint 演示文稿</vt:lpstr>
      <vt:lpstr>PowerPoint 演示文稿</vt:lpstr>
      <vt:lpstr>小节</vt:lpstr>
      <vt:lpstr>PowerPoint 演示文稿</vt:lpstr>
      <vt:lpstr>PowerPoint 演示文稿</vt:lpstr>
      <vt:lpstr>三、判定表法</vt:lpstr>
      <vt:lpstr>判定表原理</vt:lpstr>
      <vt:lpstr>判定表的组成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例：维修机器问题</vt:lpstr>
      <vt:lpstr>PowerPoint 演示文稿</vt:lpstr>
      <vt:lpstr>PowerPoint 演示文稿</vt:lpstr>
      <vt:lpstr>PowerPoint 演示文稿</vt:lpstr>
      <vt:lpstr>PowerPoint 演示文稿</vt:lpstr>
      <vt:lpstr>PowerPoint 演示文稿</vt:lpstr>
      <vt:lpstr>例：三角形问题</vt:lpstr>
      <vt:lpstr>PowerPoint 演示文稿</vt:lpstr>
      <vt:lpstr>PowerPoint 演示文稿</vt:lpstr>
      <vt:lpstr>PowerPoint 演示文稿</vt:lpstr>
      <vt:lpstr>NextDate函数</vt:lpstr>
      <vt:lpstr>案例分析</vt:lpstr>
      <vt:lpstr>判定表的优缺点</vt:lpstr>
      <vt:lpstr>什么时候适合用判定表方法来设计测试用例？</vt:lpstr>
      <vt:lpstr>组合爆炸情况又如何测？</vt:lpstr>
      <vt:lpstr>更复杂的保险组合</vt:lpstr>
      <vt:lpstr>怎么办？</vt:lpstr>
      <vt:lpstr> 两两组合（Pairwise）方法</vt:lpstr>
      <vt:lpstr>必须借助Pairwise测试工具</vt:lpstr>
      <vt:lpstr>示例：保险组合（续）</vt:lpstr>
      <vt:lpstr>更科学的方法：正交实验法</vt:lpstr>
      <vt:lpstr>黑盒测试方法小节</vt:lpstr>
      <vt:lpstr>  测试方法的选择</vt:lpstr>
      <vt:lpstr>测试方法的选择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测试用例设计方法</dc:title>
  <dc:creator>Administrator</dc:creator>
  <cp:lastModifiedBy>Sun</cp:lastModifiedBy>
  <cp:revision>145</cp:revision>
  <dcterms:created xsi:type="dcterms:W3CDTF">2018-03-03T13:32:00Z</dcterms:created>
  <dcterms:modified xsi:type="dcterms:W3CDTF">2023-04-09T14:21:11Z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B99F175E27FA41DEB2EA16717D15DD35</vt:lpwstr>
  </property>
</Properties>
</file>