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02" r:id="rId3"/>
    <p:sldId id="466" r:id="rId4"/>
    <p:sldId id="467" r:id="rId5"/>
    <p:sldId id="550" r:id="rId7"/>
    <p:sldId id="256" r:id="rId8"/>
    <p:sldId id="306" r:id="rId9"/>
    <p:sldId id="258" r:id="rId10"/>
    <p:sldId id="259" r:id="rId11"/>
    <p:sldId id="262" r:id="rId12"/>
    <p:sldId id="263" r:id="rId13"/>
    <p:sldId id="264" r:id="rId14"/>
    <p:sldId id="611" r:id="rId15"/>
    <p:sldId id="265" r:id="rId16"/>
    <p:sldId id="401" r:id="rId17"/>
    <p:sldId id="260" r:id="rId18"/>
    <p:sldId id="292" r:id="rId19"/>
    <p:sldId id="293" r:id="rId20"/>
    <p:sldId id="303" r:id="rId21"/>
    <p:sldId id="295" r:id="rId22"/>
    <p:sldId id="267" r:id="rId23"/>
    <p:sldId id="268" r:id="rId24"/>
    <p:sldId id="269" r:id="rId25"/>
    <p:sldId id="272" r:id="rId26"/>
    <p:sldId id="315" r:id="rId27"/>
    <p:sldId id="316" r:id="rId28"/>
    <p:sldId id="317"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274" r:id="rId43"/>
    <p:sldId id="309" r:id="rId44"/>
    <p:sldId id="310" r:id="rId45"/>
    <p:sldId id="311" r:id="rId46"/>
    <p:sldId id="312" r:id="rId47"/>
    <p:sldId id="313" r:id="rId48"/>
    <p:sldId id="314" r:id="rId49"/>
    <p:sldId id="531" r:id="rId50"/>
    <p:sldId id="276" r:id="rId51"/>
    <p:sldId id="277" r:id="rId52"/>
    <p:sldId id="278" r:id="rId53"/>
    <p:sldId id="279" r:id="rId54"/>
    <p:sldId id="280" r:id="rId55"/>
    <p:sldId id="281" r:id="rId56"/>
    <p:sldId id="282" r:id="rId57"/>
    <p:sldId id="283" r:id="rId58"/>
    <p:sldId id="284" r:id="rId59"/>
    <p:sldId id="285" r:id="rId60"/>
    <p:sldId id="286" r:id="rId61"/>
    <p:sldId id="287" r:id="rId62"/>
    <p:sldId id="288" r:id="rId63"/>
    <p:sldId id="289" r:id="rId64"/>
    <p:sldId id="290" r:id="rId65"/>
  </p:sldIdLst>
  <p:sldSz cx="9144000" cy="6858000" type="screen4x3"/>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66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2.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B0851-07B6-4C03-902A-184C278B11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EBA56-D2D3-4F1C-B774-B8577E026C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TextEdit="1"/>
          </p:cNvSpPr>
          <p:nvPr>
            <p:ph type="sldImg"/>
          </p:nvPr>
        </p:nvSpPr>
        <p:spPr>
          <a:xfrm>
            <a:off x="2716213" y="304800"/>
            <a:ext cx="4162425" cy="3122613"/>
          </a:xfrm>
        </p:spPr>
      </p:sp>
      <p:sp>
        <p:nvSpPr>
          <p:cNvPr id="72707" name="Rectangle 3"/>
          <p:cNvSpPr>
            <a:spLocks noGrp="1"/>
          </p:cNvSpPr>
          <p:nvPr>
            <p:ph type="body" idx="1"/>
          </p:nvPr>
        </p:nvSpPr>
        <p:spPr>
          <a:xfrm>
            <a:off x="960438" y="3255963"/>
            <a:ext cx="7677150" cy="3082925"/>
          </a:xfrm>
          <a:prstGeom prst="rect">
            <a:avLst/>
          </a:prstGeom>
          <a:noFill/>
          <a:ln w="9525">
            <a:noFill/>
          </a:ln>
        </p:spPr>
        <p:txBody>
          <a:bodyPr/>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650875" y="406400"/>
            <a:ext cx="5556250" cy="4167188"/>
          </a:xfrm>
        </p:spPr>
      </p:sp>
      <p:sp>
        <p:nvSpPr>
          <p:cNvPr id="1198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650875" y="406400"/>
            <a:ext cx="5556250" cy="4167188"/>
          </a:xfrm>
        </p:spPr>
      </p:sp>
      <p:sp>
        <p:nvSpPr>
          <p:cNvPr id="1085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3000" y="685800"/>
            <a:ext cx="4572000" cy="3429000"/>
          </a:xfrm>
        </p:spPr>
      </p:sp>
      <p:sp>
        <p:nvSpPr>
          <p:cNvPr id="61443" name="Rectangle 3"/>
          <p:cNvSpPr>
            <a:spLocks noGrp="1" noChangeArrowheads="1"/>
          </p:cNvSpPr>
          <p:nvPr>
            <p:ph type="body" idx="1"/>
          </p:nvPr>
        </p:nvSpPr>
        <p:spPr bwMode="auto">
          <a:xfrm>
            <a:off x="686368" y="4344301"/>
            <a:ext cx="5485265" cy="4113423"/>
          </a:xfrm>
          <a:prstGeom prst="rect">
            <a:avLst/>
          </a:prstGeom>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2205451" y="686277"/>
            <a:ext cx="2449367" cy="3429265"/>
          </a:xfrm>
        </p:spPr>
      </p:sp>
      <p:sp>
        <p:nvSpPr>
          <p:cNvPr id="6553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205451" y="686277"/>
            <a:ext cx="2449367" cy="3429265"/>
          </a:xfrm>
        </p:spPr>
      </p:sp>
      <p:sp>
        <p:nvSpPr>
          <p:cNvPr id="6656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2205451" y="686277"/>
            <a:ext cx="2449367" cy="3429265"/>
          </a:xfrm>
        </p:spPr>
      </p:sp>
      <p:sp>
        <p:nvSpPr>
          <p:cNvPr id="6758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5800"/>
            <a:ext cx="4570412" cy="3429000"/>
          </a:xfrm>
        </p:spPr>
      </p:sp>
      <p:sp>
        <p:nvSpPr>
          <p:cNvPr id="706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650875" y="406400"/>
            <a:ext cx="5556250" cy="4167188"/>
          </a:xfrm>
        </p:spPr>
      </p:sp>
      <p:sp>
        <p:nvSpPr>
          <p:cNvPr id="952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4588" y="685800"/>
            <a:ext cx="4570412" cy="3429000"/>
          </a:xfrm>
        </p:spPr>
      </p:sp>
      <p:sp>
        <p:nvSpPr>
          <p:cNvPr id="716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0875" y="406400"/>
            <a:ext cx="5556250" cy="4167188"/>
          </a:xfrm>
        </p:spPr>
      </p:sp>
      <p:sp>
        <p:nvSpPr>
          <p:cNvPr id="727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4588" y="685800"/>
            <a:ext cx="4570412" cy="3429000"/>
          </a:xfrm>
        </p:spPr>
      </p:sp>
      <p:sp>
        <p:nvSpPr>
          <p:cNvPr id="7373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70412" cy="3429000"/>
          </a:xfrm>
        </p:spPr>
      </p:sp>
      <p:sp>
        <p:nvSpPr>
          <p:cNvPr id="747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4588" y="685800"/>
            <a:ext cx="4570412" cy="3429000"/>
          </a:xfrm>
        </p:spPr>
      </p:sp>
      <p:sp>
        <p:nvSpPr>
          <p:cNvPr id="757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44588" y="685800"/>
            <a:ext cx="4570412" cy="3429000"/>
          </a:xfrm>
        </p:spPr>
      </p:sp>
      <p:sp>
        <p:nvSpPr>
          <p:cNvPr id="7680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204317" y="686277"/>
            <a:ext cx="2449366" cy="3429265"/>
          </a:xfrm>
        </p:spPr>
      </p:sp>
      <p:sp>
        <p:nvSpPr>
          <p:cNvPr id="77827" name="Rectangle 3"/>
          <p:cNvSpPr>
            <a:spLocks noGrp="1" noChangeArrowheads="1"/>
          </p:cNvSpPr>
          <p:nvPr>
            <p:ph type="body" idx="1"/>
          </p:nvPr>
        </p:nvSpPr>
        <p:spPr bwMode="auto">
          <a:xfrm>
            <a:off x="686368" y="4344301"/>
            <a:ext cx="5485265"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2204317" y="686277"/>
            <a:ext cx="2449366" cy="3429265"/>
          </a:xfrm>
        </p:spPr>
      </p:sp>
      <p:sp>
        <p:nvSpPr>
          <p:cNvPr id="78851" name="Rectangle 3"/>
          <p:cNvSpPr>
            <a:spLocks noGrp="1" noChangeArrowheads="1"/>
          </p:cNvSpPr>
          <p:nvPr>
            <p:ph type="body" idx="1"/>
          </p:nvPr>
        </p:nvSpPr>
        <p:spPr bwMode="auto">
          <a:xfrm>
            <a:off x="686368" y="4344301"/>
            <a:ext cx="5485265"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2204317" y="686277"/>
            <a:ext cx="2449366" cy="3429265"/>
          </a:xfrm>
        </p:spPr>
      </p:sp>
      <p:sp>
        <p:nvSpPr>
          <p:cNvPr id="79875" name="Rectangle 3"/>
          <p:cNvSpPr>
            <a:spLocks noGrp="1" noChangeArrowheads="1"/>
          </p:cNvSpPr>
          <p:nvPr>
            <p:ph type="body" idx="1"/>
          </p:nvPr>
        </p:nvSpPr>
        <p:spPr bwMode="auto">
          <a:xfrm>
            <a:off x="686368" y="4344301"/>
            <a:ext cx="5485265"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2204317" y="686277"/>
            <a:ext cx="2449366" cy="3429265"/>
          </a:xfrm>
        </p:spPr>
      </p:sp>
      <p:sp>
        <p:nvSpPr>
          <p:cNvPr id="80899" name="Rectangle 3"/>
          <p:cNvSpPr>
            <a:spLocks noGrp="1" noChangeArrowheads="1"/>
          </p:cNvSpPr>
          <p:nvPr>
            <p:ph type="body" idx="1"/>
          </p:nvPr>
        </p:nvSpPr>
        <p:spPr bwMode="auto">
          <a:xfrm>
            <a:off x="686368" y="4344301"/>
            <a:ext cx="5485265"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204317" y="686277"/>
            <a:ext cx="2449366" cy="3429265"/>
          </a:xfrm>
        </p:spPr>
      </p:sp>
      <p:sp>
        <p:nvSpPr>
          <p:cNvPr id="81923" name="Rectangle 3"/>
          <p:cNvSpPr>
            <a:spLocks noGrp="1" noChangeArrowheads="1"/>
          </p:cNvSpPr>
          <p:nvPr>
            <p:ph type="body" idx="1"/>
          </p:nvPr>
        </p:nvSpPr>
        <p:spPr bwMode="auto">
          <a:xfrm>
            <a:off x="686368" y="4344301"/>
            <a:ext cx="5485265"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2204317" y="686277"/>
            <a:ext cx="2449366" cy="3429265"/>
          </a:xfrm>
        </p:spPr>
      </p:sp>
      <p:sp>
        <p:nvSpPr>
          <p:cNvPr id="82947" name="Rectangle 3"/>
          <p:cNvSpPr>
            <a:spLocks noGrp="1" noChangeArrowheads="1"/>
          </p:cNvSpPr>
          <p:nvPr>
            <p:ph type="body" idx="1"/>
          </p:nvPr>
        </p:nvSpPr>
        <p:spPr bwMode="auto">
          <a:xfrm>
            <a:off x="686368" y="4344301"/>
            <a:ext cx="5485265"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a:noFill/>
        </p:spPr>
        <p:txBody>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eaLnBrk="1" hangingPunct="1"/>
            <a:fld id="{8527EBEC-5830-4B2E-B9A6-D218855EF0D0}" type="datetime1">
              <a:rPr lang="zh-CN" altLang="en-US" smtClean="0">
                <a:ea typeface="宋体" panose="02010600030101010101" pitchFamily="2" charset="-122"/>
              </a:rPr>
            </a:fld>
            <a:endParaRPr lang="en-US" altLang="zh-CN" smtClean="0">
              <a:ea typeface="宋体" panose="02010600030101010101" pitchFamily="2" charset="-122"/>
            </a:endParaRPr>
          </a:p>
        </p:txBody>
      </p:sp>
      <p:sp>
        <p:nvSpPr>
          <p:cNvPr id="26627" name="Rectangle 7"/>
          <p:cNvSpPr>
            <a:spLocks noGrp="1" noChangeArrowheads="1"/>
          </p:cNvSpPr>
          <p:nvPr>
            <p:ph type="sldNum" sz="quarter" idx="5"/>
          </p:nvPr>
        </p:nvSpPr>
        <p:spPr>
          <a:noFill/>
        </p:spPr>
        <p:txBody>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eaLnBrk="1" hangingPunct="1"/>
            <a:fld id="{D3A23560-40E1-4F82-A77F-334DEB7EC68C}" type="slidenum">
              <a:rPr lang="zh-CN" altLang="en-US" smtClean="0">
                <a:ea typeface="宋体" panose="02010600030101010101" pitchFamily="2" charset="-122"/>
              </a:rPr>
            </a:fld>
            <a:endParaRPr lang="en-US" altLang="zh-CN" smtClean="0">
              <a:ea typeface="宋体" panose="02010600030101010101" pitchFamily="2" charset="-122"/>
            </a:endParaRPr>
          </a:p>
        </p:txBody>
      </p:sp>
      <p:sp>
        <p:nvSpPr>
          <p:cNvPr id="26628" name="Rectangle 2"/>
          <p:cNvSpPr>
            <a:spLocks noGrp="1" noRot="1" noChangeAspect="1" noChangeArrowheads="1" noTextEdit="1"/>
          </p:cNvSpPr>
          <p:nvPr>
            <p:ph type="sldImg"/>
          </p:nvPr>
        </p:nvSpPr>
        <p:spPr/>
      </p:sp>
      <p:sp>
        <p:nvSpPr>
          <p:cNvPr id="2662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r>
              <a:rPr lang="en-US" altLang="zh-CN" sz="1200" b="1" i="0" kern="1200" dirty="0" smtClean="0">
                <a:solidFill>
                  <a:schemeClr val="tx1"/>
                </a:solidFill>
                <a:latin typeface="+mn-lt"/>
                <a:ea typeface="+mn-ea"/>
                <a:cs typeface="+mn-cs"/>
              </a:rPr>
              <a:t>1</a:t>
            </a:r>
            <a:r>
              <a:rPr lang="zh-CN" altLang="en-US" sz="1200" b="1" i="0" kern="1200" dirty="0" smtClean="0">
                <a:solidFill>
                  <a:schemeClr val="tx1"/>
                </a:solidFill>
                <a:latin typeface="+mn-lt"/>
                <a:ea typeface="+mn-ea"/>
                <a:cs typeface="+mn-cs"/>
              </a:rPr>
              <a:t>、当用户能够在</a:t>
            </a:r>
            <a:r>
              <a:rPr lang="en-US" altLang="zh-CN" sz="1200" b="1" i="0" kern="1200" dirty="0" smtClean="0">
                <a:solidFill>
                  <a:schemeClr val="tx1"/>
                </a:solidFill>
                <a:latin typeface="+mn-lt"/>
                <a:ea typeface="+mn-ea"/>
                <a:cs typeface="+mn-cs"/>
              </a:rPr>
              <a:t>2</a:t>
            </a:r>
            <a:r>
              <a:rPr lang="zh-CN" altLang="en-US" sz="1200" b="1" i="0" kern="1200" dirty="0" smtClean="0">
                <a:solidFill>
                  <a:schemeClr val="tx1"/>
                </a:solidFill>
                <a:latin typeface="+mn-lt"/>
                <a:ea typeface="+mn-ea"/>
                <a:cs typeface="+mn-cs"/>
              </a:rPr>
              <a:t>秒以内得到响应时，会感觉系统的响应很快；</a:t>
            </a:r>
            <a:br>
              <a:rPr lang="zh-CN" altLang="en-US" sz="1200" b="1" i="0" kern="1200" dirty="0" smtClean="0">
                <a:solidFill>
                  <a:schemeClr val="tx1"/>
                </a:solidFill>
                <a:latin typeface="+mn-lt"/>
                <a:ea typeface="+mn-ea"/>
                <a:cs typeface="+mn-cs"/>
              </a:rPr>
            </a:br>
            <a:r>
              <a:rPr lang="en-US" altLang="zh-CN" sz="1200" b="1" i="0" kern="1200" dirty="0" smtClean="0">
                <a:solidFill>
                  <a:schemeClr val="tx1"/>
                </a:solidFill>
                <a:latin typeface="+mn-lt"/>
                <a:ea typeface="+mn-ea"/>
                <a:cs typeface="+mn-cs"/>
              </a:rPr>
              <a:t>2</a:t>
            </a:r>
            <a:r>
              <a:rPr lang="zh-CN" altLang="en-US" sz="1200" b="1" i="0" kern="1200" dirty="0" smtClean="0">
                <a:solidFill>
                  <a:schemeClr val="tx1"/>
                </a:solidFill>
                <a:latin typeface="+mn-lt"/>
                <a:ea typeface="+mn-ea"/>
                <a:cs typeface="+mn-cs"/>
              </a:rPr>
              <a:t>、当用户在</a:t>
            </a:r>
            <a:r>
              <a:rPr lang="en-US" altLang="zh-CN" sz="1200" b="1" i="0" kern="1200" dirty="0" smtClean="0">
                <a:solidFill>
                  <a:schemeClr val="tx1"/>
                </a:solidFill>
                <a:latin typeface="+mn-lt"/>
                <a:ea typeface="+mn-ea"/>
                <a:cs typeface="+mn-cs"/>
              </a:rPr>
              <a:t>2-5</a:t>
            </a:r>
            <a:r>
              <a:rPr lang="zh-CN" altLang="en-US" sz="1200" b="1" i="0" kern="1200" dirty="0" smtClean="0">
                <a:solidFill>
                  <a:schemeClr val="tx1"/>
                </a:solidFill>
                <a:latin typeface="+mn-lt"/>
                <a:ea typeface="+mn-ea"/>
                <a:cs typeface="+mn-cs"/>
              </a:rPr>
              <a:t>秒之间得到响应时，会感觉系统的响应速度还可以；</a:t>
            </a:r>
            <a:endParaRPr lang="zh-CN" altLang="en-US" sz="1200" b="0"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3</a:t>
            </a:r>
            <a:r>
              <a:rPr lang="zh-CN" altLang="en-US" sz="1200" b="1" i="0" kern="1200" dirty="0" smtClean="0">
                <a:solidFill>
                  <a:schemeClr val="tx1"/>
                </a:solidFill>
                <a:latin typeface="+mn-lt"/>
                <a:ea typeface="+mn-ea"/>
                <a:cs typeface="+mn-cs"/>
              </a:rPr>
              <a:t>、当用户在</a:t>
            </a:r>
            <a:r>
              <a:rPr lang="en-US" altLang="zh-CN" sz="1200" b="1" i="0" kern="1200" dirty="0" smtClean="0">
                <a:solidFill>
                  <a:schemeClr val="tx1"/>
                </a:solidFill>
                <a:latin typeface="+mn-lt"/>
                <a:ea typeface="+mn-ea"/>
                <a:cs typeface="+mn-cs"/>
              </a:rPr>
              <a:t>5-10</a:t>
            </a:r>
            <a:r>
              <a:rPr lang="zh-CN" altLang="en-US" sz="1200" b="1" i="0" kern="1200" dirty="0" smtClean="0">
                <a:solidFill>
                  <a:schemeClr val="tx1"/>
                </a:solidFill>
                <a:latin typeface="+mn-lt"/>
                <a:ea typeface="+mn-ea"/>
                <a:cs typeface="+mn-cs"/>
              </a:rPr>
              <a:t>秒以内得到响应时，会感觉系统的响应速度很慢，但是还可以接受；</a:t>
            </a:r>
            <a:endParaRPr lang="zh-CN" altLang="en-US" sz="1200" b="0"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4</a:t>
            </a:r>
            <a:r>
              <a:rPr lang="zh-CN" altLang="en-US" sz="1200" b="1" i="0" kern="1200" dirty="0" smtClean="0">
                <a:solidFill>
                  <a:schemeClr val="tx1"/>
                </a:solidFill>
                <a:latin typeface="+mn-lt"/>
                <a:ea typeface="+mn-ea"/>
                <a:cs typeface="+mn-cs"/>
              </a:rPr>
              <a:t>、而当用户在超过</a:t>
            </a:r>
            <a:r>
              <a:rPr lang="en-US" altLang="zh-CN" sz="1200" b="1" i="0" kern="1200" dirty="0" smtClean="0">
                <a:solidFill>
                  <a:schemeClr val="tx1"/>
                </a:solidFill>
                <a:latin typeface="+mn-lt"/>
                <a:ea typeface="+mn-ea"/>
                <a:cs typeface="+mn-cs"/>
              </a:rPr>
              <a:t>10</a:t>
            </a:r>
            <a:r>
              <a:rPr lang="zh-CN" altLang="en-US" sz="1200" b="1" i="0" kern="1200" dirty="0" smtClean="0">
                <a:solidFill>
                  <a:schemeClr val="tx1"/>
                </a:solidFill>
                <a:latin typeface="+mn-lt"/>
                <a:ea typeface="+mn-ea"/>
                <a:cs typeface="+mn-cs"/>
              </a:rPr>
              <a:t>秒后仍然无法得到响应时，会感觉系统糟透了，或者认为系统已经失去响应，而选择离开这个</a:t>
            </a:r>
            <a:r>
              <a:rPr lang="en-US" altLang="zh-CN" sz="1200" b="1" i="0" kern="1200" dirty="0" smtClean="0">
                <a:solidFill>
                  <a:schemeClr val="tx1"/>
                </a:solidFill>
                <a:latin typeface="+mn-lt"/>
                <a:ea typeface="+mn-ea"/>
                <a:cs typeface="+mn-cs"/>
              </a:rPr>
              <a:t>Web</a:t>
            </a:r>
            <a:r>
              <a:rPr lang="zh-CN" altLang="en-US" sz="1200" b="1" i="0" kern="1200" dirty="0" smtClean="0">
                <a:solidFill>
                  <a:schemeClr val="tx1"/>
                </a:solidFill>
                <a:latin typeface="+mn-lt"/>
                <a:ea typeface="+mn-ea"/>
                <a:cs typeface="+mn-cs"/>
              </a:rPr>
              <a:t>站点，或者发起第二次请求。</a:t>
            </a:r>
            <a:endParaRPr lang="zh-CN" altLang="en-US" sz="1200" b="0" i="0" kern="1200" dirty="0" smtClean="0">
              <a:solidFill>
                <a:schemeClr val="tx1"/>
              </a:solidFill>
              <a:latin typeface="+mn-lt"/>
              <a:ea typeface="+mn-ea"/>
              <a:cs typeface="+mn-cs"/>
            </a:endParaRPr>
          </a:p>
          <a:p>
            <a:pPr eaLnBrk="1" hangingPunct="1"/>
            <a:endParaRPr lang="zh-CN" alt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4588" y="685800"/>
            <a:ext cx="4570412" cy="3429000"/>
          </a:xfrm>
        </p:spPr>
      </p:sp>
      <p:sp>
        <p:nvSpPr>
          <p:cNvPr id="10752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4588" y="685800"/>
            <a:ext cx="4570412" cy="3429000"/>
          </a:xfrm>
        </p:spPr>
      </p:sp>
      <p:sp>
        <p:nvSpPr>
          <p:cNvPr id="1003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4588" y="685800"/>
            <a:ext cx="4570412" cy="3429000"/>
          </a:xfrm>
        </p:spPr>
      </p:sp>
      <p:sp>
        <p:nvSpPr>
          <p:cNvPr id="1003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模拟</a:t>
            </a:r>
            <a:r>
              <a:rPr lang="en-US" altLang="zh-CN" sz="2400" dirty="0" smtClean="0">
                <a:latin typeface="宋体" panose="02010600030101010101" pitchFamily="2" charset="-122"/>
                <a:ea typeface="宋体" panose="02010600030101010101" pitchFamily="2" charset="-122"/>
                <a:cs typeface="宋体" panose="02010600030101010101" pitchFamily="2" charset="-122"/>
              </a:rPr>
              <a:t>IP</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地址变量的技术 ？</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sz="2400" dirty="0" smtClean="0">
                <a:latin typeface="宋体" panose="02010600030101010101" pitchFamily="2" charset="-122"/>
                <a:ea typeface="宋体" panose="02010600030101010101" pitchFamily="2" charset="-122"/>
                <a:cs typeface="宋体" panose="02010600030101010101" pitchFamily="2" charset="-122"/>
              </a:rPr>
              <a:t>HTML</a:t>
            </a:r>
            <a:r>
              <a:rPr lang="zh-CN" altLang="en-US" sz="2400" dirty="0" smtClean="0">
                <a:latin typeface="宋体" panose="02010600030101010101" pitchFamily="2" charset="-122"/>
                <a:ea typeface="宋体" panose="02010600030101010101" pitchFamily="2" charset="-122"/>
                <a:cs typeface="宋体" panose="02010600030101010101" pitchFamily="2" charset="-122"/>
              </a:rPr>
              <a:t>与</a:t>
            </a:r>
            <a:r>
              <a:rPr lang="en-US" altLang="zh-CN" sz="2400" dirty="0" smtClean="0">
                <a:latin typeface="宋体" panose="02010600030101010101" pitchFamily="2" charset="-122"/>
                <a:ea typeface="宋体" panose="02010600030101010101" pitchFamily="2" charset="-122"/>
                <a:cs typeface="宋体" panose="02010600030101010101" pitchFamily="2" charset="-122"/>
              </a:rPr>
              <a:t>URL</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录制方式</a:t>
            </a:r>
            <a:r>
              <a:rPr lang="zh-CN" altLang="en-US" sz="1200" dirty="0" smtClean="0">
                <a:latin typeface="Arial" panose="020B0604020202020204" pitchFamily="34" charset="0"/>
                <a:ea typeface="宋体" panose="02010600030101010101" pitchFamily="2" charset="-122"/>
                <a:cs typeface="+mn-cs"/>
              </a:rPr>
              <a:t>？</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914" name="Rectangle 2"/>
          <p:cNvSpPr>
            <a:spLocks noGrp="1" noRot="1" noChangeAspect="1" noChangeArrowheads="1" noTextEdit="1"/>
          </p:cNvSpPr>
          <p:nvPr>
            <p:ph type="sldImg"/>
          </p:nvPr>
        </p:nvSpPr>
        <p:spPr>
          <a:xfrm>
            <a:off x="650875" y="406400"/>
            <a:ext cx="5556250" cy="4167188"/>
          </a:xfrm>
        </p:spPr>
      </p:sp>
      <p:sp>
        <p:nvSpPr>
          <p:cNvPr id="20869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770" name="Rectangle 2"/>
          <p:cNvSpPr>
            <a:spLocks noGrp="1" noRot="1" noChangeAspect="1" noChangeArrowheads="1" noTextEdit="1"/>
          </p:cNvSpPr>
          <p:nvPr>
            <p:ph type="sldImg"/>
          </p:nvPr>
        </p:nvSpPr>
        <p:spPr>
          <a:xfrm>
            <a:off x="650875" y="406400"/>
            <a:ext cx="5556250" cy="4167188"/>
          </a:xfrm>
        </p:spPr>
      </p:sp>
      <p:sp>
        <p:nvSpPr>
          <p:cNvPr id="20807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818" name="Rectangle 2"/>
          <p:cNvSpPr>
            <a:spLocks noGrp="1" noRot="1" noChangeAspect="1" noChangeArrowheads="1" noTextEdit="1"/>
          </p:cNvSpPr>
          <p:nvPr>
            <p:ph type="sldImg"/>
          </p:nvPr>
        </p:nvSpPr>
        <p:spPr>
          <a:xfrm>
            <a:off x="650875" y="406400"/>
            <a:ext cx="5556250" cy="4167188"/>
          </a:xfrm>
        </p:spPr>
      </p:sp>
      <p:sp>
        <p:nvSpPr>
          <p:cNvPr id="20828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24*3600</a:t>
            </a:r>
            <a:r>
              <a:rPr kumimoji="1" lang="zh-CN" altLang="en-US" dirty="0" smtClean="0"/>
              <a:t> </a:t>
            </a:r>
            <a:r>
              <a:rPr kumimoji="1" lang="en-US" altLang="zh-CN" dirty="0" smtClean="0"/>
              <a:t>= 86400</a:t>
            </a:r>
            <a:r>
              <a:rPr kumimoji="1" lang="zh-CN" altLang="en-US" dirty="0" smtClean="0"/>
              <a:t>， </a:t>
            </a:r>
            <a:r>
              <a:rPr kumimoji="1" lang="en-US" altLang="zh-CN" dirty="0" smtClean="0"/>
              <a:t>100000000</a:t>
            </a:r>
            <a:r>
              <a:rPr kumimoji="1" lang="zh-CN" altLang="en-US" dirty="0" smtClean="0"/>
              <a:t>/</a:t>
            </a:r>
            <a:r>
              <a:rPr kumimoji="1" lang="en-US" altLang="zh-CN" dirty="0" smtClean="0"/>
              <a:t>86400</a:t>
            </a:r>
            <a:r>
              <a:rPr kumimoji="1" lang="zh-CN" altLang="en-US" dirty="0" smtClean="0"/>
              <a:t> </a:t>
            </a:r>
            <a:r>
              <a:rPr kumimoji="1" lang="en-US" altLang="zh-CN" dirty="0" smtClean="0"/>
              <a:t>=</a:t>
            </a:r>
            <a:r>
              <a:rPr kumimoji="1" lang="zh-CN" altLang="en-US" dirty="0" smtClean="0"/>
              <a:t> </a:t>
            </a:r>
            <a:r>
              <a:rPr kumimoji="1" lang="en-US" altLang="zh-CN" dirty="0" smtClean="0"/>
              <a:t>1157</a:t>
            </a:r>
            <a:r>
              <a:rPr kumimoji="1" lang="zh-CN" altLang="en-US" dirty="0" smtClean="0"/>
              <a:t> </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24*3600</a:t>
            </a:r>
            <a:r>
              <a:rPr kumimoji="1" lang="zh-CN" altLang="en-US" dirty="0" smtClean="0"/>
              <a:t> </a:t>
            </a:r>
            <a:r>
              <a:rPr kumimoji="1" lang="en-US" altLang="zh-CN" dirty="0" smtClean="0"/>
              <a:t>= 86400</a:t>
            </a:r>
            <a:r>
              <a:rPr kumimoji="1" lang="zh-CN" altLang="en-US" dirty="0" smtClean="0"/>
              <a:t>， </a:t>
            </a:r>
            <a:r>
              <a:rPr kumimoji="1" lang="en-US" altLang="zh-CN" dirty="0" smtClean="0"/>
              <a:t>100000000</a:t>
            </a:r>
            <a:r>
              <a:rPr kumimoji="1" lang="zh-CN" altLang="en-US" dirty="0" smtClean="0"/>
              <a:t>/</a:t>
            </a:r>
            <a:r>
              <a:rPr kumimoji="1" lang="en-US" altLang="zh-CN" dirty="0" smtClean="0"/>
              <a:t>86400</a:t>
            </a:r>
            <a:r>
              <a:rPr kumimoji="1" lang="zh-CN" altLang="en-US" dirty="0" smtClean="0"/>
              <a:t> </a:t>
            </a:r>
            <a:r>
              <a:rPr kumimoji="1" lang="en-US" altLang="zh-CN" dirty="0" smtClean="0"/>
              <a:t>=</a:t>
            </a:r>
            <a:r>
              <a:rPr kumimoji="1" lang="zh-CN" altLang="en-US" dirty="0" smtClean="0"/>
              <a:t> </a:t>
            </a:r>
            <a:r>
              <a:rPr kumimoji="1" lang="en-US" altLang="zh-CN" dirty="0" smtClean="0"/>
              <a:t>1157</a:t>
            </a:r>
            <a:r>
              <a:rPr kumimoji="1" lang="zh-CN" altLang="en-US" dirty="0" smtClean="0"/>
              <a:t> </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0412" cy="3429000"/>
          </a:xfrm>
        </p:spPr>
      </p:sp>
      <p:sp>
        <p:nvSpPr>
          <p:cNvPr id="972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26.jpeg"/><Relationship Id="rId1" Type="http://schemas.openxmlformats.org/officeDocument/2006/relationships/image" Target="../media/image25.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slideLayout" Target="../slideLayouts/slideLayout2.xml"/><Relationship Id="rId6" Type="http://schemas.openxmlformats.org/officeDocument/2006/relationships/hyperlink" Target="http://www.opensourcetesting.org/performance.php" TargetMode="External"/><Relationship Id="rId5" Type="http://schemas.openxmlformats.org/officeDocument/2006/relationships/hyperlink" Target="http://dbmonster.kernelpanic.pl/" TargetMode="External"/><Relationship Id="rId4" Type="http://schemas.openxmlformats.org/officeDocument/2006/relationships/hyperlink" Target="http://www.joedog.org/JoeDog/Siege" TargetMode="External"/><Relationship Id="rId3" Type="http://schemas.openxmlformats.org/officeDocument/2006/relationships/hyperlink" Target="http://www.nhnopensource.org/ngrinder/" TargetMode="External"/><Relationship Id="rId2" Type="http://schemas.openxmlformats.org/officeDocument/2006/relationships/hyperlink" Target="http://gatling-tool.org" TargetMode="External"/><Relationship Id="rId1" Type="http://schemas.openxmlformats.org/officeDocument/2006/relationships/hyperlink" Target="http://httpd.apache.org/test/flood/"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hyperlink" Target="http://radview.org/"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a:t>
            </a:r>
            <a:endParaRPr lang="zh-CN" altLang="en-US"/>
          </a:p>
        </p:txBody>
      </p:sp>
      <p:sp>
        <p:nvSpPr>
          <p:cNvPr id="3" name="内容占位符 2"/>
          <p:cNvSpPr>
            <a:spLocks noGrp="1"/>
          </p:cNvSpPr>
          <p:nvPr>
            <p:ph idx="1"/>
          </p:nvPr>
        </p:nvSpPr>
        <p:spPr/>
        <p:txBody>
          <a:bodyPr/>
          <a:p>
            <a:r>
              <a:rPr lang="zh-CN" altLang="en-US"/>
              <a:t>你们在使用一个系统的时候，除了关注一个系统是否实现了所需要的功能外，一般还关注</a:t>
            </a:r>
            <a:r>
              <a:rPr lang="zh-CN" altLang="en-US"/>
              <a:t>什么？</a:t>
            </a:r>
            <a:endParaRPr lang="zh-CN" altLang="en-US"/>
          </a:p>
          <a:p>
            <a:endParaRPr lang="zh-CN" altLang="en-US"/>
          </a:p>
          <a:p>
            <a:r>
              <a:rPr lang="zh-CN" altLang="en-US"/>
              <a:t>性能</a:t>
            </a:r>
            <a:endParaRPr lang="zh-CN" altLang="en-US"/>
          </a:p>
          <a:p>
            <a:r>
              <a:rPr lang="zh-CN" altLang="en-US"/>
              <a:t>安全性</a:t>
            </a:r>
            <a:endParaRPr lang="zh-CN" altLang="en-US"/>
          </a:p>
          <a:p>
            <a:r>
              <a:rPr lang="zh-CN" altLang="en-US"/>
              <a:t>兼容性</a:t>
            </a:r>
            <a:endParaRPr lang="zh-CN" altLang="en-US"/>
          </a:p>
          <a:p>
            <a:r>
              <a:rPr lang="en-US" altLang="zh-CN"/>
              <a:t>……</a:t>
            </a:r>
            <a:endParaRPr lang="zh-CN" altLang="en-US"/>
          </a:p>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87624" y="260648"/>
            <a:ext cx="6384772" cy="764703"/>
          </a:xfrm>
        </p:spPr>
        <p:txBody>
          <a:bodyPr/>
          <a:lstStyle/>
          <a:p>
            <a:pPr algn="ctr"/>
            <a:r>
              <a:rPr kumimoji="1" lang="zh-CN" altLang="en-US" sz="3600" b="1" dirty="0" smtClean="0">
                <a:solidFill>
                  <a:schemeClr val="tx1"/>
                </a:solidFill>
                <a:ea typeface="楷体_GB2312" pitchFamily="49" charset="-122"/>
              </a:rPr>
              <a:t>确定性能需求</a:t>
            </a:r>
            <a:endParaRPr kumimoji="1" lang="zh-CN" altLang="en-US" sz="3600" b="1" dirty="0" smtClean="0">
              <a:solidFill>
                <a:schemeClr val="tx1"/>
              </a:solidFill>
              <a:ea typeface="楷体_GB2312" pitchFamily="49" charset="-122"/>
            </a:endParaRPr>
          </a:p>
        </p:txBody>
      </p:sp>
      <p:sp>
        <p:nvSpPr>
          <p:cNvPr id="3" name="Rectangle 3"/>
          <p:cNvSpPr txBox="1">
            <a:spLocks noChangeArrowheads="1"/>
          </p:cNvSpPr>
          <p:nvPr/>
        </p:nvSpPr>
        <p:spPr bwMode="auto">
          <a:xfrm>
            <a:off x="1079612" y="2708920"/>
            <a:ext cx="6371306" cy="2014493"/>
          </a:xfrm>
          <a:prstGeom prst="rect">
            <a:avLst/>
          </a:prstGeom>
          <a:noFill/>
          <a:ln w="9525">
            <a:noFill/>
            <a:miter lim="800000"/>
          </a:ln>
        </p:spPr>
        <p:txBody>
          <a:bodyPr vert="horz" wrap="square" lIns="91440" tIns="45720" rIns="91440" bIns="45720" numCol="1" anchor="t" anchorCtr="0" compatLnSpc="1"/>
          <a:lstStyle/>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最终用户的体验</a:t>
            </a:r>
            <a:r>
              <a:rPr kumimoji="0" lang="zh-CN" altLang="en-US"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，如</a:t>
            </a:r>
            <a:r>
              <a:rPr kumimoji="0" lang="en-US" altLang="zh-CN"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2-5-10</a:t>
            </a:r>
            <a:r>
              <a:rPr kumimoji="0" lang="zh-CN" altLang="en-US"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原则</a:t>
            </a:r>
            <a:r>
              <a:rPr kumimoji="0" lang="zh-CN" altLang="en-US" sz="2400" b="0" i="0" u="none"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  </a:t>
            </a:r>
            <a:endParaRPr kumimoji="0" lang="zh-CN" altLang="en-US" sz="2400" b="0" i="0" u="none" strike="noStrike" kern="1200" cap="none" spc="0" normalizeH="0" baseline="0" noProof="0" dirty="0" smtClean="0">
              <a:ln>
                <a:noFill/>
              </a:ln>
              <a:effectLst/>
              <a:uLnTx/>
              <a:uFillTx/>
              <a:latin typeface="楷体" panose="02010609060101010101" pitchFamily="49" charset="-122"/>
              <a:ea typeface="楷体" panose="02010609060101010101" pitchFamily="49" charset="-122"/>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商业需求</a:t>
            </a:r>
            <a:r>
              <a:rPr kumimoji="0" lang="zh-CN" altLang="en-US"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，如“比竞争对手的产品好”</a:t>
            </a:r>
            <a:r>
              <a:rPr kumimoji="0" lang="zh-CN" altLang="en-US" sz="2400" b="0" i="0" u="none"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 </a:t>
            </a:r>
            <a:endParaRPr kumimoji="0" lang="zh-CN" altLang="en-US" sz="2400" b="0" i="0" u="none" strike="noStrike" kern="1200" cap="none" spc="0" normalizeH="0" baseline="0" noProof="0" dirty="0" smtClean="0">
              <a:ln>
                <a:noFill/>
              </a:ln>
              <a:effectLst/>
              <a:uLnTx/>
              <a:uFillTx/>
              <a:latin typeface="楷体" panose="02010609060101010101" pitchFamily="49" charset="-122"/>
              <a:ea typeface="楷体" panose="02010609060101010101" pitchFamily="49" charset="-122"/>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技术需求</a:t>
            </a:r>
            <a:r>
              <a:rPr kumimoji="0" lang="zh-CN" altLang="en-US"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，如</a:t>
            </a:r>
            <a:r>
              <a:rPr kumimoji="0" lang="en-US" altLang="zh-CN"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CPU</a:t>
            </a:r>
            <a:r>
              <a:rPr kumimoji="0" lang="zh-CN" altLang="en-US"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使用率不超过</a:t>
            </a:r>
            <a:r>
              <a:rPr kumimoji="0" lang="en-US" altLang="zh-CN"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70</a:t>
            </a:r>
            <a:r>
              <a:rPr kumimoji="0" lang="zh-CN" altLang="en-US" sz="2400" b="0"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a:t>
            </a:r>
            <a:r>
              <a:rPr kumimoji="0" lang="zh-CN" altLang="en-US" sz="2400" b="0" i="0" u="none"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  </a:t>
            </a:r>
            <a:endParaRPr kumimoji="0" lang="zh-CN" altLang="en-US" sz="2400" b="0" i="0" u="none" strike="noStrike" kern="1200" cap="none" spc="0" normalizeH="0" baseline="0" noProof="0" dirty="0" smtClean="0">
              <a:ln>
                <a:noFill/>
              </a:ln>
              <a:effectLst/>
              <a:uLnTx/>
              <a:uFillTx/>
              <a:latin typeface="楷体" panose="02010609060101010101" pitchFamily="49" charset="-122"/>
              <a:ea typeface="楷体" panose="02010609060101010101" pitchFamily="49" charset="-122"/>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sng"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标准要求</a:t>
            </a:r>
            <a:r>
              <a:rPr kumimoji="0" lang="zh-CN" altLang="en-US" sz="2400" b="0" i="0" u="none" strike="noStrike" kern="1200" cap="none" spc="0" normalizeH="0" baseline="0" noProof="0" dirty="0" smtClean="0">
                <a:ln>
                  <a:noFill/>
                </a:ln>
                <a:effectLst/>
                <a:uLnTx/>
                <a:uFillTx/>
                <a:latin typeface="楷体" panose="02010609060101010101" pitchFamily="49" charset="-122"/>
                <a:ea typeface="楷体" panose="02010609060101010101" pitchFamily="49" charset="-122"/>
              </a:rPr>
              <a:t> </a:t>
            </a:r>
            <a:endParaRPr kumimoji="0" lang="zh-CN" altLang="en-US" sz="2400" b="0" i="0" u="none" strike="noStrike" kern="1200" cap="none" spc="0" normalizeH="0" baseline="0" noProof="0" dirty="0">
              <a:ln>
                <a:noFill/>
              </a:ln>
              <a:effectLst/>
              <a:uLnTx/>
              <a:uFillTx/>
              <a:latin typeface="楷体" panose="02010609060101010101" pitchFamily="49" charset="-122"/>
              <a:ea typeface="楷体" panose="02010609060101010101" pitchFamily="49" charset="-122"/>
            </a:endParaRPr>
          </a:p>
        </p:txBody>
      </p:sp>
      <p:sp>
        <p:nvSpPr>
          <p:cNvPr id="4" name="Rectangle 5"/>
          <p:cNvSpPr>
            <a:spLocks noChangeArrowheads="1"/>
          </p:cNvSpPr>
          <p:nvPr/>
        </p:nvSpPr>
        <p:spPr bwMode="auto">
          <a:xfrm>
            <a:off x="575556" y="1772816"/>
            <a:ext cx="8374087" cy="369332"/>
          </a:xfrm>
          <a:prstGeom prst="rect">
            <a:avLst/>
          </a:prstGeom>
          <a:noFill/>
          <a:ln w="9525" algn="ctr">
            <a:noFill/>
            <a:miter lim="800000"/>
          </a:ln>
          <a:effectLst/>
        </p:spPr>
        <p:txBody>
          <a:bodyPr wrap="none" lIns="0" tIns="0" rIns="0" bIns="0" anchor="ctr">
            <a:spAutoFit/>
          </a:bodyPr>
          <a:lstStyle/>
          <a:p>
            <a:pPr>
              <a:spcBef>
                <a:spcPct val="0"/>
              </a:spcBef>
            </a:pPr>
            <a:r>
              <a:rPr lang="zh-CN" altLang="en-US" sz="2400" dirty="0">
                <a:ea typeface="楷体_GB2312" pitchFamily="49" charset="-122"/>
              </a:rPr>
              <a:t>只有具备了清楚而量化的性能指标，性能测试才能开始实施。</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5" name="Rectangle 6"/>
          <p:cNvSpPr>
            <a:spLocks noChangeArrowheads="1"/>
          </p:cNvSpPr>
          <p:nvPr/>
        </p:nvSpPr>
        <p:spPr bwMode="auto">
          <a:xfrm>
            <a:off x="791580" y="4869160"/>
            <a:ext cx="7921625" cy="1107996"/>
          </a:xfrm>
          <a:prstGeom prst="rect">
            <a:avLst/>
          </a:prstGeom>
          <a:noFill/>
          <a:ln w="9525" algn="ctr">
            <a:noFill/>
            <a:miter lim="800000"/>
          </a:ln>
          <a:effectLst/>
        </p:spPr>
        <p:txBody>
          <a:bodyPr lIns="0" tIns="0" rIns="0" bIns="0" anchor="ctr">
            <a:spAutoFit/>
          </a:bodyPr>
          <a:lstStyle/>
          <a:p>
            <a:pPr>
              <a:spcBef>
                <a:spcPct val="0"/>
              </a:spcBef>
            </a:pPr>
            <a:r>
              <a:rPr lang="zh-CN" altLang="en-US" sz="2400" dirty="0">
                <a:ea typeface="楷体_GB2312" pitchFamily="49" charset="-122"/>
              </a:rPr>
              <a:t>响应时间是用户的关注点，容量和数据吞吐量是（产品市场团队）业务处理方面的关注点，而系统资源占用率是开发团队的技术关注点 </a:t>
            </a:r>
            <a:endParaRPr lang="zh-CN" altLang="en-US" sz="24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p:cNvSpPr/>
          <p:nvPr/>
        </p:nvSpPr>
        <p:spPr>
          <a:xfrm>
            <a:off x="4166616" y="2317309"/>
            <a:ext cx="414412" cy="688507"/>
          </a:xfrm>
          <a:custGeom>
            <a:avLst/>
            <a:gdLst>
              <a:gd name="connsiteX0" fmla="*/ 0 w 484632"/>
              <a:gd name="connsiteY0" fmla="*/ 516635 h 758951"/>
              <a:gd name="connsiteX1" fmla="*/ 121158 w 484632"/>
              <a:gd name="connsiteY1" fmla="*/ 516635 h 758951"/>
              <a:gd name="connsiteX2" fmla="*/ 121158 w 484632"/>
              <a:gd name="connsiteY2" fmla="*/ 0 h 758951"/>
              <a:gd name="connsiteX3" fmla="*/ 363473 w 484632"/>
              <a:gd name="connsiteY3" fmla="*/ 0 h 758951"/>
              <a:gd name="connsiteX4" fmla="*/ 363473 w 484632"/>
              <a:gd name="connsiteY4" fmla="*/ 516635 h 758951"/>
              <a:gd name="connsiteX5" fmla="*/ 484632 w 484632"/>
              <a:gd name="connsiteY5" fmla="*/ 516635 h 758951"/>
              <a:gd name="connsiteX6" fmla="*/ 242316 w 484632"/>
              <a:gd name="connsiteY6" fmla="*/ 758951 h 758951"/>
              <a:gd name="connsiteX7" fmla="*/ 0 w 484632"/>
              <a:gd name="connsiteY7" fmla="*/ 516635 h 7589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484632" h="758951">
                <a:moveTo>
                  <a:pt x="0" y="516635"/>
                </a:moveTo>
                <a:lnTo>
                  <a:pt x="121158" y="516635"/>
                </a:lnTo>
                <a:lnTo>
                  <a:pt x="121158" y="0"/>
                </a:lnTo>
                <a:lnTo>
                  <a:pt x="363473" y="0"/>
                </a:lnTo>
                <a:lnTo>
                  <a:pt x="363473" y="516635"/>
                </a:lnTo>
                <a:lnTo>
                  <a:pt x="484632" y="516635"/>
                </a:lnTo>
                <a:lnTo>
                  <a:pt x="242316" y="758951"/>
                </a:lnTo>
                <a:lnTo>
                  <a:pt x="0" y="516635"/>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lnSpc>
                <a:spcPct val="130000"/>
              </a:lnSpc>
            </a:pPr>
            <a:endParaRPr lang="zh-CN" altLang="en-US"/>
          </a:p>
        </p:txBody>
      </p:sp>
      <p:sp>
        <p:nvSpPr>
          <p:cNvPr id="2" name="TextBox 1"/>
          <p:cNvSpPr txBox="1"/>
          <p:nvPr/>
        </p:nvSpPr>
        <p:spPr>
          <a:xfrm>
            <a:off x="1042546" y="6209932"/>
            <a:ext cx="102750" cy="140176"/>
          </a:xfrm>
          <a:prstGeom prst="rect">
            <a:avLst/>
          </a:prstGeom>
          <a:noFill/>
        </p:spPr>
        <p:txBody>
          <a:bodyPr wrap="none" lIns="0" tIns="0" rIns="0" bIns="40078" rtlCol="0">
            <a:spAutoFit/>
          </a:bodyPr>
          <a:lstStyle/>
          <a:p>
            <a:pPr>
              <a:lnSpc>
                <a:spcPts val="790"/>
              </a:lnSpc>
            </a:pPr>
            <a:r>
              <a:rPr lang="en-US" altLang="zh-CN" sz="600" dirty="0">
                <a:solidFill>
                  <a:srgbClr val="7E7E7E"/>
                </a:solidFill>
                <a:latin typeface="Times New Roman" panose="02020603050405020304" pitchFamily="18" charset="0"/>
                <a:cs typeface="Times New Roman" panose="02020603050405020304" pitchFamily="18" charset="0"/>
              </a:rPr>
              <a:t>12</a:t>
            </a:r>
            <a:endParaRPr lang="en-US" altLang="zh-CN" sz="600" dirty="0">
              <a:solidFill>
                <a:srgbClr val="7E7E7E"/>
              </a:solidFill>
              <a:latin typeface="Times New Roman" panose="02020603050405020304" pitchFamily="18" charset="0"/>
              <a:cs typeface="Times New Roman" panose="02020603050405020304" pitchFamily="18" charset="0"/>
            </a:endParaRPr>
          </a:p>
        </p:txBody>
      </p:sp>
      <p:sp>
        <p:nvSpPr>
          <p:cNvPr id="9" name="TextBox 1"/>
          <p:cNvSpPr txBox="1"/>
          <p:nvPr/>
        </p:nvSpPr>
        <p:spPr>
          <a:xfrm>
            <a:off x="2483768" y="476672"/>
            <a:ext cx="4561352" cy="525324"/>
          </a:xfrm>
          <a:prstGeom prst="rect">
            <a:avLst/>
          </a:prstGeom>
          <a:noFill/>
        </p:spPr>
        <p:txBody>
          <a:bodyPr wrap="none" lIns="0" tIns="0" rIns="0" bIns="40078" rtlCol="0">
            <a:spAutoFit/>
          </a:bodyPr>
          <a:lstStyle/>
          <a:p>
            <a:pPr>
              <a:lnSpc>
                <a:spcPts val="3770"/>
              </a:lnSpc>
            </a:pPr>
            <a:r>
              <a:rPr kumimoji="1" lang="en-US" altLang="zh-CN" sz="3200" b="1" dirty="0" smtClean="0">
                <a:solidFill>
                  <a:schemeClr val="tx1"/>
                </a:solidFill>
                <a:latin typeface="+mj-lt"/>
                <a:ea typeface="楷体_GB2312" pitchFamily="49" charset="-122"/>
                <a:cs typeface="+mj-cs"/>
              </a:rPr>
              <a:t>性能需求</a:t>
            </a:r>
            <a:r>
              <a:rPr kumimoji="1" lang="zh-CN" altLang="en-US" sz="3200" b="1" dirty="0" smtClean="0">
                <a:solidFill>
                  <a:schemeClr val="tx1"/>
                </a:solidFill>
                <a:latin typeface="+mj-lt"/>
                <a:ea typeface="楷体_GB2312" pitchFamily="49" charset="-122"/>
                <a:cs typeface="+mj-cs"/>
              </a:rPr>
              <a:t>应具有</a:t>
            </a:r>
            <a:r>
              <a:rPr kumimoji="1" lang="en-US" altLang="zh-CN" sz="3200" b="1" dirty="0">
                <a:solidFill>
                  <a:schemeClr val="tx1"/>
                </a:solidFill>
                <a:ea typeface="楷体_GB2312" pitchFamily="49" charset="-122"/>
              </a:rPr>
              <a:t>可</a:t>
            </a:r>
            <a:r>
              <a:rPr kumimoji="1" lang="en-US" altLang="zh-CN" sz="3200" b="1" dirty="0" smtClean="0">
                <a:solidFill>
                  <a:schemeClr val="tx1"/>
                </a:solidFill>
                <a:ea typeface="楷体_GB2312" pitchFamily="49" charset="-122"/>
              </a:rPr>
              <a:t>测试</a:t>
            </a:r>
            <a:r>
              <a:rPr kumimoji="1" lang="zh-CN" altLang="en-US" sz="3200" b="1" dirty="0" smtClean="0">
                <a:solidFill>
                  <a:schemeClr val="tx1"/>
                </a:solidFill>
                <a:ea typeface="楷体_GB2312" pitchFamily="49" charset="-122"/>
              </a:rPr>
              <a:t>性</a:t>
            </a:r>
            <a:endParaRPr kumimoji="1" lang="zh-CN" altLang="en-US" sz="3200" b="1" dirty="0" smtClean="0">
              <a:solidFill>
                <a:schemeClr val="tx1"/>
              </a:solidFill>
              <a:latin typeface="+mj-lt"/>
              <a:ea typeface="楷体_GB2312" pitchFamily="49" charset="-122"/>
              <a:cs typeface="+mj-cs"/>
            </a:endParaRPr>
          </a:p>
        </p:txBody>
      </p:sp>
      <p:sp>
        <p:nvSpPr>
          <p:cNvPr id="10" name="TextBox 1"/>
          <p:cNvSpPr txBox="1"/>
          <p:nvPr/>
        </p:nvSpPr>
        <p:spPr>
          <a:xfrm>
            <a:off x="1115616" y="2132856"/>
            <a:ext cx="7280839" cy="386718"/>
          </a:xfrm>
          <a:prstGeom prst="rect">
            <a:avLst/>
          </a:prstGeom>
          <a:solidFill>
            <a:srgbClr val="FF6699"/>
          </a:solidFill>
        </p:spPr>
        <p:txBody>
          <a:bodyPr wrap="none" lIns="0" tIns="0" rIns="0" bIns="40078" rtlCol="0">
            <a:spAutoFit/>
          </a:bodyPr>
          <a:lstStyle/>
          <a:p>
            <a:pPr>
              <a:lnSpc>
                <a:spcPct val="130000"/>
              </a:lnSpc>
            </a:pPr>
            <a:r>
              <a:rPr lang="en-US" altLang="zh-CN" dirty="0">
                <a:solidFill>
                  <a:srgbClr val="000000"/>
                </a:solidFill>
                <a:latin typeface="宋体" panose="02010600030101010101" pitchFamily="2" charset="-122"/>
                <a:cs typeface="宋体" panose="02010600030101010101" pitchFamily="2" charset="-122"/>
              </a:rPr>
              <a:t>每天支持</a:t>
            </a:r>
            <a:r>
              <a:rPr lang="en-US" altLang="zh-CN"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宋体" panose="02010600030101010101" pitchFamily="2" charset="-122"/>
                <a:cs typeface="宋体" panose="02010600030101010101" pitchFamily="2" charset="-122"/>
              </a:rPr>
              <a:t>亿交易量，所有交易响应时间在</a:t>
            </a:r>
            <a:r>
              <a:rPr lang="en-US" altLang="zh-CN"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宋体" panose="02010600030101010101" pitchFamily="2" charset="-122"/>
                <a:cs typeface="宋体" panose="02010600030101010101" pitchFamily="2" charset="-122"/>
              </a:rPr>
              <a:t>秒钟以内，支持</a:t>
            </a:r>
            <a:r>
              <a:rPr lang="en-US" altLang="zh-CN" dirty="0">
                <a:solidFill>
                  <a:srgbClr val="000000"/>
                </a:solidFill>
                <a:latin typeface="Times New Roman" panose="02020603050405020304" pitchFamily="18" charset="0"/>
                <a:cs typeface="Times New Roman" panose="02020603050405020304" pitchFamily="18" charset="0"/>
              </a:rPr>
              <a:t>1.5</a:t>
            </a:r>
            <a:r>
              <a:rPr lang="en-US" altLang="zh-CN" dirty="0">
                <a:solidFill>
                  <a:srgbClr val="000000"/>
                </a:solidFill>
                <a:latin typeface="宋体" panose="02010600030101010101" pitchFamily="2" charset="-122"/>
                <a:cs typeface="宋体" panose="02010600030101010101" pitchFamily="2" charset="-122"/>
              </a:rPr>
              <a:t>亿用户</a:t>
            </a:r>
            <a:r>
              <a:rPr lang="en-US" altLang="zh-CN" dirty="0" smtClean="0">
                <a:solidFill>
                  <a:srgbClr val="000000"/>
                </a:solidFill>
                <a:latin typeface="宋体" panose="02010600030101010101" pitchFamily="2" charset="-122"/>
                <a:cs typeface="宋体" panose="02010600030101010101" pitchFamily="2" charset="-122"/>
              </a:rPr>
              <a:t>。</a:t>
            </a:r>
            <a:endParaRPr lang="en-US" altLang="zh-CN" dirty="0">
              <a:solidFill>
                <a:srgbClr val="000000"/>
              </a:solidFill>
              <a:latin typeface="宋体" panose="02010600030101010101" pitchFamily="2" charset="-122"/>
              <a:cs typeface="宋体" panose="02010600030101010101" pitchFamily="2" charset="-122"/>
            </a:endParaRPr>
          </a:p>
        </p:txBody>
      </p:sp>
      <p:sp>
        <p:nvSpPr>
          <p:cNvPr id="12" name="TextBox 1"/>
          <p:cNvSpPr txBox="1"/>
          <p:nvPr/>
        </p:nvSpPr>
        <p:spPr>
          <a:xfrm>
            <a:off x="1115616" y="3429000"/>
            <a:ext cx="7225802" cy="2187211"/>
          </a:xfrm>
          <a:prstGeom prst="rect">
            <a:avLst/>
          </a:prstGeom>
          <a:solidFill>
            <a:schemeClr val="accent1"/>
          </a:solidFill>
        </p:spPr>
        <p:txBody>
          <a:bodyPr wrap="none" lIns="0" tIns="0" rIns="0" bIns="40078" rtlCol="0">
            <a:spAutoFit/>
          </a:bodyPr>
          <a:lstStyle/>
          <a:p>
            <a:pPr>
              <a:lnSpc>
                <a:spcPct val="130000"/>
              </a:lnSpc>
            </a:pPr>
            <a:r>
              <a:rPr lang="en-US" altLang="zh-CN" i="0" dirty="0">
                <a:solidFill>
                  <a:srgbClr val="000000"/>
                </a:solidFill>
                <a:latin typeface="宋体" panose="02010600030101010101" pitchFamily="2" charset="-122"/>
                <a:cs typeface="宋体" panose="02010600030101010101" pitchFamily="2" charset="-122"/>
              </a:rPr>
              <a:t>每天支持</a:t>
            </a:r>
            <a:r>
              <a:rPr lang="en-US" altLang="zh-CN" i="0" dirty="0">
                <a:solidFill>
                  <a:srgbClr val="000000"/>
                </a:solidFill>
                <a:latin typeface="Times New Roman" panose="02020603050405020304" pitchFamily="18" charset="0"/>
                <a:cs typeface="Times New Roman" panose="02020603050405020304" pitchFamily="18" charset="0"/>
              </a:rPr>
              <a:t>1</a:t>
            </a:r>
            <a:r>
              <a:rPr lang="en-US" altLang="zh-CN" i="0" dirty="0">
                <a:solidFill>
                  <a:srgbClr val="000000"/>
                </a:solidFill>
                <a:latin typeface="宋体" panose="02010600030101010101" pitchFamily="2" charset="-122"/>
                <a:cs typeface="宋体" panose="02010600030101010101" pitchFamily="2" charset="-122"/>
              </a:rPr>
              <a:t>亿交易量，正常业务模型最高支持</a:t>
            </a:r>
            <a:r>
              <a:rPr lang="en-US" altLang="zh-CN" i="0" dirty="0">
                <a:solidFill>
                  <a:srgbClr val="000000"/>
                </a:solidFill>
                <a:latin typeface="Times New Roman" panose="02020603050405020304" pitchFamily="18" charset="0"/>
                <a:cs typeface="Times New Roman" panose="02020603050405020304" pitchFamily="18" charset="0"/>
              </a:rPr>
              <a:t>1000TPS</a:t>
            </a:r>
            <a:r>
              <a:rPr lang="en-US" altLang="zh-CN" i="0" dirty="0" smtClean="0">
                <a:solidFill>
                  <a:srgbClr val="000000"/>
                </a:solidFill>
                <a:latin typeface="宋体" panose="02010600030101010101" pitchFamily="2" charset="-122"/>
                <a:cs typeface="宋体" panose="02010600030101010101" pitchFamily="2" charset="-122"/>
              </a:rPr>
              <a:t>；</a:t>
            </a:r>
            <a:endParaRPr lang="en-US" altLang="zh-CN" i="0" dirty="0" smtClean="0">
              <a:solidFill>
                <a:srgbClr val="000000"/>
              </a:solidFill>
              <a:latin typeface="宋体" panose="02010600030101010101" pitchFamily="2" charset="-122"/>
              <a:cs typeface="宋体" panose="02010600030101010101" pitchFamily="2" charset="-122"/>
            </a:endParaRPr>
          </a:p>
          <a:p>
            <a:pPr>
              <a:lnSpc>
                <a:spcPct val="130000"/>
              </a:lnSpc>
            </a:pPr>
            <a:r>
              <a:rPr lang="en-US" altLang="zh-CN" i="0" dirty="0" smtClean="0">
                <a:solidFill>
                  <a:srgbClr val="000000"/>
                </a:solidFill>
                <a:latin typeface="宋体" panose="02010600030101010101" pitchFamily="2" charset="-122"/>
                <a:cs typeface="宋体" panose="02010600030101010101" pitchFamily="2" charset="-122"/>
              </a:rPr>
              <a:t>本地</a:t>
            </a:r>
            <a:r>
              <a:rPr lang="en-US" altLang="zh-CN" i="0" dirty="0">
                <a:solidFill>
                  <a:srgbClr val="000000"/>
                </a:solidFill>
                <a:latin typeface="宋体" panose="02010600030101010101" pitchFamily="2" charset="-122"/>
                <a:cs typeface="宋体" panose="02010600030101010101" pitchFamily="2" charset="-122"/>
              </a:rPr>
              <a:t>交易高峰响应时间在</a:t>
            </a:r>
            <a:r>
              <a:rPr lang="en-US" altLang="zh-CN" i="0" dirty="0">
                <a:solidFill>
                  <a:srgbClr val="000000"/>
                </a:solidFill>
                <a:latin typeface="Times New Roman" panose="02020603050405020304" pitchFamily="18" charset="0"/>
                <a:cs typeface="Times New Roman" panose="02020603050405020304" pitchFamily="18" charset="0"/>
              </a:rPr>
              <a:t>1</a:t>
            </a:r>
            <a:r>
              <a:rPr lang="en-US" altLang="zh-CN" i="0" dirty="0">
                <a:solidFill>
                  <a:srgbClr val="000000"/>
                </a:solidFill>
                <a:latin typeface="宋体" panose="02010600030101010101" pitchFamily="2" charset="-122"/>
                <a:cs typeface="宋体" panose="02010600030101010101" pitchFamily="2" charset="-122"/>
              </a:rPr>
              <a:t>秒钟以内，跨行交易响应时间在</a:t>
            </a:r>
            <a:r>
              <a:rPr lang="en-US" altLang="zh-CN" i="0" dirty="0">
                <a:solidFill>
                  <a:srgbClr val="000000"/>
                </a:solidFill>
                <a:latin typeface="Times New Roman" panose="02020603050405020304" pitchFamily="18" charset="0"/>
                <a:cs typeface="Times New Roman" panose="02020603050405020304" pitchFamily="18" charset="0"/>
              </a:rPr>
              <a:t>2</a:t>
            </a:r>
            <a:r>
              <a:rPr lang="en-US" altLang="zh-CN" i="0" dirty="0">
                <a:solidFill>
                  <a:srgbClr val="000000"/>
                </a:solidFill>
                <a:latin typeface="宋体" panose="02010600030101010101" pitchFamily="2" charset="-122"/>
                <a:cs typeface="宋体" panose="02010600030101010101" pitchFamily="2" charset="-122"/>
              </a:rPr>
              <a:t>秒钟以内；</a:t>
            </a:r>
            <a:endParaRPr lang="en-US" altLang="zh-CN" i="0" dirty="0">
              <a:solidFill>
                <a:srgbClr val="000000"/>
              </a:solidFill>
              <a:latin typeface="宋体" panose="02010600030101010101" pitchFamily="2" charset="-122"/>
              <a:cs typeface="宋体" panose="02010600030101010101" pitchFamily="2" charset="-122"/>
            </a:endParaRPr>
          </a:p>
          <a:p>
            <a:pPr>
              <a:lnSpc>
                <a:spcPct val="130000"/>
              </a:lnSpc>
            </a:pPr>
            <a:r>
              <a:rPr lang="en-US" altLang="zh-CN" i="0" dirty="0">
                <a:solidFill>
                  <a:srgbClr val="000000"/>
                </a:solidFill>
                <a:latin typeface="宋体" panose="02010600030101010101" pitchFamily="2" charset="-122"/>
                <a:cs typeface="宋体" panose="02010600030101010101" pitchFamily="2" charset="-122"/>
              </a:rPr>
              <a:t>支持</a:t>
            </a:r>
            <a:r>
              <a:rPr lang="en-US" altLang="zh-CN" i="0" dirty="0">
                <a:solidFill>
                  <a:srgbClr val="000000"/>
                </a:solidFill>
                <a:latin typeface="Times New Roman" panose="02020603050405020304" pitchFamily="18" charset="0"/>
                <a:cs typeface="Times New Roman" panose="02020603050405020304" pitchFamily="18" charset="0"/>
              </a:rPr>
              <a:t>1.5</a:t>
            </a:r>
            <a:r>
              <a:rPr lang="en-US" altLang="zh-CN" i="0" dirty="0">
                <a:solidFill>
                  <a:srgbClr val="000000"/>
                </a:solidFill>
                <a:latin typeface="宋体" panose="02010600030101010101" pitchFamily="2" charset="-122"/>
                <a:cs typeface="宋体" panose="02010600030101010101" pitchFamily="2" charset="-122"/>
              </a:rPr>
              <a:t>亿用户，支持</a:t>
            </a:r>
            <a:r>
              <a:rPr lang="en-US" altLang="zh-CN" i="0" dirty="0">
                <a:solidFill>
                  <a:srgbClr val="000000"/>
                </a:solidFill>
                <a:latin typeface="Times New Roman" panose="02020603050405020304" pitchFamily="18" charset="0"/>
                <a:cs typeface="Times New Roman" panose="02020603050405020304" pitchFamily="18" charset="0"/>
              </a:rPr>
              <a:t>100</a:t>
            </a:r>
            <a:r>
              <a:rPr lang="en-US" altLang="zh-CN" i="0" dirty="0">
                <a:solidFill>
                  <a:srgbClr val="000000"/>
                </a:solidFill>
                <a:latin typeface="宋体" panose="02010600030101010101" pitchFamily="2" charset="-122"/>
                <a:cs typeface="宋体" panose="02010600030101010101" pitchFamily="2" charset="-122"/>
              </a:rPr>
              <a:t>万在线用户；</a:t>
            </a:r>
            <a:endParaRPr lang="en-US" altLang="zh-CN" i="0" dirty="0">
              <a:solidFill>
                <a:srgbClr val="000000"/>
              </a:solidFill>
              <a:latin typeface="宋体" panose="02010600030101010101" pitchFamily="2" charset="-122"/>
              <a:cs typeface="宋体" panose="02010600030101010101" pitchFamily="2" charset="-122"/>
            </a:endParaRPr>
          </a:p>
          <a:p>
            <a:pPr>
              <a:lnSpc>
                <a:spcPct val="130000"/>
              </a:lnSpc>
            </a:pPr>
            <a:r>
              <a:rPr lang="en-US" altLang="zh-CN" i="0" dirty="0">
                <a:solidFill>
                  <a:srgbClr val="000000"/>
                </a:solidFill>
                <a:latin typeface="宋体" panose="02010600030101010101" pitchFamily="2" charset="-122"/>
                <a:cs typeface="宋体" panose="02010600030101010101" pitchFamily="2" charset="-122"/>
              </a:rPr>
              <a:t>交易成功率</a:t>
            </a:r>
            <a:r>
              <a:rPr lang="en-US" altLang="zh-CN" i="0" dirty="0">
                <a:solidFill>
                  <a:srgbClr val="000000"/>
                </a:solidFill>
                <a:latin typeface="Times New Roman" panose="02020603050405020304" pitchFamily="18" charset="0"/>
                <a:cs typeface="Times New Roman" panose="02020603050405020304" pitchFamily="18" charset="0"/>
              </a:rPr>
              <a:t>99.99%</a:t>
            </a:r>
            <a:r>
              <a:rPr lang="en-US" altLang="zh-CN" i="0" dirty="0">
                <a:solidFill>
                  <a:srgbClr val="000000"/>
                </a:solidFill>
                <a:latin typeface="宋体" panose="02010600030101010101" pitchFamily="2" charset="-122"/>
                <a:cs typeface="宋体" panose="02010600030101010101" pitchFamily="2" charset="-122"/>
              </a:rPr>
              <a:t>以上</a:t>
            </a:r>
            <a:r>
              <a:rPr lang="en-US" altLang="zh-CN" i="0" dirty="0" smtClean="0">
                <a:solidFill>
                  <a:srgbClr val="000000"/>
                </a:solidFill>
                <a:latin typeface="宋体" panose="02010600030101010101" pitchFamily="2" charset="-122"/>
                <a:cs typeface="宋体" panose="02010600030101010101" pitchFamily="2" charset="-122"/>
              </a:rPr>
              <a:t>；</a:t>
            </a:r>
            <a:endParaRPr lang="en-US" altLang="zh-CN" i="0" dirty="0" smtClean="0">
              <a:solidFill>
                <a:srgbClr val="000000"/>
              </a:solidFill>
              <a:latin typeface="宋体" panose="02010600030101010101" pitchFamily="2" charset="-122"/>
              <a:cs typeface="宋体" panose="02010600030101010101" pitchFamily="2" charset="-122"/>
            </a:endParaRPr>
          </a:p>
          <a:p>
            <a:pPr>
              <a:lnSpc>
                <a:spcPct val="130000"/>
              </a:lnSpc>
            </a:pPr>
            <a:r>
              <a:rPr lang="en-US" altLang="zh-CN" i="0" dirty="0" err="1">
                <a:solidFill>
                  <a:srgbClr val="000000"/>
                </a:solidFill>
                <a:latin typeface="宋体" panose="02010600030101010101" pitchFamily="2" charset="-122"/>
                <a:cs typeface="宋体" panose="02010600030101010101" pitchFamily="2" charset="-122"/>
              </a:rPr>
              <a:t>资源利用率：</a:t>
            </a:r>
            <a:r>
              <a:rPr lang="en-US" altLang="zh-CN" i="0" dirty="0" err="1">
                <a:solidFill>
                  <a:srgbClr val="000000"/>
                </a:solidFill>
                <a:latin typeface="Times New Roman" panose="02020603050405020304" pitchFamily="18" charset="0"/>
                <a:cs typeface="Times New Roman" panose="02020603050405020304" pitchFamily="18" charset="0"/>
              </a:rPr>
              <a:t>CPU</a:t>
            </a:r>
            <a:r>
              <a:rPr lang="en-US" altLang="zh-CN" i="0" dirty="0">
                <a:latin typeface="Times New Roman" panose="02020603050405020304" pitchFamily="18" charset="0"/>
                <a:cs typeface="Times New Roman" panose="02020603050405020304" pitchFamily="18" charset="0"/>
              </a:rPr>
              <a:t> </a:t>
            </a:r>
            <a:r>
              <a:rPr lang="en-US" altLang="zh-CN" i="0" dirty="0">
                <a:solidFill>
                  <a:srgbClr val="000000"/>
                </a:solidFill>
                <a:latin typeface="Times New Roman" panose="02020603050405020304" pitchFamily="18" charset="0"/>
                <a:cs typeface="Times New Roman" panose="02020603050405020304" pitchFamily="18" charset="0"/>
              </a:rPr>
              <a:t>70%</a:t>
            </a:r>
            <a:r>
              <a:rPr lang="en-US" altLang="zh-CN" i="0" dirty="0">
                <a:solidFill>
                  <a:srgbClr val="000000"/>
                </a:solidFill>
                <a:latin typeface="宋体" panose="02010600030101010101" pitchFamily="2" charset="-122"/>
                <a:cs typeface="宋体" panose="02010600030101010101" pitchFamily="2" charset="-122"/>
              </a:rPr>
              <a:t>以内、内存</a:t>
            </a:r>
            <a:r>
              <a:rPr lang="en-US" altLang="zh-CN" i="0" dirty="0">
                <a:solidFill>
                  <a:srgbClr val="000000"/>
                </a:solidFill>
                <a:latin typeface="Times New Roman" panose="02020603050405020304" pitchFamily="18" charset="0"/>
                <a:cs typeface="Times New Roman" panose="02020603050405020304" pitchFamily="18" charset="0"/>
              </a:rPr>
              <a:t>80%</a:t>
            </a:r>
            <a:r>
              <a:rPr lang="en-US" altLang="zh-CN" i="0" dirty="0">
                <a:solidFill>
                  <a:srgbClr val="000000"/>
                </a:solidFill>
                <a:latin typeface="宋体" panose="02010600030101010101" pitchFamily="2" charset="-122"/>
                <a:cs typeface="宋体" panose="02010600030101010101" pitchFamily="2" charset="-122"/>
              </a:rPr>
              <a:t>以内</a:t>
            </a:r>
            <a:r>
              <a:rPr lang="en-US" altLang="zh-CN" i="0" dirty="0">
                <a:solidFill>
                  <a:srgbClr val="000000"/>
                </a:solidFill>
                <a:latin typeface="Times New Roman" panose="02020603050405020304" pitchFamily="18" charset="0"/>
                <a:cs typeface="Times New Roman" panose="02020603050405020304" pitchFamily="18" charset="0"/>
              </a:rPr>
              <a:t>……</a:t>
            </a:r>
            <a:endParaRPr lang="en-US" altLang="zh-CN" i="0" dirty="0">
              <a:solidFill>
                <a:srgbClr val="000000"/>
              </a:solidFill>
              <a:latin typeface="Times New Roman" panose="02020603050405020304" pitchFamily="18" charset="0"/>
              <a:cs typeface="Times New Roman" panose="02020603050405020304" pitchFamily="18" charset="0"/>
            </a:endParaRPr>
          </a:p>
          <a:p>
            <a:pPr>
              <a:lnSpc>
                <a:spcPct val="130000"/>
              </a:lnSpc>
            </a:pPr>
            <a:r>
              <a:rPr lang="zh-CN" altLang="en-US" i="0" dirty="0" smtClean="0">
                <a:solidFill>
                  <a:srgbClr val="000000"/>
                </a:solidFill>
                <a:latin typeface="宋体" panose="02010600030101010101" pitchFamily="2" charset="-122"/>
                <a:cs typeface="宋体" panose="02010600030101010101" pitchFamily="2" charset="-122"/>
              </a:rPr>
              <a:t>上下文驱动</a:t>
            </a:r>
            <a:r>
              <a:rPr lang="en-US" altLang="zh-CN" i="0" dirty="0" smtClean="0">
                <a:solidFill>
                  <a:srgbClr val="000000"/>
                </a:solidFill>
                <a:latin typeface="宋体" panose="02010600030101010101" pitchFamily="2" charset="-122"/>
                <a:cs typeface="宋体" panose="02010600030101010101" pitchFamily="2" charset="-122"/>
              </a:rPr>
              <a:t>：</a:t>
            </a:r>
            <a:r>
              <a:rPr lang="en-US" altLang="zh-CN" i="0" dirty="0">
                <a:solidFill>
                  <a:srgbClr val="000000"/>
                </a:solidFill>
                <a:latin typeface="宋体" panose="02010600030101010101" pitchFamily="2" charset="-122"/>
                <a:cs typeface="宋体" panose="02010600030101010101" pitchFamily="2" charset="-122"/>
              </a:rPr>
              <a:t>不同业务场景指标，不同业务支持</a:t>
            </a:r>
            <a:r>
              <a:rPr lang="en-US" altLang="zh-CN" i="0" dirty="0" smtClean="0">
                <a:solidFill>
                  <a:srgbClr val="000000"/>
                </a:solidFill>
                <a:latin typeface="宋体" panose="02010600030101010101" pitchFamily="2" charset="-122"/>
                <a:cs typeface="宋体" panose="02010600030101010101" pitchFamily="2" charset="-122"/>
              </a:rPr>
              <a:t>指标</a:t>
            </a:r>
            <a:endParaRPr lang="en-US" altLang="zh-CN" i="0" dirty="0">
              <a:solidFill>
                <a:srgbClr val="000000"/>
              </a:solidFill>
              <a:latin typeface="宋体" panose="02010600030101010101" pitchFamily="2" charset="-122"/>
              <a:cs typeface="宋体" panose="02010600030101010101" pitchFamily="2" charset="-122"/>
            </a:endParaRPr>
          </a:p>
        </p:txBody>
      </p:sp>
      <p:sp>
        <p:nvSpPr>
          <p:cNvPr id="4" name="下箭头 3"/>
          <p:cNvSpPr/>
          <p:nvPr/>
        </p:nvSpPr>
        <p:spPr>
          <a:xfrm>
            <a:off x="4211960" y="2564904"/>
            <a:ext cx="432048" cy="792088"/>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p>
            <a:r>
              <a:rPr kumimoji="1" lang="en-US" altLang="zh-CN" b="1" dirty="0" smtClean="0">
                <a:ea typeface="楷体_GB2312" pitchFamily="49" charset="-122"/>
                <a:sym typeface="+mn-ea"/>
              </a:rPr>
              <a:t>性能需求</a:t>
            </a:r>
            <a:r>
              <a:rPr kumimoji="1" lang="zh-CN" altLang="en-US" b="1" dirty="0" smtClean="0">
                <a:ea typeface="楷体_GB2312" pitchFamily="49" charset="-122"/>
                <a:sym typeface="+mn-ea"/>
              </a:rPr>
              <a:t>应具有</a:t>
            </a:r>
            <a:r>
              <a:rPr kumimoji="1" lang="en-US" altLang="zh-CN" b="1" dirty="0">
                <a:ea typeface="楷体_GB2312" pitchFamily="49" charset="-122"/>
                <a:sym typeface="+mn-ea"/>
              </a:rPr>
              <a:t>可</a:t>
            </a:r>
            <a:r>
              <a:rPr kumimoji="1" lang="en-US" altLang="zh-CN" b="1" dirty="0" smtClean="0">
                <a:ea typeface="楷体_GB2312" pitchFamily="49" charset="-122"/>
                <a:sym typeface="+mn-ea"/>
              </a:rPr>
              <a:t>测试</a:t>
            </a:r>
            <a:r>
              <a:rPr kumimoji="1" lang="zh-CN" altLang="en-US" b="1" dirty="0" smtClean="0">
                <a:ea typeface="楷体_GB2312" pitchFamily="49" charset="-122"/>
                <a:sym typeface="+mn-ea"/>
              </a:rPr>
              <a:t>性</a:t>
            </a:r>
            <a:endParaRPr lang="zh-CN" altLang="en-US"/>
          </a:p>
        </p:txBody>
      </p:sp>
      <p:sp>
        <p:nvSpPr>
          <p:cNvPr id="2" name="TextBox 1"/>
          <p:cNvSpPr txBox="1"/>
          <p:nvPr/>
        </p:nvSpPr>
        <p:spPr>
          <a:xfrm>
            <a:off x="1042546" y="6209932"/>
            <a:ext cx="76200" cy="140970"/>
          </a:xfrm>
          <a:prstGeom prst="rect">
            <a:avLst/>
          </a:prstGeom>
          <a:noFill/>
        </p:spPr>
        <p:txBody>
          <a:bodyPr wrap="none" lIns="0" tIns="0" rIns="0" bIns="40078" rtlCol="0">
            <a:spAutoFit/>
          </a:bodyPr>
          <a:lstStyle/>
          <a:p>
            <a:pPr>
              <a:lnSpc>
                <a:spcPts val="790"/>
              </a:lnSpc>
            </a:pPr>
            <a:r>
              <a:rPr lang="en-US" altLang="zh-CN" sz="600" dirty="0">
                <a:solidFill>
                  <a:srgbClr val="7E7E7E"/>
                </a:solidFill>
                <a:latin typeface="Times New Roman" panose="02020603050405020304" pitchFamily="18" charset="0"/>
                <a:cs typeface="Times New Roman" panose="02020603050405020304" pitchFamily="18" charset="0"/>
              </a:rPr>
              <a:t>12</a:t>
            </a:r>
            <a:endParaRPr lang="en-US" altLang="zh-CN" sz="600" dirty="0">
              <a:solidFill>
                <a:srgbClr val="7E7E7E"/>
              </a:solidFill>
              <a:latin typeface="Times New Roman" panose="02020603050405020304" pitchFamily="18" charset="0"/>
              <a:cs typeface="Times New Roman" panose="02020603050405020304" pitchFamily="18" charset="0"/>
            </a:endParaRPr>
          </a:p>
        </p:txBody>
      </p:sp>
      <p:sp>
        <p:nvSpPr>
          <p:cNvPr id="15" name="内容占位符 14"/>
          <p:cNvSpPr/>
          <p:nvPr>
            <p:ph idx="1"/>
          </p:nvPr>
        </p:nvSpPr>
        <p:spPr/>
        <p:txBody>
          <a:bodyPr/>
          <a:p>
            <a:r>
              <a:rPr lang="zh-CN" altLang="en-US"/>
              <a:t>大家看看下面这种说法有什么问题</a:t>
            </a:r>
            <a:r>
              <a:rPr lang="zh-CN" altLang="en-US"/>
              <a:t>吗？</a:t>
            </a:r>
            <a:endParaRPr lang="zh-CN" altLang="en-US"/>
          </a:p>
        </p:txBody>
      </p:sp>
      <p:pic>
        <p:nvPicPr>
          <p:cNvPr id="17" name="图片 16"/>
          <p:cNvPicPr>
            <a:picLocks noChangeAspect="1"/>
          </p:cNvPicPr>
          <p:nvPr>
            <p:custDataLst>
              <p:tags r:id="rId1"/>
            </p:custDataLst>
          </p:nvPr>
        </p:nvPicPr>
        <p:blipFill>
          <a:blip r:embed="rId2"/>
          <a:stretch>
            <a:fillRect/>
          </a:stretch>
        </p:blipFill>
        <p:spPr>
          <a:xfrm>
            <a:off x="755650" y="2781300"/>
            <a:ext cx="7817485" cy="12001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p:cNvSpPr/>
          <p:nvPr/>
        </p:nvSpPr>
        <p:spPr>
          <a:xfrm>
            <a:off x="3849260" y="4318035"/>
            <a:ext cx="4498587" cy="8295"/>
          </a:xfrm>
          <a:custGeom>
            <a:avLst/>
            <a:gdLst>
              <a:gd name="connsiteX0" fmla="*/ 0 w 5260848"/>
              <a:gd name="connsiteY0" fmla="*/ 4572 h 9144"/>
              <a:gd name="connsiteX1" fmla="*/ 5260848 w 5260848"/>
              <a:gd name="connsiteY1" fmla="*/ 4572 h 9144"/>
            </a:gdLst>
            <a:ahLst/>
            <a:cxnLst>
              <a:cxn ang="0">
                <a:pos x="connsiteX0" y="connsiteY0"/>
              </a:cxn>
              <a:cxn ang="1">
                <a:pos x="connsiteX1" y="connsiteY1"/>
              </a:cxn>
            </a:cxnLst>
            <a:rect l="l" t="t" r="r" b="b"/>
            <a:pathLst>
              <a:path w="5260848" h="9144">
                <a:moveTo>
                  <a:pt x="0" y="4572"/>
                </a:moveTo>
                <a:lnTo>
                  <a:pt x="5260848" y="4572"/>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7" name="Freeform 3"/>
          <p:cNvSpPr/>
          <p:nvPr/>
        </p:nvSpPr>
        <p:spPr>
          <a:xfrm>
            <a:off x="384535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8" name="Freeform 3"/>
          <p:cNvSpPr/>
          <p:nvPr/>
        </p:nvSpPr>
        <p:spPr>
          <a:xfrm>
            <a:off x="3860989"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9" name="Freeform 3"/>
          <p:cNvSpPr/>
          <p:nvPr/>
        </p:nvSpPr>
        <p:spPr>
          <a:xfrm>
            <a:off x="387727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 name="Freeform 3"/>
          <p:cNvSpPr/>
          <p:nvPr/>
        </p:nvSpPr>
        <p:spPr>
          <a:xfrm>
            <a:off x="3892917"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 name="Freeform 3"/>
          <p:cNvSpPr/>
          <p:nvPr/>
        </p:nvSpPr>
        <p:spPr>
          <a:xfrm>
            <a:off x="390855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 name="Freeform 3"/>
          <p:cNvSpPr/>
          <p:nvPr/>
        </p:nvSpPr>
        <p:spPr>
          <a:xfrm>
            <a:off x="392419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3" name="Freeform 3"/>
          <p:cNvSpPr/>
          <p:nvPr/>
        </p:nvSpPr>
        <p:spPr>
          <a:xfrm>
            <a:off x="393983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4" name="Freeform 3"/>
          <p:cNvSpPr/>
          <p:nvPr/>
        </p:nvSpPr>
        <p:spPr>
          <a:xfrm>
            <a:off x="395547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5" name="Freeform 3"/>
          <p:cNvSpPr/>
          <p:nvPr/>
        </p:nvSpPr>
        <p:spPr>
          <a:xfrm>
            <a:off x="397110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6" name="Freeform 3"/>
          <p:cNvSpPr/>
          <p:nvPr/>
        </p:nvSpPr>
        <p:spPr>
          <a:xfrm>
            <a:off x="398739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7" name="Freeform 3"/>
          <p:cNvSpPr/>
          <p:nvPr/>
        </p:nvSpPr>
        <p:spPr>
          <a:xfrm>
            <a:off x="400303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8" name="Freeform 3"/>
          <p:cNvSpPr/>
          <p:nvPr/>
        </p:nvSpPr>
        <p:spPr>
          <a:xfrm>
            <a:off x="401867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9" name="Freeform 3"/>
          <p:cNvSpPr/>
          <p:nvPr/>
        </p:nvSpPr>
        <p:spPr>
          <a:xfrm>
            <a:off x="403431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0" name="Freeform 3"/>
          <p:cNvSpPr/>
          <p:nvPr/>
        </p:nvSpPr>
        <p:spPr>
          <a:xfrm>
            <a:off x="404995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1" name="Freeform 3"/>
          <p:cNvSpPr/>
          <p:nvPr/>
        </p:nvSpPr>
        <p:spPr>
          <a:xfrm>
            <a:off x="406558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2" name="Freeform 3"/>
          <p:cNvSpPr/>
          <p:nvPr/>
        </p:nvSpPr>
        <p:spPr>
          <a:xfrm>
            <a:off x="408122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3" name="Freeform 3"/>
          <p:cNvSpPr/>
          <p:nvPr/>
        </p:nvSpPr>
        <p:spPr>
          <a:xfrm>
            <a:off x="409751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4" name="Freeform 3"/>
          <p:cNvSpPr/>
          <p:nvPr/>
        </p:nvSpPr>
        <p:spPr>
          <a:xfrm>
            <a:off x="411315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5" name="Freeform 3"/>
          <p:cNvSpPr/>
          <p:nvPr/>
        </p:nvSpPr>
        <p:spPr>
          <a:xfrm>
            <a:off x="412879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6" name="Freeform 3"/>
          <p:cNvSpPr/>
          <p:nvPr/>
        </p:nvSpPr>
        <p:spPr>
          <a:xfrm>
            <a:off x="414443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7" name="Freeform 3"/>
          <p:cNvSpPr/>
          <p:nvPr/>
        </p:nvSpPr>
        <p:spPr>
          <a:xfrm>
            <a:off x="416007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8" name="Freeform 3"/>
          <p:cNvSpPr/>
          <p:nvPr/>
        </p:nvSpPr>
        <p:spPr>
          <a:xfrm>
            <a:off x="417570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29" name="Freeform 3"/>
          <p:cNvSpPr/>
          <p:nvPr/>
        </p:nvSpPr>
        <p:spPr>
          <a:xfrm>
            <a:off x="419134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30" name="Freeform 3"/>
          <p:cNvSpPr/>
          <p:nvPr/>
        </p:nvSpPr>
        <p:spPr>
          <a:xfrm>
            <a:off x="420698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31" name="Freeform 3"/>
          <p:cNvSpPr/>
          <p:nvPr/>
        </p:nvSpPr>
        <p:spPr>
          <a:xfrm>
            <a:off x="4223273"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24" name="Freeform 3"/>
          <p:cNvSpPr/>
          <p:nvPr/>
        </p:nvSpPr>
        <p:spPr>
          <a:xfrm>
            <a:off x="423891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25" name="Freeform 3"/>
          <p:cNvSpPr/>
          <p:nvPr/>
        </p:nvSpPr>
        <p:spPr>
          <a:xfrm>
            <a:off x="425455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26" name="Freeform 3"/>
          <p:cNvSpPr/>
          <p:nvPr/>
        </p:nvSpPr>
        <p:spPr>
          <a:xfrm>
            <a:off x="427018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28" name="Freeform 3"/>
          <p:cNvSpPr/>
          <p:nvPr/>
        </p:nvSpPr>
        <p:spPr>
          <a:xfrm>
            <a:off x="428582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29" name="Freeform 3"/>
          <p:cNvSpPr/>
          <p:nvPr/>
        </p:nvSpPr>
        <p:spPr>
          <a:xfrm>
            <a:off x="4301466"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0" name="Freeform 3"/>
          <p:cNvSpPr/>
          <p:nvPr/>
        </p:nvSpPr>
        <p:spPr>
          <a:xfrm>
            <a:off x="4317103"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1" name="Freeform 3"/>
          <p:cNvSpPr/>
          <p:nvPr/>
        </p:nvSpPr>
        <p:spPr>
          <a:xfrm>
            <a:off x="433339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2" name="Freeform 3"/>
          <p:cNvSpPr/>
          <p:nvPr/>
        </p:nvSpPr>
        <p:spPr>
          <a:xfrm>
            <a:off x="434903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3" name="Freeform 3"/>
          <p:cNvSpPr/>
          <p:nvPr/>
        </p:nvSpPr>
        <p:spPr>
          <a:xfrm>
            <a:off x="436467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4" name="Freeform 3"/>
          <p:cNvSpPr/>
          <p:nvPr/>
        </p:nvSpPr>
        <p:spPr>
          <a:xfrm>
            <a:off x="438030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5" name="Freeform 3"/>
          <p:cNvSpPr/>
          <p:nvPr/>
        </p:nvSpPr>
        <p:spPr>
          <a:xfrm>
            <a:off x="439594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6" name="Freeform 3"/>
          <p:cNvSpPr/>
          <p:nvPr/>
        </p:nvSpPr>
        <p:spPr>
          <a:xfrm>
            <a:off x="441158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7" name="Freeform 3"/>
          <p:cNvSpPr/>
          <p:nvPr/>
        </p:nvSpPr>
        <p:spPr>
          <a:xfrm>
            <a:off x="442722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8" name="Freeform 3"/>
          <p:cNvSpPr/>
          <p:nvPr/>
        </p:nvSpPr>
        <p:spPr>
          <a:xfrm>
            <a:off x="444351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39" name="Freeform 3"/>
          <p:cNvSpPr/>
          <p:nvPr/>
        </p:nvSpPr>
        <p:spPr>
          <a:xfrm>
            <a:off x="445915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0" name="Freeform 3"/>
          <p:cNvSpPr/>
          <p:nvPr/>
        </p:nvSpPr>
        <p:spPr>
          <a:xfrm>
            <a:off x="447478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1" name="Freeform 3"/>
          <p:cNvSpPr/>
          <p:nvPr/>
        </p:nvSpPr>
        <p:spPr>
          <a:xfrm>
            <a:off x="449042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2" name="Freeform 3"/>
          <p:cNvSpPr/>
          <p:nvPr/>
        </p:nvSpPr>
        <p:spPr>
          <a:xfrm>
            <a:off x="450606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3" name="Freeform 3"/>
          <p:cNvSpPr/>
          <p:nvPr/>
        </p:nvSpPr>
        <p:spPr>
          <a:xfrm>
            <a:off x="452170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4" name="Freeform 3"/>
          <p:cNvSpPr/>
          <p:nvPr/>
        </p:nvSpPr>
        <p:spPr>
          <a:xfrm>
            <a:off x="453734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5" name="Freeform 3"/>
          <p:cNvSpPr/>
          <p:nvPr/>
        </p:nvSpPr>
        <p:spPr>
          <a:xfrm>
            <a:off x="455363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6" name="Freeform 3"/>
          <p:cNvSpPr/>
          <p:nvPr/>
        </p:nvSpPr>
        <p:spPr>
          <a:xfrm>
            <a:off x="456926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7" name="Freeform 3"/>
          <p:cNvSpPr/>
          <p:nvPr/>
        </p:nvSpPr>
        <p:spPr>
          <a:xfrm>
            <a:off x="458490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8" name="Freeform 3"/>
          <p:cNvSpPr/>
          <p:nvPr/>
        </p:nvSpPr>
        <p:spPr>
          <a:xfrm>
            <a:off x="460054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49" name="Freeform 3"/>
          <p:cNvSpPr/>
          <p:nvPr/>
        </p:nvSpPr>
        <p:spPr>
          <a:xfrm>
            <a:off x="461618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0" name="Freeform 3"/>
          <p:cNvSpPr/>
          <p:nvPr/>
        </p:nvSpPr>
        <p:spPr>
          <a:xfrm>
            <a:off x="463182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1" name="Freeform 3"/>
          <p:cNvSpPr/>
          <p:nvPr/>
        </p:nvSpPr>
        <p:spPr>
          <a:xfrm>
            <a:off x="464746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2" name="Freeform 3"/>
          <p:cNvSpPr/>
          <p:nvPr/>
        </p:nvSpPr>
        <p:spPr>
          <a:xfrm>
            <a:off x="466309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3" name="Freeform 3"/>
          <p:cNvSpPr/>
          <p:nvPr/>
        </p:nvSpPr>
        <p:spPr>
          <a:xfrm>
            <a:off x="467938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4" name="Freeform 3"/>
          <p:cNvSpPr/>
          <p:nvPr/>
        </p:nvSpPr>
        <p:spPr>
          <a:xfrm>
            <a:off x="469502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5" name="Freeform 3"/>
          <p:cNvSpPr/>
          <p:nvPr/>
        </p:nvSpPr>
        <p:spPr>
          <a:xfrm>
            <a:off x="471066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6" name="Freeform 3"/>
          <p:cNvSpPr/>
          <p:nvPr/>
        </p:nvSpPr>
        <p:spPr>
          <a:xfrm>
            <a:off x="472630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7" name="Freeform 3"/>
          <p:cNvSpPr/>
          <p:nvPr/>
        </p:nvSpPr>
        <p:spPr>
          <a:xfrm>
            <a:off x="474194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8" name="Freeform 3"/>
          <p:cNvSpPr/>
          <p:nvPr/>
        </p:nvSpPr>
        <p:spPr>
          <a:xfrm>
            <a:off x="475758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59" name="Freeform 3"/>
          <p:cNvSpPr/>
          <p:nvPr/>
        </p:nvSpPr>
        <p:spPr>
          <a:xfrm>
            <a:off x="4773217"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0" name="Freeform 3"/>
          <p:cNvSpPr/>
          <p:nvPr/>
        </p:nvSpPr>
        <p:spPr>
          <a:xfrm>
            <a:off x="478950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1" name="Freeform 3"/>
          <p:cNvSpPr/>
          <p:nvPr/>
        </p:nvSpPr>
        <p:spPr>
          <a:xfrm>
            <a:off x="480514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2" name="Freeform 3"/>
          <p:cNvSpPr/>
          <p:nvPr/>
        </p:nvSpPr>
        <p:spPr>
          <a:xfrm>
            <a:off x="482078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3" name="Freeform 3"/>
          <p:cNvSpPr/>
          <p:nvPr/>
        </p:nvSpPr>
        <p:spPr>
          <a:xfrm>
            <a:off x="483642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4" name="Freeform 3"/>
          <p:cNvSpPr/>
          <p:nvPr/>
        </p:nvSpPr>
        <p:spPr>
          <a:xfrm>
            <a:off x="485206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5" name="Freeform 3"/>
          <p:cNvSpPr/>
          <p:nvPr/>
        </p:nvSpPr>
        <p:spPr>
          <a:xfrm>
            <a:off x="486769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6" name="Freeform 3"/>
          <p:cNvSpPr/>
          <p:nvPr/>
        </p:nvSpPr>
        <p:spPr>
          <a:xfrm>
            <a:off x="488333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7" name="Freeform 3"/>
          <p:cNvSpPr/>
          <p:nvPr/>
        </p:nvSpPr>
        <p:spPr>
          <a:xfrm>
            <a:off x="489962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8" name="Freeform 3"/>
          <p:cNvSpPr/>
          <p:nvPr/>
        </p:nvSpPr>
        <p:spPr>
          <a:xfrm>
            <a:off x="491526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69" name="Freeform 3"/>
          <p:cNvSpPr/>
          <p:nvPr/>
        </p:nvSpPr>
        <p:spPr>
          <a:xfrm>
            <a:off x="493090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0" name="Freeform 3"/>
          <p:cNvSpPr/>
          <p:nvPr/>
        </p:nvSpPr>
        <p:spPr>
          <a:xfrm>
            <a:off x="494654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1" name="Freeform 3"/>
          <p:cNvSpPr/>
          <p:nvPr/>
        </p:nvSpPr>
        <p:spPr>
          <a:xfrm>
            <a:off x="496217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2" name="Freeform 3"/>
          <p:cNvSpPr/>
          <p:nvPr/>
        </p:nvSpPr>
        <p:spPr>
          <a:xfrm>
            <a:off x="497781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3" name="Freeform 3"/>
          <p:cNvSpPr/>
          <p:nvPr/>
        </p:nvSpPr>
        <p:spPr>
          <a:xfrm>
            <a:off x="4993455"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4" name="Freeform 3"/>
          <p:cNvSpPr/>
          <p:nvPr/>
        </p:nvSpPr>
        <p:spPr>
          <a:xfrm>
            <a:off x="500974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5" name="Freeform 3"/>
          <p:cNvSpPr/>
          <p:nvPr/>
        </p:nvSpPr>
        <p:spPr>
          <a:xfrm>
            <a:off x="5025383"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6" name="Freeform 3"/>
          <p:cNvSpPr/>
          <p:nvPr/>
        </p:nvSpPr>
        <p:spPr>
          <a:xfrm>
            <a:off x="504102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7" name="Freeform 3"/>
          <p:cNvSpPr/>
          <p:nvPr/>
        </p:nvSpPr>
        <p:spPr>
          <a:xfrm>
            <a:off x="505666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8" name="Freeform 3"/>
          <p:cNvSpPr/>
          <p:nvPr/>
        </p:nvSpPr>
        <p:spPr>
          <a:xfrm>
            <a:off x="507229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79" name="Freeform 3"/>
          <p:cNvSpPr/>
          <p:nvPr/>
        </p:nvSpPr>
        <p:spPr>
          <a:xfrm>
            <a:off x="508793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0" name="Freeform 3"/>
          <p:cNvSpPr/>
          <p:nvPr/>
        </p:nvSpPr>
        <p:spPr>
          <a:xfrm>
            <a:off x="510357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1" name="Freeform 3"/>
          <p:cNvSpPr/>
          <p:nvPr/>
        </p:nvSpPr>
        <p:spPr>
          <a:xfrm>
            <a:off x="511921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2" name="Freeform 3"/>
          <p:cNvSpPr/>
          <p:nvPr/>
        </p:nvSpPr>
        <p:spPr>
          <a:xfrm>
            <a:off x="513550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3" name="Freeform 3"/>
          <p:cNvSpPr/>
          <p:nvPr/>
        </p:nvSpPr>
        <p:spPr>
          <a:xfrm>
            <a:off x="515114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4" name="Freeform 3"/>
          <p:cNvSpPr/>
          <p:nvPr/>
        </p:nvSpPr>
        <p:spPr>
          <a:xfrm>
            <a:off x="516677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5" name="Freeform 3"/>
          <p:cNvSpPr/>
          <p:nvPr/>
        </p:nvSpPr>
        <p:spPr>
          <a:xfrm>
            <a:off x="518241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6" name="Freeform 3"/>
          <p:cNvSpPr/>
          <p:nvPr/>
        </p:nvSpPr>
        <p:spPr>
          <a:xfrm>
            <a:off x="519805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7" name="Freeform 3"/>
          <p:cNvSpPr/>
          <p:nvPr/>
        </p:nvSpPr>
        <p:spPr>
          <a:xfrm>
            <a:off x="521369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8" name="Freeform 3"/>
          <p:cNvSpPr/>
          <p:nvPr/>
        </p:nvSpPr>
        <p:spPr>
          <a:xfrm>
            <a:off x="522933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89" name="Freeform 3"/>
          <p:cNvSpPr/>
          <p:nvPr/>
        </p:nvSpPr>
        <p:spPr>
          <a:xfrm>
            <a:off x="524562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0" name="Freeform 3"/>
          <p:cNvSpPr/>
          <p:nvPr/>
        </p:nvSpPr>
        <p:spPr>
          <a:xfrm>
            <a:off x="526126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1" name="Freeform 3"/>
          <p:cNvSpPr/>
          <p:nvPr/>
        </p:nvSpPr>
        <p:spPr>
          <a:xfrm>
            <a:off x="527689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2" name="Freeform 3"/>
          <p:cNvSpPr/>
          <p:nvPr/>
        </p:nvSpPr>
        <p:spPr>
          <a:xfrm>
            <a:off x="529253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3" name="Freeform 3"/>
          <p:cNvSpPr/>
          <p:nvPr/>
        </p:nvSpPr>
        <p:spPr>
          <a:xfrm>
            <a:off x="5308174"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4" name="Freeform 3"/>
          <p:cNvSpPr/>
          <p:nvPr/>
        </p:nvSpPr>
        <p:spPr>
          <a:xfrm>
            <a:off x="532380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5" name="Freeform 3"/>
          <p:cNvSpPr/>
          <p:nvPr/>
        </p:nvSpPr>
        <p:spPr>
          <a:xfrm>
            <a:off x="533943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6" name="Freeform 3"/>
          <p:cNvSpPr/>
          <p:nvPr/>
        </p:nvSpPr>
        <p:spPr>
          <a:xfrm>
            <a:off x="535572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7" name="Freeform 3"/>
          <p:cNvSpPr/>
          <p:nvPr/>
        </p:nvSpPr>
        <p:spPr>
          <a:xfrm>
            <a:off x="537137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8" name="Freeform 3"/>
          <p:cNvSpPr/>
          <p:nvPr/>
        </p:nvSpPr>
        <p:spPr>
          <a:xfrm>
            <a:off x="538701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099" name="Freeform 3"/>
          <p:cNvSpPr/>
          <p:nvPr/>
        </p:nvSpPr>
        <p:spPr>
          <a:xfrm>
            <a:off x="540265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0" name="Freeform 3"/>
          <p:cNvSpPr/>
          <p:nvPr/>
        </p:nvSpPr>
        <p:spPr>
          <a:xfrm>
            <a:off x="541829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1" name="Freeform 3"/>
          <p:cNvSpPr/>
          <p:nvPr/>
        </p:nvSpPr>
        <p:spPr>
          <a:xfrm>
            <a:off x="543393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2" name="Freeform 3"/>
          <p:cNvSpPr/>
          <p:nvPr/>
        </p:nvSpPr>
        <p:spPr>
          <a:xfrm>
            <a:off x="544955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3" name="Freeform 3"/>
          <p:cNvSpPr/>
          <p:nvPr/>
        </p:nvSpPr>
        <p:spPr>
          <a:xfrm>
            <a:off x="546519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4" name="Freeform 3"/>
          <p:cNvSpPr/>
          <p:nvPr/>
        </p:nvSpPr>
        <p:spPr>
          <a:xfrm>
            <a:off x="548148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5" name="Freeform 3"/>
          <p:cNvSpPr/>
          <p:nvPr/>
        </p:nvSpPr>
        <p:spPr>
          <a:xfrm>
            <a:off x="549712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6" name="Freeform 3"/>
          <p:cNvSpPr/>
          <p:nvPr/>
        </p:nvSpPr>
        <p:spPr>
          <a:xfrm>
            <a:off x="551276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7" name="Freeform 3"/>
          <p:cNvSpPr/>
          <p:nvPr/>
        </p:nvSpPr>
        <p:spPr>
          <a:xfrm>
            <a:off x="5528401"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8" name="Freeform 3"/>
          <p:cNvSpPr/>
          <p:nvPr/>
        </p:nvSpPr>
        <p:spPr>
          <a:xfrm>
            <a:off x="5544039"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09" name="Freeform 3"/>
          <p:cNvSpPr/>
          <p:nvPr/>
        </p:nvSpPr>
        <p:spPr>
          <a:xfrm>
            <a:off x="555967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0" name="Freeform 3"/>
          <p:cNvSpPr/>
          <p:nvPr/>
        </p:nvSpPr>
        <p:spPr>
          <a:xfrm>
            <a:off x="557532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1" name="Freeform 3"/>
          <p:cNvSpPr/>
          <p:nvPr/>
        </p:nvSpPr>
        <p:spPr>
          <a:xfrm>
            <a:off x="559161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2" name="Freeform 3"/>
          <p:cNvSpPr/>
          <p:nvPr/>
        </p:nvSpPr>
        <p:spPr>
          <a:xfrm>
            <a:off x="560725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3" name="Freeform 3"/>
          <p:cNvSpPr/>
          <p:nvPr/>
        </p:nvSpPr>
        <p:spPr>
          <a:xfrm>
            <a:off x="562289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4" name="Freeform 3"/>
          <p:cNvSpPr/>
          <p:nvPr/>
        </p:nvSpPr>
        <p:spPr>
          <a:xfrm>
            <a:off x="563853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5" name="Freeform 3"/>
          <p:cNvSpPr/>
          <p:nvPr/>
        </p:nvSpPr>
        <p:spPr>
          <a:xfrm>
            <a:off x="565416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6" name="Freeform 3"/>
          <p:cNvSpPr/>
          <p:nvPr/>
        </p:nvSpPr>
        <p:spPr>
          <a:xfrm>
            <a:off x="5669807"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7" name="Freeform 3"/>
          <p:cNvSpPr/>
          <p:nvPr/>
        </p:nvSpPr>
        <p:spPr>
          <a:xfrm>
            <a:off x="568544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8" name="Freeform 3"/>
          <p:cNvSpPr/>
          <p:nvPr/>
        </p:nvSpPr>
        <p:spPr>
          <a:xfrm>
            <a:off x="570173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19" name="Freeform 3"/>
          <p:cNvSpPr/>
          <p:nvPr/>
        </p:nvSpPr>
        <p:spPr>
          <a:xfrm>
            <a:off x="5717373"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0" name="Freeform 3"/>
          <p:cNvSpPr/>
          <p:nvPr/>
        </p:nvSpPr>
        <p:spPr>
          <a:xfrm>
            <a:off x="573301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1" name="Freeform 3"/>
          <p:cNvSpPr/>
          <p:nvPr/>
        </p:nvSpPr>
        <p:spPr>
          <a:xfrm>
            <a:off x="5748649"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2" name="Freeform 3"/>
          <p:cNvSpPr/>
          <p:nvPr/>
        </p:nvSpPr>
        <p:spPr>
          <a:xfrm>
            <a:off x="576428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3" name="Freeform 3"/>
          <p:cNvSpPr/>
          <p:nvPr/>
        </p:nvSpPr>
        <p:spPr>
          <a:xfrm>
            <a:off x="5779925"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4" name="Freeform 3"/>
          <p:cNvSpPr/>
          <p:nvPr/>
        </p:nvSpPr>
        <p:spPr>
          <a:xfrm>
            <a:off x="579555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5" name="Freeform 3"/>
          <p:cNvSpPr/>
          <p:nvPr/>
        </p:nvSpPr>
        <p:spPr>
          <a:xfrm>
            <a:off x="581184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6" name="Freeform 3"/>
          <p:cNvSpPr/>
          <p:nvPr/>
        </p:nvSpPr>
        <p:spPr>
          <a:xfrm>
            <a:off x="582749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7" name="Freeform 3"/>
          <p:cNvSpPr/>
          <p:nvPr/>
        </p:nvSpPr>
        <p:spPr>
          <a:xfrm>
            <a:off x="584312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8" name="Freeform 3"/>
          <p:cNvSpPr/>
          <p:nvPr/>
        </p:nvSpPr>
        <p:spPr>
          <a:xfrm>
            <a:off x="585876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29" name="Freeform 3"/>
          <p:cNvSpPr/>
          <p:nvPr/>
        </p:nvSpPr>
        <p:spPr>
          <a:xfrm>
            <a:off x="5874396"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0" name="Freeform 3"/>
          <p:cNvSpPr/>
          <p:nvPr/>
        </p:nvSpPr>
        <p:spPr>
          <a:xfrm>
            <a:off x="589003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1" name="Freeform 3"/>
          <p:cNvSpPr/>
          <p:nvPr/>
        </p:nvSpPr>
        <p:spPr>
          <a:xfrm>
            <a:off x="590567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2" name="Freeform 3"/>
          <p:cNvSpPr/>
          <p:nvPr/>
        </p:nvSpPr>
        <p:spPr>
          <a:xfrm>
            <a:off x="592131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3" name="Freeform 3"/>
          <p:cNvSpPr/>
          <p:nvPr/>
        </p:nvSpPr>
        <p:spPr>
          <a:xfrm>
            <a:off x="593760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4" name="Freeform 3"/>
          <p:cNvSpPr/>
          <p:nvPr/>
        </p:nvSpPr>
        <p:spPr>
          <a:xfrm>
            <a:off x="595323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5" name="Freeform 3"/>
          <p:cNvSpPr/>
          <p:nvPr/>
        </p:nvSpPr>
        <p:spPr>
          <a:xfrm>
            <a:off x="596887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6" name="Freeform 3"/>
          <p:cNvSpPr/>
          <p:nvPr/>
        </p:nvSpPr>
        <p:spPr>
          <a:xfrm>
            <a:off x="598451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7" name="Freeform 3"/>
          <p:cNvSpPr/>
          <p:nvPr/>
        </p:nvSpPr>
        <p:spPr>
          <a:xfrm>
            <a:off x="600015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8" name="Freeform 3"/>
          <p:cNvSpPr/>
          <p:nvPr/>
        </p:nvSpPr>
        <p:spPr>
          <a:xfrm>
            <a:off x="601579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39" name="Freeform 3"/>
          <p:cNvSpPr/>
          <p:nvPr/>
        </p:nvSpPr>
        <p:spPr>
          <a:xfrm>
            <a:off x="603144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0" name="Freeform 3"/>
          <p:cNvSpPr/>
          <p:nvPr/>
        </p:nvSpPr>
        <p:spPr>
          <a:xfrm>
            <a:off x="604773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1" name="Freeform 3"/>
          <p:cNvSpPr/>
          <p:nvPr/>
        </p:nvSpPr>
        <p:spPr>
          <a:xfrm>
            <a:off x="606336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2" name="Freeform 3"/>
          <p:cNvSpPr/>
          <p:nvPr/>
        </p:nvSpPr>
        <p:spPr>
          <a:xfrm>
            <a:off x="607900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3" name="Freeform 3"/>
          <p:cNvSpPr/>
          <p:nvPr/>
        </p:nvSpPr>
        <p:spPr>
          <a:xfrm>
            <a:off x="609464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4" name="Freeform 3"/>
          <p:cNvSpPr/>
          <p:nvPr/>
        </p:nvSpPr>
        <p:spPr>
          <a:xfrm>
            <a:off x="611028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5" name="Freeform 3"/>
          <p:cNvSpPr/>
          <p:nvPr/>
        </p:nvSpPr>
        <p:spPr>
          <a:xfrm>
            <a:off x="6125921"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6" name="Freeform 3"/>
          <p:cNvSpPr/>
          <p:nvPr/>
        </p:nvSpPr>
        <p:spPr>
          <a:xfrm>
            <a:off x="614155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7" name="Freeform 3"/>
          <p:cNvSpPr/>
          <p:nvPr/>
        </p:nvSpPr>
        <p:spPr>
          <a:xfrm>
            <a:off x="615784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8" name="Freeform 3"/>
          <p:cNvSpPr/>
          <p:nvPr/>
        </p:nvSpPr>
        <p:spPr>
          <a:xfrm>
            <a:off x="6173487"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49" name="Freeform 3"/>
          <p:cNvSpPr/>
          <p:nvPr/>
        </p:nvSpPr>
        <p:spPr>
          <a:xfrm>
            <a:off x="618912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0" name="Freeform 3"/>
          <p:cNvSpPr/>
          <p:nvPr/>
        </p:nvSpPr>
        <p:spPr>
          <a:xfrm>
            <a:off x="6204763"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1" name="Freeform 3"/>
          <p:cNvSpPr/>
          <p:nvPr/>
        </p:nvSpPr>
        <p:spPr>
          <a:xfrm>
            <a:off x="622040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2" name="Freeform 3"/>
          <p:cNvSpPr/>
          <p:nvPr/>
        </p:nvSpPr>
        <p:spPr>
          <a:xfrm>
            <a:off x="6236039"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3" name="Freeform 3"/>
          <p:cNvSpPr/>
          <p:nvPr/>
        </p:nvSpPr>
        <p:spPr>
          <a:xfrm>
            <a:off x="625166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4" name="Freeform 3"/>
          <p:cNvSpPr/>
          <p:nvPr/>
        </p:nvSpPr>
        <p:spPr>
          <a:xfrm>
            <a:off x="626795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5" name="Freeform 3"/>
          <p:cNvSpPr/>
          <p:nvPr/>
        </p:nvSpPr>
        <p:spPr>
          <a:xfrm>
            <a:off x="628360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6" name="Freeform 3"/>
          <p:cNvSpPr/>
          <p:nvPr/>
        </p:nvSpPr>
        <p:spPr>
          <a:xfrm>
            <a:off x="629923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7" name="Freeform 3"/>
          <p:cNvSpPr/>
          <p:nvPr/>
        </p:nvSpPr>
        <p:spPr>
          <a:xfrm>
            <a:off x="631488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8" name="Freeform 3"/>
          <p:cNvSpPr/>
          <p:nvPr/>
        </p:nvSpPr>
        <p:spPr>
          <a:xfrm>
            <a:off x="633051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59" name="Freeform 3"/>
          <p:cNvSpPr/>
          <p:nvPr/>
        </p:nvSpPr>
        <p:spPr>
          <a:xfrm>
            <a:off x="634615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0" name="Freeform 3"/>
          <p:cNvSpPr/>
          <p:nvPr/>
        </p:nvSpPr>
        <p:spPr>
          <a:xfrm>
            <a:off x="636178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1" name="Freeform 3"/>
          <p:cNvSpPr/>
          <p:nvPr/>
        </p:nvSpPr>
        <p:spPr>
          <a:xfrm>
            <a:off x="637742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2" name="Freeform 3"/>
          <p:cNvSpPr/>
          <p:nvPr/>
        </p:nvSpPr>
        <p:spPr>
          <a:xfrm>
            <a:off x="639371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3" name="Freeform 3"/>
          <p:cNvSpPr/>
          <p:nvPr/>
        </p:nvSpPr>
        <p:spPr>
          <a:xfrm>
            <a:off x="640935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4" name="Freeform 3"/>
          <p:cNvSpPr/>
          <p:nvPr/>
        </p:nvSpPr>
        <p:spPr>
          <a:xfrm>
            <a:off x="642499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5" name="Freeform 3"/>
          <p:cNvSpPr/>
          <p:nvPr/>
        </p:nvSpPr>
        <p:spPr>
          <a:xfrm>
            <a:off x="644062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6" name="Freeform 3"/>
          <p:cNvSpPr/>
          <p:nvPr/>
        </p:nvSpPr>
        <p:spPr>
          <a:xfrm>
            <a:off x="645626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7" name="Freeform 3"/>
          <p:cNvSpPr/>
          <p:nvPr/>
        </p:nvSpPr>
        <p:spPr>
          <a:xfrm>
            <a:off x="6471906"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8" name="Freeform 3"/>
          <p:cNvSpPr/>
          <p:nvPr/>
        </p:nvSpPr>
        <p:spPr>
          <a:xfrm>
            <a:off x="648755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69" name="Freeform 3"/>
          <p:cNvSpPr/>
          <p:nvPr/>
        </p:nvSpPr>
        <p:spPr>
          <a:xfrm>
            <a:off x="650384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0" name="Freeform 3"/>
          <p:cNvSpPr/>
          <p:nvPr/>
        </p:nvSpPr>
        <p:spPr>
          <a:xfrm>
            <a:off x="651948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1" name="Freeform 3"/>
          <p:cNvSpPr/>
          <p:nvPr/>
        </p:nvSpPr>
        <p:spPr>
          <a:xfrm>
            <a:off x="653512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2" name="Freeform 3"/>
          <p:cNvSpPr/>
          <p:nvPr/>
        </p:nvSpPr>
        <p:spPr>
          <a:xfrm>
            <a:off x="655076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3" name="Freeform 3"/>
          <p:cNvSpPr/>
          <p:nvPr/>
        </p:nvSpPr>
        <p:spPr>
          <a:xfrm>
            <a:off x="656639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4" name="Freeform 3"/>
          <p:cNvSpPr/>
          <p:nvPr/>
        </p:nvSpPr>
        <p:spPr>
          <a:xfrm>
            <a:off x="6582036"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5" name="Freeform 3"/>
          <p:cNvSpPr/>
          <p:nvPr/>
        </p:nvSpPr>
        <p:spPr>
          <a:xfrm>
            <a:off x="6597673"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6" name="Freeform 3"/>
          <p:cNvSpPr/>
          <p:nvPr/>
        </p:nvSpPr>
        <p:spPr>
          <a:xfrm>
            <a:off x="6613963"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7" name="Freeform 3"/>
          <p:cNvSpPr/>
          <p:nvPr/>
        </p:nvSpPr>
        <p:spPr>
          <a:xfrm>
            <a:off x="6629601"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8" name="Freeform 3"/>
          <p:cNvSpPr/>
          <p:nvPr/>
        </p:nvSpPr>
        <p:spPr>
          <a:xfrm>
            <a:off x="664523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79" name="Freeform 3"/>
          <p:cNvSpPr/>
          <p:nvPr/>
        </p:nvSpPr>
        <p:spPr>
          <a:xfrm>
            <a:off x="6660877"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0" name="Freeform 3"/>
          <p:cNvSpPr/>
          <p:nvPr/>
        </p:nvSpPr>
        <p:spPr>
          <a:xfrm>
            <a:off x="667651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1" name="Freeform 3"/>
          <p:cNvSpPr/>
          <p:nvPr/>
        </p:nvSpPr>
        <p:spPr>
          <a:xfrm>
            <a:off x="6692153"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2" name="Freeform 3"/>
          <p:cNvSpPr/>
          <p:nvPr/>
        </p:nvSpPr>
        <p:spPr>
          <a:xfrm>
            <a:off x="670778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3" name="Freeform 3"/>
          <p:cNvSpPr/>
          <p:nvPr/>
        </p:nvSpPr>
        <p:spPr>
          <a:xfrm>
            <a:off x="672407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4" name="Freeform 3"/>
          <p:cNvSpPr/>
          <p:nvPr/>
        </p:nvSpPr>
        <p:spPr>
          <a:xfrm>
            <a:off x="6739720"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5" name="Freeform 3"/>
          <p:cNvSpPr/>
          <p:nvPr/>
        </p:nvSpPr>
        <p:spPr>
          <a:xfrm>
            <a:off x="675534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6" name="Freeform 3"/>
          <p:cNvSpPr/>
          <p:nvPr/>
        </p:nvSpPr>
        <p:spPr>
          <a:xfrm>
            <a:off x="677099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7" name="Freeform 3"/>
          <p:cNvSpPr/>
          <p:nvPr/>
        </p:nvSpPr>
        <p:spPr>
          <a:xfrm>
            <a:off x="678662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8" name="Freeform 3"/>
          <p:cNvSpPr/>
          <p:nvPr/>
        </p:nvSpPr>
        <p:spPr>
          <a:xfrm>
            <a:off x="680227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89" name="Freeform 3"/>
          <p:cNvSpPr/>
          <p:nvPr/>
        </p:nvSpPr>
        <p:spPr>
          <a:xfrm>
            <a:off x="681790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0" name="Freeform 3"/>
          <p:cNvSpPr/>
          <p:nvPr/>
        </p:nvSpPr>
        <p:spPr>
          <a:xfrm>
            <a:off x="683353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1" name="Freeform 3"/>
          <p:cNvSpPr/>
          <p:nvPr/>
        </p:nvSpPr>
        <p:spPr>
          <a:xfrm>
            <a:off x="684982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2" name="Freeform 3"/>
          <p:cNvSpPr/>
          <p:nvPr/>
        </p:nvSpPr>
        <p:spPr>
          <a:xfrm>
            <a:off x="686546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3" name="Freeform 3"/>
          <p:cNvSpPr/>
          <p:nvPr/>
        </p:nvSpPr>
        <p:spPr>
          <a:xfrm>
            <a:off x="688110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4" name="Freeform 3"/>
          <p:cNvSpPr/>
          <p:nvPr/>
        </p:nvSpPr>
        <p:spPr>
          <a:xfrm>
            <a:off x="689674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5" name="Freeform 3"/>
          <p:cNvSpPr/>
          <p:nvPr/>
        </p:nvSpPr>
        <p:spPr>
          <a:xfrm>
            <a:off x="691238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6" name="Freeform 3"/>
          <p:cNvSpPr/>
          <p:nvPr/>
        </p:nvSpPr>
        <p:spPr>
          <a:xfrm>
            <a:off x="692802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7" name="Freeform 3"/>
          <p:cNvSpPr/>
          <p:nvPr/>
        </p:nvSpPr>
        <p:spPr>
          <a:xfrm>
            <a:off x="694366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8" name="Freeform 3"/>
          <p:cNvSpPr/>
          <p:nvPr/>
        </p:nvSpPr>
        <p:spPr>
          <a:xfrm>
            <a:off x="695995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199" name="Freeform 3"/>
          <p:cNvSpPr/>
          <p:nvPr/>
        </p:nvSpPr>
        <p:spPr>
          <a:xfrm>
            <a:off x="697559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0" name="Freeform 3"/>
          <p:cNvSpPr/>
          <p:nvPr/>
        </p:nvSpPr>
        <p:spPr>
          <a:xfrm>
            <a:off x="699123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1" name="Freeform 3"/>
          <p:cNvSpPr/>
          <p:nvPr/>
        </p:nvSpPr>
        <p:spPr>
          <a:xfrm>
            <a:off x="700687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2" name="Freeform 3"/>
          <p:cNvSpPr/>
          <p:nvPr/>
        </p:nvSpPr>
        <p:spPr>
          <a:xfrm>
            <a:off x="702251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3" name="Freeform 3"/>
          <p:cNvSpPr/>
          <p:nvPr/>
        </p:nvSpPr>
        <p:spPr>
          <a:xfrm>
            <a:off x="703815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4" name="Freeform 3"/>
          <p:cNvSpPr/>
          <p:nvPr/>
        </p:nvSpPr>
        <p:spPr>
          <a:xfrm>
            <a:off x="705378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5" name="Freeform 3"/>
          <p:cNvSpPr/>
          <p:nvPr/>
        </p:nvSpPr>
        <p:spPr>
          <a:xfrm>
            <a:off x="707007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6" name="Freeform 3"/>
          <p:cNvSpPr/>
          <p:nvPr/>
        </p:nvSpPr>
        <p:spPr>
          <a:xfrm>
            <a:off x="7085715"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7" name="Freeform 3"/>
          <p:cNvSpPr/>
          <p:nvPr/>
        </p:nvSpPr>
        <p:spPr>
          <a:xfrm>
            <a:off x="7101353"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8" name="Freeform 3"/>
          <p:cNvSpPr/>
          <p:nvPr/>
        </p:nvSpPr>
        <p:spPr>
          <a:xfrm>
            <a:off x="7116991"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09" name="Freeform 3"/>
          <p:cNvSpPr/>
          <p:nvPr/>
        </p:nvSpPr>
        <p:spPr>
          <a:xfrm>
            <a:off x="713262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0" name="Freeform 3"/>
          <p:cNvSpPr/>
          <p:nvPr/>
        </p:nvSpPr>
        <p:spPr>
          <a:xfrm>
            <a:off x="7148268"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1" name="Freeform 3"/>
          <p:cNvSpPr/>
          <p:nvPr/>
        </p:nvSpPr>
        <p:spPr>
          <a:xfrm>
            <a:off x="716390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2" name="Freeform 3"/>
          <p:cNvSpPr/>
          <p:nvPr/>
        </p:nvSpPr>
        <p:spPr>
          <a:xfrm>
            <a:off x="7179545"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3" name="Freeform 3"/>
          <p:cNvSpPr/>
          <p:nvPr/>
        </p:nvSpPr>
        <p:spPr>
          <a:xfrm>
            <a:off x="7195835"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4" name="Freeform 3"/>
          <p:cNvSpPr/>
          <p:nvPr/>
        </p:nvSpPr>
        <p:spPr>
          <a:xfrm>
            <a:off x="721146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5" name="Freeform 3"/>
          <p:cNvSpPr/>
          <p:nvPr/>
        </p:nvSpPr>
        <p:spPr>
          <a:xfrm>
            <a:off x="7227111"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6" name="Freeform 3"/>
          <p:cNvSpPr/>
          <p:nvPr/>
        </p:nvSpPr>
        <p:spPr>
          <a:xfrm>
            <a:off x="724273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7" name="Freeform 3"/>
          <p:cNvSpPr/>
          <p:nvPr/>
        </p:nvSpPr>
        <p:spPr>
          <a:xfrm>
            <a:off x="7258387"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8" name="Freeform 3"/>
          <p:cNvSpPr/>
          <p:nvPr/>
        </p:nvSpPr>
        <p:spPr>
          <a:xfrm>
            <a:off x="727401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19" name="Freeform 3"/>
          <p:cNvSpPr/>
          <p:nvPr/>
        </p:nvSpPr>
        <p:spPr>
          <a:xfrm>
            <a:off x="728965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0" name="Freeform 3"/>
          <p:cNvSpPr/>
          <p:nvPr/>
        </p:nvSpPr>
        <p:spPr>
          <a:xfrm>
            <a:off x="730594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1" name="Freeform 3"/>
          <p:cNvSpPr/>
          <p:nvPr/>
        </p:nvSpPr>
        <p:spPr>
          <a:xfrm>
            <a:off x="732158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2" name="Freeform 3"/>
          <p:cNvSpPr/>
          <p:nvPr/>
        </p:nvSpPr>
        <p:spPr>
          <a:xfrm>
            <a:off x="7337229"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3" name="Freeform 3"/>
          <p:cNvSpPr/>
          <p:nvPr/>
        </p:nvSpPr>
        <p:spPr>
          <a:xfrm>
            <a:off x="735285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4" name="Freeform 3"/>
          <p:cNvSpPr/>
          <p:nvPr/>
        </p:nvSpPr>
        <p:spPr>
          <a:xfrm>
            <a:off x="736849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5" name="Freeform 3"/>
          <p:cNvSpPr/>
          <p:nvPr/>
        </p:nvSpPr>
        <p:spPr>
          <a:xfrm>
            <a:off x="738413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6" name="Freeform 3"/>
          <p:cNvSpPr/>
          <p:nvPr/>
        </p:nvSpPr>
        <p:spPr>
          <a:xfrm>
            <a:off x="739978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7" name="Freeform 3"/>
          <p:cNvSpPr/>
          <p:nvPr/>
        </p:nvSpPr>
        <p:spPr>
          <a:xfrm>
            <a:off x="741607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8" name="Freeform 3"/>
          <p:cNvSpPr/>
          <p:nvPr/>
        </p:nvSpPr>
        <p:spPr>
          <a:xfrm>
            <a:off x="743171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29" name="Freeform 3"/>
          <p:cNvSpPr/>
          <p:nvPr/>
        </p:nvSpPr>
        <p:spPr>
          <a:xfrm>
            <a:off x="744734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0" name="Freeform 3"/>
          <p:cNvSpPr/>
          <p:nvPr/>
        </p:nvSpPr>
        <p:spPr>
          <a:xfrm>
            <a:off x="746298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1" name="Freeform 3"/>
          <p:cNvSpPr/>
          <p:nvPr/>
        </p:nvSpPr>
        <p:spPr>
          <a:xfrm>
            <a:off x="7478624"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2" name="Freeform 3"/>
          <p:cNvSpPr/>
          <p:nvPr/>
        </p:nvSpPr>
        <p:spPr>
          <a:xfrm>
            <a:off x="749426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3" name="Freeform 3"/>
          <p:cNvSpPr/>
          <p:nvPr/>
        </p:nvSpPr>
        <p:spPr>
          <a:xfrm>
            <a:off x="750990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4" name="Freeform 3"/>
          <p:cNvSpPr/>
          <p:nvPr/>
        </p:nvSpPr>
        <p:spPr>
          <a:xfrm>
            <a:off x="752619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5" name="Freeform 3"/>
          <p:cNvSpPr/>
          <p:nvPr/>
        </p:nvSpPr>
        <p:spPr>
          <a:xfrm>
            <a:off x="754183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6" name="Freeform 3"/>
          <p:cNvSpPr/>
          <p:nvPr/>
        </p:nvSpPr>
        <p:spPr>
          <a:xfrm>
            <a:off x="755746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7" name="Freeform 3"/>
          <p:cNvSpPr/>
          <p:nvPr/>
        </p:nvSpPr>
        <p:spPr>
          <a:xfrm>
            <a:off x="7573106"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8" name="Freeform 3"/>
          <p:cNvSpPr/>
          <p:nvPr/>
        </p:nvSpPr>
        <p:spPr>
          <a:xfrm>
            <a:off x="758873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39" name="Freeform 3"/>
          <p:cNvSpPr/>
          <p:nvPr/>
        </p:nvSpPr>
        <p:spPr>
          <a:xfrm>
            <a:off x="7604382"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0" name="Freeform 3"/>
          <p:cNvSpPr/>
          <p:nvPr/>
        </p:nvSpPr>
        <p:spPr>
          <a:xfrm>
            <a:off x="762001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1" name="Freeform 3"/>
          <p:cNvSpPr/>
          <p:nvPr/>
        </p:nvSpPr>
        <p:spPr>
          <a:xfrm>
            <a:off x="7635659"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2" name="Freeform 3"/>
          <p:cNvSpPr/>
          <p:nvPr/>
        </p:nvSpPr>
        <p:spPr>
          <a:xfrm>
            <a:off x="7651949"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3" name="Freeform 3"/>
          <p:cNvSpPr/>
          <p:nvPr/>
        </p:nvSpPr>
        <p:spPr>
          <a:xfrm>
            <a:off x="7667576"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4" name="Freeform 3"/>
          <p:cNvSpPr/>
          <p:nvPr/>
        </p:nvSpPr>
        <p:spPr>
          <a:xfrm>
            <a:off x="7683225"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5" name="Freeform 3"/>
          <p:cNvSpPr/>
          <p:nvPr/>
        </p:nvSpPr>
        <p:spPr>
          <a:xfrm>
            <a:off x="769885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6" name="Freeform 3"/>
          <p:cNvSpPr/>
          <p:nvPr/>
        </p:nvSpPr>
        <p:spPr>
          <a:xfrm>
            <a:off x="7714501"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7" name="Freeform 3"/>
          <p:cNvSpPr/>
          <p:nvPr/>
        </p:nvSpPr>
        <p:spPr>
          <a:xfrm>
            <a:off x="773012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8" name="Freeform 3"/>
          <p:cNvSpPr/>
          <p:nvPr/>
        </p:nvSpPr>
        <p:spPr>
          <a:xfrm>
            <a:off x="774577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49" name="Freeform 3"/>
          <p:cNvSpPr/>
          <p:nvPr/>
        </p:nvSpPr>
        <p:spPr>
          <a:xfrm>
            <a:off x="776206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0" name="Freeform 3"/>
          <p:cNvSpPr/>
          <p:nvPr/>
        </p:nvSpPr>
        <p:spPr>
          <a:xfrm>
            <a:off x="777769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1" name="Freeform 3"/>
          <p:cNvSpPr/>
          <p:nvPr/>
        </p:nvSpPr>
        <p:spPr>
          <a:xfrm>
            <a:off x="7793343"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2" name="Freeform 3"/>
          <p:cNvSpPr/>
          <p:nvPr/>
        </p:nvSpPr>
        <p:spPr>
          <a:xfrm>
            <a:off x="780897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3" name="Freeform 3"/>
          <p:cNvSpPr/>
          <p:nvPr/>
        </p:nvSpPr>
        <p:spPr>
          <a:xfrm>
            <a:off x="782461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4" name="Freeform 3"/>
          <p:cNvSpPr/>
          <p:nvPr/>
        </p:nvSpPr>
        <p:spPr>
          <a:xfrm>
            <a:off x="784024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5" name="Freeform 3"/>
          <p:cNvSpPr/>
          <p:nvPr/>
        </p:nvSpPr>
        <p:spPr>
          <a:xfrm>
            <a:off x="785589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6" name="Freeform 3"/>
          <p:cNvSpPr/>
          <p:nvPr/>
        </p:nvSpPr>
        <p:spPr>
          <a:xfrm>
            <a:off x="7872186"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7" name="Freeform 3"/>
          <p:cNvSpPr/>
          <p:nvPr/>
        </p:nvSpPr>
        <p:spPr>
          <a:xfrm>
            <a:off x="788782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8" name="Freeform 3"/>
          <p:cNvSpPr/>
          <p:nvPr/>
        </p:nvSpPr>
        <p:spPr>
          <a:xfrm>
            <a:off x="7903462"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59" name="Freeform 3"/>
          <p:cNvSpPr/>
          <p:nvPr/>
        </p:nvSpPr>
        <p:spPr>
          <a:xfrm>
            <a:off x="791910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0" name="Freeform 3"/>
          <p:cNvSpPr/>
          <p:nvPr/>
        </p:nvSpPr>
        <p:spPr>
          <a:xfrm>
            <a:off x="7934738"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1" name="Freeform 3"/>
          <p:cNvSpPr/>
          <p:nvPr/>
        </p:nvSpPr>
        <p:spPr>
          <a:xfrm>
            <a:off x="7950378"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2" name="Freeform 3"/>
          <p:cNvSpPr/>
          <p:nvPr/>
        </p:nvSpPr>
        <p:spPr>
          <a:xfrm>
            <a:off x="796601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3" name="Freeform 3"/>
          <p:cNvSpPr/>
          <p:nvPr/>
        </p:nvSpPr>
        <p:spPr>
          <a:xfrm>
            <a:off x="7982305"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4" name="Freeform 3"/>
          <p:cNvSpPr/>
          <p:nvPr/>
        </p:nvSpPr>
        <p:spPr>
          <a:xfrm>
            <a:off x="799794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5" name="Freeform 3"/>
          <p:cNvSpPr/>
          <p:nvPr/>
        </p:nvSpPr>
        <p:spPr>
          <a:xfrm>
            <a:off x="801358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6" name="Freeform 3"/>
          <p:cNvSpPr/>
          <p:nvPr/>
        </p:nvSpPr>
        <p:spPr>
          <a:xfrm>
            <a:off x="8029221"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7" name="Freeform 3"/>
          <p:cNvSpPr/>
          <p:nvPr/>
        </p:nvSpPr>
        <p:spPr>
          <a:xfrm>
            <a:off x="804485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8" name="Freeform 3"/>
          <p:cNvSpPr/>
          <p:nvPr/>
        </p:nvSpPr>
        <p:spPr>
          <a:xfrm>
            <a:off x="8060496"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69" name="Freeform 3"/>
          <p:cNvSpPr/>
          <p:nvPr/>
        </p:nvSpPr>
        <p:spPr>
          <a:xfrm>
            <a:off x="8076124"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0" name="Freeform 3"/>
          <p:cNvSpPr/>
          <p:nvPr/>
        </p:nvSpPr>
        <p:spPr>
          <a:xfrm>
            <a:off x="8091773"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1" name="Freeform 3"/>
          <p:cNvSpPr/>
          <p:nvPr/>
        </p:nvSpPr>
        <p:spPr>
          <a:xfrm>
            <a:off x="8108063"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2" name="Freeform 3"/>
          <p:cNvSpPr/>
          <p:nvPr/>
        </p:nvSpPr>
        <p:spPr>
          <a:xfrm>
            <a:off x="8123690"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3" name="Freeform 3"/>
          <p:cNvSpPr/>
          <p:nvPr/>
        </p:nvSpPr>
        <p:spPr>
          <a:xfrm>
            <a:off x="8139339"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4" name="Freeform 3"/>
          <p:cNvSpPr/>
          <p:nvPr/>
        </p:nvSpPr>
        <p:spPr>
          <a:xfrm>
            <a:off x="8154967"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5" name="Freeform 3"/>
          <p:cNvSpPr/>
          <p:nvPr/>
        </p:nvSpPr>
        <p:spPr>
          <a:xfrm>
            <a:off x="8170615" y="4322182"/>
            <a:ext cx="7819" cy="40094"/>
          </a:xfrm>
          <a:custGeom>
            <a:avLst/>
            <a:gdLst>
              <a:gd name="connsiteX0" fmla="*/ 4572 w 9144"/>
              <a:gd name="connsiteY0" fmla="*/ 0 h 44196"/>
              <a:gd name="connsiteX1" fmla="*/ 4572 w 9144"/>
              <a:gd name="connsiteY1" fmla="*/ 44196 h 44196"/>
            </a:gdLst>
            <a:ahLst/>
            <a:cxnLst>
              <a:cxn ang="0">
                <a:pos x="connsiteX0" y="connsiteY0"/>
              </a:cxn>
              <a:cxn ang="1">
                <a:pos x="connsiteX1" y="connsiteY1"/>
              </a:cxn>
            </a:cxnLst>
            <a:rect l="l" t="t" r="r" b="b"/>
            <a:pathLst>
              <a:path w="9144" h="44196">
                <a:moveTo>
                  <a:pt x="4572" y="0"/>
                </a:moveTo>
                <a:lnTo>
                  <a:pt x="4572"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6" name="Freeform 3"/>
          <p:cNvSpPr/>
          <p:nvPr/>
        </p:nvSpPr>
        <p:spPr>
          <a:xfrm>
            <a:off x="8186243"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7" name="Freeform 3"/>
          <p:cNvSpPr/>
          <p:nvPr/>
        </p:nvSpPr>
        <p:spPr>
          <a:xfrm>
            <a:off x="820189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8" name="Freeform 3"/>
          <p:cNvSpPr/>
          <p:nvPr/>
        </p:nvSpPr>
        <p:spPr>
          <a:xfrm>
            <a:off x="8218181"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79" name="Freeform 3"/>
          <p:cNvSpPr/>
          <p:nvPr/>
        </p:nvSpPr>
        <p:spPr>
          <a:xfrm>
            <a:off x="823380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0" name="Freeform 3"/>
          <p:cNvSpPr/>
          <p:nvPr/>
        </p:nvSpPr>
        <p:spPr>
          <a:xfrm>
            <a:off x="8249457"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1" name="Freeform 3"/>
          <p:cNvSpPr/>
          <p:nvPr/>
        </p:nvSpPr>
        <p:spPr>
          <a:xfrm>
            <a:off x="8265085"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2" name="Freeform 3"/>
          <p:cNvSpPr/>
          <p:nvPr/>
        </p:nvSpPr>
        <p:spPr>
          <a:xfrm>
            <a:off x="8280733"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3" name="Freeform 3"/>
          <p:cNvSpPr/>
          <p:nvPr/>
        </p:nvSpPr>
        <p:spPr>
          <a:xfrm>
            <a:off x="8296362"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4" name="Freeform 3"/>
          <p:cNvSpPr/>
          <p:nvPr/>
        </p:nvSpPr>
        <p:spPr>
          <a:xfrm>
            <a:off x="831201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5" name="Freeform 3"/>
          <p:cNvSpPr/>
          <p:nvPr/>
        </p:nvSpPr>
        <p:spPr>
          <a:xfrm>
            <a:off x="8328300" y="4322182"/>
            <a:ext cx="7819" cy="40094"/>
          </a:xfrm>
          <a:custGeom>
            <a:avLst/>
            <a:gdLst>
              <a:gd name="connsiteX0" fmla="*/ 4571 w 9144"/>
              <a:gd name="connsiteY0" fmla="*/ 0 h 44196"/>
              <a:gd name="connsiteX1" fmla="*/ 4571 w 9144"/>
              <a:gd name="connsiteY1" fmla="*/ 44196 h 44196"/>
            </a:gdLst>
            <a:ahLst/>
            <a:cxnLst>
              <a:cxn ang="0">
                <a:pos x="connsiteX0" y="connsiteY0"/>
              </a:cxn>
              <a:cxn ang="1">
                <a:pos x="connsiteX1" y="connsiteY1"/>
              </a:cxn>
            </a:cxnLst>
            <a:rect l="l" t="t" r="r" b="b"/>
            <a:pathLst>
              <a:path w="9144"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6" name="Freeform 3"/>
          <p:cNvSpPr/>
          <p:nvPr/>
        </p:nvSpPr>
        <p:spPr>
          <a:xfrm>
            <a:off x="8343939" y="4322182"/>
            <a:ext cx="7818" cy="40094"/>
          </a:xfrm>
          <a:custGeom>
            <a:avLst/>
            <a:gdLst>
              <a:gd name="connsiteX0" fmla="*/ 4571 w 9143"/>
              <a:gd name="connsiteY0" fmla="*/ 0 h 44196"/>
              <a:gd name="connsiteX1" fmla="*/ 4571 w 9143"/>
              <a:gd name="connsiteY1" fmla="*/ 44196 h 44196"/>
            </a:gdLst>
            <a:ahLst/>
            <a:cxnLst>
              <a:cxn ang="0">
                <a:pos x="connsiteX0" y="connsiteY0"/>
              </a:cxn>
              <a:cxn ang="1">
                <a:pos x="connsiteX1" y="connsiteY1"/>
              </a:cxn>
            </a:cxnLst>
            <a:rect l="l" t="t" r="r" b="b"/>
            <a:pathLst>
              <a:path w="9143" h="44196">
                <a:moveTo>
                  <a:pt x="4571" y="0"/>
                </a:moveTo>
                <a:lnTo>
                  <a:pt x="4571" y="44196"/>
                </a:lnTo>
              </a:path>
            </a:pathLst>
          </a:custGeom>
          <a:ln w="0">
            <a:solidFill>
              <a:srgbClr val="86868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7" name="Freeform 3"/>
          <p:cNvSpPr/>
          <p:nvPr/>
        </p:nvSpPr>
        <p:spPr>
          <a:xfrm>
            <a:off x="6991887" y="2806222"/>
            <a:ext cx="1357916" cy="965017"/>
          </a:xfrm>
          <a:custGeom>
            <a:avLst/>
            <a:gdLst>
              <a:gd name="connsiteX0" fmla="*/ 0 w 1588007"/>
              <a:gd name="connsiteY0" fmla="*/ 54863 h 1063752"/>
              <a:gd name="connsiteX1" fmla="*/ 18288 w 1588007"/>
              <a:gd name="connsiteY1" fmla="*/ 10667 h 1063752"/>
              <a:gd name="connsiteX2" fmla="*/ 32003 w 1588007"/>
              <a:gd name="connsiteY2" fmla="*/ 1523 h 1063752"/>
              <a:gd name="connsiteX3" fmla="*/ 44195 w 1588007"/>
              <a:gd name="connsiteY3" fmla="*/ 11429 h 1063752"/>
              <a:gd name="connsiteX4" fmla="*/ 62483 w 1588007"/>
              <a:gd name="connsiteY4" fmla="*/ 64007 h 1063752"/>
              <a:gd name="connsiteX5" fmla="*/ 35814 w 1588007"/>
              <a:gd name="connsiteY5" fmla="*/ 64007 h 1063752"/>
              <a:gd name="connsiteX6" fmla="*/ 54102 w 1588007"/>
              <a:gd name="connsiteY6" fmla="*/ 9905 h 1063752"/>
              <a:gd name="connsiteX7" fmla="*/ 68579 w 1588007"/>
              <a:gd name="connsiteY7" fmla="*/ 0 h 1063752"/>
              <a:gd name="connsiteX8" fmla="*/ 81533 w 1588007"/>
              <a:gd name="connsiteY8" fmla="*/ 11429 h 1063752"/>
              <a:gd name="connsiteX9" fmla="*/ 99821 w 1588007"/>
              <a:gd name="connsiteY9" fmla="*/ 96773 h 1063752"/>
              <a:gd name="connsiteX10" fmla="*/ 118871 w 1588007"/>
              <a:gd name="connsiteY10" fmla="*/ 163829 h 1063752"/>
              <a:gd name="connsiteX11" fmla="*/ 99821 w 1588007"/>
              <a:gd name="connsiteY11" fmla="*/ 154685 h 1063752"/>
              <a:gd name="connsiteX12" fmla="*/ 118109 w 1588007"/>
              <a:gd name="connsiteY12" fmla="*/ 147066 h 1063752"/>
              <a:gd name="connsiteX13" fmla="*/ 131064 w 1588007"/>
              <a:gd name="connsiteY13" fmla="*/ 147828 h 1063752"/>
              <a:gd name="connsiteX14" fmla="*/ 137159 w 1588007"/>
              <a:gd name="connsiteY14" fmla="*/ 158495 h 1063752"/>
              <a:gd name="connsiteX15" fmla="*/ 155447 w 1588007"/>
              <a:gd name="connsiteY15" fmla="*/ 357378 h 1063752"/>
              <a:gd name="connsiteX16" fmla="*/ 129539 w 1588007"/>
              <a:gd name="connsiteY16" fmla="*/ 352044 h 1063752"/>
              <a:gd name="connsiteX17" fmla="*/ 147827 w 1588007"/>
              <a:gd name="connsiteY17" fmla="*/ 320039 h 1063752"/>
              <a:gd name="connsiteX18" fmla="*/ 150876 w 1588007"/>
              <a:gd name="connsiteY18" fmla="*/ 316229 h 1063752"/>
              <a:gd name="connsiteX19" fmla="*/ 169164 w 1588007"/>
              <a:gd name="connsiteY19" fmla="*/ 300228 h 1063752"/>
              <a:gd name="connsiteX20" fmla="*/ 182879 w 1588007"/>
              <a:gd name="connsiteY20" fmla="*/ 297941 h 1063752"/>
              <a:gd name="connsiteX21" fmla="*/ 192023 w 1588007"/>
              <a:gd name="connsiteY21" fmla="*/ 308610 h 1063752"/>
              <a:gd name="connsiteX22" fmla="*/ 210311 w 1588007"/>
              <a:gd name="connsiteY22" fmla="*/ 418338 h 1063752"/>
              <a:gd name="connsiteX23" fmla="*/ 196595 w 1588007"/>
              <a:gd name="connsiteY23" fmla="*/ 406145 h 1063752"/>
              <a:gd name="connsiteX24" fmla="*/ 214883 w 1588007"/>
              <a:gd name="connsiteY24" fmla="*/ 406145 h 1063752"/>
              <a:gd name="connsiteX25" fmla="*/ 203453 w 1588007"/>
              <a:gd name="connsiteY25" fmla="*/ 413004 h 1063752"/>
              <a:gd name="connsiteX26" fmla="*/ 222503 w 1588007"/>
              <a:gd name="connsiteY26" fmla="*/ 384810 h 1063752"/>
              <a:gd name="connsiteX27" fmla="*/ 233171 w 1588007"/>
              <a:gd name="connsiteY27" fmla="*/ 378713 h 1063752"/>
              <a:gd name="connsiteX28" fmla="*/ 244602 w 1588007"/>
              <a:gd name="connsiteY28" fmla="*/ 383285 h 1063752"/>
              <a:gd name="connsiteX29" fmla="*/ 262889 w 1588007"/>
              <a:gd name="connsiteY29" fmla="*/ 403860 h 1063752"/>
              <a:gd name="connsiteX30" fmla="*/ 265938 w 1588007"/>
              <a:gd name="connsiteY30" fmla="*/ 409194 h 1063752"/>
              <a:gd name="connsiteX31" fmla="*/ 284226 w 1588007"/>
              <a:gd name="connsiteY31" fmla="*/ 468629 h 1063752"/>
              <a:gd name="connsiteX32" fmla="*/ 302514 w 1588007"/>
              <a:gd name="connsiteY32" fmla="*/ 558545 h 1063752"/>
              <a:gd name="connsiteX33" fmla="*/ 320802 w 1588007"/>
              <a:gd name="connsiteY33" fmla="*/ 627888 h 1063752"/>
              <a:gd name="connsiteX34" fmla="*/ 293369 w 1588007"/>
              <a:gd name="connsiteY34" fmla="*/ 630173 h 1063752"/>
              <a:gd name="connsiteX35" fmla="*/ 311657 w 1588007"/>
              <a:gd name="connsiteY35" fmla="*/ 486156 h 1063752"/>
              <a:gd name="connsiteX36" fmla="*/ 325373 w 1588007"/>
              <a:gd name="connsiteY36" fmla="*/ 473201 h 1063752"/>
              <a:gd name="connsiteX37" fmla="*/ 339089 w 1588007"/>
              <a:gd name="connsiteY37" fmla="*/ 485394 h 1063752"/>
              <a:gd name="connsiteX38" fmla="*/ 357377 w 1588007"/>
              <a:gd name="connsiteY38" fmla="*/ 593597 h 1063752"/>
              <a:gd name="connsiteX39" fmla="*/ 333755 w 1588007"/>
              <a:gd name="connsiteY39" fmla="*/ 585978 h 1063752"/>
              <a:gd name="connsiteX40" fmla="*/ 352805 w 1588007"/>
              <a:gd name="connsiteY40" fmla="*/ 566166 h 1063752"/>
              <a:gd name="connsiteX41" fmla="*/ 365759 w 1588007"/>
              <a:gd name="connsiteY41" fmla="*/ 562356 h 1063752"/>
              <a:gd name="connsiteX42" fmla="*/ 375665 w 1588007"/>
              <a:gd name="connsiteY42" fmla="*/ 571500 h 1063752"/>
              <a:gd name="connsiteX43" fmla="*/ 393953 w 1588007"/>
              <a:gd name="connsiteY43" fmla="*/ 624078 h 1063752"/>
              <a:gd name="connsiteX44" fmla="*/ 412241 w 1588007"/>
              <a:gd name="connsiteY44" fmla="*/ 663701 h 1063752"/>
              <a:gd name="connsiteX45" fmla="*/ 409955 w 1588007"/>
              <a:gd name="connsiteY45" fmla="*/ 660654 h 1063752"/>
              <a:gd name="connsiteX46" fmla="*/ 428243 w 1588007"/>
              <a:gd name="connsiteY46" fmla="*/ 681228 h 1063752"/>
              <a:gd name="connsiteX47" fmla="*/ 403859 w 1588007"/>
              <a:gd name="connsiteY47" fmla="*/ 687323 h 1063752"/>
              <a:gd name="connsiteX48" fmla="*/ 422147 w 1588007"/>
              <a:gd name="connsiteY48" fmla="*/ 602741 h 1063752"/>
              <a:gd name="connsiteX49" fmla="*/ 433577 w 1588007"/>
              <a:gd name="connsiteY49" fmla="*/ 592073 h 1063752"/>
              <a:gd name="connsiteX50" fmla="*/ 448055 w 1588007"/>
              <a:gd name="connsiteY50" fmla="*/ 598932 h 1063752"/>
              <a:gd name="connsiteX51" fmla="*/ 466343 w 1588007"/>
              <a:gd name="connsiteY51" fmla="*/ 632460 h 1063752"/>
              <a:gd name="connsiteX52" fmla="*/ 442721 w 1588007"/>
              <a:gd name="connsiteY52" fmla="*/ 630935 h 1063752"/>
              <a:gd name="connsiteX53" fmla="*/ 461009 w 1588007"/>
              <a:gd name="connsiteY53" fmla="*/ 607313 h 1063752"/>
              <a:gd name="connsiteX54" fmla="*/ 475488 w 1588007"/>
              <a:gd name="connsiteY54" fmla="*/ 601979 h 1063752"/>
              <a:gd name="connsiteX55" fmla="*/ 486155 w 1588007"/>
              <a:gd name="connsiteY55" fmla="*/ 611885 h 1063752"/>
              <a:gd name="connsiteX56" fmla="*/ 504443 w 1588007"/>
              <a:gd name="connsiteY56" fmla="*/ 682751 h 1063752"/>
              <a:gd name="connsiteX57" fmla="*/ 477011 w 1588007"/>
              <a:gd name="connsiteY57" fmla="*/ 683513 h 1063752"/>
              <a:gd name="connsiteX58" fmla="*/ 496061 w 1588007"/>
              <a:gd name="connsiteY58" fmla="*/ 589026 h 1063752"/>
              <a:gd name="connsiteX59" fmla="*/ 508253 w 1588007"/>
              <a:gd name="connsiteY59" fmla="*/ 578357 h 1063752"/>
              <a:gd name="connsiteX60" fmla="*/ 522731 w 1588007"/>
              <a:gd name="connsiteY60" fmla="*/ 586739 h 1063752"/>
              <a:gd name="connsiteX61" fmla="*/ 541019 w 1588007"/>
              <a:gd name="connsiteY61" fmla="*/ 629412 h 1063752"/>
              <a:gd name="connsiteX62" fmla="*/ 514350 w 1588007"/>
              <a:gd name="connsiteY62" fmla="*/ 631697 h 1063752"/>
              <a:gd name="connsiteX63" fmla="*/ 532638 w 1588007"/>
              <a:gd name="connsiteY63" fmla="*/ 557022 h 1063752"/>
              <a:gd name="connsiteX64" fmla="*/ 540257 w 1588007"/>
              <a:gd name="connsiteY64" fmla="*/ 547116 h 1063752"/>
              <a:gd name="connsiteX65" fmla="*/ 552450 w 1588007"/>
              <a:gd name="connsiteY65" fmla="*/ 547116 h 1063752"/>
              <a:gd name="connsiteX66" fmla="*/ 570738 w 1588007"/>
              <a:gd name="connsiteY66" fmla="*/ 556260 h 1063752"/>
              <a:gd name="connsiteX67" fmla="*/ 578357 w 1588007"/>
              <a:gd name="connsiteY67" fmla="*/ 566166 h 1063752"/>
              <a:gd name="connsiteX68" fmla="*/ 596645 w 1588007"/>
              <a:gd name="connsiteY68" fmla="*/ 641604 h 1063752"/>
              <a:gd name="connsiteX69" fmla="*/ 569214 w 1588007"/>
              <a:gd name="connsiteY69" fmla="*/ 641604 h 1063752"/>
              <a:gd name="connsiteX70" fmla="*/ 587502 w 1588007"/>
              <a:gd name="connsiteY70" fmla="*/ 554735 h 1063752"/>
              <a:gd name="connsiteX71" fmla="*/ 598931 w 1588007"/>
              <a:gd name="connsiteY71" fmla="*/ 544067 h 1063752"/>
              <a:gd name="connsiteX72" fmla="*/ 613409 w 1588007"/>
              <a:gd name="connsiteY72" fmla="*/ 550926 h 1063752"/>
              <a:gd name="connsiteX73" fmla="*/ 631697 w 1588007"/>
              <a:gd name="connsiteY73" fmla="*/ 585216 h 1063752"/>
              <a:gd name="connsiteX74" fmla="*/ 621791 w 1588007"/>
              <a:gd name="connsiteY74" fmla="*/ 578357 h 1063752"/>
              <a:gd name="connsiteX75" fmla="*/ 640841 w 1588007"/>
              <a:gd name="connsiteY75" fmla="*/ 581406 h 1063752"/>
              <a:gd name="connsiteX76" fmla="*/ 651509 w 1588007"/>
              <a:gd name="connsiteY76" fmla="*/ 589788 h 1063752"/>
              <a:gd name="connsiteX77" fmla="*/ 669797 w 1588007"/>
              <a:gd name="connsiteY77" fmla="*/ 634745 h 1063752"/>
              <a:gd name="connsiteX78" fmla="*/ 643127 w 1588007"/>
              <a:gd name="connsiteY78" fmla="*/ 636269 h 1063752"/>
              <a:gd name="connsiteX79" fmla="*/ 661415 w 1588007"/>
              <a:gd name="connsiteY79" fmla="*/ 566928 h 1063752"/>
              <a:gd name="connsiteX80" fmla="*/ 670559 w 1588007"/>
              <a:gd name="connsiteY80" fmla="*/ 557022 h 1063752"/>
              <a:gd name="connsiteX81" fmla="*/ 683514 w 1588007"/>
              <a:gd name="connsiteY81" fmla="*/ 559307 h 1063752"/>
              <a:gd name="connsiteX82" fmla="*/ 701802 w 1588007"/>
              <a:gd name="connsiteY82" fmla="*/ 573023 h 1063752"/>
              <a:gd name="connsiteX83" fmla="*/ 720852 w 1588007"/>
              <a:gd name="connsiteY83" fmla="*/ 590550 h 1063752"/>
              <a:gd name="connsiteX84" fmla="*/ 697991 w 1588007"/>
              <a:gd name="connsiteY84" fmla="*/ 596645 h 1063752"/>
              <a:gd name="connsiteX85" fmla="*/ 716279 w 1588007"/>
              <a:gd name="connsiteY85" fmla="*/ 543306 h 1063752"/>
              <a:gd name="connsiteX86" fmla="*/ 728471 w 1588007"/>
              <a:gd name="connsiteY86" fmla="*/ 534162 h 1063752"/>
              <a:gd name="connsiteX87" fmla="*/ 742188 w 1588007"/>
              <a:gd name="connsiteY87" fmla="*/ 540257 h 1063752"/>
              <a:gd name="connsiteX88" fmla="*/ 760476 w 1588007"/>
              <a:gd name="connsiteY88" fmla="*/ 569213 h 1063752"/>
              <a:gd name="connsiteX89" fmla="*/ 734567 w 1588007"/>
              <a:gd name="connsiteY89" fmla="*/ 572262 h 1063752"/>
              <a:gd name="connsiteX90" fmla="*/ 753617 w 1588007"/>
              <a:gd name="connsiteY90" fmla="*/ 515873 h 1063752"/>
              <a:gd name="connsiteX91" fmla="*/ 757427 w 1588007"/>
              <a:gd name="connsiteY91" fmla="*/ 510539 h 1063752"/>
              <a:gd name="connsiteX92" fmla="*/ 775715 w 1588007"/>
              <a:gd name="connsiteY92" fmla="*/ 491489 h 1063752"/>
              <a:gd name="connsiteX93" fmla="*/ 788669 w 1588007"/>
              <a:gd name="connsiteY93" fmla="*/ 487679 h 1063752"/>
              <a:gd name="connsiteX94" fmla="*/ 799338 w 1588007"/>
              <a:gd name="connsiteY94" fmla="*/ 497585 h 1063752"/>
              <a:gd name="connsiteX95" fmla="*/ 817626 w 1588007"/>
              <a:gd name="connsiteY95" fmla="*/ 562356 h 1063752"/>
              <a:gd name="connsiteX96" fmla="*/ 792479 w 1588007"/>
              <a:gd name="connsiteY96" fmla="*/ 558545 h 1063752"/>
              <a:gd name="connsiteX97" fmla="*/ 810767 w 1588007"/>
              <a:gd name="connsiteY97" fmla="*/ 531113 h 1063752"/>
              <a:gd name="connsiteX98" fmla="*/ 824483 w 1588007"/>
              <a:gd name="connsiteY98" fmla="*/ 525017 h 1063752"/>
              <a:gd name="connsiteX99" fmla="*/ 835914 w 1588007"/>
              <a:gd name="connsiteY99" fmla="*/ 534923 h 1063752"/>
              <a:gd name="connsiteX100" fmla="*/ 854202 w 1588007"/>
              <a:gd name="connsiteY100" fmla="*/ 595884 h 1063752"/>
              <a:gd name="connsiteX101" fmla="*/ 826769 w 1588007"/>
              <a:gd name="connsiteY101" fmla="*/ 595884 h 1063752"/>
              <a:gd name="connsiteX102" fmla="*/ 845057 w 1588007"/>
              <a:gd name="connsiteY102" fmla="*/ 522732 h 1063752"/>
              <a:gd name="connsiteX103" fmla="*/ 864107 w 1588007"/>
              <a:gd name="connsiteY103" fmla="*/ 470154 h 1063752"/>
              <a:gd name="connsiteX104" fmla="*/ 876300 w 1588007"/>
              <a:gd name="connsiteY104" fmla="*/ 460247 h 1063752"/>
              <a:gd name="connsiteX105" fmla="*/ 890015 w 1588007"/>
              <a:gd name="connsiteY105" fmla="*/ 469391 h 1063752"/>
              <a:gd name="connsiteX106" fmla="*/ 909065 w 1588007"/>
              <a:gd name="connsiteY106" fmla="*/ 515111 h 1063752"/>
              <a:gd name="connsiteX107" fmla="*/ 886967 w 1588007"/>
              <a:gd name="connsiteY107" fmla="*/ 509778 h 1063752"/>
              <a:gd name="connsiteX108" fmla="*/ 905255 w 1588007"/>
              <a:gd name="connsiteY108" fmla="*/ 494538 h 1063752"/>
              <a:gd name="connsiteX109" fmla="*/ 901445 w 1588007"/>
              <a:gd name="connsiteY109" fmla="*/ 499110 h 1063752"/>
              <a:gd name="connsiteX110" fmla="*/ 919733 w 1588007"/>
              <a:gd name="connsiteY110" fmla="*/ 463295 h 1063752"/>
              <a:gd name="connsiteX111" fmla="*/ 931164 w 1588007"/>
              <a:gd name="connsiteY111" fmla="*/ 455676 h 1063752"/>
              <a:gd name="connsiteX112" fmla="*/ 949452 w 1588007"/>
              <a:gd name="connsiteY112" fmla="*/ 453389 h 1063752"/>
              <a:gd name="connsiteX113" fmla="*/ 938783 w 1588007"/>
              <a:gd name="connsiteY113" fmla="*/ 460247 h 1063752"/>
              <a:gd name="connsiteX114" fmla="*/ 957071 w 1588007"/>
              <a:gd name="connsiteY114" fmla="*/ 427482 h 1063752"/>
              <a:gd name="connsiteX115" fmla="*/ 970026 w 1588007"/>
              <a:gd name="connsiteY115" fmla="*/ 420623 h 1063752"/>
              <a:gd name="connsiteX116" fmla="*/ 982217 w 1588007"/>
              <a:gd name="connsiteY116" fmla="*/ 429006 h 1063752"/>
              <a:gd name="connsiteX117" fmla="*/ 1000505 w 1588007"/>
              <a:gd name="connsiteY117" fmla="*/ 475488 h 1063752"/>
              <a:gd name="connsiteX118" fmla="*/ 1018793 w 1588007"/>
              <a:gd name="connsiteY118" fmla="*/ 511301 h 1063752"/>
              <a:gd name="connsiteX119" fmla="*/ 992123 w 1588007"/>
              <a:gd name="connsiteY119" fmla="*/ 514350 h 1063752"/>
              <a:gd name="connsiteX120" fmla="*/ 1010412 w 1588007"/>
              <a:gd name="connsiteY120" fmla="*/ 432054 h 1063752"/>
              <a:gd name="connsiteX121" fmla="*/ 1020317 w 1588007"/>
              <a:gd name="connsiteY121" fmla="*/ 421385 h 1063752"/>
              <a:gd name="connsiteX122" fmla="*/ 1034795 w 1588007"/>
              <a:gd name="connsiteY122" fmla="*/ 425957 h 1063752"/>
              <a:gd name="connsiteX123" fmla="*/ 1053845 w 1588007"/>
              <a:gd name="connsiteY123" fmla="*/ 447294 h 1063752"/>
              <a:gd name="connsiteX124" fmla="*/ 1056893 w 1588007"/>
              <a:gd name="connsiteY124" fmla="*/ 453389 h 1063752"/>
              <a:gd name="connsiteX125" fmla="*/ 1075181 w 1588007"/>
              <a:gd name="connsiteY125" fmla="*/ 531113 h 1063752"/>
              <a:gd name="connsiteX126" fmla="*/ 1047750 w 1588007"/>
              <a:gd name="connsiteY126" fmla="*/ 531113 h 1063752"/>
              <a:gd name="connsiteX127" fmla="*/ 1066038 w 1588007"/>
              <a:gd name="connsiteY127" fmla="*/ 446532 h 1063752"/>
              <a:gd name="connsiteX128" fmla="*/ 1073657 w 1588007"/>
              <a:gd name="connsiteY128" fmla="*/ 436626 h 1063752"/>
              <a:gd name="connsiteX129" fmla="*/ 1086612 w 1588007"/>
              <a:gd name="connsiteY129" fmla="*/ 437388 h 1063752"/>
              <a:gd name="connsiteX130" fmla="*/ 1104900 w 1588007"/>
              <a:gd name="connsiteY130" fmla="*/ 447294 h 1063752"/>
              <a:gd name="connsiteX131" fmla="*/ 1092707 w 1588007"/>
              <a:gd name="connsiteY131" fmla="*/ 446532 h 1063752"/>
              <a:gd name="connsiteX132" fmla="*/ 1110995 w 1588007"/>
              <a:gd name="connsiteY132" fmla="*/ 439673 h 1063752"/>
              <a:gd name="connsiteX133" fmla="*/ 1114805 w 1588007"/>
              <a:gd name="connsiteY133" fmla="*/ 438911 h 1063752"/>
              <a:gd name="connsiteX134" fmla="*/ 1133093 w 1588007"/>
              <a:gd name="connsiteY134" fmla="*/ 436626 h 1063752"/>
              <a:gd name="connsiteX135" fmla="*/ 1135379 w 1588007"/>
              <a:gd name="connsiteY135" fmla="*/ 435863 h 1063752"/>
              <a:gd name="connsiteX136" fmla="*/ 1153667 w 1588007"/>
              <a:gd name="connsiteY136" fmla="*/ 436626 h 1063752"/>
              <a:gd name="connsiteX137" fmla="*/ 1164335 w 1588007"/>
              <a:gd name="connsiteY137" fmla="*/ 442722 h 1063752"/>
              <a:gd name="connsiteX138" fmla="*/ 1183385 w 1588007"/>
              <a:gd name="connsiteY138" fmla="*/ 467106 h 1063752"/>
              <a:gd name="connsiteX139" fmla="*/ 1160526 w 1588007"/>
              <a:gd name="connsiteY139" fmla="*/ 467867 h 1063752"/>
              <a:gd name="connsiteX140" fmla="*/ 1178814 w 1588007"/>
              <a:gd name="connsiteY140" fmla="*/ 441197 h 1063752"/>
              <a:gd name="connsiteX141" fmla="*/ 1192529 w 1588007"/>
              <a:gd name="connsiteY141" fmla="*/ 435101 h 1063752"/>
              <a:gd name="connsiteX142" fmla="*/ 1203959 w 1588007"/>
              <a:gd name="connsiteY142" fmla="*/ 445007 h 1063752"/>
              <a:gd name="connsiteX143" fmla="*/ 1222247 w 1588007"/>
              <a:gd name="connsiteY143" fmla="*/ 513588 h 1063752"/>
              <a:gd name="connsiteX144" fmla="*/ 1196339 w 1588007"/>
              <a:gd name="connsiteY144" fmla="*/ 510539 h 1063752"/>
              <a:gd name="connsiteX145" fmla="*/ 1214627 w 1588007"/>
              <a:gd name="connsiteY145" fmla="*/ 475488 h 1063752"/>
              <a:gd name="connsiteX146" fmla="*/ 1232915 w 1588007"/>
              <a:gd name="connsiteY146" fmla="*/ 469391 h 1063752"/>
              <a:gd name="connsiteX147" fmla="*/ 1251203 w 1588007"/>
              <a:gd name="connsiteY147" fmla="*/ 477773 h 1063752"/>
              <a:gd name="connsiteX148" fmla="*/ 1256538 w 1588007"/>
              <a:gd name="connsiteY148" fmla="*/ 483107 h 1063752"/>
              <a:gd name="connsiteX149" fmla="*/ 1293114 w 1588007"/>
              <a:gd name="connsiteY149" fmla="*/ 537972 h 1063752"/>
              <a:gd name="connsiteX150" fmla="*/ 1295400 w 1588007"/>
              <a:gd name="connsiteY150" fmla="*/ 541782 h 1063752"/>
              <a:gd name="connsiteX151" fmla="*/ 1314450 w 1588007"/>
              <a:gd name="connsiteY151" fmla="*/ 605789 h 1063752"/>
              <a:gd name="connsiteX152" fmla="*/ 1311402 w 1588007"/>
              <a:gd name="connsiteY152" fmla="*/ 600456 h 1063752"/>
              <a:gd name="connsiteX153" fmla="*/ 1329689 w 1588007"/>
              <a:gd name="connsiteY153" fmla="*/ 623316 h 1063752"/>
              <a:gd name="connsiteX154" fmla="*/ 1347977 w 1588007"/>
              <a:gd name="connsiteY154" fmla="*/ 643889 h 1063752"/>
              <a:gd name="connsiteX155" fmla="*/ 1341881 w 1588007"/>
              <a:gd name="connsiteY155" fmla="*/ 640079 h 1063752"/>
              <a:gd name="connsiteX156" fmla="*/ 1360169 w 1588007"/>
              <a:gd name="connsiteY156" fmla="*/ 646938 h 1063752"/>
              <a:gd name="connsiteX157" fmla="*/ 1367027 w 1588007"/>
              <a:gd name="connsiteY157" fmla="*/ 651510 h 1063752"/>
              <a:gd name="connsiteX158" fmla="*/ 1385315 w 1588007"/>
              <a:gd name="connsiteY158" fmla="*/ 676656 h 1063752"/>
              <a:gd name="connsiteX159" fmla="*/ 1387602 w 1588007"/>
              <a:gd name="connsiteY159" fmla="*/ 682751 h 1063752"/>
              <a:gd name="connsiteX160" fmla="*/ 1405889 w 1588007"/>
              <a:gd name="connsiteY160" fmla="*/ 808482 h 1063752"/>
              <a:gd name="connsiteX161" fmla="*/ 1379219 w 1588007"/>
              <a:gd name="connsiteY161" fmla="*/ 806195 h 1063752"/>
              <a:gd name="connsiteX162" fmla="*/ 1397507 w 1588007"/>
              <a:gd name="connsiteY162" fmla="*/ 755141 h 1063752"/>
              <a:gd name="connsiteX163" fmla="*/ 1408938 w 1588007"/>
              <a:gd name="connsiteY163" fmla="*/ 745997 h 1063752"/>
              <a:gd name="connsiteX164" fmla="*/ 1422653 w 1588007"/>
              <a:gd name="connsiteY164" fmla="*/ 752094 h 1063752"/>
              <a:gd name="connsiteX165" fmla="*/ 1440941 w 1588007"/>
              <a:gd name="connsiteY165" fmla="*/ 781812 h 1063752"/>
              <a:gd name="connsiteX166" fmla="*/ 1442465 w 1588007"/>
              <a:gd name="connsiteY166" fmla="*/ 787907 h 1063752"/>
              <a:gd name="connsiteX167" fmla="*/ 1461515 w 1588007"/>
              <a:gd name="connsiteY167" fmla="*/ 943356 h 1063752"/>
              <a:gd name="connsiteX168" fmla="*/ 1434083 w 1588007"/>
              <a:gd name="connsiteY168" fmla="*/ 941832 h 1063752"/>
              <a:gd name="connsiteX169" fmla="*/ 1452371 w 1588007"/>
              <a:gd name="connsiteY169" fmla="*/ 856488 h 1063752"/>
              <a:gd name="connsiteX170" fmla="*/ 1462277 w 1588007"/>
              <a:gd name="connsiteY170" fmla="*/ 845819 h 1063752"/>
              <a:gd name="connsiteX171" fmla="*/ 1475993 w 1588007"/>
              <a:gd name="connsiteY171" fmla="*/ 849629 h 1063752"/>
              <a:gd name="connsiteX172" fmla="*/ 1494281 w 1588007"/>
              <a:gd name="connsiteY172" fmla="*/ 867156 h 1063752"/>
              <a:gd name="connsiteX173" fmla="*/ 1513331 w 1588007"/>
              <a:gd name="connsiteY173" fmla="*/ 889254 h 1063752"/>
              <a:gd name="connsiteX174" fmla="*/ 1515617 w 1588007"/>
              <a:gd name="connsiteY174" fmla="*/ 893063 h 1063752"/>
              <a:gd name="connsiteX175" fmla="*/ 1533905 w 1588007"/>
              <a:gd name="connsiteY175" fmla="*/ 941069 h 1063752"/>
              <a:gd name="connsiteX176" fmla="*/ 1552955 w 1588007"/>
              <a:gd name="connsiteY176" fmla="*/ 1011935 h 1063752"/>
              <a:gd name="connsiteX177" fmla="*/ 1546097 w 1588007"/>
              <a:gd name="connsiteY177" fmla="*/ 1003554 h 1063752"/>
              <a:gd name="connsiteX178" fmla="*/ 1564385 w 1588007"/>
              <a:gd name="connsiteY178" fmla="*/ 1013460 h 1063752"/>
              <a:gd name="connsiteX179" fmla="*/ 1568957 w 1588007"/>
              <a:gd name="connsiteY179" fmla="*/ 1017269 h 1063752"/>
              <a:gd name="connsiteX180" fmla="*/ 1588007 w 1588007"/>
              <a:gd name="connsiteY180" fmla="*/ 1043939 h 1063752"/>
              <a:gd name="connsiteX181" fmla="*/ 1584959 w 1588007"/>
              <a:gd name="connsiteY181" fmla="*/ 1063751 h 1063752"/>
              <a:gd name="connsiteX182" fmla="*/ 1565147 w 1588007"/>
              <a:gd name="connsiteY182" fmla="*/ 1060704 h 1063752"/>
              <a:gd name="connsiteX183" fmla="*/ 1546097 w 1588007"/>
              <a:gd name="connsiteY183" fmla="*/ 1034034 h 1063752"/>
              <a:gd name="connsiteX184" fmla="*/ 1550669 w 1588007"/>
              <a:gd name="connsiteY184" fmla="*/ 1037844 h 1063752"/>
              <a:gd name="connsiteX185" fmla="*/ 1532381 w 1588007"/>
              <a:gd name="connsiteY185" fmla="*/ 1027938 h 1063752"/>
              <a:gd name="connsiteX186" fmla="*/ 1525524 w 1588007"/>
              <a:gd name="connsiteY186" fmla="*/ 1019556 h 1063752"/>
              <a:gd name="connsiteX187" fmla="*/ 1507997 w 1588007"/>
              <a:gd name="connsiteY187" fmla="*/ 951738 h 1063752"/>
              <a:gd name="connsiteX188" fmla="*/ 1489709 w 1588007"/>
              <a:gd name="connsiteY188" fmla="*/ 903732 h 1063752"/>
              <a:gd name="connsiteX189" fmla="*/ 1491995 w 1588007"/>
              <a:gd name="connsiteY189" fmla="*/ 907541 h 1063752"/>
              <a:gd name="connsiteX190" fmla="*/ 1474469 w 1588007"/>
              <a:gd name="connsiteY190" fmla="*/ 886967 h 1063752"/>
              <a:gd name="connsiteX191" fmla="*/ 1456181 w 1588007"/>
              <a:gd name="connsiteY191" fmla="*/ 869441 h 1063752"/>
              <a:gd name="connsiteX192" fmla="*/ 1479803 w 1588007"/>
              <a:gd name="connsiteY192" fmla="*/ 862584 h 1063752"/>
              <a:gd name="connsiteX193" fmla="*/ 1461515 w 1588007"/>
              <a:gd name="connsiteY193" fmla="*/ 947928 h 1063752"/>
              <a:gd name="connsiteX194" fmla="*/ 1447038 w 1588007"/>
              <a:gd name="connsiteY194" fmla="*/ 958595 h 1063752"/>
              <a:gd name="connsiteX195" fmla="*/ 1434083 w 1588007"/>
              <a:gd name="connsiteY195" fmla="*/ 946404 h 1063752"/>
              <a:gd name="connsiteX196" fmla="*/ 1415033 w 1588007"/>
              <a:gd name="connsiteY196" fmla="*/ 790956 h 1063752"/>
              <a:gd name="connsiteX197" fmla="*/ 1416557 w 1588007"/>
              <a:gd name="connsiteY197" fmla="*/ 797051 h 1063752"/>
              <a:gd name="connsiteX198" fmla="*/ 1398269 w 1588007"/>
              <a:gd name="connsiteY198" fmla="*/ 767334 h 1063752"/>
              <a:gd name="connsiteX199" fmla="*/ 1423415 w 1588007"/>
              <a:gd name="connsiteY199" fmla="*/ 764285 h 1063752"/>
              <a:gd name="connsiteX200" fmla="*/ 1405127 w 1588007"/>
              <a:gd name="connsiteY200" fmla="*/ 815339 h 1063752"/>
              <a:gd name="connsiteX201" fmla="*/ 1390650 w 1588007"/>
              <a:gd name="connsiteY201" fmla="*/ 824484 h 1063752"/>
              <a:gd name="connsiteX202" fmla="*/ 1378457 w 1588007"/>
              <a:gd name="connsiteY202" fmla="*/ 813054 h 1063752"/>
              <a:gd name="connsiteX203" fmla="*/ 1360169 w 1588007"/>
              <a:gd name="connsiteY203" fmla="*/ 687323 h 1063752"/>
              <a:gd name="connsiteX204" fmla="*/ 1362455 w 1588007"/>
              <a:gd name="connsiteY204" fmla="*/ 693419 h 1063752"/>
              <a:gd name="connsiteX205" fmla="*/ 1344167 w 1588007"/>
              <a:gd name="connsiteY205" fmla="*/ 668273 h 1063752"/>
              <a:gd name="connsiteX206" fmla="*/ 1350264 w 1588007"/>
              <a:gd name="connsiteY206" fmla="*/ 672845 h 1063752"/>
              <a:gd name="connsiteX207" fmla="*/ 1331976 w 1588007"/>
              <a:gd name="connsiteY207" fmla="*/ 665988 h 1063752"/>
              <a:gd name="connsiteX208" fmla="*/ 1326641 w 1588007"/>
              <a:gd name="connsiteY208" fmla="*/ 662178 h 1063752"/>
              <a:gd name="connsiteX209" fmla="*/ 1308353 w 1588007"/>
              <a:gd name="connsiteY209" fmla="*/ 641604 h 1063752"/>
              <a:gd name="connsiteX210" fmla="*/ 1290065 w 1588007"/>
              <a:gd name="connsiteY210" fmla="*/ 618744 h 1063752"/>
              <a:gd name="connsiteX211" fmla="*/ 1287017 w 1588007"/>
              <a:gd name="connsiteY211" fmla="*/ 613410 h 1063752"/>
              <a:gd name="connsiteX212" fmla="*/ 1267967 w 1588007"/>
              <a:gd name="connsiteY212" fmla="*/ 549401 h 1063752"/>
              <a:gd name="connsiteX213" fmla="*/ 1270253 w 1588007"/>
              <a:gd name="connsiteY213" fmla="*/ 553212 h 1063752"/>
              <a:gd name="connsiteX214" fmla="*/ 1233677 w 1588007"/>
              <a:gd name="connsiteY214" fmla="*/ 498347 h 1063752"/>
              <a:gd name="connsiteX215" fmla="*/ 1239012 w 1588007"/>
              <a:gd name="connsiteY215" fmla="*/ 503682 h 1063752"/>
              <a:gd name="connsiteX216" fmla="*/ 1220724 w 1588007"/>
              <a:gd name="connsiteY216" fmla="*/ 495300 h 1063752"/>
              <a:gd name="connsiteX217" fmla="*/ 1239012 w 1588007"/>
              <a:gd name="connsiteY217" fmla="*/ 489204 h 1063752"/>
              <a:gd name="connsiteX218" fmla="*/ 1220724 w 1588007"/>
              <a:gd name="connsiteY218" fmla="*/ 524256 h 1063752"/>
              <a:gd name="connsiteX219" fmla="*/ 1207007 w 1588007"/>
              <a:gd name="connsiteY219" fmla="*/ 531113 h 1063752"/>
              <a:gd name="connsiteX220" fmla="*/ 1194815 w 1588007"/>
              <a:gd name="connsiteY220" fmla="*/ 521207 h 1063752"/>
              <a:gd name="connsiteX221" fmla="*/ 1176527 w 1588007"/>
              <a:gd name="connsiteY221" fmla="*/ 452628 h 1063752"/>
              <a:gd name="connsiteX222" fmla="*/ 1201674 w 1588007"/>
              <a:gd name="connsiteY222" fmla="*/ 456438 h 1063752"/>
              <a:gd name="connsiteX223" fmla="*/ 1183385 w 1588007"/>
              <a:gd name="connsiteY223" fmla="*/ 483107 h 1063752"/>
              <a:gd name="connsiteX224" fmla="*/ 1172717 w 1588007"/>
              <a:gd name="connsiteY224" fmla="*/ 489204 h 1063752"/>
              <a:gd name="connsiteX225" fmla="*/ 1160526 w 1588007"/>
              <a:gd name="connsiteY225" fmla="*/ 483869 h 1063752"/>
              <a:gd name="connsiteX226" fmla="*/ 1141476 w 1588007"/>
              <a:gd name="connsiteY226" fmla="*/ 459485 h 1063752"/>
              <a:gd name="connsiteX227" fmla="*/ 1152143 w 1588007"/>
              <a:gd name="connsiteY227" fmla="*/ 464819 h 1063752"/>
              <a:gd name="connsiteX228" fmla="*/ 1133855 w 1588007"/>
              <a:gd name="connsiteY228" fmla="*/ 464057 h 1063752"/>
              <a:gd name="connsiteX229" fmla="*/ 1136141 w 1588007"/>
              <a:gd name="connsiteY229" fmla="*/ 464057 h 1063752"/>
              <a:gd name="connsiteX230" fmla="*/ 1117853 w 1588007"/>
              <a:gd name="connsiteY230" fmla="*/ 466344 h 1063752"/>
              <a:gd name="connsiteX231" fmla="*/ 1120902 w 1588007"/>
              <a:gd name="connsiteY231" fmla="*/ 465582 h 1063752"/>
              <a:gd name="connsiteX232" fmla="*/ 1102614 w 1588007"/>
              <a:gd name="connsiteY232" fmla="*/ 472439 h 1063752"/>
              <a:gd name="connsiteX233" fmla="*/ 1091183 w 1588007"/>
              <a:gd name="connsiteY233" fmla="*/ 471678 h 1063752"/>
              <a:gd name="connsiteX234" fmla="*/ 1072895 w 1588007"/>
              <a:gd name="connsiteY234" fmla="*/ 461772 h 1063752"/>
              <a:gd name="connsiteX235" fmla="*/ 1093469 w 1588007"/>
              <a:gd name="connsiteY235" fmla="*/ 452628 h 1063752"/>
              <a:gd name="connsiteX236" fmla="*/ 1075181 w 1588007"/>
              <a:gd name="connsiteY236" fmla="*/ 537210 h 1063752"/>
              <a:gd name="connsiteX237" fmla="*/ 1061465 w 1588007"/>
              <a:gd name="connsiteY237" fmla="*/ 547878 h 1063752"/>
              <a:gd name="connsiteX238" fmla="*/ 1047750 w 1588007"/>
              <a:gd name="connsiteY238" fmla="*/ 537210 h 1063752"/>
              <a:gd name="connsiteX239" fmla="*/ 1029462 w 1588007"/>
              <a:gd name="connsiteY239" fmla="*/ 459485 h 1063752"/>
              <a:gd name="connsiteX240" fmla="*/ 1032509 w 1588007"/>
              <a:gd name="connsiteY240" fmla="*/ 465582 h 1063752"/>
              <a:gd name="connsiteX241" fmla="*/ 1013459 w 1588007"/>
              <a:gd name="connsiteY241" fmla="*/ 444245 h 1063752"/>
              <a:gd name="connsiteX242" fmla="*/ 1037843 w 1588007"/>
              <a:gd name="connsiteY242" fmla="*/ 438150 h 1063752"/>
              <a:gd name="connsiteX243" fmla="*/ 1019555 w 1588007"/>
              <a:gd name="connsiteY243" fmla="*/ 520445 h 1063752"/>
              <a:gd name="connsiteX244" fmla="*/ 1007364 w 1588007"/>
              <a:gd name="connsiteY244" fmla="*/ 531113 h 1063752"/>
              <a:gd name="connsiteX245" fmla="*/ 992885 w 1588007"/>
              <a:gd name="connsiteY245" fmla="*/ 523494 h 1063752"/>
              <a:gd name="connsiteX246" fmla="*/ 974597 w 1588007"/>
              <a:gd name="connsiteY246" fmla="*/ 486156 h 1063752"/>
              <a:gd name="connsiteX247" fmla="*/ 956309 w 1588007"/>
              <a:gd name="connsiteY247" fmla="*/ 439673 h 1063752"/>
              <a:gd name="connsiteX248" fmla="*/ 981455 w 1588007"/>
              <a:gd name="connsiteY248" fmla="*/ 441197 h 1063752"/>
              <a:gd name="connsiteX249" fmla="*/ 963167 w 1588007"/>
              <a:gd name="connsiteY249" fmla="*/ 473963 h 1063752"/>
              <a:gd name="connsiteX250" fmla="*/ 952500 w 1588007"/>
              <a:gd name="connsiteY250" fmla="*/ 480822 h 1063752"/>
              <a:gd name="connsiteX251" fmla="*/ 934212 w 1588007"/>
              <a:gd name="connsiteY251" fmla="*/ 483107 h 1063752"/>
              <a:gd name="connsiteX252" fmla="*/ 944879 w 1588007"/>
              <a:gd name="connsiteY252" fmla="*/ 475488 h 1063752"/>
              <a:gd name="connsiteX253" fmla="*/ 926591 w 1588007"/>
              <a:gd name="connsiteY253" fmla="*/ 511301 h 1063752"/>
              <a:gd name="connsiteX254" fmla="*/ 923543 w 1588007"/>
              <a:gd name="connsiteY254" fmla="*/ 515873 h 1063752"/>
              <a:gd name="connsiteX255" fmla="*/ 905255 w 1588007"/>
              <a:gd name="connsiteY255" fmla="*/ 531113 h 1063752"/>
              <a:gd name="connsiteX256" fmla="*/ 893064 w 1588007"/>
              <a:gd name="connsiteY256" fmla="*/ 534162 h 1063752"/>
              <a:gd name="connsiteX257" fmla="*/ 883157 w 1588007"/>
              <a:gd name="connsiteY257" fmla="*/ 525779 h 1063752"/>
              <a:gd name="connsiteX258" fmla="*/ 864107 w 1588007"/>
              <a:gd name="connsiteY258" fmla="*/ 480060 h 1063752"/>
              <a:gd name="connsiteX259" fmla="*/ 890015 w 1588007"/>
              <a:gd name="connsiteY259" fmla="*/ 479297 h 1063752"/>
              <a:gd name="connsiteX260" fmla="*/ 872489 w 1588007"/>
              <a:gd name="connsiteY260" fmla="*/ 529589 h 1063752"/>
              <a:gd name="connsiteX261" fmla="*/ 854202 w 1588007"/>
              <a:gd name="connsiteY261" fmla="*/ 602741 h 1063752"/>
              <a:gd name="connsiteX262" fmla="*/ 840485 w 1588007"/>
              <a:gd name="connsiteY262" fmla="*/ 613410 h 1063752"/>
              <a:gd name="connsiteX263" fmla="*/ 826769 w 1588007"/>
              <a:gd name="connsiteY263" fmla="*/ 603504 h 1063752"/>
              <a:gd name="connsiteX264" fmla="*/ 808481 w 1588007"/>
              <a:gd name="connsiteY264" fmla="*/ 542544 h 1063752"/>
              <a:gd name="connsiteX265" fmla="*/ 833627 w 1588007"/>
              <a:gd name="connsiteY265" fmla="*/ 546354 h 1063752"/>
              <a:gd name="connsiteX266" fmla="*/ 815339 w 1588007"/>
              <a:gd name="connsiteY266" fmla="*/ 573785 h 1063752"/>
              <a:gd name="connsiteX267" fmla="*/ 801623 w 1588007"/>
              <a:gd name="connsiteY267" fmla="*/ 579882 h 1063752"/>
              <a:gd name="connsiteX268" fmla="*/ 790193 w 1588007"/>
              <a:gd name="connsiteY268" fmla="*/ 569976 h 1063752"/>
              <a:gd name="connsiteX269" fmla="*/ 771905 w 1588007"/>
              <a:gd name="connsiteY269" fmla="*/ 505206 h 1063752"/>
              <a:gd name="connsiteX270" fmla="*/ 795527 w 1588007"/>
              <a:gd name="connsiteY270" fmla="*/ 511301 h 1063752"/>
              <a:gd name="connsiteX271" fmla="*/ 777239 w 1588007"/>
              <a:gd name="connsiteY271" fmla="*/ 530351 h 1063752"/>
              <a:gd name="connsiteX272" fmla="*/ 780288 w 1588007"/>
              <a:gd name="connsiteY272" fmla="*/ 525017 h 1063752"/>
              <a:gd name="connsiteX273" fmla="*/ 761238 w 1588007"/>
              <a:gd name="connsiteY273" fmla="*/ 581406 h 1063752"/>
              <a:gd name="connsiteX274" fmla="*/ 749807 w 1588007"/>
              <a:gd name="connsiteY274" fmla="*/ 590550 h 1063752"/>
              <a:gd name="connsiteX275" fmla="*/ 736091 w 1588007"/>
              <a:gd name="connsiteY275" fmla="*/ 584454 h 1063752"/>
              <a:gd name="connsiteX276" fmla="*/ 717803 w 1588007"/>
              <a:gd name="connsiteY276" fmla="*/ 555497 h 1063752"/>
              <a:gd name="connsiteX277" fmla="*/ 742950 w 1588007"/>
              <a:gd name="connsiteY277" fmla="*/ 552450 h 1063752"/>
              <a:gd name="connsiteX278" fmla="*/ 724662 w 1588007"/>
              <a:gd name="connsiteY278" fmla="*/ 605789 h 1063752"/>
              <a:gd name="connsiteX279" fmla="*/ 715517 w 1588007"/>
              <a:gd name="connsiteY279" fmla="*/ 614934 h 1063752"/>
              <a:gd name="connsiteX280" fmla="*/ 701802 w 1588007"/>
              <a:gd name="connsiteY280" fmla="*/ 611885 h 1063752"/>
              <a:gd name="connsiteX281" fmla="*/ 685038 w 1588007"/>
              <a:gd name="connsiteY281" fmla="*/ 595884 h 1063752"/>
              <a:gd name="connsiteX282" fmla="*/ 666750 w 1588007"/>
              <a:gd name="connsiteY282" fmla="*/ 582167 h 1063752"/>
              <a:gd name="connsiteX283" fmla="*/ 688847 w 1588007"/>
              <a:gd name="connsiteY283" fmla="*/ 574547 h 1063752"/>
              <a:gd name="connsiteX284" fmla="*/ 670559 w 1588007"/>
              <a:gd name="connsiteY284" fmla="*/ 643889 h 1063752"/>
              <a:gd name="connsiteX285" fmla="*/ 657605 w 1588007"/>
              <a:gd name="connsiteY285" fmla="*/ 653795 h 1063752"/>
              <a:gd name="connsiteX286" fmla="*/ 643889 w 1588007"/>
              <a:gd name="connsiteY286" fmla="*/ 645413 h 1063752"/>
              <a:gd name="connsiteX287" fmla="*/ 625602 w 1588007"/>
              <a:gd name="connsiteY287" fmla="*/ 600456 h 1063752"/>
              <a:gd name="connsiteX288" fmla="*/ 636269 w 1588007"/>
              <a:gd name="connsiteY288" fmla="*/ 608838 h 1063752"/>
              <a:gd name="connsiteX289" fmla="*/ 617219 w 1588007"/>
              <a:gd name="connsiteY289" fmla="*/ 605789 h 1063752"/>
              <a:gd name="connsiteX290" fmla="*/ 607314 w 1588007"/>
              <a:gd name="connsiteY290" fmla="*/ 598932 h 1063752"/>
              <a:gd name="connsiteX291" fmla="*/ 589026 w 1588007"/>
              <a:gd name="connsiteY291" fmla="*/ 564641 h 1063752"/>
              <a:gd name="connsiteX292" fmla="*/ 614933 w 1588007"/>
              <a:gd name="connsiteY292" fmla="*/ 560832 h 1063752"/>
              <a:gd name="connsiteX293" fmla="*/ 596645 w 1588007"/>
              <a:gd name="connsiteY293" fmla="*/ 647700 h 1063752"/>
              <a:gd name="connsiteX294" fmla="*/ 582929 w 1588007"/>
              <a:gd name="connsiteY294" fmla="*/ 658367 h 1063752"/>
              <a:gd name="connsiteX295" fmla="*/ 569214 w 1588007"/>
              <a:gd name="connsiteY295" fmla="*/ 647700 h 1063752"/>
              <a:gd name="connsiteX296" fmla="*/ 550926 w 1588007"/>
              <a:gd name="connsiteY296" fmla="*/ 572262 h 1063752"/>
              <a:gd name="connsiteX297" fmla="*/ 558545 w 1588007"/>
              <a:gd name="connsiteY297" fmla="*/ 582167 h 1063752"/>
              <a:gd name="connsiteX298" fmla="*/ 540257 w 1588007"/>
              <a:gd name="connsiteY298" fmla="*/ 573023 h 1063752"/>
              <a:gd name="connsiteX299" fmla="*/ 560069 w 1588007"/>
              <a:gd name="connsiteY299" fmla="*/ 563117 h 1063752"/>
              <a:gd name="connsiteX300" fmla="*/ 541781 w 1588007"/>
              <a:gd name="connsiteY300" fmla="*/ 637794 h 1063752"/>
              <a:gd name="connsiteX301" fmla="*/ 528827 w 1588007"/>
              <a:gd name="connsiteY301" fmla="*/ 648462 h 1063752"/>
              <a:gd name="connsiteX302" fmla="*/ 515111 w 1588007"/>
              <a:gd name="connsiteY302" fmla="*/ 640079 h 1063752"/>
              <a:gd name="connsiteX303" fmla="*/ 496823 w 1588007"/>
              <a:gd name="connsiteY303" fmla="*/ 597407 h 1063752"/>
              <a:gd name="connsiteX304" fmla="*/ 523493 w 1588007"/>
              <a:gd name="connsiteY304" fmla="*/ 595122 h 1063752"/>
              <a:gd name="connsiteX305" fmla="*/ 504443 w 1588007"/>
              <a:gd name="connsiteY305" fmla="*/ 689610 h 1063752"/>
              <a:gd name="connsiteX306" fmla="*/ 490727 w 1588007"/>
              <a:gd name="connsiteY306" fmla="*/ 700278 h 1063752"/>
              <a:gd name="connsiteX307" fmla="*/ 477011 w 1588007"/>
              <a:gd name="connsiteY307" fmla="*/ 690372 h 1063752"/>
              <a:gd name="connsiteX308" fmla="*/ 458723 w 1588007"/>
              <a:gd name="connsiteY308" fmla="*/ 619506 h 1063752"/>
              <a:gd name="connsiteX309" fmla="*/ 483869 w 1588007"/>
              <a:gd name="connsiteY309" fmla="*/ 624078 h 1063752"/>
              <a:gd name="connsiteX310" fmla="*/ 465581 w 1588007"/>
              <a:gd name="connsiteY310" fmla="*/ 647700 h 1063752"/>
              <a:gd name="connsiteX311" fmla="*/ 452627 w 1588007"/>
              <a:gd name="connsiteY311" fmla="*/ 653034 h 1063752"/>
              <a:gd name="connsiteX312" fmla="*/ 441959 w 1588007"/>
              <a:gd name="connsiteY312" fmla="*/ 646176 h 1063752"/>
              <a:gd name="connsiteX313" fmla="*/ 423671 w 1588007"/>
              <a:gd name="connsiteY313" fmla="*/ 612647 h 1063752"/>
              <a:gd name="connsiteX314" fmla="*/ 449579 w 1588007"/>
              <a:gd name="connsiteY314" fmla="*/ 608838 h 1063752"/>
              <a:gd name="connsiteX315" fmla="*/ 431291 w 1588007"/>
              <a:gd name="connsiteY315" fmla="*/ 693419 h 1063752"/>
              <a:gd name="connsiteX316" fmla="*/ 421385 w 1588007"/>
              <a:gd name="connsiteY316" fmla="*/ 704088 h 1063752"/>
              <a:gd name="connsiteX317" fmla="*/ 406907 w 1588007"/>
              <a:gd name="connsiteY317" fmla="*/ 699516 h 1063752"/>
              <a:gd name="connsiteX318" fmla="*/ 388619 w 1588007"/>
              <a:gd name="connsiteY318" fmla="*/ 678941 h 1063752"/>
              <a:gd name="connsiteX319" fmla="*/ 386333 w 1588007"/>
              <a:gd name="connsiteY319" fmla="*/ 675132 h 1063752"/>
              <a:gd name="connsiteX320" fmla="*/ 367283 w 1588007"/>
              <a:gd name="connsiteY320" fmla="*/ 633222 h 1063752"/>
              <a:gd name="connsiteX321" fmla="*/ 348995 w 1588007"/>
              <a:gd name="connsiteY321" fmla="*/ 580644 h 1063752"/>
              <a:gd name="connsiteX322" fmla="*/ 372617 w 1588007"/>
              <a:gd name="connsiteY322" fmla="*/ 585978 h 1063752"/>
              <a:gd name="connsiteX323" fmla="*/ 353567 w 1588007"/>
              <a:gd name="connsiteY323" fmla="*/ 605789 h 1063752"/>
              <a:gd name="connsiteX324" fmla="*/ 339852 w 1588007"/>
              <a:gd name="connsiteY324" fmla="*/ 609600 h 1063752"/>
              <a:gd name="connsiteX325" fmla="*/ 329945 w 1588007"/>
              <a:gd name="connsiteY325" fmla="*/ 598169 h 1063752"/>
              <a:gd name="connsiteX326" fmla="*/ 311657 w 1588007"/>
              <a:gd name="connsiteY326" fmla="*/ 489966 h 1063752"/>
              <a:gd name="connsiteX327" fmla="*/ 339089 w 1588007"/>
              <a:gd name="connsiteY327" fmla="*/ 489204 h 1063752"/>
              <a:gd name="connsiteX328" fmla="*/ 320802 w 1588007"/>
              <a:gd name="connsiteY328" fmla="*/ 633222 h 1063752"/>
              <a:gd name="connsiteX329" fmla="*/ 307847 w 1588007"/>
              <a:gd name="connsiteY329" fmla="*/ 645413 h 1063752"/>
              <a:gd name="connsiteX330" fmla="*/ 293369 w 1588007"/>
              <a:gd name="connsiteY330" fmla="*/ 635507 h 1063752"/>
              <a:gd name="connsiteX331" fmla="*/ 275081 w 1588007"/>
              <a:gd name="connsiteY331" fmla="*/ 564641 h 1063752"/>
              <a:gd name="connsiteX332" fmla="*/ 256793 w 1588007"/>
              <a:gd name="connsiteY332" fmla="*/ 476250 h 1063752"/>
              <a:gd name="connsiteX333" fmla="*/ 238505 w 1588007"/>
              <a:gd name="connsiteY333" fmla="*/ 416813 h 1063752"/>
              <a:gd name="connsiteX334" fmla="*/ 241553 w 1588007"/>
              <a:gd name="connsiteY334" fmla="*/ 422147 h 1063752"/>
              <a:gd name="connsiteX335" fmla="*/ 223265 w 1588007"/>
              <a:gd name="connsiteY335" fmla="*/ 401573 h 1063752"/>
              <a:gd name="connsiteX336" fmla="*/ 245364 w 1588007"/>
              <a:gd name="connsiteY336" fmla="*/ 400050 h 1063752"/>
              <a:gd name="connsiteX337" fmla="*/ 226314 w 1588007"/>
              <a:gd name="connsiteY337" fmla="*/ 428244 h 1063752"/>
              <a:gd name="connsiteX338" fmla="*/ 214883 w 1588007"/>
              <a:gd name="connsiteY338" fmla="*/ 434339 h 1063752"/>
              <a:gd name="connsiteX339" fmla="*/ 196595 w 1588007"/>
              <a:gd name="connsiteY339" fmla="*/ 434339 h 1063752"/>
              <a:gd name="connsiteX340" fmla="*/ 182879 w 1588007"/>
              <a:gd name="connsiteY340" fmla="*/ 422910 h 1063752"/>
              <a:gd name="connsiteX341" fmla="*/ 164591 w 1588007"/>
              <a:gd name="connsiteY341" fmla="*/ 313182 h 1063752"/>
              <a:gd name="connsiteX342" fmla="*/ 187452 w 1588007"/>
              <a:gd name="connsiteY342" fmla="*/ 321563 h 1063752"/>
              <a:gd name="connsiteX343" fmla="*/ 169164 w 1588007"/>
              <a:gd name="connsiteY343" fmla="*/ 337566 h 1063752"/>
              <a:gd name="connsiteX344" fmla="*/ 172211 w 1588007"/>
              <a:gd name="connsiteY344" fmla="*/ 333756 h 1063752"/>
              <a:gd name="connsiteX345" fmla="*/ 153923 w 1588007"/>
              <a:gd name="connsiteY345" fmla="*/ 365760 h 1063752"/>
              <a:gd name="connsiteX346" fmla="*/ 138683 w 1588007"/>
              <a:gd name="connsiteY346" fmla="*/ 372617 h 1063752"/>
              <a:gd name="connsiteX347" fmla="*/ 128015 w 1588007"/>
              <a:gd name="connsiteY347" fmla="*/ 360426 h 1063752"/>
              <a:gd name="connsiteX348" fmla="*/ 109727 w 1588007"/>
              <a:gd name="connsiteY348" fmla="*/ 161544 h 1063752"/>
              <a:gd name="connsiteX349" fmla="*/ 128777 w 1588007"/>
              <a:gd name="connsiteY349" fmla="*/ 172973 h 1063752"/>
              <a:gd name="connsiteX350" fmla="*/ 110489 w 1588007"/>
              <a:gd name="connsiteY350" fmla="*/ 180594 h 1063752"/>
              <a:gd name="connsiteX351" fmla="*/ 99059 w 1588007"/>
              <a:gd name="connsiteY351" fmla="*/ 180594 h 1063752"/>
              <a:gd name="connsiteX352" fmla="*/ 91439 w 1588007"/>
              <a:gd name="connsiteY352" fmla="*/ 171450 h 1063752"/>
              <a:gd name="connsiteX353" fmla="*/ 72389 w 1588007"/>
              <a:gd name="connsiteY353" fmla="*/ 102869 h 1063752"/>
              <a:gd name="connsiteX354" fmla="*/ 54102 w 1588007"/>
              <a:gd name="connsiteY354" fmla="*/ 17526 h 1063752"/>
              <a:gd name="connsiteX355" fmla="*/ 80771 w 1588007"/>
              <a:gd name="connsiteY355" fmla="*/ 19050 h 1063752"/>
              <a:gd name="connsiteX356" fmla="*/ 62483 w 1588007"/>
              <a:gd name="connsiteY356" fmla="*/ 73151 h 1063752"/>
              <a:gd name="connsiteX357" fmla="*/ 49529 w 1588007"/>
              <a:gd name="connsiteY357" fmla="*/ 82295 h 1063752"/>
              <a:gd name="connsiteX358" fmla="*/ 35814 w 1588007"/>
              <a:gd name="connsiteY358" fmla="*/ 73151 h 1063752"/>
              <a:gd name="connsiteX359" fmla="*/ 17526 w 1588007"/>
              <a:gd name="connsiteY359" fmla="*/ 20573 h 1063752"/>
              <a:gd name="connsiteX360" fmla="*/ 44195 w 1588007"/>
              <a:gd name="connsiteY360" fmla="*/ 21335 h 1063752"/>
              <a:gd name="connsiteX361" fmla="*/ 25907 w 1588007"/>
              <a:gd name="connsiteY361" fmla="*/ 65532 h 1063752"/>
              <a:gd name="connsiteX362" fmla="*/ 7619 w 1588007"/>
              <a:gd name="connsiteY362" fmla="*/ 73151 h 1063752"/>
              <a:gd name="connsiteX363" fmla="*/ 0 w 1588007"/>
              <a:gd name="connsiteY363" fmla="*/ 54863 h 106375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 ang="53">
                <a:pos x="connsiteX53" y="connsiteY53"/>
              </a:cxn>
              <a:cxn ang="54">
                <a:pos x="connsiteX54" y="connsiteY54"/>
              </a:cxn>
              <a:cxn ang="55">
                <a:pos x="connsiteX55" y="connsiteY55"/>
              </a:cxn>
              <a:cxn ang="56">
                <a:pos x="connsiteX56" y="connsiteY56"/>
              </a:cxn>
              <a:cxn ang="57">
                <a:pos x="connsiteX57" y="connsiteY57"/>
              </a:cxn>
              <a:cxn ang="58">
                <a:pos x="connsiteX58" y="connsiteY58"/>
              </a:cxn>
              <a:cxn ang="59">
                <a:pos x="connsiteX59" y="connsiteY59"/>
              </a:cxn>
              <a:cxn ang="60">
                <a:pos x="connsiteX60" y="connsiteY60"/>
              </a:cxn>
              <a:cxn ang="61">
                <a:pos x="connsiteX61" y="connsiteY61"/>
              </a:cxn>
              <a:cxn ang="62">
                <a:pos x="connsiteX62" y="connsiteY62"/>
              </a:cxn>
              <a:cxn ang="63">
                <a:pos x="connsiteX63" y="connsiteY63"/>
              </a:cxn>
              <a:cxn ang="64">
                <a:pos x="connsiteX64" y="connsiteY64"/>
              </a:cxn>
              <a:cxn ang="65">
                <a:pos x="connsiteX65" y="connsiteY65"/>
              </a:cxn>
              <a:cxn ang="66">
                <a:pos x="connsiteX66" y="connsiteY66"/>
              </a:cxn>
              <a:cxn ang="67">
                <a:pos x="connsiteX67" y="connsiteY67"/>
              </a:cxn>
              <a:cxn ang="68">
                <a:pos x="connsiteX68" y="connsiteY68"/>
              </a:cxn>
              <a:cxn ang="69">
                <a:pos x="connsiteX69" y="connsiteY69"/>
              </a:cxn>
              <a:cxn ang="70">
                <a:pos x="connsiteX70" y="connsiteY70"/>
              </a:cxn>
              <a:cxn ang="71">
                <a:pos x="connsiteX71" y="connsiteY71"/>
              </a:cxn>
              <a:cxn ang="72">
                <a:pos x="connsiteX72" y="connsiteY72"/>
              </a:cxn>
              <a:cxn ang="73">
                <a:pos x="connsiteX73" y="connsiteY73"/>
              </a:cxn>
              <a:cxn ang="74">
                <a:pos x="connsiteX74" y="connsiteY74"/>
              </a:cxn>
              <a:cxn ang="75">
                <a:pos x="connsiteX75" y="connsiteY75"/>
              </a:cxn>
              <a:cxn ang="76">
                <a:pos x="connsiteX76" y="connsiteY76"/>
              </a:cxn>
              <a:cxn ang="77">
                <a:pos x="connsiteX77" y="connsiteY77"/>
              </a:cxn>
              <a:cxn ang="78">
                <a:pos x="connsiteX78" y="connsiteY78"/>
              </a:cxn>
              <a:cxn ang="79">
                <a:pos x="connsiteX79" y="connsiteY79"/>
              </a:cxn>
              <a:cxn ang="80">
                <a:pos x="connsiteX80" y="connsiteY80"/>
              </a:cxn>
              <a:cxn ang="81">
                <a:pos x="connsiteX81" y="connsiteY81"/>
              </a:cxn>
              <a:cxn ang="82">
                <a:pos x="connsiteX82" y="connsiteY82"/>
              </a:cxn>
              <a:cxn ang="83">
                <a:pos x="connsiteX83" y="connsiteY83"/>
              </a:cxn>
              <a:cxn ang="84">
                <a:pos x="connsiteX84" y="connsiteY84"/>
              </a:cxn>
              <a:cxn ang="85">
                <a:pos x="connsiteX85" y="connsiteY85"/>
              </a:cxn>
              <a:cxn ang="86">
                <a:pos x="connsiteX86" y="connsiteY86"/>
              </a:cxn>
              <a:cxn ang="87">
                <a:pos x="connsiteX87" y="connsiteY87"/>
              </a:cxn>
              <a:cxn ang="88">
                <a:pos x="connsiteX88" y="connsiteY88"/>
              </a:cxn>
              <a:cxn ang="89">
                <a:pos x="connsiteX89" y="connsiteY89"/>
              </a:cxn>
              <a:cxn ang="90">
                <a:pos x="connsiteX90" y="connsiteY90"/>
              </a:cxn>
              <a:cxn ang="91">
                <a:pos x="connsiteX91" y="connsiteY91"/>
              </a:cxn>
              <a:cxn ang="92">
                <a:pos x="connsiteX92" y="connsiteY92"/>
              </a:cxn>
              <a:cxn ang="93">
                <a:pos x="connsiteX93" y="connsiteY93"/>
              </a:cxn>
              <a:cxn ang="94">
                <a:pos x="connsiteX94" y="connsiteY94"/>
              </a:cxn>
              <a:cxn ang="95">
                <a:pos x="connsiteX95" y="connsiteY95"/>
              </a:cxn>
              <a:cxn ang="96">
                <a:pos x="connsiteX96" y="connsiteY96"/>
              </a:cxn>
              <a:cxn ang="97">
                <a:pos x="connsiteX97" y="connsiteY97"/>
              </a:cxn>
              <a:cxn ang="98">
                <a:pos x="connsiteX98" y="connsiteY98"/>
              </a:cxn>
              <a:cxn ang="99">
                <a:pos x="connsiteX99" y="connsiteY99"/>
              </a:cxn>
              <a:cxn ang="100">
                <a:pos x="connsiteX100" y="connsiteY100"/>
              </a:cxn>
              <a:cxn ang="101">
                <a:pos x="connsiteX101" y="connsiteY101"/>
              </a:cxn>
              <a:cxn ang="102">
                <a:pos x="connsiteX102" y="connsiteY102"/>
              </a:cxn>
              <a:cxn ang="103">
                <a:pos x="connsiteX103" y="connsiteY103"/>
              </a:cxn>
              <a:cxn ang="104">
                <a:pos x="connsiteX104" y="connsiteY104"/>
              </a:cxn>
              <a:cxn ang="105">
                <a:pos x="connsiteX105" y="connsiteY105"/>
              </a:cxn>
              <a:cxn ang="106">
                <a:pos x="connsiteX106" y="connsiteY106"/>
              </a:cxn>
              <a:cxn ang="107">
                <a:pos x="connsiteX107" y="connsiteY107"/>
              </a:cxn>
              <a:cxn ang="108">
                <a:pos x="connsiteX108" y="connsiteY108"/>
              </a:cxn>
              <a:cxn ang="109">
                <a:pos x="connsiteX109" y="connsiteY109"/>
              </a:cxn>
              <a:cxn ang="110">
                <a:pos x="connsiteX110" y="connsiteY110"/>
              </a:cxn>
              <a:cxn ang="111">
                <a:pos x="connsiteX111" y="connsiteY111"/>
              </a:cxn>
              <a:cxn ang="112">
                <a:pos x="connsiteX112" y="connsiteY112"/>
              </a:cxn>
              <a:cxn ang="113">
                <a:pos x="connsiteX113" y="connsiteY113"/>
              </a:cxn>
              <a:cxn ang="114">
                <a:pos x="connsiteX114" y="connsiteY114"/>
              </a:cxn>
              <a:cxn ang="115">
                <a:pos x="connsiteX115" y="connsiteY115"/>
              </a:cxn>
              <a:cxn ang="116">
                <a:pos x="connsiteX116" y="connsiteY116"/>
              </a:cxn>
              <a:cxn ang="117">
                <a:pos x="connsiteX117" y="connsiteY117"/>
              </a:cxn>
              <a:cxn ang="118">
                <a:pos x="connsiteX118" y="connsiteY118"/>
              </a:cxn>
              <a:cxn ang="119">
                <a:pos x="connsiteX119" y="connsiteY119"/>
              </a:cxn>
              <a:cxn ang="120">
                <a:pos x="connsiteX120" y="connsiteY120"/>
              </a:cxn>
              <a:cxn ang="121">
                <a:pos x="connsiteX121" y="connsiteY121"/>
              </a:cxn>
              <a:cxn ang="122">
                <a:pos x="connsiteX122" y="connsiteY122"/>
              </a:cxn>
              <a:cxn ang="123">
                <a:pos x="connsiteX123" y="connsiteY123"/>
              </a:cxn>
              <a:cxn ang="124">
                <a:pos x="connsiteX124" y="connsiteY124"/>
              </a:cxn>
              <a:cxn ang="125">
                <a:pos x="connsiteX125" y="connsiteY125"/>
              </a:cxn>
              <a:cxn ang="126">
                <a:pos x="connsiteX126" y="connsiteY126"/>
              </a:cxn>
              <a:cxn ang="127">
                <a:pos x="connsiteX127" y="connsiteY127"/>
              </a:cxn>
              <a:cxn ang="128">
                <a:pos x="connsiteX128" y="connsiteY128"/>
              </a:cxn>
              <a:cxn ang="129">
                <a:pos x="connsiteX129" y="connsiteY129"/>
              </a:cxn>
              <a:cxn ang="130">
                <a:pos x="connsiteX130" y="connsiteY130"/>
              </a:cxn>
              <a:cxn ang="131">
                <a:pos x="connsiteX131" y="connsiteY131"/>
              </a:cxn>
              <a:cxn ang="132">
                <a:pos x="connsiteX132" y="connsiteY132"/>
              </a:cxn>
              <a:cxn ang="133">
                <a:pos x="connsiteX133" y="connsiteY133"/>
              </a:cxn>
              <a:cxn ang="134">
                <a:pos x="connsiteX134" y="connsiteY134"/>
              </a:cxn>
              <a:cxn ang="135">
                <a:pos x="connsiteX135" y="connsiteY135"/>
              </a:cxn>
              <a:cxn ang="136">
                <a:pos x="connsiteX136" y="connsiteY136"/>
              </a:cxn>
              <a:cxn ang="137">
                <a:pos x="connsiteX137" y="connsiteY137"/>
              </a:cxn>
              <a:cxn ang="138">
                <a:pos x="connsiteX138" y="connsiteY138"/>
              </a:cxn>
              <a:cxn ang="139">
                <a:pos x="connsiteX139" y="connsiteY139"/>
              </a:cxn>
              <a:cxn ang="140">
                <a:pos x="connsiteX140" y="connsiteY140"/>
              </a:cxn>
              <a:cxn ang="141">
                <a:pos x="connsiteX141" y="connsiteY141"/>
              </a:cxn>
              <a:cxn ang="142">
                <a:pos x="connsiteX142" y="connsiteY142"/>
              </a:cxn>
              <a:cxn ang="143">
                <a:pos x="connsiteX143" y="connsiteY143"/>
              </a:cxn>
              <a:cxn ang="144">
                <a:pos x="connsiteX144" y="connsiteY144"/>
              </a:cxn>
              <a:cxn ang="145">
                <a:pos x="connsiteX145" y="connsiteY145"/>
              </a:cxn>
              <a:cxn ang="146">
                <a:pos x="connsiteX146" y="connsiteY146"/>
              </a:cxn>
              <a:cxn ang="147">
                <a:pos x="connsiteX147" y="connsiteY147"/>
              </a:cxn>
              <a:cxn ang="148">
                <a:pos x="connsiteX148" y="connsiteY148"/>
              </a:cxn>
              <a:cxn ang="149">
                <a:pos x="connsiteX149" y="connsiteY149"/>
              </a:cxn>
              <a:cxn ang="150">
                <a:pos x="connsiteX150" y="connsiteY150"/>
              </a:cxn>
              <a:cxn ang="151">
                <a:pos x="connsiteX151" y="connsiteY151"/>
              </a:cxn>
              <a:cxn ang="152">
                <a:pos x="connsiteX152" y="connsiteY152"/>
              </a:cxn>
              <a:cxn ang="153">
                <a:pos x="connsiteX153" y="connsiteY153"/>
              </a:cxn>
              <a:cxn ang="154">
                <a:pos x="connsiteX154" y="connsiteY154"/>
              </a:cxn>
              <a:cxn ang="155">
                <a:pos x="connsiteX155" y="connsiteY155"/>
              </a:cxn>
              <a:cxn ang="156">
                <a:pos x="connsiteX156" y="connsiteY156"/>
              </a:cxn>
              <a:cxn ang="157">
                <a:pos x="connsiteX157" y="connsiteY157"/>
              </a:cxn>
              <a:cxn ang="158">
                <a:pos x="connsiteX158" y="connsiteY158"/>
              </a:cxn>
              <a:cxn ang="159">
                <a:pos x="connsiteX159" y="connsiteY159"/>
              </a:cxn>
              <a:cxn ang="160">
                <a:pos x="connsiteX160" y="connsiteY160"/>
              </a:cxn>
              <a:cxn ang="161">
                <a:pos x="connsiteX161" y="connsiteY161"/>
              </a:cxn>
              <a:cxn ang="162">
                <a:pos x="connsiteX162" y="connsiteY162"/>
              </a:cxn>
              <a:cxn ang="163">
                <a:pos x="connsiteX163" y="connsiteY163"/>
              </a:cxn>
              <a:cxn ang="164">
                <a:pos x="connsiteX164" y="connsiteY164"/>
              </a:cxn>
              <a:cxn ang="165">
                <a:pos x="connsiteX165" y="connsiteY165"/>
              </a:cxn>
              <a:cxn ang="166">
                <a:pos x="connsiteX166" y="connsiteY166"/>
              </a:cxn>
              <a:cxn ang="167">
                <a:pos x="connsiteX167" y="connsiteY167"/>
              </a:cxn>
              <a:cxn ang="168">
                <a:pos x="connsiteX168" y="connsiteY168"/>
              </a:cxn>
              <a:cxn ang="169">
                <a:pos x="connsiteX169" y="connsiteY169"/>
              </a:cxn>
              <a:cxn ang="170">
                <a:pos x="connsiteX170" y="connsiteY170"/>
              </a:cxn>
              <a:cxn ang="171">
                <a:pos x="connsiteX171" y="connsiteY171"/>
              </a:cxn>
              <a:cxn ang="172">
                <a:pos x="connsiteX172" y="connsiteY172"/>
              </a:cxn>
              <a:cxn ang="173">
                <a:pos x="connsiteX173" y="connsiteY173"/>
              </a:cxn>
              <a:cxn ang="174">
                <a:pos x="connsiteX174" y="connsiteY174"/>
              </a:cxn>
              <a:cxn ang="175">
                <a:pos x="connsiteX175" y="connsiteY175"/>
              </a:cxn>
              <a:cxn ang="176">
                <a:pos x="connsiteX176" y="connsiteY176"/>
              </a:cxn>
              <a:cxn ang="177">
                <a:pos x="connsiteX177" y="connsiteY177"/>
              </a:cxn>
              <a:cxn ang="178">
                <a:pos x="connsiteX178" y="connsiteY178"/>
              </a:cxn>
              <a:cxn ang="179">
                <a:pos x="connsiteX179" y="connsiteY179"/>
              </a:cxn>
              <a:cxn ang="180">
                <a:pos x="connsiteX180" y="connsiteY180"/>
              </a:cxn>
              <a:cxn ang="181">
                <a:pos x="connsiteX181" y="connsiteY181"/>
              </a:cxn>
              <a:cxn ang="182">
                <a:pos x="connsiteX182" y="connsiteY182"/>
              </a:cxn>
              <a:cxn ang="183">
                <a:pos x="connsiteX183" y="connsiteY183"/>
              </a:cxn>
              <a:cxn ang="184">
                <a:pos x="connsiteX184" y="connsiteY184"/>
              </a:cxn>
              <a:cxn ang="185">
                <a:pos x="connsiteX185" y="connsiteY185"/>
              </a:cxn>
              <a:cxn ang="186">
                <a:pos x="connsiteX186" y="connsiteY186"/>
              </a:cxn>
              <a:cxn ang="187">
                <a:pos x="connsiteX187" y="connsiteY187"/>
              </a:cxn>
              <a:cxn ang="188">
                <a:pos x="connsiteX188" y="connsiteY188"/>
              </a:cxn>
              <a:cxn ang="189">
                <a:pos x="connsiteX189" y="connsiteY189"/>
              </a:cxn>
              <a:cxn ang="190">
                <a:pos x="connsiteX190" y="connsiteY190"/>
              </a:cxn>
              <a:cxn ang="191">
                <a:pos x="connsiteX191" y="connsiteY191"/>
              </a:cxn>
              <a:cxn ang="192">
                <a:pos x="connsiteX192" y="connsiteY192"/>
              </a:cxn>
              <a:cxn ang="193">
                <a:pos x="connsiteX193" y="connsiteY193"/>
              </a:cxn>
              <a:cxn ang="194">
                <a:pos x="connsiteX194" y="connsiteY194"/>
              </a:cxn>
              <a:cxn ang="195">
                <a:pos x="connsiteX195" y="connsiteY195"/>
              </a:cxn>
              <a:cxn ang="196">
                <a:pos x="connsiteX196" y="connsiteY196"/>
              </a:cxn>
              <a:cxn ang="197">
                <a:pos x="connsiteX197" y="connsiteY197"/>
              </a:cxn>
              <a:cxn ang="198">
                <a:pos x="connsiteX198" y="connsiteY198"/>
              </a:cxn>
              <a:cxn ang="199">
                <a:pos x="connsiteX199" y="connsiteY199"/>
              </a:cxn>
              <a:cxn ang="200">
                <a:pos x="connsiteX200" y="connsiteY200"/>
              </a:cxn>
              <a:cxn ang="201">
                <a:pos x="connsiteX201" y="connsiteY201"/>
              </a:cxn>
              <a:cxn ang="202">
                <a:pos x="connsiteX202" y="connsiteY202"/>
              </a:cxn>
              <a:cxn ang="203">
                <a:pos x="connsiteX203" y="connsiteY203"/>
              </a:cxn>
              <a:cxn ang="204">
                <a:pos x="connsiteX204" y="connsiteY204"/>
              </a:cxn>
              <a:cxn ang="205">
                <a:pos x="connsiteX205" y="connsiteY205"/>
              </a:cxn>
              <a:cxn ang="206">
                <a:pos x="connsiteX206" y="connsiteY206"/>
              </a:cxn>
              <a:cxn ang="207">
                <a:pos x="connsiteX207" y="connsiteY207"/>
              </a:cxn>
              <a:cxn ang="208">
                <a:pos x="connsiteX208" y="connsiteY208"/>
              </a:cxn>
              <a:cxn ang="209">
                <a:pos x="connsiteX209" y="connsiteY209"/>
              </a:cxn>
              <a:cxn ang="210">
                <a:pos x="connsiteX210" y="connsiteY210"/>
              </a:cxn>
              <a:cxn ang="211">
                <a:pos x="connsiteX211" y="connsiteY211"/>
              </a:cxn>
              <a:cxn ang="212">
                <a:pos x="connsiteX212" y="connsiteY212"/>
              </a:cxn>
              <a:cxn ang="213">
                <a:pos x="connsiteX213" y="connsiteY213"/>
              </a:cxn>
              <a:cxn ang="214">
                <a:pos x="connsiteX214" y="connsiteY214"/>
              </a:cxn>
              <a:cxn ang="215">
                <a:pos x="connsiteX215" y="connsiteY215"/>
              </a:cxn>
              <a:cxn ang="216">
                <a:pos x="connsiteX216" y="connsiteY216"/>
              </a:cxn>
              <a:cxn ang="217">
                <a:pos x="connsiteX217" y="connsiteY217"/>
              </a:cxn>
              <a:cxn ang="218">
                <a:pos x="connsiteX218" y="connsiteY218"/>
              </a:cxn>
              <a:cxn ang="219">
                <a:pos x="connsiteX219" y="connsiteY219"/>
              </a:cxn>
              <a:cxn ang="220">
                <a:pos x="connsiteX220" y="connsiteY220"/>
              </a:cxn>
              <a:cxn ang="221">
                <a:pos x="connsiteX221" y="connsiteY221"/>
              </a:cxn>
              <a:cxn ang="222">
                <a:pos x="connsiteX222" y="connsiteY222"/>
              </a:cxn>
              <a:cxn ang="223">
                <a:pos x="connsiteX223" y="connsiteY223"/>
              </a:cxn>
              <a:cxn ang="224">
                <a:pos x="connsiteX224" y="connsiteY224"/>
              </a:cxn>
              <a:cxn ang="225">
                <a:pos x="connsiteX225" y="connsiteY225"/>
              </a:cxn>
              <a:cxn ang="226">
                <a:pos x="connsiteX226" y="connsiteY226"/>
              </a:cxn>
              <a:cxn ang="227">
                <a:pos x="connsiteX227" y="connsiteY227"/>
              </a:cxn>
              <a:cxn ang="228">
                <a:pos x="connsiteX228" y="connsiteY228"/>
              </a:cxn>
              <a:cxn ang="229">
                <a:pos x="connsiteX229" y="connsiteY229"/>
              </a:cxn>
              <a:cxn ang="230">
                <a:pos x="connsiteX230" y="connsiteY230"/>
              </a:cxn>
              <a:cxn ang="231">
                <a:pos x="connsiteX231" y="connsiteY231"/>
              </a:cxn>
              <a:cxn ang="232">
                <a:pos x="connsiteX232" y="connsiteY232"/>
              </a:cxn>
              <a:cxn ang="233">
                <a:pos x="connsiteX233" y="connsiteY233"/>
              </a:cxn>
              <a:cxn ang="234">
                <a:pos x="connsiteX234" y="connsiteY234"/>
              </a:cxn>
              <a:cxn ang="235">
                <a:pos x="connsiteX235" y="connsiteY235"/>
              </a:cxn>
              <a:cxn ang="236">
                <a:pos x="connsiteX236" y="connsiteY236"/>
              </a:cxn>
              <a:cxn ang="237">
                <a:pos x="connsiteX237" y="connsiteY237"/>
              </a:cxn>
              <a:cxn ang="238">
                <a:pos x="connsiteX238" y="connsiteY238"/>
              </a:cxn>
              <a:cxn ang="239">
                <a:pos x="connsiteX239" y="connsiteY239"/>
              </a:cxn>
              <a:cxn ang="240">
                <a:pos x="connsiteX240" y="connsiteY240"/>
              </a:cxn>
              <a:cxn ang="241">
                <a:pos x="connsiteX241" y="connsiteY241"/>
              </a:cxn>
              <a:cxn ang="242">
                <a:pos x="connsiteX242" y="connsiteY242"/>
              </a:cxn>
              <a:cxn ang="243">
                <a:pos x="connsiteX243" y="connsiteY243"/>
              </a:cxn>
              <a:cxn ang="244">
                <a:pos x="connsiteX244" y="connsiteY244"/>
              </a:cxn>
              <a:cxn ang="245">
                <a:pos x="connsiteX245" y="connsiteY245"/>
              </a:cxn>
              <a:cxn ang="246">
                <a:pos x="connsiteX246" y="connsiteY246"/>
              </a:cxn>
              <a:cxn ang="247">
                <a:pos x="connsiteX247" y="connsiteY247"/>
              </a:cxn>
              <a:cxn ang="248">
                <a:pos x="connsiteX248" y="connsiteY248"/>
              </a:cxn>
              <a:cxn ang="249">
                <a:pos x="connsiteX249" y="connsiteY249"/>
              </a:cxn>
              <a:cxn ang="250">
                <a:pos x="connsiteX250" y="connsiteY250"/>
              </a:cxn>
              <a:cxn ang="251">
                <a:pos x="connsiteX251" y="connsiteY251"/>
              </a:cxn>
              <a:cxn ang="252">
                <a:pos x="connsiteX252" y="connsiteY252"/>
              </a:cxn>
              <a:cxn ang="253">
                <a:pos x="connsiteX253" y="connsiteY253"/>
              </a:cxn>
              <a:cxn ang="254">
                <a:pos x="connsiteX254" y="connsiteY254"/>
              </a:cxn>
              <a:cxn ang="255">
                <a:pos x="connsiteX255" y="connsiteY255"/>
              </a:cxn>
              <a:cxn ang="256">
                <a:pos x="connsiteX256" y="connsiteY256"/>
              </a:cxn>
              <a:cxn ang="257">
                <a:pos x="connsiteX257" y="connsiteY257"/>
              </a:cxn>
              <a:cxn ang="258">
                <a:pos x="connsiteX258" y="connsiteY258"/>
              </a:cxn>
              <a:cxn ang="259">
                <a:pos x="connsiteX259" y="connsiteY259"/>
              </a:cxn>
              <a:cxn ang="260">
                <a:pos x="connsiteX260" y="connsiteY260"/>
              </a:cxn>
              <a:cxn ang="261">
                <a:pos x="connsiteX261" y="connsiteY261"/>
              </a:cxn>
              <a:cxn ang="262">
                <a:pos x="connsiteX262" y="connsiteY262"/>
              </a:cxn>
              <a:cxn ang="263">
                <a:pos x="connsiteX263" y="connsiteY263"/>
              </a:cxn>
              <a:cxn ang="264">
                <a:pos x="connsiteX264" y="connsiteY264"/>
              </a:cxn>
              <a:cxn ang="265">
                <a:pos x="connsiteX265" y="connsiteY265"/>
              </a:cxn>
              <a:cxn ang="266">
                <a:pos x="connsiteX266" y="connsiteY266"/>
              </a:cxn>
              <a:cxn ang="267">
                <a:pos x="connsiteX267" y="connsiteY267"/>
              </a:cxn>
              <a:cxn ang="268">
                <a:pos x="connsiteX268" y="connsiteY268"/>
              </a:cxn>
              <a:cxn ang="269">
                <a:pos x="connsiteX269" y="connsiteY269"/>
              </a:cxn>
              <a:cxn ang="270">
                <a:pos x="connsiteX270" y="connsiteY270"/>
              </a:cxn>
              <a:cxn ang="271">
                <a:pos x="connsiteX271" y="connsiteY271"/>
              </a:cxn>
              <a:cxn ang="272">
                <a:pos x="connsiteX272" y="connsiteY272"/>
              </a:cxn>
              <a:cxn ang="273">
                <a:pos x="connsiteX273" y="connsiteY273"/>
              </a:cxn>
              <a:cxn ang="274">
                <a:pos x="connsiteX274" y="connsiteY274"/>
              </a:cxn>
              <a:cxn ang="275">
                <a:pos x="connsiteX275" y="connsiteY275"/>
              </a:cxn>
              <a:cxn ang="276">
                <a:pos x="connsiteX276" y="connsiteY276"/>
              </a:cxn>
              <a:cxn ang="277">
                <a:pos x="connsiteX277" y="connsiteY277"/>
              </a:cxn>
              <a:cxn ang="278">
                <a:pos x="connsiteX278" y="connsiteY278"/>
              </a:cxn>
              <a:cxn ang="279">
                <a:pos x="connsiteX279" y="connsiteY279"/>
              </a:cxn>
              <a:cxn ang="280">
                <a:pos x="connsiteX280" y="connsiteY280"/>
              </a:cxn>
              <a:cxn ang="281">
                <a:pos x="connsiteX281" y="connsiteY281"/>
              </a:cxn>
              <a:cxn ang="282">
                <a:pos x="connsiteX282" y="connsiteY282"/>
              </a:cxn>
              <a:cxn ang="283">
                <a:pos x="connsiteX283" y="connsiteY283"/>
              </a:cxn>
              <a:cxn ang="284">
                <a:pos x="connsiteX284" y="connsiteY284"/>
              </a:cxn>
              <a:cxn ang="285">
                <a:pos x="connsiteX285" y="connsiteY285"/>
              </a:cxn>
              <a:cxn ang="286">
                <a:pos x="connsiteX286" y="connsiteY286"/>
              </a:cxn>
              <a:cxn ang="287">
                <a:pos x="connsiteX287" y="connsiteY287"/>
              </a:cxn>
              <a:cxn ang="288">
                <a:pos x="connsiteX288" y="connsiteY288"/>
              </a:cxn>
              <a:cxn ang="289">
                <a:pos x="connsiteX289" y="connsiteY289"/>
              </a:cxn>
              <a:cxn ang="290">
                <a:pos x="connsiteX290" y="connsiteY290"/>
              </a:cxn>
              <a:cxn ang="291">
                <a:pos x="connsiteX291" y="connsiteY291"/>
              </a:cxn>
              <a:cxn ang="292">
                <a:pos x="connsiteX292" y="connsiteY292"/>
              </a:cxn>
              <a:cxn ang="293">
                <a:pos x="connsiteX293" y="connsiteY293"/>
              </a:cxn>
              <a:cxn ang="294">
                <a:pos x="connsiteX294" y="connsiteY294"/>
              </a:cxn>
              <a:cxn ang="295">
                <a:pos x="connsiteX295" y="connsiteY295"/>
              </a:cxn>
              <a:cxn ang="296">
                <a:pos x="connsiteX296" y="connsiteY296"/>
              </a:cxn>
              <a:cxn ang="297">
                <a:pos x="connsiteX297" y="connsiteY297"/>
              </a:cxn>
              <a:cxn ang="298">
                <a:pos x="connsiteX298" y="connsiteY298"/>
              </a:cxn>
              <a:cxn ang="299">
                <a:pos x="connsiteX299" y="connsiteY299"/>
              </a:cxn>
              <a:cxn ang="300">
                <a:pos x="connsiteX300" y="connsiteY300"/>
              </a:cxn>
              <a:cxn ang="301">
                <a:pos x="connsiteX301" y="connsiteY301"/>
              </a:cxn>
              <a:cxn ang="302">
                <a:pos x="connsiteX302" y="connsiteY302"/>
              </a:cxn>
              <a:cxn ang="303">
                <a:pos x="connsiteX303" y="connsiteY303"/>
              </a:cxn>
              <a:cxn ang="304">
                <a:pos x="connsiteX304" y="connsiteY304"/>
              </a:cxn>
              <a:cxn ang="305">
                <a:pos x="connsiteX305" y="connsiteY305"/>
              </a:cxn>
              <a:cxn ang="306">
                <a:pos x="connsiteX306" y="connsiteY306"/>
              </a:cxn>
              <a:cxn ang="307">
                <a:pos x="connsiteX307" y="connsiteY307"/>
              </a:cxn>
              <a:cxn ang="308">
                <a:pos x="connsiteX308" y="connsiteY308"/>
              </a:cxn>
              <a:cxn ang="309">
                <a:pos x="connsiteX309" y="connsiteY309"/>
              </a:cxn>
              <a:cxn ang="310">
                <a:pos x="connsiteX310" y="connsiteY310"/>
              </a:cxn>
              <a:cxn ang="311">
                <a:pos x="connsiteX311" y="connsiteY311"/>
              </a:cxn>
              <a:cxn ang="312">
                <a:pos x="connsiteX312" y="connsiteY312"/>
              </a:cxn>
              <a:cxn ang="313">
                <a:pos x="connsiteX313" y="connsiteY313"/>
              </a:cxn>
              <a:cxn ang="314">
                <a:pos x="connsiteX314" y="connsiteY314"/>
              </a:cxn>
              <a:cxn ang="315">
                <a:pos x="connsiteX315" y="connsiteY315"/>
              </a:cxn>
              <a:cxn ang="316">
                <a:pos x="connsiteX316" y="connsiteY316"/>
              </a:cxn>
              <a:cxn ang="317">
                <a:pos x="connsiteX317" y="connsiteY317"/>
              </a:cxn>
              <a:cxn ang="318">
                <a:pos x="connsiteX318" y="connsiteY318"/>
              </a:cxn>
              <a:cxn ang="319">
                <a:pos x="connsiteX319" y="connsiteY319"/>
              </a:cxn>
              <a:cxn ang="320">
                <a:pos x="connsiteX320" y="connsiteY320"/>
              </a:cxn>
              <a:cxn ang="321">
                <a:pos x="connsiteX321" y="connsiteY321"/>
              </a:cxn>
              <a:cxn ang="322">
                <a:pos x="connsiteX322" y="connsiteY322"/>
              </a:cxn>
              <a:cxn ang="323">
                <a:pos x="connsiteX323" y="connsiteY323"/>
              </a:cxn>
              <a:cxn ang="324">
                <a:pos x="connsiteX324" y="connsiteY324"/>
              </a:cxn>
              <a:cxn ang="325">
                <a:pos x="connsiteX325" y="connsiteY325"/>
              </a:cxn>
              <a:cxn ang="326">
                <a:pos x="connsiteX326" y="connsiteY326"/>
              </a:cxn>
              <a:cxn ang="327">
                <a:pos x="connsiteX327" y="connsiteY327"/>
              </a:cxn>
              <a:cxn ang="328">
                <a:pos x="connsiteX328" y="connsiteY328"/>
              </a:cxn>
              <a:cxn ang="329">
                <a:pos x="connsiteX329" y="connsiteY329"/>
              </a:cxn>
              <a:cxn ang="330">
                <a:pos x="connsiteX330" y="connsiteY330"/>
              </a:cxn>
              <a:cxn ang="331">
                <a:pos x="connsiteX331" y="connsiteY331"/>
              </a:cxn>
              <a:cxn ang="332">
                <a:pos x="connsiteX332" y="connsiteY332"/>
              </a:cxn>
              <a:cxn ang="333">
                <a:pos x="connsiteX333" y="connsiteY333"/>
              </a:cxn>
              <a:cxn ang="334">
                <a:pos x="connsiteX334" y="connsiteY334"/>
              </a:cxn>
              <a:cxn ang="335">
                <a:pos x="connsiteX335" y="connsiteY335"/>
              </a:cxn>
              <a:cxn ang="336">
                <a:pos x="connsiteX336" y="connsiteY336"/>
              </a:cxn>
              <a:cxn ang="337">
                <a:pos x="connsiteX337" y="connsiteY337"/>
              </a:cxn>
              <a:cxn ang="338">
                <a:pos x="connsiteX338" y="connsiteY338"/>
              </a:cxn>
              <a:cxn ang="339">
                <a:pos x="connsiteX339" y="connsiteY339"/>
              </a:cxn>
              <a:cxn ang="340">
                <a:pos x="connsiteX340" y="connsiteY340"/>
              </a:cxn>
              <a:cxn ang="341">
                <a:pos x="connsiteX341" y="connsiteY341"/>
              </a:cxn>
              <a:cxn ang="342">
                <a:pos x="connsiteX342" y="connsiteY342"/>
              </a:cxn>
              <a:cxn ang="343">
                <a:pos x="connsiteX343" y="connsiteY343"/>
              </a:cxn>
              <a:cxn ang="344">
                <a:pos x="connsiteX344" y="connsiteY344"/>
              </a:cxn>
              <a:cxn ang="345">
                <a:pos x="connsiteX345" y="connsiteY345"/>
              </a:cxn>
              <a:cxn ang="346">
                <a:pos x="connsiteX346" y="connsiteY346"/>
              </a:cxn>
              <a:cxn ang="347">
                <a:pos x="connsiteX347" y="connsiteY347"/>
              </a:cxn>
              <a:cxn ang="348">
                <a:pos x="connsiteX348" y="connsiteY348"/>
              </a:cxn>
              <a:cxn ang="349">
                <a:pos x="connsiteX349" y="connsiteY349"/>
              </a:cxn>
              <a:cxn ang="350">
                <a:pos x="connsiteX350" y="connsiteY350"/>
              </a:cxn>
              <a:cxn ang="351">
                <a:pos x="connsiteX351" y="connsiteY351"/>
              </a:cxn>
              <a:cxn ang="352">
                <a:pos x="connsiteX352" y="connsiteY352"/>
              </a:cxn>
              <a:cxn ang="353">
                <a:pos x="connsiteX353" y="connsiteY353"/>
              </a:cxn>
              <a:cxn ang="354">
                <a:pos x="connsiteX354" y="connsiteY354"/>
              </a:cxn>
              <a:cxn ang="355">
                <a:pos x="connsiteX355" y="connsiteY355"/>
              </a:cxn>
              <a:cxn ang="356">
                <a:pos x="connsiteX356" y="connsiteY356"/>
              </a:cxn>
              <a:cxn ang="357">
                <a:pos x="connsiteX357" y="connsiteY357"/>
              </a:cxn>
              <a:cxn ang="358">
                <a:pos x="connsiteX358" y="connsiteY358"/>
              </a:cxn>
              <a:cxn ang="359">
                <a:pos x="connsiteX359" y="connsiteY359"/>
              </a:cxn>
              <a:cxn ang="360">
                <a:pos x="connsiteX360" y="connsiteY360"/>
              </a:cxn>
              <a:cxn ang="361">
                <a:pos x="connsiteX361" y="connsiteY361"/>
              </a:cxn>
              <a:cxn ang="362">
                <a:pos x="connsiteX362" y="connsiteY362"/>
              </a:cxn>
              <a:cxn ang="363">
                <a:pos x="connsiteX363" y="connsiteY363"/>
              </a:cxn>
            </a:cxnLst>
            <a:rect l="l" t="t" r="r" b="b"/>
            <a:pathLst>
              <a:path w="1588007" h="1063752">
                <a:moveTo>
                  <a:pt x="0" y="54863"/>
                </a:moveTo>
                <a:lnTo>
                  <a:pt x="18288" y="10667"/>
                </a:lnTo>
                <a:cubicBezTo>
                  <a:pt x="20573" y="5333"/>
                  <a:pt x="25907" y="1523"/>
                  <a:pt x="32003" y="1523"/>
                </a:cubicBezTo>
                <a:cubicBezTo>
                  <a:pt x="37338" y="2285"/>
                  <a:pt x="42671" y="6095"/>
                  <a:pt x="44195" y="11429"/>
                </a:cubicBezTo>
                <a:lnTo>
                  <a:pt x="62483" y="64007"/>
                </a:lnTo>
                <a:lnTo>
                  <a:pt x="35814" y="64007"/>
                </a:lnTo>
                <a:lnTo>
                  <a:pt x="54102" y="9905"/>
                </a:lnTo>
                <a:cubicBezTo>
                  <a:pt x="56388" y="3810"/>
                  <a:pt x="62483" y="0"/>
                  <a:pt x="68579" y="0"/>
                </a:cubicBezTo>
                <a:cubicBezTo>
                  <a:pt x="74676" y="761"/>
                  <a:pt x="80009" y="5333"/>
                  <a:pt x="81533" y="11429"/>
                </a:cubicBezTo>
                <a:lnTo>
                  <a:pt x="99821" y="96773"/>
                </a:lnTo>
                <a:lnTo>
                  <a:pt x="118871" y="163829"/>
                </a:lnTo>
                <a:lnTo>
                  <a:pt x="99821" y="154685"/>
                </a:lnTo>
                <a:lnTo>
                  <a:pt x="118109" y="147066"/>
                </a:lnTo>
                <a:cubicBezTo>
                  <a:pt x="121919" y="145541"/>
                  <a:pt x="126491" y="145541"/>
                  <a:pt x="131064" y="147828"/>
                </a:cubicBezTo>
                <a:cubicBezTo>
                  <a:pt x="134873" y="150113"/>
                  <a:pt x="137159" y="153923"/>
                  <a:pt x="137159" y="158495"/>
                </a:cubicBezTo>
                <a:lnTo>
                  <a:pt x="155447" y="357378"/>
                </a:lnTo>
                <a:lnTo>
                  <a:pt x="129539" y="352044"/>
                </a:lnTo>
                <a:lnTo>
                  <a:pt x="147827" y="320039"/>
                </a:lnTo>
                <a:cubicBezTo>
                  <a:pt x="148589" y="318516"/>
                  <a:pt x="149352" y="316991"/>
                  <a:pt x="150876" y="316229"/>
                </a:cubicBezTo>
                <a:lnTo>
                  <a:pt x="169164" y="300228"/>
                </a:lnTo>
                <a:cubicBezTo>
                  <a:pt x="172973" y="297179"/>
                  <a:pt x="178307" y="295656"/>
                  <a:pt x="182879" y="297941"/>
                </a:cubicBezTo>
                <a:cubicBezTo>
                  <a:pt x="188214" y="299466"/>
                  <a:pt x="191261" y="303276"/>
                  <a:pt x="192023" y="308610"/>
                </a:cubicBezTo>
                <a:lnTo>
                  <a:pt x="210311" y="418338"/>
                </a:lnTo>
                <a:lnTo>
                  <a:pt x="196595" y="406145"/>
                </a:lnTo>
                <a:lnTo>
                  <a:pt x="214883" y="406145"/>
                </a:lnTo>
                <a:lnTo>
                  <a:pt x="203453" y="413004"/>
                </a:lnTo>
                <a:lnTo>
                  <a:pt x="222503" y="384810"/>
                </a:lnTo>
                <a:cubicBezTo>
                  <a:pt x="224789" y="381000"/>
                  <a:pt x="228600" y="378713"/>
                  <a:pt x="233171" y="378713"/>
                </a:cubicBezTo>
                <a:cubicBezTo>
                  <a:pt x="236981" y="377951"/>
                  <a:pt x="241553" y="379476"/>
                  <a:pt x="244602" y="383285"/>
                </a:cubicBezTo>
                <a:lnTo>
                  <a:pt x="262889" y="403860"/>
                </a:lnTo>
                <a:cubicBezTo>
                  <a:pt x="264414" y="405383"/>
                  <a:pt x="265176" y="406907"/>
                  <a:pt x="265938" y="409194"/>
                </a:cubicBezTo>
                <a:lnTo>
                  <a:pt x="284226" y="468629"/>
                </a:lnTo>
                <a:lnTo>
                  <a:pt x="302514" y="558545"/>
                </a:lnTo>
                <a:lnTo>
                  <a:pt x="320802" y="627888"/>
                </a:lnTo>
                <a:lnTo>
                  <a:pt x="293369" y="630173"/>
                </a:lnTo>
                <a:lnTo>
                  <a:pt x="311657" y="486156"/>
                </a:lnTo>
                <a:cubicBezTo>
                  <a:pt x="312419" y="479297"/>
                  <a:pt x="317753" y="473963"/>
                  <a:pt x="325373" y="473201"/>
                </a:cubicBezTo>
                <a:cubicBezTo>
                  <a:pt x="332231" y="473201"/>
                  <a:pt x="338327" y="478535"/>
                  <a:pt x="339089" y="485394"/>
                </a:cubicBezTo>
                <a:lnTo>
                  <a:pt x="357377" y="593597"/>
                </a:lnTo>
                <a:lnTo>
                  <a:pt x="333755" y="585978"/>
                </a:lnTo>
                <a:lnTo>
                  <a:pt x="352805" y="566166"/>
                </a:lnTo>
                <a:cubicBezTo>
                  <a:pt x="355853" y="563117"/>
                  <a:pt x="361188" y="561594"/>
                  <a:pt x="365759" y="562356"/>
                </a:cubicBezTo>
                <a:cubicBezTo>
                  <a:pt x="370331" y="563117"/>
                  <a:pt x="374141" y="566928"/>
                  <a:pt x="375665" y="571500"/>
                </a:cubicBezTo>
                <a:lnTo>
                  <a:pt x="393953" y="624078"/>
                </a:lnTo>
                <a:lnTo>
                  <a:pt x="412241" y="663701"/>
                </a:lnTo>
                <a:lnTo>
                  <a:pt x="409955" y="660654"/>
                </a:lnTo>
                <a:lnTo>
                  <a:pt x="428243" y="681228"/>
                </a:lnTo>
                <a:lnTo>
                  <a:pt x="403859" y="687323"/>
                </a:lnTo>
                <a:lnTo>
                  <a:pt x="422147" y="602741"/>
                </a:lnTo>
                <a:cubicBezTo>
                  <a:pt x="423671" y="597407"/>
                  <a:pt x="428243" y="592835"/>
                  <a:pt x="433577" y="592073"/>
                </a:cubicBezTo>
                <a:cubicBezTo>
                  <a:pt x="439673" y="591312"/>
                  <a:pt x="445769" y="593597"/>
                  <a:pt x="448055" y="598932"/>
                </a:cubicBezTo>
                <a:lnTo>
                  <a:pt x="466343" y="632460"/>
                </a:lnTo>
                <a:lnTo>
                  <a:pt x="442721" y="630935"/>
                </a:lnTo>
                <a:lnTo>
                  <a:pt x="461009" y="607313"/>
                </a:lnTo>
                <a:cubicBezTo>
                  <a:pt x="464819" y="602741"/>
                  <a:pt x="470153" y="600456"/>
                  <a:pt x="475488" y="601979"/>
                </a:cubicBezTo>
                <a:cubicBezTo>
                  <a:pt x="480821" y="602741"/>
                  <a:pt x="484631" y="607313"/>
                  <a:pt x="486155" y="611885"/>
                </a:cubicBezTo>
                <a:lnTo>
                  <a:pt x="504443" y="682751"/>
                </a:lnTo>
                <a:lnTo>
                  <a:pt x="477011" y="683513"/>
                </a:lnTo>
                <a:lnTo>
                  <a:pt x="496061" y="589026"/>
                </a:lnTo>
                <a:cubicBezTo>
                  <a:pt x="496823" y="582929"/>
                  <a:pt x="502157" y="578357"/>
                  <a:pt x="508253" y="578357"/>
                </a:cubicBezTo>
                <a:cubicBezTo>
                  <a:pt x="514350" y="577595"/>
                  <a:pt x="520445" y="580644"/>
                  <a:pt x="522731" y="586739"/>
                </a:cubicBezTo>
                <a:lnTo>
                  <a:pt x="541019" y="629412"/>
                </a:lnTo>
                <a:lnTo>
                  <a:pt x="514350" y="631697"/>
                </a:lnTo>
                <a:lnTo>
                  <a:pt x="532638" y="557022"/>
                </a:lnTo>
                <a:cubicBezTo>
                  <a:pt x="533400" y="552450"/>
                  <a:pt x="536447" y="549401"/>
                  <a:pt x="540257" y="547116"/>
                </a:cubicBezTo>
                <a:cubicBezTo>
                  <a:pt x="544067" y="545591"/>
                  <a:pt x="548639" y="545591"/>
                  <a:pt x="552450" y="547116"/>
                </a:cubicBezTo>
                <a:lnTo>
                  <a:pt x="570738" y="556260"/>
                </a:lnTo>
                <a:cubicBezTo>
                  <a:pt x="574547" y="558545"/>
                  <a:pt x="577595" y="561594"/>
                  <a:pt x="578357" y="566166"/>
                </a:cubicBezTo>
                <a:lnTo>
                  <a:pt x="596645" y="641604"/>
                </a:lnTo>
                <a:lnTo>
                  <a:pt x="569214" y="641604"/>
                </a:lnTo>
                <a:lnTo>
                  <a:pt x="587502" y="554735"/>
                </a:lnTo>
                <a:cubicBezTo>
                  <a:pt x="588264" y="549401"/>
                  <a:pt x="593597" y="544829"/>
                  <a:pt x="598931" y="544067"/>
                </a:cubicBezTo>
                <a:cubicBezTo>
                  <a:pt x="605027" y="543306"/>
                  <a:pt x="611123" y="545591"/>
                  <a:pt x="613409" y="550926"/>
                </a:cubicBezTo>
                <a:lnTo>
                  <a:pt x="631697" y="585216"/>
                </a:lnTo>
                <a:lnTo>
                  <a:pt x="621791" y="578357"/>
                </a:lnTo>
                <a:lnTo>
                  <a:pt x="640841" y="581406"/>
                </a:lnTo>
                <a:cubicBezTo>
                  <a:pt x="645414" y="582167"/>
                  <a:pt x="649985" y="585216"/>
                  <a:pt x="651509" y="589788"/>
                </a:cubicBezTo>
                <a:lnTo>
                  <a:pt x="669797" y="634745"/>
                </a:lnTo>
                <a:lnTo>
                  <a:pt x="643127" y="636269"/>
                </a:lnTo>
                <a:lnTo>
                  <a:pt x="661415" y="566928"/>
                </a:lnTo>
                <a:cubicBezTo>
                  <a:pt x="662939" y="562356"/>
                  <a:pt x="665988" y="559307"/>
                  <a:pt x="670559" y="557022"/>
                </a:cubicBezTo>
                <a:cubicBezTo>
                  <a:pt x="675131" y="555497"/>
                  <a:pt x="679703" y="556260"/>
                  <a:pt x="683514" y="559307"/>
                </a:cubicBezTo>
                <a:lnTo>
                  <a:pt x="701802" y="573023"/>
                </a:lnTo>
                <a:lnTo>
                  <a:pt x="720852" y="590550"/>
                </a:lnTo>
                <a:lnTo>
                  <a:pt x="697991" y="596645"/>
                </a:lnTo>
                <a:lnTo>
                  <a:pt x="716279" y="543306"/>
                </a:lnTo>
                <a:cubicBezTo>
                  <a:pt x="718565" y="537972"/>
                  <a:pt x="723138" y="534162"/>
                  <a:pt x="728471" y="534162"/>
                </a:cubicBezTo>
                <a:cubicBezTo>
                  <a:pt x="733805" y="533400"/>
                  <a:pt x="739139" y="535685"/>
                  <a:pt x="742188" y="540257"/>
                </a:cubicBezTo>
                <a:lnTo>
                  <a:pt x="760476" y="569213"/>
                </a:lnTo>
                <a:lnTo>
                  <a:pt x="734567" y="572262"/>
                </a:lnTo>
                <a:lnTo>
                  <a:pt x="753617" y="515873"/>
                </a:lnTo>
                <a:cubicBezTo>
                  <a:pt x="754379" y="513588"/>
                  <a:pt x="755903" y="512063"/>
                  <a:pt x="757427" y="510539"/>
                </a:cubicBezTo>
                <a:lnTo>
                  <a:pt x="775715" y="491489"/>
                </a:lnTo>
                <a:cubicBezTo>
                  <a:pt x="778764" y="487679"/>
                  <a:pt x="784097" y="486156"/>
                  <a:pt x="788669" y="487679"/>
                </a:cubicBezTo>
                <a:cubicBezTo>
                  <a:pt x="794003" y="489204"/>
                  <a:pt x="797814" y="493013"/>
                  <a:pt x="799338" y="497585"/>
                </a:cubicBezTo>
                <a:lnTo>
                  <a:pt x="817626" y="562356"/>
                </a:lnTo>
                <a:lnTo>
                  <a:pt x="792479" y="558545"/>
                </a:lnTo>
                <a:lnTo>
                  <a:pt x="810767" y="531113"/>
                </a:lnTo>
                <a:cubicBezTo>
                  <a:pt x="813815" y="526541"/>
                  <a:pt x="819150" y="524256"/>
                  <a:pt x="824483" y="525017"/>
                </a:cubicBezTo>
                <a:cubicBezTo>
                  <a:pt x="829817" y="525779"/>
                  <a:pt x="834389" y="529589"/>
                  <a:pt x="835914" y="534923"/>
                </a:cubicBezTo>
                <a:lnTo>
                  <a:pt x="854202" y="595884"/>
                </a:lnTo>
                <a:lnTo>
                  <a:pt x="826769" y="595884"/>
                </a:lnTo>
                <a:lnTo>
                  <a:pt x="845057" y="522732"/>
                </a:lnTo>
                <a:lnTo>
                  <a:pt x="864107" y="470154"/>
                </a:lnTo>
                <a:cubicBezTo>
                  <a:pt x="865631" y="464819"/>
                  <a:pt x="870965" y="461010"/>
                  <a:pt x="876300" y="460247"/>
                </a:cubicBezTo>
                <a:cubicBezTo>
                  <a:pt x="882395" y="460247"/>
                  <a:pt x="887729" y="464057"/>
                  <a:pt x="890015" y="469391"/>
                </a:cubicBezTo>
                <a:lnTo>
                  <a:pt x="909065" y="515111"/>
                </a:lnTo>
                <a:lnTo>
                  <a:pt x="886967" y="509778"/>
                </a:lnTo>
                <a:lnTo>
                  <a:pt x="905255" y="494538"/>
                </a:lnTo>
                <a:lnTo>
                  <a:pt x="901445" y="499110"/>
                </a:lnTo>
                <a:lnTo>
                  <a:pt x="919733" y="463295"/>
                </a:lnTo>
                <a:cubicBezTo>
                  <a:pt x="922019" y="458723"/>
                  <a:pt x="926591" y="455676"/>
                  <a:pt x="931164" y="455676"/>
                </a:cubicBezTo>
                <a:lnTo>
                  <a:pt x="949452" y="453389"/>
                </a:lnTo>
                <a:lnTo>
                  <a:pt x="938783" y="460247"/>
                </a:lnTo>
                <a:lnTo>
                  <a:pt x="957071" y="427482"/>
                </a:lnTo>
                <a:cubicBezTo>
                  <a:pt x="959357" y="422910"/>
                  <a:pt x="964691" y="419861"/>
                  <a:pt x="970026" y="420623"/>
                </a:cubicBezTo>
                <a:cubicBezTo>
                  <a:pt x="975359" y="420623"/>
                  <a:pt x="980693" y="424433"/>
                  <a:pt x="982217" y="429006"/>
                </a:cubicBezTo>
                <a:lnTo>
                  <a:pt x="1000505" y="475488"/>
                </a:lnTo>
                <a:lnTo>
                  <a:pt x="1018793" y="511301"/>
                </a:lnTo>
                <a:lnTo>
                  <a:pt x="992123" y="514350"/>
                </a:lnTo>
                <a:lnTo>
                  <a:pt x="1010412" y="432054"/>
                </a:lnTo>
                <a:cubicBezTo>
                  <a:pt x="1011173" y="426719"/>
                  <a:pt x="1015745" y="422910"/>
                  <a:pt x="1020317" y="421385"/>
                </a:cubicBezTo>
                <a:cubicBezTo>
                  <a:pt x="1025652" y="419861"/>
                  <a:pt x="1030985" y="421385"/>
                  <a:pt x="1034795" y="425957"/>
                </a:cubicBezTo>
                <a:lnTo>
                  <a:pt x="1053845" y="447294"/>
                </a:lnTo>
                <a:cubicBezTo>
                  <a:pt x="1055369" y="448817"/>
                  <a:pt x="1056131" y="451104"/>
                  <a:pt x="1056893" y="453389"/>
                </a:cubicBezTo>
                <a:lnTo>
                  <a:pt x="1075181" y="531113"/>
                </a:lnTo>
                <a:lnTo>
                  <a:pt x="1047750" y="531113"/>
                </a:lnTo>
                <a:lnTo>
                  <a:pt x="1066038" y="446532"/>
                </a:lnTo>
                <a:cubicBezTo>
                  <a:pt x="1066800" y="441960"/>
                  <a:pt x="1069847" y="438911"/>
                  <a:pt x="1073657" y="436626"/>
                </a:cubicBezTo>
                <a:cubicBezTo>
                  <a:pt x="1078229" y="435101"/>
                  <a:pt x="1082802" y="435101"/>
                  <a:pt x="1086612" y="437388"/>
                </a:cubicBezTo>
                <a:lnTo>
                  <a:pt x="1104900" y="447294"/>
                </a:lnTo>
                <a:lnTo>
                  <a:pt x="1092707" y="446532"/>
                </a:lnTo>
                <a:lnTo>
                  <a:pt x="1110995" y="439673"/>
                </a:lnTo>
                <a:cubicBezTo>
                  <a:pt x="1112519" y="438911"/>
                  <a:pt x="1113281" y="438911"/>
                  <a:pt x="1114805" y="438911"/>
                </a:cubicBezTo>
                <a:lnTo>
                  <a:pt x="1133093" y="436626"/>
                </a:lnTo>
                <a:cubicBezTo>
                  <a:pt x="1133855" y="435863"/>
                  <a:pt x="1134617" y="435863"/>
                  <a:pt x="1135379" y="435863"/>
                </a:cubicBezTo>
                <a:lnTo>
                  <a:pt x="1153667" y="436626"/>
                </a:lnTo>
                <a:cubicBezTo>
                  <a:pt x="1157477" y="437388"/>
                  <a:pt x="1161288" y="438911"/>
                  <a:pt x="1164335" y="442722"/>
                </a:cubicBezTo>
                <a:lnTo>
                  <a:pt x="1183385" y="467106"/>
                </a:lnTo>
                <a:lnTo>
                  <a:pt x="1160526" y="467867"/>
                </a:lnTo>
                <a:lnTo>
                  <a:pt x="1178814" y="441197"/>
                </a:lnTo>
                <a:cubicBezTo>
                  <a:pt x="1181862" y="436626"/>
                  <a:pt x="1187195" y="434339"/>
                  <a:pt x="1192529" y="435101"/>
                </a:cubicBezTo>
                <a:cubicBezTo>
                  <a:pt x="1197864" y="435863"/>
                  <a:pt x="1202435" y="439673"/>
                  <a:pt x="1203959" y="445007"/>
                </a:cubicBezTo>
                <a:lnTo>
                  <a:pt x="1222247" y="513588"/>
                </a:lnTo>
                <a:lnTo>
                  <a:pt x="1196339" y="510539"/>
                </a:lnTo>
                <a:lnTo>
                  <a:pt x="1214627" y="475488"/>
                </a:lnTo>
                <a:cubicBezTo>
                  <a:pt x="1217676" y="469391"/>
                  <a:pt x="1226057" y="466344"/>
                  <a:pt x="1232915" y="469391"/>
                </a:cubicBezTo>
                <a:lnTo>
                  <a:pt x="1251203" y="477773"/>
                </a:lnTo>
                <a:cubicBezTo>
                  <a:pt x="1253489" y="479297"/>
                  <a:pt x="1255014" y="480822"/>
                  <a:pt x="1256538" y="483107"/>
                </a:cubicBezTo>
                <a:lnTo>
                  <a:pt x="1293114" y="537972"/>
                </a:lnTo>
                <a:cubicBezTo>
                  <a:pt x="1293876" y="538734"/>
                  <a:pt x="1294638" y="540257"/>
                  <a:pt x="1295400" y="541782"/>
                </a:cubicBezTo>
                <a:lnTo>
                  <a:pt x="1314450" y="605789"/>
                </a:lnTo>
                <a:lnTo>
                  <a:pt x="1311402" y="600456"/>
                </a:lnTo>
                <a:lnTo>
                  <a:pt x="1329689" y="623316"/>
                </a:lnTo>
                <a:lnTo>
                  <a:pt x="1347977" y="643889"/>
                </a:lnTo>
                <a:lnTo>
                  <a:pt x="1341881" y="640079"/>
                </a:lnTo>
                <a:lnTo>
                  <a:pt x="1360169" y="646938"/>
                </a:lnTo>
                <a:cubicBezTo>
                  <a:pt x="1363217" y="647700"/>
                  <a:pt x="1365503" y="649223"/>
                  <a:pt x="1367027" y="651510"/>
                </a:cubicBezTo>
                <a:lnTo>
                  <a:pt x="1385315" y="676656"/>
                </a:lnTo>
                <a:cubicBezTo>
                  <a:pt x="1386839" y="678941"/>
                  <a:pt x="1387602" y="680466"/>
                  <a:pt x="1387602" y="682751"/>
                </a:cubicBezTo>
                <a:lnTo>
                  <a:pt x="1405889" y="808482"/>
                </a:lnTo>
                <a:lnTo>
                  <a:pt x="1379219" y="806195"/>
                </a:lnTo>
                <a:lnTo>
                  <a:pt x="1397507" y="755141"/>
                </a:lnTo>
                <a:cubicBezTo>
                  <a:pt x="1399031" y="749807"/>
                  <a:pt x="1403603" y="745997"/>
                  <a:pt x="1408938" y="745997"/>
                </a:cubicBezTo>
                <a:cubicBezTo>
                  <a:pt x="1414271" y="745235"/>
                  <a:pt x="1419605" y="747522"/>
                  <a:pt x="1422653" y="752094"/>
                </a:cubicBezTo>
                <a:lnTo>
                  <a:pt x="1440941" y="781812"/>
                </a:lnTo>
                <a:cubicBezTo>
                  <a:pt x="1441703" y="784097"/>
                  <a:pt x="1442465" y="785622"/>
                  <a:pt x="1442465" y="787907"/>
                </a:cubicBezTo>
                <a:lnTo>
                  <a:pt x="1461515" y="943356"/>
                </a:lnTo>
                <a:lnTo>
                  <a:pt x="1434083" y="941832"/>
                </a:lnTo>
                <a:lnTo>
                  <a:pt x="1452371" y="856488"/>
                </a:lnTo>
                <a:cubicBezTo>
                  <a:pt x="1453133" y="851916"/>
                  <a:pt x="1456943" y="847344"/>
                  <a:pt x="1462277" y="845819"/>
                </a:cubicBezTo>
                <a:cubicBezTo>
                  <a:pt x="1466850" y="844295"/>
                  <a:pt x="1472183" y="845819"/>
                  <a:pt x="1475993" y="849629"/>
                </a:cubicBezTo>
                <a:lnTo>
                  <a:pt x="1494281" y="867156"/>
                </a:lnTo>
                <a:lnTo>
                  <a:pt x="1513331" y="889254"/>
                </a:lnTo>
                <a:cubicBezTo>
                  <a:pt x="1514093" y="890778"/>
                  <a:pt x="1514855" y="891539"/>
                  <a:pt x="1515617" y="893063"/>
                </a:cubicBezTo>
                <a:lnTo>
                  <a:pt x="1533905" y="941069"/>
                </a:lnTo>
                <a:lnTo>
                  <a:pt x="1552955" y="1011935"/>
                </a:lnTo>
                <a:lnTo>
                  <a:pt x="1546097" y="1003554"/>
                </a:lnTo>
                <a:lnTo>
                  <a:pt x="1564385" y="1013460"/>
                </a:lnTo>
                <a:cubicBezTo>
                  <a:pt x="1565909" y="1014222"/>
                  <a:pt x="1567433" y="1015745"/>
                  <a:pt x="1568957" y="1017269"/>
                </a:cubicBezTo>
                <a:lnTo>
                  <a:pt x="1588007" y="1043939"/>
                </a:lnTo>
                <a:cubicBezTo>
                  <a:pt x="1592579" y="1050797"/>
                  <a:pt x="1591055" y="1059179"/>
                  <a:pt x="1584959" y="1063751"/>
                </a:cubicBezTo>
                <a:cubicBezTo>
                  <a:pt x="1578102" y="1068324"/>
                  <a:pt x="1569719" y="1066800"/>
                  <a:pt x="1565147" y="1060704"/>
                </a:cubicBezTo>
                <a:lnTo>
                  <a:pt x="1546097" y="1034034"/>
                </a:lnTo>
                <a:lnTo>
                  <a:pt x="1550669" y="1037844"/>
                </a:lnTo>
                <a:lnTo>
                  <a:pt x="1532381" y="1027938"/>
                </a:lnTo>
                <a:cubicBezTo>
                  <a:pt x="1529333" y="1026413"/>
                  <a:pt x="1526285" y="1023366"/>
                  <a:pt x="1525524" y="1019556"/>
                </a:cubicBezTo>
                <a:lnTo>
                  <a:pt x="1507997" y="951738"/>
                </a:lnTo>
                <a:lnTo>
                  <a:pt x="1489709" y="903732"/>
                </a:lnTo>
                <a:lnTo>
                  <a:pt x="1491995" y="907541"/>
                </a:lnTo>
                <a:lnTo>
                  <a:pt x="1474469" y="886967"/>
                </a:lnTo>
                <a:lnTo>
                  <a:pt x="1456181" y="869441"/>
                </a:lnTo>
                <a:lnTo>
                  <a:pt x="1479803" y="862584"/>
                </a:lnTo>
                <a:lnTo>
                  <a:pt x="1461515" y="947928"/>
                </a:lnTo>
                <a:cubicBezTo>
                  <a:pt x="1459991" y="954785"/>
                  <a:pt x="1453895" y="959357"/>
                  <a:pt x="1447038" y="958595"/>
                </a:cubicBezTo>
                <a:cubicBezTo>
                  <a:pt x="1440179" y="958595"/>
                  <a:pt x="1434845" y="953262"/>
                  <a:pt x="1434083" y="946404"/>
                </a:cubicBezTo>
                <a:lnTo>
                  <a:pt x="1415033" y="790956"/>
                </a:lnTo>
                <a:lnTo>
                  <a:pt x="1416557" y="797051"/>
                </a:lnTo>
                <a:lnTo>
                  <a:pt x="1398269" y="767334"/>
                </a:lnTo>
                <a:lnTo>
                  <a:pt x="1423415" y="764285"/>
                </a:lnTo>
                <a:lnTo>
                  <a:pt x="1405127" y="815339"/>
                </a:lnTo>
                <a:cubicBezTo>
                  <a:pt x="1403603" y="821435"/>
                  <a:pt x="1397507" y="825245"/>
                  <a:pt x="1390650" y="824484"/>
                </a:cubicBezTo>
                <a:cubicBezTo>
                  <a:pt x="1384553" y="824484"/>
                  <a:pt x="1379219" y="819150"/>
                  <a:pt x="1378457" y="813054"/>
                </a:cubicBezTo>
                <a:lnTo>
                  <a:pt x="1360169" y="687323"/>
                </a:lnTo>
                <a:lnTo>
                  <a:pt x="1362455" y="693419"/>
                </a:lnTo>
                <a:lnTo>
                  <a:pt x="1344167" y="668273"/>
                </a:lnTo>
                <a:lnTo>
                  <a:pt x="1350264" y="672845"/>
                </a:lnTo>
                <a:lnTo>
                  <a:pt x="1331976" y="665988"/>
                </a:lnTo>
                <a:cubicBezTo>
                  <a:pt x="1330452" y="665226"/>
                  <a:pt x="1328165" y="664463"/>
                  <a:pt x="1326641" y="662178"/>
                </a:cubicBezTo>
                <a:lnTo>
                  <a:pt x="1308353" y="641604"/>
                </a:lnTo>
                <a:lnTo>
                  <a:pt x="1290065" y="618744"/>
                </a:lnTo>
                <a:cubicBezTo>
                  <a:pt x="1288541" y="617219"/>
                  <a:pt x="1287779" y="615695"/>
                  <a:pt x="1287017" y="613410"/>
                </a:cubicBezTo>
                <a:lnTo>
                  <a:pt x="1267967" y="549401"/>
                </a:lnTo>
                <a:lnTo>
                  <a:pt x="1270253" y="553212"/>
                </a:lnTo>
                <a:lnTo>
                  <a:pt x="1233677" y="498347"/>
                </a:lnTo>
                <a:lnTo>
                  <a:pt x="1239012" y="503682"/>
                </a:lnTo>
                <a:lnTo>
                  <a:pt x="1220724" y="495300"/>
                </a:lnTo>
                <a:lnTo>
                  <a:pt x="1239012" y="489204"/>
                </a:lnTo>
                <a:lnTo>
                  <a:pt x="1220724" y="524256"/>
                </a:lnTo>
                <a:cubicBezTo>
                  <a:pt x="1218438" y="528828"/>
                  <a:pt x="1213103" y="531876"/>
                  <a:pt x="1207007" y="531113"/>
                </a:cubicBezTo>
                <a:cubicBezTo>
                  <a:pt x="1200912" y="531113"/>
                  <a:pt x="1196339" y="526541"/>
                  <a:pt x="1194815" y="521207"/>
                </a:cubicBezTo>
                <a:lnTo>
                  <a:pt x="1176527" y="452628"/>
                </a:lnTo>
                <a:lnTo>
                  <a:pt x="1201674" y="456438"/>
                </a:lnTo>
                <a:lnTo>
                  <a:pt x="1183385" y="483107"/>
                </a:lnTo>
                <a:cubicBezTo>
                  <a:pt x="1181100" y="486917"/>
                  <a:pt x="1176527" y="489204"/>
                  <a:pt x="1172717" y="489204"/>
                </a:cubicBezTo>
                <a:cubicBezTo>
                  <a:pt x="1168145" y="489966"/>
                  <a:pt x="1163574" y="487679"/>
                  <a:pt x="1160526" y="483869"/>
                </a:cubicBezTo>
                <a:lnTo>
                  <a:pt x="1141476" y="459485"/>
                </a:lnTo>
                <a:lnTo>
                  <a:pt x="1152143" y="464819"/>
                </a:lnTo>
                <a:lnTo>
                  <a:pt x="1133855" y="464057"/>
                </a:lnTo>
                <a:lnTo>
                  <a:pt x="1136141" y="464057"/>
                </a:lnTo>
                <a:lnTo>
                  <a:pt x="1117853" y="466344"/>
                </a:lnTo>
                <a:lnTo>
                  <a:pt x="1120902" y="465582"/>
                </a:lnTo>
                <a:lnTo>
                  <a:pt x="1102614" y="472439"/>
                </a:lnTo>
                <a:cubicBezTo>
                  <a:pt x="1098803" y="473963"/>
                  <a:pt x="1094993" y="473963"/>
                  <a:pt x="1091183" y="471678"/>
                </a:cubicBezTo>
                <a:lnTo>
                  <a:pt x="1072895" y="461772"/>
                </a:lnTo>
                <a:lnTo>
                  <a:pt x="1093469" y="452628"/>
                </a:lnTo>
                <a:lnTo>
                  <a:pt x="1075181" y="537210"/>
                </a:lnTo>
                <a:cubicBezTo>
                  <a:pt x="1073657" y="543306"/>
                  <a:pt x="1068324" y="547878"/>
                  <a:pt x="1061465" y="547878"/>
                </a:cubicBezTo>
                <a:cubicBezTo>
                  <a:pt x="1054607" y="548639"/>
                  <a:pt x="1049274" y="544067"/>
                  <a:pt x="1047750" y="537210"/>
                </a:cubicBezTo>
                <a:lnTo>
                  <a:pt x="1029462" y="459485"/>
                </a:lnTo>
                <a:lnTo>
                  <a:pt x="1032509" y="465582"/>
                </a:lnTo>
                <a:lnTo>
                  <a:pt x="1013459" y="444245"/>
                </a:lnTo>
                <a:lnTo>
                  <a:pt x="1037843" y="438150"/>
                </a:lnTo>
                <a:lnTo>
                  <a:pt x="1019555" y="520445"/>
                </a:lnTo>
                <a:cubicBezTo>
                  <a:pt x="1018031" y="526541"/>
                  <a:pt x="1013459" y="530351"/>
                  <a:pt x="1007364" y="531113"/>
                </a:cubicBezTo>
                <a:cubicBezTo>
                  <a:pt x="1001267" y="531876"/>
                  <a:pt x="995933" y="528828"/>
                  <a:pt x="992885" y="523494"/>
                </a:cubicBezTo>
                <a:lnTo>
                  <a:pt x="974597" y="486156"/>
                </a:lnTo>
                <a:lnTo>
                  <a:pt x="956309" y="439673"/>
                </a:lnTo>
                <a:lnTo>
                  <a:pt x="981455" y="441197"/>
                </a:lnTo>
                <a:lnTo>
                  <a:pt x="963167" y="473963"/>
                </a:lnTo>
                <a:cubicBezTo>
                  <a:pt x="960881" y="477773"/>
                  <a:pt x="957071" y="480822"/>
                  <a:pt x="952500" y="480822"/>
                </a:cubicBezTo>
                <a:lnTo>
                  <a:pt x="934212" y="483107"/>
                </a:lnTo>
                <a:lnTo>
                  <a:pt x="944879" y="475488"/>
                </a:lnTo>
                <a:lnTo>
                  <a:pt x="926591" y="511301"/>
                </a:lnTo>
                <a:cubicBezTo>
                  <a:pt x="925829" y="513588"/>
                  <a:pt x="925067" y="515111"/>
                  <a:pt x="923543" y="515873"/>
                </a:cubicBezTo>
                <a:lnTo>
                  <a:pt x="905255" y="531113"/>
                </a:lnTo>
                <a:cubicBezTo>
                  <a:pt x="901445" y="534162"/>
                  <a:pt x="896873" y="534923"/>
                  <a:pt x="893064" y="534162"/>
                </a:cubicBezTo>
                <a:cubicBezTo>
                  <a:pt x="888491" y="533400"/>
                  <a:pt x="884681" y="530351"/>
                  <a:pt x="883157" y="525779"/>
                </a:cubicBezTo>
                <a:lnTo>
                  <a:pt x="864107" y="480060"/>
                </a:lnTo>
                <a:lnTo>
                  <a:pt x="890015" y="479297"/>
                </a:lnTo>
                <a:lnTo>
                  <a:pt x="872489" y="529589"/>
                </a:lnTo>
                <a:lnTo>
                  <a:pt x="854202" y="602741"/>
                </a:lnTo>
                <a:cubicBezTo>
                  <a:pt x="852677" y="609600"/>
                  <a:pt x="847343" y="613410"/>
                  <a:pt x="840485" y="613410"/>
                </a:cubicBezTo>
                <a:cubicBezTo>
                  <a:pt x="834389" y="614172"/>
                  <a:pt x="829055" y="609600"/>
                  <a:pt x="826769" y="603504"/>
                </a:cubicBezTo>
                <a:lnTo>
                  <a:pt x="808481" y="542544"/>
                </a:lnTo>
                <a:lnTo>
                  <a:pt x="833627" y="546354"/>
                </a:lnTo>
                <a:lnTo>
                  <a:pt x="815339" y="573785"/>
                </a:lnTo>
                <a:cubicBezTo>
                  <a:pt x="812291" y="578357"/>
                  <a:pt x="806957" y="580644"/>
                  <a:pt x="801623" y="579882"/>
                </a:cubicBezTo>
                <a:cubicBezTo>
                  <a:pt x="796289" y="579119"/>
                  <a:pt x="791717" y="575310"/>
                  <a:pt x="790193" y="569976"/>
                </a:cubicBezTo>
                <a:lnTo>
                  <a:pt x="771905" y="505206"/>
                </a:lnTo>
                <a:lnTo>
                  <a:pt x="795527" y="511301"/>
                </a:lnTo>
                <a:lnTo>
                  <a:pt x="777239" y="530351"/>
                </a:lnTo>
                <a:lnTo>
                  <a:pt x="780288" y="525017"/>
                </a:lnTo>
                <a:lnTo>
                  <a:pt x="761238" y="581406"/>
                </a:lnTo>
                <a:cubicBezTo>
                  <a:pt x="759714" y="586739"/>
                  <a:pt x="755141" y="589788"/>
                  <a:pt x="749807" y="590550"/>
                </a:cubicBezTo>
                <a:cubicBezTo>
                  <a:pt x="744473" y="591312"/>
                  <a:pt x="739139" y="589026"/>
                  <a:pt x="736091" y="584454"/>
                </a:cubicBezTo>
                <a:lnTo>
                  <a:pt x="717803" y="555497"/>
                </a:lnTo>
                <a:lnTo>
                  <a:pt x="742950" y="552450"/>
                </a:lnTo>
                <a:lnTo>
                  <a:pt x="724662" y="605789"/>
                </a:lnTo>
                <a:cubicBezTo>
                  <a:pt x="723138" y="610362"/>
                  <a:pt x="720089" y="613410"/>
                  <a:pt x="715517" y="614934"/>
                </a:cubicBezTo>
                <a:cubicBezTo>
                  <a:pt x="710183" y="615695"/>
                  <a:pt x="705612" y="614934"/>
                  <a:pt x="701802" y="611885"/>
                </a:cubicBezTo>
                <a:lnTo>
                  <a:pt x="685038" y="595884"/>
                </a:lnTo>
                <a:lnTo>
                  <a:pt x="666750" y="582167"/>
                </a:lnTo>
                <a:lnTo>
                  <a:pt x="688847" y="574547"/>
                </a:lnTo>
                <a:lnTo>
                  <a:pt x="670559" y="643889"/>
                </a:lnTo>
                <a:cubicBezTo>
                  <a:pt x="669035" y="649223"/>
                  <a:pt x="663702" y="653795"/>
                  <a:pt x="657605" y="653795"/>
                </a:cubicBezTo>
                <a:cubicBezTo>
                  <a:pt x="651509" y="654557"/>
                  <a:pt x="646176" y="650747"/>
                  <a:pt x="643889" y="645413"/>
                </a:cubicBezTo>
                <a:lnTo>
                  <a:pt x="625602" y="600456"/>
                </a:lnTo>
                <a:lnTo>
                  <a:pt x="636269" y="608838"/>
                </a:lnTo>
                <a:lnTo>
                  <a:pt x="617219" y="605789"/>
                </a:lnTo>
                <a:cubicBezTo>
                  <a:pt x="612647" y="605028"/>
                  <a:pt x="608838" y="602741"/>
                  <a:pt x="607314" y="598932"/>
                </a:cubicBezTo>
                <a:lnTo>
                  <a:pt x="589026" y="564641"/>
                </a:lnTo>
                <a:lnTo>
                  <a:pt x="614933" y="560832"/>
                </a:lnTo>
                <a:lnTo>
                  <a:pt x="596645" y="647700"/>
                </a:lnTo>
                <a:cubicBezTo>
                  <a:pt x="595121" y="653795"/>
                  <a:pt x="589788" y="658367"/>
                  <a:pt x="582929" y="658367"/>
                </a:cubicBezTo>
                <a:cubicBezTo>
                  <a:pt x="576833" y="659129"/>
                  <a:pt x="570738" y="654557"/>
                  <a:pt x="569214" y="647700"/>
                </a:cubicBezTo>
                <a:lnTo>
                  <a:pt x="550926" y="572262"/>
                </a:lnTo>
                <a:lnTo>
                  <a:pt x="558545" y="582167"/>
                </a:lnTo>
                <a:lnTo>
                  <a:pt x="540257" y="573023"/>
                </a:lnTo>
                <a:lnTo>
                  <a:pt x="560069" y="563117"/>
                </a:lnTo>
                <a:lnTo>
                  <a:pt x="541781" y="637794"/>
                </a:lnTo>
                <a:cubicBezTo>
                  <a:pt x="540257" y="643889"/>
                  <a:pt x="534923" y="648462"/>
                  <a:pt x="528827" y="648462"/>
                </a:cubicBezTo>
                <a:cubicBezTo>
                  <a:pt x="523493" y="649223"/>
                  <a:pt x="517397" y="646176"/>
                  <a:pt x="515111" y="640079"/>
                </a:cubicBezTo>
                <a:lnTo>
                  <a:pt x="496823" y="597407"/>
                </a:lnTo>
                <a:lnTo>
                  <a:pt x="523493" y="595122"/>
                </a:lnTo>
                <a:lnTo>
                  <a:pt x="504443" y="689610"/>
                </a:lnTo>
                <a:cubicBezTo>
                  <a:pt x="502919" y="695706"/>
                  <a:pt x="497585" y="700278"/>
                  <a:pt x="490727" y="700278"/>
                </a:cubicBezTo>
                <a:cubicBezTo>
                  <a:pt x="484631" y="701039"/>
                  <a:pt x="478535" y="696467"/>
                  <a:pt x="477011" y="690372"/>
                </a:cubicBezTo>
                <a:lnTo>
                  <a:pt x="458723" y="619506"/>
                </a:lnTo>
                <a:lnTo>
                  <a:pt x="483869" y="624078"/>
                </a:lnTo>
                <a:lnTo>
                  <a:pt x="465581" y="647700"/>
                </a:lnTo>
                <a:cubicBezTo>
                  <a:pt x="462533" y="651510"/>
                  <a:pt x="457961" y="653795"/>
                  <a:pt x="452627" y="653034"/>
                </a:cubicBezTo>
                <a:cubicBezTo>
                  <a:pt x="448055" y="653034"/>
                  <a:pt x="444245" y="649985"/>
                  <a:pt x="441959" y="646176"/>
                </a:cubicBezTo>
                <a:lnTo>
                  <a:pt x="423671" y="612647"/>
                </a:lnTo>
                <a:lnTo>
                  <a:pt x="449579" y="608838"/>
                </a:lnTo>
                <a:lnTo>
                  <a:pt x="431291" y="693419"/>
                </a:lnTo>
                <a:cubicBezTo>
                  <a:pt x="430529" y="698754"/>
                  <a:pt x="425957" y="702563"/>
                  <a:pt x="421385" y="704088"/>
                </a:cubicBezTo>
                <a:cubicBezTo>
                  <a:pt x="416052" y="705612"/>
                  <a:pt x="410717" y="703326"/>
                  <a:pt x="406907" y="699516"/>
                </a:cubicBezTo>
                <a:lnTo>
                  <a:pt x="388619" y="678941"/>
                </a:lnTo>
                <a:cubicBezTo>
                  <a:pt x="387857" y="678179"/>
                  <a:pt x="387095" y="676656"/>
                  <a:pt x="386333" y="675132"/>
                </a:cubicBezTo>
                <a:lnTo>
                  <a:pt x="367283" y="633222"/>
                </a:lnTo>
                <a:lnTo>
                  <a:pt x="348995" y="580644"/>
                </a:lnTo>
                <a:lnTo>
                  <a:pt x="372617" y="585978"/>
                </a:lnTo>
                <a:lnTo>
                  <a:pt x="353567" y="605789"/>
                </a:lnTo>
                <a:cubicBezTo>
                  <a:pt x="349757" y="609600"/>
                  <a:pt x="344423" y="611123"/>
                  <a:pt x="339852" y="609600"/>
                </a:cubicBezTo>
                <a:cubicBezTo>
                  <a:pt x="334517" y="608076"/>
                  <a:pt x="330707" y="603504"/>
                  <a:pt x="329945" y="598169"/>
                </a:cubicBezTo>
                <a:lnTo>
                  <a:pt x="311657" y="489966"/>
                </a:lnTo>
                <a:lnTo>
                  <a:pt x="339089" y="489204"/>
                </a:lnTo>
                <a:lnTo>
                  <a:pt x="320802" y="633222"/>
                </a:lnTo>
                <a:cubicBezTo>
                  <a:pt x="320039" y="640079"/>
                  <a:pt x="314705" y="645413"/>
                  <a:pt x="307847" y="645413"/>
                </a:cubicBezTo>
                <a:cubicBezTo>
                  <a:pt x="300989" y="646176"/>
                  <a:pt x="294893" y="641604"/>
                  <a:pt x="293369" y="635507"/>
                </a:cubicBezTo>
                <a:lnTo>
                  <a:pt x="275081" y="564641"/>
                </a:lnTo>
                <a:lnTo>
                  <a:pt x="256793" y="476250"/>
                </a:lnTo>
                <a:lnTo>
                  <a:pt x="238505" y="416813"/>
                </a:lnTo>
                <a:lnTo>
                  <a:pt x="241553" y="422147"/>
                </a:lnTo>
                <a:lnTo>
                  <a:pt x="223265" y="401573"/>
                </a:lnTo>
                <a:lnTo>
                  <a:pt x="245364" y="400050"/>
                </a:lnTo>
                <a:lnTo>
                  <a:pt x="226314" y="428244"/>
                </a:lnTo>
                <a:cubicBezTo>
                  <a:pt x="224027" y="432054"/>
                  <a:pt x="219455" y="434339"/>
                  <a:pt x="214883" y="434339"/>
                </a:cubicBezTo>
                <a:lnTo>
                  <a:pt x="196595" y="434339"/>
                </a:lnTo>
                <a:cubicBezTo>
                  <a:pt x="189738" y="434339"/>
                  <a:pt x="183641" y="429767"/>
                  <a:pt x="182879" y="422910"/>
                </a:cubicBezTo>
                <a:lnTo>
                  <a:pt x="164591" y="313182"/>
                </a:lnTo>
                <a:lnTo>
                  <a:pt x="187452" y="321563"/>
                </a:lnTo>
                <a:lnTo>
                  <a:pt x="169164" y="337566"/>
                </a:lnTo>
                <a:lnTo>
                  <a:pt x="172211" y="333756"/>
                </a:lnTo>
                <a:lnTo>
                  <a:pt x="153923" y="365760"/>
                </a:lnTo>
                <a:cubicBezTo>
                  <a:pt x="150876" y="371094"/>
                  <a:pt x="144779" y="374141"/>
                  <a:pt x="138683" y="372617"/>
                </a:cubicBezTo>
                <a:cubicBezTo>
                  <a:pt x="132588" y="371094"/>
                  <a:pt x="128015" y="366522"/>
                  <a:pt x="128015" y="360426"/>
                </a:cubicBezTo>
                <a:lnTo>
                  <a:pt x="109727" y="161544"/>
                </a:lnTo>
                <a:lnTo>
                  <a:pt x="128777" y="172973"/>
                </a:lnTo>
                <a:lnTo>
                  <a:pt x="110489" y="180594"/>
                </a:lnTo>
                <a:cubicBezTo>
                  <a:pt x="106679" y="182117"/>
                  <a:pt x="102869" y="182117"/>
                  <a:pt x="99059" y="180594"/>
                </a:cubicBezTo>
                <a:cubicBezTo>
                  <a:pt x="95250" y="178307"/>
                  <a:pt x="92964" y="175260"/>
                  <a:pt x="91439" y="171450"/>
                </a:cubicBezTo>
                <a:lnTo>
                  <a:pt x="72389" y="102869"/>
                </a:lnTo>
                <a:lnTo>
                  <a:pt x="54102" y="17526"/>
                </a:lnTo>
                <a:lnTo>
                  <a:pt x="80771" y="19050"/>
                </a:lnTo>
                <a:lnTo>
                  <a:pt x="62483" y="73151"/>
                </a:lnTo>
                <a:cubicBezTo>
                  <a:pt x="60959" y="78485"/>
                  <a:pt x="55626" y="82295"/>
                  <a:pt x="49529" y="82295"/>
                </a:cubicBezTo>
                <a:cubicBezTo>
                  <a:pt x="43433" y="83057"/>
                  <a:pt x="38100" y="79247"/>
                  <a:pt x="35814" y="73151"/>
                </a:cubicBezTo>
                <a:lnTo>
                  <a:pt x="17526" y="20573"/>
                </a:lnTo>
                <a:lnTo>
                  <a:pt x="44195" y="21335"/>
                </a:lnTo>
                <a:lnTo>
                  <a:pt x="25907" y="65532"/>
                </a:lnTo>
                <a:cubicBezTo>
                  <a:pt x="22859" y="72389"/>
                  <a:pt x="14477" y="76200"/>
                  <a:pt x="7619" y="73151"/>
                </a:cubicBezTo>
                <a:cubicBezTo>
                  <a:pt x="0" y="70104"/>
                  <a:pt x="-3047" y="61722"/>
                  <a:pt x="0" y="54863"/>
                </a:cubicBezTo>
              </a:path>
            </a:pathLst>
          </a:custGeom>
          <a:solidFill>
            <a:srgbClr val="4C8EC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1288" name="Freeform 3"/>
          <p:cNvSpPr/>
          <p:nvPr/>
        </p:nvSpPr>
        <p:spPr>
          <a:xfrm>
            <a:off x="755576" y="5013176"/>
            <a:ext cx="7584524" cy="22812"/>
          </a:xfrm>
          <a:custGeom>
            <a:avLst/>
            <a:gdLst>
              <a:gd name="connsiteX0" fmla="*/ 0 w 8869680"/>
              <a:gd name="connsiteY0" fmla="*/ 12572 h 25146"/>
              <a:gd name="connsiteX1" fmla="*/ 8869680 w 8869680"/>
              <a:gd name="connsiteY1" fmla="*/ 12572 h 25146"/>
            </a:gdLst>
            <a:ahLst/>
            <a:cxnLst>
              <a:cxn ang="0">
                <a:pos x="connsiteX0" y="connsiteY0"/>
              </a:cxn>
              <a:cxn ang="1">
                <a:pos x="connsiteX1" y="connsiteY1"/>
              </a:cxn>
            </a:cxnLst>
            <a:rect l="l" t="t" r="r" b="b"/>
            <a:pathLst>
              <a:path w="8869680" h="25146">
                <a:moveTo>
                  <a:pt x="0" y="12572"/>
                </a:moveTo>
                <a:lnTo>
                  <a:pt x="8869680" y="12572"/>
                </a:lnTo>
              </a:path>
            </a:pathLst>
          </a:custGeom>
          <a:ln w="12700">
            <a:solidFill>
              <a:srgbClr val="4FA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sp>
        <p:nvSpPr>
          <p:cNvPr id="1289" name="Freeform 3"/>
          <p:cNvSpPr/>
          <p:nvPr/>
        </p:nvSpPr>
        <p:spPr>
          <a:xfrm>
            <a:off x="755576" y="5013176"/>
            <a:ext cx="7584524" cy="22812"/>
          </a:xfrm>
          <a:custGeom>
            <a:avLst/>
            <a:gdLst>
              <a:gd name="connsiteX0" fmla="*/ 0 w 8869680"/>
              <a:gd name="connsiteY0" fmla="*/ 12572 h 25146"/>
              <a:gd name="connsiteX1" fmla="*/ 8869680 w 8869680"/>
              <a:gd name="connsiteY1" fmla="*/ 12572 h 25146"/>
            </a:gdLst>
            <a:ahLst/>
            <a:cxnLst>
              <a:cxn ang="0">
                <a:pos x="connsiteX0" y="connsiteY0"/>
              </a:cxn>
              <a:cxn ang="1">
                <a:pos x="connsiteX1" y="connsiteY1"/>
              </a:cxn>
            </a:cxnLst>
            <a:rect l="l" t="t" r="r" b="b"/>
            <a:pathLst>
              <a:path w="8869680" h="25146">
                <a:moveTo>
                  <a:pt x="0" y="12572"/>
                </a:moveTo>
                <a:lnTo>
                  <a:pt x="8869680" y="12572"/>
                </a:lnTo>
              </a:path>
            </a:pathLst>
          </a:custGeom>
          <a:ln w="12700">
            <a:solidFill>
              <a:srgbClr val="4FA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pic>
        <p:nvPicPr>
          <p:cNvPr id="1290" name="Picture 3"/>
          <p:cNvPicPr>
            <a:picLocks noChangeAspect="1" noChangeArrowheads="1"/>
          </p:cNvPicPr>
          <p:nvPr/>
        </p:nvPicPr>
        <p:blipFill>
          <a:blip r:embed="rId1"/>
          <a:srcRect/>
          <a:stretch>
            <a:fillRect/>
          </a:stretch>
        </p:blipFill>
        <p:spPr bwMode="auto">
          <a:xfrm>
            <a:off x="3840671" y="2507362"/>
            <a:ext cx="3181938" cy="1808830"/>
          </a:xfrm>
          <a:prstGeom prst="rect">
            <a:avLst/>
          </a:prstGeom>
          <a:noFill/>
        </p:spPr>
      </p:pic>
      <p:sp>
        <p:nvSpPr>
          <p:cNvPr id="2" name="TextBox 1"/>
          <p:cNvSpPr txBox="1"/>
          <p:nvPr/>
        </p:nvSpPr>
        <p:spPr>
          <a:xfrm rot="16200000">
            <a:off x="3721620"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0:03</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1" name="TextBox 1"/>
          <p:cNvSpPr txBox="1"/>
          <p:nvPr/>
        </p:nvSpPr>
        <p:spPr>
          <a:xfrm rot="16200000">
            <a:off x="3884518"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0:54</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2" name="TextBox 1"/>
          <p:cNvSpPr txBox="1"/>
          <p:nvPr/>
        </p:nvSpPr>
        <p:spPr>
          <a:xfrm rot="16200000">
            <a:off x="4036556"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1:44</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3" name="TextBox 1"/>
          <p:cNvSpPr txBox="1"/>
          <p:nvPr/>
        </p:nvSpPr>
        <p:spPr>
          <a:xfrm rot="16200000">
            <a:off x="4199454"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2:34</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4" name="TextBox 1"/>
          <p:cNvSpPr txBox="1"/>
          <p:nvPr/>
        </p:nvSpPr>
        <p:spPr>
          <a:xfrm rot="16200000">
            <a:off x="4351492"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3:24</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5" name="TextBox 1"/>
          <p:cNvSpPr txBox="1"/>
          <p:nvPr/>
        </p:nvSpPr>
        <p:spPr>
          <a:xfrm rot="16200000">
            <a:off x="4514389"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4:15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6" name="TextBox 1"/>
          <p:cNvSpPr txBox="1"/>
          <p:nvPr/>
        </p:nvSpPr>
        <p:spPr>
          <a:xfrm rot="16200000">
            <a:off x="4666427"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5:05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7" name="TextBox 1"/>
          <p:cNvSpPr txBox="1"/>
          <p:nvPr/>
        </p:nvSpPr>
        <p:spPr>
          <a:xfrm rot="16200000">
            <a:off x="4829325"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5:55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8" name="TextBox 1"/>
          <p:cNvSpPr txBox="1"/>
          <p:nvPr/>
        </p:nvSpPr>
        <p:spPr>
          <a:xfrm rot="16200000">
            <a:off x="4981363"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6:45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299" name="TextBox 1"/>
          <p:cNvSpPr txBox="1"/>
          <p:nvPr/>
        </p:nvSpPr>
        <p:spPr>
          <a:xfrm rot="16200000">
            <a:off x="5144261"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7:35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0" name="TextBox 1"/>
          <p:cNvSpPr txBox="1"/>
          <p:nvPr/>
        </p:nvSpPr>
        <p:spPr>
          <a:xfrm rot="16200000">
            <a:off x="5296299"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8:25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1" name="TextBox 1"/>
          <p:cNvSpPr txBox="1"/>
          <p:nvPr/>
        </p:nvSpPr>
        <p:spPr>
          <a:xfrm rot="16200000">
            <a:off x="5459197" y="4425123"/>
            <a:ext cx="248962"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9:15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2" name="TextBox 1"/>
          <p:cNvSpPr txBox="1"/>
          <p:nvPr/>
        </p:nvSpPr>
        <p:spPr>
          <a:xfrm rot="16200000">
            <a:off x="5582380"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10:05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3" name="TextBox 1"/>
          <p:cNvSpPr txBox="1"/>
          <p:nvPr/>
        </p:nvSpPr>
        <p:spPr>
          <a:xfrm rot="16200000">
            <a:off x="5734418"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10:55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4" name="TextBox 1"/>
          <p:cNvSpPr txBox="1"/>
          <p:nvPr/>
        </p:nvSpPr>
        <p:spPr>
          <a:xfrm rot="16200000">
            <a:off x="5901599" y="4459686"/>
            <a:ext cx="298104"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11:45</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5" name="TextBox 1"/>
          <p:cNvSpPr txBox="1"/>
          <p:nvPr/>
        </p:nvSpPr>
        <p:spPr>
          <a:xfrm rot="16200000">
            <a:off x="6049354"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12:37</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6" name="TextBox 1"/>
          <p:cNvSpPr txBox="1"/>
          <p:nvPr/>
        </p:nvSpPr>
        <p:spPr>
          <a:xfrm rot="16200000">
            <a:off x="6212252"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13:27</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7" name="TextBox 1"/>
          <p:cNvSpPr txBox="1"/>
          <p:nvPr/>
        </p:nvSpPr>
        <p:spPr>
          <a:xfrm rot="16200000">
            <a:off x="6364290"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14:18</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8" name="TextBox 1"/>
          <p:cNvSpPr txBox="1"/>
          <p:nvPr/>
        </p:nvSpPr>
        <p:spPr>
          <a:xfrm rot="16200000">
            <a:off x="6527188"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15:09</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09" name="TextBox 1"/>
          <p:cNvSpPr txBox="1"/>
          <p:nvPr/>
        </p:nvSpPr>
        <p:spPr>
          <a:xfrm rot="16200000">
            <a:off x="6679226"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15:59</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0" name="TextBox 1"/>
          <p:cNvSpPr txBox="1"/>
          <p:nvPr/>
        </p:nvSpPr>
        <p:spPr>
          <a:xfrm rot="16200000">
            <a:off x="6842124"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16:49</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1" name="TextBox 1"/>
          <p:cNvSpPr txBox="1"/>
          <p:nvPr/>
        </p:nvSpPr>
        <p:spPr>
          <a:xfrm rot="16200000">
            <a:off x="6994162"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17:40</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2" name="TextBox 1"/>
          <p:cNvSpPr txBox="1"/>
          <p:nvPr/>
        </p:nvSpPr>
        <p:spPr>
          <a:xfrm rot="16200000">
            <a:off x="7157059"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18:30</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3" name="TextBox 1"/>
          <p:cNvSpPr txBox="1"/>
          <p:nvPr/>
        </p:nvSpPr>
        <p:spPr>
          <a:xfrm rot="16200000">
            <a:off x="7309097"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19:20</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4" name="TextBox 1"/>
          <p:cNvSpPr txBox="1"/>
          <p:nvPr/>
        </p:nvSpPr>
        <p:spPr>
          <a:xfrm rot="16200000">
            <a:off x="7471995"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20:10</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5" name="TextBox 1"/>
          <p:cNvSpPr txBox="1"/>
          <p:nvPr/>
        </p:nvSpPr>
        <p:spPr>
          <a:xfrm rot="16200000">
            <a:off x="7624033"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21:00</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6" name="TextBox 1"/>
          <p:cNvSpPr txBox="1"/>
          <p:nvPr/>
        </p:nvSpPr>
        <p:spPr>
          <a:xfrm rot="16200000">
            <a:off x="7786931"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21:50</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7" name="TextBox 1"/>
          <p:cNvSpPr txBox="1"/>
          <p:nvPr/>
        </p:nvSpPr>
        <p:spPr>
          <a:xfrm rot="16200000">
            <a:off x="7938969"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22:40</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8" name="TextBox 1"/>
          <p:cNvSpPr txBox="1"/>
          <p:nvPr/>
        </p:nvSpPr>
        <p:spPr>
          <a:xfrm rot="16200000">
            <a:off x="8101867" y="4459686"/>
            <a:ext cx="306670" cy="185381"/>
          </a:xfrm>
          <a:prstGeom prst="rect">
            <a:avLst/>
          </a:prstGeom>
          <a:noFill/>
        </p:spPr>
        <p:txBody>
          <a:bodyPr wrap="none" lIns="0" tIns="0" rIns="0" bIns="40078" rtlCol="0">
            <a:spAutoFit/>
          </a:bodyPr>
          <a:lstStyle/>
          <a:p>
            <a:pPr>
              <a:lnSpc>
                <a:spcPts val="1140"/>
              </a:lnSpc>
            </a:pPr>
            <a:r>
              <a:rPr lang="en-US" altLang="zh-CN" sz="900" dirty="0">
                <a:solidFill>
                  <a:srgbClr val="000000"/>
                </a:solidFill>
                <a:latin typeface="Times New Roman" panose="02020603050405020304" pitchFamily="18" charset="0"/>
                <a:cs typeface="Times New Roman" panose="02020603050405020304" pitchFamily="18" charset="0"/>
              </a:rPr>
              <a:t>23:31</a:t>
            </a:r>
            <a:endParaRPr lang="en-US" altLang="zh-CN" sz="900" dirty="0">
              <a:solidFill>
                <a:srgbClr val="000000"/>
              </a:solidFill>
              <a:latin typeface="Times New Roman" panose="02020603050405020304" pitchFamily="18" charset="0"/>
              <a:cs typeface="Times New Roman" panose="02020603050405020304" pitchFamily="18" charset="0"/>
            </a:endParaRPr>
          </a:p>
        </p:txBody>
      </p:sp>
      <p:sp>
        <p:nvSpPr>
          <p:cNvPr id="1319" name="TextBox 1"/>
          <p:cNvSpPr txBox="1"/>
          <p:nvPr/>
        </p:nvSpPr>
        <p:spPr>
          <a:xfrm>
            <a:off x="1042546" y="6209932"/>
            <a:ext cx="102750" cy="140176"/>
          </a:xfrm>
          <a:prstGeom prst="rect">
            <a:avLst/>
          </a:prstGeom>
          <a:noFill/>
        </p:spPr>
        <p:txBody>
          <a:bodyPr wrap="none" lIns="0" tIns="0" rIns="0" bIns="40078" rtlCol="0">
            <a:spAutoFit/>
          </a:bodyPr>
          <a:lstStyle/>
          <a:p>
            <a:pPr>
              <a:lnSpc>
                <a:spcPts val="790"/>
              </a:lnSpc>
            </a:pPr>
            <a:r>
              <a:rPr lang="en-US" altLang="zh-CN" sz="600" dirty="0">
                <a:solidFill>
                  <a:srgbClr val="7E7E7E"/>
                </a:solidFill>
                <a:latin typeface="Times New Roman" panose="02020603050405020304" pitchFamily="18" charset="0"/>
                <a:cs typeface="Times New Roman" panose="02020603050405020304" pitchFamily="18" charset="0"/>
              </a:rPr>
              <a:t>13</a:t>
            </a:r>
            <a:endParaRPr lang="en-US" altLang="zh-CN" sz="600" dirty="0">
              <a:solidFill>
                <a:srgbClr val="7E7E7E"/>
              </a:solidFill>
              <a:latin typeface="Times New Roman" panose="02020603050405020304" pitchFamily="18" charset="0"/>
              <a:cs typeface="Times New Roman" panose="02020603050405020304" pitchFamily="18" charset="0"/>
            </a:endParaRPr>
          </a:p>
        </p:txBody>
      </p:sp>
      <p:sp>
        <p:nvSpPr>
          <p:cNvPr id="1320" name="TextBox 1"/>
          <p:cNvSpPr txBox="1"/>
          <p:nvPr/>
        </p:nvSpPr>
        <p:spPr>
          <a:xfrm>
            <a:off x="888343" y="2723386"/>
            <a:ext cx="3667671" cy="1957148"/>
          </a:xfrm>
          <a:prstGeom prst="rect">
            <a:avLst/>
          </a:prstGeom>
          <a:noFill/>
        </p:spPr>
        <p:txBody>
          <a:bodyPr wrap="none" lIns="0" tIns="0" rIns="0" bIns="40078" rtlCol="0">
            <a:spAutoFit/>
          </a:bodyPr>
          <a:lstStyle/>
          <a:p>
            <a:pPr>
              <a:lnSpc>
                <a:spcPts val="2105"/>
              </a:lnSpc>
              <a:tabLst>
                <a:tab pos="22225" algn="l"/>
                <a:tab pos="266700" algn="l"/>
              </a:tabLst>
            </a:pPr>
            <a:r>
              <a:rPr lang="en-US" altLang="zh-CN" sz="2400" i="0" dirty="0" smtClean="0">
                <a:latin typeface="宋体" panose="02010600030101010101" pitchFamily="2" charset="-122"/>
                <a:ea typeface="宋体" panose="02010600030101010101" pitchFamily="2" charset="-122"/>
                <a:cs typeface="宋体" panose="02010600030101010101" pitchFamily="2" charset="-122"/>
              </a:rPr>
              <a:t>	</a:t>
            </a:r>
            <a:r>
              <a:rPr lang="en-US" altLang="zh-CN" sz="2400" i="0" dirty="0">
                <a:solidFill>
                  <a:srgbClr val="7A7A79"/>
                </a:solidFill>
                <a:latin typeface="宋体" panose="02010600030101010101" pitchFamily="2" charset="-122"/>
                <a:ea typeface="宋体" panose="02010600030101010101" pitchFamily="2" charset="-122"/>
                <a:cs typeface="宋体" panose="02010600030101010101" pitchFamily="2" charset="-122"/>
              </a:rPr>
              <a:t>指标计算：1亿</a:t>
            </a:r>
            <a:r>
              <a:rPr lang="en-US" altLang="zh-CN" sz="2400" i="0" dirty="0">
                <a:latin typeface="宋体" panose="02010600030101010101" pitchFamily="2" charset="-122"/>
                <a:ea typeface="宋体" panose="02010600030101010101" pitchFamily="2" charset="-122"/>
                <a:cs typeface="宋体" panose="02010600030101010101" pitchFamily="2" charset="-122"/>
              </a:rPr>
              <a:t> </a:t>
            </a:r>
            <a:r>
              <a:rPr lang="en-US" altLang="zh-CN" sz="2400" i="0" dirty="0">
                <a:solidFill>
                  <a:srgbClr val="7A7A79"/>
                </a:solidFill>
                <a:latin typeface="宋体" panose="02010600030101010101" pitchFamily="2" charset="-122"/>
                <a:ea typeface="宋体" panose="02010600030101010101" pitchFamily="2" charset="-122"/>
                <a:cs typeface="宋体" panose="02010600030101010101" pitchFamily="2" charset="-122"/>
              </a:rPr>
              <a:t></a:t>
            </a:r>
            <a:r>
              <a:rPr lang="en-US" altLang="zh-CN" sz="2400" i="0" dirty="0">
                <a:latin typeface="宋体" panose="02010600030101010101" pitchFamily="2" charset="-122"/>
                <a:ea typeface="宋体" panose="02010600030101010101" pitchFamily="2" charset="-122"/>
                <a:cs typeface="宋体" panose="02010600030101010101" pitchFamily="2" charset="-122"/>
              </a:rPr>
              <a:t> </a:t>
            </a:r>
            <a:r>
              <a:rPr lang="en-US" altLang="zh-CN" sz="2400" i="0" dirty="0" smtClean="0">
                <a:solidFill>
                  <a:srgbClr val="7A7A79"/>
                </a:solidFill>
                <a:latin typeface="宋体" panose="02010600030101010101" pitchFamily="2" charset="-122"/>
                <a:ea typeface="宋体" panose="02010600030101010101" pitchFamily="2" charset="-122"/>
                <a:cs typeface="宋体" panose="02010600030101010101" pitchFamily="2" charset="-122"/>
              </a:rPr>
              <a:t>1000TPS</a:t>
            </a:r>
            <a:endParaRPr lang="en-US" altLang="zh-CN" sz="2400" i="0" dirty="0" smtClean="0">
              <a:latin typeface="宋体" panose="02010600030101010101" pitchFamily="2" charset="-122"/>
              <a:ea typeface="宋体" panose="02010600030101010101" pitchFamily="2" charset="-122"/>
              <a:cs typeface="宋体" panose="02010600030101010101" pitchFamily="2" charset="-122"/>
            </a:endParaRPr>
          </a:p>
          <a:p>
            <a:pPr>
              <a:lnSpc>
                <a:spcPts val="875"/>
              </a:lnSpc>
            </a:pPr>
            <a:endParaRPr lang="en-US" altLang="zh-CN" sz="2400" i="0" dirty="0" smtClean="0">
              <a:latin typeface="宋体" panose="02010600030101010101" pitchFamily="2" charset="-122"/>
              <a:ea typeface="宋体" panose="02010600030101010101" pitchFamily="2" charset="-122"/>
              <a:cs typeface="宋体" panose="02010600030101010101" pitchFamily="2" charset="-122"/>
            </a:endParaRPr>
          </a:p>
          <a:p>
            <a:pPr>
              <a:lnSpc>
                <a:spcPts val="875"/>
              </a:lnSpc>
            </a:pPr>
            <a:endParaRPr lang="en-US" altLang="zh-CN" sz="2400" i="0" dirty="0" smtClean="0">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30000"/>
              </a:lnSpc>
              <a:buFont typeface="Wingdings" panose="05000000000000000000" pitchFamily="2" charset="2"/>
              <a:buAutoNum type="circleNumWdBlackPlain"/>
              <a:tabLst>
                <a:tab pos="22225" algn="l"/>
                <a:tab pos="266700" algn="l"/>
              </a:tabLst>
            </a:pPr>
            <a:r>
              <a:rPr lang="en-US" altLang="zh-CN" sz="2400" i="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历史</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2" charset="-122"/>
              </a:rPr>
              <a:t>数据</a:t>
            </a:r>
            <a:r>
              <a:rPr lang="en-US" altLang="zh-CN" sz="2400" i="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分析</a:t>
            </a:r>
            <a:endParaRPr lang="en-US" altLang="zh-CN" sz="2400" i="0" dirty="0" smtClean="0">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30000"/>
              </a:lnSpc>
              <a:buFont typeface="Wingdings" panose="05000000000000000000" pitchFamily="2" charset="2"/>
              <a:buAutoNum type="circleNumWdBlackPlain"/>
              <a:tabLst>
                <a:tab pos="22225" algn="l"/>
                <a:tab pos="266700" algn="l"/>
              </a:tabLst>
            </a:pPr>
            <a:r>
              <a:rPr lang="en-US" altLang="zh-CN" sz="2400" i="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业务</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2" charset="-122"/>
              </a:rPr>
              <a:t>部门调</a:t>
            </a:r>
            <a:r>
              <a:rPr lang="en-US" altLang="zh-CN" sz="2400" i="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研</a:t>
            </a:r>
            <a:endParaRPr lang="en-US" altLang="zh-CN" sz="2400" i="0" dirty="0" smtClean="0">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30000"/>
              </a:lnSpc>
              <a:buFont typeface="Wingdings" panose="05000000000000000000" pitchFamily="2" charset="2"/>
              <a:buAutoNum type="circleNumWdBlackPlain"/>
              <a:tabLst>
                <a:tab pos="22225" algn="l"/>
                <a:tab pos="266700" algn="l"/>
              </a:tabLst>
            </a:pPr>
            <a:r>
              <a:rPr lang="en-US" altLang="zh-CN" sz="2400" i="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80</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2" charset="-122"/>
              </a:rPr>
              <a:t>/20原则</a:t>
            </a:r>
            <a:endPar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321" name="TextBox 1"/>
          <p:cNvSpPr txBox="1"/>
          <p:nvPr/>
        </p:nvSpPr>
        <p:spPr>
          <a:xfrm>
            <a:off x="944419" y="5357430"/>
            <a:ext cx="4468775" cy="330185"/>
          </a:xfrm>
          <a:prstGeom prst="rect">
            <a:avLst/>
          </a:prstGeom>
          <a:noFill/>
        </p:spPr>
        <p:txBody>
          <a:bodyPr wrap="none" lIns="0" tIns="0" rIns="0" bIns="40078" rtlCol="0">
            <a:spAutoFit/>
          </a:bodyPr>
          <a:lstStyle/>
          <a:p>
            <a:pPr>
              <a:lnSpc>
                <a:spcPts val="2280"/>
              </a:lnSpc>
            </a:pPr>
            <a:r>
              <a:rPr lang="en-US" altLang="zh-CN" dirty="0">
                <a:solidFill>
                  <a:srgbClr val="000000"/>
                </a:solidFill>
                <a:latin typeface="Times New Roman" panose="02020603050405020304" pitchFamily="18" charset="0"/>
                <a:cs typeface="Times New Roman" panose="02020603050405020304" pitchFamily="18" charset="0"/>
              </a:rPr>
              <a:t>T</a:t>
            </a:r>
            <a:r>
              <a:rPr lang="en-US" altLang="zh-CN" dirty="0">
                <a:solidFill>
                  <a:srgbClr val="000000"/>
                </a:solidFill>
                <a:latin typeface="宋体" panose="02010600030101010101" pitchFamily="2" charset="-122"/>
                <a:cs typeface="宋体" panose="02010600030101010101" pitchFamily="2" charset="-122"/>
              </a:rPr>
              <a:t>产品：</a:t>
            </a:r>
            <a:r>
              <a:rPr lang="en-US" altLang="zh-CN" dirty="0">
                <a:solidFill>
                  <a:srgbClr val="000000"/>
                </a:solidFill>
                <a:latin typeface="Times New Roman" panose="02020603050405020304" pitchFamily="18" charset="0"/>
                <a:cs typeface="Times New Roman" panose="02020603050405020304" pitchFamily="18" charset="0"/>
              </a:rPr>
              <a:t>15</a:t>
            </a:r>
            <a:r>
              <a:rPr lang="en-US" altLang="zh-CN" dirty="0">
                <a:solidFill>
                  <a:srgbClr val="000000"/>
                </a:solidFill>
                <a:latin typeface="宋体" panose="02010600030101010101" pitchFamily="2" charset="-122"/>
                <a:cs typeface="宋体" panose="02010600030101010101" pitchFamily="2" charset="-122"/>
              </a:rPr>
              <a:t>分钟处理</a:t>
            </a:r>
            <a:r>
              <a:rPr lang="en-US" altLang="zh-CN" dirty="0">
                <a:solidFill>
                  <a:srgbClr val="000000"/>
                </a:solidFill>
                <a:latin typeface="Times New Roman" panose="02020603050405020304" pitchFamily="18" charset="0"/>
                <a:cs typeface="Times New Roman" panose="02020603050405020304" pitchFamily="18" charset="0"/>
              </a:rPr>
              <a:t>100</a:t>
            </a:r>
            <a:r>
              <a:rPr lang="en-US" altLang="zh-CN" dirty="0">
                <a:solidFill>
                  <a:srgbClr val="000000"/>
                </a:solidFill>
                <a:latin typeface="宋体" panose="02010600030101010101" pitchFamily="2" charset="-122"/>
                <a:cs typeface="宋体" panose="02010600030101010101" pitchFamily="2" charset="-122"/>
              </a:rPr>
              <a:t>万数据量，无错误。</a:t>
            </a:r>
            <a:endParaRPr lang="en-US" altLang="zh-CN" dirty="0">
              <a:solidFill>
                <a:srgbClr val="000000"/>
              </a:solidFill>
              <a:latin typeface="宋体" panose="02010600030101010101" pitchFamily="2" charset="-122"/>
              <a:cs typeface="宋体" panose="02010600030101010101" pitchFamily="2" charset="-122"/>
            </a:endParaRPr>
          </a:p>
        </p:txBody>
      </p:sp>
      <p:sp>
        <p:nvSpPr>
          <p:cNvPr id="3" name="矩形 2"/>
          <p:cNvSpPr/>
          <p:nvPr/>
        </p:nvSpPr>
        <p:spPr>
          <a:xfrm>
            <a:off x="2051720" y="332656"/>
            <a:ext cx="5156387" cy="577188"/>
          </a:xfrm>
          <a:prstGeom prst="rect">
            <a:avLst/>
          </a:prstGeom>
        </p:spPr>
        <p:txBody>
          <a:bodyPr wrap="none">
            <a:spAutoFit/>
          </a:bodyPr>
          <a:lstStyle/>
          <a:p>
            <a:pPr>
              <a:lnSpc>
                <a:spcPts val="3770"/>
              </a:lnSpc>
              <a:tabLst>
                <a:tab pos="22225" algn="l"/>
                <a:tab pos="266700" algn="l"/>
              </a:tabLst>
            </a:pPr>
            <a:r>
              <a:rPr kumimoji="1" lang="zh-CN" altLang="en-US" sz="3200" b="1" dirty="0" smtClean="0">
                <a:solidFill>
                  <a:schemeClr val="tx1"/>
                </a:solidFill>
                <a:ea typeface="楷体_GB2312" pitchFamily="49" charset="-122"/>
              </a:rPr>
              <a:t>如何获得</a:t>
            </a:r>
            <a:r>
              <a:rPr kumimoji="1" lang="en-US" altLang="zh-CN" sz="3200" b="1" dirty="0" smtClean="0">
                <a:solidFill>
                  <a:schemeClr val="tx1"/>
                </a:solidFill>
                <a:ea typeface="楷体_GB2312" pitchFamily="49" charset="-122"/>
              </a:rPr>
              <a:t>可</a:t>
            </a:r>
            <a:r>
              <a:rPr kumimoji="1" lang="en-US" altLang="zh-CN" sz="3200" b="1" dirty="0">
                <a:solidFill>
                  <a:schemeClr val="tx1"/>
                </a:solidFill>
                <a:ea typeface="楷体_GB2312" pitchFamily="49" charset="-122"/>
              </a:rPr>
              <a:t>测试的性能需求</a:t>
            </a:r>
            <a:endParaRPr kumimoji="1" lang="en-US" altLang="zh-CN" sz="3200" b="1" dirty="0">
              <a:solidFill>
                <a:schemeClr val="tx1"/>
              </a:solidFill>
              <a:ea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15616" y="260648"/>
            <a:ext cx="6624736" cy="764704"/>
          </a:xfrm>
        </p:spPr>
        <p:txBody>
          <a:bodyPr/>
          <a:lstStyle/>
          <a:p>
            <a:pPr algn="ctr"/>
            <a:r>
              <a:rPr kumimoji="1" lang="zh-CN" altLang="en-US" sz="3600" b="1" dirty="0" smtClean="0">
                <a:solidFill>
                  <a:schemeClr val="tx1"/>
                </a:solidFill>
                <a:ea typeface="楷体_GB2312" pitchFamily="49" charset="-122"/>
              </a:rPr>
              <a:t>性能的具体指标</a:t>
            </a:r>
            <a:endParaRPr kumimoji="1" lang="zh-CN" altLang="en-US" sz="3600" b="1" dirty="0" smtClean="0">
              <a:solidFill>
                <a:schemeClr val="tx1"/>
              </a:solidFill>
              <a:ea typeface="楷体_GB2312" pitchFamily="49" charset="-122"/>
            </a:endParaRPr>
          </a:p>
        </p:txBody>
      </p:sp>
      <p:sp>
        <p:nvSpPr>
          <p:cNvPr id="3" name="Rectangle 3"/>
          <p:cNvSpPr txBox="1">
            <a:spLocks noChangeArrowheads="1"/>
          </p:cNvSpPr>
          <p:nvPr/>
        </p:nvSpPr>
        <p:spPr bwMode="auto">
          <a:xfrm>
            <a:off x="1079612" y="1736812"/>
            <a:ext cx="7199312" cy="4860925"/>
          </a:xfrm>
          <a:prstGeom prst="rect">
            <a:avLst/>
          </a:prstGeom>
          <a:noFill/>
          <a:ln w="9525">
            <a:noFill/>
            <a:miter lim="800000"/>
          </a:ln>
        </p:spPr>
        <p:txBody>
          <a:bodyPr vert="horz" wrap="square" lIns="91440" tIns="45720" rIns="91440" bIns="45720" numCol="1" anchor="t" anchorCtr="0" compatLnSpc="1"/>
          <a:lstStyle/>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数据传输的吞吐量</a:t>
            </a:r>
            <a:r>
              <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a:t>
            </a:r>
            <a:r>
              <a:rPr kumimoji="0" lang="en-US" altLang="zh-CN"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Transactions</a:t>
            </a:r>
            <a:r>
              <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a:t>
            </a:r>
            <a:endPar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数据处理效率</a:t>
            </a:r>
            <a:r>
              <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a:t>
            </a:r>
            <a:r>
              <a:rPr kumimoji="0" lang="en-US" altLang="zh-CN"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Transactions per second</a:t>
            </a:r>
            <a:r>
              <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a:t>
            </a:r>
            <a:endPar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数据请求的响应时间（</a:t>
            </a:r>
            <a:r>
              <a:rPr kumimoji="0" lang="en-US" altLang="zh-CN"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Response time</a:t>
            </a:r>
            <a:r>
              <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a:t>
            </a:r>
            <a:endParaRPr kumimoji="0" lang="zh-CN" altLang="en-US" sz="20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内存和</a:t>
            </a:r>
            <a:r>
              <a:rPr kumimoji="0" lang="en-US" altLang="zh-CN" sz="24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CPU</a:t>
            </a:r>
            <a:r>
              <a:rPr kumimoji="0" lang="zh-CN" altLang="en-US" sz="24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rPr>
              <a:t>使用率</a:t>
            </a:r>
            <a:endParaRPr kumimoji="0" lang="zh-CN" altLang="en-US" sz="2400" b="0" i="0" u="none" strike="noStrike" kern="1200" cap="none" spc="0" normalizeH="0" baseline="0" noProof="0" dirty="0" smtClean="0">
              <a:ln>
                <a:noFill/>
              </a:ln>
              <a:solidFill>
                <a:srgbClr val="CA351C"/>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连接时间</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a:t>
            </a:r>
            <a:r>
              <a:rPr kumimoji="0" lang="en-US" altLang="zh-CN"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Connect Time</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发送时间</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a:t>
            </a:r>
            <a:r>
              <a:rPr kumimoji="0" lang="en-US" altLang="zh-CN"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Sent Time</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a:t>
            </a:r>
            <a:endPar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处理时间</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a:t>
            </a:r>
            <a:r>
              <a:rPr kumimoji="0" lang="en-US" altLang="zh-CN"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Process Time</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页面下载时间</a:t>
            </a: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第一次缓冲时间</a:t>
            </a: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每秒（</a:t>
            </a:r>
            <a:r>
              <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SSL</a:t>
            </a: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）连接数</a:t>
            </a: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每秒事务总数、每秒下载页面数</a:t>
            </a: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每秒点击次数、每秒</a:t>
            </a:r>
            <a:r>
              <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HTTP </a:t>
            </a: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响应数</a:t>
            </a: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mn-lt"/>
                <a:ea typeface="宋体" panose="02010600030101010101" pitchFamily="2" charset="-122"/>
                <a:cs typeface="+mn-cs"/>
              </a:rPr>
              <a:t>每秒重试次数</a:t>
            </a:r>
            <a:endParaRPr kumimoji="0" lang="zh-CN" altLang="en-US" sz="2400" b="0" i="0" u="none" strike="noStrike" kern="1200" cap="none" spc="0" normalizeH="0" baseline="0" noProof="0" dirty="0">
              <a:ln>
                <a:noFill/>
              </a:ln>
              <a:solidFill>
                <a:schemeClr val="tx1">
                  <a:lumMod val="65000"/>
                  <a:lumOff val="35000"/>
                </a:schemeClr>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59632" y="260648"/>
            <a:ext cx="6528788" cy="764704"/>
          </a:xfrm>
        </p:spPr>
        <p:txBody>
          <a:bodyPr>
            <a:normAutofit fontScale="90000"/>
          </a:bodyPr>
          <a:lstStyle/>
          <a:p>
            <a:pPr algn="ctr"/>
            <a:r>
              <a:rPr kumimoji="1" lang="zh-CN" altLang="en-US" sz="3600" b="1" dirty="0" smtClean="0">
                <a:ea typeface="楷体_GB2312" pitchFamily="49" charset="-122"/>
              </a:rPr>
              <a:t>性能测试目标</a:t>
            </a:r>
            <a:br>
              <a:rPr kumimoji="1" lang="en-US" altLang="zh-CN" sz="3600" b="1" dirty="0" smtClean="0">
                <a:ea typeface="楷体_GB2312" pitchFamily="49" charset="-122"/>
              </a:rPr>
            </a:br>
            <a:r>
              <a:rPr kumimoji="1" lang="en-US" altLang="zh-CN" sz="2000" b="1" dirty="0" smtClean="0">
                <a:ea typeface="楷体_GB2312" pitchFamily="49" charset="-122"/>
              </a:rPr>
              <a:t>Performance</a:t>
            </a:r>
            <a:r>
              <a:rPr kumimoji="1" lang="zh-CN" altLang="en-US" sz="2000" b="1" dirty="0" smtClean="0">
                <a:ea typeface="楷体_GB2312" pitchFamily="49" charset="-122"/>
              </a:rPr>
              <a:t> </a:t>
            </a:r>
            <a:r>
              <a:rPr kumimoji="1" lang="en-US" altLang="zh-CN" sz="2000" b="1" dirty="0" smtClean="0">
                <a:ea typeface="楷体_GB2312" pitchFamily="49" charset="-122"/>
              </a:rPr>
              <a:t>Testing</a:t>
            </a:r>
            <a:endParaRPr kumimoji="1" lang="en-US" altLang="zh-CN" sz="2000" b="1" dirty="0" smtClean="0">
              <a:ea typeface="楷体_GB2312" pitchFamily="49" charset="-122"/>
            </a:endParaRPr>
          </a:p>
        </p:txBody>
      </p:sp>
      <p:sp>
        <p:nvSpPr>
          <p:cNvPr id="30723" name="Rectangle 3"/>
          <p:cNvSpPr>
            <a:spLocks noGrp="1" noChangeArrowheads="1"/>
          </p:cNvSpPr>
          <p:nvPr>
            <p:ph type="body" idx="1"/>
          </p:nvPr>
        </p:nvSpPr>
        <p:spPr>
          <a:xfrm>
            <a:off x="467360" y="1988820"/>
            <a:ext cx="5316220" cy="3599815"/>
          </a:xfrm>
        </p:spPr>
        <p:txBody>
          <a:bodyPr>
            <a:normAutofit/>
          </a:bodyPr>
          <a:lstStyle/>
          <a:p>
            <a:pPr eaLnBrk="1" hangingPunct="1">
              <a:lnSpc>
                <a:spcPct val="80000"/>
              </a:lnSpc>
              <a:spcBef>
                <a:spcPct val="10000"/>
              </a:spcBef>
              <a:spcAft>
                <a:spcPct val="10000"/>
              </a:spcAft>
              <a:buFont typeface="Wingdings" panose="05000000000000000000" pitchFamily="2" charset="2"/>
              <a:buNone/>
            </a:pPr>
            <a:endParaRPr lang="zh-CN" altLang="en-US" sz="2400" i="1" dirty="0" smtClean="0">
              <a:latin typeface="宋体" panose="02010600030101010101" pitchFamily="2" charset="-122"/>
            </a:endParaRPr>
          </a:p>
          <a:p>
            <a:pPr marL="447675" indent="-447675" eaLnBrk="0" hangingPunct="0">
              <a:lnSpc>
                <a:spcPct val="130000"/>
              </a:lnSpc>
              <a:buClr>
                <a:schemeClr val="tx2"/>
              </a:buClr>
              <a:buFont typeface="Wingdings" panose="05000000000000000000" pitchFamily="2" charset="2"/>
              <a:buChar char="v"/>
            </a:pPr>
            <a:r>
              <a:rPr lang="zh-CN" altLang="en-US" sz="2800" kern="1200" dirty="0" smtClean="0">
                <a:solidFill>
                  <a:srgbClr val="FF6600"/>
                </a:solidFill>
                <a:latin typeface="宋体" panose="02010600030101010101" pitchFamily="2" charset="-122"/>
                <a:ea typeface="宋体" panose="02010600030101010101" pitchFamily="2" charset="-122"/>
                <a:cs typeface="宋体" panose="02010600030101010101" pitchFamily="2" charset="-122"/>
              </a:rPr>
              <a:t>获取</a:t>
            </a:r>
            <a:r>
              <a:rPr lang="zh-CN" altLang="en-US" sz="2800" kern="1200" dirty="0" smtClean="0">
                <a:latin typeface="宋体" panose="02010600030101010101" pitchFamily="2" charset="-122"/>
                <a:ea typeface="宋体" panose="02010600030101010101" pitchFamily="2" charset="-122"/>
                <a:cs typeface="宋体" panose="02010600030101010101" pitchFamily="2" charset="-122"/>
              </a:rPr>
              <a:t>系统</a:t>
            </a:r>
            <a:r>
              <a:rPr lang="zh-CN" altLang="en-US" sz="2800" kern="1200" dirty="0">
                <a:latin typeface="宋体" panose="02010600030101010101" pitchFamily="2" charset="-122"/>
                <a:ea typeface="宋体" panose="02010600030101010101" pitchFamily="2" charset="-122"/>
                <a:cs typeface="宋体" panose="02010600030101010101" pitchFamily="2" charset="-122"/>
              </a:rPr>
              <a:t>性能某些指标数据</a:t>
            </a:r>
            <a:endParaRPr lang="en-US" altLang="zh-CN" sz="2800" kern="1200" dirty="0">
              <a:latin typeface="宋体" panose="02010600030101010101" pitchFamily="2" charset="-122"/>
              <a:ea typeface="宋体" panose="02010600030101010101" pitchFamily="2" charset="-122"/>
              <a:cs typeface="宋体" panose="02010600030101010101" pitchFamily="2" charset="-122"/>
            </a:endParaRPr>
          </a:p>
          <a:p>
            <a:pPr marL="447675" indent="-447675" eaLnBrk="0" hangingPunct="0">
              <a:lnSpc>
                <a:spcPct val="130000"/>
              </a:lnSpc>
              <a:buClr>
                <a:schemeClr val="tx2"/>
              </a:buClr>
              <a:buFont typeface="Wingdings" panose="05000000000000000000" pitchFamily="2" charset="2"/>
              <a:buChar char="v"/>
            </a:pPr>
            <a:r>
              <a:rPr lang="zh-CN" altLang="en-US" sz="2800" kern="1200" dirty="0" smtClean="0">
                <a:latin typeface="宋体" panose="02010600030101010101" pitchFamily="2" charset="-122"/>
                <a:ea typeface="宋体" panose="02010600030101010101" pitchFamily="2" charset="-122"/>
                <a:cs typeface="宋体" panose="02010600030101010101" pitchFamily="2" charset="-122"/>
              </a:rPr>
              <a:t>为了</a:t>
            </a:r>
            <a:r>
              <a:rPr lang="zh-CN" altLang="en-US" sz="2800" kern="1200" dirty="0" smtClean="0">
                <a:solidFill>
                  <a:srgbClr val="FF6600"/>
                </a:solidFill>
                <a:latin typeface="宋体" panose="02010600030101010101" pitchFamily="2" charset="-122"/>
                <a:ea typeface="宋体" panose="02010600030101010101" pitchFamily="2" charset="-122"/>
                <a:cs typeface="宋体" panose="02010600030101010101" pitchFamily="2" charset="-122"/>
              </a:rPr>
              <a:t>验证</a:t>
            </a:r>
            <a:r>
              <a:rPr lang="zh-CN" altLang="en-US" sz="2800" kern="1200" dirty="0" smtClean="0">
                <a:latin typeface="宋体" panose="02010600030101010101" pitchFamily="2" charset="-122"/>
                <a:ea typeface="宋体" panose="02010600030101010101" pitchFamily="2" charset="-122"/>
                <a:cs typeface="宋体" panose="02010600030101010101" pitchFamily="2" charset="-122"/>
              </a:rPr>
              <a:t>系统是否达到用户提出的性能指标</a:t>
            </a:r>
            <a:endParaRPr lang="en-US" altLang="zh-CN" sz="2800" kern="1200" dirty="0">
              <a:latin typeface="宋体" panose="02010600030101010101" pitchFamily="2" charset="-122"/>
              <a:ea typeface="宋体" panose="02010600030101010101" pitchFamily="2" charset="-122"/>
              <a:cs typeface="宋体" panose="02010600030101010101" pitchFamily="2" charset="-122"/>
            </a:endParaRPr>
          </a:p>
          <a:p>
            <a:pPr marL="447675" indent="-447675" eaLnBrk="0" hangingPunct="0">
              <a:lnSpc>
                <a:spcPct val="130000"/>
              </a:lnSpc>
              <a:buClr>
                <a:schemeClr val="tx2"/>
              </a:buClr>
              <a:buFont typeface="Wingdings" panose="05000000000000000000" pitchFamily="2" charset="2"/>
              <a:buChar char="v"/>
            </a:pPr>
            <a:r>
              <a:rPr lang="zh-CN" altLang="en-US" sz="2800" kern="1200" dirty="0" smtClean="0">
                <a:solidFill>
                  <a:srgbClr val="FF6600"/>
                </a:solidFill>
                <a:latin typeface="宋体" panose="02010600030101010101" pitchFamily="2" charset="-122"/>
                <a:ea typeface="宋体" panose="02010600030101010101" pitchFamily="2" charset="-122"/>
                <a:cs typeface="宋体" panose="02010600030101010101" pitchFamily="2" charset="-122"/>
              </a:rPr>
              <a:t>发现</a:t>
            </a:r>
            <a:r>
              <a:rPr lang="zh-CN" altLang="en-US" sz="2800" kern="1200" dirty="0" smtClean="0">
                <a:latin typeface="宋体" panose="02010600030101010101" pitchFamily="2" charset="-122"/>
                <a:ea typeface="宋体" panose="02010600030101010101" pitchFamily="2" charset="-122"/>
                <a:cs typeface="宋体" panose="02010600030101010101" pitchFamily="2" charset="-122"/>
              </a:rPr>
              <a:t>系统中</a:t>
            </a:r>
            <a:r>
              <a:rPr lang="zh-CN" altLang="en-US" sz="2800" kern="1200" dirty="0">
                <a:latin typeface="宋体" panose="02010600030101010101" pitchFamily="2" charset="-122"/>
                <a:ea typeface="宋体" panose="02010600030101010101" pitchFamily="2" charset="-122"/>
                <a:cs typeface="宋体" panose="02010600030101010101" pitchFamily="2" charset="-122"/>
              </a:rPr>
              <a:t>存在的性能瓶颈，优化系统的性能</a:t>
            </a:r>
            <a:endParaRPr lang="zh-CN" altLang="en-US" sz="2800" kern="12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30000"/>
              </a:lnSpc>
              <a:spcBef>
                <a:spcPct val="10000"/>
              </a:spcBef>
              <a:spcAft>
                <a:spcPct val="10000"/>
              </a:spcAft>
            </a:pPr>
            <a:endParaRPr lang="zh-CN" altLang="en-US" sz="2400" i="1" dirty="0" smtClean="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descr="diagram_perform.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51361" y="2132856"/>
            <a:ext cx="3556000" cy="3416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5656" y="188640"/>
            <a:ext cx="6096740" cy="764704"/>
          </a:xfrm>
        </p:spPr>
        <p:txBody>
          <a:bodyPr/>
          <a:lstStyle/>
          <a:p>
            <a:pPr algn="ctr"/>
            <a:r>
              <a:rPr kumimoji="1" lang="zh-CN" altLang="en-US" sz="3600" b="1" dirty="0" smtClean="0">
                <a:ea typeface="楷体_GB2312" pitchFamily="49" charset="-122"/>
              </a:rPr>
              <a:t>性能测试类型</a:t>
            </a:r>
            <a:endParaRPr kumimoji="1" lang="en-US" altLang="zh-CN" sz="3600" b="1" dirty="0" smtClean="0">
              <a:ea typeface="楷体_GB2312" pitchFamily="49" charset="-122"/>
            </a:endParaRPr>
          </a:p>
        </p:txBody>
      </p:sp>
      <p:sp>
        <p:nvSpPr>
          <p:cNvPr id="3" name="Rectangle 3"/>
          <p:cNvSpPr txBox="1">
            <a:spLocks noChangeArrowheads="1"/>
          </p:cNvSpPr>
          <p:nvPr/>
        </p:nvSpPr>
        <p:spPr bwMode="auto">
          <a:xfrm>
            <a:off x="467544" y="1628800"/>
            <a:ext cx="8280920" cy="4716524"/>
          </a:xfrm>
          <a:prstGeom prst="rect">
            <a:avLst/>
          </a:prstGeom>
          <a:noFill/>
          <a:ln w="9525">
            <a:noFill/>
            <a:miter lim="800000"/>
          </a:ln>
        </p:spPr>
        <p:txBody>
          <a:bodyPr vert="horz" wrap="square" lIns="91440" tIns="45720" rIns="91440" bIns="45720" numCol="1" anchor="t" anchorCtr="0" compatLnSpc="1"/>
          <a:lstStyle/>
          <a:p>
            <a:pPr marL="533400" lvl="0" indent="-533400" eaLnBrk="0" hangingPunct="0">
              <a:lnSpc>
                <a:spcPct val="120000"/>
              </a:lnSpc>
              <a:spcBef>
                <a:spcPct val="20000"/>
              </a:spcBef>
              <a:buFont typeface="Arial" panose="020B0604020202020204" pitchFamily="34" charset="0"/>
              <a:buChar char="•"/>
            </a:pPr>
            <a:r>
              <a:rPr kumimoji="0" lang="zh-CN" altLang="en-US" sz="2800" b="1" i="0" u="sng" strike="noStrike" kern="1200" cap="none" spc="0" normalizeH="0" baseline="0" noProof="0" dirty="0" smtClean="0">
                <a:ln>
                  <a:noFill/>
                </a:ln>
                <a:solidFill>
                  <a:srgbClr val="0000FF"/>
                </a:solidFill>
                <a:effectLst/>
                <a:uLnTx/>
                <a:uFillTx/>
                <a:latin typeface="+mn-lt"/>
                <a:ea typeface="宋体" panose="02010600030101010101" pitchFamily="2" charset="-122"/>
                <a:cs typeface="+mn-cs"/>
              </a:rPr>
              <a:t>性能验证测试</a:t>
            </a:r>
            <a:r>
              <a:rPr kumimoji="0" lang="zh-CN" altLang="en-US" sz="2800" b="0" i="0" u="none" strike="noStrike" kern="1200" cap="none" spc="0" normalizeH="0" baseline="0" noProof="0" dirty="0" smtClean="0">
                <a:ln>
                  <a:noFill/>
                </a:ln>
                <a:solidFill>
                  <a:srgbClr val="0000FF"/>
                </a:solidFill>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验证系统是否达到</a:t>
            </a:r>
            <a:r>
              <a:rPr lang="zh-CN" altLang="en-US" sz="2400" dirty="0" smtClean="0"/>
              <a:t>事先已定义的系统性能指标、</a:t>
            </a: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能否满足系统的性能需求</a:t>
            </a:r>
            <a:endParaRPr kumimoji="0" lang="zh-CN" altLang="en-US" sz="2400" b="1" i="0" u="sng" strike="noStrike" kern="1200" cap="none" spc="0" normalizeH="0" baseline="0" noProof="0" dirty="0" smtClean="0">
              <a:ln>
                <a:noFill/>
              </a:ln>
              <a:effectLst/>
              <a:uLnTx/>
              <a:uFillTx/>
              <a:latin typeface="+mn-lt"/>
              <a:ea typeface="宋体" panose="02010600030101010101" pitchFamily="2" charset="-122"/>
              <a:cs typeface="+mn-cs"/>
            </a:endParaRPr>
          </a:p>
          <a:p>
            <a:pPr marL="533400" marR="0" lvl="0" indent="-533400"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lang="zh-CN" altLang="en-US" sz="2800" b="1" i="0" u="sng" dirty="0">
                <a:solidFill>
                  <a:srgbClr val="0000FF"/>
                </a:solidFill>
                <a:latin typeface="+mn-lt"/>
              </a:rPr>
              <a:t>性能基准测试</a:t>
            </a:r>
            <a:r>
              <a:rPr kumimoji="0" lang="zh-CN" altLang="en-US" sz="3200" b="0" i="0" u="none" strike="noStrike" kern="1200" cap="none" spc="0" normalizeH="0" baseline="0" noProof="0" dirty="0" smtClean="0">
                <a:ln>
                  <a:noFill/>
                </a:ln>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在系统标准配置下获得有关的性能指标数据，作为将来性能改进的基准线</a:t>
            </a:r>
            <a:endParaRPr kumimoji="0" lang="zh-CN" altLang="en-US" sz="3200" b="1" i="0" u="sng" strike="noStrike" kern="1200" cap="none" spc="0" normalizeH="0" baseline="0" noProof="0" dirty="0" smtClean="0">
              <a:ln>
                <a:noFill/>
              </a:ln>
              <a:effectLst/>
              <a:uLnTx/>
              <a:uFillTx/>
              <a:latin typeface="+mn-lt"/>
              <a:ea typeface="宋体" panose="02010600030101010101" pitchFamily="2" charset="-122"/>
              <a:cs typeface="+mn-cs"/>
            </a:endParaRPr>
          </a:p>
          <a:p>
            <a:pPr marL="533400" marR="0" lvl="0" indent="-533400"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lang="zh-CN" altLang="en-US" sz="2800" b="1" i="0" u="sng" dirty="0">
                <a:solidFill>
                  <a:srgbClr val="0000FF"/>
                </a:solidFill>
                <a:latin typeface="+mn-lt"/>
              </a:rPr>
              <a:t>性能规划测试</a:t>
            </a:r>
            <a:r>
              <a:rPr kumimoji="0" lang="zh-CN" altLang="en-US" sz="3200" b="0" i="0" u="none" strike="noStrike" kern="1200" cap="none" spc="0" normalizeH="0" baseline="0" noProof="0" dirty="0" smtClean="0">
                <a:ln>
                  <a:noFill/>
                </a:ln>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在多种特定的环境下，获得不同配置的系统的性能指标，从而决定在系统部署时采用什么样的软、硬件配置</a:t>
            </a:r>
            <a:endPar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endParaRPr>
          </a:p>
          <a:p>
            <a:pPr marL="533400" marR="0" lvl="0" indent="-533400"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lang="zh-CN" altLang="en-US" sz="2800" b="1" i="0" u="sng" dirty="0">
                <a:solidFill>
                  <a:srgbClr val="0000FF"/>
                </a:solidFill>
                <a:latin typeface="+mn-lt"/>
              </a:rPr>
              <a:t>容量测试</a:t>
            </a:r>
            <a:r>
              <a:rPr lang="zh-CN" altLang="en-US" sz="2400" noProof="0" dirty="0" smtClean="0">
                <a:ln>
                  <a:noFill/>
                </a:ln>
                <a:effectLst/>
                <a:uLnTx/>
                <a:uFillTx/>
                <a:ea typeface="宋体" panose="02010600030101010101" pitchFamily="2" charset="-122"/>
                <a:sym typeface="+mn-ea"/>
              </a:rPr>
              <a:t>，也</a:t>
            </a: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可以看作性能的测试一种，因为系统的容量可以看作是系统性能指标之一</a:t>
            </a:r>
            <a:endParaRPr kumimoji="0" lang="zh-CN" altLang="en-US" sz="2400" b="0" i="0" u="none" strike="noStrike" kern="1200" cap="none" spc="0" normalizeH="0" baseline="0" noProof="0" dirty="0">
              <a:ln>
                <a:noFill/>
              </a:ln>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5656" y="188640"/>
            <a:ext cx="6096740" cy="764704"/>
          </a:xfrm>
        </p:spPr>
        <p:txBody>
          <a:bodyPr/>
          <a:lstStyle/>
          <a:p>
            <a:pPr algn="ctr"/>
            <a:r>
              <a:rPr kumimoji="1" lang="zh-CN" altLang="en-US" sz="3200" b="1" dirty="0" smtClean="0">
                <a:ea typeface="楷体_GB2312" pitchFamily="49" charset="-122"/>
              </a:rPr>
              <a:t>不同测试的辨析</a:t>
            </a:r>
            <a:endParaRPr kumimoji="1" lang="en-US" altLang="zh-CN" sz="3200" b="1" dirty="0" smtClean="0">
              <a:ea typeface="楷体_GB2312" pitchFamily="49" charset="-122"/>
            </a:endParaRPr>
          </a:p>
        </p:txBody>
      </p:sp>
      <p:sp>
        <p:nvSpPr>
          <p:cNvPr id="3" name="Rectangle 3"/>
          <p:cNvSpPr txBox="1">
            <a:spLocks noChangeArrowheads="1"/>
          </p:cNvSpPr>
          <p:nvPr/>
        </p:nvSpPr>
        <p:spPr bwMode="auto">
          <a:xfrm>
            <a:off x="683568" y="2852936"/>
            <a:ext cx="2952328" cy="1836204"/>
          </a:xfrm>
          <a:prstGeom prst="rect">
            <a:avLst/>
          </a:prstGeom>
          <a:noFill/>
          <a:ln w="9525">
            <a:noFill/>
            <a:miter lim="800000"/>
          </a:ln>
        </p:spPr>
        <p:txBody>
          <a:bodyPr vert="horz" wrap="square" lIns="91440" tIns="45720" rIns="91440" bIns="45720" numCol="1" anchor="t" anchorCtr="0" compatLnSpc="1"/>
          <a:lstStyle/>
          <a:p>
            <a:pPr marL="533400" indent="-533400" eaLnBrk="0" hangingPunct="0">
              <a:spcBef>
                <a:spcPct val="20000"/>
              </a:spcBef>
              <a:buFont typeface="Arial" panose="020B0604020202020204" pitchFamily="34" charset="0"/>
              <a:buChar char="•"/>
            </a:pPr>
            <a:r>
              <a:rPr lang="zh-CN" altLang="en-US" sz="3200" dirty="0" smtClean="0">
                <a:solidFill>
                  <a:srgbClr val="FF6600"/>
                </a:solidFill>
                <a:ea typeface="宋体" panose="02010600030101010101" pitchFamily="2" charset="-122"/>
              </a:rPr>
              <a:t>负载测试</a:t>
            </a:r>
            <a:endParaRPr lang="zh-CN" altLang="en-US" sz="3200" b="1" u="sng" dirty="0" smtClean="0">
              <a:solidFill>
                <a:srgbClr val="FF6600"/>
              </a:solidFill>
              <a:ea typeface="宋体" panose="02010600030101010101" pitchFamily="2" charset="-122"/>
            </a:endParaRPr>
          </a:p>
          <a:p>
            <a:pPr marL="533400" lvl="0" indent="-533400" eaLnBrk="0" hangingPunct="0">
              <a:spcBef>
                <a:spcPct val="20000"/>
              </a:spcBef>
              <a:buFont typeface="Arial" panose="020B0604020202020204" pitchFamily="34" charset="0"/>
              <a:buChar char="•"/>
            </a:pPr>
            <a:r>
              <a:rPr kumimoji="0" lang="zh-CN" altLang="en-US" sz="3200" b="0" i="0" u="none" strike="noStrike" kern="1200" cap="none" spc="0" normalizeH="0" baseline="0" noProof="0" dirty="0" smtClean="0">
                <a:ln>
                  <a:noFill/>
                </a:ln>
                <a:solidFill>
                  <a:srgbClr val="FF6600"/>
                </a:solidFill>
                <a:effectLst/>
                <a:uLnTx/>
                <a:uFillTx/>
                <a:latin typeface="+mn-lt"/>
                <a:ea typeface="宋体" panose="02010600030101010101" pitchFamily="2" charset="-122"/>
                <a:cs typeface="+mn-cs"/>
              </a:rPr>
              <a:t>压力测试</a:t>
            </a:r>
            <a:endParaRPr kumimoji="0" lang="zh-CN" altLang="en-US" sz="2400" b="1" i="0" u="sng" strike="noStrike" kern="1200" cap="none" spc="0" normalizeH="0" baseline="0" noProof="0" dirty="0" smtClean="0">
              <a:ln>
                <a:noFill/>
              </a:ln>
              <a:solidFill>
                <a:srgbClr val="FF6600"/>
              </a:solidFill>
              <a:effectLst/>
              <a:uLnTx/>
              <a:uFillTx/>
              <a:latin typeface="+mn-lt"/>
              <a:ea typeface="宋体" panose="02010600030101010101" pitchFamily="2" charset="-122"/>
              <a:cs typeface="+mn-cs"/>
            </a:endParaRPr>
          </a:p>
        </p:txBody>
      </p:sp>
      <p:pic>
        <p:nvPicPr>
          <p:cNvPr id="2050" name="Picture 2" descr="http://www.acebi-service.com/IMAGES/lifeboat-load-test.jpg"/>
          <p:cNvPicPr>
            <a:picLocks noChangeAspect="1" noChangeArrowheads="1"/>
          </p:cNvPicPr>
          <p:nvPr/>
        </p:nvPicPr>
        <p:blipFill>
          <a:blip r:embed="rId1" cstate="print"/>
          <a:srcRect/>
          <a:stretch>
            <a:fillRect/>
          </a:stretch>
        </p:blipFill>
        <p:spPr bwMode="auto">
          <a:xfrm>
            <a:off x="6876256" y="1988840"/>
            <a:ext cx="2121024" cy="3571875"/>
          </a:xfrm>
          <a:prstGeom prst="rect">
            <a:avLst/>
          </a:prstGeom>
          <a:noFill/>
        </p:spPr>
      </p:pic>
      <p:pic>
        <p:nvPicPr>
          <p:cNvPr id="2052" name="Picture 4" descr="http://loadstorm.com/files/load-test-brick-pile.jpg"/>
          <p:cNvPicPr>
            <a:picLocks noChangeAspect="1" noChangeArrowheads="1"/>
          </p:cNvPicPr>
          <p:nvPr/>
        </p:nvPicPr>
        <p:blipFill>
          <a:blip r:embed="rId2" cstate="print"/>
          <a:srcRect/>
          <a:stretch>
            <a:fillRect/>
          </a:stretch>
        </p:blipFill>
        <p:spPr bwMode="auto">
          <a:xfrm>
            <a:off x="4139952" y="1988840"/>
            <a:ext cx="2552700" cy="367240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负载测试</a:t>
            </a:r>
            <a:endParaRPr lang="zh-CN" altLang="en-US" dirty="0"/>
          </a:p>
        </p:txBody>
      </p:sp>
      <p:sp>
        <p:nvSpPr>
          <p:cNvPr id="3" name="内容占位符 2"/>
          <p:cNvSpPr>
            <a:spLocks noGrp="1"/>
          </p:cNvSpPr>
          <p:nvPr>
            <p:ph idx="1"/>
          </p:nvPr>
        </p:nvSpPr>
        <p:spPr/>
        <p:txBody>
          <a:bodyPr/>
          <a:lstStyle/>
          <a:p>
            <a:r>
              <a:rPr lang="zh-CN" altLang="en-US" dirty="0" smtClean="0"/>
              <a:t>负载测试的目标是测试在一定负载情况下，系统的性能；</a:t>
            </a:r>
            <a:endParaRPr lang="en-US" altLang="zh-CN" dirty="0" smtClean="0"/>
          </a:p>
          <a:p>
            <a:r>
              <a:rPr lang="zh-CN" altLang="en-US" dirty="0" smtClean="0"/>
              <a:t>实际中，我们常从较小的负载开始，逐渐增加模拟用户的数量，观察不同负载下，系统的响应时间，所耗资源，直到超时或资源耗尽，这就是所说的负载测试；</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15616" y="260350"/>
            <a:ext cx="6552728" cy="792386"/>
          </a:xfrm>
        </p:spPr>
        <p:txBody>
          <a:bodyPr/>
          <a:lstStyle/>
          <a:p>
            <a:pPr algn="ctr"/>
            <a:r>
              <a:rPr kumimoji="1" lang="zh-CN" altLang="en-US" sz="3600" b="1" dirty="0" smtClean="0">
                <a:latin typeface="+mn-ea"/>
                <a:ea typeface="+mn-ea"/>
              </a:rPr>
              <a:t>压力测试</a:t>
            </a:r>
            <a:endParaRPr kumimoji="1" lang="zh-CN" altLang="en-US" sz="3600" b="1" dirty="0">
              <a:latin typeface="+mn-ea"/>
              <a:ea typeface="+mn-ea"/>
            </a:endParaRPr>
          </a:p>
        </p:txBody>
      </p:sp>
      <p:sp>
        <p:nvSpPr>
          <p:cNvPr id="53252" name="Rectangle 5"/>
          <p:cNvSpPr>
            <a:spLocks noChangeArrowheads="1"/>
          </p:cNvSpPr>
          <p:nvPr/>
        </p:nvSpPr>
        <p:spPr bwMode="auto">
          <a:xfrm>
            <a:off x="611560" y="1412776"/>
            <a:ext cx="8136904" cy="1532727"/>
          </a:xfrm>
          <a:prstGeom prst="rect">
            <a:avLst/>
          </a:prstGeom>
          <a:noFill/>
          <a:ln w="9525">
            <a:noFill/>
            <a:miter lim="800000"/>
          </a:ln>
        </p:spPr>
        <p:txBody>
          <a:bodyPr wrap="square">
            <a:spAutoFit/>
          </a:bodyPr>
          <a:lstStyle/>
          <a:p>
            <a:pPr>
              <a:lnSpc>
                <a:spcPct val="130000"/>
              </a:lnSpc>
            </a:pPr>
            <a:r>
              <a:rPr lang="zh-CN" altLang="en-US" sz="2400" b="1" i="0" u="sng" dirty="0">
                <a:solidFill>
                  <a:srgbClr val="0000FF"/>
                </a:solidFill>
              </a:rPr>
              <a:t>压力测试</a:t>
            </a:r>
            <a:r>
              <a:rPr lang="en-US" altLang="zh-CN" sz="2400" i="0" dirty="0"/>
              <a:t>(Stress test)</a:t>
            </a:r>
            <a:r>
              <a:rPr lang="zh-CN" altLang="en-US" sz="2400" i="0" dirty="0" smtClean="0"/>
              <a:t>，是</a:t>
            </a:r>
            <a:r>
              <a:rPr lang="zh-CN" altLang="en-US" sz="2400" i="0" dirty="0"/>
              <a:t>模拟实际应用的软硬件环境及用户使用过程的系统负荷，长时间或超大负荷地运行测试软件，来测试被测系统的性能、可靠性、稳定性等。</a:t>
            </a:r>
            <a:endParaRPr lang="zh-CN" altLang="en-US" sz="2400" i="0" dirty="0"/>
          </a:p>
        </p:txBody>
      </p:sp>
      <p:pic>
        <p:nvPicPr>
          <p:cNvPr id="53253" name="Picture 7" descr="http://componentsofcomputer.info/wp-content/uploads/Cpu%20Amd%20Athlon.jpg"/>
          <p:cNvPicPr>
            <a:picLocks noChangeAspect="1" noChangeArrowheads="1"/>
          </p:cNvPicPr>
          <p:nvPr/>
        </p:nvPicPr>
        <p:blipFill>
          <a:blip r:embed="rId1" cstate="print"/>
          <a:srcRect/>
          <a:stretch>
            <a:fillRect/>
          </a:stretch>
        </p:blipFill>
        <p:spPr bwMode="auto">
          <a:xfrm>
            <a:off x="2771800" y="3645024"/>
            <a:ext cx="3614738"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非功能</a:t>
            </a:r>
            <a:r>
              <a:rPr lang="zh-CN" altLang="en-US"/>
              <a:t>测试</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31640" y="260648"/>
            <a:ext cx="6240756" cy="764703"/>
          </a:xfrm>
        </p:spPr>
        <p:txBody>
          <a:bodyPr/>
          <a:lstStyle/>
          <a:p>
            <a:pPr algn="ctr"/>
            <a:r>
              <a:rPr kumimoji="1" lang="zh-CN" altLang="en-US" sz="4000" b="1" dirty="0" smtClean="0">
                <a:solidFill>
                  <a:schemeClr val="tx1"/>
                </a:solidFill>
                <a:ea typeface="楷体_GB2312" pitchFamily="49" charset="-122"/>
              </a:rPr>
              <a:t>负载（</a:t>
            </a:r>
            <a:r>
              <a:rPr kumimoji="1" lang="en-US" altLang="zh-CN" sz="4000" b="1" dirty="0" smtClean="0">
                <a:solidFill>
                  <a:schemeClr val="tx1"/>
                </a:solidFill>
                <a:ea typeface="楷体_GB2312" pitchFamily="49" charset="-122"/>
              </a:rPr>
              <a:t>Workload</a:t>
            </a:r>
            <a:r>
              <a:rPr kumimoji="1" lang="zh-CN" altLang="en-US" sz="4000" b="1" dirty="0" smtClean="0">
                <a:solidFill>
                  <a:schemeClr val="tx1"/>
                </a:solidFill>
                <a:ea typeface="楷体_GB2312" pitchFamily="49" charset="-122"/>
              </a:rPr>
              <a:t>）</a:t>
            </a:r>
            <a:endParaRPr kumimoji="1" lang="zh-CN" altLang="en-US" sz="4000" b="1" dirty="0" smtClean="0">
              <a:solidFill>
                <a:schemeClr val="tx1"/>
              </a:solidFill>
              <a:ea typeface="楷体_GB2312" pitchFamily="49" charset="-122"/>
            </a:endParaRPr>
          </a:p>
        </p:txBody>
      </p:sp>
      <p:sp>
        <p:nvSpPr>
          <p:cNvPr id="3" name="Rectangle 3"/>
          <p:cNvSpPr txBox="1">
            <a:spLocks noChangeArrowheads="1"/>
          </p:cNvSpPr>
          <p:nvPr/>
        </p:nvSpPr>
        <p:spPr bwMode="auto">
          <a:xfrm>
            <a:off x="647056" y="2096852"/>
            <a:ext cx="8496944" cy="2736303"/>
          </a:xfrm>
          <a:prstGeom prst="rect">
            <a:avLst/>
          </a:prstGeom>
          <a:noFill/>
          <a:ln w="9525">
            <a:noFill/>
            <a:miter lim="800000"/>
          </a:ln>
        </p:spPr>
        <p:txBody>
          <a:bodyPr vert="horz" wrap="square" lIns="91440" tIns="45720" rIns="91440" bIns="45720" numCol="1" anchor="t" anchorCtr="0" compatLnSpc="1"/>
          <a:lstStyle/>
          <a:p>
            <a:pPr marL="533400" marR="0" lvl="0" indent="-53340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每次请求发送的数据量 </a:t>
            </a:r>
            <a:r>
              <a:rPr kumimoji="0" lang="en-US" altLang="zh-CN" sz="2400" b="0" i="0" u="none" strike="noStrike" kern="1200" cap="none" spc="0" normalizeH="0" baseline="0" noProof="0" dirty="0" smtClean="0">
                <a:ln>
                  <a:noFill/>
                </a:ln>
                <a:effectLst/>
                <a:uLnTx/>
                <a:uFillTx/>
                <a:latin typeface="+mn-lt"/>
                <a:ea typeface="宋体" panose="02010600030101010101" pitchFamily="2" charset="-122"/>
                <a:cs typeface="+mn-cs"/>
              </a:rPr>
              <a:t>(Request Per Second, RPS)</a:t>
            </a:r>
            <a:endParaRPr kumimoji="0" lang="en-US" altLang="zh-CN" sz="2400" b="0" i="0" u="none" strike="noStrike" kern="1200" cap="none" spc="0" normalizeH="0" baseline="0" noProof="0" dirty="0" smtClean="0">
              <a:ln>
                <a:noFill/>
              </a:ln>
              <a:effectLst/>
              <a:uLnTx/>
              <a:uFillTx/>
              <a:latin typeface="+mn-lt"/>
              <a:ea typeface="宋体" panose="02010600030101010101" pitchFamily="2" charset="-122"/>
              <a:cs typeface="+mn-cs"/>
            </a:endParaRPr>
          </a:p>
          <a:p>
            <a:pPr marL="533400" marR="0" lvl="0" indent="-53340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并发连接数</a:t>
            </a:r>
            <a:r>
              <a:rPr kumimoji="0" lang="en-US" altLang="zh-CN" sz="2400" b="0" i="0" u="none" strike="noStrike" kern="1200" cap="none" spc="0" normalizeH="0" baseline="0" noProof="0" dirty="0" smtClean="0">
                <a:ln>
                  <a:noFill/>
                </a:ln>
                <a:effectLst/>
                <a:uLnTx/>
                <a:uFillTx/>
                <a:latin typeface="+mn-lt"/>
                <a:ea typeface="宋体" panose="02010600030101010101" pitchFamily="2" charset="-122"/>
                <a:cs typeface="+mn-cs"/>
              </a:rPr>
              <a:t> (Simultaneous  Connections) </a:t>
            </a:r>
            <a:endPar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endParaRPr>
          </a:p>
          <a:p>
            <a:pPr marL="533400" marR="0" lvl="0" indent="-53340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思考时间（</a:t>
            </a:r>
            <a:r>
              <a:rPr kumimoji="0" lang="en-US" altLang="zh-CN" sz="2400" b="0" i="0" u="none" strike="noStrike" kern="1200" cap="none" spc="0" normalizeH="0" baseline="0" noProof="0" dirty="0" smtClean="0">
                <a:ln>
                  <a:noFill/>
                </a:ln>
                <a:effectLst/>
                <a:uLnTx/>
                <a:uFillTx/>
                <a:latin typeface="+mn-lt"/>
                <a:ea typeface="宋体" panose="02010600030101010101" pitchFamily="2" charset="-122"/>
                <a:cs typeface="+mn-cs"/>
              </a:rPr>
              <a:t>thinking time</a:t>
            </a: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），用户发出请求之间的间隔时间</a:t>
            </a:r>
            <a:endPar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endParaRPr>
          </a:p>
          <a:p>
            <a:pPr marL="533400" marR="0" lvl="0" indent="-53340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加载的循环次数或持续时间</a:t>
            </a:r>
            <a:endPar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endParaRPr>
          </a:p>
          <a:p>
            <a:pPr marL="533400" marR="0" lvl="0" indent="-53340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加载的方式或模式，如均匀加载、峰值交替加载等</a:t>
            </a:r>
            <a:endParaRPr kumimoji="0" lang="en-US" altLang="zh-CN" sz="2400" b="0" i="0" u="none" strike="noStrike" kern="1200" cap="none" spc="0" normalizeH="0" baseline="0" noProof="0" dirty="0">
              <a:ln>
                <a:noFill/>
              </a:ln>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539750" y="1628775"/>
            <a:ext cx="8172450" cy="1512888"/>
          </a:xfrm>
        </p:spPr>
        <p:txBody>
          <a:bodyPr/>
          <a:lstStyle/>
          <a:p>
            <a:pPr eaLnBrk="1" hangingPunct="1">
              <a:lnSpc>
                <a:spcPct val="90000"/>
              </a:lnSpc>
            </a:pPr>
            <a:r>
              <a:rPr lang="zh-CN" altLang="en-US" sz="2400" dirty="0" smtClean="0">
                <a:solidFill>
                  <a:srgbClr val="000000"/>
                </a:solidFill>
              </a:rPr>
              <a:t>将系统置于相同的高负载下，将请求之间间隔时间设为零。这样服务器会立即超载，并开始构建执行队列。</a:t>
            </a:r>
            <a:endParaRPr lang="zh-CN" altLang="en-US" sz="2400" dirty="0" smtClean="0">
              <a:solidFill>
                <a:srgbClr val="000000"/>
              </a:solidFill>
            </a:endParaRPr>
          </a:p>
        </p:txBody>
      </p:sp>
      <p:sp>
        <p:nvSpPr>
          <p:cNvPr id="41987" name="Rectangle 4"/>
          <p:cNvSpPr>
            <a:spLocks noGrp="1" noChangeArrowheads="1"/>
          </p:cNvSpPr>
          <p:nvPr>
            <p:ph type="title"/>
          </p:nvPr>
        </p:nvSpPr>
        <p:spPr>
          <a:xfrm>
            <a:off x="827584" y="260648"/>
            <a:ext cx="7632848" cy="764704"/>
          </a:xfrm>
          <a:noFill/>
        </p:spPr>
        <p:txBody>
          <a:bodyPr/>
          <a:lstStyle/>
          <a:p>
            <a:pPr algn="ctr"/>
            <a:r>
              <a:rPr kumimoji="1" lang="zh-CN" altLang="en-US" sz="3600" b="1" dirty="0" smtClean="0">
                <a:solidFill>
                  <a:schemeClr val="tx1"/>
                </a:solidFill>
                <a:ea typeface="楷体_GB2312" pitchFamily="49" charset="-122"/>
              </a:rPr>
              <a:t>请求间隔时间的影响</a:t>
            </a:r>
            <a:endParaRPr kumimoji="1" lang="zh-CN" altLang="en-US" sz="3600" b="1" dirty="0" smtClean="0">
              <a:solidFill>
                <a:schemeClr val="tx1"/>
              </a:solidFill>
              <a:ea typeface="楷体_GB2312" pitchFamily="49" charset="-122"/>
            </a:endParaRPr>
          </a:p>
        </p:txBody>
      </p:sp>
      <p:pic>
        <p:nvPicPr>
          <p:cNvPr id="41988" name="Picture 7" descr="3b-ATRT"/>
          <p:cNvPicPr>
            <a:picLocks noChangeAspect="1" noChangeArrowheads="1"/>
          </p:cNvPicPr>
          <p:nvPr/>
        </p:nvPicPr>
        <p:blipFill>
          <a:blip r:embed="rId1" cstate="print"/>
          <a:srcRect/>
          <a:stretch>
            <a:fillRect/>
          </a:stretch>
        </p:blipFill>
        <p:spPr bwMode="auto">
          <a:xfrm>
            <a:off x="1331640" y="2600908"/>
            <a:ext cx="6978707" cy="3731903"/>
          </a:xfrm>
          <a:prstGeom prst="rect">
            <a:avLst/>
          </a:prstGeom>
          <a:noFill/>
          <a:ln w="9525">
            <a:noFill/>
            <a:miter lim="800000"/>
            <a:headEnd/>
            <a:tailEnd/>
          </a:ln>
        </p:spPr>
      </p:pic>
      <p:sp>
        <p:nvSpPr>
          <p:cNvPr id="41990" name="Line 9"/>
          <p:cNvSpPr>
            <a:spLocks noChangeShapeType="1"/>
          </p:cNvSpPr>
          <p:nvPr/>
        </p:nvSpPr>
        <p:spPr bwMode="auto">
          <a:xfrm>
            <a:off x="4463988" y="4365104"/>
            <a:ext cx="1260214" cy="467990"/>
          </a:xfrm>
          <a:prstGeom prst="line">
            <a:avLst/>
          </a:prstGeom>
          <a:noFill/>
          <a:ln w="9525">
            <a:solidFill>
              <a:srgbClr val="91AC4E"/>
            </a:solidFill>
            <a:round/>
            <a:tailEnd type="triangle" w="med" len="med"/>
          </a:ln>
        </p:spPr>
        <p:txBody>
          <a:bodyPr lIns="0" tIns="0" rIns="0" bIns="0" anchor="ctr"/>
          <a:lstStyle/>
          <a:p>
            <a:endParaRPr lang="zh-CN" altLang="en-US"/>
          </a:p>
        </p:txBody>
      </p:sp>
      <p:sp>
        <p:nvSpPr>
          <p:cNvPr id="41991" name="Line 10"/>
          <p:cNvSpPr>
            <a:spLocks noChangeShapeType="1"/>
          </p:cNvSpPr>
          <p:nvPr/>
        </p:nvSpPr>
        <p:spPr bwMode="auto">
          <a:xfrm>
            <a:off x="6840252" y="5337212"/>
            <a:ext cx="361070" cy="647774"/>
          </a:xfrm>
          <a:prstGeom prst="line">
            <a:avLst/>
          </a:prstGeom>
          <a:noFill/>
          <a:ln w="9525">
            <a:solidFill>
              <a:srgbClr val="91AC4E"/>
            </a:solidFill>
            <a:round/>
            <a:tailEnd type="triangle" w="med" len="med"/>
          </a:ln>
        </p:spPr>
        <p:txBody>
          <a:bodyPr lIns="0" tIns="0" rIns="0" bIns="0" anchor="ctr"/>
          <a:lstStyle/>
          <a:p>
            <a:endParaRPr lang="zh-CN" altLang="en-US"/>
          </a:p>
        </p:txBody>
      </p:sp>
      <p:sp>
        <p:nvSpPr>
          <p:cNvPr id="8" name="矩形 7"/>
          <p:cNvSpPr/>
          <p:nvPr/>
        </p:nvSpPr>
        <p:spPr>
          <a:xfrm>
            <a:off x="6084168" y="4941168"/>
            <a:ext cx="1980220" cy="461665"/>
          </a:xfrm>
          <a:prstGeom prst="rect">
            <a:avLst/>
          </a:prstGeom>
        </p:spPr>
        <p:txBody>
          <a:bodyPr wrap="square">
            <a:spAutoFit/>
          </a:bodyPr>
          <a:lstStyle/>
          <a:p>
            <a:r>
              <a:rPr lang="zh-CN" altLang="en-US" sz="2400" i="1" dirty="0" smtClean="0">
                <a:solidFill>
                  <a:srgbClr val="000000"/>
                </a:solidFill>
              </a:rPr>
              <a:t>间隔时间长</a:t>
            </a:r>
            <a:endParaRPr lang="zh-CN" altLang="en-US" sz="2400" dirty="0"/>
          </a:p>
        </p:txBody>
      </p:sp>
      <p:sp>
        <p:nvSpPr>
          <p:cNvPr id="9" name="矩形 8"/>
          <p:cNvSpPr/>
          <p:nvPr/>
        </p:nvSpPr>
        <p:spPr>
          <a:xfrm>
            <a:off x="3455876" y="3933056"/>
            <a:ext cx="2160240" cy="461665"/>
          </a:xfrm>
          <a:prstGeom prst="rect">
            <a:avLst/>
          </a:prstGeom>
        </p:spPr>
        <p:txBody>
          <a:bodyPr wrap="square">
            <a:spAutoFit/>
          </a:bodyPr>
          <a:lstStyle/>
          <a:p>
            <a:r>
              <a:rPr lang="zh-CN" altLang="en-US" sz="2400" i="1" dirty="0" smtClean="0">
                <a:solidFill>
                  <a:srgbClr val="000000"/>
                </a:solidFill>
              </a:rPr>
              <a:t>间隔时间为零</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87624" y="260648"/>
            <a:ext cx="6600796" cy="764703"/>
          </a:xfrm>
        </p:spPr>
        <p:txBody>
          <a:bodyPr/>
          <a:lstStyle/>
          <a:p>
            <a:pPr algn="ctr"/>
            <a:r>
              <a:rPr kumimoji="1" lang="zh-CN" altLang="en-US" sz="4000" b="1" dirty="0" smtClean="0">
                <a:solidFill>
                  <a:schemeClr val="tx1"/>
                </a:solidFill>
                <a:ea typeface="楷体_GB2312" pitchFamily="49" charset="-122"/>
              </a:rPr>
              <a:t>负载模式</a:t>
            </a:r>
            <a:endParaRPr kumimoji="1" lang="zh-CN" altLang="en-US" sz="4000" b="1" dirty="0" smtClean="0">
              <a:solidFill>
                <a:schemeClr val="tx1"/>
              </a:solidFill>
              <a:ea typeface="楷体_GB2312" pitchFamily="49" charset="-122"/>
            </a:endParaRPr>
          </a:p>
        </p:txBody>
      </p:sp>
      <p:pic>
        <p:nvPicPr>
          <p:cNvPr id="3" name="Picture 5" descr="8-4"/>
          <p:cNvPicPr>
            <a:picLocks noChangeAspect="1" noChangeArrowheads="1"/>
          </p:cNvPicPr>
          <p:nvPr/>
        </p:nvPicPr>
        <p:blipFill>
          <a:blip r:embed="rId1" cstate="print"/>
          <a:srcRect/>
          <a:stretch>
            <a:fillRect/>
          </a:stretch>
        </p:blipFill>
        <p:spPr bwMode="auto">
          <a:xfrm>
            <a:off x="1050856" y="1676560"/>
            <a:ext cx="6293043" cy="4505390"/>
          </a:xfrm>
          <a:prstGeom prst="rect">
            <a:avLst/>
          </a:prstGeom>
          <a:noFill/>
        </p:spPr>
      </p:pic>
      <p:sp>
        <p:nvSpPr>
          <p:cNvPr id="5" name="圆角矩形 4"/>
          <p:cNvSpPr/>
          <p:nvPr/>
        </p:nvSpPr>
        <p:spPr>
          <a:xfrm>
            <a:off x="1079612" y="1880828"/>
            <a:ext cx="1008112" cy="15481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79712" y="366695"/>
            <a:ext cx="5592684" cy="561975"/>
          </a:xfrm>
        </p:spPr>
        <p:txBody>
          <a:bodyPr>
            <a:normAutofit fontScale="90000"/>
          </a:bodyPr>
          <a:lstStyle/>
          <a:p>
            <a:pPr algn="ctr" eaLnBrk="1" hangingPunct="1"/>
            <a:r>
              <a:rPr kumimoji="1" lang="zh-CN" altLang="en-US" sz="3600" b="1" dirty="0">
                <a:solidFill>
                  <a:schemeClr val="tx1"/>
                </a:solidFill>
                <a:latin typeface="+mn-ea"/>
                <a:ea typeface="+mn-ea"/>
              </a:rPr>
              <a:t>关键业务选择</a:t>
            </a:r>
            <a:endParaRPr kumimoji="1" lang="zh-CN" altLang="en-US" sz="3600" b="1" dirty="0">
              <a:solidFill>
                <a:schemeClr val="tx1"/>
              </a:solidFill>
              <a:latin typeface="+mn-ea"/>
              <a:ea typeface="+mn-ea"/>
            </a:endParaRPr>
          </a:p>
        </p:txBody>
      </p:sp>
      <p:sp>
        <p:nvSpPr>
          <p:cNvPr id="13315" name="Rectangle 3"/>
          <p:cNvSpPr>
            <a:spLocks noGrp="1" noChangeArrowheads="1"/>
          </p:cNvSpPr>
          <p:nvPr>
            <p:ph type="body" idx="1"/>
          </p:nvPr>
        </p:nvSpPr>
        <p:spPr>
          <a:xfrm>
            <a:off x="395536" y="1196752"/>
            <a:ext cx="8640960" cy="1008112"/>
          </a:xfrm>
        </p:spPr>
        <p:txBody>
          <a:bodyPr>
            <a:normAutofit lnSpcReduction="10000"/>
          </a:bodyPr>
          <a:lstStyle/>
          <a:p>
            <a:pPr marL="0" lvl="1" indent="0">
              <a:lnSpc>
                <a:spcPct val="130000"/>
              </a:lnSpc>
              <a:spcBef>
                <a:spcPct val="10000"/>
              </a:spcBef>
              <a:spcAft>
                <a:spcPct val="10000"/>
              </a:spcAft>
              <a:buClr>
                <a:srgbClr val="91AC4E"/>
              </a:buClr>
            </a:pPr>
            <a:r>
              <a:rPr lang="zh-CN" altLang="en-US" sz="2400" dirty="0" smtClean="0">
                <a:latin typeface="宋体" panose="02010600030101010101" pitchFamily="2" charset="-122"/>
                <a:ea typeface="宋体" panose="02010600030101010101" pitchFamily="2" charset="-122"/>
                <a:cs typeface="宋体" panose="02010600030101010101" pitchFamily="2" charset="-122"/>
              </a:rPr>
              <a:t>不可能</a:t>
            </a:r>
            <a:r>
              <a:rPr lang="en-US" altLang="zh-CN" sz="2400" dirty="0" smtClean="0">
                <a:latin typeface="宋体" panose="02010600030101010101" pitchFamily="2" charset="-122"/>
                <a:ea typeface="宋体" panose="02010600030101010101" pitchFamily="2" charset="-122"/>
                <a:cs typeface="宋体" panose="02010600030101010101" pitchFamily="2" charset="-122"/>
              </a:rPr>
              <a: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不需要对</a:t>
            </a:r>
            <a:r>
              <a:rPr lang="en-US" altLang="en-US" sz="2400" dirty="0">
                <a:latin typeface="宋体" panose="02010600030101010101" pitchFamily="2" charset="-122"/>
                <a:ea typeface="宋体" panose="02010600030101010101" pitchFamily="2" charset="-122"/>
                <a:cs typeface="宋体" panose="02010600030101010101" pitchFamily="2" charset="-122"/>
              </a:rPr>
              <a:t>Web</a:t>
            </a:r>
            <a:r>
              <a:rPr lang="zh-CN" altLang="en-US" sz="2400" dirty="0">
                <a:latin typeface="宋体" panose="02010600030101010101" pitchFamily="2" charset="-122"/>
                <a:ea typeface="宋体" panose="02010600030101010101" pitchFamily="2" charset="-122"/>
                <a:cs typeface="宋体" panose="02010600030101010101" pitchFamily="2" charset="-122"/>
              </a:rPr>
              <a:t>应用系统的所有功能进行性能测试，而是根据业务的实际操作情况和技术的角度来分析，选择关键业务</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descr="Taobao.png"/>
          <p:cNvPicPr>
            <a:picLocks noChangeAspect="1"/>
          </p:cNvPicPr>
          <p:nvPr/>
        </p:nvPicPr>
        <p:blipFill>
          <a:blip r:embed="rId1" cstate="print"/>
          <a:stretch>
            <a:fillRect/>
          </a:stretch>
        </p:blipFill>
        <p:spPr>
          <a:xfrm>
            <a:off x="683568" y="2492896"/>
            <a:ext cx="8026130" cy="3981909"/>
          </a:xfrm>
          <a:prstGeom prst="rect">
            <a:avLst/>
          </a:prstGeom>
        </p:spPr>
      </p:pic>
    </p:spTree>
  </p:cSld>
  <p:clrMapOvr>
    <a:masterClrMapping/>
  </p:clrMapOvr>
  <p:transition spd="med">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441325"/>
            <a:ext cx="6959600" cy="609600"/>
          </a:xfrm>
        </p:spPr>
        <p:txBody>
          <a:bodyPr>
            <a:normAutofit fontScale="90000"/>
          </a:bodyPr>
          <a:lstStyle/>
          <a:p>
            <a:pPr eaLnBrk="1" hangingPunct="1"/>
            <a:r>
              <a:rPr lang="zh-CN" altLang="en-US" sz="3800" b="1" smtClean="0">
                <a:solidFill>
                  <a:schemeClr val="hlink"/>
                </a:solidFill>
              </a:rPr>
              <a:t>性能测试的方法和技巧</a:t>
            </a:r>
            <a:endParaRPr lang="zh-CN" altLang="en-US" sz="3800" b="1" smtClean="0">
              <a:solidFill>
                <a:schemeClr val="hlink"/>
              </a:solidFill>
            </a:endParaRPr>
          </a:p>
        </p:txBody>
      </p:sp>
      <p:sp>
        <p:nvSpPr>
          <p:cNvPr id="16387" name="Rectangle 3"/>
          <p:cNvSpPr>
            <a:spLocks noGrp="1" noChangeArrowheads="1"/>
          </p:cNvSpPr>
          <p:nvPr>
            <p:ph type="body" idx="1"/>
          </p:nvPr>
        </p:nvSpPr>
        <p:spPr>
          <a:xfrm>
            <a:off x="468313" y="1700213"/>
            <a:ext cx="8351837" cy="4645025"/>
          </a:xfrm>
        </p:spPr>
        <p:txBody>
          <a:bodyPr/>
          <a:lstStyle/>
          <a:p>
            <a:pPr eaLnBrk="1" hangingPunct="1">
              <a:buFont typeface="Wingdings" panose="05000000000000000000" pitchFamily="2" charset="2"/>
              <a:buNone/>
            </a:pPr>
            <a:r>
              <a:rPr lang="zh-CN" altLang="en-US" sz="1800" i="1" dirty="0" smtClean="0">
                <a:solidFill>
                  <a:srgbClr val="000000"/>
                </a:solidFill>
              </a:rPr>
              <a:t>	</a:t>
            </a:r>
            <a:r>
              <a:rPr lang="zh-CN" altLang="en-US" sz="2400" b="1" dirty="0" smtClean="0">
                <a:solidFill>
                  <a:srgbClr val="000000"/>
                </a:solidFill>
              </a:rPr>
              <a:t>两种负载类型</a:t>
            </a:r>
            <a:endParaRPr lang="en-US" altLang="zh-CN" sz="2400" b="1" dirty="0" smtClean="0">
              <a:solidFill>
                <a:srgbClr val="000000"/>
              </a:solidFill>
            </a:endParaRPr>
          </a:p>
          <a:p>
            <a:pPr lvl="1" eaLnBrk="1" hangingPunct="1">
              <a:lnSpc>
                <a:spcPct val="120000"/>
              </a:lnSpc>
              <a:buClr>
                <a:srgbClr val="000000"/>
              </a:buClr>
              <a:buFont typeface="Wingdings" panose="05000000000000000000" pitchFamily="2" charset="2"/>
              <a:buChar char="Ø"/>
            </a:pPr>
            <a:r>
              <a:rPr lang="en-US" altLang="zh-CN" sz="2400" dirty="0" smtClean="0">
                <a:solidFill>
                  <a:srgbClr val="000000"/>
                </a:solidFill>
                <a:ea typeface="楷体_GB2312" pitchFamily="49" charset="-122"/>
              </a:rPr>
              <a:t>“</a:t>
            </a:r>
            <a:r>
              <a:rPr lang="en-US" altLang="zh-CN" sz="2400" dirty="0" smtClean="0">
                <a:solidFill>
                  <a:srgbClr val="000000"/>
                </a:solidFill>
                <a:latin typeface="楷体_GB2312" pitchFamily="49" charset="-122"/>
                <a:ea typeface="楷体_GB2312" pitchFamily="49" charset="-122"/>
              </a:rPr>
              <a:t>flat</a:t>
            </a:r>
            <a:r>
              <a:rPr lang="en-US" altLang="zh-CN" sz="2400" dirty="0" smtClean="0">
                <a:solidFill>
                  <a:srgbClr val="000000"/>
                </a:solidFill>
                <a:ea typeface="楷体_GB2312" pitchFamily="49" charset="-122"/>
              </a:rPr>
              <a:t>”</a:t>
            </a:r>
            <a:r>
              <a:rPr lang="zh-CN" altLang="en-US" sz="2400" dirty="0" smtClean="0">
                <a:solidFill>
                  <a:srgbClr val="000000"/>
                </a:solidFill>
                <a:latin typeface="楷体_GB2312" pitchFamily="49" charset="-122"/>
                <a:ea typeface="楷体_GB2312" pitchFamily="49" charset="-122"/>
              </a:rPr>
              <a:t>测试</a:t>
            </a:r>
            <a:endParaRPr lang="zh-CN" altLang="en-US" sz="2400" dirty="0" smtClean="0">
              <a:solidFill>
                <a:srgbClr val="000000"/>
              </a:solidFill>
              <a:latin typeface="楷体_GB2312" pitchFamily="49" charset="-122"/>
              <a:ea typeface="楷体_GB2312" pitchFamily="49" charset="-122"/>
            </a:endParaRPr>
          </a:p>
          <a:p>
            <a:pPr lvl="1" eaLnBrk="1" hangingPunct="1">
              <a:lnSpc>
                <a:spcPct val="120000"/>
              </a:lnSpc>
              <a:buClr>
                <a:srgbClr val="000000"/>
              </a:buClr>
              <a:buFont typeface="Wingdings" panose="05000000000000000000" pitchFamily="2" charset="2"/>
              <a:buChar char="Ø"/>
            </a:pPr>
            <a:r>
              <a:rPr lang="en-US" altLang="zh-CN" sz="2400" dirty="0" smtClean="0">
                <a:solidFill>
                  <a:srgbClr val="000000"/>
                </a:solidFill>
                <a:latin typeface="楷体_GB2312" pitchFamily="49" charset="-122"/>
                <a:ea typeface="楷体_GB2312" pitchFamily="49" charset="-122"/>
              </a:rPr>
              <a:t>ramp-up</a:t>
            </a:r>
            <a:r>
              <a:rPr lang="zh-CN" altLang="en-US" sz="2400" dirty="0" smtClean="0">
                <a:solidFill>
                  <a:srgbClr val="000000"/>
                </a:solidFill>
                <a:latin typeface="楷体_GB2312" pitchFamily="49" charset="-122"/>
                <a:ea typeface="楷体_GB2312" pitchFamily="49" charset="-122"/>
              </a:rPr>
              <a:t>测试</a:t>
            </a:r>
            <a:endParaRPr lang="zh-CN" altLang="en-US" sz="2400" dirty="0" smtClean="0">
              <a:solidFill>
                <a:srgbClr val="000000"/>
              </a:solidFill>
              <a:latin typeface="楷体_GB2312" pitchFamily="49" charset="-122"/>
              <a:ea typeface="楷体_GB2312" pitchFamily="49" charset="-122"/>
            </a:endParaRPr>
          </a:p>
          <a:p>
            <a:pPr eaLnBrk="1" hangingPunct="1">
              <a:buFont typeface="Wingdings" panose="05000000000000000000" pitchFamily="2" charset="2"/>
              <a:buNone/>
            </a:pPr>
            <a:endParaRPr lang="zh-CN" altLang="en-US" sz="2400" i="1" dirty="0" smtClean="0">
              <a:solidFill>
                <a:srgbClr val="000000"/>
              </a:solidFill>
              <a:latin typeface="楷体_GB2312" pitchFamily="49" charset="-122"/>
              <a:ea typeface="楷体_GB2312" pitchFamily="49" charset="-122"/>
            </a:endParaRPr>
          </a:p>
          <a:p>
            <a:pPr eaLnBrk="1" hangingPunct="1">
              <a:buFont typeface="Wingdings" panose="05000000000000000000" pitchFamily="2" charset="2"/>
              <a:buNone/>
            </a:pPr>
            <a:r>
              <a:rPr lang="zh-CN" altLang="en-US" sz="2400" i="1" dirty="0" smtClean="0">
                <a:solidFill>
                  <a:srgbClr val="000000"/>
                </a:solidFill>
              </a:rPr>
              <a:t>	对于企业级的系统，性能测试的方法主要有：</a:t>
            </a:r>
            <a:endParaRPr lang="zh-CN" altLang="en-US" sz="2400" i="1" dirty="0" smtClean="0">
              <a:solidFill>
                <a:srgbClr val="000000"/>
              </a:solidFill>
            </a:endParaRPr>
          </a:p>
          <a:p>
            <a:pPr lvl="1" eaLnBrk="1" hangingPunct="1">
              <a:buClr>
                <a:srgbClr val="000000"/>
              </a:buClr>
              <a:buFont typeface="Wingdings" panose="05000000000000000000" pitchFamily="2" charset="2"/>
              <a:buChar char="Ø"/>
            </a:pPr>
            <a:r>
              <a:rPr lang="zh-CN" altLang="en-US" sz="2400" dirty="0" smtClean="0">
                <a:solidFill>
                  <a:srgbClr val="000000"/>
                </a:solidFill>
                <a:latin typeface="楷体_GB2312" pitchFamily="49" charset="-122"/>
                <a:ea typeface="楷体_GB2312" pitchFamily="49" charset="-122"/>
              </a:rPr>
              <a:t>基准测试</a:t>
            </a:r>
            <a:endParaRPr lang="zh-CN" altLang="en-US" sz="2400" dirty="0" smtClean="0">
              <a:solidFill>
                <a:srgbClr val="000000"/>
              </a:solidFill>
              <a:latin typeface="楷体_GB2312" pitchFamily="49" charset="-122"/>
              <a:ea typeface="楷体_GB2312" pitchFamily="49" charset="-122"/>
            </a:endParaRPr>
          </a:p>
          <a:p>
            <a:pPr lvl="1" eaLnBrk="1" hangingPunct="1">
              <a:buClr>
                <a:srgbClr val="000000"/>
              </a:buClr>
              <a:buFont typeface="Wingdings" panose="05000000000000000000" pitchFamily="2" charset="2"/>
              <a:buChar char="Ø"/>
            </a:pPr>
            <a:r>
              <a:rPr lang="zh-CN" altLang="en-US" sz="2400" dirty="0" smtClean="0">
                <a:solidFill>
                  <a:srgbClr val="000000"/>
                </a:solidFill>
                <a:latin typeface="楷体_GB2312" pitchFamily="49" charset="-122"/>
                <a:ea typeface="楷体_GB2312" pitchFamily="49" charset="-122"/>
              </a:rPr>
              <a:t>性能规划测试</a:t>
            </a:r>
            <a:endParaRPr lang="zh-CN" altLang="en-US" sz="2400" dirty="0" smtClean="0">
              <a:solidFill>
                <a:srgbClr val="000000"/>
              </a:solidFill>
              <a:latin typeface="楷体_GB2312" pitchFamily="49" charset="-122"/>
              <a:ea typeface="楷体_GB2312" pitchFamily="49" charset="-122"/>
            </a:endParaRPr>
          </a:p>
          <a:p>
            <a:pPr lvl="1" eaLnBrk="1" hangingPunct="1">
              <a:buClr>
                <a:srgbClr val="000000"/>
              </a:buClr>
              <a:buFont typeface="Wingdings" panose="05000000000000000000" pitchFamily="2" charset="2"/>
              <a:buChar char="Ø"/>
            </a:pPr>
            <a:r>
              <a:rPr lang="zh-CN" altLang="en-US" sz="2400" dirty="0" smtClean="0">
                <a:solidFill>
                  <a:srgbClr val="000000"/>
                </a:solidFill>
                <a:latin typeface="楷体_GB2312" pitchFamily="49" charset="-122"/>
                <a:ea typeface="楷体_GB2312" pitchFamily="49" charset="-122"/>
              </a:rPr>
              <a:t>渗入测试</a:t>
            </a:r>
            <a:endParaRPr lang="zh-CN" altLang="en-US" sz="2400" dirty="0" smtClean="0">
              <a:solidFill>
                <a:srgbClr val="000000"/>
              </a:solidFill>
              <a:latin typeface="楷体_GB2312" pitchFamily="49" charset="-122"/>
              <a:ea typeface="楷体_GB2312" pitchFamily="49" charset="-122"/>
            </a:endParaRPr>
          </a:p>
          <a:p>
            <a:pPr lvl="1" eaLnBrk="1" hangingPunct="1">
              <a:buClr>
                <a:srgbClr val="000000"/>
              </a:buClr>
              <a:buFont typeface="Wingdings" panose="05000000000000000000" pitchFamily="2" charset="2"/>
              <a:buChar char="Ø"/>
            </a:pPr>
            <a:r>
              <a:rPr lang="zh-CN" altLang="en-US" sz="2400" dirty="0" smtClean="0">
                <a:solidFill>
                  <a:srgbClr val="000000"/>
                </a:solidFill>
                <a:latin typeface="楷体_GB2312" pitchFamily="49" charset="-122"/>
                <a:ea typeface="楷体_GB2312" pitchFamily="49" charset="-122"/>
              </a:rPr>
              <a:t>峰谷测试</a:t>
            </a:r>
            <a:endParaRPr lang="zh-CN" altLang="en-US" sz="1700" dirty="0" smtClean="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600" b="1" smtClean="0">
                <a:solidFill>
                  <a:schemeClr val="hlink"/>
                </a:solidFill>
                <a:latin typeface="宋体" panose="02010600030101010101" pitchFamily="2" charset="-122"/>
              </a:rPr>
              <a:t>两种负载类型</a:t>
            </a:r>
            <a:endParaRPr lang="en-US" altLang="zh-CN" sz="3600" b="1" smtClean="0">
              <a:solidFill>
                <a:schemeClr val="hlink"/>
              </a:solidFill>
              <a:latin typeface="宋体" panose="02010600030101010101" pitchFamily="2" charset="-122"/>
            </a:endParaRPr>
          </a:p>
        </p:txBody>
      </p:sp>
      <p:sp>
        <p:nvSpPr>
          <p:cNvPr id="17411" name="Rectangle 3"/>
          <p:cNvSpPr>
            <a:spLocks noGrp="1" noChangeArrowheads="1"/>
          </p:cNvSpPr>
          <p:nvPr>
            <p:ph type="body" idx="1"/>
          </p:nvPr>
        </p:nvSpPr>
        <p:spPr>
          <a:xfrm>
            <a:off x="576263" y="1736725"/>
            <a:ext cx="8148637" cy="1404938"/>
          </a:xfrm>
        </p:spPr>
        <p:txBody>
          <a:bodyPr/>
          <a:lstStyle/>
          <a:p>
            <a:pPr eaLnBrk="1" hangingPunct="1">
              <a:buFont typeface="Wingdings" panose="05000000000000000000" pitchFamily="2" charset="2"/>
              <a:buNone/>
            </a:pPr>
            <a:r>
              <a:rPr lang="en-US" altLang="zh-CN" sz="2400" b="1" i="1" smtClean="0">
                <a:solidFill>
                  <a:srgbClr val="000000"/>
                </a:solidFill>
                <a:latin typeface="宋体" panose="02010600030101010101" pitchFamily="2" charset="-122"/>
              </a:rPr>
              <a:t>	</a:t>
            </a:r>
            <a:r>
              <a:rPr lang="en-US" altLang="zh-CN" sz="2400" b="1" smtClean="0">
                <a:solidFill>
                  <a:srgbClr val="3366FF"/>
                </a:solidFill>
              </a:rPr>
              <a:t>“</a:t>
            </a:r>
            <a:r>
              <a:rPr lang="en-US" altLang="zh-CN" sz="2400" b="1" smtClean="0">
                <a:solidFill>
                  <a:srgbClr val="3366FF"/>
                </a:solidFill>
                <a:latin typeface="宋体" panose="02010600030101010101" pitchFamily="2" charset="-122"/>
              </a:rPr>
              <a:t>Flat</a:t>
            </a:r>
            <a:r>
              <a:rPr lang="en-US" altLang="zh-CN" sz="2400" b="1" smtClean="0">
                <a:solidFill>
                  <a:srgbClr val="3366FF"/>
                </a:solidFill>
              </a:rPr>
              <a:t>”</a:t>
            </a:r>
            <a:r>
              <a:rPr lang="zh-CN" altLang="en-US" sz="2400" b="1" smtClean="0">
                <a:solidFill>
                  <a:srgbClr val="3366FF"/>
                </a:solidFill>
                <a:latin typeface="宋体" panose="02010600030101010101" pitchFamily="2" charset="-122"/>
              </a:rPr>
              <a:t>测试</a:t>
            </a:r>
            <a:r>
              <a:rPr lang="en-US" altLang="zh-CN" sz="2400" b="1" smtClean="0">
                <a:solidFill>
                  <a:srgbClr val="000000"/>
                </a:solidFill>
                <a:latin typeface="宋体" panose="02010600030101010101" pitchFamily="2" charset="-122"/>
              </a:rPr>
              <a:t>:</a:t>
            </a:r>
            <a:r>
              <a:rPr lang="en-US" altLang="zh-CN" sz="2400" smtClean="0">
                <a:solidFill>
                  <a:srgbClr val="000000"/>
                </a:solidFill>
                <a:latin typeface="宋体" panose="02010600030101010101" pitchFamily="2" charset="-122"/>
              </a:rPr>
              <a:t> </a:t>
            </a:r>
            <a:r>
              <a:rPr lang="zh-CN" altLang="en-US" sz="2400" smtClean="0">
                <a:solidFill>
                  <a:srgbClr val="000000"/>
                </a:solidFill>
                <a:latin typeface="宋体" panose="02010600030101010101" pitchFamily="2" charset="-122"/>
              </a:rPr>
              <a:t>对于一次给定的测试，应该取响应时间和吞吐量的平均值。精确地获得这些值的唯一方法是</a:t>
            </a:r>
            <a:r>
              <a:rPr lang="zh-CN" altLang="en-US" sz="2400" b="1" smtClean="0">
                <a:solidFill>
                  <a:srgbClr val="3366FF"/>
                </a:solidFill>
                <a:latin typeface="宋体" panose="02010600030101010101" pitchFamily="2" charset="-122"/>
              </a:rPr>
              <a:t>一次</a:t>
            </a:r>
            <a:r>
              <a:rPr lang="zh-CN" altLang="en-US" sz="2400" b="1" smtClean="0">
                <a:solidFill>
                  <a:srgbClr val="000000"/>
                </a:solidFill>
                <a:latin typeface="宋体" panose="02010600030101010101" pitchFamily="2" charset="-122"/>
              </a:rPr>
              <a:t>加载所有的用户</a:t>
            </a:r>
            <a:r>
              <a:rPr lang="zh-CN" altLang="en-US" sz="2400" smtClean="0">
                <a:solidFill>
                  <a:srgbClr val="000000"/>
                </a:solidFill>
                <a:latin typeface="宋体" panose="02010600030101010101" pitchFamily="2" charset="-122"/>
              </a:rPr>
              <a:t>，然后在预定的</a:t>
            </a:r>
            <a:r>
              <a:rPr lang="zh-CN" altLang="en-US" sz="2400" b="1" smtClean="0">
                <a:solidFill>
                  <a:srgbClr val="000000"/>
                </a:solidFill>
                <a:latin typeface="宋体" panose="02010600030101010101" pitchFamily="2" charset="-122"/>
              </a:rPr>
              <a:t>时间段内持续</a:t>
            </a:r>
            <a:r>
              <a:rPr lang="zh-CN" altLang="en-US" sz="2400" smtClean="0">
                <a:solidFill>
                  <a:srgbClr val="000000"/>
                </a:solidFill>
                <a:latin typeface="宋体" panose="02010600030101010101" pitchFamily="2" charset="-122"/>
              </a:rPr>
              <a:t>运行。</a:t>
            </a:r>
            <a:endParaRPr lang="zh-CN" altLang="en-US" sz="2400" smtClean="0">
              <a:latin typeface="宋体" panose="02010600030101010101" pitchFamily="2" charset="-122"/>
            </a:endParaRPr>
          </a:p>
        </p:txBody>
      </p:sp>
      <p:sp>
        <p:nvSpPr>
          <p:cNvPr id="17412" name="Text Box 4"/>
          <p:cNvSpPr txBox="1">
            <a:spLocks noChangeArrowheads="1"/>
          </p:cNvSpPr>
          <p:nvPr/>
        </p:nvSpPr>
        <p:spPr bwMode="auto">
          <a:xfrm>
            <a:off x="517525" y="5667375"/>
            <a:ext cx="8185150" cy="366713"/>
          </a:xfrm>
          <a:prstGeom prst="rect">
            <a:avLst/>
          </a:prstGeom>
          <a:noFill/>
          <a:ln w="9525">
            <a:noFill/>
            <a:miter lim="800000"/>
          </a:ln>
        </p:spPr>
        <p:txBody>
          <a:bodyPr>
            <a:spAutoFit/>
          </a:bodyPr>
          <a:lstStyle/>
          <a:p>
            <a:endParaRPr lang="zh-CN" altLang="en-US">
              <a:solidFill>
                <a:srgbClr val="000000"/>
              </a:solidFill>
              <a:latin typeface="宋体" panose="02010600030101010101" pitchFamily="2" charset="-122"/>
              <a:cs typeface="Arial" panose="020B0604020202020204" pitchFamily="34" charset="0"/>
            </a:endParaRPr>
          </a:p>
        </p:txBody>
      </p:sp>
      <p:pic>
        <p:nvPicPr>
          <p:cNvPr id="17413" name="Picture 5" descr="4b-flat"/>
          <p:cNvPicPr>
            <a:picLocks noChangeAspect="1" noChangeArrowheads="1"/>
          </p:cNvPicPr>
          <p:nvPr/>
        </p:nvPicPr>
        <p:blipFill>
          <a:blip r:embed="rId1"/>
          <a:srcRect/>
          <a:stretch>
            <a:fillRect/>
          </a:stretch>
        </p:blipFill>
        <p:spPr bwMode="auto">
          <a:xfrm>
            <a:off x="1439863" y="3033713"/>
            <a:ext cx="5903912" cy="3584575"/>
          </a:xfrm>
          <a:prstGeom prst="rect">
            <a:avLst/>
          </a:prstGeom>
          <a:noFill/>
          <a:ln w="9525">
            <a:noFill/>
            <a:miter lim="800000"/>
            <a:headEnd/>
            <a:tailEnd/>
          </a:ln>
        </p:spPr>
      </p:pic>
      <p:sp>
        <p:nvSpPr>
          <p:cNvPr id="1610758" name="Line 6"/>
          <p:cNvSpPr>
            <a:spLocks noChangeShapeType="1"/>
          </p:cNvSpPr>
          <p:nvPr/>
        </p:nvSpPr>
        <p:spPr bwMode="auto">
          <a:xfrm>
            <a:off x="2771775" y="3213100"/>
            <a:ext cx="4032250" cy="0"/>
          </a:xfrm>
          <a:prstGeom prst="line">
            <a:avLst/>
          </a:prstGeom>
          <a:noFill/>
          <a:ln w="28575">
            <a:solidFill>
              <a:schemeClr val="accent2"/>
            </a:solidFill>
            <a:round/>
          </a:ln>
        </p:spPr>
        <p:txBody>
          <a:bodyPr lIns="0" tIns="0" rIns="0" bIns="0" anchor="ctr"/>
          <a:lstStyle/>
          <a:p>
            <a:endParaRPr lang="zh-CN" altLang="en-US"/>
          </a:p>
        </p:txBody>
      </p:sp>
      <p:sp>
        <p:nvSpPr>
          <p:cNvPr id="17415" name="Text Box 7"/>
          <p:cNvSpPr txBox="1">
            <a:spLocks noChangeArrowheads="1"/>
          </p:cNvSpPr>
          <p:nvPr/>
        </p:nvSpPr>
        <p:spPr bwMode="auto">
          <a:xfrm>
            <a:off x="3816350" y="3573463"/>
            <a:ext cx="1871663" cy="304800"/>
          </a:xfrm>
          <a:prstGeom prst="rect">
            <a:avLst/>
          </a:prstGeom>
          <a:noFill/>
          <a:ln w="9525">
            <a:noFill/>
            <a:miter lim="800000"/>
          </a:ln>
        </p:spPr>
        <p:txBody>
          <a:bodyPr lIns="0" tIns="0" rIns="0" bIns="0">
            <a:spAutoFit/>
          </a:bodyPr>
          <a:lstStyle/>
          <a:p>
            <a:pPr>
              <a:spcBef>
                <a:spcPct val="50000"/>
              </a:spcBef>
            </a:pPr>
            <a:r>
              <a:rPr lang="zh-CN" altLang="en-US" sz="2000" b="1" u="sng"/>
              <a:t>虚拟用户的数量</a:t>
            </a:r>
            <a:endParaRPr lang="zh-CN" altLang="en-US" sz="2000" b="1"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0758"/>
                                        </p:tgtEl>
                                        <p:attrNameLst>
                                          <p:attrName>style.visibility</p:attrName>
                                        </p:attrNameLst>
                                      </p:cBhvr>
                                      <p:to>
                                        <p:strVal val="visible"/>
                                      </p:to>
                                    </p:set>
                                    <p:anim calcmode="lin" valueType="num">
                                      <p:cBhvr additive="base">
                                        <p:cTn id="7" dur="500" fill="hold"/>
                                        <p:tgtEl>
                                          <p:spTgt spid="1610758"/>
                                        </p:tgtEl>
                                        <p:attrNameLst>
                                          <p:attrName>ppt_x</p:attrName>
                                        </p:attrNameLst>
                                      </p:cBhvr>
                                      <p:tavLst>
                                        <p:tav tm="0">
                                          <p:val>
                                            <p:strVal val="0-#ppt_w/2"/>
                                          </p:val>
                                        </p:tav>
                                        <p:tav tm="100000">
                                          <p:val>
                                            <p:strVal val="#ppt_x"/>
                                          </p:val>
                                        </p:tav>
                                      </p:tavLst>
                                    </p:anim>
                                    <p:anim calcmode="lin" valueType="num">
                                      <p:cBhvr additive="base">
                                        <p:cTn id="8" dur="500" fill="hold"/>
                                        <p:tgtEl>
                                          <p:spTgt spid="16107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075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600" b="1" smtClean="0">
                <a:solidFill>
                  <a:schemeClr val="hlink"/>
                </a:solidFill>
                <a:latin typeface="宋体" panose="02010600030101010101" pitchFamily="2" charset="-122"/>
              </a:rPr>
              <a:t>两种负载类型</a:t>
            </a:r>
            <a:endParaRPr lang="zh-CN" altLang="en-US" sz="3600" b="1" smtClean="0">
              <a:solidFill>
                <a:schemeClr val="hlink"/>
              </a:solidFill>
              <a:latin typeface="宋体" panose="02010600030101010101" pitchFamily="2" charset="-122"/>
            </a:endParaRPr>
          </a:p>
        </p:txBody>
      </p:sp>
      <p:sp>
        <p:nvSpPr>
          <p:cNvPr id="18435" name="Rectangle 3"/>
          <p:cNvSpPr>
            <a:spLocks noGrp="1" noChangeArrowheads="1"/>
          </p:cNvSpPr>
          <p:nvPr>
            <p:ph type="body" idx="1"/>
          </p:nvPr>
        </p:nvSpPr>
        <p:spPr>
          <a:xfrm>
            <a:off x="419100" y="1536700"/>
            <a:ext cx="8148638" cy="2071688"/>
          </a:xfrm>
        </p:spPr>
        <p:txBody>
          <a:bodyPr/>
          <a:lstStyle/>
          <a:p>
            <a:pPr eaLnBrk="1" hangingPunct="1">
              <a:buFont typeface="Wingdings" panose="05000000000000000000" pitchFamily="2" charset="2"/>
              <a:buNone/>
            </a:pPr>
            <a:r>
              <a:rPr lang="en-US" altLang="zh-CN" sz="2400" b="1" i="1" smtClean="0">
                <a:solidFill>
                  <a:srgbClr val="000000"/>
                </a:solidFill>
                <a:latin typeface="宋体" panose="02010600030101010101" pitchFamily="2" charset="-122"/>
              </a:rPr>
              <a:t>	</a:t>
            </a:r>
            <a:r>
              <a:rPr lang="en-US" altLang="zh-CN" sz="2400" i="1" smtClean="0">
                <a:solidFill>
                  <a:srgbClr val="000000"/>
                </a:solidFill>
                <a:latin typeface="宋体" panose="02010600030101010101" pitchFamily="2" charset="-122"/>
              </a:rPr>
              <a:t> </a:t>
            </a:r>
            <a:r>
              <a:rPr lang="en-US" altLang="zh-CN" sz="2400" b="1" smtClean="0">
                <a:solidFill>
                  <a:srgbClr val="3366FF"/>
                </a:solidFill>
                <a:latin typeface="宋体" panose="02010600030101010101" pitchFamily="2" charset="-122"/>
              </a:rPr>
              <a:t>Ramp-up</a:t>
            </a:r>
            <a:r>
              <a:rPr lang="zh-CN" altLang="en-US" sz="2400" b="1" smtClean="0">
                <a:solidFill>
                  <a:srgbClr val="3366FF"/>
                </a:solidFill>
                <a:latin typeface="宋体" panose="02010600030101010101" pitchFamily="2" charset="-122"/>
              </a:rPr>
              <a:t>测试</a:t>
            </a:r>
            <a:r>
              <a:rPr lang="en-US" altLang="zh-CN" sz="2400" b="1" smtClean="0">
                <a:solidFill>
                  <a:srgbClr val="3366FF"/>
                </a:solidFill>
                <a:latin typeface="宋体" panose="02010600030101010101" pitchFamily="2" charset="-122"/>
              </a:rPr>
              <a:t>:</a:t>
            </a:r>
            <a:r>
              <a:rPr lang="en-US" altLang="zh-CN" sz="2400" smtClean="0">
                <a:solidFill>
                  <a:srgbClr val="000000"/>
                </a:solidFill>
                <a:latin typeface="宋体" panose="02010600030101010101" pitchFamily="2" charset="-122"/>
              </a:rPr>
              <a:t> </a:t>
            </a:r>
            <a:r>
              <a:rPr lang="zh-CN" altLang="en-US" sz="2400" smtClean="0">
                <a:solidFill>
                  <a:srgbClr val="000000"/>
                </a:solidFill>
                <a:latin typeface="宋体" panose="02010600030101010101" pitchFamily="2" charset="-122"/>
              </a:rPr>
              <a:t>用户是交错上升的（每几秒增加一些新用户）。</a:t>
            </a:r>
            <a:r>
              <a:rPr lang="en-US" altLang="zh-CN" sz="2400" smtClean="0">
                <a:solidFill>
                  <a:srgbClr val="000000"/>
                </a:solidFill>
                <a:latin typeface="宋体" panose="02010600030101010101" pitchFamily="2" charset="-122"/>
              </a:rPr>
              <a:t>ramp-up</a:t>
            </a:r>
            <a:r>
              <a:rPr lang="zh-CN" altLang="en-US" sz="2400" smtClean="0">
                <a:solidFill>
                  <a:srgbClr val="000000"/>
                </a:solidFill>
                <a:latin typeface="宋体" panose="02010600030101010101" pitchFamily="2" charset="-122"/>
              </a:rPr>
              <a:t>测试不能产生精确和可重现的平均值，这是因为由于用户的增加是每次一部分，系统的负载在不断地变化。其优点是，可以看出随着系统负载的改变，测量值是如何改变的</a:t>
            </a:r>
            <a:r>
              <a:rPr lang="en-US" altLang="zh-CN" sz="2400" smtClean="0">
                <a:solidFill>
                  <a:srgbClr val="000000"/>
                </a:solidFill>
                <a:latin typeface="宋体" panose="02010600030101010101" pitchFamily="2" charset="-122"/>
                <a:sym typeface="Wingdings" panose="05000000000000000000" pitchFamily="2" charset="2"/>
              </a:rPr>
              <a:t></a:t>
            </a:r>
            <a:r>
              <a:rPr lang="zh-CN" altLang="en-US" sz="2400" smtClean="0">
                <a:solidFill>
                  <a:srgbClr val="000000"/>
                </a:solidFill>
                <a:latin typeface="宋体" panose="02010600030101010101" pitchFamily="2" charset="-122"/>
              </a:rPr>
              <a:t>据此选择要运行的</a:t>
            </a:r>
            <a:r>
              <a:rPr lang="en-US" altLang="zh-CN" sz="2400" smtClean="0">
                <a:solidFill>
                  <a:srgbClr val="000000"/>
                </a:solidFill>
                <a:latin typeface="宋体" panose="02010600030101010101" pitchFamily="2" charset="-122"/>
              </a:rPr>
              <a:t>flat</a:t>
            </a:r>
            <a:r>
              <a:rPr lang="zh-CN" altLang="en-US" sz="2400" smtClean="0">
                <a:solidFill>
                  <a:srgbClr val="000000"/>
                </a:solidFill>
                <a:latin typeface="宋体" panose="02010600030101010101" pitchFamily="2" charset="-122"/>
              </a:rPr>
              <a:t>测试的范围。</a:t>
            </a:r>
            <a:endParaRPr lang="zh-CN" altLang="en-US" sz="2400" smtClean="0">
              <a:latin typeface="宋体" panose="02010600030101010101" pitchFamily="2" charset="-122"/>
            </a:endParaRPr>
          </a:p>
        </p:txBody>
      </p:sp>
      <p:sp>
        <p:nvSpPr>
          <p:cNvPr id="18436" name="Text Box 4"/>
          <p:cNvSpPr txBox="1">
            <a:spLocks noChangeArrowheads="1"/>
          </p:cNvSpPr>
          <p:nvPr/>
        </p:nvSpPr>
        <p:spPr bwMode="auto">
          <a:xfrm>
            <a:off x="517525" y="5667375"/>
            <a:ext cx="8185150" cy="366713"/>
          </a:xfrm>
          <a:prstGeom prst="rect">
            <a:avLst/>
          </a:prstGeom>
          <a:noFill/>
          <a:ln w="9525">
            <a:noFill/>
            <a:miter lim="800000"/>
          </a:ln>
        </p:spPr>
        <p:txBody>
          <a:bodyPr>
            <a:spAutoFit/>
          </a:bodyPr>
          <a:lstStyle/>
          <a:p>
            <a:endParaRPr lang="zh-CN" altLang="en-US">
              <a:solidFill>
                <a:srgbClr val="000000"/>
              </a:solidFill>
              <a:latin typeface="宋体" panose="02010600030101010101" pitchFamily="2" charset="-122"/>
              <a:cs typeface="Arial" panose="020B0604020202020204" pitchFamily="34" charset="0"/>
            </a:endParaRPr>
          </a:p>
        </p:txBody>
      </p:sp>
      <p:pic>
        <p:nvPicPr>
          <p:cNvPr id="18437" name="Picture 7" descr="5b-Vuser"/>
          <p:cNvPicPr>
            <a:picLocks noChangeAspect="1" noChangeArrowheads="1"/>
          </p:cNvPicPr>
          <p:nvPr/>
        </p:nvPicPr>
        <p:blipFill>
          <a:blip r:embed="rId1"/>
          <a:srcRect/>
          <a:stretch>
            <a:fillRect/>
          </a:stretch>
        </p:blipFill>
        <p:spPr bwMode="auto">
          <a:xfrm>
            <a:off x="1943100" y="3608388"/>
            <a:ext cx="5545138" cy="2970212"/>
          </a:xfrm>
          <a:prstGeom prst="rect">
            <a:avLst/>
          </a:prstGeom>
          <a:noFill/>
          <a:ln w="9525">
            <a:noFill/>
            <a:miter lim="800000"/>
            <a:headEnd/>
            <a:tailEnd/>
          </a:ln>
        </p:spPr>
      </p:pic>
      <p:sp>
        <p:nvSpPr>
          <p:cNvPr id="1649672" name="Line 8"/>
          <p:cNvSpPr>
            <a:spLocks noChangeShapeType="1"/>
          </p:cNvSpPr>
          <p:nvPr/>
        </p:nvSpPr>
        <p:spPr bwMode="auto">
          <a:xfrm flipV="1">
            <a:off x="2411413" y="3681413"/>
            <a:ext cx="4319587" cy="2413000"/>
          </a:xfrm>
          <a:prstGeom prst="line">
            <a:avLst/>
          </a:prstGeom>
          <a:noFill/>
          <a:ln w="28575">
            <a:solidFill>
              <a:schemeClr val="accent2"/>
            </a:solidFill>
            <a:round/>
          </a:ln>
        </p:spPr>
        <p:txBody>
          <a:bodyPr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49672"/>
                                        </p:tgtEl>
                                        <p:attrNameLst>
                                          <p:attrName>style.visibility</p:attrName>
                                        </p:attrNameLst>
                                      </p:cBhvr>
                                      <p:to>
                                        <p:strVal val="visible"/>
                                      </p:to>
                                    </p:set>
                                    <p:anim calcmode="lin" valueType="num">
                                      <p:cBhvr additive="base">
                                        <p:cTn id="7" dur="500" fill="hold"/>
                                        <p:tgtEl>
                                          <p:spTgt spid="1649672"/>
                                        </p:tgtEl>
                                        <p:attrNameLst>
                                          <p:attrName>ppt_x</p:attrName>
                                        </p:attrNameLst>
                                      </p:cBhvr>
                                      <p:tavLst>
                                        <p:tav tm="0">
                                          <p:val>
                                            <p:strVal val="0-#ppt_w/2"/>
                                          </p:val>
                                        </p:tav>
                                        <p:tav tm="100000">
                                          <p:val>
                                            <p:strVal val="#ppt_x"/>
                                          </p:val>
                                        </p:tav>
                                      </p:tavLst>
                                    </p:anim>
                                    <p:anim calcmode="lin" valueType="num">
                                      <p:cBhvr additive="base">
                                        <p:cTn id="8" dur="500" fill="hold"/>
                                        <p:tgtEl>
                                          <p:spTgt spid="16496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650" y="296863"/>
            <a:ext cx="4702175" cy="871537"/>
          </a:xfrm>
        </p:spPr>
        <p:txBody>
          <a:bodyPr/>
          <a:lstStyle/>
          <a:p>
            <a:pPr eaLnBrk="1" hangingPunct="1"/>
            <a:r>
              <a:rPr lang="zh-CN" altLang="en-US" sz="3600" b="1" dirty="0" smtClean="0">
                <a:solidFill>
                  <a:schemeClr val="hlink"/>
                </a:solidFill>
              </a:rPr>
              <a:t>基准测试</a:t>
            </a:r>
            <a:endParaRPr lang="en-US" altLang="zh-CN" sz="3600" b="1" dirty="0" smtClean="0">
              <a:solidFill>
                <a:schemeClr val="hlink"/>
              </a:solidFill>
            </a:endParaRPr>
          </a:p>
        </p:txBody>
      </p:sp>
      <p:sp>
        <p:nvSpPr>
          <p:cNvPr id="1612803" name="Rectangle 3"/>
          <p:cNvSpPr>
            <a:spLocks noGrp="1" noChangeArrowheads="1"/>
          </p:cNvSpPr>
          <p:nvPr>
            <p:ph type="body" idx="1"/>
          </p:nvPr>
        </p:nvSpPr>
        <p:spPr>
          <a:xfrm>
            <a:off x="468313" y="2781300"/>
            <a:ext cx="7704137" cy="827088"/>
          </a:xfrm>
        </p:spPr>
        <p:txBody>
          <a:bodyPr/>
          <a:lstStyle/>
          <a:p>
            <a:pPr marL="906780" eaLnBrk="1" hangingPunct="1"/>
            <a:r>
              <a:rPr lang="zh-CN" altLang="en-US" sz="2000" smtClean="0">
                <a:solidFill>
                  <a:srgbClr val="000000"/>
                </a:solidFill>
                <a:ea typeface="楷体_GB2312" pitchFamily="49" charset="-122"/>
              </a:rPr>
              <a:t>同时与服务器通信的连接（或虚拟用户）的数目，</a:t>
            </a:r>
            <a:endParaRPr lang="zh-CN" altLang="en-US" sz="2000" smtClean="0">
              <a:solidFill>
                <a:srgbClr val="000000"/>
              </a:solidFill>
              <a:ea typeface="楷体_GB2312" pitchFamily="49" charset="-122"/>
            </a:endParaRPr>
          </a:p>
          <a:p>
            <a:pPr marL="906780" eaLnBrk="1" hangingPunct="1"/>
            <a:r>
              <a:rPr lang="zh-CN" altLang="en-US" sz="2000" smtClean="0">
                <a:solidFill>
                  <a:srgbClr val="000000"/>
                </a:solidFill>
                <a:ea typeface="楷体_GB2312" pitchFamily="49" charset="-122"/>
              </a:rPr>
              <a:t>每个虚拟用户请求之间间隔时间的长短。</a:t>
            </a:r>
            <a:endParaRPr lang="zh-CN" altLang="en-US" sz="2000" smtClean="0">
              <a:solidFill>
                <a:srgbClr val="000000"/>
              </a:solidFill>
              <a:ea typeface="楷体_GB2312" pitchFamily="49" charset="-122"/>
            </a:endParaRPr>
          </a:p>
        </p:txBody>
      </p:sp>
      <p:sp>
        <p:nvSpPr>
          <p:cNvPr id="1612806" name="Text Box 6"/>
          <p:cNvSpPr txBox="1">
            <a:spLocks noChangeArrowheads="1"/>
          </p:cNvSpPr>
          <p:nvPr/>
        </p:nvSpPr>
        <p:spPr bwMode="auto">
          <a:xfrm>
            <a:off x="719138" y="4868863"/>
            <a:ext cx="7921625" cy="701675"/>
          </a:xfrm>
          <a:prstGeom prst="rect">
            <a:avLst/>
          </a:prstGeom>
          <a:noFill/>
          <a:ln w="9525">
            <a:noFill/>
            <a:miter lim="800000"/>
          </a:ln>
        </p:spPr>
        <p:txBody>
          <a:bodyPr>
            <a:spAutoFit/>
          </a:bodyPr>
          <a:lstStyle/>
          <a:p>
            <a:pPr>
              <a:spcBef>
                <a:spcPct val="20000"/>
              </a:spcBef>
              <a:spcAft>
                <a:spcPct val="40000"/>
              </a:spcAft>
            </a:pPr>
            <a:r>
              <a:rPr lang="zh-CN" altLang="en-US" sz="2000">
                <a:solidFill>
                  <a:srgbClr val="000000"/>
                </a:solidFill>
                <a:latin typeface="楷体_GB2312" pitchFamily="49" charset="-122"/>
                <a:ea typeface="楷体_GB2312" pitchFamily="49" charset="-122"/>
                <a:cs typeface="Arial" panose="020B0604020202020204" pitchFamily="34" charset="0"/>
              </a:rPr>
              <a:t>随着服务器上负载的增加，吞吐量会不断攀升，直到到达一个点</a:t>
            </a:r>
            <a:r>
              <a:rPr lang="en-US" altLang="zh-CN" sz="2000">
                <a:solidFill>
                  <a:srgbClr val="000000"/>
                </a:solidFill>
                <a:latin typeface="楷体_GB2312" pitchFamily="49" charset="-122"/>
                <a:ea typeface="楷体_GB2312" pitchFamily="49" charset="-122"/>
                <a:cs typeface="Arial" panose="020B0604020202020204" pitchFamily="34" charset="0"/>
              </a:rPr>
              <a:t>, </a:t>
            </a:r>
            <a:r>
              <a:rPr lang="zh-CN" altLang="en-US" sz="2000">
                <a:solidFill>
                  <a:srgbClr val="000000"/>
                </a:solidFill>
                <a:latin typeface="楷体_GB2312" pitchFamily="49" charset="-122"/>
                <a:ea typeface="楷体_GB2312" pitchFamily="49" charset="-122"/>
                <a:cs typeface="Arial" panose="020B0604020202020204" pitchFamily="34" charset="0"/>
              </a:rPr>
              <a:t>并在这个点上稳定下来</a:t>
            </a:r>
            <a:endParaRPr lang="zh-CN" altLang="en-US" sz="2000">
              <a:solidFill>
                <a:srgbClr val="000000"/>
              </a:solidFill>
              <a:latin typeface="楷体_GB2312" pitchFamily="49" charset="-122"/>
              <a:ea typeface="楷体_GB2312" pitchFamily="49" charset="-122"/>
              <a:cs typeface="Arial" panose="020B0604020202020204" pitchFamily="34" charset="0"/>
            </a:endParaRPr>
          </a:p>
        </p:txBody>
      </p:sp>
      <p:sp>
        <p:nvSpPr>
          <p:cNvPr id="21509" name="Rectangle 7"/>
          <p:cNvSpPr>
            <a:spLocks noChangeArrowheads="1"/>
          </p:cNvSpPr>
          <p:nvPr/>
        </p:nvSpPr>
        <p:spPr bwMode="auto">
          <a:xfrm>
            <a:off x="792163" y="1592263"/>
            <a:ext cx="7883525" cy="1095375"/>
          </a:xfrm>
          <a:prstGeom prst="rect">
            <a:avLst/>
          </a:prstGeom>
          <a:noFill/>
          <a:ln w="9525">
            <a:noFill/>
            <a:miter lim="800000"/>
          </a:ln>
        </p:spPr>
        <p:txBody>
          <a:bodyPr lIns="0" tIns="0" rIns="0" bIns="0">
            <a:spAutoFit/>
          </a:bodyPr>
          <a:lstStyle/>
          <a:p>
            <a:r>
              <a:rPr lang="zh-CN" altLang="en-US" sz="2400" b="1">
                <a:solidFill>
                  <a:srgbClr val="000000"/>
                </a:solidFill>
              </a:rPr>
              <a:t>基准测试的关键是要获得一致的、可再现的结果。</a:t>
            </a:r>
            <a:endParaRPr lang="zh-CN" altLang="en-US" sz="2400" b="1" i="1">
              <a:solidFill>
                <a:srgbClr val="000000"/>
              </a:solidFill>
            </a:endParaRPr>
          </a:p>
          <a:p>
            <a:r>
              <a:rPr lang="zh-CN" altLang="en-US" sz="2400">
                <a:solidFill>
                  <a:srgbClr val="000000"/>
                </a:solidFill>
              </a:rPr>
              <a:t>假定测试的两个指标是服务器的</a:t>
            </a:r>
            <a:r>
              <a:rPr lang="zh-CN" altLang="en-US" sz="2400" b="1">
                <a:solidFill>
                  <a:srgbClr val="3366FF"/>
                </a:solidFill>
              </a:rPr>
              <a:t>响应时间</a:t>
            </a:r>
            <a:r>
              <a:rPr lang="zh-CN" altLang="en-US" sz="2400">
                <a:solidFill>
                  <a:srgbClr val="000000"/>
                </a:solidFill>
              </a:rPr>
              <a:t>和</a:t>
            </a:r>
            <a:r>
              <a:rPr lang="zh-CN" altLang="en-US" sz="2400" b="1">
                <a:solidFill>
                  <a:srgbClr val="3366FF"/>
                </a:solidFill>
              </a:rPr>
              <a:t>吞吐量</a:t>
            </a:r>
            <a:r>
              <a:rPr lang="zh-CN" altLang="en-US" sz="2400">
                <a:solidFill>
                  <a:srgbClr val="000000"/>
                </a:solidFill>
              </a:rPr>
              <a:t>，会受到负载的影响。而负载又受两个因素影响：</a:t>
            </a:r>
            <a:endParaRPr lang="zh-CN" altLang="en-US" sz="2400">
              <a:solidFill>
                <a:srgbClr val="000000"/>
              </a:solidFill>
            </a:endParaRPr>
          </a:p>
        </p:txBody>
      </p:sp>
      <p:sp>
        <p:nvSpPr>
          <p:cNvPr id="1612808" name="Rectangle 8"/>
          <p:cNvSpPr>
            <a:spLocks noChangeArrowheads="1"/>
          </p:cNvSpPr>
          <p:nvPr/>
        </p:nvSpPr>
        <p:spPr bwMode="auto">
          <a:xfrm>
            <a:off x="792163" y="3536950"/>
            <a:ext cx="7777162" cy="914400"/>
          </a:xfrm>
          <a:prstGeom prst="rect">
            <a:avLst/>
          </a:prstGeom>
          <a:noFill/>
          <a:ln w="9525">
            <a:noFill/>
            <a:miter lim="800000"/>
          </a:ln>
        </p:spPr>
        <p:txBody>
          <a:bodyPr lIns="0" tIns="0" rIns="0" bIns="0">
            <a:spAutoFit/>
          </a:bodyPr>
          <a:lstStyle/>
          <a:p>
            <a:pPr>
              <a:spcBef>
                <a:spcPct val="20000"/>
              </a:spcBef>
              <a:buClr>
                <a:schemeClr val="folHlink"/>
              </a:buClr>
              <a:buSzPct val="90000"/>
              <a:buFont typeface="Wingdings" panose="05000000000000000000" pitchFamily="2" charset="2"/>
              <a:buNone/>
            </a:pPr>
            <a:r>
              <a:rPr lang="zh-CN" altLang="en-US" sz="2000">
                <a:solidFill>
                  <a:srgbClr val="000000"/>
                </a:solidFill>
              </a:rPr>
              <a:t>与服务器通信的用户越多，负载就越大。同样，请求之间间隔时间越短，负载也越大。这两个因素的不同组合会产生不同的服务器负载等级</a:t>
            </a:r>
            <a:r>
              <a:rPr lang="en-US" altLang="zh-CN" sz="2000">
                <a:solidFill>
                  <a:srgbClr val="000000"/>
                </a:solidFill>
              </a:rPr>
              <a:t>.</a:t>
            </a:r>
            <a:endParaRPr lang="en-US" altLang="zh-CN" sz="2000">
              <a:solidFill>
                <a:srgbClr val="000000"/>
              </a:solidFill>
            </a:endParaRPr>
          </a:p>
        </p:txBody>
      </p:sp>
      <p:grpSp>
        <p:nvGrpSpPr>
          <p:cNvPr id="2" name="Group 14"/>
          <p:cNvGrpSpPr/>
          <p:nvPr/>
        </p:nvGrpSpPr>
        <p:grpSpPr bwMode="auto">
          <a:xfrm>
            <a:off x="847725" y="1968500"/>
            <a:ext cx="7967663" cy="4152900"/>
            <a:chOff x="0" y="981"/>
            <a:chExt cx="5624" cy="3197"/>
          </a:xfrm>
        </p:grpSpPr>
        <p:pic>
          <p:nvPicPr>
            <p:cNvPr id="21512" name="Picture 11" descr="1b-PDpS"/>
            <p:cNvPicPr>
              <a:picLocks noChangeAspect="1" noChangeArrowheads="1"/>
            </p:cNvPicPr>
            <p:nvPr/>
          </p:nvPicPr>
          <p:blipFill>
            <a:blip r:embed="rId1"/>
            <a:srcRect/>
            <a:stretch>
              <a:fillRect/>
            </a:stretch>
          </p:blipFill>
          <p:spPr bwMode="auto">
            <a:xfrm>
              <a:off x="0" y="981"/>
              <a:ext cx="5624" cy="3197"/>
            </a:xfrm>
            <a:prstGeom prst="rect">
              <a:avLst/>
            </a:prstGeom>
            <a:noFill/>
            <a:ln w="9525">
              <a:noFill/>
              <a:miter lim="800000"/>
              <a:headEnd/>
              <a:tailEnd/>
            </a:ln>
          </p:spPr>
        </p:pic>
        <p:sp>
          <p:nvSpPr>
            <p:cNvPr id="21513" name="Line 12"/>
            <p:cNvSpPr>
              <a:spLocks noChangeShapeType="1"/>
            </p:cNvSpPr>
            <p:nvPr/>
          </p:nvSpPr>
          <p:spPr bwMode="auto">
            <a:xfrm>
              <a:off x="2423" y="1375"/>
              <a:ext cx="2608" cy="0"/>
            </a:xfrm>
            <a:prstGeom prst="line">
              <a:avLst/>
            </a:prstGeom>
            <a:noFill/>
            <a:ln w="28575">
              <a:solidFill>
                <a:schemeClr val="accent2"/>
              </a:solidFill>
              <a:round/>
            </a:ln>
          </p:spPr>
          <p:txBody>
            <a:bodyPr lIns="0" tIns="0" rIns="0" bIns="0" anchor="ctr"/>
            <a:lstStyle/>
            <a:p>
              <a:endParaRPr lang="zh-CN" altLang="en-US"/>
            </a:p>
          </p:txBody>
        </p:sp>
        <p:sp>
          <p:nvSpPr>
            <p:cNvPr id="21514" name="Oval 13"/>
            <p:cNvSpPr>
              <a:spLocks noChangeArrowheads="1"/>
            </p:cNvSpPr>
            <p:nvPr/>
          </p:nvSpPr>
          <p:spPr bwMode="auto">
            <a:xfrm>
              <a:off x="2472" y="1298"/>
              <a:ext cx="68" cy="91"/>
            </a:xfrm>
            <a:prstGeom prst="ellipse">
              <a:avLst/>
            </a:prstGeom>
            <a:solidFill>
              <a:schemeClr val="hlink">
                <a:alpha val="50195"/>
              </a:schemeClr>
            </a:solidFill>
            <a:ln w="9525">
              <a:solidFill>
                <a:schemeClr val="tx1"/>
              </a:solidFill>
              <a:round/>
            </a:ln>
          </p:spPr>
          <p:txBody>
            <a:bodyPr wrap="none" lIns="0" tIns="0" rIns="0" bIns="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2803">
                                            <p:txEl>
                                              <p:pRg st="0" end="0"/>
                                            </p:txEl>
                                          </p:spTgt>
                                        </p:tgtEl>
                                        <p:attrNameLst>
                                          <p:attrName>style.visibility</p:attrName>
                                        </p:attrNameLst>
                                      </p:cBhvr>
                                      <p:to>
                                        <p:strVal val="visible"/>
                                      </p:to>
                                    </p:set>
                                    <p:anim calcmode="lin" valueType="num">
                                      <p:cBhvr additive="base">
                                        <p:cTn id="7" dur="1000" fill="hold"/>
                                        <p:tgtEl>
                                          <p:spTgt spid="161280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12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2803">
                                            <p:txEl>
                                              <p:pRg st="1" end="1"/>
                                            </p:txEl>
                                          </p:spTgt>
                                        </p:tgtEl>
                                        <p:attrNameLst>
                                          <p:attrName>style.visibility</p:attrName>
                                        </p:attrNameLst>
                                      </p:cBhvr>
                                      <p:to>
                                        <p:strVal val="visible"/>
                                      </p:to>
                                    </p:set>
                                    <p:anim calcmode="lin" valueType="num">
                                      <p:cBhvr additive="base">
                                        <p:cTn id="13" dur="1000" fill="hold"/>
                                        <p:tgtEl>
                                          <p:spTgt spid="161280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12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12808"/>
                                        </p:tgtEl>
                                        <p:attrNameLst>
                                          <p:attrName>style.visibility</p:attrName>
                                        </p:attrNameLst>
                                      </p:cBhvr>
                                      <p:to>
                                        <p:strVal val="visible"/>
                                      </p:to>
                                    </p:set>
                                    <p:anim calcmode="lin" valueType="num">
                                      <p:cBhvr additive="base">
                                        <p:cTn id="19" dur="1000" fill="hold"/>
                                        <p:tgtEl>
                                          <p:spTgt spid="1612808"/>
                                        </p:tgtEl>
                                        <p:attrNameLst>
                                          <p:attrName>ppt_x</p:attrName>
                                        </p:attrNameLst>
                                      </p:cBhvr>
                                      <p:tavLst>
                                        <p:tav tm="0">
                                          <p:val>
                                            <p:strVal val="#ppt_x"/>
                                          </p:val>
                                        </p:tav>
                                        <p:tav tm="100000">
                                          <p:val>
                                            <p:strVal val="#ppt_x"/>
                                          </p:val>
                                        </p:tav>
                                      </p:tavLst>
                                    </p:anim>
                                    <p:anim calcmode="lin" valueType="num">
                                      <p:cBhvr additive="base">
                                        <p:cTn id="20" dur="1000" fill="hold"/>
                                        <p:tgtEl>
                                          <p:spTgt spid="16128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12806"/>
                                        </p:tgtEl>
                                        <p:attrNameLst>
                                          <p:attrName>style.visibility</p:attrName>
                                        </p:attrNameLst>
                                      </p:cBhvr>
                                      <p:to>
                                        <p:strVal val="visible"/>
                                      </p:to>
                                    </p:set>
                                    <p:anim calcmode="lin" valueType="num">
                                      <p:cBhvr additive="base">
                                        <p:cTn id="25" dur="1000" fill="hold"/>
                                        <p:tgtEl>
                                          <p:spTgt spid="1612806"/>
                                        </p:tgtEl>
                                        <p:attrNameLst>
                                          <p:attrName>ppt_x</p:attrName>
                                        </p:attrNameLst>
                                      </p:cBhvr>
                                      <p:tavLst>
                                        <p:tav tm="0">
                                          <p:val>
                                            <p:strVal val="#ppt_x"/>
                                          </p:val>
                                        </p:tav>
                                        <p:tav tm="100000">
                                          <p:val>
                                            <p:strVal val="#ppt_x"/>
                                          </p:val>
                                        </p:tav>
                                      </p:tavLst>
                                    </p:anim>
                                    <p:anim calcmode="lin" valueType="num">
                                      <p:cBhvr additive="base">
                                        <p:cTn id="26" dur="1000" fill="hold"/>
                                        <p:tgtEl>
                                          <p:spTgt spid="16128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2803" grpId="0" build="p"/>
      <p:bldP spid="1612806" grpId="0"/>
      <p:bldP spid="161280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92163" y="476250"/>
            <a:ext cx="4402137" cy="609600"/>
          </a:xfrm>
        </p:spPr>
        <p:txBody>
          <a:bodyPr>
            <a:normAutofit fontScale="90000"/>
          </a:bodyPr>
          <a:lstStyle/>
          <a:p>
            <a:pPr eaLnBrk="1" hangingPunct="1"/>
            <a:r>
              <a:rPr lang="zh-CN" altLang="en-US" sz="3600" b="1" dirty="0" smtClean="0">
                <a:solidFill>
                  <a:schemeClr val="hlink"/>
                </a:solidFill>
              </a:rPr>
              <a:t>基准测试 </a:t>
            </a:r>
            <a:r>
              <a:rPr lang="en-US" altLang="zh-CN" sz="2800" b="1" dirty="0" smtClean="0">
                <a:solidFill>
                  <a:schemeClr val="hlink"/>
                </a:solidFill>
              </a:rPr>
              <a:t>(2)</a:t>
            </a:r>
            <a:endParaRPr lang="en-US" altLang="zh-CN" sz="2800" b="1" dirty="0" smtClean="0">
              <a:solidFill>
                <a:schemeClr val="hlink"/>
              </a:solidFill>
            </a:endParaRPr>
          </a:p>
        </p:txBody>
      </p:sp>
      <p:sp>
        <p:nvSpPr>
          <p:cNvPr id="22531" name="Rectangle 3"/>
          <p:cNvSpPr>
            <a:spLocks noGrp="1" noChangeArrowheads="1"/>
          </p:cNvSpPr>
          <p:nvPr>
            <p:ph type="body" idx="1"/>
          </p:nvPr>
        </p:nvSpPr>
        <p:spPr>
          <a:xfrm>
            <a:off x="431800" y="1700213"/>
            <a:ext cx="8135938" cy="1081087"/>
          </a:xfrm>
        </p:spPr>
        <p:txBody>
          <a:bodyPr/>
          <a:lstStyle/>
          <a:p>
            <a:pPr eaLnBrk="1" hangingPunct="1">
              <a:buFont typeface="Wingdings" panose="05000000000000000000" pitchFamily="2" charset="2"/>
              <a:buNone/>
            </a:pPr>
            <a:r>
              <a:rPr lang="zh-CN" altLang="en-US" sz="2000" i="1" smtClean="0">
                <a:solidFill>
                  <a:srgbClr val="000000"/>
                </a:solidFill>
                <a:latin typeface="宋体" panose="02010600030101010101" pitchFamily="2" charset="-122"/>
              </a:rPr>
              <a:t>	在某一点上，执行队列开始增长，因为服务器上所有的线程都已投入使用，传入的请求不再被立即处理，而是放入队列中，当线程空闲时再处理。</a:t>
            </a:r>
            <a:endParaRPr lang="zh-CN" altLang="en-US" sz="2000" i="1" smtClean="0">
              <a:latin typeface="宋体" panose="02010600030101010101" pitchFamily="2" charset="-122"/>
            </a:endParaRPr>
          </a:p>
        </p:txBody>
      </p:sp>
      <p:sp>
        <p:nvSpPr>
          <p:cNvPr id="1614855" name="Text Box 7"/>
          <p:cNvSpPr txBox="1">
            <a:spLocks noChangeArrowheads="1"/>
          </p:cNvSpPr>
          <p:nvPr/>
        </p:nvSpPr>
        <p:spPr bwMode="auto">
          <a:xfrm>
            <a:off x="827088" y="2960688"/>
            <a:ext cx="7632700" cy="1006475"/>
          </a:xfrm>
          <a:prstGeom prst="rect">
            <a:avLst/>
          </a:prstGeom>
          <a:noFill/>
          <a:ln w="9525">
            <a:noFill/>
            <a:miter lim="800000"/>
          </a:ln>
        </p:spPr>
        <p:txBody>
          <a:bodyPr>
            <a:spAutoFit/>
          </a:bodyPr>
          <a:lstStyle/>
          <a:p>
            <a:r>
              <a:rPr lang="zh-CN" altLang="en-US" sz="2000">
                <a:solidFill>
                  <a:srgbClr val="000000"/>
                </a:solidFill>
                <a:latin typeface="宋体" panose="02010600030101010101" pitchFamily="2" charset="-122"/>
                <a:cs typeface="Arial" panose="020B0604020202020204" pitchFamily="34" charset="0"/>
              </a:rPr>
              <a:t>当系统达到饱和点，服务器吞吐量保持稳定后，就达到了给定条件下的系统上限。但是，随着服务器负载的继续增长，响应时间也随之延长，虽然吞吐量保持稳定。</a:t>
            </a:r>
            <a:endParaRPr lang="en-US" altLang="zh-CN" sz="2000">
              <a:solidFill>
                <a:srgbClr val="000000"/>
              </a:solidFill>
              <a:latin typeface="宋体" panose="02010600030101010101" pitchFamily="2" charset="-122"/>
              <a:cs typeface="Arial" panose="020B0604020202020204" pitchFamily="34" charset="0"/>
            </a:endParaRPr>
          </a:p>
        </p:txBody>
      </p:sp>
      <p:sp>
        <p:nvSpPr>
          <p:cNvPr id="1614862" name="Oval 14"/>
          <p:cNvSpPr>
            <a:spLocks noChangeArrowheads="1"/>
          </p:cNvSpPr>
          <p:nvPr/>
        </p:nvSpPr>
        <p:spPr bwMode="auto">
          <a:xfrm>
            <a:off x="3492500" y="5516563"/>
            <a:ext cx="142875" cy="180975"/>
          </a:xfrm>
          <a:prstGeom prst="ellipse">
            <a:avLst/>
          </a:prstGeom>
          <a:solidFill>
            <a:schemeClr val="hlink">
              <a:alpha val="50195"/>
            </a:schemeClr>
          </a:solidFill>
          <a:ln w="9525">
            <a:solidFill>
              <a:schemeClr val="hlink"/>
            </a:solidFill>
            <a:round/>
          </a:ln>
        </p:spPr>
        <p:txBody>
          <a:bodyPr wrap="none" lIns="0" tIns="0" rIns="0" bIns="0" anchor="ctr"/>
          <a:lstStyle/>
          <a:p>
            <a:endParaRPr lang="zh-CN" altLang="en-US"/>
          </a:p>
        </p:txBody>
      </p:sp>
      <p:sp>
        <p:nvSpPr>
          <p:cNvPr id="1614865" name="Line 17"/>
          <p:cNvSpPr>
            <a:spLocks noChangeShapeType="1"/>
          </p:cNvSpPr>
          <p:nvPr/>
        </p:nvSpPr>
        <p:spPr bwMode="auto">
          <a:xfrm flipV="1">
            <a:off x="3708400" y="5624513"/>
            <a:ext cx="4787900" cy="0"/>
          </a:xfrm>
          <a:prstGeom prst="line">
            <a:avLst/>
          </a:prstGeom>
          <a:noFill/>
          <a:ln w="38100" cmpd="dbl">
            <a:solidFill>
              <a:schemeClr val="hlink"/>
            </a:solidFill>
            <a:round/>
            <a:tailEnd type="arrow" w="med" len="med"/>
          </a:ln>
        </p:spPr>
        <p:txBody>
          <a:bodyPr lIns="0" tIns="0" rIns="0" bIns="0" anchor="ctr"/>
          <a:lstStyle/>
          <a:p>
            <a:endParaRPr lang="zh-CN" altLang="en-US"/>
          </a:p>
        </p:txBody>
      </p:sp>
      <p:grpSp>
        <p:nvGrpSpPr>
          <p:cNvPr id="2" name="Group 21"/>
          <p:cNvGrpSpPr/>
          <p:nvPr/>
        </p:nvGrpSpPr>
        <p:grpSpPr bwMode="auto">
          <a:xfrm>
            <a:off x="647700" y="1603375"/>
            <a:ext cx="8496300" cy="4587875"/>
            <a:chOff x="408" y="1003"/>
            <a:chExt cx="5352" cy="2890"/>
          </a:xfrm>
        </p:grpSpPr>
        <p:pic>
          <p:nvPicPr>
            <p:cNvPr id="22538" name="Picture 13" descr="2b-JMX-1"/>
            <p:cNvPicPr>
              <a:picLocks noChangeAspect="1" noChangeArrowheads="1"/>
            </p:cNvPicPr>
            <p:nvPr/>
          </p:nvPicPr>
          <p:blipFill>
            <a:blip r:embed="rId1"/>
            <a:srcRect/>
            <a:stretch>
              <a:fillRect/>
            </a:stretch>
          </p:blipFill>
          <p:spPr bwMode="auto">
            <a:xfrm>
              <a:off x="408" y="1003"/>
              <a:ext cx="5352" cy="2890"/>
            </a:xfrm>
            <a:prstGeom prst="rect">
              <a:avLst/>
            </a:prstGeom>
            <a:noFill/>
            <a:ln w="9525">
              <a:noFill/>
              <a:miter lim="800000"/>
              <a:headEnd/>
              <a:tailEnd/>
            </a:ln>
          </p:spPr>
        </p:pic>
        <p:sp>
          <p:nvSpPr>
            <p:cNvPr id="22539" name="Text Box 18"/>
            <p:cNvSpPr txBox="1">
              <a:spLocks noChangeArrowheads="1"/>
            </p:cNvSpPr>
            <p:nvPr/>
          </p:nvSpPr>
          <p:spPr bwMode="auto">
            <a:xfrm>
              <a:off x="1655" y="3226"/>
              <a:ext cx="657" cy="173"/>
            </a:xfrm>
            <a:prstGeom prst="rect">
              <a:avLst/>
            </a:prstGeom>
            <a:noFill/>
            <a:ln w="9525">
              <a:noFill/>
              <a:miter lim="800000"/>
            </a:ln>
          </p:spPr>
          <p:txBody>
            <a:bodyPr lIns="0" tIns="0" rIns="0" bIns="0">
              <a:spAutoFit/>
            </a:bodyPr>
            <a:lstStyle/>
            <a:p>
              <a:pPr>
                <a:spcBef>
                  <a:spcPct val="50000"/>
                </a:spcBef>
              </a:pPr>
              <a:r>
                <a:rPr lang="zh-CN" altLang="en-US" b="1"/>
                <a:t>队列产生</a:t>
              </a:r>
              <a:endParaRPr lang="zh-CN" altLang="en-US" b="1"/>
            </a:p>
          </p:txBody>
        </p:sp>
        <p:sp>
          <p:nvSpPr>
            <p:cNvPr id="22540" name="Text Box 19"/>
            <p:cNvSpPr txBox="1">
              <a:spLocks noChangeArrowheads="1"/>
            </p:cNvSpPr>
            <p:nvPr/>
          </p:nvSpPr>
          <p:spPr bwMode="auto">
            <a:xfrm>
              <a:off x="4967" y="3702"/>
              <a:ext cx="657" cy="173"/>
            </a:xfrm>
            <a:prstGeom prst="rect">
              <a:avLst/>
            </a:prstGeom>
            <a:noFill/>
            <a:ln w="9525">
              <a:noFill/>
              <a:miter lim="800000"/>
            </a:ln>
          </p:spPr>
          <p:txBody>
            <a:bodyPr lIns="0" tIns="0" rIns="0" bIns="0">
              <a:spAutoFit/>
            </a:bodyPr>
            <a:lstStyle/>
            <a:p>
              <a:pPr>
                <a:spcBef>
                  <a:spcPct val="50000"/>
                </a:spcBef>
              </a:pPr>
              <a:r>
                <a:rPr lang="zh-CN" altLang="en-US" b="1"/>
                <a:t>响应时间</a:t>
              </a:r>
              <a:endParaRPr lang="zh-CN" altLang="en-US" b="1"/>
            </a:p>
          </p:txBody>
        </p:sp>
        <p:sp>
          <p:nvSpPr>
            <p:cNvPr id="22541" name="Text Box 20"/>
            <p:cNvSpPr txBox="1">
              <a:spLocks noChangeArrowheads="1"/>
            </p:cNvSpPr>
            <p:nvPr/>
          </p:nvSpPr>
          <p:spPr bwMode="auto">
            <a:xfrm>
              <a:off x="1020" y="1139"/>
              <a:ext cx="703" cy="173"/>
            </a:xfrm>
            <a:prstGeom prst="rect">
              <a:avLst/>
            </a:prstGeom>
            <a:noFill/>
            <a:ln w="9525">
              <a:noFill/>
              <a:miter lim="800000"/>
            </a:ln>
          </p:spPr>
          <p:txBody>
            <a:bodyPr lIns="0" tIns="0" rIns="0" bIns="0">
              <a:spAutoFit/>
            </a:bodyPr>
            <a:lstStyle/>
            <a:p>
              <a:pPr>
                <a:spcBef>
                  <a:spcPct val="50000"/>
                </a:spcBef>
              </a:pPr>
              <a:r>
                <a:rPr lang="zh-CN" altLang="en-US" b="1"/>
                <a:t>资源使用</a:t>
              </a:r>
              <a:endParaRPr lang="zh-CN" altLang="en-US" b="1"/>
            </a:p>
          </p:txBody>
        </p:sp>
      </p:grpSp>
      <p:sp>
        <p:nvSpPr>
          <p:cNvPr id="1614863" name="Oval 15"/>
          <p:cNvSpPr>
            <a:spLocks noChangeArrowheads="1"/>
          </p:cNvSpPr>
          <p:nvPr/>
        </p:nvSpPr>
        <p:spPr bwMode="auto">
          <a:xfrm>
            <a:off x="7920038" y="1808163"/>
            <a:ext cx="396875" cy="325437"/>
          </a:xfrm>
          <a:prstGeom prst="ellipse">
            <a:avLst/>
          </a:prstGeom>
          <a:solidFill>
            <a:schemeClr val="accent2">
              <a:alpha val="50195"/>
            </a:schemeClr>
          </a:solidFill>
          <a:ln w="9525">
            <a:solidFill>
              <a:schemeClr val="hlink"/>
            </a:solidFill>
            <a:round/>
          </a:ln>
        </p:spPr>
        <p:txBody>
          <a:bodyPr wrap="none" lIns="0" tIns="0" rIns="0" bIns="0" anchor="ctr"/>
          <a:lstStyle/>
          <a:p>
            <a:endParaRPr lang="zh-CN" altLang="en-US"/>
          </a:p>
        </p:txBody>
      </p:sp>
      <p:sp>
        <p:nvSpPr>
          <p:cNvPr id="1614864" name="Line 16"/>
          <p:cNvSpPr>
            <a:spLocks noChangeShapeType="1"/>
          </p:cNvSpPr>
          <p:nvPr/>
        </p:nvSpPr>
        <p:spPr bwMode="auto">
          <a:xfrm flipV="1">
            <a:off x="3600450" y="2024063"/>
            <a:ext cx="4500563" cy="3565525"/>
          </a:xfrm>
          <a:prstGeom prst="line">
            <a:avLst/>
          </a:prstGeom>
          <a:noFill/>
          <a:ln w="38100" cmpd="dbl">
            <a:solidFill>
              <a:schemeClr val="hlink"/>
            </a:solidFill>
            <a:round/>
            <a:tailEnd type="arrow" w="med" len="med"/>
          </a:ln>
        </p:spPr>
        <p:txBody>
          <a:bodyPr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4855"/>
                                        </p:tgtEl>
                                        <p:attrNameLst>
                                          <p:attrName>style.visibility</p:attrName>
                                        </p:attrNameLst>
                                      </p:cBhvr>
                                      <p:to>
                                        <p:strVal val="visible"/>
                                      </p:to>
                                    </p:set>
                                    <p:anim calcmode="lin" valueType="num">
                                      <p:cBhvr additive="base">
                                        <p:cTn id="7" dur="500" fill="hold"/>
                                        <p:tgtEl>
                                          <p:spTgt spid="1614855"/>
                                        </p:tgtEl>
                                        <p:attrNameLst>
                                          <p:attrName>ppt_x</p:attrName>
                                        </p:attrNameLst>
                                      </p:cBhvr>
                                      <p:tavLst>
                                        <p:tav tm="0">
                                          <p:val>
                                            <p:strVal val="#ppt_x"/>
                                          </p:val>
                                        </p:tav>
                                        <p:tav tm="100000">
                                          <p:val>
                                            <p:strVal val="#ppt_x"/>
                                          </p:val>
                                        </p:tav>
                                      </p:tavLst>
                                    </p:anim>
                                    <p:anim calcmode="lin" valueType="num">
                                      <p:cBhvr additive="base">
                                        <p:cTn id="8" dur="500" fill="hold"/>
                                        <p:tgtEl>
                                          <p:spTgt spid="16148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4862"/>
                                        </p:tgtEl>
                                        <p:attrNameLst>
                                          <p:attrName>style.visibility</p:attrName>
                                        </p:attrNameLst>
                                      </p:cBhvr>
                                      <p:to>
                                        <p:strVal val="visible"/>
                                      </p:to>
                                    </p:set>
                                    <p:anim calcmode="lin" valueType="num">
                                      <p:cBhvr additive="base">
                                        <p:cTn id="19" dur="500" fill="hold"/>
                                        <p:tgtEl>
                                          <p:spTgt spid="1614862"/>
                                        </p:tgtEl>
                                        <p:attrNameLst>
                                          <p:attrName>ppt_x</p:attrName>
                                        </p:attrNameLst>
                                      </p:cBhvr>
                                      <p:tavLst>
                                        <p:tav tm="0">
                                          <p:val>
                                            <p:strVal val="0-#ppt_w/2"/>
                                          </p:val>
                                        </p:tav>
                                        <p:tav tm="100000">
                                          <p:val>
                                            <p:strVal val="#ppt_x"/>
                                          </p:val>
                                        </p:tav>
                                      </p:tavLst>
                                    </p:anim>
                                    <p:anim calcmode="lin" valueType="num">
                                      <p:cBhvr additive="base">
                                        <p:cTn id="20" dur="500" fill="hold"/>
                                        <p:tgtEl>
                                          <p:spTgt spid="16148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4864"/>
                                        </p:tgtEl>
                                        <p:attrNameLst>
                                          <p:attrName>style.visibility</p:attrName>
                                        </p:attrNameLst>
                                      </p:cBhvr>
                                      <p:to>
                                        <p:strVal val="visible"/>
                                      </p:to>
                                    </p:set>
                                    <p:anim calcmode="lin" valueType="num">
                                      <p:cBhvr additive="base">
                                        <p:cTn id="25" dur="500" fill="hold"/>
                                        <p:tgtEl>
                                          <p:spTgt spid="1614864"/>
                                        </p:tgtEl>
                                        <p:attrNameLst>
                                          <p:attrName>ppt_x</p:attrName>
                                        </p:attrNameLst>
                                      </p:cBhvr>
                                      <p:tavLst>
                                        <p:tav tm="0">
                                          <p:val>
                                            <p:strVal val="0-#ppt_w/2"/>
                                          </p:val>
                                        </p:tav>
                                        <p:tav tm="100000">
                                          <p:val>
                                            <p:strVal val="#ppt_x"/>
                                          </p:val>
                                        </p:tav>
                                      </p:tavLst>
                                    </p:anim>
                                    <p:anim calcmode="lin" valueType="num">
                                      <p:cBhvr additive="base">
                                        <p:cTn id="26" dur="500" fill="hold"/>
                                        <p:tgtEl>
                                          <p:spTgt spid="161486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14865"/>
                                        </p:tgtEl>
                                        <p:attrNameLst>
                                          <p:attrName>style.visibility</p:attrName>
                                        </p:attrNameLst>
                                      </p:cBhvr>
                                      <p:to>
                                        <p:strVal val="visible"/>
                                      </p:to>
                                    </p:set>
                                    <p:anim calcmode="lin" valueType="num">
                                      <p:cBhvr additive="base">
                                        <p:cTn id="29" dur="500" fill="hold"/>
                                        <p:tgtEl>
                                          <p:spTgt spid="1614865"/>
                                        </p:tgtEl>
                                        <p:attrNameLst>
                                          <p:attrName>ppt_x</p:attrName>
                                        </p:attrNameLst>
                                      </p:cBhvr>
                                      <p:tavLst>
                                        <p:tav tm="0">
                                          <p:val>
                                            <p:strVal val="0-#ppt_w/2"/>
                                          </p:val>
                                        </p:tav>
                                        <p:tav tm="100000">
                                          <p:val>
                                            <p:strVal val="#ppt_x"/>
                                          </p:val>
                                        </p:tav>
                                      </p:tavLst>
                                    </p:anim>
                                    <p:anim calcmode="lin" valueType="num">
                                      <p:cBhvr additive="base">
                                        <p:cTn id="30" dur="500" fill="hold"/>
                                        <p:tgtEl>
                                          <p:spTgt spid="161486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614863"/>
                                        </p:tgtEl>
                                        <p:attrNameLst>
                                          <p:attrName>style.visibility</p:attrName>
                                        </p:attrNameLst>
                                      </p:cBhvr>
                                      <p:to>
                                        <p:strVal val="visible"/>
                                      </p:to>
                                    </p:set>
                                    <p:anim calcmode="lin" valueType="num">
                                      <p:cBhvr additive="base">
                                        <p:cTn id="35" dur="500" fill="hold"/>
                                        <p:tgtEl>
                                          <p:spTgt spid="1614863"/>
                                        </p:tgtEl>
                                        <p:attrNameLst>
                                          <p:attrName>ppt_x</p:attrName>
                                        </p:attrNameLst>
                                      </p:cBhvr>
                                      <p:tavLst>
                                        <p:tav tm="0">
                                          <p:val>
                                            <p:strVal val="0-#ppt_w/2"/>
                                          </p:val>
                                        </p:tav>
                                        <p:tav tm="100000">
                                          <p:val>
                                            <p:strVal val="#ppt_x"/>
                                          </p:val>
                                        </p:tav>
                                      </p:tavLst>
                                    </p:anim>
                                    <p:anim calcmode="lin" valueType="num">
                                      <p:cBhvr additive="base">
                                        <p:cTn id="36" dur="500" fill="hold"/>
                                        <p:tgtEl>
                                          <p:spTgt spid="1614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5" grpId="0"/>
      <p:bldP spid="1614862" grpId="0" animBg="1"/>
      <p:bldP spid="1614865" grpId="0" animBg="1"/>
      <p:bldP spid="1614863" grpId="0" animBg="1"/>
      <p:bldP spid="16148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539750" y="1628775"/>
            <a:ext cx="8172450" cy="1512888"/>
          </a:xfrm>
        </p:spPr>
        <p:txBody>
          <a:bodyPr/>
          <a:lstStyle/>
          <a:p>
            <a:pPr eaLnBrk="1" hangingPunct="1">
              <a:lnSpc>
                <a:spcPct val="90000"/>
              </a:lnSpc>
            </a:pPr>
            <a:r>
              <a:rPr lang="zh-CN" altLang="en-US" sz="2400" dirty="0" smtClean="0">
                <a:solidFill>
                  <a:srgbClr val="000000"/>
                </a:solidFill>
              </a:rPr>
              <a:t>将系统置于相同的高负载下，将请求之间间隔时间设为零。这样服务器会立即超载，并开始构建执行队列。如果请求（虚拟用户）数保持一致，基准测试的结果会非常精确</a:t>
            </a:r>
            <a:r>
              <a:rPr lang="en-US" altLang="zh-CN" sz="2400" dirty="0" smtClean="0">
                <a:solidFill>
                  <a:srgbClr val="000000"/>
                </a:solidFill>
                <a:sym typeface="Wingdings" panose="05000000000000000000" pitchFamily="2" charset="2"/>
              </a:rPr>
              <a:t> </a:t>
            </a:r>
            <a:r>
              <a:rPr lang="en-US" altLang="zh-CN" sz="2400" dirty="0" smtClean="0">
                <a:solidFill>
                  <a:srgbClr val="000000"/>
                </a:solidFill>
              </a:rPr>
              <a:t>flat</a:t>
            </a:r>
            <a:r>
              <a:rPr lang="zh-CN" altLang="en-US" sz="2400" dirty="0" smtClean="0">
                <a:solidFill>
                  <a:srgbClr val="000000"/>
                </a:solidFill>
              </a:rPr>
              <a:t>运行是获得基准测试数据的理想模式</a:t>
            </a:r>
            <a:endParaRPr lang="zh-CN" altLang="en-US" sz="2400" dirty="0" smtClean="0">
              <a:solidFill>
                <a:srgbClr val="000000"/>
              </a:solidFill>
            </a:endParaRPr>
          </a:p>
        </p:txBody>
      </p:sp>
      <p:sp>
        <p:nvSpPr>
          <p:cNvPr id="23555" name="Rectangle 4"/>
          <p:cNvSpPr>
            <a:spLocks noGrp="1" noChangeArrowheads="1"/>
          </p:cNvSpPr>
          <p:nvPr>
            <p:ph type="title"/>
          </p:nvPr>
        </p:nvSpPr>
        <p:spPr>
          <a:xfrm>
            <a:off x="792163" y="476250"/>
            <a:ext cx="4402137" cy="609600"/>
          </a:xfrm>
          <a:noFill/>
        </p:spPr>
        <p:txBody>
          <a:bodyPr>
            <a:normAutofit fontScale="90000"/>
          </a:bodyPr>
          <a:lstStyle/>
          <a:p>
            <a:pPr eaLnBrk="1" hangingPunct="1"/>
            <a:r>
              <a:rPr lang="zh-CN" altLang="en-US" b="1" dirty="0" smtClean="0">
                <a:solidFill>
                  <a:schemeClr val="hlink"/>
                </a:solidFill>
              </a:rPr>
              <a:t>基准测试 </a:t>
            </a:r>
            <a:r>
              <a:rPr lang="en-US" altLang="zh-CN" sz="2400" b="1" dirty="0" smtClean="0">
                <a:solidFill>
                  <a:schemeClr val="hlink"/>
                </a:solidFill>
              </a:rPr>
              <a:t>(3)</a:t>
            </a:r>
            <a:endParaRPr lang="en-US" altLang="zh-CN" sz="2400" b="1" dirty="0" smtClean="0">
              <a:solidFill>
                <a:schemeClr val="hlink"/>
              </a:solidFill>
            </a:endParaRPr>
          </a:p>
        </p:txBody>
      </p:sp>
      <p:pic>
        <p:nvPicPr>
          <p:cNvPr id="23556" name="Picture 7" descr="3b-ATRT"/>
          <p:cNvPicPr>
            <a:picLocks noChangeAspect="1" noChangeArrowheads="1"/>
          </p:cNvPicPr>
          <p:nvPr/>
        </p:nvPicPr>
        <p:blipFill>
          <a:blip r:embed="rId1"/>
          <a:srcRect/>
          <a:stretch>
            <a:fillRect/>
          </a:stretch>
        </p:blipFill>
        <p:spPr bwMode="auto">
          <a:xfrm>
            <a:off x="1066800" y="3157538"/>
            <a:ext cx="6919913" cy="3700462"/>
          </a:xfrm>
          <a:prstGeom prst="rect">
            <a:avLst/>
          </a:prstGeom>
          <a:noFill/>
          <a:ln w="9525">
            <a:noFill/>
            <a:miter lim="800000"/>
            <a:headEnd/>
            <a:tailEnd/>
          </a:ln>
        </p:spPr>
      </p:pic>
      <p:sp>
        <p:nvSpPr>
          <p:cNvPr id="23557" name="Rectangle 8"/>
          <p:cNvSpPr>
            <a:spLocks noChangeArrowheads="1"/>
          </p:cNvSpPr>
          <p:nvPr/>
        </p:nvSpPr>
        <p:spPr bwMode="auto">
          <a:xfrm>
            <a:off x="2700338" y="4545013"/>
            <a:ext cx="2532062" cy="274637"/>
          </a:xfrm>
          <a:prstGeom prst="rect">
            <a:avLst/>
          </a:prstGeom>
          <a:noFill/>
          <a:ln w="9525">
            <a:noFill/>
            <a:miter lim="800000"/>
          </a:ln>
        </p:spPr>
        <p:txBody>
          <a:bodyPr wrap="none" lIns="0" tIns="0" rIns="0" bIns="0">
            <a:spAutoFit/>
          </a:bodyPr>
          <a:lstStyle/>
          <a:p>
            <a:r>
              <a:rPr lang="zh-CN" altLang="en-US" b="1">
                <a:solidFill>
                  <a:srgbClr val="000000"/>
                </a:solidFill>
              </a:rPr>
              <a:t>两个事务的响应时间曲线</a:t>
            </a:r>
            <a:endParaRPr lang="zh-CN" altLang="en-US" b="1">
              <a:solidFill>
                <a:srgbClr val="000000"/>
              </a:solidFill>
            </a:endParaRPr>
          </a:p>
        </p:txBody>
      </p:sp>
      <p:sp>
        <p:nvSpPr>
          <p:cNvPr id="23558" name="Line 9"/>
          <p:cNvSpPr>
            <a:spLocks noChangeShapeType="1"/>
          </p:cNvSpPr>
          <p:nvPr/>
        </p:nvSpPr>
        <p:spPr bwMode="auto">
          <a:xfrm>
            <a:off x="5256213" y="4724400"/>
            <a:ext cx="792162" cy="107950"/>
          </a:xfrm>
          <a:prstGeom prst="line">
            <a:avLst/>
          </a:prstGeom>
          <a:noFill/>
          <a:ln w="9525">
            <a:solidFill>
              <a:srgbClr val="91AC4E"/>
            </a:solidFill>
            <a:round/>
            <a:tailEnd type="triangle" w="med" len="med"/>
          </a:ln>
        </p:spPr>
        <p:txBody>
          <a:bodyPr lIns="0" tIns="0" rIns="0" bIns="0" anchor="ctr"/>
          <a:lstStyle/>
          <a:p>
            <a:endParaRPr lang="zh-CN" altLang="en-US"/>
          </a:p>
        </p:txBody>
      </p:sp>
      <p:sp>
        <p:nvSpPr>
          <p:cNvPr id="23559" name="Line 10"/>
          <p:cNvSpPr>
            <a:spLocks noChangeShapeType="1"/>
          </p:cNvSpPr>
          <p:nvPr/>
        </p:nvSpPr>
        <p:spPr bwMode="auto">
          <a:xfrm>
            <a:off x="5111750" y="4833938"/>
            <a:ext cx="973138" cy="1439862"/>
          </a:xfrm>
          <a:prstGeom prst="line">
            <a:avLst/>
          </a:prstGeom>
          <a:noFill/>
          <a:ln w="9525">
            <a:solidFill>
              <a:srgbClr val="91AC4E"/>
            </a:solidFill>
            <a:round/>
            <a:tailEnd type="triangle" w="med" len="med"/>
          </a:ln>
        </p:spPr>
        <p:txBody>
          <a:bodyPr lIns="0" tIns="0" rIns="0" bIns="0"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68578" tIns="34288" rIns="68578" bIns="34288" anchor="ctr" anchorCtr="0"/>
          <a:p>
            <a:pPr eaLnBrk="1" hangingPunct="1"/>
            <a:r>
              <a:rPr lang="zh-CN" altLang="en-US" sz="3000" b="1" dirty="0">
                <a:solidFill>
                  <a:schemeClr val="hlink"/>
                </a:solidFill>
                <a:ea typeface="楷体_GB2312" pitchFamily="49" charset="-122"/>
              </a:rPr>
              <a:t>非功能性</a:t>
            </a:r>
            <a:r>
              <a:rPr lang="en-US" altLang="en-US" sz="3000" b="1" dirty="0">
                <a:solidFill>
                  <a:schemeClr val="hlink"/>
                </a:solidFill>
                <a:ea typeface="楷体_GB2312" pitchFamily="49" charset="-122"/>
              </a:rPr>
              <a:t>测试</a:t>
            </a:r>
            <a:endParaRPr lang="en-US" altLang="en-US" sz="3000" b="1" dirty="0">
              <a:solidFill>
                <a:schemeClr val="hlink"/>
              </a:solidFill>
              <a:ea typeface="楷体_GB2312" pitchFamily="49" charset="-122"/>
            </a:endParaRPr>
          </a:p>
        </p:txBody>
      </p:sp>
      <p:sp>
        <p:nvSpPr>
          <p:cNvPr id="11267" name="Rectangle 3"/>
          <p:cNvSpPr>
            <a:spLocks noGrp="1"/>
          </p:cNvSpPr>
          <p:nvPr>
            <p:ph idx="1"/>
          </p:nvPr>
        </p:nvSpPr>
        <p:spPr/>
        <p:txBody>
          <a:bodyPr vert="horz" wrap="square" lIns="68578" tIns="34288" rIns="68578" bIns="34288" anchor="t" anchorCtr="0"/>
          <a:p>
            <a:pPr eaLnBrk="1" hangingPunct="1">
              <a:lnSpc>
                <a:spcPct val="120000"/>
              </a:lnSpc>
              <a:buClr>
                <a:srgbClr val="91AC4E"/>
              </a:buClr>
              <a:buSzPct val="86000"/>
              <a:buFont typeface="Wingdings" panose="05000000000000000000" pitchFamily="2" charset="2"/>
              <a:buChar char="p"/>
            </a:pPr>
            <a:r>
              <a:rPr lang="en-US" altLang="zh-CN" b="1" i="1" dirty="0"/>
              <a:t> </a:t>
            </a:r>
            <a:r>
              <a:rPr lang="zh-CN" altLang="en-US" b="1" dirty="0"/>
              <a:t>性能测试	</a:t>
            </a:r>
            <a:endParaRPr lang="zh-CN" altLang="en-US" b="1" dirty="0"/>
          </a:p>
          <a:p>
            <a:pPr eaLnBrk="1" hangingPunct="1">
              <a:lnSpc>
                <a:spcPct val="120000"/>
              </a:lnSpc>
              <a:buClr>
                <a:srgbClr val="91AC4E"/>
              </a:buClr>
              <a:buSzPct val="86000"/>
              <a:buFont typeface="Wingdings" panose="05000000000000000000" pitchFamily="2" charset="2"/>
              <a:buChar char="p"/>
            </a:pPr>
            <a:r>
              <a:rPr lang="en-US" altLang="zh-CN" b="1" dirty="0"/>
              <a:t> </a:t>
            </a:r>
            <a:r>
              <a:rPr lang="zh-CN" altLang="en-US" b="1" dirty="0"/>
              <a:t>安全性测试</a:t>
            </a:r>
            <a:endParaRPr lang="zh-CN" altLang="en-US" b="1" dirty="0"/>
          </a:p>
          <a:p>
            <a:pPr eaLnBrk="1" hangingPunct="1">
              <a:lnSpc>
                <a:spcPct val="120000"/>
              </a:lnSpc>
              <a:buClr>
                <a:srgbClr val="91AC4E"/>
              </a:buClr>
              <a:buSzPct val="86000"/>
              <a:buFont typeface="Wingdings" panose="05000000000000000000" pitchFamily="2" charset="2"/>
              <a:buChar char="p"/>
            </a:pPr>
            <a:r>
              <a:rPr lang="zh-CN" altLang="en-US" b="1" dirty="0"/>
              <a:t>容错性测试</a:t>
            </a:r>
            <a:endParaRPr lang="en-US" altLang="zh-CN" b="1" dirty="0"/>
          </a:p>
          <a:p>
            <a:pPr eaLnBrk="1" hangingPunct="1">
              <a:lnSpc>
                <a:spcPct val="120000"/>
              </a:lnSpc>
              <a:buClr>
                <a:srgbClr val="91AC4E"/>
              </a:buClr>
              <a:buSzPct val="86000"/>
              <a:buFont typeface="Wingdings" panose="05000000000000000000" pitchFamily="2" charset="2"/>
              <a:buChar char="p"/>
            </a:pPr>
            <a:r>
              <a:rPr lang="zh-CN" altLang="en-US" b="1" dirty="0"/>
              <a:t>可靠性测试</a:t>
            </a:r>
            <a:endParaRPr lang="en-US" altLang="zh-CN" b="1" dirty="0"/>
          </a:p>
          <a:p>
            <a:pPr eaLnBrk="1" hangingPunct="1">
              <a:lnSpc>
                <a:spcPct val="120000"/>
              </a:lnSpc>
              <a:buClr>
                <a:srgbClr val="91AC4E"/>
              </a:buClr>
              <a:buSzPct val="86000"/>
              <a:buFont typeface="Wingdings" panose="05000000000000000000" pitchFamily="2" charset="2"/>
              <a:buChar char="p"/>
            </a:pPr>
            <a:r>
              <a:rPr lang="zh-CN" altLang="en-US" b="1" dirty="0"/>
              <a:t>兼容性测试</a:t>
            </a:r>
            <a:endParaRPr lang="zh-CN" altLang="en-US" b="1" dirty="0"/>
          </a:p>
          <a:p>
            <a:pPr eaLnBrk="1" hangingPunct="1">
              <a:lnSpc>
                <a:spcPct val="120000"/>
              </a:lnSpc>
              <a:buClr>
                <a:srgbClr val="91AC4E"/>
              </a:buClr>
              <a:buSzPct val="86000"/>
              <a:buFont typeface="Wingdings" panose="05000000000000000000" pitchFamily="2" charset="2"/>
              <a:buChar char="p"/>
            </a:pPr>
            <a:r>
              <a:rPr lang="en-US" altLang="zh-CN" dirty="0"/>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7088" y="476250"/>
            <a:ext cx="5770562" cy="609600"/>
          </a:xfrm>
        </p:spPr>
        <p:txBody>
          <a:bodyPr/>
          <a:lstStyle/>
          <a:p>
            <a:pPr eaLnBrk="1" hangingPunct="1"/>
            <a:r>
              <a:rPr lang="zh-CN" altLang="en-US" sz="3400" b="1" dirty="0" smtClean="0">
                <a:solidFill>
                  <a:schemeClr val="hlink"/>
                </a:solidFill>
                <a:latin typeface="宋体" panose="02010600030101010101" pitchFamily="2" charset="-122"/>
              </a:rPr>
              <a:t>性能规划测试</a:t>
            </a:r>
            <a:endParaRPr lang="en-US" altLang="zh-CN" sz="3400" b="1" dirty="0" smtClean="0">
              <a:solidFill>
                <a:schemeClr val="hlink"/>
              </a:solidFill>
              <a:latin typeface="宋体" panose="02010600030101010101" pitchFamily="2" charset="-122"/>
            </a:endParaRPr>
          </a:p>
        </p:txBody>
      </p:sp>
      <p:sp>
        <p:nvSpPr>
          <p:cNvPr id="24579" name="Rectangle 3"/>
          <p:cNvSpPr>
            <a:spLocks noGrp="1" noChangeArrowheads="1"/>
          </p:cNvSpPr>
          <p:nvPr>
            <p:ph type="body" idx="1"/>
          </p:nvPr>
        </p:nvSpPr>
        <p:spPr>
          <a:xfrm>
            <a:off x="539750" y="1916113"/>
            <a:ext cx="8196263" cy="3475037"/>
          </a:xfrm>
        </p:spPr>
        <p:txBody>
          <a:bodyPr/>
          <a:lstStyle/>
          <a:p>
            <a:pPr eaLnBrk="1" hangingPunct="1">
              <a:buFont typeface="Wingdings" panose="05000000000000000000" pitchFamily="2" charset="2"/>
              <a:buNone/>
            </a:pPr>
            <a:r>
              <a:rPr lang="zh-CN" altLang="en-US" sz="1800" i="1" smtClean="0">
                <a:solidFill>
                  <a:srgbClr val="000000"/>
                </a:solidFill>
                <a:latin typeface="宋体" panose="02010600030101010101" pitchFamily="2" charset="-122"/>
              </a:rPr>
              <a:t>　	</a:t>
            </a:r>
            <a:r>
              <a:rPr lang="zh-CN" altLang="en-US" sz="2400" smtClean="0">
                <a:solidFill>
                  <a:srgbClr val="000000"/>
                </a:solidFill>
                <a:latin typeface="宋体" panose="02010600030101010101" pitchFamily="2" charset="-122"/>
              </a:rPr>
              <a:t>性能规划类型的测试其目标是找出在特定的环境下，给定应用程序的性能可以达到何种程度。例如，如果要以</a:t>
            </a:r>
            <a:r>
              <a:rPr lang="en-US" altLang="zh-CN" sz="2400" smtClean="0">
                <a:solidFill>
                  <a:srgbClr val="000000"/>
                </a:solidFill>
                <a:latin typeface="宋体" panose="02010600030101010101" pitchFamily="2" charset="-122"/>
              </a:rPr>
              <a:t>5</a:t>
            </a:r>
            <a:r>
              <a:rPr lang="zh-CN" altLang="en-US" sz="2400" smtClean="0">
                <a:solidFill>
                  <a:srgbClr val="000000"/>
                </a:solidFill>
                <a:latin typeface="宋体" panose="02010600030101010101" pitchFamily="2" charset="-122"/>
              </a:rPr>
              <a:t>秒或更少的响应时间支持</a:t>
            </a:r>
            <a:r>
              <a:rPr lang="en-US" altLang="zh-CN" sz="2400" smtClean="0">
                <a:solidFill>
                  <a:srgbClr val="000000"/>
                </a:solidFill>
                <a:latin typeface="宋体" panose="02010600030101010101" pitchFamily="2" charset="-122"/>
              </a:rPr>
              <a:t>8,000</a:t>
            </a:r>
            <a:r>
              <a:rPr lang="zh-CN" altLang="en-US" sz="2400" smtClean="0">
                <a:solidFill>
                  <a:srgbClr val="000000"/>
                </a:solidFill>
                <a:latin typeface="宋体" panose="02010600030101010101" pitchFamily="2" charset="-122"/>
              </a:rPr>
              <a:t>个当前用户，需要多少个服务器？</a:t>
            </a:r>
            <a:endParaRPr lang="zh-CN" altLang="en-US" sz="2400" i="1" smtClean="0">
              <a:solidFill>
                <a:srgbClr val="000000"/>
              </a:solidFill>
              <a:latin typeface="宋体" panose="02010600030101010101" pitchFamily="2" charset="-122"/>
            </a:endParaRPr>
          </a:p>
          <a:p>
            <a:pPr eaLnBrk="1" hangingPunct="1">
              <a:buFont typeface="Wingdings" panose="05000000000000000000" pitchFamily="2" charset="2"/>
              <a:buNone/>
            </a:pPr>
            <a:endParaRPr lang="zh-CN" altLang="en-US" sz="2400" i="1" smtClean="0">
              <a:solidFill>
                <a:srgbClr val="000000"/>
              </a:solidFill>
              <a:latin typeface="宋体" panose="02010600030101010101" pitchFamily="2" charset="-122"/>
            </a:endParaRPr>
          </a:p>
          <a:p>
            <a:pPr eaLnBrk="1" hangingPunct="1">
              <a:buFont typeface="Wingdings" panose="05000000000000000000" pitchFamily="2" charset="2"/>
              <a:buNone/>
            </a:pPr>
            <a:r>
              <a:rPr lang="zh-CN" altLang="en-US" sz="2400" i="1" smtClean="0">
                <a:solidFill>
                  <a:srgbClr val="000000"/>
                </a:solidFill>
                <a:latin typeface="宋体" panose="02010600030101010101" pitchFamily="2" charset="-122"/>
              </a:rPr>
              <a:t>　要确定系统的容量，需要考虑几个因素</a:t>
            </a:r>
            <a:r>
              <a:rPr lang="en-US" altLang="zh-CN" sz="2400" i="1" smtClean="0">
                <a:solidFill>
                  <a:srgbClr val="000000"/>
                </a:solidFill>
                <a:latin typeface="宋体" panose="02010600030101010101" pitchFamily="2" charset="-122"/>
              </a:rPr>
              <a:t>:</a:t>
            </a:r>
            <a:endParaRPr lang="en-US" altLang="zh-CN" sz="2400" i="1" smtClean="0">
              <a:solidFill>
                <a:srgbClr val="000000"/>
              </a:solidFill>
              <a:latin typeface="宋体" panose="02010600030101010101" pitchFamily="2" charset="-122"/>
            </a:endParaRPr>
          </a:p>
          <a:p>
            <a:pPr lvl="1" eaLnBrk="1" hangingPunct="1">
              <a:buClr>
                <a:srgbClr val="000000"/>
              </a:buClr>
              <a:buFont typeface="Wingdings" panose="05000000000000000000" pitchFamily="2" charset="2"/>
              <a:buChar char="§"/>
            </a:pPr>
            <a:r>
              <a:rPr lang="zh-CN" altLang="en-US" smtClean="0">
                <a:solidFill>
                  <a:srgbClr val="000000"/>
                </a:solidFill>
                <a:latin typeface="宋体" panose="02010600030101010101" pitchFamily="2" charset="-122"/>
              </a:rPr>
              <a:t>用户中有多少是并发与服务器通信的。</a:t>
            </a:r>
            <a:endParaRPr lang="zh-CN" altLang="en-US" smtClean="0">
              <a:solidFill>
                <a:srgbClr val="000000"/>
              </a:solidFill>
              <a:latin typeface="宋体" panose="02010600030101010101" pitchFamily="2" charset="-122"/>
            </a:endParaRPr>
          </a:p>
          <a:p>
            <a:pPr lvl="1" eaLnBrk="1" hangingPunct="1">
              <a:buClr>
                <a:srgbClr val="000000"/>
              </a:buClr>
              <a:buFont typeface="Wingdings" panose="05000000000000000000" pitchFamily="2" charset="2"/>
              <a:buChar char="§"/>
            </a:pPr>
            <a:r>
              <a:rPr lang="zh-CN" altLang="en-US" smtClean="0">
                <a:solidFill>
                  <a:srgbClr val="000000"/>
                </a:solidFill>
                <a:latin typeface="宋体" panose="02010600030101010101" pitchFamily="2" charset="-122"/>
              </a:rPr>
              <a:t>每个用户的请求时间间隔是多少。</a:t>
            </a:r>
            <a:endParaRPr lang="zh-CN" altLang="en-US" smtClean="0">
              <a:solidFill>
                <a:srgbClr val="00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normAutofit lnSpcReduction="10000"/>
          </a:bodyPr>
          <a:lstStyle/>
          <a:p>
            <a:pPr eaLnBrk="1" hangingPunct="1">
              <a:lnSpc>
                <a:spcPct val="80000"/>
              </a:lnSpc>
              <a:buFont typeface="Wingdings" panose="05000000000000000000" pitchFamily="2" charset="2"/>
              <a:buNone/>
            </a:pPr>
            <a:r>
              <a:rPr lang="zh-CN" altLang="en-US" sz="2000" i="1" dirty="0" smtClean="0">
                <a:solidFill>
                  <a:srgbClr val="000000"/>
                </a:solidFill>
                <a:latin typeface="宋体" panose="02010600030101010101" pitchFamily="2" charset="-122"/>
              </a:rPr>
              <a:t>	</a:t>
            </a:r>
            <a:r>
              <a:rPr lang="zh-CN" altLang="en-US" sz="3200" b="1" i="1" dirty="0" smtClean="0">
                <a:solidFill>
                  <a:srgbClr val="000000"/>
                </a:solidFill>
                <a:latin typeface="宋体" panose="02010600030101010101" pitchFamily="2" charset="-122"/>
              </a:rPr>
              <a:t>如何加载用户以模拟负载状态？</a:t>
            </a:r>
            <a:endParaRPr lang="zh-CN" altLang="en-US" sz="2400" b="1" i="1" dirty="0" smtClean="0">
              <a:solidFill>
                <a:srgbClr val="000000"/>
              </a:solidFill>
              <a:latin typeface="宋体" panose="02010600030101010101" pitchFamily="2" charset="-122"/>
            </a:endParaRPr>
          </a:p>
          <a:p>
            <a:pPr eaLnBrk="1" hangingPunct="1">
              <a:lnSpc>
                <a:spcPct val="80000"/>
              </a:lnSpc>
              <a:buFont typeface="Wingdings" panose="05000000000000000000" pitchFamily="2" charset="2"/>
              <a:buNone/>
            </a:pPr>
            <a:r>
              <a:rPr lang="zh-CN" altLang="en-US" sz="2000" i="1" dirty="0" smtClean="0">
                <a:solidFill>
                  <a:srgbClr val="000000"/>
                </a:solidFill>
                <a:latin typeface="宋体" panose="02010600030101010101" pitchFamily="2" charset="-122"/>
              </a:rPr>
              <a:t>	</a:t>
            </a:r>
            <a:r>
              <a:rPr lang="zh-CN" altLang="en-US" sz="2400" dirty="0" smtClean="0">
                <a:solidFill>
                  <a:srgbClr val="3366FF"/>
                </a:solidFill>
                <a:latin typeface="宋体" panose="02010600030101010101" pitchFamily="2" charset="-122"/>
              </a:rPr>
              <a:t>最好的方法是模拟高峰时间用户与服务器通信的状况</a:t>
            </a:r>
            <a:r>
              <a:rPr lang="zh-CN" altLang="en-US" sz="2400" dirty="0" smtClean="0">
                <a:solidFill>
                  <a:srgbClr val="000000"/>
                </a:solidFill>
                <a:latin typeface="宋体" panose="02010600030101010101" pitchFamily="2" charset="-122"/>
              </a:rPr>
              <a:t>。</a:t>
            </a:r>
            <a:endParaRPr lang="zh-CN" altLang="en-US" sz="2400" dirty="0" smtClean="0">
              <a:solidFill>
                <a:srgbClr val="000000"/>
              </a:solidFill>
              <a:latin typeface="宋体" panose="02010600030101010101" pitchFamily="2" charset="-122"/>
            </a:endParaRPr>
          </a:p>
          <a:p>
            <a:pPr fontAlgn="auto">
              <a:lnSpc>
                <a:spcPct val="100000"/>
              </a:lnSpc>
              <a:spcBef>
                <a:spcPts val="0"/>
              </a:spcBef>
            </a:pPr>
            <a:r>
              <a:rPr lang="zh-CN" altLang="en-US" sz="2400" dirty="0" smtClean="0">
                <a:solidFill>
                  <a:srgbClr val="000000"/>
                </a:solidFill>
                <a:latin typeface="楷体_GB2312" pitchFamily="49" charset="-122"/>
                <a:ea typeface="楷体_GB2312" pitchFamily="49" charset="-122"/>
              </a:rPr>
              <a:t>如果用户负载状态是在一段时间内逐步达到的</a:t>
            </a:r>
            <a:r>
              <a:rPr lang="en-US" altLang="zh-CN" sz="2400" dirty="0" smtClean="0">
                <a:solidFill>
                  <a:srgbClr val="000000"/>
                </a:solidFill>
                <a:latin typeface="楷体_GB2312" pitchFamily="49" charset="-122"/>
                <a:ea typeface="楷体_GB2312" pitchFamily="49" charset="-122"/>
              </a:rPr>
              <a:t>,</a:t>
            </a:r>
            <a:r>
              <a:rPr lang="zh-CN" altLang="en-US" sz="2400" dirty="0" smtClean="0">
                <a:solidFill>
                  <a:srgbClr val="000000"/>
                </a:solidFill>
                <a:latin typeface="楷体_GB2312" pitchFamily="49" charset="-122"/>
                <a:ea typeface="楷体_GB2312" pitchFamily="49" charset="-122"/>
              </a:rPr>
              <a:t>选择</a:t>
            </a:r>
            <a:r>
              <a:rPr lang="en-US" altLang="zh-CN" sz="2400" dirty="0" smtClean="0">
                <a:solidFill>
                  <a:srgbClr val="000000"/>
                </a:solidFill>
                <a:latin typeface="楷体_GB2312" pitchFamily="49" charset="-122"/>
                <a:ea typeface="楷体_GB2312" pitchFamily="49" charset="-122"/>
              </a:rPr>
              <a:t>ramp-up</a:t>
            </a:r>
            <a:r>
              <a:rPr lang="zh-CN" altLang="en-US" sz="2400" dirty="0" smtClean="0">
                <a:solidFill>
                  <a:srgbClr val="000000"/>
                </a:solidFill>
                <a:latin typeface="楷体_GB2312" pitchFamily="49" charset="-122"/>
                <a:ea typeface="楷体_GB2312" pitchFamily="49" charset="-122"/>
              </a:rPr>
              <a:t>测试，每隔几秒增加</a:t>
            </a:r>
            <a:r>
              <a:rPr lang="en-US" altLang="zh-CN" sz="2400" dirty="0" smtClean="0">
                <a:solidFill>
                  <a:srgbClr val="000000"/>
                </a:solidFill>
                <a:latin typeface="楷体_GB2312" pitchFamily="49" charset="-122"/>
                <a:ea typeface="楷体_GB2312" pitchFamily="49" charset="-122"/>
              </a:rPr>
              <a:t>x</a:t>
            </a:r>
            <a:r>
              <a:rPr lang="zh-CN" altLang="en-US" sz="2400" dirty="0" smtClean="0">
                <a:solidFill>
                  <a:srgbClr val="000000"/>
                </a:solidFill>
                <a:latin typeface="楷体_GB2312" pitchFamily="49" charset="-122"/>
                <a:ea typeface="楷体_GB2312" pitchFamily="49" charset="-122"/>
              </a:rPr>
              <a:t>个用户</a:t>
            </a:r>
            <a:r>
              <a:rPr lang="en-US" altLang="zh-CN" sz="2400" dirty="0" smtClean="0">
                <a:solidFill>
                  <a:srgbClr val="000000"/>
                </a:solidFill>
                <a:latin typeface="楷体_GB2312" pitchFamily="49" charset="-122"/>
                <a:ea typeface="楷体_GB2312" pitchFamily="49" charset="-122"/>
              </a:rPr>
              <a:t>;</a:t>
            </a:r>
            <a:endParaRPr lang="en-US" altLang="zh-CN" sz="2400" dirty="0" smtClean="0">
              <a:solidFill>
                <a:srgbClr val="000000"/>
              </a:solidFill>
              <a:latin typeface="楷体_GB2312" pitchFamily="49" charset="-122"/>
              <a:ea typeface="楷体_GB2312" pitchFamily="49" charset="-122"/>
            </a:endParaRPr>
          </a:p>
          <a:p>
            <a:pPr fontAlgn="auto">
              <a:lnSpc>
                <a:spcPct val="100000"/>
              </a:lnSpc>
              <a:spcBef>
                <a:spcPts val="0"/>
              </a:spcBef>
            </a:pPr>
            <a:r>
              <a:rPr lang="zh-CN" altLang="en-US" sz="2400" dirty="0" smtClean="0">
                <a:solidFill>
                  <a:srgbClr val="000000"/>
                </a:solidFill>
                <a:latin typeface="楷体_GB2312" pitchFamily="49" charset="-122"/>
                <a:ea typeface="楷体_GB2312" pitchFamily="49" charset="-122"/>
              </a:rPr>
              <a:t>如果所有用户是在一个非常短的时间内同时与系统通信，就应该使用</a:t>
            </a:r>
            <a:r>
              <a:rPr lang="en-US" altLang="zh-CN" sz="2400" dirty="0" smtClean="0">
                <a:solidFill>
                  <a:srgbClr val="000000"/>
                </a:solidFill>
                <a:latin typeface="楷体_GB2312" pitchFamily="49" charset="-122"/>
                <a:ea typeface="楷体_GB2312" pitchFamily="49" charset="-122"/>
              </a:rPr>
              <a:t>flat</a:t>
            </a:r>
            <a:r>
              <a:rPr lang="zh-CN" altLang="en-US" sz="2400" dirty="0" smtClean="0">
                <a:solidFill>
                  <a:srgbClr val="000000"/>
                </a:solidFill>
                <a:latin typeface="楷体_GB2312" pitchFamily="49" charset="-122"/>
                <a:ea typeface="楷体_GB2312" pitchFamily="49" charset="-122"/>
              </a:rPr>
              <a:t>测试，将所有的用户同时加载到服务器</a:t>
            </a:r>
            <a:endParaRPr lang="zh-CN" altLang="en-US" sz="2400" dirty="0" smtClean="0">
              <a:solidFill>
                <a:srgbClr val="000000"/>
              </a:solidFill>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en-US" altLang="zh-CN" sz="2400" dirty="0" smtClean="0">
                <a:solidFill>
                  <a:srgbClr val="000000"/>
                </a:solidFill>
                <a:latin typeface="宋体" panose="02010600030101010101" pitchFamily="2" charset="-122"/>
              </a:rPr>
              <a:t>	</a:t>
            </a:r>
            <a:endParaRPr lang="en-US" altLang="zh-CN" sz="2400" dirty="0" smtClean="0">
              <a:solidFill>
                <a:srgbClr val="000000"/>
              </a:solidFill>
              <a:latin typeface="宋体" panose="02010600030101010101" pitchFamily="2" charset="-122"/>
            </a:endParaRPr>
          </a:p>
          <a:p>
            <a:pPr eaLnBrk="1" hangingPunct="1">
              <a:lnSpc>
                <a:spcPct val="80000"/>
              </a:lnSpc>
              <a:buFont typeface="Wingdings" panose="05000000000000000000" pitchFamily="2" charset="2"/>
              <a:buNone/>
            </a:pPr>
            <a:r>
              <a:rPr lang="zh-CN" altLang="en-US" b="1" i="1" dirty="0" smtClean="0">
                <a:solidFill>
                  <a:srgbClr val="000000"/>
                </a:solidFill>
                <a:latin typeface="宋体" panose="02010600030101010101" pitchFamily="2" charset="-122"/>
              </a:rPr>
              <a:t>  什么是确定容量的最好方法？</a:t>
            </a:r>
            <a:endParaRPr lang="zh-CN" altLang="en-US" b="1" i="1" dirty="0" smtClean="0">
              <a:solidFill>
                <a:srgbClr val="000000"/>
              </a:solidFill>
              <a:latin typeface="宋体" panose="02010600030101010101" pitchFamily="2" charset="-122"/>
            </a:endParaRPr>
          </a:p>
          <a:p>
            <a:pPr eaLnBrk="1" hangingPunct="1">
              <a:lnSpc>
                <a:spcPct val="80000"/>
              </a:lnSpc>
              <a:buFont typeface="Wingdings" panose="05000000000000000000" pitchFamily="2" charset="2"/>
              <a:buNone/>
            </a:pPr>
            <a:r>
              <a:rPr lang="zh-CN" altLang="en-US" sz="2000" i="1" dirty="0" smtClean="0">
                <a:solidFill>
                  <a:srgbClr val="000000"/>
                </a:solidFill>
                <a:latin typeface="宋体" panose="02010600030101010101" pitchFamily="2" charset="-122"/>
              </a:rPr>
              <a:t>	</a:t>
            </a:r>
            <a:r>
              <a:rPr lang="zh-CN" altLang="en-US" sz="2400" dirty="0" smtClean="0">
                <a:solidFill>
                  <a:srgbClr val="000000"/>
                </a:solidFill>
                <a:latin typeface="宋体" panose="02010600030101010101" pitchFamily="2" charset="-122"/>
              </a:rPr>
              <a:t>结合两种负载类型的优点，并运行一系列的测试</a:t>
            </a:r>
            <a:endParaRPr lang="zh-CN" altLang="en-US" sz="2400" dirty="0" smtClean="0">
              <a:solidFill>
                <a:srgbClr val="000000"/>
              </a:solidFill>
              <a:latin typeface="宋体" panose="02010600030101010101" pitchFamily="2" charset="-122"/>
            </a:endParaRPr>
          </a:p>
          <a:p>
            <a:pPr fontAlgn="auto">
              <a:lnSpc>
                <a:spcPct val="100000"/>
              </a:lnSpc>
              <a:spcBef>
                <a:spcPts val="0"/>
              </a:spcBef>
              <a:buFont typeface="Wingdings" panose="05000000000000000000" pitchFamily="2" charset="2"/>
              <a:buNone/>
            </a:pPr>
            <a:r>
              <a:rPr lang="zh-CN" altLang="en-US" sz="2400" dirty="0" smtClean="0">
                <a:solidFill>
                  <a:srgbClr val="000000"/>
                </a:solidFill>
                <a:latin typeface="宋体" panose="02010600030101010101" pitchFamily="2" charset="-122"/>
              </a:rPr>
              <a:t>  </a:t>
            </a:r>
            <a:r>
              <a:rPr lang="zh-CN" altLang="en-US" sz="2400" dirty="0" smtClean="0">
                <a:solidFill>
                  <a:srgbClr val="000000"/>
                </a:solidFill>
                <a:latin typeface="楷体_GB2312" pitchFamily="49" charset="-122"/>
                <a:ea typeface="楷体_GB2312" pitchFamily="49" charset="-122"/>
              </a:rPr>
              <a:t>如：首先使用</a:t>
            </a:r>
            <a:r>
              <a:rPr lang="en-US" altLang="zh-CN" sz="2400" dirty="0" smtClean="0">
                <a:solidFill>
                  <a:srgbClr val="000000"/>
                </a:solidFill>
                <a:latin typeface="楷体_GB2312" pitchFamily="49" charset="-122"/>
                <a:ea typeface="楷体_GB2312" pitchFamily="49" charset="-122"/>
              </a:rPr>
              <a:t>ramp-up</a:t>
            </a:r>
            <a:r>
              <a:rPr lang="zh-CN" altLang="en-US" sz="2400" dirty="0" smtClean="0">
                <a:solidFill>
                  <a:srgbClr val="000000"/>
                </a:solidFill>
                <a:latin typeface="楷体_GB2312" pitchFamily="49" charset="-122"/>
                <a:ea typeface="楷体_GB2312" pitchFamily="49" charset="-122"/>
              </a:rPr>
              <a:t>测试确定系统支持的用户范围</a:t>
            </a:r>
            <a:r>
              <a:rPr lang="en-US" altLang="zh-CN" sz="2400" dirty="0" smtClean="0">
                <a:solidFill>
                  <a:srgbClr val="000000"/>
                </a:solidFill>
                <a:latin typeface="楷体_GB2312" pitchFamily="49" charset="-122"/>
                <a:ea typeface="楷体_GB2312" pitchFamily="49" charset="-122"/>
                <a:sym typeface="Wingdings" panose="05000000000000000000" pitchFamily="2" charset="2"/>
              </a:rPr>
              <a:t></a:t>
            </a:r>
            <a:r>
              <a:rPr lang="zh-CN" altLang="en-US" sz="2400" dirty="0" smtClean="0">
                <a:solidFill>
                  <a:srgbClr val="000000"/>
                </a:solidFill>
                <a:latin typeface="楷体_GB2312" pitchFamily="49" charset="-122"/>
                <a:ea typeface="楷体_GB2312" pitchFamily="49" charset="-122"/>
              </a:rPr>
              <a:t>该范围内不同的并发用户负载进行一系列的</a:t>
            </a:r>
            <a:r>
              <a:rPr lang="en-US" altLang="zh-CN" sz="2400" dirty="0" smtClean="0">
                <a:solidFill>
                  <a:srgbClr val="000000"/>
                </a:solidFill>
                <a:latin typeface="楷体_GB2312" pitchFamily="49" charset="-122"/>
                <a:ea typeface="楷体_GB2312" pitchFamily="49" charset="-122"/>
              </a:rPr>
              <a:t>flat</a:t>
            </a:r>
            <a:r>
              <a:rPr lang="zh-CN" altLang="en-US" sz="2400" dirty="0" smtClean="0">
                <a:solidFill>
                  <a:srgbClr val="000000"/>
                </a:solidFill>
                <a:latin typeface="楷体_GB2312" pitchFamily="49" charset="-122"/>
                <a:ea typeface="楷体_GB2312" pitchFamily="49" charset="-122"/>
              </a:rPr>
              <a:t>测试，更精确地确定系统的容量</a:t>
            </a:r>
            <a:r>
              <a:rPr lang="zh-CN" altLang="en-US" sz="2000" i="1" dirty="0" smtClean="0">
                <a:solidFill>
                  <a:srgbClr val="000000"/>
                </a:solidFill>
                <a:latin typeface="楷体_GB2312" pitchFamily="49" charset="-122"/>
                <a:ea typeface="楷体_GB2312" pitchFamily="49" charset="-122"/>
              </a:rPr>
              <a:t>。</a:t>
            </a:r>
            <a:endParaRPr lang="zh-CN" altLang="en-US" sz="2000" dirty="0" smtClean="0">
              <a:latin typeface="楷体_GB2312" pitchFamily="49" charset="-122"/>
              <a:ea typeface="楷体_GB2312" pitchFamily="49" charset="-122"/>
            </a:endParaRPr>
          </a:p>
        </p:txBody>
      </p:sp>
      <p:sp>
        <p:nvSpPr>
          <p:cNvPr id="25603" name="Rectangle 5"/>
          <p:cNvSpPr>
            <a:spLocks noGrp="1" noChangeArrowheads="1"/>
          </p:cNvSpPr>
          <p:nvPr>
            <p:ph type="title"/>
          </p:nvPr>
        </p:nvSpPr>
        <p:spPr>
          <a:noFill/>
        </p:spPr>
        <p:txBody>
          <a:bodyPr>
            <a:normAutofit fontScale="90000"/>
          </a:bodyPr>
          <a:lstStyle/>
          <a:p>
            <a:pPr eaLnBrk="1" hangingPunct="1"/>
            <a:r>
              <a:rPr lang="zh-CN" altLang="en-US" b="1" dirty="0" smtClean="0">
                <a:solidFill>
                  <a:schemeClr val="hlink"/>
                </a:solidFill>
              </a:rPr>
              <a:t>性能规划测试 </a:t>
            </a:r>
            <a:r>
              <a:rPr lang="en-US" altLang="zh-CN" sz="2800" b="1" dirty="0" smtClean="0">
                <a:solidFill>
                  <a:schemeClr val="hlink"/>
                </a:solidFill>
              </a:rPr>
              <a:t>(2)</a:t>
            </a:r>
            <a:endParaRPr lang="en-US" altLang="zh-CN" sz="2800" b="1" dirty="0" smtClean="0">
              <a:solidFill>
                <a:schemeClr val="hlink"/>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92163" y="549275"/>
            <a:ext cx="6105525" cy="655638"/>
          </a:xfrm>
        </p:spPr>
        <p:txBody>
          <a:bodyPr/>
          <a:lstStyle/>
          <a:p>
            <a:pPr eaLnBrk="1" hangingPunct="1"/>
            <a:r>
              <a:rPr lang="zh-CN" altLang="en-US" sz="3400" b="1" dirty="0" smtClean="0">
                <a:solidFill>
                  <a:schemeClr val="hlink"/>
                </a:solidFill>
                <a:latin typeface="Arial" panose="020B0604020202020204" pitchFamily="34" charset="0"/>
              </a:rPr>
              <a:t>渗入测试</a:t>
            </a:r>
            <a:endParaRPr lang="en-US" altLang="zh-CN" sz="3400" b="1" dirty="0" smtClean="0">
              <a:solidFill>
                <a:schemeClr val="hlink"/>
              </a:solidFill>
              <a:latin typeface="Arial" panose="020B0604020202020204" pitchFamily="34" charset="0"/>
            </a:endParaRPr>
          </a:p>
        </p:txBody>
      </p:sp>
      <p:sp>
        <p:nvSpPr>
          <p:cNvPr id="26627" name="Rectangle 3"/>
          <p:cNvSpPr>
            <a:spLocks noGrp="1" noChangeArrowheads="1"/>
          </p:cNvSpPr>
          <p:nvPr>
            <p:ph type="body" idx="1"/>
          </p:nvPr>
        </p:nvSpPr>
        <p:spPr>
          <a:xfrm>
            <a:off x="358775" y="2024063"/>
            <a:ext cx="8101013" cy="3852862"/>
          </a:xfrm>
        </p:spPr>
        <p:txBody>
          <a:bodyPr/>
          <a:lstStyle/>
          <a:p>
            <a:pPr eaLnBrk="1" hangingPunct="1">
              <a:buFont typeface="Wingdings" panose="05000000000000000000" pitchFamily="2" charset="2"/>
              <a:buNone/>
            </a:pPr>
            <a:r>
              <a:rPr lang="zh-CN" altLang="en-US" sz="1800" i="1" smtClean="0">
                <a:solidFill>
                  <a:srgbClr val="000000"/>
                </a:solidFill>
              </a:rPr>
              <a:t>	</a:t>
            </a:r>
            <a:r>
              <a:rPr lang="zh-CN" altLang="en-US" sz="2400" smtClean="0">
                <a:solidFill>
                  <a:srgbClr val="000000"/>
                </a:solidFill>
              </a:rPr>
              <a:t>渗入测试是一种比较简单的性能测试。渗入测试所需时间较长，它使用固定数目的并发用户测试系统的总体健壮性。这些测试将会通过内存泄漏、增加的垃圾收集</a:t>
            </a:r>
            <a:r>
              <a:rPr lang="en-US" altLang="zh-CN" sz="2400" smtClean="0">
                <a:solidFill>
                  <a:srgbClr val="000000"/>
                </a:solidFill>
              </a:rPr>
              <a:t>(GC)</a:t>
            </a:r>
            <a:r>
              <a:rPr lang="zh-CN" altLang="en-US" sz="2400" smtClean="0">
                <a:solidFill>
                  <a:srgbClr val="000000"/>
                </a:solidFill>
              </a:rPr>
              <a:t>或系统的其他问题，显示因长时间运行而出现的任何性能降低。</a:t>
            </a:r>
            <a:endParaRPr lang="zh-CN" altLang="en-US" sz="2400" smtClean="0">
              <a:solidFill>
                <a:srgbClr val="000000"/>
              </a:solidFill>
            </a:endParaRPr>
          </a:p>
          <a:p>
            <a:pPr eaLnBrk="1" hangingPunct="1">
              <a:buFont typeface="Wingdings" panose="05000000000000000000" pitchFamily="2" charset="2"/>
              <a:buNone/>
            </a:pPr>
            <a:r>
              <a:rPr lang="zh-CN" altLang="en-US" sz="2400" smtClean="0">
                <a:solidFill>
                  <a:srgbClr val="000000"/>
                </a:solidFill>
              </a:rPr>
              <a:t>  </a:t>
            </a:r>
            <a:endParaRPr lang="zh-CN" altLang="en-US" sz="2400" smtClean="0">
              <a:solidFill>
                <a:srgbClr val="000000"/>
              </a:solidFill>
            </a:endParaRPr>
          </a:p>
          <a:p>
            <a:pPr eaLnBrk="1" hangingPunct="1">
              <a:buFont typeface="Wingdings" panose="05000000000000000000" pitchFamily="2" charset="2"/>
              <a:buNone/>
            </a:pPr>
            <a:r>
              <a:rPr lang="zh-CN" altLang="en-US" sz="2400" smtClean="0">
                <a:solidFill>
                  <a:srgbClr val="000000"/>
                </a:solidFill>
              </a:rPr>
              <a:t>   建议运行两次测试</a:t>
            </a:r>
            <a:r>
              <a:rPr lang="en-US" altLang="zh-CN" sz="2400" smtClean="0">
                <a:solidFill>
                  <a:srgbClr val="000000"/>
                </a:solidFill>
              </a:rPr>
              <a:t>——</a:t>
            </a:r>
            <a:r>
              <a:rPr lang="zh-CN" altLang="en-US" sz="2400" smtClean="0">
                <a:solidFill>
                  <a:srgbClr val="000000"/>
                </a:solidFill>
              </a:rPr>
              <a:t>一次使用较低的用户负载（要在系统容量之下，以便不会出现执行队列），一次使用较高的负载（以便出现积极的执行队列）。</a:t>
            </a:r>
            <a:endParaRPr lang="zh-CN" altLang="en-US"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549275"/>
            <a:ext cx="4810125" cy="871538"/>
          </a:xfrm>
        </p:spPr>
        <p:txBody>
          <a:bodyPr/>
          <a:lstStyle/>
          <a:p>
            <a:pPr eaLnBrk="1" hangingPunct="1"/>
            <a:r>
              <a:rPr lang="zh-CN" altLang="en-US" sz="3400" b="1" dirty="0" smtClean="0">
                <a:solidFill>
                  <a:schemeClr val="hlink"/>
                </a:solidFill>
                <a:latin typeface="宋体" panose="02010600030101010101" pitchFamily="2" charset="-122"/>
              </a:rPr>
              <a:t>峰谷测试</a:t>
            </a:r>
            <a:endParaRPr lang="en-US" altLang="zh-CN" sz="3400" b="1" dirty="0" smtClean="0">
              <a:solidFill>
                <a:schemeClr val="hlink"/>
              </a:solidFill>
              <a:latin typeface="宋体" panose="02010600030101010101" pitchFamily="2" charset="-122"/>
            </a:endParaRPr>
          </a:p>
        </p:txBody>
      </p:sp>
      <p:sp>
        <p:nvSpPr>
          <p:cNvPr id="27651" name="Rectangle 3"/>
          <p:cNvSpPr>
            <a:spLocks noGrp="1" noChangeArrowheads="1"/>
          </p:cNvSpPr>
          <p:nvPr>
            <p:ph type="body" idx="1"/>
          </p:nvPr>
        </p:nvSpPr>
        <p:spPr>
          <a:xfrm>
            <a:off x="468313" y="1557338"/>
            <a:ext cx="7772400" cy="1295400"/>
          </a:xfrm>
        </p:spPr>
        <p:txBody>
          <a:bodyPr/>
          <a:lstStyle/>
          <a:p>
            <a:pPr eaLnBrk="1" hangingPunct="1">
              <a:buFont typeface="Wingdings" panose="05000000000000000000" pitchFamily="2" charset="2"/>
              <a:buNone/>
            </a:pPr>
            <a:r>
              <a:rPr lang="zh-CN" altLang="en-US" sz="1800" i="1" smtClean="0">
                <a:solidFill>
                  <a:srgbClr val="000000"/>
                </a:solidFill>
                <a:latin typeface="宋体" panose="02010600030101010101" pitchFamily="2" charset="-122"/>
              </a:rPr>
              <a:t>	</a:t>
            </a:r>
            <a:r>
              <a:rPr lang="zh-CN" altLang="en-US" sz="2400" smtClean="0">
                <a:solidFill>
                  <a:srgbClr val="000000"/>
                </a:solidFill>
                <a:latin typeface="宋体" panose="02010600030101010101" pitchFamily="2" charset="-122"/>
              </a:rPr>
              <a:t>兼有容量规划</a:t>
            </a:r>
            <a:r>
              <a:rPr lang="en-US" altLang="zh-CN" sz="2400" smtClean="0">
                <a:solidFill>
                  <a:srgbClr val="000000"/>
                </a:solidFill>
                <a:latin typeface="宋体" panose="02010600030101010101" pitchFamily="2" charset="-122"/>
              </a:rPr>
              <a:t>ramp-up</a:t>
            </a:r>
            <a:r>
              <a:rPr lang="zh-CN" altLang="en-US" sz="2400" smtClean="0">
                <a:solidFill>
                  <a:srgbClr val="000000"/>
                </a:solidFill>
                <a:latin typeface="宋体" panose="02010600030101010101" pitchFamily="2" charset="-122"/>
              </a:rPr>
              <a:t>测试和渗入测试的特征</a:t>
            </a:r>
            <a:r>
              <a:rPr lang="en-US" altLang="zh-CN" sz="2400" smtClean="0">
                <a:solidFill>
                  <a:srgbClr val="000000"/>
                </a:solidFill>
                <a:latin typeface="宋体" panose="02010600030101010101" pitchFamily="2" charset="-122"/>
              </a:rPr>
              <a:t>,</a:t>
            </a:r>
            <a:r>
              <a:rPr lang="zh-CN" altLang="en-US" sz="2400" smtClean="0">
                <a:solidFill>
                  <a:srgbClr val="000000"/>
                </a:solidFill>
                <a:latin typeface="宋体" panose="02010600030101010101" pitchFamily="2" charset="-122"/>
              </a:rPr>
              <a:t>目标是确定从高负载（例如系统高峰时间的负载）恢复、转为几乎空闲、然后再攀升到高负载、再降低的能力。</a:t>
            </a:r>
            <a:endParaRPr lang="zh-CN" altLang="en-US" sz="2400" smtClean="0">
              <a:solidFill>
                <a:srgbClr val="000000"/>
              </a:solidFill>
              <a:latin typeface="宋体" panose="02010600030101010101" pitchFamily="2" charset="-122"/>
            </a:endParaRPr>
          </a:p>
        </p:txBody>
      </p:sp>
      <p:pic>
        <p:nvPicPr>
          <p:cNvPr id="27652" name="Picture 5" descr="0510270208b"/>
          <p:cNvPicPr>
            <a:picLocks noChangeAspect="1" noChangeArrowheads="1"/>
          </p:cNvPicPr>
          <p:nvPr/>
        </p:nvPicPr>
        <p:blipFill>
          <a:blip r:embed="rId1"/>
          <a:srcRect/>
          <a:stretch>
            <a:fillRect/>
          </a:stretch>
        </p:blipFill>
        <p:spPr bwMode="auto">
          <a:xfrm>
            <a:off x="1763713" y="2816225"/>
            <a:ext cx="6011862" cy="3662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b="1" smtClean="0">
                <a:solidFill>
                  <a:schemeClr val="hlink"/>
                </a:solidFill>
              </a:rPr>
              <a:t>系统瓶颈分析举例</a:t>
            </a:r>
            <a:r>
              <a:rPr lang="en-US" altLang="zh-CN" b="1" smtClean="0">
                <a:solidFill>
                  <a:schemeClr val="hlink"/>
                </a:solidFill>
              </a:rPr>
              <a:t>-1</a:t>
            </a:r>
            <a:endParaRPr lang="en-US" altLang="zh-CN" b="1" smtClean="0">
              <a:solidFill>
                <a:schemeClr val="hlink"/>
              </a:solidFill>
            </a:endParaRPr>
          </a:p>
        </p:txBody>
      </p:sp>
      <p:sp>
        <p:nvSpPr>
          <p:cNvPr id="28675" name="Rectangle 3"/>
          <p:cNvSpPr>
            <a:spLocks noGrp="1" noChangeArrowheads="1"/>
          </p:cNvSpPr>
          <p:nvPr>
            <p:ph type="body" idx="1"/>
          </p:nvPr>
        </p:nvSpPr>
        <p:spPr>
          <a:xfrm>
            <a:off x="900113" y="2060575"/>
            <a:ext cx="7772400" cy="2152650"/>
          </a:xfrm>
        </p:spPr>
        <p:txBody>
          <a:bodyPr/>
          <a:lstStyle/>
          <a:p>
            <a:pPr marL="0" indent="0" eaLnBrk="1" hangingPunct="1">
              <a:buFont typeface="Wingdings" panose="05000000000000000000" pitchFamily="2" charset="2"/>
              <a:buNone/>
            </a:pPr>
            <a:r>
              <a:rPr lang="zh-CN" altLang="en-US" sz="2400" b="1" smtClean="0"/>
              <a:t>交易的响应时间</a:t>
            </a:r>
            <a:r>
              <a:rPr lang="zh-CN" altLang="en-US" sz="2400" smtClean="0"/>
              <a:t>如果很长，远远超过系统性能需求，表示耗费</a:t>
            </a:r>
            <a:r>
              <a:rPr lang="en-US" altLang="zh-CN" sz="2400" smtClean="0"/>
              <a:t>CPU</a:t>
            </a:r>
            <a:r>
              <a:rPr lang="zh-CN" altLang="en-US" sz="2400" smtClean="0"/>
              <a:t>的数据库操作，例如排序，执行</a:t>
            </a:r>
            <a:r>
              <a:rPr lang="en-US" altLang="zh-CN" sz="2400" smtClean="0"/>
              <a:t>aggregate functions</a:t>
            </a:r>
            <a:r>
              <a:rPr lang="zh-CN" altLang="en-US" sz="2400" smtClean="0"/>
              <a:t>（例如</a:t>
            </a:r>
            <a:r>
              <a:rPr lang="en-US" altLang="zh-CN" sz="2400" smtClean="0"/>
              <a:t>sum</a:t>
            </a:r>
            <a:r>
              <a:rPr lang="zh-CN" altLang="en-US" sz="2400" smtClean="0"/>
              <a:t>、</a:t>
            </a:r>
            <a:r>
              <a:rPr lang="en-US" altLang="zh-CN" sz="2400" smtClean="0"/>
              <a:t>min</a:t>
            </a:r>
            <a:r>
              <a:rPr lang="zh-CN" altLang="en-US" sz="2400" smtClean="0"/>
              <a:t>、</a:t>
            </a:r>
            <a:r>
              <a:rPr lang="en-US" altLang="zh-CN" sz="2400" smtClean="0"/>
              <a:t>max</a:t>
            </a:r>
            <a:r>
              <a:rPr lang="zh-CN" altLang="en-US" sz="2400" smtClean="0"/>
              <a:t>、</a:t>
            </a:r>
            <a:r>
              <a:rPr lang="en-US" altLang="zh-CN" sz="2400" smtClean="0"/>
              <a:t>count</a:t>
            </a:r>
            <a:r>
              <a:rPr lang="zh-CN" altLang="en-US" sz="2400" smtClean="0"/>
              <a:t>）等较多，可考虑是否有索引以及索引建立的是否合理；尽量使用简单的表联接；水平分割大表格等方法来降低该值。 </a:t>
            </a:r>
            <a:endParaRPr lang="zh-CN" altLang="en-US" sz="2400" smtClean="0"/>
          </a:p>
          <a:p>
            <a:pPr marL="0" indent="0" eaLnBrk="1" hangingPunct="1">
              <a:buFont typeface="Wingdings" panose="05000000000000000000" pitchFamily="2" charset="2"/>
              <a:buNone/>
            </a:pPr>
            <a:endParaRPr lang="zh-CN" altLang="en-US" sz="240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b="1" smtClean="0">
                <a:solidFill>
                  <a:schemeClr val="hlink"/>
                </a:solidFill>
              </a:rPr>
              <a:t>系统瓶颈分析举例</a:t>
            </a:r>
            <a:r>
              <a:rPr lang="en-US" altLang="zh-CN" b="1" smtClean="0">
                <a:solidFill>
                  <a:schemeClr val="hlink"/>
                </a:solidFill>
              </a:rPr>
              <a:t>-2</a:t>
            </a:r>
            <a:endParaRPr lang="en-US" altLang="zh-CN" b="1" smtClean="0">
              <a:solidFill>
                <a:schemeClr val="hlink"/>
              </a:solidFill>
            </a:endParaRPr>
          </a:p>
        </p:txBody>
      </p:sp>
      <p:sp>
        <p:nvSpPr>
          <p:cNvPr id="29699" name="Rectangle 3"/>
          <p:cNvSpPr>
            <a:spLocks noGrp="1" noChangeArrowheads="1"/>
          </p:cNvSpPr>
          <p:nvPr>
            <p:ph type="body" idx="1"/>
          </p:nvPr>
        </p:nvSpPr>
        <p:spPr>
          <a:xfrm>
            <a:off x="900113" y="1773238"/>
            <a:ext cx="7772400" cy="2549525"/>
          </a:xfrm>
        </p:spPr>
        <p:txBody>
          <a:bodyPr>
            <a:normAutofit fontScale="92500"/>
          </a:bodyPr>
          <a:lstStyle/>
          <a:p>
            <a:pPr marL="0" indent="0" eaLnBrk="1" hangingPunct="1">
              <a:buFont typeface="Wingdings" panose="05000000000000000000" pitchFamily="2" charset="2"/>
              <a:buNone/>
            </a:pPr>
            <a:r>
              <a:rPr lang="zh-CN" altLang="en-US" smtClean="0"/>
              <a:t>分段排除错误。测试工具可以模拟不同的虚拟用户来单独访问</a:t>
            </a:r>
            <a:r>
              <a:rPr lang="en-US" altLang="zh-CN" smtClean="0"/>
              <a:t>Web</a:t>
            </a:r>
            <a:r>
              <a:rPr lang="zh-CN" altLang="en-US" smtClean="0"/>
              <a:t>服务器、应用服务器和数据库服务器，这样，就可以在</a:t>
            </a:r>
            <a:r>
              <a:rPr lang="en-US" altLang="zh-CN" smtClean="0"/>
              <a:t>Web</a:t>
            </a:r>
            <a:r>
              <a:rPr lang="zh-CN" altLang="en-US" smtClean="0"/>
              <a:t>端测出的响应时间减去以上各个分段测出的时间就可以知道瓶颈在哪并着手调优。 </a:t>
            </a:r>
            <a:endParaRPr lang="zh-CN" altLang="en-US" smtClean="0"/>
          </a:p>
          <a:p>
            <a:pPr marL="0" indent="0" eaLnBrk="1" hangingPunct="1">
              <a:buFont typeface="Wingdings" panose="05000000000000000000" pitchFamily="2" charset="2"/>
              <a:buNone/>
            </a:pPr>
            <a:endParaRPr lang="zh-CN" alt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b="1" smtClean="0">
                <a:solidFill>
                  <a:schemeClr val="hlink"/>
                </a:solidFill>
              </a:rPr>
              <a:t>系统瓶颈分析举例</a:t>
            </a:r>
            <a:r>
              <a:rPr lang="en-US" altLang="zh-CN" b="1" smtClean="0">
                <a:solidFill>
                  <a:schemeClr val="hlink"/>
                </a:solidFill>
              </a:rPr>
              <a:t>-3</a:t>
            </a:r>
            <a:endParaRPr lang="en-US" altLang="zh-CN" b="1" smtClean="0">
              <a:solidFill>
                <a:schemeClr val="hlink"/>
              </a:solidFill>
            </a:endParaRPr>
          </a:p>
        </p:txBody>
      </p:sp>
      <p:sp>
        <p:nvSpPr>
          <p:cNvPr id="30723" name="Rectangle 3"/>
          <p:cNvSpPr>
            <a:spLocks noGrp="1" noChangeArrowheads="1"/>
          </p:cNvSpPr>
          <p:nvPr>
            <p:ph type="body" idx="1"/>
          </p:nvPr>
        </p:nvSpPr>
        <p:spPr>
          <a:xfrm>
            <a:off x="900113" y="1916113"/>
            <a:ext cx="7772400" cy="2449512"/>
          </a:xfrm>
        </p:spPr>
        <p:txBody>
          <a:bodyPr>
            <a:normAutofit fontScale="92500" lnSpcReduction="20000"/>
          </a:bodyPr>
          <a:lstStyle/>
          <a:p>
            <a:pPr marL="0" indent="0" eaLnBrk="1" hangingPunct="1">
              <a:buFont typeface="Wingdings" panose="05000000000000000000" pitchFamily="2" charset="2"/>
              <a:buNone/>
            </a:pPr>
            <a:r>
              <a:rPr lang="en-US" altLang="zh-CN" smtClean="0"/>
              <a:t>UNIX</a:t>
            </a:r>
            <a:r>
              <a:rPr lang="zh-CN" altLang="en-US" smtClean="0"/>
              <a:t>资源监控（</a:t>
            </a:r>
            <a:r>
              <a:rPr lang="en-US" altLang="zh-CN" smtClean="0"/>
              <a:t>NT</a:t>
            </a:r>
            <a:r>
              <a:rPr lang="zh-CN" altLang="en-US" smtClean="0"/>
              <a:t>操作系统同理）中指标</a:t>
            </a:r>
            <a:r>
              <a:rPr lang="zh-CN" altLang="en-US" b="1" smtClean="0"/>
              <a:t>内存页交换速率</a:t>
            </a:r>
            <a:r>
              <a:rPr lang="zh-CN" altLang="en-US" smtClean="0"/>
              <a:t>（</a:t>
            </a:r>
            <a:r>
              <a:rPr lang="en-US" altLang="zh-CN" smtClean="0"/>
              <a:t>Paging rate</a:t>
            </a:r>
            <a:r>
              <a:rPr lang="zh-CN" altLang="en-US" smtClean="0"/>
              <a:t>），如果该值偶尔走高，表明当时有线程竞争内存。如果持续很高，则内存可能是瓶颈。也可能是内存访问命中率低。“</a:t>
            </a:r>
            <a:r>
              <a:rPr lang="en-US" altLang="zh-CN" smtClean="0"/>
              <a:t>Swap in rate”</a:t>
            </a:r>
            <a:r>
              <a:rPr lang="zh-CN" altLang="en-US" smtClean="0"/>
              <a:t>和“</a:t>
            </a:r>
            <a:r>
              <a:rPr lang="en-US" altLang="zh-CN" smtClean="0"/>
              <a:t>Swap out rate”</a:t>
            </a:r>
            <a:r>
              <a:rPr lang="zh-CN" altLang="en-US" smtClean="0"/>
              <a:t>也有类似的解释。 </a:t>
            </a:r>
            <a:endParaRPr lang="zh-CN" altLang="en-US"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b="1" smtClean="0">
                <a:solidFill>
                  <a:schemeClr val="hlink"/>
                </a:solidFill>
              </a:rPr>
              <a:t>系统瓶颈分析举例</a:t>
            </a:r>
            <a:r>
              <a:rPr lang="en-US" altLang="zh-CN" b="1" smtClean="0">
                <a:solidFill>
                  <a:schemeClr val="hlink"/>
                </a:solidFill>
              </a:rPr>
              <a:t>-4</a:t>
            </a:r>
            <a:endParaRPr lang="en-US" altLang="zh-CN" b="1" smtClean="0">
              <a:solidFill>
                <a:schemeClr val="hlink"/>
              </a:solidFill>
            </a:endParaRPr>
          </a:p>
        </p:txBody>
      </p:sp>
      <p:sp>
        <p:nvSpPr>
          <p:cNvPr id="31747" name="Rectangle 3"/>
          <p:cNvSpPr>
            <a:spLocks noGrp="1" noChangeArrowheads="1"/>
          </p:cNvSpPr>
          <p:nvPr>
            <p:ph type="body" idx="1"/>
          </p:nvPr>
        </p:nvSpPr>
        <p:spPr>
          <a:xfrm>
            <a:off x="900113" y="1989138"/>
            <a:ext cx="7772400" cy="2549525"/>
          </a:xfrm>
        </p:spPr>
        <p:txBody>
          <a:bodyPr/>
          <a:lstStyle/>
          <a:p>
            <a:pPr marL="0" indent="0" eaLnBrk="1" hangingPunct="1">
              <a:buFont typeface="Wingdings" panose="05000000000000000000" pitchFamily="2" charset="2"/>
              <a:buNone/>
            </a:pPr>
            <a:r>
              <a:rPr lang="en-US" altLang="zh-CN" smtClean="0"/>
              <a:t>UNIX</a:t>
            </a:r>
            <a:r>
              <a:rPr lang="zh-CN" altLang="en-US" smtClean="0"/>
              <a:t>资源监控（</a:t>
            </a:r>
            <a:r>
              <a:rPr lang="en-US" altLang="zh-CN" smtClean="0"/>
              <a:t>NT</a:t>
            </a:r>
            <a:r>
              <a:rPr lang="zh-CN" altLang="en-US" smtClean="0"/>
              <a:t>操作系统同理）中指标</a:t>
            </a:r>
            <a:r>
              <a:rPr lang="en-US" altLang="zh-CN" b="1" smtClean="0"/>
              <a:t>CPU</a:t>
            </a:r>
            <a:r>
              <a:rPr lang="zh-CN" altLang="en-US" b="1" smtClean="0"/>
              <a:t>占用率</a:t>
            </a:r>
            <a:r>
              <a:rPr lang="zh-CN" altLang="en-US" smtClean="0"/>
              <a:t>（</a:t>
            </a:r>
            <a:r>
              <a:rPr lang="en-US" altLang="zh-CN" smtClean="0"/>
              <a:t>CPU utilization</a:t>
            </a:r>
            <a:r>
              <a:rPr lang="zh-CN" altLang="en-US" smtClean="0"/>
              <a:t>），如果该值持续超过</a:t>
            </a:r>
            <a:r>
              <a:rPr lang="en-US" altLang="zh-CN" smtClean="0"/>
              <a:t>95%</a:t>
            </a:r>
            <a:r>
              <a:rPr lang="zh-CN" altLang="en-US" smtClean="0"/>
              <a:t>，表明瓶颈是</a:t>
            </a:r>
            <a:r>
              <a:rPr lang="en-US" altLang="zh-CN" smtClean="0"/>
              <a:t>CPU</a:t>
            </a:r>
            <a:r>
              <a:rPr lang="zh-CN" altLang="en-US" smtClean="0"/>
              <a:t>。可以考虑增加一个处理器或换一个更快的处理器 。合理使用的范围在</a:t>
            </a:r>
            <a:r>
              <a:rPr lang="en-US" altLang="zh-CN" smtClean="0"/>
              <a:t>60%</a:t>
            </a:r>
            <a:r>
              <a:rPr lang="zh-CN" altLang="en-US" smtClean="0"/>
              <a:t>至</a:t>
            </a:r>
            <a:r>
              <a:rPr lang="en-US" altLang="zh-CN" smtClean="0"/>
              <a:t>70%</a:t>
            </a:r>
            <a:r>
              <a:rPr lang="zh-CN" altLang="en-US" smtClean="0"/>
              <a:t>。</a:t>
            </a:r>
            <a:endParaRPr lang="zh-CN" alt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b="1" smtClean="0">
                <a:solidFill>
                  <a:schemeClr val="hlink"/>
                </a:solidFill>
              </a:rPr>
              <a:t>系统瓶颈分析举例</a:t>
            </a:r>
            <a:r>
              <a:rPr lang="en-US" altLang="zh-CN" b="1" smtClean="0">
                <a:solidFill>
                  <a:schemeClr val="hlink"/>
                </a:solidFill>
              </a:rPr>
              <a:t>-5</a:t>
            </a:r>
            <a:endParaRPr lang="en-US" altLang="zh-CN" b="1" smtClean="0">
              <a:solidFill>
                <a:schemeClr val="hlink"/>
              </a:solidFill>
            </a:endParaRPr>
          </a:p>
        </p:txBody>
      </p:sp>
      <p:sp>
        <p:nvSpPr>
          <p:cNvPr id="32771" name="Rectangle 3"/>
          <p:cNvSpPr>
            <a:spLocks noGrp="1" noChangeArrowheads="1"/>
          </p:cNvSpPr>
          <p:nvPr>
            <p:ph type="body" idx="1"/>
          </p:nvPr>
        </p:nvSpPr>
        <p:spPr>
          <a:xfrm>
            <a:off x="863600" y="1989138"/>
            <a:ext cx="7772400" cy="2728912"/>
          </a:xfrm>
        </p:spPr>
        <p:txBody>
          <a:bodyPr/>
          <a:lstStyle/>
          <a:p>
            <a:pPr marL="0" indent="0" eaLnBrk="1" hangingPunct="1">
              <a:lnSpc>
                <a:spcPct val="90000"/>
              </a:lnSpc>
              <a:buFont typeface="Wingdings" panose="05000000000000000000" pitchFamily="2" charset="2"/>
              <a:buNone/>
            </a:pPr>
            <a:r>
              <a:rPr lang="en-US" altLang="zh-CN" dirty="0" smtClean="0"/>
              <a:t>UNIX</a:t>
            </a:r>
            <a:r>
              <a:rPr lang="zh-CN" altLang="en-US" dirty="0" smtClean="0"/>
              <a:t>资源监控（</a:t>
            </a:r>
            <a:r>
              <a:rPr lang="en-US" altLang="zh-CN" dirty="0" smtClean="0"/>
              <a:t>NT</a:t>
            </a:r>
            <a:r>
              <a:rPr lang="zh-CN" altLang="en-US" dirty="0" smtClean="0"/>
              <a:t>操作系统同理）中指标</a:t>
            </a:r>
            <a:r>
              <a:rPr lang="zh-CN" altLang="en-US" b="1" dirty="0" smtClean="0"/>
              <a:t>磁盘交换率</a:t>
            </a:r>
            <a:r>
              <a:rPr lang="zh-CN" altLang="en-US" dirty="0" smtClean="0"/>
              <a:t>（</a:t>
            </a:r>
            <a:r>
              <a:rPr lang="en-US" altLang="zh-CN" dirty="0" smtClean="0"/>
              <a:t>Disk rate</a:t>
            </a:r>
            <a:r>
              <a:rPr lang="zh-CN" altLang="en-US" dirty="0" smtClean="0"/>
              <a:t>），如果该参数值一直很高，表明</a:t>
            </a:r>
            <a:r>
              <a:rPr lang="en-US" altLang="zh-CN" dirty="0" smtClean="0"/>
              <a:t>I/O</a:t>
            </a:r>
            <a:r>
              <a:rPr lang="zh-CN" altLang="en-US" dirty="0" smtClean="0"/>
              <a:t>有问题。可考虑更换更快的硬盘系统、重新部署业务逻辑等，另外设置</a:t>
            </a:r>
            <a:r>
              <a:rPr lang="en-US" altLang="zh-CN" dirty="0" err="1" smtClean="0"/>
              <a:t>Tempdb</a:t>
            </a:r>
            <a:r>
              <a:rPr lang="en-US" altLang="zh-CN" dirty="0" smtClean="0"/>
              <a:t> in RAM</a:t>
            </a:r>
            <a:r>
              <a:rPr lang="zh-CN" altLang="en-US" dirty="0" smtClean="0"/>
              <a:t>，减低</a:t>
            </a:r>
            <a:r>
              <a:rPr lang="en-US" altLang="zh-CN" dirty="0" smtClean="0"/>
              <a:t>"max </a:t>
            </a:r>
            <a:r>
              <a:rPr lang="en-US" altLang="zh-CN" dirty="0" err="1" smtClean="0"/>
              <a:t>async</a:t>
            </a:r>
            <a:r>
              <a:rPr lang="en-US" altLang="zh-CN" dirty="0" smtClean="0"/>
              <a:t> IO"</a:t>
            </a:r>
            <a:r>
              <a:rPr lang="zh-CN" altLang="en-US" dirty="0" smtClean="0"/>
              <a:t>，</a:t>
            </a:r>
            <a:r>
              <a:rPr lang="en-US" altLang="zh-CN" dirty="0" smtClean="0"/>
              <a:t>"max lazy writer IO"</a:t>
            </a:r>
            <a:r>
              <a:rPr lang="zh-CN" altLang="en-US" dirty="0" smtClean="0"/>
              <a:t>等措施都会降低该值。 </a:t>
            </a:r>
            <a:endParaRPr lang="zh-CN" alt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b="1" smtClean="0">
                <a:solidFill>
                  <a:schemeClr val="hlink"/>
                </a:solidFill>
              </a:rPr>
              <a:t>系统瓶颈分析举例</a:t>
            </a:r>
            <a:r>
              <a:rPr lang="en-US" altLang="zh-CN" b="1" smtClean="0">
                <a:solidFill>
                  <a:schemeClr val="hlink"/>
                </a:solidFill>
              </a:rPr>
              <a:t>-6</a:t>
            </a:r>
            <a:endParaRPr lang="en-US" altLang="zh-CN" b="1" smtClean="0">
              <a:solidFill>
                <a:schemeClr val="hlink"/>
              </a:solidFill>
            </a:endParaRPr>
          </a:p>
        </p:txBody>
      </p:sp>
      <p:sp>
        <p:nvSpPr>
          <p:cNvPr id="33795" name="Rectangle 3"/>
          <p:cNvSpPr>
            <a:spLocks noGrp="1" noChangeArrowheads="1"/>
          </p:cNvSpPr>
          <p:nvPr>
            <p:ph type="body" idx="1"/>
          </p:nvPr>
        </p:nvSpPr>
        <p:spPr>
          <a:xfrm>
            <a:off x="900113" y="1881188"/>
            <a:ext cx="7772400" cy="2908300"/>
          </a:xfrm>
        </p:spPr>
        <p:txBody>
          <a:bodyPr>
            <a:normAutofit lnSpcReduction="10000"/>
          </a:bodyPr>
          <a:lstStyle/>
          <a:p>
            <a:pPr marL="0" indent="0" eaLnBrk="1" hangingPunct="1">
              <a:buFont typeface="Wingdings" panose="05000000000000000000" pitchFamily="2" charset="2"/>
              <a:buNone/>
            </a:pPr>
            <a:r>
              <a:rPr lang="en-US" altLang="zh-CN" smtClean="0"/>
              <a:t>SQLServer</a:t>
            </a:r>
            <a:r>
              <a:rPr lang="zh-CN" altLang="en-US" smtClean="0"/>
              <a:t>资源监控中指标：</a:t>
            </a:r>
            <a:r>
              <a:rPr lang="zh-CN" altLang="en-US" b="1" smtClean="0"/>
              <a:t>缓存点击率</a:t>
            </a:r>
            <a:r>
              <a:rPr lang="zh-CN" altLang="en-US" smtClean="0"/>
              <a:t>（</a:t>
            </a:r>
            <a:r>
              <a:rPr lang="en-US" altLang="zh-CN" smtClean="0"/>
              <a:t>Cache Hit Ratio</a:t>
            </a:r>
            <a:r>
              <a:rPr lang="zh-CN" altLang="en-US" smtClean="0"/>
              <a:t>），该值越高越好。如果持续低于</a:t>
            </a:r>
            <a:r>
              <a:rPr lang="en-US" altLang="zh-CN" smtClean="0"/>
              <a:t>80%</a:t>
            </a:r>
            <a:r>
              <a:rPr lang="zh-CN" altLang="en-US" smtClean="0"/>
              <a:t>，应考虑增加内存。 注意该参数值是从</a:t>
            </a:r>
            <a:r>
              <a:rPr lang="en-US" altLang="zh-CN" smtClean="0"/>
              <a:t>SQL Server</a:t>
            </a:r>
            <a:r>
              <a:rPr lang="zh-CN" altLang="en-US" smtClean="0"/>
              <a:t>启动后，就一直累加记数，所以运行经过一段时间后，该值将不能反映系统当前值。 </a:t>
            </a:r>
            <a:endParaRPr lang="zh-CN" alt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endParaRPr lang="zh-CN" altLang="en-US"/>
          </a:p>
        </p:txBody>
      </p:sp>
      <p:sp>
        <p:nvSpPr>
          <p:cNvPr id="3" name="内容占位符 2"/>
          <p:cNvSpPr>
            <a:spLocks noGrp="1"/>
          </p:cNvSpPr>
          <p:nvPr>
            <p:ph idx="1"/>
          </p:nvPr>
        </p:nvSpPr>
        <p:spPr/>
        <p:txBody>
          <a:bodyPr/>
          <a:p>
            <a:r>
              <a:rPr lang="zh-CN" altLang="en-US"/>
              <a:t>我想知道：</a:t>
            </a:r>
            <a:endParaRPr lang="zh-CN" altLang="en-US"/>
          </a:p>
          <a:p>
            <a:r>
              <a:rPr lang="zh-CN" altLang="en-US"/>
              <a:t>（</a:t>
            </a:r>
            <a:r>
              <a:rPr lang="en-US" altLang="zh-CN"/>
              <a:t>1</a:t>
            </a:r>
            <a:r>
              <a:rPr lang="zh-CN" altLang="en-US"/>
              <a:t>）某个系统能支持多少人</a:t>
            </a:r>
            <a:r>
              <a:rPr lang="zh-CN" altLang="en-US">
                <a:sym typeface="+mn-ea"/>
              </a:rPr>
              <a:t>同时</a:t>
            </a:r>
            <a:r>
              <a:rPr lang="zh-CN" altLang="en-US">
                <a:sym typeface="+mn-ea"/>
              </a:rPr>
              <a:t>使用？</a:t>
            </a:r>
            <a:endParaRPr lang="zh-CN" altLang="en-US">
              <a:sym typeface="+mn-ea"/>
            </a:endParaRPr>
          </a:p>
          <a:p>
            <a:r>
              <a:rPr lang="zh-CN" altLang="en-US">
                <a:sym typeface="+mn-ea"/>
              </a:rPr>
              <a:t>（</a:t>
            </a:r>
            <a:r>
              <a:rPr lang="en-US" altLang="zh-CN">
                <a:sym typeface="+mn-ea"/>
              </a:rPr>
              <a:t>2</a:t>
            </a:r>
            <a:r>
              <a:rPr lang="zh-CN" altLang="en-US">
                <a:sym typeface="+mn-ea"/>
              </a:rPr>
              <a:t>）系统在</a:t>
            </a:r>
            <a:r>
              <a:rPr lang="en-US" altLang="zh-CN">
                <a:sym typeface="+mn-ea"/>
              </a:rPr>
              <a:t>1000</a:t>
            </a:r>
            <a:r>
              <a:rPr lang="zh-CN" altLang="en-US">
                <a:sym typeface="+mn-ea"/>
              </a:rPr>
              <a:t>负载的情况下，是否</a:t>
            </a:r>
            <a:r>
              <a:rPr lang="zh-CN" altLang="en-US">
                <a:sym typeface="+mn-ea"/>
              </a:rPr>
              <a:t>稳定？</a:t>
            </a:r>
            <a:endParaRPr lang="zh-CN" altLang="en-US">
              <a:sym typeface="+mn-ea"/>
            </a:endParaRPr>
          </a:p>
          <a:p>
            <a:endParaRPr lang="zh-CN" altLang="en-US">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1"/>
          <a:srcRect/>
          <a:stretch>
            <a:fillRect/>
          </a:stretch>
        </p:blipFill>
        <p:spPr bwMode="auto">
          <a:xfrm>
            <a:off x="827584" y="1484784"/>
            <a:ext cx="7683296" cy="4824536"/>
          </a:xfrm>
          <a:prstGeom prst="rect">
            <a:avLst/>
          </a:prstGeom>
          <a:noFill/>
        </p:spPr>
      </p:pic>
      <p:sp>
        <p:nvSpPr>
          <p:cNvPr id="2" name="TextBox 1"/>
          <p:cNvSpPr txBox="1"/>
          <p:nvPr/>
        </p:nvSpPr>
        <p:spPr>
          <a:xfrm>
            <a:off x="1042546" y="6209932"/>
            <a:ext cx="102750" cy="140176"/>
          </a:xfrm>
          <a:prstGeom prst="rect">
            <a:avLst/>
          </a:prstGeom>
          <a:noFill/>
        </p:spPr>
        <p:txBody>
          <a:bodyPr wrap="none" lIns="0" tIns="0" rIns="0" bIns="40078" rtlCol="0">
            <a:spAutoFit/>
          </a:bodyPr>
          <a:lstStyle/>
          <a:p>
            <a:pPr>
              <a:lnSpc>
                <a:spcPts val="790"/>
              </a:lnSpc>
            </a:pPr>
            <a:r>
              <a:rPr lang="en-US" altLang="zh-CN" sz="600" dirty="0">
                <a:solidFill>
                  <a:srgbClr val="7E7E7E"/>
                </a:solidFill>
                <a:latin typeface="Times New Roman" panose="02020603050405020304" pitchFamily="18" charset="0"/>
                <a:cs typeface="Times New Roman" panose="02020603050405020304" pitchFamily="18" charset="0"/>
              </a:rPr>
              <a:t>26</a:t>
            </a:r>
            <a:endParaRPr lang="en-US" altLang="zh-CN" sz="600" dirty="0">
              <a:solidFill>
                <a:srgbClr val="7E7E7E"/>
              </a:solidFill>
              <a:latin typeface="Times New Roman" panose="02020603050405020304" pitchFamily="18" charset="0"/>
              <a:cs typeface="Times New Roman" panose="02020603050405020304" pitchFamily="18" charset="0"/>
            </a:endParaRPr>
          </a:p>
        </p:txBody>
      </p:sp>
      <p:sp>
        <p:nvSpPr>
          <p:cNvPr id="10" name="TextBox 1"/>
          <p:cNvSpPr txBox="1"/>
          <p:nvPr/>
        </p:nvSpPr>
        <p:spPr>
          <a:xfrm>
            <a:off x="1619672" y="332656"/>
            <a:ext cx="5112568" cy="525324"/>
          </a:xfrm>
          <a:prstGeom prst="rect">
            <a:avLst/>
          </a:prstGeom>
          <a:noFill/>
        </p:spPr>
        <p:txBody>
          <a:bodyPr wrap="square" lIns="0" tIns="0" rIns="0" bIns="40078" rtlCol="0">
            <a:spAutoFit/>
          </a:bodyPr>
          <a:lstStyle/>
          <a:p>
            <a:pPr>
              <a:lnSpc>
                <a:spcPts val="3770"/>
              </a:lnSpc>
            </a:pPr>
            <a:r>
              <a:rPr kumimoji="1" lang="en-US" altLang="zh-CN" sz="3200" b="1" dirty="0">
                <a:solidFill>
                  <a:schemeClr val="tx1"/>
                </a:solidFill>
                <a:latin typeface="+mj-lt"/>
                <a:ea typeface="楷体_GB2312" pitchFamily="49" charset="-122"/>
                <a:cs typeface="+mj-cs"/>
              </a:rPr>
              <a:t>测试环境</a:t>
            </a:r>
            <a:r>
              <a:rPr kumimoji="1" lang="zh-CN" altLang="en-US" sz="3200" b="1" dirty="0">
                <a:solidFill>
                  <a:schemeClr val="tx1"/>
                </a:solidFill>
                <a:latin typeface="+mj-lt"/>
                <a:ea typeface="楷体_GB2312" pitchFamily="49" charset="-122"/>
                <a:cs typeface="+mj-cs"/>
              </a:rPr>
              <a:t>：不仅仅是服务器</a:t>
            </a:r>
            <a:endParaRPr kumimoji="1" lang="zh-CN" altLang="en-US" sz="3200" b="1" dirty="0">
              <a:solidFill>
                <a:schemeClr val="tx1"/>
              </a:solidFill>
              <a:latin typeface="+mj-lt"/>
              <a:ea typeface="楷体_GB2312" pitchFamily="49" charset="-122"/>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性能测试对象</a:t>
            </a:r>
            <a:endParaRPr lang="zh-CN" altLang="en-US" dirty="0"/>
          </a:p>
        </p:txBody>
      </p:sp>
      <p:sp>
        <p:nvSpPr>
          <p:cNvPr id="3" name="内容占位符 2"/>
          <p:cNvSpPr>
            <a:spLocks noGrp="1"/>
          </p:cNvSpPr>
          <p:nvPr>
            <p:ph idx="1"/>
          </p:nvPr>
        </p:nvSpPr>
        <p:spPr/>
        <p:txBody>
          <a:bodyPr/>
          <a:lstStyle/>
          <a:p>
            <a:r>
              <a:rPr lang="zh-CN" altLang="en-US" dirty="0" smtClean="0"/>
              <a:t>前端性能测试</a:t>
            </a:r>
            <a:endParaRPr lang="en-US" altLang="zh-CN" dirty="0" smtClean="0"/>
          </a:p>
          <a:p>
            <a:r>
              <a:rPr lang="en-US" altLang="zh-CN" dirty="0" smtClean="0"/>
              <a:t>Web</a:t>
            </a:r>
            <a:r>
              <a:rPr lang="zh-CN" altLang="en-US" dirty="0" smtClean="0"/>
              <a:t>应用服务器</a:t>
            </a:r>
            <a:endParaRPr lang="en-US" altLang="zh-CN" dirty="0" smtClean="0"/>
          </a:p>
          <a:p>
            <a:r>
              <a:rPr lang="zh-CN" altLang="en-US" dirty="0" smtClean="0"/>
              <a:t>数据库服务器</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grpSp>
        <p:nvGrpSpPr>
          <p:cNvPr id="39" name="组合 38"/>
          <p:cNvGrpSpPr/>
          <p:nvPr/>
        </p:nvGrpSpPr>
        <p:grpSpPr>
          <a:xfrm>
            <a:off x="428596" y="1857364"/>
            <a:ext cx="8215370" cy="4584174"/>
            <a:chOff x="714348" y="1928802"/>
            <a:chExt cx="8215370" cy="4584174"/>
          </a:xfrm>
        </p:grpSpPr>
        <p:grpSp>
          <p:nvGrpSpPr>
            <p:cNvPr id="37" name="组合 36"/>
            <p:cNvGrpSpPr/>
            <p:nvPr/>
          </p:nvGrpSpPr>
          <p:grpSpPr>
            <a:xfrm>
              <a:off x="714348" y="1928802"/>
              <a:ext cx="8215370" cy="3857652"/>
              <a:chOff x="714348" y="1928802"/>
              <a:chExt cx="8215370" cy="3857652"/>
            </a:xfrm>
          </p:grpSpPr>
          <p:sp>
            <p:nvSpPr>
              <p:cNvPr id="4" name="矩形 3"/>
              <p:cNvSpPr/>
              <p:nvPr/>
            </p:nvSpPr>
            <p:spPr>
              <a:xfrm>
                <a:off x="714348" y="2143116"/>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客户端请求</a:t>
                </a:r>
                <a:endParaRPr lang="zh-CN" altLang="en-US" dirty="0"/>
              </a:p>
            </p:txBody>
          </p:sp>
          <p:sp>
            <p:nvSpPr>
              <p:cNvPr id="5" name="菱形 4"/>
              <p:cNvSpPr/>
              <p:nvPr/>
            </p:nvSpPr>
            <p:spPr>
              <a:xfrm>
                <a:off x="2357422" y="1928802"/>
                <a:ext cx="1785950" cy="10001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是否有缓存</a:t>
                </a:r>
                <a:endParaRPr lang="zh-CN" altLang="en-US" dirty="0"/>
              </a:p>
            </p:txBody>
          </p:sp>
          <p:sp>
            <p:nvSpPr>
              <p:cNvPr id="6" name="矩形 5"/>
              <p:cNvSpPr/>
              <p:nvPr/>
            </p:nvSpPr>
            <p:spPr>
              <a:xfrm>
                <a:off x="4357686" y="2143116"/>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DNS </a:t>
                </a:r>
                <a:r>
                  <a:rPr lang="zh-CN" altLang="en-US" dirty="0" smtClean="0"/>
                  <a:t>解析</a:t>
                </a:r>
                <a:endParaRPr lang="zh-CN" altLang="en-US" dirty="0"/>
              </a:p>
            </p:txBody>
          </p:sp>
          <p:sp>
            <p:nvSpPr>
              <p:cNvPr id="7" name="矩形 6"/>
              <p:cNvSpPr/>
              <p:nvPr/>
            </p:nvSpPr>
            <p:spPr>
              <a:xfrm>
                <a:off x="5929322" y="2143116"/>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建立连接</a:t>
                </a:r>
                <a:endParaRPr lang="zh-CN" altLang="en-US" dirty="0"/>
              </a:p>
            </p:txBody>
          </p:sp>
          <p:sp>
            <p:nvSpPr>
              <p:cNvPr id="8" name="矩形 7"/>
              <p:cNvSpPr/>
              <p:nvPr/>
            </p:nvSpPr>
            <p:spPr>
              <a:xfrm>
                <a:off x="7500958" y="2143116"/>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发送请求</a:t>
                </a:r>
                <a:endParaRPr lang="zh-CN" altLang="en-US" dirty="0"/>
              </a:p>
            </p:txBody>
          </p:sp>
          <p:sp>
            <p:nvSpPr>
              <p:cNvPr id="9" name="矩形 8"/>
              <p:cNvSpPr/>
              <p:nvPr/>
            </p:nvSpPr>
            <p:spPr>
              <a:xfrm>
                <a:off x="7500958" y="3214686"/>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等待响应</a:t>
                </a:r>
                <a:endParaRPr lang="zh-CN" altLang="en-US" dirty="0"/>
              </a:p>
            </p:txBody>
          </p:sp>
          <p:sp>
            <p:nvSpPr>
              <p:cNvPr id="10" name="矩形 9"/>
              <p:cNvSpPr/>
              <p:nvPr/>
            </p:nvSpPr>
            <p:spPr>
              <a:xfrm>
                <a:off x="7500958" y="4214818"/>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返回数据</a:t>
                </a:r>
                <a:endParaRPr lang="zh-CN" altLang="en-US" dirty="0"/>
              </a:p>
            </p:txBody>
          </p:sp>
          <p:sp>
            <p:nvSpPr>
              <p:cNvPr id="11" name="矩形 10"/>
              <p:cNvSpPr/>
              <p:nvPr/>
            </p:nvSpPr>
            <p:spPr>
              <a:xfrm>
                <a:off x="2571736" y="3214686"/>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读取缓存</a:t>
                </a:r>
                <a:endParaRPr lang="zh-CN" altLang="en-US" dirty="0"/>
              </a:p>
            </p:txBody>
          </p:sp>
          <p:sp>
            <p:nvSpPr>
              <p:cNvPr id="12" name="矩形 11"/>
              <p:cNvSpPr/>
              <p:nvPr/>
            </p:nvSpPr>
            <p:spPr>
              <a:xfrm>
                <a:off x="2571736" y="4214818"/>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处理数据</a:t>
                </a:r>
                <a:endParaRPr lang="zh-CN" altLang="en-US" dirty="0"/>
              </a:p>
            </p:txBody>
          </p:sp>
          <p:sp>
            <p:nvSpPr>
              <p:cNvPr id="13" name="矩形 12"/>
              <p:cNvSpPr/>
              <p:nvPr/>
            </p:nvSpPr>
            <p:spPr>
              <a:xfrm>
                <a:off x="2571736" y="5214950"/>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渲染元素</a:t>
                </a:r>
                <a:endParaRPr lang="zh-CN" altLang="en-US" dirty="0"/>
              </a:p>
            </p:txBody>
          </p:sp>
          <p:cxnSp>
            <p:nvCxnSpPr>
              <p:cNvPr id="15" name="直接箭头连接符 14"/>
              <p:cNvCxnSpPr>
                <a:stCxn id="4" idx="3"/>
                <a:endCxn id="5" idx="1"/>
              </p:cNvCxnSpPr>
              <p:nvPr/>
            </p:nvCxnSpPr>
            <p:spPr>
              <a:xfrm>
                <a:off x="2143108" y="2428868"/>
                <a:ext cx="214314"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6" idx="1"/>
              </p:cNvCxnSpPr>
              <p:nvPr/>
            </p:nvCxnSpPr>
            <p:spPr>
              <a:xfrm>
                <a:off x="4143372" y="2428868"/>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a:endCxn id="7" idx="1"/>
              </p:cNvCxnSpPr>
              <p:nvPr/>
            </p:nvCxnSpPr>
            <p:spPr>
              <a:xfrm>
                <a:off x="5786446" y="2428868"/>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3"/>
                <a:endCxn id="8" idx="1"/>
              </p:cNvCxnSpPr>
              <p:nvPr/>
            </p:nvCxnSpPr>
            <p:spPr>
              <a:xfrm>
                <a:off x="7358082" y="2428868"/>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a:endCxn id="9" idx="0"/>
              </p:cNvCxnSpPr>
              <p:nvPr/>
            </p:nvCxnSpPr>
            <p:spPr>
              <a:xfrm rot="5400000">
                <a:off x="7965305" y="2964653"/>
                <a:ext cx="50006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2"/>
                <a:endCxn id="10" idx="0"/>
              </p:cNvCxnSpPr>
              <p:nvPr/>
            </p:nvCxnSpPr>
            <p:spPr>
              <a:xfrm rot="5400000">
                <a:off x="8001024" y="4000504"/>
                <a:ext cx="42862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1"/>
                <a:endCxn id="12" idx="3"/>
              </p:cNvCxnSpPr>
              <p:nvPr/>
            </p:nvCxnSpPr>
            <p:spPr>
              <a:xfrm rot="10800000">
                <a:off x="4000496" y="4500570"/>
                <a:ext cx="35004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2"/>
                <a:endCxn id="11" idx="0"/>
              </p:cNvCxnSpPr>
              <p:nvPr/>
            </p:nvCxnSpPr>
            <p:spPr>
              <a:xfrm rot="16200000" flipH="1">
                <a:off x="3125380" y="3053950"/>
                <a:ext cx="28575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2"/>
                <a:endCxn id="12" idx="0"/>
              </p:cNvCxnSpPr>
              <p:nvPr/>
            </p:nvCxnSpPr>
            <p:spPr>
              <a:xfrm rot="5400000">
                <a:off x="3071802" y="400050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2" idx="2"/>
                <a:endCxn id="13" idx="0"/>
              </p:cNvCxnSpPr>
              <p:nvPr/>
            </p:nvCxnSpPr>
            <p:spPr>
              <a:xfrm rot="5400000">
                <a:off x="3071802" y="500063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3571868" y="6143644"/>
              <a:ext cx="2786082" cy="369332"/>
            </a:xfrm>
            <a:prstGeom prst="rect">
              <a:avLst/>
            </a:prstGeom>
            <a:noFill/>
          </p:spPr>
          <p:txBody>
            <a:bodyPr wrap="square" rtlCol="0">
              <a:spAutoFit/>
            </a:bodyPr>
            <a:lstStyle/>
            <a:p>
              <a:r>
                <a:rPr lang="en-US" altLang="zh-CN" dirty="0" smtClean="0"/>
                <a:t>HTTP</a:t>
              </a:r>
              <a:r>
                <a:rPr lang="zh-CN" altLang="en-US" dirty="0" smtClean="0"/>
                <a:t>请求和响应的过程</a:t>
              </a:r>
              <a:endParaRPr lang="zh-CN" altLang="en-US" dirty="0"/>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前端性能测试</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一个页面的访问</a:t>
            </a:r>
            <a:r>
              <a:rPr lang="en-US" dirty="0" smtClean="0"/>
              <a:t>,90%</a:t>
            </a:r>
            <a:r>
              <a:rPr lang="zh-CN" altLang="en-US" dirty="0" smtClean="0"/>
              <a:t>以上的时间都消耗在了前端资源（</a:t>
            </a:r>
            <a:r>
              <a:rPr lang="en-US" dirty="0" smtClean="0"/>
              <a:t>JS</a:t>
            </a:r>
            <a:r>
              <a:rPr lang="zh-CN" altLang="en-US" dirty="0" smtClean="0"/>
              <a:t>、</a:t>
            </a:r>
            <a:r>
              <a:rPr lang="en-US" dirty="0" smtClean="0"/>
              <a:t>CSS</a:t>
            </a:r>
            <a:r>
              <a:rPr lang="zh-CN" altLang="en-US" dirty="0" smtClean="0"/>
              <a:t>、</a:t>
            </a:r>
            <a:r>
              <a:rPr lang="en-US" dirty="0" smtClean="0"/>
              <a:t>IMG</a:t>
            </a:r>
            <a:r>
              <a:rPr lang="zh-CN" altLang="en-US" dirty="0" smtClean="0"/>
              <a:t>）的加载和渲染上，只有</a:t>
            </a:r>
            <a:r>
              <a:rPr lang="en-US" dirty="0" smtClean="0"/>
              <a:t>5%~10%</a:t>
            </a:r>
            <a:r>
              <a:rPr lang="zh-CN" altLang="en-US" dirty="0" smtClean="0"/>
              <a:t>是消耗在服务器端的响应上。</a:t>
            </a:r>
            <a:endParaRPr lang="en-US" altLang="zh-CN" dirty="0" smtClean="0"/>
          </a:p>
          <a:p>
            <a:r>
              <a:rPr lang="zh-CN" altLang="en-US" dirty="0" smtClean="0"/>
              <a:t>假如一个页面很大，比如</a:t>
            </a:r>
            <a:r>
              <a:rPr lang="en-US" dirty="0" smtClean="0"/>
              <a:t>1MB</a:t>
            </a:r>
            <a:r>
              <a:rPr lang="zh-CN" altLang="en-US" dirty="0" smtClean="0"/>
              <a:t>，普通网卡最多就是千兆位网卡，有些</a:t>
            </a:r>
            <a:r>
              <a:rPr lang="en-US" dirty="0" smtClean="0"/>
              <a:t>pc</a:t>
            </a:r>
            <a:r>
              <a:rPr lang="zh-CN" altLang="en-US" dirty="0" smtClean="0"/>
              <a:t>只有百兆网卡，即</a:t>
            </a:r>
            <a:r>
              <a:rPr lang="en-US" dirty="0" smtClean="0"/>
              <a:t>1</a:t>
            </a:r>
            <a:r>
              <a:rPr lang="zh-CN" altLang="en-US" dirty="0" smtClean="0"/>
              <a:t>秒钟最多访问</a:t>
            </a:r>
            <a:r>
              <a:rPr lang="en-US" dirty="0" smtClean="0"/>
              <a:t>100MB/S</a:t>
            </a:r>
            <a:r>
              <a:rPr lang="zh-CN" altLang="en-US" dirty="0" smtClean="0"/>
              <a:t>，所以对于一个</a:t>
            </a:r>
            <a:r>
              <a:rPr lang="en-US" dirty="0" smtClean="0"/>
              <a:t>1M</a:t>
            </a:r>
            <a:r>
              <a:rPr lang="zh-CN" altLang="en-US" dirty="0" smtClean="0"/>
              <a:t>大小的页面，</a:t>
            </a:r>
            <a:r>
              <a:rPr lang="en-US" dirty="0" err="1" smtClean="0"/>
              <a:t>tps</a:t>
            </a:r>
            <a:r>
              <a:rPr lang="zh-CN" altLang="en-US" dirty="0" smtClean="0"/>
              <a:t>最多就是</a:t>
            </a:r>
            <a:r>
              <a:rPr lang="en-US" dirty="0" smtClean="0"/>
              <a:t>100</a:t>
            </a:r>
            <a:r>
              <a:rPr lang="zh-CN" altLang="en-US" dirty="0" smtClean="0"/>
              <a:t>，已经达到网卡的极限，再多的并发也没有用，所以会遇到响应时间上升的情况。</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前端性能测试</a:t>
            </a:r>
            <a:endParaRPr lang="zh-CN" altLang="en-US" dirty="0"/>
          </a:p>
        </p:txBody>
      </p:sp>
      <p:sp>
        <p:nvSpPr>
          <p:cNvPr id="3" name="内容占位符 2"/>
          <p:cNvSpPr>
            <a:spLocks noGrp="1"/>
          </p:cNvSpPr>
          <p:nvPr>
            <p:ph idx="1"/>
          </p:nvPr>
        </p:nvSpPr>
        <p:spPr/>
        <p:txBody>
          <a:bodyPr/>
          <a:lstStyle/>
          <a:p>
            <a:r>
              <a:rPr lang="zh-CN" altLang="en-US" dirty="0" smtClean="0"/>
              <a:t>淘宝的静态资源都是存放在</a:t>
            </a:r>
            <a:r>
              <a:rPr lang="en-US" dirty="0" smtClean="0"/>
              <a:t>CDN</a:t>
            </a:r>
            <a:r>
              <a:rPr lang="zh-CN" altLang="en-US" dirty="0" smtClean="0"/>
              <a:t>（内容分发网络）上，而且有独立域名，这样用户不会和服务器响应公用一个网络，就不存在网卡的瓶颈。</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前端测试工具</a:t>
            </a:r>
            <a:r>
              <a:rPr lang="en-US" dirty="0" smtClean="0"/>
              <a:t> </a:t>
            </a:r>
            <a:endParaRPr lang="zh-CN" altLang="en-US" dirty="0"/>
          </a:p>
        </p:txBody>
      </p:sp>
      <p:sp>
        <p:nvSpPr>
          <p:cNvPr id="3" name="内容占位符 2"/>
          <p:cNvSpPr>
            <a:spLocks noGrp="1"/>
          </p:cNvSpPr>
          <p:nvPr>
            <p:ph idx="1"/>
          </p:nvPr>
        </p:nvSpPr>
        <p:spPr/>
        <p:txBody>
          <a:bodyPr/>
          <a:lstStyle/>
          <a:p>
            <a:r>
              <a:rPr lang="en-US" dirty="0" smtClean="0"/>
              <a:t>Fiddler(Microsoft) </a:t>
            </a:r>
            <a:endParaRPr lang="en-US" dirty="0" smtClean="0"/>
          </a:p>
          <a:p>
            <a:r>
              <a:rPr lang="en-US" dirty="0" err="1" smtClean="0"/>
              <a:t>ySlow</a:t>
            </a:r>
            <a:r>
              <a:rPr lang="en-US" dirty="0" smtClean="0"/>
              <a:t>-YAHOO</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前端可以优化的点</a:t>
            </a:r>
            <a:endParaRPr lang="zh-CN" altLang="en-US" dirty="0"/>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pPr lvl="0"/>
            <a:r>
              <a:rPr lang="zh-CN" altLang="en-US" dirty="0" smtClean="0"/>
              <a:t>静态资源无缓存，增加缓存；</a:t>
            </a:r>
            <a:endParaRPr lang="zh-CN" altLang="en-US" dirty="0" smtClean="0"/>
          </a:p>
          <a:p>
            <a:pPr lvl="0"/>
            <a:r>
              <a:rPr lang="en-US" dirty="0" smtClean="0"/>
              <a:t>JS</a:t>
            </a:r>
            <a:r>
              <a:rPr lang="zh-CN" altLang="en-US" dirty="0" smtClean="0"/>
              <a:t>较大，无压缩，存在重复请求，压缩并去除重复请求，或合并；</a:t>
            </a:r>
            <a:endParaRPr lang="zh-CN" altLang="en-US" dirty="0" smtClean="0"/>
          </a:p>
          <a:p>
            <a:pPr lvl="0"/>
            <a:r>
              <a:rPr lang="en-US" dirty="0" smtClean="0"/>
              <a:t>JS</a:t>
            </a:r>
            <a:r>
              <a:rPr lang="zh-CN" altLang="en-US" dirty="0" smtClean="0"/>
              <a:t>位置不合理，移动到页面加载的最末端；</a:t>
            </a:r>
            <a:endParaRPr lang="zh-CN" altLang="en-US" dirty="0" smtClean="0"/>
          </a:p>
          <a:p>
            <a:pPr lvl="0"/>
            <a:r>
              <a:rPr lang="zh-CN" altLang="en-US" dirty="0" smtClean="0"/>
              <a:t>外部</a:t>
            </a:r>
            <a:r>
              <a:rPr lang="en-US" dirty="0" smtClean="0"/>
              <a:t>CSS </a:t>
            </a:r>
            <a:r>
              <a:rPr lang="zh-CN" altLang="en-US" dirty="0" smtClean="0"/>
              <a:t>依赖较多，尽量去除依赖，或放置到自己的服务器端；</a:t>
            </a:r>
            <a:endParaRPr lang="zh-CN" altLang="en-US" dirty="0" smtClean="0"/>
          </a:p>
          <a:p>
            <a:pPr lvl="0"/>
            <a:r>
              <a:rPr lang="en-US" dirty="0" smtClean="0"/>
              <a:t>Banner</a:t>
            </a:r>
            <a:r>
              <a:rPr lang="zh-CN" altLang="en-US" dirty="0" smtClean="0"/>
              <a:t>图片较大，且多，无压缩，压缩并缩小图片大小；</a:t>
            </a:r>
            <a:endParaRPr lang="zh-CN" altLang="en-US" dirty="0" smtClean="0"/>
          </a:p>
          <a:p>
            <a:pPr lvl="0"/>
            <a:r>
              <a:rPr lang="zh-CN" altLang="en-US" dirty="0" smtClean="0"/>
              <a:t>后台接口请求较多，可以合并；</a:t>
            </a:r>
            <a:endParaRPr lang="zh-CN" altLang="en-US" dirty="0" smtClean="0"/>
          </a:p>
          <a:p>
            <a:pPr lvl="0"/>
            <a:r>
              <a:rPr lang="zh-CN" altLang="en-US" dirty="0" smtClean="0"/>
              <a:t>页面存在请求失败和跳转的外部资源，去除失败和跳转的外部资源连接；</a:t>
            </a:r>
            <a:endParaRPr lang="zh-CN" altLang="en-US" dirty="0" smtClean="0"/>
          </a:p>
          <a:p>
            <a:pPr lvl="0"/>
            <a:r>
              <a:rPr lang="zh-CN" altLang="en-US" dirty="0" smtClean="0"/>
              <a:t>外部依赖接口较慢，去除或缓存或优化；</a:t>
            </a:r>
            <a:endParaRPr lang="zh-CN" altLang="en-US" dirty="0" smtClean="0"/>
          </a:p>
          <a:p>
            <a:r>
              <a:rPr lang="zh-CN" altLang="en-US" dirty="0" smtClean="0"/>
              <a:t>页面请求数较多，主要是</a:t>
            </a:r>
            <a:r>
              <a:rPr lang="en-US" dirty="0" smtClean="0"/>
              <a:t>JS</a:t>
            </a:r>
            <a:r>
              <a:rPr lang="zh-CN" altLang="en-US" dirty="0" smtClean="0"/>
              <a:t>和</a:t>
            </a:r>
            <a:r>
              <a:rPr lang="en-US" dirty="0" smtClean="0"/>
              <a:t>CSS</a:t>
            </a:r>
            <a:r>
              <a:rPr lang="zh-CN" altLang="en-US" dirty="0" smtClean="0"/>
              <a:t>重复加载，去除冗余的加载。</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7125" y="876935"/>
            <a:ext cx="6445885" cy="467995"/>
          </a:xfrm>
        </p:spPr>
        <p:txBody>
          <a:bodyPr>
            <a:normAutofit fontScale="90000"/>
          </a:bodyPr>
          <a:lstStyle/>
          <a:p>
            <a:pPr algn="ctr"/>
            <a:r>
              <a:rPr lang="zh-CN" altLang="en-US" dirty="0" smtClean="0"/>
              <a:t>性能测试基本过程</a:t>
            </a:r>
            <a:endParaRPr lang="zh-CN" altLang="en-US" dirty="0"/>
          </a:p>
        </p:txBody>
      </p:sp>
      <p:sp>
        <p:nvSpPr>
          <p:cNvPr id="37" name="内容占位符 36"/>
          <p:cNvSpPr>
            <a:spLocks noGrp="1"/>
          </p:cNvSpPr>
          <p:nvPr>
            <p:ph idx="1"/>
          </p:nvPr>
        </p:nvSpPr>
        <p:spPr>
          <a:xfrm>
            <a:off x="487680" y="1497965"/>
            <a:ext cx="7973695" cy="4756785"/>
          </a:xfrm>
        </p:spPr>
        <p:txBody>
          <a:bodyPr>
            <a:normAutofit fontScale="60000"/>
          </a:bodyPr>
          <a:lstStyle/>
          <a:p>
            <a:r>
              <a:rPr lang="zh-CN" altLang="en-US" dirty="0" smtClean="0"/>
              <a:t>确定性能测试需求</a:t>
            </a:r>
            <a:endParaRPr lang="en-US" altLang="zh-CN" dirty="0" smtClean="0"/>
          </a:p>
          <a:p>
            <a:pPr lvl="1"/>
            <a:r>
              <a:rPr lang="zh-CN" altLang="en-US" dirty="0" smtClean="0"/>
              <a:t>要度量哪</a:t>
            </a:r>
            <a:r>
              <a:rPr lang="zh-CN" altLang="en-US" dirty="0" smtClean="0"/>
              <a:t>些指标</a:t>
            </a:r>
            <a:endParaRPr lang="en-US" altLang="zh-CN" dirty="0" smtClean="0"/>
          </a:p>
          <a:p>
            <a:pPr lvl="1"/>
            <a:r>
              <a:rPr lang="zh-CN" altLang="en-US" dirty="0" smtClean="0"/>
              <a:t>会承受哪些负载</a:t>
            </a:r>
            <a:endParaRPr lang="en-US" altLang="zh-CN" dirty="0" smtClean="0"/>
          </a:p>
          <a:p>
            <a:pPr lvl="1"/>
            <a:r>
              <a:rPr lang="zh-CN" altLang="en-US" dirty="0" smtClean="0"/>
              <a:t>确定关键业务</a:t>
            </a:r>
            <a:endParaRPr lang="zh-CN" altLang="en-US" dirty="0" smtClean="0"/>
          </a:p>
          <a:p>
            <a:pPr marL="342900" lvl="0" indent="-342900">
              <a:buNone/>
            </a:pPr>
            <a:r>
              <a:rPr lang="zh-CN" altLang="en-US" dirty="0" smtClean="0">
                <a:solidFill>
                  <a:schemeClr val="tx1"/>
                </a:solidFill>
                <a:sym typeface="+mn-ea"/>
              </a:rPr>
              <a:t>根据测试需求</a:t>
            </a:r>
            <a:r>
              <a:rPr lang="en-US" altLang="zh-CN" dirty="0" smtClean="0">
                <a:sym typeface="+mn-ea"/>
              </a:rPr>
              <a:t>,</a:t>
            </a:r>
            <a:r>
              <a:rPr lang="zh-CN" altLang="en-US" dirty="0" smtClean="0">
                <a:sym typeface="+mn-ea"/>
              </a:rPr>
              <a:t>选择测试工具和开发相应的测试脚本</a:t>
            </a:r>
            <a:endParaRPr lang="en-US" altLang="zh-CN" dirty="0" smtClean="0"/>
          </a:p>
          <a:p>
            <a:pPr marL="342900" lvl="0" indent="-342900">
              <a:buNone/>
            </a:pPr>
            <a:r>
              <a:rPr lang="zh-CN" altLang="en-US" dirty="0" smtClean="0">
                <a:solidFill>
                  <a:schemeClr val="tx1"/>
                </a:solidFill>
                <a:sym typeface="+mn-ea"/>
              </a:rPr>
              <a:t>建立性能测试负载模型</a:t>
            </a:r>
            <a:endParaRPr lang="en-US" altLang="zh-CN" dirty="0" smtClean="0"/>
          </a:p>
          <a:p>
            <a:pPr lvl="1"/>
            <a:r>
              <a:rPr lang="zh-CN" altLang="en-US" dirty="0" smtClean="0">
                <a:sym typeface="+mn-ea"/>
              </a:rPr>
              <a:t>确定虚拟用户数</a:t>
            </a:r>
            <a:endParaRPr lang="en-US" altLang="zh-CN" dirty="0" smtClean="0"/>
          </a:p>
          <a:p>
            <a:pPr lvl="1"/>
            <a:r>
              <a:rPr lang="zh-CN" altLang="en-US" dirty="0" smtClean="0">
                <a:sym typeface="+mn-ea"/>
              </a:rPr>
              <a:t>每次请求数据量</a:t>
            </a:r>
            <a:endParaRPr lang="en-US" altLang="zh-CN" dirty="0" smtClean="0"/>
          </a:p>
          <a:p>
            <a:pPr lvl="1"/>
            <a:r>
              <a:rPr lang="zh-CN" altLang="en-US" dirty="0" smtClean="0">
                <a:sym typeface="+mn-ea"/>
              </a:rPr>
              <a:t>思考时间</a:t>
            </a:r>
            <a:endParaRPr lang="en-US" altLang="zh-CN" dirty="0" smtClean="0"/>
          </a:p>
          <a:p>
            <a:pPr lvl="1"/>
            <a:r>
              <a:rPr lang="zh-CN" altLang="en-US" dirty="0" smtClean="0">
                <a:sym typeface="+mn-ea"/>
              </a:rPr>
              <a:t>加载方式</a:t>
            </a:r>
            <a:endParaRPr lang="en-US" altLang="zh-CN" dirty="0" smtClean="0"/>
          </a:p>
          <a:p>
            <a:pPr lvl="1"/>
            <a:r>
              <a:rPr lang="zh-CN" altLang="en-US" dirty="0" smtClean="0">
                <a:sym typeface="+mn-ea"/>
              </a:rPr>
              <a:t>持续加载时间</a:t>
            </a:r>
            <a:endParaRPr lang="zh-CN" altLang="en-US" dirty="0" smtClean="0">
              <a:sym typeface="+mn-ea"/>
            </a:endParaRPr>
          </a:p>
          <a:p>
            <a:pPr marL="342900" lvl="0" indent="-342900">
              <a:buNone/>
            </a:pPr>
            <a:r>
              <a:rPr lang="zh-CN" altLang="en-US" dirty="0" smtClean="0">
                <a:solidFill>
                  <a:schemeClr val="tx1"/>
                </a:solidFill>
                <a:sym typeface="+mn-ea"/>
              </a:rPr>
              <a:t>执行性能测试</a:t>
            </a:r>
            <a:endParaRPr lang="zh-CN" altLang="en-US" dirty="0" smtClean="0">
              <a:solidFill>
                <a:schemeClr val="tx1"/>
              </a:solidFill>
              <a:sym typeface="+mn-ea"/>
            </a:endParaRPr>
          </a:p>
          <a:p>
            <a:pPr marL="342900" lvl="0" indent="-342900">
              <a:buNone/>
            </a:pPr>
            <a:r>
              <a:rPr lang="zh-CN" altLang="en-US" dirty="0"/>
              <a:t>分析</a:t>
            </a:r>
            <a:r>
              <a:rPr lang="zh-CN" altLang="en-US" dirty="0"/>
              <a:t>测试</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59632" y="366695"/>
            <a:ext cx="6312764" cy="561975"/>
          </a:xfrm>
        </p:spPr>
        <p:txBody>
          <a:bodyPr>
            <a:normAutofit fontScale="90000"/>
          </a:bodyPr>
          <a:lstStyle/>
          <a:p>
            <a:pPr algn="ctr"/>
            <a:r>
              <a:rPr kumimoji="1" lang="zh-CN" altLang="en-US" sz="3600" b="1" dirty="0">
                <a:solidFill>
                  <a:schemeClr val="tx1"/>
                </a:solidFill>
                <a:latin typeface="+mn-ea"/>
                <a:ea typeface="+mn-ea"/>
              </a:rPr>
              <a:t>示例：性能测试过程</a:t>
            </a:r>
            <a:endParaRPr kumimoji="1" lang="zh-CN" altLang="en-US" sz="3600" b="1" dirty="0">
              <a:solidFill>
                <a:schemeClr val="tx1"/>
              </a:solidFill>
              <a:latin typeface="+mn-ea"/>
              <a:ea typeface="+mn-ea"/>
            </a:endParaRPr>
          </a:p>
        </p:txBody>
      </p:sp>
      <p:pic>
        <p:nvPicPr>
          <p:cNvPr id="7" name="图片 6" descr="HP LR.png"/>
          <p:cNvPicPr>
            <a:picLocks noChangeAspect="1"/>
          </p:cNvPicPr>
          <p:nvPr/>
        </p:nvPicPr>
        <p:blipFill>
          <a:blip r:embed="rId1" cstate="print"/>
          <a:stretch>
            <a:fillRect/>
          </a:stretch>
        </p:blipFill>
        <p:spPr>
          <a:xfrm>
            <a:off x="1187624" y="1268760"/>
            <a:ext cx="7077607" cy="5337212"/>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kumimoji="1" lang="zh-CN" altLang="en-US" sz="3600" b="1" dirty="0">
                <a:solidFill>
                  <a:schemeClr val="tx1"/>
                </a:solidFill>
                <a:latin typeface="+mn-ea"/>
                <a:ea typeface="+mn-ea"/>
              </a:rPr>
              <a:t>示例：脚本创建过程</a:t>
            </a:r>
            <a:endParaRPr kumimoji="1" lang="zh-CN" altLang="en-US" sz="3600" b="1" dirty="0">
              <a:solidFill>
                <a:schemeClr val="tx1"/>
              </a:solidFill>
              <a:latin typeface="+mn-ea"/>
              <a:ea typeface="+mn-ea"/>
            </a:endParaRPr>
          </a:p>
        </p:txBody>
      </p:sp>
      <p:pic>
        <p:nvPicPr>
          <p:cNvPr id="3" name="图片 2" descr="HP LR Vuser script creating.png"/>
          <p:cNvPicPr>
            <a:picLocks noChangeAspect="1"/>
          </p:cNvPicPr>
          <p:nvPr/>
        </p:nvPicPr>
        <p:blipFill>
          <a:blip r:embed="rId1" cstate="print"/>
          <a:stretch>
            <a:fillRect/>
          </a:stretch>
        </p:blipFill>
        <p:spPr>
          <a:xfrm>
            <a:off x="2843808" y="1448780"/>
            <a:ext cx="3446811" cy="51931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性能测试</a:t>
            </a:r>
            <a:br>
              <a:rPr lang="en-US" altLang="zh-CN" dirty="0" smtClean="0"/>
            </a:br>
            <a:r>
              <a:rPr lang="en-US" altLang="zh-CN" dirty="0" smtClean="0"/>
              <a:t>(Performance Testing)</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kumimoji="1" lang="zh-CN" altLang="en-US" sz="3600" b="1" dirty="0">
                <a:solidFill>
                  <a:schemeClr val="tx1"/>
                </a:solidFill>
                <a:latin typeface="+mn-ea"/>
                <a:ea typeface="+mn-ea"/>
              </a:rPr>
              <a:t>示例：录制脚本</a:t>
            </a:r>
            <a:endParaRPr kumimoji="1" lang="zh-CN" altLang="en-US" sz="3600" b="1" dirty="0">
              <a:solidFill>
                <a:schemeClr val="tx1"/>
              </a:solidFill>
              <a:latin typeface="+mn-ea"/>
              <a:ea typeface="+mn-ea"/>
            </a:endParaRPr>
          </a:p>
        </p:txBody>
      </p:sp>
      <p:pic>
        <p:nvPicPr>
          <p:cNvPr id="4" name="图片 3" descr="HP LR Recorder.png"/>
          <p:cNvPicPr>
            <a:picLocks noChangeAspect="1"/>
          </p:cNvPicPr>
          <p:nvPr/>
        </p:nvPicPr>
        <p:blipFill>
          <a:blip r:embed="rId1" cstate="print"/>
          <a:stretch>
            <a:fillRect/>
          </a:stretch>
        </p:blipFill>
        <p:spPr>
          <a:xfrm>
            <a:off x="179512" y="1196752"/>
            <a:ext cx="7848872" cy="4552469"/>
          </a:xfrm>
          <a:prstGeom prst="rect">
            <a:avLst/>
          </a:prstGeom>
        </p:spPr>
      </p:pic>
      <p:pic>
        <p:nvPicPr>
          <p:cNvPr id="5" name="图片 4" descr="HP LR Recorder2.png"/>
          <p:cNvPicPr>
            <a:picLocks noChangeAspect="1"/>
          </p:cNvPicPr>
          <p:nvPr/>
        </p:nvPicPr>
        <p:blipFill>
          <a:blip r:embed="rId2" cstate="print"/>
          <a:stretch>
            <a:fillRect/>
          </a:stretch>
        </p:blipFill>
        <p:spPr>
          <a:xfrm>
            <a:off x="1691680" y="1628800"/>
            <a:ext cx="7362514" cy="5157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kumimoji="1" lang="zh-CN" altLang="en-US" sz="3600" b="1" dirty="0">
                <a:solidFill>
                  <a:schemeClr val="tx1"/>
                </a:solidFill>
                <a:latin typeface="+mn-ea"/>
                <a:ea typeface="+mn-ea"/>
              </a:rPr>
              <a:t>示例：脚本参数化</a:t>
            </a:r>
            <a:endParaRPr kumimoji="1" lang="zh-CN" altLang="en-US" sz="3600" b="1" dirty="0">
              <a:solidFill>
                <a:schemeClr val="tx1"/>
              </a:solidFill>
              <a:latin typeface="+mn-ea"/>
              <a:ea typeface="+mn-ea"/>
            </a:endParaRPr>
          </a:p>
        </p:txBody>
      </p:sp>
      <p:pic>
        <p:nvPicPr>
          <p:cNvPr id="3" name="图片 2" descr="HP LR Parameter.png"/>
          <p:cNvPicPr>
            <a:picLocks noChangeAspect="1"/>
          </p:cNvPicPr>
          <p:nvPr/>
        </p:nvPicPr>
        <p:blipFill>
          <a:blip r:embed="rId1" cstate="print"/>
          <a:stretch>
            <a:fillRect/>
          </a:stretch>
        </p:blipFill>
        <p:spPr>
          <a:xfrm>
            <a:off x="323528" y="1340768"/>
            <a:ext cx="5436604" cy="5142733"/>
          </a:xfrm>
          <a:prstGeom prst="rect">
            <a:avLst/>
          </a:prstGeom>
        </p:spPr>
      </p:pic>
      <p:pic>
        <p:nvPicPr>
          <p:cNvPr id="4" name="图片 3" descr="HP LR Data2.png"/>
          <p:cNvPicPr>
            <a:picLocks noChangeAspect="1"/>
          </p:cNvPicPr>
          <p:nvPr/>
        </p:nvPicPr>
        <p:blipFill>
          <a:blip r:embed="rId2" cstate="print"/>
          <a:stretch>
            <a:fillRect/>
          </a:stretch>
        </p:blipFill>
        <p:spPr>
          <a:xfrm>
            <a:off x="3707904" y="2132856"/>
            <a:ext cx="5184121" cy="4500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P LR Vuser-add.png"/>
          <p:cNvPicPr>
            <a:picLocks noChangeAspect="1"/>
          </p:cNvPicPr>
          <p:nvPr/>
        </p:nvPicPr>
        <p:blipFill>
          <a:blip r:embed="rId1" cstate="print"/>
          <a:stretch>
            <a:fillRect/>
          </a:stretch>
        </p:blipFill>
        <p:spPr>
          <a:xfrm>
            <a:off x="1799692" y="2564904"/>
            <a:ext cx="5589141" cy="3564396"/>
          </a:xfrm>
          <a:prstGeom prst="rect">
            <a:avLst/>
          </a:prstGeom>
        </p:spPr>
      </p:pic>
      <p:sp>
        <p:nvSpPr>
          <p:cNvPr id="30722" name="Rectangle 2"/>
          <p:cNvSpPr>
            <a:spLocks noGrp="1" noChangeArrowheads="1"/>
          </p:cNvSpPr>
          <p:nvPr>
            <p:ph type="title"/>
          </p:nvPr>
        </p:nvSpPr>
        <p:spPr/>
        <p:txBody>
          <a:bodyPr/>
          <a:lstStyle/>
          <a:p>
            <a:pPr algn="ctr"/>
            <a:r>
              <a:rPr kumimoji="1" lang="zh-CN" altLang="en-US" sz="3600" b="1" dirty="0">
                <a:solidFill>
                  <a:schemeClr val="tx1"/>
                </a:solidFill>
                <a:latin typeface="+mn-ea"/>
                <a:ea typeface="+mn-ea"/>
              </a:rPr>
              <a:t>示例：虚拟用户</a:t>
            </a:r>
            <a:endParaRPr kumimoji="1" lang="zh-CN" altLang="en-US" sz="3600" b="1" dirty="0">
              <a:solidFill>
                <a:schemeClr val="tx1"/>
              </a:solidFill>
              <a:latin typeface="+mn-ea"/>
              <a:ea typeface="+mn-ea"/>
            </a:endParaRPr>
          </a:p>
        </p:txBody>
      </p:sp>
      <p:pic>
        <p:nvPicPr>
          <p:cNvPr id="3" name="图片 2" descr="HP LR Vuser Generator-func.png"/>
          <p:cNvPicPr>
            <a:picLocks noChangeAspect="1"/>
          </p:cNvPicPr>
          <p:nvPr/>
        </p:nvPicPr>
        <p:blipFill>
          <a:blip r:embed="rId2" cstate="print"/>
          <a:stretch>
            <a:fillRect/>
          </a:stretch>
        </p:blipFill>
        <p:spPr>
          <a:xfrm>
            <a:off x="0" y="1988840"/>
            <a:ext cx="9168515" cy="4140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5"/>
          <p:cNvSpPr txBox="1">
            <a:spLocks noChangeArrowheads="1"/>
          </p:cNvSpPr>
          <p:nvPr/>
        </p:nvSpPr>
        <p:spPr bwMode="auto">
          <a:xfrm>
            <a:off x="1979712" y="332656"/>
            <a:ext cx="4953000" cy="646331"/>
          </a:xfrm>
          <a:prstGeom prst="rect">
            <a:avLst/>
          </a:prstGeom>
          <a:noFill/>
          <a:ln>
            <a:noFill/>
          </a:ln>
          <a:effectLst/>
        </p:spPr>
        <p:txBody>
          <a:bodyPr>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lgn="ctr" eaLnBrk="1" hangingPunct="1"/>
            <a:r>
              <a:rPr lang="zh-CN" altLang="en-US" sz="3600" b="1" i="0" dirty="0">
                <a:solidFill>
                  <a:schemeClr val="tx1"/>
                </a:solidFill>
                <a:ea typeface="黑体" panose="02010609060101010101" pitchFamily="49" charset="-122"/>
              </a:rPr>
              <a:t>测试执行和监控</a:t>
            </a:r>
            <a:endParaRPr lang="zh-CN" altLang="en-US" sz="3600" b="1" i="0" dirty="0">
              <a:solidFill>
                <a:schemeClr val="tx1"/>
              </a:solidFill>
              <a:ea typeface="黑体" panose="02010609060101010101" pitchFamily="49" charset="-122"/>
            </a:endParaRPr>
          </a:p>
        </p:txBody>
      </p:sp>
      <p:grpSp>
        <p:nvGrpSpPr>
          <p:cNvPr id="2" name="Group 82"/>
          <p:cNvGrpSpPr/>
          <p:nvPr/>
        </p:nvGrpSpPr>
        <p:grpSpPr bwMode="auto">
          <a:xfrm>
            <a:off x="467544" y="3429000"/>
            <a:ext cx="8202519" cy="2525176"/>
            <a:chOff x="752" y="714"/>
            <a:chExt cx="3849" cy="1208"/>
          </a:xfrm>
        </p:grpSpPr>
        <p:pic>
          <p:nvPicPr>
            <p:cNvPr id="1028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2" y="1145"/>
              <a:ext cx="384" cy="576"/>
            </a:xfrm>
            <a:prstGeom prst="rect">
              <a:avLst/>
            </a:prstGeom>
            <a:noFill/>
            <a:ln>
              <a:noFill/>
            </a:ln>
          </p:spPr>
        </p:pic>
        <p:cxnSp>
          <p:nvCxnSpPr>
            <p:cNvPr id="10284" name="Straight Arrow Connector 37"/>
            <p:cNvCxnSpPr>
              <a:cxnSpLocks noChangeShapeType="1"/>
            </p:cNvCxnSpPr>
            <p:nvPr/>
          </p:nvCxnSpPr>
          <p:spPr bwMode="auto">
            <a:xfrm>
              <a:off x="2816" y="1049"/>
              <a:ext cx="576" cy="1"/>
            </a:xfrm>
            <a:prstGeom prst="straightConnector1">
              <a:avLst/>
            </a:prstGeom>
            <a:noFill/>
            <a:ln w="9525" algn="ctr">
              <a:solidFill>
                <a:schemeClr val="tx1"/>
              </a:solidFill>
              <a:round/>
              <a:tailEnd type="arrow" w="med" len="med"/>
            </a:ln>
          </p:spPr>
        </p:cxnSp>
        <p:sp>
          <p:nvSpPr>
            <p:cNvPr id="10285" name="TextBox 38"/>
            <p:cNvSpPr txBox="1">
              <a:spLocks noChangeArrowheads="1"/>
            </p:cNvSpPr>
            <p:nvPr/>
          </p:nvSpPr>
          <p:spPr bwMode="auto">
            <a:xfrm>
              <a:off x="2847" y="783"/>
              <a:ext cx="480" cy="147"/>
            </a:xfrm>
            <a:prstGeom prst="rect">
              <a:avLst/>
            </a:prstGeom>
            <a:noFill/>
            <a:ln>
              <a:noFill/>
            </a:ln>
          </p:spPr>
          <p:txBody>
            <a:bodyPr>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400" b="1" i="0" dirty="0">
                  <a:latin typeface="微软雅黑" panose="020B0503020204020204" charset="-122"/>
                  <a:ea typeface="微软雅黑" panose="020B0503020204020204" charset="-122"/>
                </a:rPr>
                <a:t>服务时间</a:t>
              </a:r>
              <a:endParaRPr kumimoji="0" lang="en-US" altLang="en-US" sz="1400" b="1" i="0" dirty="0">
                <a:latin typeface="微软雅黑" panose="020B0503020204020204" charset="-122"/>
                <a:ea typeface="微软雅黑" panose="020B0503020204020204" charset="-122"/>
              </a:endParaRPr>
            </a:p>
          </p:txBody>
        </p:sp>
        <p:grpSp>
          <p:nvGrpSpPr>
            <p:cNvPr id="3" name="Group 43"/>
            <p:cNvGrpSpPr/>
            <p:nvPr/>
          </p:nvGrpSpPr>
          <p:grpSpPr bwMode="auto">
            <a:xfrm>
              <a:off x="3993" y="761"/>
              <a:ext cx="608" cy="1151"/>
              <a:chOff x="3727" y="960"/>
              <a:chExt cx="496" cy="1151"/>
            </a:xfrm>
          </p:grpSpPr>
          <p:pic>
            <p:nvPicPr>
              <p:cNvPr id="103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 y="1344"/>
                <a:ext cx="336" cy="624"/>
              </a:xfrm>
              <a:prstGeom prst="rect">
                <a:avLst/>
              </a:prstGeom>
              <a:noFill/>
              <a:ln>
                <a:noFill/>
              </a:ln>
            </p:spPr>
          </p:pic>
          <p:cxnSp>
            <p:nvCxnSpPr>
              <p:cNvPr id="10315" name="Straight Connector 16"/>
              <p:cNvCxnSpPr>
                <a:cxnSpLocks noChangeShapeType="1"/>
              </p:cNvCxnSpPr>
              <p:nvPr/>
            </p:nvCxnSpPr>
            <p:spPr bwMode="auto">
              <a:xfrm flipH="1">
                <a:off x="4222" y="960"/>
                <a:ext cx="1" cy="1151"/>
              </a:xfrm>
              <a:prstGeom prst="line">
                <a:avLst/>
              </a:prstGeom>
              <a:noFill/>
              <a:ln w="9525" algn="ctr">
                <a:solidFill>
                  <a:schemeClr val="tx1"/>
                </a:solidFill>
                <a:prstDash val="sysDash"/>
                <a:round/>
              </a:ln>
            </p:spPr>
          </p:cxnSp>
          <p:cxnSp>
            <p:nvCxnSpPr>
              <p:cNvPr id="10316" name="Straight Arrow Connector 37"/>
              <p:cNvCxnSpPr>
                <a:cxnSpLocks noChangeShapeType="1"/>
              </p:cNvCxnSpPr>
              <p:nvPr/>
            </p:nvCxnSpPr>
            <p:spPr bwMode="auto">
              <a:xfrm>
                <a:off x="3742" y="1248"/>
                <a:ext cx="480" cy="1"/>
              </a:xfrm>
              <a:prstGeom prst="straightConnector1">
                <a:avLst/>
              </a:prstGeom>
              <a:noFill/>
              <a:ln w="9525" algn="ctr">
                <a:solidFill>
                  <a:schemeClr val="tx1"/>
                </a:solidFill>
                <a:round/>
                <a:tailEnd type="arrow" w="med" len="med"/>
              </a:ln>
            </p:spPr>
          </p:cxnSp>
          <p:sp>
            <p:nvSpPr>
              <p:cNvPr id="10317" name="TextBox 38"/>
              <p:cNvSpPr txBox="1">
                <a:spLocks noChangeArrowheads="1"/>
              </p:cNvSpPr>
              <p:nvPr/>
            </p:nvSpPr>
            <p:spPr bwMode="auto">
              <a:xfrm>
                <a:off x="3727" y="982"/>
                <a:ext cx="480" cy="147"/>
              </a:xfrm>
              <a:prstGeom prst="rect">
                <a:avLst/>
              </a:prstGeom>
              <a:noFill/>
              <a:ln>
                <a:noFill/>
              </a:ln>
            </p:spPr>
            <p:txBody>
              <a:bodyPr>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lgn="ctr">
                  <a:spcBef>
                    <a:spcPct val="0"/>
                  </a:spcBef>
                </a:pPr>
                <a:r>
                  <a:rPr kumimoji="0" lang="zh-CN" altLang="en-US" sz="1400" b="1" i="0" dirty="0">
                    <a:latin typeface="微软雅黑" panose="020B0503020204020204" charset="-122"/>
                    <a:ea typeface="微软雅黑" panose="020B0503020204020204" charset="-122"/>
                  </a:rPr>
                  <a:t>数据库时间</a:t>
                </a:r>
                <a:endParaRPr kumimoji="0" lang="en-US" altLang="en-US" sz="1400" b="1" i="0" dirty="0">
                  <a:latin typeface="微软雅黑" panose="020B0503020204020204" charset="-122"/>
                  <a:ea typeface="微软雅黑" panose="020B0503020204020204" charset="-122"/>
                </a:endParaRPr>
              </a:p>
            </p:txBody>
          </p:sp>
        </p:grpSp>
        <p:grpSp>
          <p:nvGrpSpPr>
            <p:cNvPr id="4" name="Group 42"/>
            <p:cNvGrpSpPr/>
            <p:nvPr/>
          </p:nvGrpSpPr>
          <p:grpSpPr bwMode="auto">
            <a:xfrm>
              <a:off x="3387" y="761"/>
              <a:ext cx="625" cy="1151"/>
              <a:chOff x="3114" y="960"/>
              <a:chExt cx="1063" cy="1151"/>
            </a:xfrm>
          </p:grpSpPr>
          <p:cxnSp>
            <p:nvCxnSpPr>
              <p:cNvPr id="10307" name="Straight Connector 12"/>
              <p:cNvCxnSpPr>
                <a:cxnSpLocks noChangeShapeType="1"/>
              </p:cNvCxnSpPr>
              <p:nvPr/>
            </p:nvCxnSpPr>
            <p:spPr bwMode="auto">
              <a:xfrm rot="5400000">
                <a:off x="2545" y="1535"/>
                <a:ext cx="1151" cy="1"/>
              </a:xfrm>
              <a:prstGeom prst="line">
                <a:avLst/>
              </a:prstGeom>
              <a:noFill/>
              <a:ln w="9525" algn="ctr">
                <a:solidFill>
                  <a:schemeClr val="tx1"/>
                </a:solidFill>
                <a:prstDash val="sysDash"/>
                <a:round/>
              </a:ln>
            </p:spPr>
          </p:cxnSp>
          <p:cxnSp>
            <p:nvCxnSpPr>
              <p:cNvPr id="10308" name="Straight Connector 15"/>
              <p:cNvCxnSpPr>
                <a:cxnSpLocks noChangeShapeType="1"/>
              </p:cNvCxnSpPr>
              <p:nvPr/>
            </p:nvCxnSpPr>
            <p:spPr bwMode="auto">
              <a:xfrm rot="5400000">
                <a:off x="3601" y="1535"/>
                <a:ext cx="1151" cy="1"/>
              </a:xfrm>
              <a:prstGeom prst="line">
                <a:avLst/>
              </a:prstGeom>
              <a:noFill/>
              <a:ln w="9525" algn="ctr">
                <a:solidFill>
                  <a:schemeClr val="tx1"/>
                </a:solidFill>
                <a:prstDash val="sysDash"/>
                <a:round/>
              </a:ln>
            </p:spPr>
          </p:cxnSp>
          <p:cxnSp>
            <p:nvCxnSpPr>
              <p:cNvPr id="10309" name="Straight Arrow Connector 23"/>
              <p:cNvCxnSpPr>
                <a:cxnSpLocks noChangeShapeType="1"/>
              </p:cNvCxnSpPr>
              <p:nvPr/>
            </p:nvCxnSpPr>
            <p:spPr bwMode="auto">
              <a:xfrm>
                <a:off x="3120" y="1488"/>
                <a:ext cx="1056" cy="1"/>
              </a:xfrm>
              <a:prstGeom prst="straightConnector1">
                <a:avLst/>
              </a:prstGeom>
              <a:noFill/>
              <a:ln w="25400" algn="ctr">
                <a:solidFill>
                  <a:srgbClr val="FF0000"/>
                </a:solidFill>
                <a:round/>
                <a:tailEnd type="arrow" w="med" len="med"/>
              </a:ln>
            </p:spPr>
          </p:cxnSp>
          <p:cxnSp>
            <p:nvCxnSpPr>
              <p:cNvPr id="10310" name="Straight Arrow Connector 25"/>
              <p:cNvCxnSpPr>
                <a:cxnSpLocks noChangeShapeType="1"/>
              </p:cNvCxnSpPr>
              <p:nvPr/>
            </p:nvCxnSpPr>
            <p:spPr bwMode="auto">
              <a:xfrm rot="10800000">
                <a:off x="3120" y="1824"/>
                <a:ext cx="1056" cy="1"/>
              </a:xfrm>
              <a:prstGeom prst="straightConnector1">
                <a:avLst/>
              </a:prstGeom>
              <a:noFill/>
              <a:ln w="25400" algn="ctr">
                <a:solidFill>
                  <a:srgbClr val="FF0000"/>
                </a:solidFill>
                <a:round/>
                <a:tailEnd type="arrow" w="med" len="med"/>
              </a:ln>
            </p:spPr>
          </p:cxnSp>
          <p:cxnSp>
            <p:nvCxnSpPr>
              <p:cNvPr id="10311" name="Straight Arrow Connector 37"/>
              <p:cNvCxnSpPr>
                <a:cxnSpLocks noChangeShapeType="1"/>
              </p:cNvCxnSpPr>
              <p:nvPr/>
            </p:nvCxnSpPr>
            <p:spPr bwMode="auto">
              <a:xfrm>
                <a:off x="3120" y="1248"/>
                <a:ext cx="1056" cy="1"/>
              </a:xfrm>
              <a:prstGeom prst="straightConnector1">
                <a:avLst/>
              </a:prstGeom>
              <a:noFill/>
              <a:ln w="9525" algn="ctr">
                <a:solidFill>
                  <a:schemeClr val="tx1"/>
                </a:solidFill>
                <a:round/>
                <a:tailEnd type="arrow" w="med" len="med"/>
              </a:ln>
            </p:spPr>
          </p:cxnSp>
          <p:sp>
            <p:nvSpPr>
              <p:cNvPr id="10312" name="TextBox 38"/>
              <p:cNvSpPr txBox="1">
                <a:spLocks noChangeArrowheads="1"/>
              </p:cNvSpPr>
              <p:nvPr/>
            </p:nvSpPr>
            <p:spPr bwMode="auto">
              <a:xfrm>
                <a:off x="3230" y="982"/>
                <a:ext cx="866" cy="147"/>
              </a:xfrm>
              <a:prstGeom prst="rect">
                <a:avLst/>
              </a:prstGeom>
              <a:noFill/>
              <a:ln>
                <a:noFill/>
              </a:ln>
            </p:spPr>
            <p:txBody>
              <a:bodyPr wrap="square">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400" b="1" i="0" dirty="0">
                    <a:latin typeface="微软雅黑" panose="020B0503020204020204" charset="-122"/>
                    <a:ea typeface="微软雅黑" panose="020B0503020204020204" charset="-122"/>
                  </a:rPr>
                  <a:t>网络时间</a:t>
                </a:r>
                <a:endParaRPr kumimoji="0" lang="en-US" altLang="en-US" sz="1400" b="1" i="0" dirty="0">
                  <a:latin typeface="微软雅黑" panose="020B0503020204020204" charset="-122"/>
                  <a:ea typeface="微软雅黑" panose="020B0503020204020204" charset="-122"/>
                </a:endParaRPr>
              </a:p>
            </p:txBody>
          </p:sp>
          <p:sp>
            <p:nvSpPr>
              <p:cNvPr id="10313" name="TextBox 38"/>
              <p:cNvSpPr txBox="1">
                <a:spLocks noChangeArrowheads="1"/>
              </p:cNvSpPr>
              <p:nvPr/>
            </p:nvSpPr>
            <p:spPr bwMode="auto">
              <a:xfrm>
                <a:off x="3114" y="1946"/>
                <a:ext cx="1046" cy="147"/>
              </a:xfrm>
              <a:prstGeom prst="rect">
                <a:avLst/>
              </a:prstGeom>
              <a:noFill/>
              <a:ln>
                <a:noFill/>
              </a:ln>
            </p:spPr>
            <p:txBody>
              <a:bodyPr wrap="square">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400" b="1" i="0" dirty="0">
                    <a:latin typeface="微软雅黑" panose="020B0503020204020204" charset="-122"/>
                    <a:ea typeface="微软雅黑" panose="020B0503020204020204" charset="-122"/>
                  </a:rPr>
                  <a:t>数据返回时间</a:t>
                </a:r>
                <a:endParaRPr kumimoji="0" lang="en-US" altLang="en-US" sz="1400" b="1" i="0" dirty="0">
                  <a:latin typeface="微软雅黑" panose="020B0503020204020204" charset="-122"/>
                  <a:ea typeface="微软雅黑" panose="020B0503020204020204" charset="-122"/>
                </a:endParaRPr>
              </a:p>
            </p:txBody>
          </p:sp>
        </p:grpSp>
        <p:grpSp>
          <p:nvGrpSpPr>
            <p:cNvPr id="5" name="Group 34"/>
            <p:cNvGrpSpPr/>
            <p:nvPr/>
          </p:nvGrpSpPr>
          <p:grpSpPr bwMode="auto">
            <a:xfrm>
              <a:off x="752" y="714"/>
              <a:ext cx="1538" cy="1208"/>
              <a:chOff x="480" y="913"/>
              <a:chExt cx="2065" cy="1208"/>
            </a:xfrm>
          </p:grpSpPr>
          <p:sp>
            <p:nvSpPr>
              <p:cNvPr id="10293" name="Freeform 48"/>
              <p:cNvSpPr/>
              <p:nvPr/>
            </p:nvSpPr>
            <p:spPr bwMode="auto">
              <a:xfrm>
                <a:off x="480" y="1056"/>
                <a:ext cx="384" cy="863"/>
              </a:xfrm>
              <a:custGeom>
                <a:avLst/>
                <a:gdLst>
                  <a:gd name="T0" fmla="*/ 2147483647 w 189"/>
                  <a:gd name="T1" fmla="*/ 2147483647 h 280"/>
                  <a:gd name="T2" fmla="*/ 2147483647 w 189"/>
                  <a:gd name="T3" fmla="*/ 2147483647 h 280"/>
                  <a:gd name="T4" fmla="*/ 2147483647 w 189"/>
                  <a:gd name="T5" fmla="*/ 2147483647 h 280"/>
                  <a:gd name="T6" fmla="*/ 2147483647 w 189"/>
                  <a:gd name="T7" fmla="*/ 2147483647 h 280"/>
                  <a:gd name="T8" fmla="*/ 2147483647 w 189"/>
                  <a:gd name="T9" fmla="*/ 2147483647 h 280"/>
                  <a:gd name="T10" fmla="*/ 2147483647 w 189"/>
                  <a:gd name="T11" fmla="*/ 2147483647 h 280"/>
                  <a:gd name="T12" fmla="*/ 2147483647 w 189"/>
                  <a:gd name="T13" fmla="*/ 0 h 280"/>
                  <a:gd name="T14" fmla="*/ 2147483647 w 189"/>
                  <a:gd name="T15" fmla="*/ 2147483647 h 280"/>
                  <a:gd name="T16" fmla="*/ 2147483647 w 189"/>
                  <a:gd name="T17" fmla="*/ 2147483647 h 280"/>
                  <a:gd name="T18" fmla="*/ 2147483647 w 189"/>
                  <a:gd name="T19" fmla="*/ 2147483647 h 280"/>
                  <a:gd name="T20" fmla="*/ 2147483647 w 189"/>
                  <a:gd name="T21" fmla="*/ 2147483647 h 280"/>
                  <a:gd name="T22" fmla="*/ 2147483647 w 189"/>
                  <a:gd name="T23" fmla="*/ 2147483647 h 280"/>
                  <a:gd name="T24" fmla="*/ 2147483647 w 189"/>
                  <a:gd name="T25" fmla="*/ 2147483647 h 280"/>
                  <a:gd name="T26" fmla="*/ 2147483647 w 189"/>
                  <a:gd name="T27" fmla="*/ 2147483647 h 280"/>
                  <a:gd name="T28" fmla="*/ 2147483647 w 189"/>
                  <a:gd name="T29" fmla="*/ 2147483647 h 280"/>
                  <a:gd name="T30" fmla="*/ 2147483647 w 189"/>
                  <a:gd name="T31" fmla="*/ 2147483647 h 280"/>
                  <a:gd name="T32" fmla="*/ 2147483647 w 189"/>
                  <a:gd name="T33" fmla="*/ 2147483647 h 280"/>
                  <a:gd name="T34" fmla="*/ 2147483647 w 189"/>
                  <a:gd name="T35" fmla="*/ 2147483647 h 280"/>
                  <a:gd name="T36" fmla="*/ 2147483647 w 189"/>
                  <a:gd name="T37" fmla="*/ 2147483647 h 280"/>
                  <a:gd name="T38" fmla="*/ 2147483647 w 189"/>
                  <a:gd name="T39" fmla="*/ 2147483647 h 280"/>
                  <a:gd name="T40" fmla="*/ 2147483647 w 189"/>
                  <a:gd name="T41" fmla="*/ 2147483647 h 280"/>
                  <a:gd name="T42" fmla="*/ 2147483647 w 189"/>
                  <a:gd name="T43" fmla="*/ 2147483647 h 280"/>
                  <a:gd name="T44" fmla="*/ 2147483647 w 189"/>
                  <a:gd name="T45" fmla="*/ 2147483647 h 280"/>
                  <a:gd name="T46" fmla="*/ 2147483647 w 189"/>
                  <a:gd name="T47" fmla="*/ 2147483647 h 280"/>
                  <a:gd name="T48" fmla="*/ 2147483647 w 189"/>
                  <a:gd name="T49" fmla="*/ 2147483647 h 280"/>
                  <a:gd name="T50" fmla="*/ 2147483647 w 189"/>
                  <a:gd name="T51" fmla="*/ 2147483647 h 280"/>
                  <a:gd name="T52" fmla="*/ 2147483647 w 189"/>
                  <a:gd name="T53" fmla="*/ 2147483647 h 280"/>
                  <a:gd name="T54" fmla="*/ 2147483647 w 189"/>
                  <a:gd name="T55" fmla="*/ 2147483647 h 280"/>
                  <a:gd name="T56" fmla="*/ 2147483647 w 189"/>
                  <a:gd name="T57" fmla="*/ 2147483647 h 280"/>
                  <a:gd name="T58" fmla="*/ 2147483647 w 189"/>
                  <a:gd name="T59" fmla="*/ 2147483647 h 280"/>
                  <a:gd name="T60" fmla="*/ 2147483647 w 189"/>
                  <a:gd name="T61" fmla="*/ 2147483647 h 280"/>
                  <a:gd name="T62" fmla="*/ 2147483647 w 189"/>
                  <a:gd name="T63" fmla="*/ 2147483647 h 280"/>
                  <a:gd name="T64" fmla="*/ 2147483647 w 189"/>
                  <a:gd name="T65" fmla="*/ 2147483647 h 280"/>
                  <a:gd name="T66" fmla="*/ 2147483647 w 189"/>
                  <a:gd name="T67" fmla="*/ 2147483647 h 280"/>
                  <a:gd name="T68" fmla="*/ 2147483647 w 189"/>
                  <a:gd name="T69" fmla="*/ 2147483647 h 280"/>
                  <a:gd name="T70" fmla="*/ 2147483647 w 189"/>
                  <a:gd name="T71" fmla="*/ 2147483647 h 280"/>
                  <a:gd name="T72" fmla="*/ 2147483647 w 189"/>
                  <a:gd name="T73" fmla="*/ 2147483647 h 280"/>
                  <a:gd name="T74" fmla="*/ 2147483647 w 189"/>
                  <a:gd name="T75" fmla="*/ 2147483647 h 280"/>
                  <a:gd name="T76" fmla="*/ 2147483647 w 189"/>
                  <a:gd name="T77" fmla="*/ 2147483647 h 280"/>
                  <a:gd name="T78" fmla="*/ 2147483647 w 189"/>
                  <a:gd name="T79" fmla="*/ 2147483647 h 280"/>
                  <a:gd name="T80" fmla="*/ 2147483647 w 189"/>
                  <a:gd name="T81" fmla="*/ 2147483647 h 280"/>
                  <a:gd name="T82" fmla="*/ 2147483647 w 189"/>
                  <a:gd name="T83" fmla="*/ 2147483647 h 280"/>
                  <a:gd name="T84" fmla="*/ 2147483647 w 189"/>
                  <a:gd name="T85" fmla="*/ 2147483647 h 280"/>
                  <a:gd name="T86" fmla="*/ 2147483647 w 189"/>
                  <a:gd name="T87" fmla="*/ 2147483647 h 280"/>
                  <a:gd name="T88" fmla="*/ 2147483647 w 189"/>
                  <a:gd name="T89" fmla="*/ 2147483647 h 280"/>
                  <a:gd name="T90" fmla="*/ 2147483647 w 189"/>
                  <a:gd name="T91" fmla="*/ 2147483647 h 280"/>
                  <a:gd name="T92" fmla="*/ 2147483647 w 189"/>
                  <a:gd name="T93" fmla="*/ 2147483647 h 280"/>
                  <a:gd name="T94" fmla="*/ 0 w 189"/>
                  <a:gd name="T95" fmla="*/ 2147483647 h 280"/>
                  <a:gd name="T96" fmla="*/ 2147483647 w 189"/>
                  <a:gd name="T97" fmla="*/ 2147483647 h 280"/>
                  <a:gd name="T98" fmla="*/ 2147483647 w 189"/>
                  <a:gd name="T99" fmla="*/ 2147483647 h 280"/>
                  <a:gd name="T100" fmla="*/ 2147483647 w 189"/>
                  <a:gd name="T101" fmla="*/ 2147483647 h 280"/>
                  <a:gd name="T102" fmla="*/ 2147483647 w 189"/>
                  <a:gd name="T103" fmla="*/ 2147483647 h 280"/>
                  <a:gd name="T104" fmla="*/ 2147483647 w 189"/>
                  <a:gd name="T105" fmla="*/ 2147483647 h 2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9"/>
                  <a:gd name="T160" fmla="*/ 0 h 280"/>
                  <a:gd name="T161" fmla="*/ 189 w 189"/>
                  <a:gd name="T162" fmla="*/ 280 h 2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9" h="280">
                    <a:moveTo>
                      <a:pt x="82" y="43"/>
                    </a:moveTo>
                    <a:lnTo>
                      <a:pt x="79" y="42"/>
                    </a:lnTo>
                    <a:lnTo>
                      <a:pt x="76" y="39"/>
                    </a:lnTo>
                    <a:lnTo>
                      <a:pt x="73" y="37"/>
                    </a:lnTo>
                    <a:lnTo>
                      <a:pt x="71" y="36"/>
                    </a:lnTo>
                    <a:lnTo>
                      <a:pt x="70" y="33"/>
                    </a:lnTo>
                    <a:lnTo>
                      <a:pt x="68" y="30"/>
                    </a:lnTo>
                    <a:lnTo>
                      <a:pt x="67" y="28"/>
                    </a:lnTo>
                    <a:lnTo>
                      <a:pt x="67" y="25"/>
                    </a:lnTo>
                    <a:lnTo>
                      <a:pt x="66" y="22"/>
                    </a:lnTo>
                    <a:lnTo>
                      <a:pt x="67" y="19"/>
                    </a:lnTo>
                    <a:lnTo>
                      <a:pt x="68" y="16"/>
                    </a:lnTo>
                    <a:lnTo>
                      <a:pt x="70" y="12"/>
                    </a:lnTo>
                    <a:lnTo>
                      <a:pt x="72" y="9"/>
                    </a:lnTo>
                    <a:lnTo>
                      <a:pt x="73" y="7"/>
                    </a:lnTo>
                    <a:lnTo>
                      <a:pt x="77" y="4"/>
                    </a:lnTo>
                    <a:lnTo>
                      <a:pt x="79" y="3"/>
                    </a:lnTo>
                    <a:lnTo>
                      <a:pt x="83" y="2"/>
                    </a:lnTo>
                    <a:lnTo>
                      <a:pt x="87" y="1"/>
                    </a:lnTo>
                    <a:lnTo>
                      <a:pt x="90" y="0"/>
                    </a:lnTo>
                    <a:lnTo>
                      <a:pt x="93" y="0"/>
                    </a:lnTo>
                    <a:lnTo>
                      <a:pt x="98" y="0"/>
                    </a:lnTo>
                    <a:lnTo>
                      <a:pt x="101" y="1"/>
                    </a:lnTo>
                    <a:lnTo>
                      <a:pt x="105" y="2"/>
                    </a:lnTo>
                    <a:lnTo>
                      <a:pt x="107" y="3"/>
                    </a:lnTo>
                    <a:lnTo>
                      <a:pt x="110" y="6"/>
                    </a:lnTo>
                    <a:lnTo>
                      <a:pt x="113" y="8"/>
                    </a:lnTo>
                    <a:lnTo>
                      <a:pt x="115" y="10"/>
                    </a:lnTo>
                    <a:lnTo>
                      <a:pt x="117" y="12"/>
                    </a:lnTo>
                    <a:lnTo>
                      <a:pt x="118" y="16"/>
                    </a:lnTo>
                    <a:lnTo>
                      <a:pt x="119" y="18"/>
                    </a:lnTo>
                    <a:lnTo>
                      <a:pt x="119" y="21"/>
                    </a:lnTo>
                    <a:lnTo>
                      <a:pt x="119" y="25"/>
                    </a:lnTo>
                    <a:lnTo>
                      <a:pt x="119" y="28"/>
                    </a:lnTo>
                    <a:lnTo>
                      <a:pt x="118" y="31"/>
                    </a:lnTo>
                    <a:lnTo>
                      <a:pt x="117" y="34"/>
                    </a:lnTo>
                    <a:lnTo>
                      <a:pt x="115" y="36"/>
                    </a:lnTo>
                    <a:lnTo>
                      <a:pt x="112" y="38"/>
                    </a:lnTo>
                    <a:lnTo>
                      <a:pt x="110" y="39"/>
                    </a:lnTo>
                    <a:lnTo>
                      <a:pt x="109" y="42"/>
                    </a:lnTo>
                    <a:lnTo>
                      <a:pt x="105" y="43"/>
                    </a:lnTo>
                    <a:lnTo>
                      <a:pt x="109" y="48"/>
                    </a:lnTo>
                    <a:lnTo>
                      <a:pt x="115" y="53"/>
                    </a:lnTo>
                    <a:lnTo>
                      <a:pt x="128" y="56"/>
                    </a:lnTo>
                    <a:lnTo>
                      <a:pt x="138" y="60"/>
                    </a:lnTo>
                    <a:lnTo>
                      <a:pt x="143" y="66"/>
                    </a:lnTo>
                    <a:lnTo>
                      <a:pt x="149" y="80"/>
                    </a:lnTo>
                    <a:lnTo>
                      <a:pt x="152" y="90"/>
                    </a:lnTo>
                    <a:lnTo>
                      <a:pt x="156" y="102"/>
                    </a:lnTo>
                    <a:lnTo>
                      <a:pt x="160" y="109"/>
                    </a:lnTo>
                    <a:lnTo>
                      <a:pt x="168" y="120"/>
                    </a:lnTo>
                    <a:lnTo>
                      <a:pt x="176" y="132"/>
                    </a:lnTo>
                    <a:lnTo>
                      <a:pt x="184" y="136"/>
                    </a:lnTo>
                    <a:lnTo>
                      <a:pt x="185" y="137"/>
                    </a:lnTo>
                    <a:lnTo>
                      <a:pt x="187" y="141"/>
                    </a:lnTo>
                    <a:lnTo>
                      <a:pt x="188" y="144"/>
                    </a:lnTo>
                    <a:lnTo>
                      <a:pt x="188" y="147"/>
                    </a:lnTo>
                    <a:lnTo>
                      <a:pt x="188" y="152"/>
                    </a:lnTo>
                    <a:lnTo>
                      <a:pt x="187" y="154"/>
                    </a:lnTo>
                    <a:lnTo>
                      <a:pt x="185" y="159"/>
                    </a:lnTo>
                    <a:lnTo>
                      <a:pt x="184" y="161"/>
                    </a:lnTo>
                    <a:lnTo>
                      <a:pt x="182" y="162"/>
                    </a:lnTo>
                    <a:lnTo>
                      <a:pt x="179" y="163"/>
                    </a:lnTo>
                    <a:lnTo>
                      <a:pt x="178" y="165"/>
                    </a:lnTo>
                    <a:lnTo>
                      <a:pt x="177" y="166"/>
                    </a:lnTo>
                    <a:lnTo>
                      <a:pt x="176" y="166"/>
                    </a:lnTo>
                    <a:lnTo>
                      <a:pt x="173" y="165"/>
                    </a:lnTo>
                    <a:lnTo>
                      <a:pt x="169" y="164"/>
                    </a:lnTo>
                    <a:lnTo>
                      <a:pt x="167" y="162"/>
                    </a:lnTo>
                    <a:lnTo>
                      <a:pt x="165" y="159"/>
                    </a:lnTo>
                    <a:lnTo>
                      <a:pt x="163" y="155"/>
                    </a:lnTo>
                    <a:lnTo>
                      <a:pt x="162" y="152"/>
                    </a:lnTo>
                    <a:lnTo>
                      <a:pt x="161" y="148"/>
                    </a:lnTo>
                    <a:lnTo>
                      <a:pt x="160" y="144"/>
                    </a:lnTo>
                    <a:lnTo>
                      <a:pt x="160" y="141"/>
                    </a:lnTo>
                    <a:lnTo>
                      <a:pt x="161" y="137"/>
                    </a:lnTo>
                    <a:lnTo>
                      <a:pt x="161" y="133"/>
                    </a:lnTo>
                    <a:lnTo>
                      <a:pt x="160" y="130"/>
                    </a:lnTo>
                    <a:lnTo>
                      <a:pt x="149" y="116"/>
                    </a:lnTo>
                    <a:lnTo>
                      <a:pt x="139" y="106"/>
                    </a:lnTo>
                    <a:lnTo>
                      <a:pt x="134" y="98"/>
                    </a:lnTo>
                    <a:lnTo>
                      <a:pt x="132" y="99"/>
                    </a:lnTo>
                    <a:lnTo>
                      <a:pt x="126" y="125"/>
                    </a:lnTo>
                    <a:lnTo>
                      <a:pt x="121" y="146"/>
                    </a:lnTo>
                    <a:lnTo>
                      <a:pt x="127" y="175"/>
                    </a:lnTo>
                    <a:lnTo>
                      <a:pt x="132" y="197"/>
                    </a:lnTo>
                    <a:lnTo>
                      <a:pt x="139" y="231"/>
                    </a:lnTo>
                    <a:lnTo>
                      <a:pt x="145" y="256"/>
                    </a:lnTo>
                    <a:lnTo>
                      <a:pt x="148" y="259"/>
                    </a:lnTo>
                    <a:lnTo>
                      <a:pt x="151" y="259"/>
                    </a:lnTo>
                    <a:lnTo>
                      <a:pt x="157" y="260"/>
                    </a:lnTo>
                    <a:lnTo>
                      <a:pt x="162" y="261"/>
                    </a:lnTo>
                    <a:lnTo>
                      <a:pt x="167" y="263"/>
                    </a:lnTo>
                    <a:lnTo>
                      <a:pt x="171" y="265"/>
                    </a:lnTo>
                    <a:lnTo>
                      <a:pt x="174" y="269"/>
                    </a:lnTo>
                    <a:lnTo>
                      <a:pt x="177" y="272"/>
                    </a:lnTo>
                    <a:lnTo>
                      <a:pt x="178" y="276"/>
                    </a:lnTo>
                    <a:lnTo>
                      <a:pt x="179" y="279"/>
                    </a:lnTo>
                    <a:lnTo>
                      <a:pt x="117" y="279"/>
                    </a:lnTo>
                    <a:lnTo>
                      <a:pt x="102" y="231"/>
                    </a:lnTo>
                    <a:lnTo>
                      <a:pt x="95" y="206"/>
                    </a:lnTo>
                    <a:lnTo>
                      <a:pt x="87" y="231"/>
                    </a:lnTo>
                    <a:lnTo>
                      <a:pt x="71" y="279"/>
                    </a:lnTo>
                    <a:lnTo>
                      <a:pt x="9" y="279"/>
                    </a:lnTo>
                    <a:lnTo>
                      <a:pt x="10" y="274"/>
                    </a:lnTo>
                    <a:lnTo>
                      <a:pt x="11" y="271"/>
                    </a:lnTo>
                    <a:lnTo>
                      <a:pt x="13" y="269"/>
                    </a:lnTo>
                    <a:lnTo>
                      <a:pt x="17" y="265"/>
                    </a:lnTo>
                    <a:lnTo>
                      <a:pt x="22" y="263"/>
                    </a:lnTo>
                    <a:lnTo>
                      <a:pt x="28" y="261"/>
                    </a:lnTo>
                    <a:lnTo>
                      <a:pt x="33" y="259"/>
                    </a:lnTo>
                    <a:lnTo>
                      <a:pt x="40" y="258"/>
                    </a:lnTo>
                    <a:lnTo>
                      <a:pt x="44" y="254"/>
                    </a:lnTo>
                    <a:lnTo>
                      <a:pt x="50" y="231"/>
                    </a:lnTo>
                    <a:lnTo>
                      <a:pt x="57" y="197"/>
                    </a:lnTo>
                    <a:lnTo>
                      <a:pt x="61" y="175"/>
                    </a:lnTo>
                    <a:lnTo>
                      <a:pt x="67" y="146"/>
                    </a:lnTo>
                    <a:lnTo>
                      <a:pt x="63" y="125"/>
                    </a:lnTo>
                    <a:lnTo>
                      <a:pt x="55" y="99"/>
                    </a:lnTo>
                    <a:lnTo>
                      <a:pt x="54" y="98"/>
                    </a:lnTo>
                    <a:lnTo>
                      <a:pt x="51" y="102"/>
                    </a:lnTo>
                    <a:lnTo>
                      <a:pt x="44" y="111"/>
                    </a:lnTo>
                    <a:lnTo>
                      <a:pt x="37" y="119"/>
                    </a:lnTo>
                    <a:lnTo>
                      <a:pt x="28" y="130"/>
                    </a:lnTo>
                    <a:lnTo>
                      <a:pt x="27" y="134"/>
                    </a:lnTo>
                    <a:lnTo>
                      <a:pt x="28" y="137"/>
                    </a:lnTo>
                    <a:lnTo>
                      <a:pt x="28" y="141"/>
                    </a:lnTo>
                    <a:lnTo>
                      <a:pt x="28" y="146"/>
                    </a:lnTo>
                    <a:lnTo>
                      <a:pt x="27" y="152"/>
                    </a:lnTo>
                    <a:lnTo>
                      <a:pt x="24" y="157"/>
                    </a:lnTo>
                    <a:lnTo>
                      <a:pt x="23" y="160"/>
                    </a:lnTo>
                    <a:lnTo>
                      <a:pt x="21" y="162"/>
                    </a:lnTo>
                    <a:lnTo>
                      <a:pt x="18" y="163"/>
                    </a:lnTo>
                    <a:lnTo>
                      <a:pt x="16" y="165"/>
                    </a:lnTo>
                    <a:lnTo>
                      <a:pt x="13" y="165"/>
                    </a:lnTo>
                    <a:lnTo>
                      <a:pt x="11" y="166"/>
                    </a:lnTo>
                    <a:lnTo>
                      <a:pt x="10" y="165"/>
                    </a:lnTo>
                    <a:lnTo>
                      <a:pt x="9" y="163"/>
                    </a:lnTo>
                    <a:lnTo>
                      <a:pt x="5" y="162"/>
                    </a:lnTo>
                    <a:lnTo>
                      <a:pt x="4" y="161"/>
                    </a:lnTo>
                    <a:lnTo>
                      <a:pt x="2" y="157"/>
                    </a:lnTo>
                    <a:lnTo>
                      <a:pt x="1" y="155"/>
                    </a:lnTo>
                    <a:lnTo>
                      <a:pt x="1" y="152"/>
                    </a:lnTo>
                    <a:lnTo>
                      <a:pt x="0" y="147"/>
                    </a:lnTo>
                    <a:lnTo>
                      <a:pt x="0" y="143"/>
                    </a:lnTo>
                    <a:lnTo>
                      <a:pt x="1" y="139"/>
                    </a:lnTo>
                    <a:lnTo>
                      <a:pt x="4" y="136"/>
                    </a:lnTo>
                    <a:lnTo>
                      <a:pt x="9" y="134"/>
                    </a:lnTo>
                    <a:lnTo>
                      <a:pt x="12" y="132"/>
                    </a:lnTo>
                    <a:lnTo>
                      <a:pt x="20" y="123"/>
                    </a:lnTo>
                    <a:lnTo>
                      <a:pt x="28" y="109"/>
                    </a:lnTo>
                    <a:lnTo>
                      <a:pt x="32" y="102"/>
                    </a:lnTo>
                    <a:lnTo>
                      <a:pt x="35" y="90"/>
                    </a:lnTo>
                    <a:lnTo>
                      <a:pt x="39" y="80"/>
                    </a:lnTo>
                    <a:lnTo>
                      <a:pt x="45" y="66"/>
                    </a:lnTo>
                    <a:lnTo>
                      <a:pt x="50" y="60"/>
                    </a:lnTo>
                    <a:lnTo>
                      <a:pt x="61" y="56"/>
                    </a:lnTo>
                    <a:lnTo>
                      <a:pt x="74" y="53"/>
                    </a:lnTo>
                    <a:lnTo>
                      <a:pt x="79" y="48"/>
                    </a:lnTo>
                    <a:lnTo>
                      <a:pt x="82" y="43"/>
                    </a:lnTo>
                  </a:path>
                </a:pathLst>
              </a:custGeom>
              <a:solidFill>
                <a:srgbClr val="FF6000"/>
              </a:solidFill>
              <a:ln>
                <a:noFill/>
              </a:ln>
            </p:spPr>
            <p:txBody>
              <a:bodyPr/>
              <a:lstStyle/>
              <a:p>
                <a:endParaRPr lang="zh-CN" altLang="en-US" sz="1400" i="0"/>
              </a:p>
            </p:txBody>
          </p:sp>
          <p:cxnSp>
            <p:nvCxnSpPr>
              <p:cNvPr id="10294" name="Straight Connector 6"/>
              <p:cNvCxnSpPr>
                <a:cxnSpLocks noChangeShapeType="1"/>
              </p:cNvCxnSpPr>
              <p:nvPr/>
            </p:nvCxnSpPr>
            <p:spPr bwMode="auto">
              <a:xfrm rot="5400000">
                <a:off x="433" y="1488"/>
                <a:ext cx="1151" cy="1"/>
              </a:xfrm>
              <a:prstGeom prst="line">
                <a:avLst/>
              </a:prstGeom>
              <a:noFill/>
              <a:ln w="9525" algn="ctr">
                <a:solidFill>
                  <a:schemeClr val="tx1"/>
                </a:solidFill>
                <a:prstDash val="sysDash"/>
                <a:round/>
              </a:ln>
            </p:spPr>
          </p:cxnSp>
          <p:cxnSp>
            <p:nvCxnSpPr>
              <p:cNvPr id="10295" name="Straight Connector 11"/>
              <p:cNvCxnSpPr>
                <a:cxnSpLocks noChangeShapeType="1"/>
              </p:cNvCxnSpPr>
              <p:nvPr/>
            </p:nvCxnSpPr>
            <p:spPr bwMode="auto">
              <a:xfrm rot="5400000">
                <a:off x="1969" y="1536"/>
                <a:ext cx="1151" cy="1"/>
              </a:xfrm>
              <a:prstGeom prst="line">
                <a:avLst/>
              </a:prstGeom>
              <a:noFill/>
              <a:ln w="9525" algn="ctr">
                <a:solidFill>
                  <a:schemeClr val="tx1"/>
                </a:solidFill>
                <a:prstDash val="sysDash"/>
                <a:round/>
              </a:ln>
            </p:spPr>
          </p:cxnSp>
          <p:cxnSp>
            <p:nvCxnSpPr>
              <p:cNvPr id="10296" name="Straight Arrow Connector 18"/>
              <p:cNvCxnSpPr>
                <a:cxnSpLocks noChangeShapeType="1"/>
              </p:cNvCxnSpPr>
              <p:nvPr/>
            </p:nvCxnSpPr>
            <p:spPr bwMode="auto">
              <a:xfrm>
                <a:off x="1008" y="1488"/>
                <a:ext cx="1536" cy="1"/>
              </a:xfrm>
              <a:prstGeom prst="straightConnector1">
                <a:avLst/>
              </a:prstGeom>
              <a:noFill/>
              <a:ln w="25400" algn="ctr">
                <a:solidFill>
                  <a:srgbClr val="FF0000"/>
                </a:solidFill>
                <a:round/>
                <a:tailEnd type="arrow" w="med" len="med"/>
              </a:ln>
            </p:spPr>
          </p:cxnSp>
          <p:cxnSp>
            <p:nvCxnSpPr>
              <p:cNvPr id="10297" name="Straight Arrow Connector 20"/>
              <p:cNvCxnSpPr>
                <a:cxnSpLocks noChangeShapeType="1"/>
              </p:cNvCxnSpPr>
              <p:nvPr/>
            </p:nvCxnSpPr>
            <p:spPr bwMode="auto">
              <a:xfrm rot="10800000">
                <a:off x="1008" y="1824"/>
                <a:ext cx="1536" cy="1"/>
              </a:xfrm>
              <a:prstGeom prst="straightConnector1">
                <a:avLst/>
              </a:prstGeom>
              <a:noFill/>
              <a:ln w="25400" algn="ctr">
                <a:solidFill>
                  <a:srgbClr val="FF0000"/>
                </a:solidFill>
                <a:round/>
                <a:tailEnd type="arrow" w="med" len="med"/>
              </a:ln>
            </p:spPr>
          </p:cxnSp>
          <p:cxnSp>
            <p:nvCxnSpPr>
              <p:cNvPr id="10298" name="Straight Connector 31"/>
              <p:cNvCxnSpPr>
                <a:cxnSpLocks noChangeShapeType="1"/>
              </p:cNvCxnSpPr>
              <p:nvPr/>
            </p:nvCxnSpPr>
            <p:spPr bwMode="auto">
              <a:xfrm rot="5400000">
                <a:off x="1201" y="1151"/>
                <a:ext cx="384" cy="1"/>
              </a:xfrm>
              <a:prstGeom prst="line">
                <a:avLst/>
              </a:prstGeom>
              <a:noFill/>
              <a:ln w="9525" algn="ctr">
                <a:solidFill>
                  <a:schemeClr val="tx1"/>
                </a:solidFill>
                <a:prstDash val="sysDash"/>
                <a:round/>
              </a:ln>
            </p:spPr>
          </p:cxnSp>
          <p:cxnSp>
            <p:nvCxnSpPr>
              <p:cNvPr id="10299" name="Straight Connector 34"/>
              <p:cNvCxnSpPr>
                <a:cxnSpLocks noChangeShapeType="1"/>
              </p:cNvCxnSpPr>
              <p:nvPr/>
            </p:nvCxnSpPr>
            <p:spPr bwMode="auto">
              <a:xfrm rot="5400000">
                <a:off x="1585" y="1151"/>
                <a:ext cx="384" cy="1"/>
              </a:xfrm>
              <a:prstGeom prst="line">
                <a:avLst/>
              </a:prstGeom>
              <a:noFill/>
              <a:ln w="9525" algn="ctr">
                <a:solidFill>
                  <a:schemeClr val="tx1"/>
                </a:solidFill>
                <a:prstDash val="sysDash"/>
                <a:round/>
              </a:ln>
            </p:spPr>
          </p:cxnSp>
          <p:cxnSp>
            <p:nvCxnSpPr>
              <p:cNvPr id="10300" name="Straight Arrow Connector 37"/>
              <p:cNvCxnSpPr>
                <a:cxnSpLocks noChangeShapeType="1"/>
              </p:cNvCxnSpPr>
              <p:nvPr/>
            </p:nvCxnSpPr>
            <p:spPr bwMode="auto">
              <a:xfrm>
                <a:off x="1008" y="1248"/>
                <a:ext cx="384" cy="1"/>
              </a:xfrm>
              <a:prstGeom prst="straightConnector1">
                <a:avLst/>
              </a:prstGeom>
              <a:noFill/>
              <a:ln w="9525" algn="ctr">
                <a:solidFill>
                  <a:schemeClr val="tx1"/>
                </a:solidFill>
                <a:round/>
                <a:tailEnd type="arrow" w="med" len="med"/>
              </a:ln>
            </p:spPr>
          </p:cxnSp>
          <p:sp>
            <p:nvSpPr>
              <p:cNvPr id="10301" name="TextBox 38"/>
              <p:cNvSpPr txBox="1">
                <a:spLocks noChangeArrowheads="1"/>
              </p:cNvSpPr>
              <p:nvPr/>
            </p:nvSpPr>
            <p:spPr bwMode="auto">
              <a:xfrm>
                <a:off x="961" y="969"/>
                <a:ext cx="479" cy="250"/>
              </a:xfrm>
              <a:prstGeom prst="rect">
                <a:avLst/>
              </a:prstGeom>
              <a:noFill/>
              <a:ln>
                <a:noFill/>
              </a:ln>
            </p:spPr>
            <p:txBody>
              <a:bodyPr>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400" b="1" i="0">
                    <a:latin typeface="微软雅黑" panose="020B0503020204020204" charset="-122"/>
                    <a:ea typeface="微软雅黑" panose="020B0503020204020204" charset="-122"/>
                  </a:rPr>
                  <a:t>客户端时间</a:t>
                </a:r>
                <a:endParaRPr kumimoji="0" lang="zh-CN" altLang="en-US" sz="1400" b="1" i="0">
                  <a:latin typeface="微软雅黑" panose="020B0503020204020204" charset="-122"/>
                  <a:ea typeface="微软雅黑" panose="020B0503020204020204" charset="-122"/>
                </a:endParaRPr>
              </a:p>
            </p:txBody>
          </p:sp>
          <p:cxnSp>
            <p:nvCxnSpPr>
              <p:cNvPr id="10302" name="Straight Arrow Connector 37"/>
              <p:cNvCxnSpPr>
                <a:cxnSpLocks noChangeShapeType="1"/>
              </p:cNvCxnSpPr>
              <p:nvPr/>
            </p:nvCxnSpPr>
            <p:spPr bwMode="auto">
              <a:xfrm>
                <a:off x="1392" y="1248"/>
                <a:ext cx="384" cy="1"/>
              </a:xfrm>
              <a:prstGeom prst="straightConnector1">
                <a:avLst/>
              </a:prstGeom>
              <a:noFill/>
              <a:ln w="9525" algn="ctr">
                <a:solidFill>
                  <a:schemeClr val="tx1"/>
                </a:solidFill>
                <a:round/>
                <a:tailEnd type="arrow" w="med" len="med"/>
              </a:ln>
            </p:spPr>
          </p:cxnSp>
          <p:cxnSp>
            <p:nvCxnSpPr>
              <p:cNvPr id="10303" name="Straight Arrow Connector 37"/>
              <p:cNvCxnSpPr>
                <a:cxnSpLocks noChangeShapeType="1"/>
              </p:cNvCxnSpPr>
              <p:nvPr/>
            </p:nvCxnSpPr>
            <p:spPr bwMode="auto">
              <a:xfrm>
                <a:off x="1776" y="1248"/>
                <a:ext cx="768" cy="1"/>
              </a:xfrm>
              <a:prstGeom prst="straightConnector1">
                <a:avLst/>
              </a:prstGeom>
              <a:noFill/>
              <a:ln w="9525" algn="ctr">
                <a:solidFill>
                  <a:schemeClr val="tx1"/>
                </a:solidFill>
                <a:round/>
                <a:tailEnd type="arrow" w="med" len="med"/>
              </a:ln>
            </p:spPr>
          </p:cxnSp>
          <p:sp>
            <p:nvSpPr>
              <p:cNvPr id="10304" name="TextBox 38"/>
              <p:cNvSpPr txBox="1">
                <a:spLocks noChangeArrowheads="1"/>
              </p:cNvSpPr>
              <p:nvPr/>
            </p:nvSpPr>
            <p:spPr bwMode="auto">
              <a:xfrm>
                <a:off x="1392" y="960"/>
                <a:ext cx="480" cy="250"/>
              </a:xfrm>
              <a:prstGeom prst="rect">
                <a:avLst/>
              </a:prstGeom>
              <a:noFill/>
              <a:ln>
                <a:noFill/>
              </a:ln>
            </p:spPr>
            <p:txBody>
              <a:bodyPr>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en-US" altLang="zh-CN" sz="1400" b="1" i="0">
                    <a:latin typeface="微软雅黑" panose="020B0503020204020204" charset="-122"/>
                    <a:ea typeface="微软雅黑" panose="020B0503020204020204" charset="-122"/>
                  </a:rPr>
                  <a:t>DNS</a:t>
                </a:r>
                <a:r>
                  <a:rPr kumimoji="0" lang="zh-CN" altLang="en-US" sz="1400" b="1" i="0">
                    <a:latin typeface="微软雅黑" panose="020B0503020204020204" charset="-122"/>
                    <a:ea typeface="微软雅黑" panose="020B0503020204020204" charset="-122"/>
                  </a:rPr>
                  <a:t>时间</a:t>
                </a:r>
                <a:endParaRPr kumimoji="0" lang="en-US" altLang="en-US" sz="1400" b="1" i="0">
                  <a:latin typeface="微软雅黑" panose="020B0503020204020204" charset="-122"/>
                  <a:ea typeface="微软雅黑" panose="020B0503020204020204" charset="-122"/>
                </a:endParaRPr>
              </a:p>
            </p:txBody>
          </p:sp>
          <p:sp>
            <p:nvSpPr>
              <p:cNvPr id="10305" name="TextBox 38"/>
              <p:cNvSpPr txBox="1">
                <a:spLocks noChangeArrowheads="1"/>
              </p:cNvSpPr>
              <p:nvPr/>
            </p:nvSpPr>
            <p:spPr bwMode="auto">
              <a:xfrm>
                <a:off x="1886" y="982"/>
                <a:ext cx="636" cy="147"/>
              </a:xfrm>
              <a:prstGeom prst="rect">
                <a:avLst/>
              </a:prstGeom>
              <a:noFill/>
              <a:ln>
                <a:noFill/>
              </a:ln>
            </p:spPr>
            <p:txBody>
              <a:bodyPr wrap="square">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400" b="1" i="0" dirty="0">
                    <a:latin typeface="微软雅黑" panose="020B0503020204020204" charset="-122"/>
                    <a:ea typeface="微软雅黑" panose="020B0503020204020204" charset="-122"/>
                  </a:rPr>
                  <a:t>网络时间</a:t>
                </a:r>
                <a:endParaRPr kumimoji="0" lang="en-US" altLang="en-US" sz="1400" b="1" i="0" dirty="0">
                  <a:latin typeface="微软雅黑" panose="020B0503020204020204" charset="-122"/>
                  <a:ea typeface="微软雅黑" panose="020B0503020204020204" charset="-122"/>
                </a:endParaRPr>
              </a:p>
            </p:txBody>
          </p:sp>
          <p:sp>
            <p:nvSpPr>
              <p:cNvPr id="10306" name="TextBox 38"/>
              <p:cNvSpPr txBox="1">
                <a:spLocks noChangeArrowheads="1"/>
              </p:cNvSpPr>
              <p:nvPr/>
            </p:nvSpPr>
            <p:spPr bwMode="auto">
              <a:xfrm>
                <a:off x="1392" y="1871"/>
                <a:ext cx="721" cy="250"/>
              </a:xfrm>
              <a:prstGeom prst="rect">
                <a:avLst/>
              </a:prstGeom>
              <a:noFill/>
              <a:ln>
                <a:noFill/>
              </a:ln>
            </p:spPr>
            <p:txBody>
              <a:bodyPr>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400" b="1" i="0">
                    <a:latin typeface="微软雅黑" panose="020B0503020204020204" charset="-122"/>
                    <a:ea typeface="微软雅黑" panose="020B0503020204020204" charset="-122"/>
                  </a:rPr>
                  <a:t>应用处理返回时间</a:t>
                </a:r>
                <a:endParaRPr kumimoji="0" lang="en-US" altLang="en-US" sz="1400" b="1" i="0">
                  <a:latin typeface="微软雅黑" panose="020B0503020204020204" charset="-122"/>
                  <a:ea typeface="微软雅黑" panose="020B0503020204020204" charset="-122"/>
                </a:endParaRPr>
              </a:p>
            </p:txBody>
          </p:sp>
        </p:grpSp>
        <p:cxnSp>
          <p:nvCxnSpPr>
            <p:cNvPr id="10289" name="Straight Connector 12"/>
            <p:cNvCxnSpPr>
              <a:cxnSpLocks noChangeShapeType="1"/>
            </p:cNvCxnSpPr>
            <p:nvPr/>
          </p:nvCxnSpPr>
          <p:spPr bwMode="auto">
            <a:xfrm rot="5400000">
              <a:off x="2214" y="1311"/>
              <a:ext cx="1151" cy="1"/>
            </a:xfrm>
            <a:prstGeom prst="line">
              <a:avLst/>
            </a:prstGeom>
            <a:noFill/>
            <a:ln w="9525" algn="ctr">
              <a:solidFill>
                <a:schemeClr val="tx1"/>
              </a:solidFill>
              <a:prstDash val="sysDash"/>
              <a:round/>
            </a:ln>
          </p:spPr>
        </p:cxnSp>
        <p:pic>
          <p:nvPicPr>
            <p:cNvPr id="1029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1" y="1145"/>
              <a:ext cx="384" cy="576"/>
            </a:xfrm>
            <a:prstGeom prst="rect">
              <a:avLst/>
            </a:prstGeom>
            <a:noFill/>
            <a:ln>
              <a:noFill/>
            </a:ln>
          </p:spPr>
        </p:pic>
        <p:sp>
          <p:nvSpPr>
            <p:cNvPr id="10291" name="TextBox 38"/>
            <p:cNvSpPr txBox="1">
              <a:spLocks noChangeArrowheads="1"/>
            </p:cNvSpPr>
            <p:nvPr/>
          </p:nvSpPr>
          <p:spPr bwMode="auto">
            <a:xfrm>
              <a:off x="2290" y="782"/>
              <a:ext cx="480" cy="147"/>
            </a:xfrm>
            <a:prstGeom prst="rect">
              <a:avLst/>
            </a:prstGeom>
            <a:noFill/>
            <a:ln>
              <a:noFill/>
            </a:ln>
          </p:spPr>
          <p:txBody>
            <a:bodyPr>
              <a:spAutoFit/>
            </a:bodyPr>
            <a:lstStyle>
              <a:lvl1pPr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400" b="1" i="0">
                  <a:latin typeface="微软雅黑" panose="020B0503020204020204" charset="-122"/>
                  <a:ea typeface="微软雅黑" panose="020B0503020204020204" charset="-122"/>
                </a:rPr>
                <a:t>服务时间</a:t>
              </a:r>
              <a:endParaRPr kumimoji="0" lang="en-US" altLang="en-US" sz="1400" b="1" i="0">
                <a:latin typeface="微软雅黑" panose="020B0503020204020204" charset="-122"/>
                <a:ea typeface="微软雅黑" panose="020B0503020204020204" charset="-122"/>
              </a:endParaRPr>
            </a:p>
          </p:txBody>
        </p:sp>
        <p:cxnSp>
          <p:nvCxnSpPr>
            <p:cNvPr id="10292" name="Straight Arrow Connector 37"/>
            <p:cNvCxnSpPr>
              <a:cxnSpLocks noChangeShapeType="1"/>
            </p:cNvCxnSpPr>
            <p:nvPr/>
          </p:nvCxnSpPr>
          <p:spPr bwMode="auto">
            <a:xfrm>
              <a:off x="2290" y="1054"/>
              <a:ext cx="544" cy="0"/>
            </a:xfrm>
            <a:prstGeom prst="straightConnector1">
              <a:avLst/>
            </a:prstGeom>
            <a:noFill/>
            <a:ln w="9525" algn="ctr">
              <a:solidFill>
                <a:schemeClr val="tx1"/>
              </a:solidFill>
              <a:round/>
              <a:tailEnd type="arrow" w="med" len="med"/>
            </a:ln>
          </p:spPr>
        </p:cxnSp>
      </p:grpSp>
      <p:sp>
        <p:nvSpPr>
          <p:cNvPr id="10247" name="TextBox 10"/>
          <p:cNvSpPr txBox="1">
            <a:spLocks noChangeArrowheads="1"/>
          </p:cNvSpPr>
          <p:nvPr/>
        </p:nvSpPr>
        <p:spPr bwMode="auto">
          <a:xfrm>
            <a:off x="1331640" y="1700808"/>
            <a:ext cx="5328592" cy="1323439"/>
          </a:xfrm>
          <a:prstGeom prst="rect">
            <a:avLst/>
          </a:prstGeom>
          <a:noFill/>
          <a:ln>
            <a:noFill/>
          </a:ln>
        </p:spPr>
        <p:txBody>
          <a:bodyPr wrap="square">
            <a:spAutoFit/>
          </a:bodyPr>
          <a:lstStyle>
            <a:lvl1pPr marL="457200" indent="-457200" eaLnBrk="0" hangingPunct="0">
              <a:defRPr kumimoji="1" sz="1200">
                <a:solidFill>
                  <a:schemeClr val="tx1"/>
                </a:solidFill>
                <a:latin typeface="Times New Roman" panose="02020603050405020304" pitchFamily="18" charset="0"/>
                <a:ea typeface="楷体_GB2312" pitchFamily="49" charset="-122"/>
              </a:defRPr>
            </a:lvl1pPr>
            <a:lvl2pPr marL="742950" indent="-285750" eaLnBrk="0" hangingPunct="0">
              <a:defRPr kumimoji="1" sz="1200">
                <a:solidFill>
                  <a:schemeClr val="tx1"/>
                </a:solidFill>
                <a:latin typeface="Times New Roman" panose="02020603050405020304" pitchFamily="18" charset="0"/>
                <a:ea typeface="楷体_GB2312" pitchFamily="49" charset="-122"/>
              </a:defRPr>
            </a:lvl2pPr>
            <a:lvl3pPr marL="1143000" indent="-228600" eaLnBrk="0" hangingPunct="0">
              <a:defRPr kumimoji="1" sz="1200">
                <a:solidFill>
                  <a:schemeClr val="tx1"/>
                </a:solidFill>
                <a:latin typeface="Times New Roman" panose="02020603050405020304" pitchFamily="18" charset="0"/>
                <a:ea typeface="楷体_GB2312" pitchFamily="49" charset="-122"/>
              </a:defRPr>
            </a:lvl3pPr>
            <a:lvl4pPr marL="1600200" indent="-228600" eaLnBrk="0" hangingPunct="0">
              <a:defRPr kumimoji="1" sz="1200">
                <a:solidFill>
                  <a:schemeClr val="tx1"/>
                </a:solidFill>
                <a:latin typeface="Times New Roman" panose="02020603050405020304" pitchFamily="18" charset="0"/>
                <a:ea typeface="楷体_GB2312" pitchFamily="49" charset="-122"/>
              </a:defRPr>
            </a:lvl4pPr>
            <a:lvl5pPr marL="2057400" indent="-228600" eaLnBrk="0" hangingPunct="0">
              <a:defRPr kumimoji="1" sz="1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1200">
                <a:solidFill>
                  <a:schemeClr val="tx1"/>
                </a:solidFill>
                <a:latin typeface="Times New Roman" panose="02020603050405020304" pitchFamily="18" charset="0"/>
                <a:ea typeface="楷体_GB2312" pitchFamily="49" charset="-122"/>
              </a:defRPr>
            </a:lvl9pPr>
          </a:lstStyle>
          <a:p>
            <a:pPr eaLnBrk="1" hangingPunct="1">
              <a:spcBef>
                <a:spcPts val="600"/>
              </a:spcBef>
              <a:spcAft>
                <a:spcPts val="600"/>
              </a:spcAft>
            </a:pPr>
            <a:r>
              <a:rPr kumimoji="0" lang="zh-CN" altLang="en-US" sz="2000" i="0" dirty="0" smtClean="0">
                <a:latin typeface="Arial" panose="020B0604020202020204" pitchFamily="34" charset="0"/>
                <a:ea typeface="宋体" panose="02010600030101010101" pitchFamily="2" charset="-122"/>
              </a:rPr>
              <a:t>性能监控：</a:t>
            </a:r>
            <a:endParaRPr kumimoji="0" lang="en-US" altLang="zh-CN" sz="2000" i="0" dirty="0" smtClean="0">
              <a:latin typeface="Arial" panose="020B0604020202020204" pitchFamily="34" charset="0"/>
              <a:ea typeface="宋体" panose="02010600030101010101" pitchFamily="2" charset="-122"/>
            </a:endParaRPr>
          </a:p>
          <a:p>
            <a:pPr eaLnBrk="1" hangingPunct="1">
              <a:spcBef>
                <a:spcPts val="600"/>
              </a:spcBef>
              <a:spcAft>
                <a:spcPts val="600"/>
              </a:spcAft>
              <a:buFont typeface="+mj-ea"/>
              <a:buAutoNum type="circleNumDbPlain"/>
            </a:pPr>
            <a:r>
              <a:rPr kumimoji="0" lang="en-US" altLang="zh-CN" sz="2000" i="0" dirty="0" smtClean="0">
                <a:solidFill>
                  <a:srgbClr val="0000FF"/>
                </a:solidFill>
                <a:latin typeface="Arial" panose="020B0604020202020204" pitchFamily="34" charset="0"/>
                <a:ea typeface="宋体" panose="02010600030101010101" pitchFamily="2" charset="-122"/>
              </a:rPr>
              <a:t>Web</a:t>
            </a:r>
            <a:r>
              <a:rPr kumimoji="0" lang="en-US" altLang="en-US" sz="2000" i="0" dirty="0" smtClean="0">
                <a:solidFill>
                  <a:srgbClr val="0000FF"/>
                </a:solidFill>
                <a:latin typeface="Arial" panose="020B0604020202020204" pitchFamily="34" charset="0"/>
                <a:ea typeface="宋体" panose="02010600030101010101" pitchFamily="2" charset="-122"/>
              </a:rPr>
              <a:t>/应用/数据库</a:t>
            </a:r>
            <a:r>
              <a:rPr kumimoji="0" lang="zh-CN" altLang="en-US" sz="2000" i="0" dirty="0" smtClean="0">
                <a:solidFill>
                  <a:srgbClr val="0000FF"/>
                </a:solidFill>
                <a:latin typeface="Arial" panose="020B0604020202020204" pitchFamily="34" charset="0"/>
                <a:ea typeface="宋体" panose="02010600030101010101" pitchFamily="2" charset="-122"/>
              </a:rPr>
              <a:t>服务器</a:t>
            </a:r>
            <a:endParaRPr kumimoji="0" lang="en-US" altLang="zh-CN" sz="2000" i="0" dirty="0">
              <a:solidFill>
                <a:srgbClr val="0000FF"/>
              </a:solidFill>
              <a:latin typeface="Arial" panose="020B0604020202020204" pitchFamily="34" charset="0"/>
              <a:ea typeface="宋体" panose="02010600030101010101" pitchFamily="2" charset="-122"/>
            </a:endParaRPr>
          </a:p>
          <a:p>
            <a:pPr eaLnBrk="1" hangingPunct="1">
              <a:spcBef>
                <a:spcPts val="600"/>
              </a:spcBef>
              <a:spcAft>
                <a:spcPts val="600"/>
              </a:spcAft>
              <a:buFont typeface="+mj-ea"/>
              <a:buAutoNum type="circleNumDbPlain"/>
            </a:pPr>
            <a:r>
              <a:rPr kumimoji="0" lang="zh-CN" altLang="en-US" sz="2000" i="0" dirty="0" smtClean="0">
                <a:solidFill>
                  <a:srgbClr val="0000FF"/>
                </a:solidFill>
                <a:latin typeface="Arial" panose="020B0604020202020204" pitchFamily="34" charset="0"/>
                <a:ea typeface="宋体" panose="02010600030101010101" pitchFamily="2" charset="-122"/>
              </a:rPr>
              <a:t>系统资源</a:t>
            </a:r>
            <a:r>
              <a:rPr kumimoji="0" lang="zh-CN" altLang="en-US" sz="2000" i="0" dirty="0">
                <a:solidFill>
                  <a:srgbClr val="0000FF"/>
                </a:solidFill>
                <a:latin typeface="Arial" panose="020B0604020202020204" pitchFamily="34" charset="0"/>
                <a:ea typeface="宋体" panose="02010600030101010101" pitchFamily="2" charset="-122"/>
              </a:rPr>
              <a:t>、应用资源、</a:t>
            </a:r>
            <a:r>
              <a:rPr kumimoji="0" lang="zh-CN" altLang="en-US" sz="2000" i="0" dirty="0" smtClean="0">
                <a:solidFill>
                  <a:srgbClr val="0000FF"/>
                </a:solidFill>
                <a:latin typeface="Arial" panose="020B0604020202020204" pitchFamily="34" charset="0"/>
                <a:ea typeface="宋体" panose="02010600030101010101" pitchFamily="2" charset="-122"/>
              </a:rPr>
              <a:t>硬件资源</a:t>
            </a:r>
            <a:endParaRPr kumimoji="0" lang="zh-CN" altLang="en-US" sz="2000" i="0"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kumimoji="1" lang="zh-CN" altLang="en-US" sz="3600" b="1" dirty="0">
                <a:solidFill>
                  <a:schemeClr val="tx1"/>
                </a:solidFill>
                <a:latin typeface="+mn-ea"/>
                <a:ea typeface="+mn-ea"/>
              </a:rPr>
              <a:t>示例：监控</a:t>
            </a:r>
            <a:endParaRPr kumimoji="1" lang="zh-CN" altLang="en-US" sz="3600" b="1" dirty="0">
              <a:solidFill>
                <a:schemeClr val="tx1"/>
              </a:solidFill>
              <a:latin typeface="+mn-ea"/>
              <a:ea typeface="+mn-ea"/>
            </a:endParaRPr>
          </a:p>
        </p:txBody>
      </p:sp>
      <p:pic>
        <p:nvPicPr>
          <p:cNvPr id="3" name="图片 2" descr="HP LR Monitor.png"/>
          <p:cNvPicPr>
            <a:picLocks noChangeAspect="1"/>
          </p:cNvPicPr>
          <p:nvPr/>
        </p:nvPicPr>
        <p:blipFill>
          <a:blip r:embed="rId1" cstate="print"/>
          <a:stretch>
            <a:fillRect/>
          </a:stretch>
        </p:blipFill>
        <p:spPr>
          <a:xfrm>
            <a:off x="1115616" y="2132856"/>
            <a:ext cx="6901127" cy="3492388"/>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kumimoji="1" lang="zh-CN" altLang="en-US" sz="3600" b="1" dirty="0">
                <a:solidFill>
                  <a:schemeClr val="tx1"/>
                </a:solidFill>
                <a:latin typeface="+mn-ea"/>
                <a:ea typeface="+mn-ea"/>
              </a:rPr>
              <a:t>示例：结果分析</a:t>
            </a:r>
            <a:endParaRPr kumimoji="1" lang="zh-CN" altLang="en-US" sz="3600" b="1" dirty="0">
              <a:solidFill>
                <a:schemeClr val="tx1"/>
              </a:solidFill>
              <a:latin typeface="+mn-ea"/>
              <a:ea typeface="+mn-ea"/>
            </a:endParaRPr>
          </a:p>
        </p:txBody>
      </p:sp>
      <p:pic>
        <p:nvPicPr>
          <p:cNvPr id="3" name="图片 2" descr="HP LR Runner1.png"/>
          <p:cNvPicPr>
            <a:picLocks noChangeAspect="1"/>
          </p:cNvPicPr>
          <p:nvPr/>
        </p:nvPicPr>
        <p:blipFill>
          <a:blip r:embed="rId1" cstate="print"/>
          <a:stretch>
            <a:fillRect/>
          </a:stretch>
        </p:blipFill>
        <p:spPr>
          <a:xfrm>
            <a:off x="215515" y="1700808"/>
            <a:ext cx="8815545" cy="4788532"/>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kumimoji="1" lang="zh-CN" altLang="en-US" sz="3600" b="1" dirty="0">
                <a:solidFill>
                  <a:schemeClr val="tx1"/>
                </a:solidFill>
                <a:latin typeface="+mn-ea"/>
                <a:ea typeface="+mn-ea"/>
              </a:rPr>
              <a:t>结果分析</a:t>
            </a:r>
            <a:endParaRPr kumimoji="1" lang="zh-CN" altLang="en-US" sz="3600" b="1" dirty="0">
              <a:solidFill>
                <a:schemeClr val="tx1"/>
              </a:solidFill>
              <a:latin typeface="+mn-ea"/>
              <a:ea typeface="+mn-ea"/>
            </a:endParaRPr>
          </a:p>
        </p:txBody>
      </p:sp>
      <p:grpSp>
        <p:nvGrpSpPr>
          <p:cNvPr id="2" name="组合 8"/>
          <p:cNvGrpSpPr/>
          <p:nvPr/>
        </p:nvGrpSpPr>
        <p:grpSpPr>
          <a:xfrm>
            <a:off x="1547664" y="2204864"/>
            <a:ext cx="6119564" cy="4257042"/>
            <a:chOff x="1008063" y="2312988"/>
            <a:chExt cx="6551612" cy="4437062"/>
          </a:xfrm>
        </p:grpSpPr>
        <p:pic>
          <p:nvPicPr>
            <p:cNvPr id="4" name="Picture 8" descr="response time MSDN"/>
            <p:cNvPicPr>
              <a:picLocks noChangeAspect="1" noChangeArrowheads="1"/>
            </p:cNvPicPr>
            <p:nvPr/>
          </p:nvPicPr>
          <p:blipFill>
            <a:blip r:embed="rId1" cstate="print"/>
            <a:srcRect/>
            <a:stretch>
              <a:fillRect/>
            </a:stretch>
          </p:blipFill>
          <p:spPr bwMode="auto">
            <a:xfrm>
              <a:off x="1008063" y="2312988"/>
              <a:ext cx="6551612" cy="4437062"/>
            </a:xfrm>
            <a:prstGeom prst="rect">
              <a:avLst/>
            </a:prstGeom>
            <a:noFill/>
          </p:spPr>
        </p:pic>
        <p:sp>
          <p:nvSpPr>
            <p:cNvPr id="5" name="Oval 11"/>
            <p:cNvSpPr>
              <a:spLocks noChangeArrowheads="1"/>
            </p:cNvSpPr>
            <p:nvPr/>
          </p:nvSpPr>
          <p:spPr bwMode="auto">
            <a:xfrm>
              <a:off x="5651500" y="4652963"/>
              <a:ext cx="252413" cy="252412"/>
            </a:xfrm>
            <a:prstGeom prst="ellipse">
              <a:avLst/>
            </a:prstGeom>
            <a:noFill/>
            <a:ln w="19050" algn="ctr">
              <a:solidFill>
                <a:srgbClr val="FF0000"/>
              </a:solidFill>
              <a:prstDash val="dash"/>
              <a:round/>
            </a:ln>
            <a:effectLst/>
          </p:spPr>
          <p:txBody>
            <a:bodyPr wrap="none" lIns="0" tIns="0" rIns="0" bIns="0" anchor="ctr">
              <a:spAutoFit/>
            </a:bodyPr>
            <a:lstStyle/>
            <a:p>
              <a:endParaRPr lang="zh-CN" altLang="en-US"/>
            </a:p>
          </p:txBody>
        </p:sp>
        <p:sp>
          <p:nvSpPr>
            <p:cNvPr id="6" name="Oval 12"/>
            <p:cNvSpPr>
              <a:spLocks noChangeArrowheads="1"/>
            </p:cNvSpPr>
            <p:nvPr/>
          </p:nvSpPr>
          <p:spPr bwMode="auto">
            <a:xfrm>
              <a:off x="6084888" y="4292600"/>
              <a:ext cx="252412" cy="252413"/>
            </a:xfrm>
            <a:prstGeom prst="ellipse">
              <a:avLst/>
            </a:prstGeom>
            <a:noFill/>
            <a:ln w="19050" algn="ctr">
              <a:solidFill>
                <a:srgbClr val="FF0000"/>
              </a:solidFill>
              <a:prstDash val="dash"/>
              <a:round/>
            </a:ln>
            <a:effectLst/>
          </p:spPr>
          <p:txBody>
            <a:bodyPr wrap="none" lIns="0" tIns="0" rIns="0" bIns="0" anchor="ctr">
              <a:spAutoFit/>
            </a:bodyPr>
            <a:lstStyle/>
            <a:p>
              <a:endParaRPr lang="zh-CN" altLang="en-US"/>
            </a:p>
          </p:txBody>
        </p:sp>
      </p:grpSp>
      <p:sp>
        <p:nvSpPr>
          <p:cNvPr id="7" name="Rectangle 7"/>
          <p:cNvSpPr>
            <a:spLocks noChangeArrowheads="1"/>
          </p:cNvSpPr>
          <p:nvPr/>
        </p:nvSpPr>
        <p:spPr bwMode="auto">
          <a:xfrm>
            <a:off x="827584" y="1556792"/>
            <a:ext cx="7378700" cy="365125"/>
          </a:xfrm>
          <a:prstGeom prst="rect">
            <a:avLst/>
          </a:prstGeom>
          <a:noFill/>
          <a:ln w="9525" algn="ctr">
            <a:noFill/>
            <a:miter lim="800000"/>
          </a:ln>
          <a:effectLst/>
        </p:spPr>
        <p:txBody>
          <a:bodyPr wrap="none" lIns="0" tIns="0" rIns="0" bIns="0" anchor="ctr">
            <a:spAutoFit/>
          </a:bodyPr>
          <a:lstStyle/>
          <a:p>
            <a:pPr>
              <a:spcBef>
                <a:spcPct val="0"/>
              </a:spcBef>
            </a:pPr>
            <a:r>
              <a:rPr lang="zh-CN" altLang="en-US" sz="2400" dirty="0">
                <a:solidFill>
                  <a:srgbClr val="CA351C"/>
                </a:solidFill>
                <a:ea typeface="楷体_GB2312" pitchFamily="49" charset="-122"/>
              </a:rPr>
              <a:t>要善于捕捉被监控的数据曲线发生突变的地方</a:t>
            </a:r>
            <a:r>
              <a:rPr lang="en-US" altLang="zh-CN" sz="2400" dirty="0">
                <a:solidFill>
                  <a:srgbClr val="CA351C"/>
                </a:solidFill>
                <a:ea typeface="楷体_GB2312" pitchFamily="49" charset="-122"/>
              </a:rPr>
              <a:t>——</a:t>
            </a:r>
            <a:r>
              <a:rPr lang="zh-CN" altLang="en-US" sz="2400" dirty="0">
                <a:solidFill>
                  <a:srgbClr val="CA351C"/>
                </a:solidFill>
                <a:ea typeface="楷体_GB2312" pitchFamily="49" charset="-122"/>
              </a:rPr>
              <a:t>拐点</a:t>
            </a:r>
            <a:r>
              <a:rPr lang="zh-CN" altLang="en-US" dirty="0">
                <a:ea typeface="宋体" panose="02010600030101010101" pitchFamily="2" charset="-122"/>
              </a:rPr>
              <a:t> </a:t>
            </a:r>
            <a:endParaRPr lang="zh-CN" altLang="en-US" dirty="0">
              <a:ea typeface="宋体" panose="02010600030101010101" pitchFamily="2" charset="-122"/>
            </a:endParaRPr>
          </a:p>
        </p:txBody>
      </p:sp>
      <p:cxnSp>
        <p:nvCxnSpPr>
          <p:cNvPr id="8" name="直接箭头连接符 7"/>
          <p:cNvCxnSpPr/>
          <p:nvPr/>
        </p:nvCxnSpPr>
        <p:spPr>
          <a:xfrm flipH="1">
            <a:off x="6479897" y="1916834"/>
            <a:ext cx="1188447" cy="2304606"/>
          </a:xfrm>
          <a:prstGeom prst="straightConnector1">
            <a:avLst/>
          </a:prstGeom>
          <a:ln w="28575">
            <a:solidFill>
              <a:srgbClr val="D9271B"/>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55776" y="332656"/>
            <a:ext cx="4402137" cy="609600"/>
          </a:xfrm>
        </p:spPr>
        <p:txBody>
          <a:bodyPr>
            <a:normAutofit fontScale="90000"/>
          </a:bodyPr>
          <a:lstStyle/>
          <a:p>
            <a:pPr algn="ctr"/>
            <a:r>
              <a:rPr kumimoji="1" lang="zh-CN" altLang="en-US" sz="3600" b="1" dirty="0">
                <a:solidFill>
                  <a:schemeClr val="tx1"/>
                </a:solidFill>
                <a:latin typeface="+mn-ea"/>
                <a:ea typeface="+mn-ea"/>
              </a:rPr>
              <a:t>响应时间分析</a:t>
            </a:r>
            <a:endParaRPr kumimoji="1" lang="zh-CN" altLang="en-US" sz="3600" b="1" dirty="0">
              <a:solidFill>
                <a:schemeClr val="tx1"/>
              </a:solidFill>
              <a:latin typeface="+mn-ea"/>
              <a:ea typeface="+mn-ea"/>
            </a:endParaRPr>
          </a:p>
        </p:txBody>
      </p:sp>
      <p:sp>
        <p:nvSpPr>
          <p:cNvPr id="40963" name="Rectangle 3"/>
          <p:cNvSpPr>
            <a:spLocks noGrp="1" noChangeArrowheads="1"/>
          </p:cNvSpPr>
          <p:nvPr>
            <p:ph type="body" idx="1"/>
          </p:nvPr>
        </p:nvSpPr>
        <p:spPr>
          <a:xfrm>
            <a:off x="431800" y="1700213"/>
            <a:ext cx="8135938" cy="1081087"/>
          </a:xfrm>
        </p:spPr>
        <p:txBody>
          <a:bodyPr/>
          <a:lstStyle/>
          <a:p>
            <a:pPr eaLnBrk="1" hangingPunct="1">
              <a:buFont typeface="Wingdings" panose="05000000000000000000" pitchFamily="2" charset="2"/>
              <a:buNone/>
            </a:pPr>
            <a:r>
              <a:rPr lang="zh-CN" altLang="en-US" sz="2000" i="1" smtClean="0">
                <a:solidFill>
                  <a:srgbClr val="000000"/>
                </a:solidFill>
                <a:latin typeface="宋体" panose="02010600030101010101" pitchFamily="2" charset="-122"/>
              </a:rPr>
              <a:t>	在某一点上，执行队列开始增长，因为服务器上所有的线程都已投入使用，传入的请求不再被立即处理，而是放入队列中，当线程空闲时再处理。</a:t>
            </a:r>
            <a:endParaRPr lang="zh-CN" altLang="en-US" sz="2000" i="1" smtClean="0">
              <a:latin typeface="宋体" panose="02010600030101010101" pitchFamily="2" charset="-122"/>
            </a:endParaRPr>
          </a:p>
        </p:txBody>
      </p:sp>
      <p:sp>
        <p:nvSpPr>
          <p:cNvPr id="1614855" name="Text Box 7"/>
          <p:cNvSpPr txBox="1">
            <a:spLocks noChangeArrowheads="1"/>
          </p:cNvSpPr>
          <p:nvPr/>
        </p:nvSpPr>
        <p:spPr bwMode="auto">
          <a:xfrm>
            <a:off x="827088" y="2960688"/>
            <a:ext cx="7632700" cy="1006475"/>
          </a:xfrm>
          <a:prstGeom prst="rect">
            <a:avLst/>
          </a:prstGeom>
          <a:noFill/>
          <a:ln w="9525">
            <a:noFill/>
            <a:miter lim="800000"/>
          </a:ln>
        </p:spPr>
        <p:txBody>
          <a:bodyPr>
            <a:spAutoFit/>
          </a:bodyPr>
          <a:lstStyle/>
          <a:p>
            <a:r>
              <a:rPr lang="zh-CN" altLang="en-US" sz="2000">
                <a:solidFill>
                  <a:srgbClr val="000000"/>
                </a:solidFill>
                <a:latin typeface="宋体" panose="02010600030101010101" pitchFamily="2" charset="-122"/>
                <a:cs typeface="Arial" panose="020B0604020202020204" pitchFamily="34" charset="0"/>
              </a:rPr>
              <a:t>当系统达到饱和点，服务器吞吐量保持稳定后，就达到了给定条件下的系统上限。但是，随着服务器负载的继续增长，响应时间也随之延长，虽然吞吐量保持稳定。</a:t>
            </a:r>
            <a:endParaRPr lang="en-US" altLang="zh-CN" sz="2000">
              <a:solidFill>
                <a:srgbClr val="000000"/>
              </a:solidFill>
              <a:latin typeface="宋体" panose="02010600030101010101" pitchFamily="2" charset="-122"/>
              <a:cs typeface="Arial" panose="020B0604020202020204" pitchFamily="34" charset="0"/>
            </a:endParaRPr>
          </a:p>
        </p:txBody>
      </p:sp>
      <p:sp>
        <p:nvSpPr>
          <p:cNvPr id="1614862" name="Oval 14"/>
          <p:cNvSpPr>
            <a:spLocks noChangeArrowheads="1"/>
          </p:cNvSpPr>
          <p:nvPr/>
        </p:nvSpPr>
        <p:spPr bwMode="auto">
          <a:xfrm>
            <a:off x="3492500" y="5516563"/>
            <a:ext cx="142875" cy="180975"/>
          </a:xfrm>
          <a:prstGeom prst="ellipse">
            <a:avLst/>
          </a:prstGeom>
          <a:solidFill>
            <a:schemeClr val="hlink">
              <a:alpha val="50195"/>
            </a:schemeClr>
          </a:solidFill>
          <a:ln w="9525">
            <a:solidFill>
              <a:schemeClr val="hlink"/>
            </a:solidFill>
            <a:round/>
          </a:ln>
        </p:spPr>
        <p:txBody>
          <a:bodyPr wrap="none" lIns="0" tIns="0" rIns="0" bIns="0" anchor="ctr"/>
          <a:lstStyle/>
          <a:p>
            <a:endParaRPr lang="zh-CN" altLang="en-US"/>
          </a:p>
        </p:txBody>
      </p:sp>
      <p:sp>
        <p:nvSpPr>
          <p:cNvPr id="1614865" name="Line 17"/>
          <p:cNvSpPr>
            <a:spLocks noChangeShapeType="1"/>
          </p:cNvSpPr>
          <p:nvPr/>
        </p:nvSpPr>
        <p:spPr bwMode="auto">
          <a:xfrm flipV="1">
            <a:off x="3708400" y="5624513"/>
            <a:ext cx="4787900" cy="0"/>
          </a:xfrm>
          <a:prstGeom prst="line">
            <a:avLst/>
          </a:prstGeom>
          <a:noFill/>
          <a:ln w="38100" cmpd="dbl">
            <a:solidFill>
              <a:schemeClr val="hlink"/>
            </a:solidFill>
            <a:round/>
            <a:tailEnd type="arrow" w="med" len="med"/>
          </a:ln>
        </p:spPr>
        <p:txBody>
          <a:bodyPr lIns="0" tIns="0" rIns="0" bIns="0" anchor="ctr"/>
          <a:lstStyle/>
          <a:p>
            <a:endParaRPr lang="zh-CN" altLang="en-US"/>
          </a:p>
        </p:txBody>
      </p:sp>
      <p:grpSp>
        <p:nvGrpSpPr>
          <p:cNvPr id="2" name="Group 21"/>
          <p:cNvGrpSpPr/>
          <p:nvPr/>
        </p:nvGrpSpPr>
        <p:grpSpPr bwMode="auto">
          <a:xfrm>
            <a:off x="647564" y="1664804"/>
            <a:ext cx="8208912" cy="4896544"/>
            <a:chOff x="408" y="1003"/>
            <a:chExt cx="5352" cy="2890"/>
          </a:xfrm>
        </p:grpSpPr>
        <p:pic>
          <p:nvPicPr>
            <p:cNvPr id="40970" name="Picture 13" descr="2b-JMX-1"/>
            <p:cNvPicPr>
              <a:picLocks noChangeAspect="1" noChangeArrowheads="1"/>
            </p:cNvPicPr>
            <p:nvPr/>
          </p:nvPicPr>
          <p:blipFill>
            <a:blip r:embed="rId1" cstate="print"/>
            <a:srcRect/>
            <a:stretch>
              <a:fillRect/>
            </a:stretch>
          </p:blipFill>
          <p:spPr bwMode="auto">
            <a:xfrm>
              <a:off x="408" y="1003"/>
              <a:ext cx="5352" cy="2890"/>
            </a:xfrm>
            <a:prstGeom prst="rect">
              <a:avLst/>
            </a:prstGeom>
            <a:noFill/>
            <a:ln w="9525">
              <a:noFill/>
              <a:miter lim="800000"/>
              <a:headEnd/>
              <a:tailEnd/>
            </a:ln>
          </p:spPr>
        </p:pic>
        <p:sp>
          <p:nvSpPr>
            <p:cNvPr id="40971" name="Text Box 18"/>
            <p:cNvSpPr txBox="1">
              <a:spLocks noChangeArrowheads="1"/>
            </p:cNvSpPr>
            <p:nvPr/>
          </p:nvSpPr>
          <p:spPr bwMode="auto">
            <a:xfrm>
              <a:off x="1655" y="3226"/>
              <a:ext cx="657" cy="173"/>
            </a:xfrm>
            <a:prstGeom prst="rect">
              <a:avLst/>
            </a:prstGeom>
            <a:noFill/>
            <a:ln w="9525">
              <a:noFill/>
              <a:miter lim="800000"/>
            </a:ln>
          </p:spPr>
          <p:txBody>
            <a:bodyPr lIns="0" tIns="0" rIns="0" bIns="0">
              <a:spAutoFit/>
            </a:bodyPr>
            <a:lstStyle/>
            <a:p>
              <a:pPr>
                <a:spcBef>
                  <a:spcPct val="50000"/>
                </a:spcBef>
              </a:pPr>
              <a:r>
                <a:rPr lang="zh-CN" altLang="en-US" b="1"/>
                <a:t>队列产生</a:t>
              </a:r>
              <a:endParaRPr lang="zh-CN" altLang="en-US" b="1"/>
            </a:p>
          </p:txBody>
        </p:sp>
        <p:sp>
          <p:nvSpPr>
            <p:cNvPr id="40972" name="Text Box 19"/>
            <p:cNvSpPr txBox="1">
              <a:spLocks noChangeArrowheads="1"/>
            </p:cNvSpPr>
            <p:nvPr/>
          </p:nvSpPr>
          <p:spPr bwMode="auto">
            <a:xfrm>
              <a:off x="4967" y="3702"/>
              <a:ext cx="657" cy="173"/>
            </a:xfrm>
            <a:prstGeom prst="rect">
              <a:avLst/>
            </a:prstGeom>
            <a:noFill/>
            <a:ln w="9525">
              <a:noFill/>
              <a:miter lim="800000"/>
            </a:ln>
          </p:spPr>
          <p:txBody>
            <a:bodyPr lIns="0" tIns="0" rIns="0" bIns="0">
              <a:spAutoFit/>
            </a:bodyPr>
            <a:lstStyle/>
            <a:p>
              <a:pPr>
                <a:spcBef>
                  <a:spcPct val="50000"/>
                </a:spcBef>
              </a:pPr>
              <a:r>
                <a:rPr lang="zh-CN" altLang="en-US" b="1" dirty="0"/>
                <a:t>响应时间</a:t>
              </a:r>
              <a:endParaRPr lang="zh-CN" altLang="en-US" b="1" dirty="0"/>
            </a:p>
          </p:txBody>
        </p:sp>
        <p:sp>
          <p:nvSpPr>
            <p:cNvPr id="40973" name="Text Box 20"/>
            <p:cNvSpPr txBox="1">
              <a:spLocks noChangeArrowheads="1"/>
            </p:cNvSpPr>
            <p:nvPr/>
          </p:nvSpPr>
          <p:spPr bwMode="auto">
            <a:xfrm>
              <a:off x="1020" y="1139"/>
              <a:ext cx="703" cy="173"/>
            </a:xfrm>
            <a:prstGeom prst="rect">
              <a:avLst/>
            </a:prstGeom>
            <a:noFill/>
            <a:ln w="9525">
              <a:noFill/>
              <a:miter lim="800000"/>
            </a:ln>
          </p:spPr>
          <p:txBody>
            <a:bodyPr lIns="0" tIns="0" rIns="0" bIns="0">
              <a:spAutoFit/>
            </a:bodyPr>
            <a:lstStyle/>
            <a:p>
              <a:pPr>
                <a:spcBef>
                  <a:spcPct val="50000"/>
                </a:spcBef>
              </a:pPr>
              <a:r>
                <a:rPr lang="zh-CN" altLang="en-US" b="1"/>
                <a:t>资源使用</a:t>
              </a:r>
              <a:endParaRPr lang="zh-CN" altLang="en-US" b="1"/>
            </a:p>
          </p:txBody>
        </p:sp>
      </p:grpSp>
      <p:sp>
        <p:nvSpPr>
          <p:cNvPr id="1614863" name="Oval 15"/>
          <p:cNvSpPr>
            <a:spLocks noChangeArrowheads="1"/>
          </p:cNvSpPr>
          <p:nvPr/>
        </p:nvSpPr>
        <p:spPr bwMode="auto">
          <a:xfrm>
            <a:off x="7704348" y="1952836"/>
            <a:ext cx="396875" cy="325437"/>
          </a:xfrm>
          <a:prstGeom prst="ellipse">
            <a:avLst/>
          </a:prstGeom>
          <a:solidFill>
            <a:schemeClr val="accent2">
              <a:alpha val="50195"/>
            </a:schemeClr>
          </a:solidFill>
          <a:ln w="9525">
            <a:solidFill>
              <a:schemeClr val="hlink"/>
            </a:solidFill>
            <a:round/>
          </a:ln>
        </p:spPr>
        <p:txBody>
          <a:bodyPr wrap="none" lIns="0" tIns="0" rIns="0" bIns="0" anchor="ctr"/>
          <a:lstStyle/>
          <a:p>
            <a:endParaRPr lang="zh-CN" altLang="en-US"/>
          </a:p>
        </p:txBody>
      </p:sp>
      <p:sp>
        <p:nvSpPr>
          <p:cNvPr id="1614864" name="Line 16"/>
          <p:cNvSpPr>
            <a:spLocks noChangeShapeType="1"/>
          </p:cNvSpPr>
          <p:nvPr/>
        </p:nvSpPr>
        <p:spPr bwMode="auto">
          <a:xfrm flipV="1">
            <a:off x="3815916" y="2204863"/>
            <a:ext cx="3960440" cy="3672407"/>
          </a:xfrm>
          <a:prstGeom prst="line">
            <a:avLst/>
          </a:prstGeom>
          <a:noFill/>
          <a:ln w="38100" cmpd="dbl">
            <a:solidFill>
              <a:schemeClr val="hlink"/>
            </a:solidFill>
            <a:round/>
            <a:tailEnd type="arrow" w="med" len="med"/>
          </a:ln>
        </p:spPr>
        <p:txBody>
          <a:bodyPr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4855"/>
                                        </p:tgtEl>
                                        <p:attrNameLst>
                                          <p:attrName>style.visibility</p:attrName>
                                        </p:attrNameLst>
                                      </p:cBhvr>
                                      <p:to>
                                        <p:strVal val="visible"/>
                                      </p:to>
                                    </p:set>
                                    <p:anim calcmode="lin" valueType="num">
                                      <p:cBhvr additive="base">
                                        <p:cTn id="7" dur="500" fill="hold"/>
                                        <p:tgtEl>
                                          <p:spTgt spid="1614855"/>
                                        </p:tgtEl>
                                        <p:attrNameLst>
                                          <p:attrName>ppt_x</p:attrName>
                                        </p:attrNameLst>
                                      </p:cBhvr>
                                      <p:tavLst>
                                        <p:tav tm="0">
                                          <p:val>
                                            <p:strVal val="#ppt_x"/>
                                          </p:val>
                                        </p:tav>
                                        <p:tav tm="100000">
                                          <p:val>
                                            <p:strVal val="#ppt_x"/>
                                          </p:val>
                                        </p:tav>
                                      </p:tavLst>
                                    </p:anim>
                                    <p:anim calcmode="lin" valueType="num">
                                      <p:cBhvr additive="base">
                                        <p:cTn id="8" dur="500" fill="hold"/>
                                        <p:tgtEl>
                                          <p:spTgt spid="16148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4862"/>
                                        </p:tgtEl>
                                        <p:attrNameLst>
                                          <p:attrName>style.visibility</p:attrName>
                                        </p:attrNameLst>
                                      </p:cBhvr>
                                      <p:to>
                                        <p:strVal val="visible"/>
                                      </p:to>
                                    </p:set>
                                    <p:anim calcmode="lin" valueType="num">
                                      <p:cBhvr additive="base">
                                        <p:cTn id="19" dur="500" fill="hold"/>
                                        <p:tgtEl>
                                          <p:spTgt spid="1614862"/>
                                        </p:tgtEl>
                                        <p:attrNameLst>
                                          <p:attrName>ppt_x</p:attrName>
                                        </p:attrNameLst>
                                      </p:cBhvr>
                                      <p:tavLst>
                                        <p:tav tm="0">
                                          <p:val>
                                            <p:strVal val="0-#ppt_w/2"/>
                                          </p:val>
                                        </p:tav>
                                        <p:tav tm="100000">
                                          <p:val>
                                            <p:strVal val="#ppt_x"/>
                                          </p:val>
                                        </p:tav>
                                      </p:tavLst>
                                    </p:anim>
                                    <p:anim calcmode="lin" valueType="num">
                                      <p:cBhvr additive="base">
                                        <p:cTn id="20" dur="500" fill="hold"/>
                                        <p:tgtEl>
                                          <p:spTgt spid="16148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4864"/>
                                        </p:tgtEl>
                                        <p:attrNameLst>
                                          <p:attrName>style.visibility</p:attrName>
                                        </p:attrNameLst>
                                      </p:cBhvr>
                                      <p:to>
                                        <p:strVal val="visible"/>
                                      </p:to>
                                    </p:set>
                                    <p:anim calcmode="lin" valueType="num">
                                      <p:cBhvr additive="base">
                                        <p:cTn id="25" dur="500" fill="hold"/>
                                        <p:tgtEl>
                                          <p:spTgt spid="1614864"/>
                                        </p:tgtEl>
                                        <p:attrNameLst>
                                          <p:attrName>ppt_x</p:attrName>
                                        </p:attrNameLst>
                                      </p:cBhvr>
                                      <p:tavLst>
                                        <p:tav tm="0">
                                          <p:val>
                                            <p:strVal val="0-#ppt_w/2"/>
                                          </p:val>
                                        </p:tav>
                                        <p:tav tm="100000">
                                          <p:val>
                                            <p:strVal val="#ppt_x"/>
                                          </p:val>
                                        </p:tav>
                                      </p:tavLst>
                                    </p:anim>
                                    <p:anim calcmode="lin" valueType="num">
                                      <p:cBhvr additive="base">
                                        <p:cTn id="26" dur="500" fill="hold"/>
                                        <p:tgtEl>
                                          <p:spTgt spid="161486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14865"/>
                                        </p:tgtEl>
                                        <p:attrNameLst>
                                          <p:attrName>style.visibility</p:attrName>
                                        </p:attrNameLst>
                                      </p:cBhvr>
                                      <p:to>
                                        <p:strVal val="visible"/>
                                      </p:to>
                                    </p:set>
                                    <p:anim calcmode="lin" valueType="num">
                                      <p:cBhvr additive="base">
                                        <p:cTn id="29" dur="500" fill="hold"/>
                                        <p:tgtEl>
                                          <p:spTgt spid="1614865"/>
                                        </p:tgtEl>
                                        <p:attrNameLst>
                                          <p:attrName>ppt_x</p:attrName>
                                        </p:attrNameLst>
                                      </p:cBhvr>
                                      <p:tavLst>
                                        <p:tav tm="0">
                                          <p:val>
                                            <p:strVal val="0-#ppt_w/2"/>
                                          </p:val>
                                        </p:tav>
                                        <p:tav tm="100000">
                                          <p:val>
                                            <p:strVal val="#ppt_x"/>
                                          </p:val>
                                        </p:tav>
                                      </p:tavLst>
                                    </p:anim>
                                    <p:anim calcmode="lin" valueType="num">
                                      <p:cBhvr additive="base">
                                        <p:cTn id="30" dur="500" fill="hold"/>
                                        <p:tgtEl>
                                          <p:spTgt spid="161486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614863"/>
                                        </p:tgtEl>
                                        <p:attrNameLst>
                                          <p:attrName>style.visibility</p:attrName>
                                        </p:attrNameLst>
                                      </p:cBhvr>
                                      <p:to>
                                        <p:strVal val="visible"/>
                                      </p:to>
                                    </p:set>
                                    <p:anim calcmode="lin" valueType="num">
                                      <p:cBhvr additive="base">
                                        <p:cTn id="35" dur="500" fill="hold"/>
                                        <p:tgtEl>
                                          <p:spTgt spid="1614863"/>
                                        </p:tgtEl>
                                        <p:attrNameLst>
                                          <p:attrName>ppt_x</p:attrName>
                                        </p:attrNameLst>
                                      </p:cBhvr>
                                      <p:tavLst>
                                        <p:tav tm="0">
                                          <p:val>
                                            <p:strVal val="0-#ppt_w/2"/>
                                          </p:val>
                                        </p:tav>
                                        <p:tav tm="100000">
                                          <p:val>
                                            <p:strVal val="#ppt_x"/>
                                          </p:val>
                                        </p:tav>
                                      </p:tavLst>
                                    </p:anim>
                                    <p:anim calcmode="lin" valueType="num">
                                      <p:cBhvr additive="base">
                                        <p:cTn id="36" dur="500" fill="hold"/>
                                        <p:tgtEl>
                                          <p:spTgt spid="1614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5" grpId="0"/>
      <p:bldP spid="1614862" grpId="0" animBg="1"/>
      <p:bldP spid="1614865" grpId="0" animBg="1"/>
      <p:bldP spid="1614863" grpId="0" animBg="1"/>
      <p:bldP spid="161486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59632" y="188640"/>
            <a:ext cx="6647135" cy="836712"/>
          </a:xfrm>
        </p:spPr>
        <p:txBody>
          <a:bodyPr/>
          <a:lstStyle/>
          <a:p>
            <a:pPr algn="ctr"/>
            <a:r>
              <a:rPr kumimoji="1" lang="zh-CN" altLang="en-US" sz="3600" b="1" dirty="0" smtClean="0">
                <a:solidFill>
                  <a:schemeClr val="tx1"/>
                </a:solidFill>
                <a:latin typeface="+mn-ea"/>
                <a:ea typeface="+mn-ea"/>
              </a:rPr>
              <a:t>性能测试要点 </a:t>
            </a:r>
            <a:r>
              <a:rPr kumimoji="1" lang="en-US" altLang="zh-CN" sz="3600" b="1" dirty="0" smtClean="0">
                <a:solidFill>
                  <a:schemeClr val="tx1"/>
                </a:solidFill>
                <a:latin typeface="+mn-ea"/>
                <a:ea typeface="+mn-ea"/>
              </a:rPr>
              <a:t>-1</a:t>
            </a:r>
            <a:endParaRPr kumimoji="1" lang="en-US" altLang="zh-CN" sz="3600" b="1" dirty="0" smtClean="0">
              <a:solidFill>
                <a:schemeClr val="tx1"/>
              </a:solidFill>
              <a:latin typeface="+mn-ea"/>
              <a:ea typeface="+mn-ea"/>
            </a:endParaRPr>
          </a:p>
        </p:txBody>
      </p:sp>
      <p:sp>
        <p:nvSpPr>
          <p:cNvPr id="1604611" name="Rectangle 3"/>
          <p:cNvSpPr>
            <a:spLocks noGrp="1" noChangeArrowheads="1"/>
          </p:cNvSpPr>
          <p:nvPr>
            <p:ph type="body" idx="1"/>
          </p:nvPr>
        </p:nvSpPr>
        <p:spPr>
          <a:xfrm>
            <a:off x="539552" y="1556792"/>
            <a:ext cx="8136904" cy="4464496"/>
          </a:xfrm>
        </p:spPr>
        <p:txBody>
          <a:bodyPr/>
          <a:lstStyle/>
          <a:p>
            <a:pPr marL="532130" lvl="1" indent="-532130" eaLnBrk="1" hangingPunct="1">
              <a:lnSpc>
                <a:spcPct val="130000"/>
              </a:lnSpc>
              <a:spcBef>
                <a:spcPct val="10000"/>
              </a:spcBef>
              <a:spcAft>
                <a:spcPct val="10000"/>
              </a:spcAft>
              <a:buClr>
                <a:srgbClr val="91AC4E"/>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测试环境应尽量与产品运行环境保持一致，应单独运行尽量避免与其他软件同时使用</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录制</a:t>
            </a:r>
            <a:r>
              <a:rPr lang="zh-CN" altLang="en-US" sz="2400" dirty="0">
                <a:latin typeface="宋体" panose="02010600030101010101" pitchFamily="2" charset="-122"/>
                <a:ea typeface="宋体" panose="02010600030101010101" pitchFamily="2" charset="-122"/>
                <a:cs typeface="宋体" panose="02010600030101010101" pitchFamily="2" charset="-122"/>
              </a:rPr>
              <a:t>脚本和手工编写</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脚本相结合</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eaLnBrk="1" hangingPunct="1">
              <a:lnSpc>
                <a:spcPct val="130000"/>
              </a:lnSpc>
              <a:spcBef>
                <a:spcPct val="10000"/>
              </a:spcBef>
              <a:spcAft>
                <a:spcPct val="10000"/>
              </a:spcAft>
              <a:buClr>
                <a:srgbClr val="91AC4E"/>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重点在于前期数据的设计与后期数据的分析</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设置数据</a:t>
            </a:r>
            <a:r>
              <a:rPr lang="zh-CN" altLang="en-US" sz="2400" dirty="0">
                <a:latin typeface="宋体" panose="02010600030101010101" pitchFamily="2" charset="-122"/>
                <a:ea typeface="宋体" panose="02010600030101010101" pitchFamily="2" charset="-122"/>
                <a:cs typeface="宋体" panose="02010600030101010101" pitchFamily="2" charset="-122"/>
              </a:rPr>
              <a:t>池，实现变量加载</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cs typeface="宋体" panose="02010600030101010101" pitchFamily="2" charset="-122"/>
              </a:rPr>
              <a:t>采用复合交易测试方</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案、业务批量执行</a:t>
            </a:r>
            <a:endParaRPr lang="en-US" altLang="zh-CN" sz="2400" dirty="0" smtClean="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需要同时监控数据库服务器</a:t>
            </a: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en-US" altLang="zh-CN" sz="2400" dirty="0">
                <a:latin typeface="宋体" panose="02010600030101010101" pitchFamily="2" charset="-122"/>
                <a:ea typeface="宋体" panose="02010600030101010101" pitchFamily="2" charset="-122"/>
                <a:cs typeface="宋体" panose="02010600030101010101" pitchFamily="2" charset="-122"/>
              </a:rPr>
              <a:t>Web</a:t>
            </a:r>
            <a:r>
              <a:rPr lang="zh-CN" altLang="en-US" sz="2400" dirty="0">
                <a:latin typeface="宋体" panose="02010600030101010101" pitchFamily="2" charset="-122"/>
                <a:ea typeface="宋体" panose="02010600030101010101" pitchFamily="2" charset="-122"/>
                <a:cs typeface="宋体" panose="02010600030101010101" pitchFamily="2" charset="-122"/>
              </a:rPr>
              <a:t>服务器以及网络资源等使用情况，以便对系统的性能做全面评估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eaLnBrk="1" hangingPunct="1">
              <a:lnSpc>
                <a:spcPct val="130000"/>
              </a:lnSpc>
              <a:spcBef>
                <a:spcPct val="10000"/>
              </a:spcBef>
              <a:spcAft>
                <a:spcPct val="10000"/>
              </a:spcAft>
              <a:buClr>
                <a:srgbClr val="91AC4E"/>
              </a:buClr>
              <a:buFont typeface="Wingdings" panose="05000000000000000000" pitchFamily="2" charset="2"/>
              <a:buChar char="p"/>
            </a:pP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4611">
                                            <p:txEl>
                                              <p:pRg st="1" end="1"/>
                                            </p:txEl>
                                          </p:spTgt>
                                        </p:tgtEl>
                                        <p:attrNameLst>
                                          <p:attrName>style.visibility</p:attrName>
                                        </p:attrNameLst>
                                      </p:cBhvr>
                                      <p:to>
                                        <p:strVal val="visible"/>
                                      </p:to>
                                    </p:set>
                                    <p:anim calcmode="lin" valueType="num">
                                      <p:cBhvr additive="base">
                                        <p:cTn id="7" dur="1000" fill="hold"/>
                                        <p:tgtEl>
                                          <p:spTgt spid="1604611">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04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4611">
                                            <p:txEl>
                                              <p:pRg st="2" end="2"/>
                                            </p:txEl>
                                          </p:spTgt>
                                        </p:tgtEl>
                                        <p:attrNameLst>
                                          <p:attrName>style.visibility</p:attrName>
                                        </p:attrNameLst>
                                      </p:cBhvr>
                                      <p:to>
                                        <p:strVal val="visible"/>
                                      </p:to>
                                    </p:set>
                                    <p:anim calcmode="lin" valueType="num">
                                      <p:cBhvr additive="base">
                                        <p:cTn id="13" dur="1000" fill="hold"/>
                                        <p:tgtEl>
                                          <p:spTgt spid="1604611">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04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4611">
                                            <p:txEl>
                                              <p:pRg st="3" end="3"/>
                                            </p:txEl>
                                          </p:spTgt>
                                        </p:tgtEl>
                                        <p:attrNameLst>
                                          <p:attrName>style.visibility</p:attrName>
                                        </p:attrNameLst>
                                      </p:cBhvr>
                                      <p:to>
                                        <p:strVal val="visible"/>
                                      </p:to>
                                    </p:set>
                                    <p:anim calcmode="lin" valueType="num">
                                      <p:cBhvr additive="base">
                                        <p:cTn id="19" dur="1000" fill="hold"/>
                                        <p:tgtEl>
                                          <p:spTgt spid="1604611">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04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04611">
                                            <p:txEl>
                                              <p:pRg st="4" end="4"/>
                                            </p:txEl>
                                          </p:spTgt>
                                        </p:tgtEl>
                                        <p:attrNameLst>
                                          <p:attrName>style.visibility</p:attrName>
                                        </p:attrNameLst>
                                      </p:cBhvr>
                                      <p:to>
                                        <p:strVal val="visible"/>
                                      </p:to>
                                    </p:set>
                                    <p:anim calcmode="lin" valueType="num">
                                      <p:cBhvr additive="base">
                                        <p:cTn id="25" dur="1000" fill="hold"/>
                                        <p:tgtEl>
                                          <p:spTgt spid="1604611">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604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04611">
                                            <p:txEl>
                                              <p:pRg st="5" end="5"/>
                                            </p:txEl>
                                          </p:spTgt>
                                        </p:tgtEl>
                                        <p:attrNameLst>
                                          <p:attrName>style.visibility</p:attrName>
                                        </p:attrNameLst>
                                      </p:cBhvr>
                                      <p:to>
                                        <p:strVal val="visible"/>
                                      </p:to>
                                    </p:set>
                                    <p:anim calcmode="lin" valueType="num">
                                      <p:cBhvr additive="base">
                                        <p:cTn id="31" dur="1000" fill="hold"/>
                                        <p:tgtEl>
                                          <p:spTgt spid="1604611">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6046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59632" y="188640"/>
            <a:ext cx="6647135" cy="836712"/>
          </a:xfrm>
        </p:spPr>
        <p:txBody>
          <a:bodyPr/>
          <a:lstStyle/>
          <a:p>
            <a:pPr algn="ctr"/>
            <a:r>
              <a:rPr kumimoji="1" lang="zh-CN" altLang="en-US" sz="3600" b="1" dirty="0" smtClean="0">
                <a:solidFill>
                  <a:schemeClr val="tx1"/>
                </a:solidFill>
                <a:latin typeface="+mn-ea"/>
                <a:ea typeface="+mn-ea"/>
              </a:rPr>
              <a:t>性能测试要点 </a:t>
            </a:r>
            <a:r>
              <a:rPr kumimoji="1" lang="en-US" altLang="zh-CN" sz="3600" b="1" dirty="0" smtClean="0">
                <a:solidFill>
                  <a:schemeClr val="tx1"/>
                </a:solidFill>
                <a:latin typeface="+mn-ea"/>
                <a:ea typeface="+mn-ea"/>
              </a:rPr>
              <a:t>-2</a:t>
            </a:r>
            <a:endParaRPr kumimoji="1" lang="en-US" altLang="zh-CN" sz="3600" b="1" dirty="0" smtClean="0">
              <a:solidFill>
                <a:schemeClr val="tx1"/>
              </a:solidFill>
              <a:latin typeface="+mn-ea"/>
              <a:ea typeface="+mn-ea"/>
            </a:endParaRPr>
          </a:p>
        </p:txBody>
      </p:sp>
      <p:sp>
        <p:nvSpPr>
          <p:cNvPr id="1604611" name="Rectangle 3"/>
          <p:cNvSpPr>
            <a:spLocks noGrp="1" noChangeArrowheads="1"/>
          </p:cNvSpPr>
          <p:nvPr>
            <p:ph type="body" idx="1"/>
          </p:nvPr>
        </p:nvSpPr>
        <p:spPr>
          <a:xfrm>
            <a:off x="971600" y="1772816"/>
            <a:ext cx="7056784" cy="4104456"/>
          </a:xfrm>
        </p:spPr>
        <p:txBody>
          <a:bodyPr/>
          <a:lstStyle/>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cs typeface="宋体" panose="02010600030101010101" pitchFamily="2" charset="-122"/>
              </a:rPr>
              <a:t>模拟用户数的递增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cs typeface="宋体" panose="02010600030101010101" pitchFamily="2" charset="-122"/>
              </a:rPr>
              <a:t>合理设置交易之间时间间隔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cs typeface="宋体" panose="02010600030101010101" pitchFamily="2" charset="-122"/>
              </a:rPr>
              <a:t>超时（</a:t>
            </a:r>
            <a:r>
              <a:rPr lang="en-US" altLang="zh-CN" sz="2400" dirty="0">
                <a:latin typeface="宋体" panose="02010600030101010101" pitchFamily="2" charset="-122"/>
                <a:ea typeface="宋体" panose="02010600030101010101" pitchFamily="2" charset="-122"/>
                <a:cs typeface="宋体" panose="02010600030101010101" pitchFamily="2" charset="-122"/>
              </a:rPr>
              <a:t>timeout</a:t>
            </a: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的设置、</a:t>
            </a:r>
            <a:r>
              <a:rPr lang="zh-CN" altLang="en-US" sz="2400" dirty="0">
                <a:latin typeface="宋体" panose="02010600030101010101" pitchFamily="2" charset="-122"/>
                <a:ea typeface="宋体" panose="02010600030101010101" pitchFamily="2" charset="-122"/>
                <a:cs typeface="宋体" panose="02010600030101010101" pitchFamily="2" charset="-122"/>
              </a:rPr>
              <a:t>错误处理</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cs typeface="宋体" panose="02010600030101010101" pitchFamily="2" charset="-122"/>
              </a:rPr>
              <a:t>并发用户连续执行交易</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数的设置、</a:t>
            </a:r>
            <a:r>
              <a:rPr lang="zh-CN" altLang="en-US" sz="2400" dirty="0">
                <a:latin typeface="宋体" panose="02010600030101010101" pitchFamily="2" charset="-122"/>
                <a:ea typeface="宋体" panose="02010600030101010101" pitchFamily="2" charset="-122"/>
                <a:cs typeface="宋体" panose="02010600030101010101" pitchFamily="2" charset="-122"/>
              </a:rPr>
              <a:t>设置并发点</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并发用户数量极限点</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cs typeface="宋体" panose="02010600030101010101" pitchFamily="2" charset="-122"/>
              </a:rPr>
              <a:t>尽量将执行负载测试的机器合理分布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加压</a:t>
            </a:r>
            <a:r>
              <a:rPr lang="zh-CN" altLang="en-US" sz="2400" dirty="0">
                <a:latin typeface="宋体" panose="02010600030101010101" pitchFamily="2" charset="-122"/>
                <a:ea typeface="宋体" panose="02010600030101010101" pitchFamily="2" charset="-122"/>
                <a:cs typeface="宋体" panose="02010600030101010101" pitchFamily="2" charset="-122"/>
              </a:rPr>
              <a:t>机器的</a:t>
            </a:r>
            <a:r>
              <a:rPr lang="en-US" altLang="zh-CN" sz="2400" dirty="0">
                <a:latin typeface="宋体" panose="02010600030101010101" pitchFamily="2" charset="-122"/>
                <a:ea typeface="宋体" panose="02010600030101010101" pitchFamily="2" charset="-122"/>
                <a:cs typeface="宋体" panose="02010600030101010101" pitchFamily="2" charset="-122"/>
              </a:rPr>
              <a:t>CPU</a:t>
            </a:r>
            <a:r>
              <a:rPr lang="zh-CN" altLang="en-US" sz="2400" dirty="0">
                <a:latin typeface="宋体" panose="02010600030101010101" pitchFamily="2" charset="-122"/>
                <a:ea typeface="宋体" panose="02010600030101010101" pitchFamily="2" charset="-122"/>
                <a:cs typeface="宋体" panose="02010600030101010101" pitchFamily="2" charset="-122"/>
              </a:rPr>
              <a:t>使用率也有必要监控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本章学习要点</a:t>
            </a:r>
            <a:endParaRPr lang="zh-CN" altLang="en-US" dirty="0"/>
          </a:p>
        </p:txBody>
      </p:sp>
      <p:sp>
        <p:nvSpPr>
          <p:cNvPr id="3" name="内容占位符 2"/>
          <p:cNvSpPr>
            <a:spLocks noGrp="1"/>
          </p:cNvSpPr>
          <p:nvPr>
            <p:ph idx="1"/>
          </p:nvPr>
        </p:nvSpPr>
        <p:spPr/>
        <p:txBody>
          <a:bodyPr/>
          <a:lstStyle/>
          <a:p>
            <a:r>
              <a:rPr lang="zh-CN" altLang="en-US" dirty="0" smtClean="0"/>
              <a:t>什么是性能测试</a:t>
            </a:r>
            <a:endParaRPr lang="en-US" altLang="zh-CN" dirty="0" smtClean="0"/>
          </a:p>
          <a:p>
            <a:r>
              <a:rPr lang="zh-CN" altLang="en-US" dirty="0" smtClean="0"/>
              <a:t>性能测试的目标</a:t>
            </a:r>
            <a:endParaRPr lang="en-US" altLang="zh-CN" dirty="0" smtClean="0"/>
          </a:p>
          <a:p>
            <a:r>
              <a:rPr lang="zh-CN" altLang="en-US" dirty="0" smtClean="0"/>
              <a:t>性能测试的类型</a:t>
            </a:r>
            <a:endParaRPr lang="en-US" altLang="zh-CN" dirty="0" smtClean="0"/>
          </a:p>
          <a:p>
            <a:r>
              <a:rPr lang="zh-CN" altLang="en-US" dirty="0" smtClean="0"/>
              <a:t>性能测试的指标</a:t>
            </a:r>
            <a:endParaRPr lang="en-US" altLang="zh-CN" dirty="0" smtClean="0"/>
          </a:p>
          <a:p>
            <a:r>
              <a:rPr lang="zh-CN" altLang="en-US" dirty="0" smtClean="0"/>
              <a:t>性能测试的过程</a:t>
            </a:r>
            <a:endParaRPr lang="en-US" altLang="zh-CN" dirty="0" smtClean="0"/>
          </a:p>
          <a:p>
            <a:r>
              <a:rPr lang="zh-CN" altLang="en-US" dirty="0" smtClean="0"/>
              <a:t>性能测试 的工具</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893" name="Rectangle 5"/>
          <p:cNvSpPr>
            <a:spLocks noGrp="1" noChangeArrowheads="1"/>
          </p:cNvSpPr>
          <p:nvPr>
            <p:ph type="body" idx="1"/>
          </p:nvPr>
        </p:nvSpPr>
        <p:spPr>
          <a:xfrm>
            <a:off x="755576" y="1844824"/>
            <a:ext cx="7776864" cy="3924436"/>
          </a:xfrm>
        </p:spPr>
        <p:txBody>
          <a:bodyPr/>
          <a:lstStyle/>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ea typeface="宋体" panose="02010600030101010101" pitchFamily="2" charset="-122"/>
                <a:cs typeface="宋体" panose="02010600030101010101" pitchFamily="2" charset="-122"/>
              </a:rPr>
              <a:t>能模拟实际用户的操作行为，记录和回放多用户测试中的事务处理过程，自动生成相应的测试脚本</a:t>
            </a:r>
            <a:endParaRPr lang="zh-CN" altLang="en-US" sz="2400"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ea typeface="宋体" panose="02010600030101010101" pitchFamily="2" charset="-122"/>
                <a:cs typeface="宋体" panose="02010600030101010101" pitchFamily="2" charset="-122"/>
              </a:rPr>
              <a:t>能针对脚本进行修改，增加逻辑控制、完成参数化和数据关联 </a:t>
            </a:r>
            <a:endParaRPr lang="zh-CN" altLang="en-US" sz="2400"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ea typeface="宋体" panose="02010600030101010101" pitchFamily="2" charset="-122"/>
                <a:cs typeface="宋体" panose="02010600030101010101" pitchFamily="2" charset="-122"/>
              </a:rPr>
              <a:t>可以设置不同的应用环境和场景，通过虚拟用户执行相应的测试脚本 </a:t>
            </a:r>
            <a:endParaRPr lang="zh-CN" altLang="en-US" sz="2400"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sz="2400" dirty="0">
                <a:ea typeface="宋体" panose="02010600030101010101" pitchFamily="2" charset="-122"/>
                <a:cs typeface="宋体" panose="02010600030101010101" pitchFamily="2" charset="-122"/>
              </a:rPr>
              <a:t>通过系统监控工具获得系统性能的相关指标的值 </a:t>
            </a:r>
            <a:endParaRPr lang="zh-CN" altLang="en-US" sz="2400" dirty="0">
              <a:ea typeface="宋体" panose="02010600030101010101" pitchFamily="2" charset="-122"/>
              <a:cs typeface="宋体" panose="02010600030101010101" pitchFamily="2" charset="-122"/>
            </a:endParaRPr>
          </a:p>
        </p:txBody>
      </p:sp>
      <p:sp>
        <p:nvSpPr>
          <p:cNvPr id="6" name="Rectangle 2"/>
          <p:cNvSpPr>
            <a:spLocks noGrp="1" noChangeArrowheads="1"/>
          </p:cNvSpPr>
          <p:nvPr>
            <p:ph type="title"/>
          </p:nvPr>
        </p:nvSpPr>
        <p:spPr>
          <a:xfrm>
            <a:off x="1259632" y="366695"/>
            <a:ext cx="6312764" cy="561975"/>
          </a:xfrm>
        </p:spPr>
        <p:txBody>
          <a:bodyPr>
            <a:normAutofit fontScale="90000"/>
          </a:bodyPr>
          <a:lstStyle/>
          <a:p>
            <a:pPr algn="ctr"/>
            <a:r>
              <a:rPr kumimoji="1" lang="zh-CN" altLang="en-US" sz="3600" b="1" dirty="0">
                <a:solidFill>
                  <a:schemeClr val="tx1"/>
                </a:solidFill>
                <a:latin typeface="+mn-ea"/>
                <a:ea typeface="+mn-ea"/>
              </a:rPr>
              <a:t>性能测试工具</a:t>
            </a:r>
            <a:endParaRPr kumimoji="1" lang="zh-CN" altLang="en-US" sz="3600" b="1" dirty="0">
              <a:solidFill>
                <a:schemeClr val="tx1"/>
              </a:solidFill>
              <a:latin typeface="+mn-ea"/>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9746" name="Rectangle 2"/>
          <p:cNvSpPr>
            <a:spLocks noGrp="1" noChangeArrowheads="1"/>
          </p:cNvSpPr>
          <p:nvPr>
            <p:ph type="title"/>
          </p:nvPr>
        </p:nvSpPr>
        <p:spPr>
          <a:xfrm>
            <a:off x="1403648" y="366695"/>
            <a:ext cx="6168748" cy="561975"/>
          </a:xfrm>
        </p:spPr>
        <p:txBody>
          <a:bodyPr>
            <a:normAutofit fontScale="90000"/>
          </a:bodyPr>
          <a:lstStyle/>
          <a:p>
            <a:pPr algn="ctr"/>
            <a:r>
              <a:rPr kumimoji="1" lang="zh-CN" altLang="en-US" sz="3600" b="1" dirty="0">
                <a:solidFill>
                  <a:schemeClr val="tx1"/>
                </a:solidFill>
                <a:latin typeface="+mn-lt"/>
                <a:ea typeface="+mn-ea"/>
              </a:rPr>
              <a:t>开源工具</a:t>
            </a:r>
            <a:endParaRPr kumimoji="1" lang="zh-CN" altLang="en-US" sz="3600" b="1" dirty="0">
              <a:solidFill>
                <a:schemeClr val="tx1"/>
              </a:solidFill>
              <a:latin typeface="+mn-lt"/>
              <a:ea typeface="+mn-ea"/>
            </a:endParaRPr>
          </a:p>
        </p:txBody>
      </p:sp>
      <p:sp>
        <p:nvSpPr>
          <p:cNvPr id="2079747" name="Rectangle 3"/>
          <p:cNvSpPr>
            <a:spLocks noGrp="1" noChangeArrowheads="1"/>
          </p:cNvSpPr>
          <p:nvPr>
            <p:ph type="body" idx="1"/>
          </p:nvPr>
        </p:nvSpPr>
        <p:spPr>
          <a:xfrm>
            <a:off x="323528" y="1412776"/>
            <a:ext cx="8352928" cy="5256584"/>
          </a:xfrm>
        </p:spPr>
        <p:txBody>
          <a:bodyPr>
            <a:normAutofit fontScale="70000" lnSpcReduction="20000"/>
          </a:bodyPr>
          <a:lstStyle/>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b="1" dirty="0" err="1" smtClean="0">
                <a:solidFill>
                  <a:srgbClr val="0000FF"/>
                </a:solidFill>
                <a:ea typeface="宋体" panose="02010600030101010101" pitchFamily="2" charset="-122"/>
                <a:cs typeface="宋体" panose="02010600030101010101" pitchFamily="2" charset="-122"/>
              </a:rPr>
              <a:t>Jmeter</a:t>
            </a:r>
            <a:r>
              <a:rPr lang="en-US" altLang="zh-CN" b="1" dirty="0" smtClean="0">
                <a:solidFill>
                  <a:srgbClr val="0000FF"/>
                </a:solidFill>
                <a:cs typeface="宋体" panose="02010600030101010101" pitchFamily="2" charset="-122"/>
              </a:rPr>
              <a:t> </a:t>
            </a:r>
            <a:r>
              <a:rPr lang="en-US" altLang="zh-CN" u="sng" dirty="0" smtClean="0">
                <a:hlinkClick r:id="rId1"/>
              </a:rPr>
              <a:t>(https://jmeter.apache.org/)</a:t>
            </a:r>
            <a:r>
              <a:rPr lang="zh-CN" altLang="en-US" dirty="0" smtClean="0"/>
              <a:t>是</a:t>
            </a:r>
            <a:r>
              <a:rPr lang="en-US" altLang="zh-CN" dirty="0" smtClean="0"/>
              <a:t>Apache</a:t>
            </a:r>
            <a:r>
              <a:rPr lang="zh-CN" altLang="en-US" dirty="0" smtClean="0"/>
              <a:t>组织开发的基于</a:t>
            </a:r>
            <a:r>
              <a:rPr lang="en-US" altLang="zh-CN" dirty="0" smtClean="0"/>
              <a:t>Java</a:t>
            </a:r>
            <a:r>
              <a:rPr lang="zh-CN" altLang="en-US" dirty="0" smtClean="0"/>
              <a:t>的压力测试工具</a:t>
            </a:r>
            <a:endParaRPr lang="en-US" altLang="zh-CN" u="sng" dirty="0" smtClean="0">
              <a:hlinkClick r:id="rId1"/>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b="1" dirty="0" smtClean="0">
                <a:solidFill>
                  <a:srgbClr val="0000FF"/>
                </a:solidFill>
                <a:ea typeface="宋体" panose="02010600030101010101" pitchFamily="2" charset="-122"/>
                <a:cs typeface="宋体" panose="02010600030101010101" pitchFamily="2" charset="-122"/>
              </a:rPr>
              <a:t>Apache</a:t>
            </a:r>
            <a:r>
              <a:rPr lang="zh-CN" altLang="en-US" b="1" dirty="0" smtClean="0">
                <a:solidFill>
                  <a:srgbClr val="0000FF"/>
                </a:solidFill>
                <a:ea typeface="宋体" panose="02010600030101010101" pitchFamily="2" charset="-122"/>
                <a:cs typeface="宋体" panose="02010600030101010101" pitchFamily="2" charset="-122"/>
              </a:rPr>
              <a:t> </a:t>
            </a:r>
            <a:r>
              <a:rPr lang="en-US" altLang="zh-CN" b="1" dirty="0" smtClean="0">
                <a:solidFill>
                  <a:srgbClr val="0000FF"/>
                </a:solidFill>
                <a:ea typeface="宋体" panose="02010600030101010101" pitchFamily="2" charset="-122"/>
                <a:cs typeface="宋体" panose="02010600030101010101" pitchFamily="2" charset="-122"/>
              </a:rPr>
              <a:t>Flood </a:t>
            </a:r>
            <a:r>
              <a:rPr lang="zh-CN" altLang="en-US" dirty="0"/>
              <a:t>（</a:t>
            </a:r>
            <a:r>
              <a:rPr lang="en-US" altLang="zh-CN" u="sng" dirty="0">
                <a:hlinkClick r:id="rId1"/>
              </a:rPr>
              <a:t>http://httpd.apache.org/test/flood/</a:t>
            </a:r>
            <a:r>
              <a:rPr lang="zh-CN" altLang="en-US" dirty="0" smtClean="0"/>
              <a:t>）一个</a:t>
            </a:r>
            <a:r>
              <a:rPr lang="en-US" altLang="zh-CN" dirty="0"/>
              <a:t>Web</a:t>
            </a:r>
            <a:r>
              <a:rPr lang="zh-CN" altLang="en-US" dirty="0"/>
              <a:t>性能测试</a:t>
            </a:r>
            <a:r>
              <a:rPr lang="zh-CN" altLang="en-US" dirty="0" smtClean="0"/>
              <a:t>工具</a:t>
            </a:r>
            <a:endParaRPr lang="en-US" altLang="zh-CN" dirty="0" smtClean="0"/>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b="1" dirty="0">
                <a:solidFill>
                  <a:srgbClr val="0000FF"/>
                </a:solidFill>
                <a:ea typeface="宋体" panose="02010600030101010101" pitchFamily="2" charset="-122"/>
                <a:cs typeface="宋体" panose="02010600030101010101" pitchFamily="2" charset="-122"/>
              </a:rPr>
              <a:t>Gatling</a:t>
            </a:r>
            <a:r>
              <a:rPr lang="en-US" altLang="zh-CN" dirty="0"/>
              <a:t>(</a:t>
            </a:r>
            <a:r>
              <a:rPr lang="en-US" altLang="zh-CN" dirty="0">
                <a:hlinkClick r:id="rId2"/>
              </a:rPr>
              <a:t>http://gatling-</a:t>
            </a:r>
            <a:r>
              <a:rPr lang="en-US" altLang="zh-CN" dirty="0" smtClean="0">
                <a:hlinkClick r:id="rId2"/>
              </a:rPr>
              <a:t>tool.org</a:t>
            </a:r>
            <a:r>
              <a:rPr lang="zh-CN" altLang="en-US" dirty="0" smtClean="0"/>
              <a:t> </a:t>
            </a:r>
            <a:r>
              <a:rPr lang="en-US" altLang="zh-CN" dirty="0" smtClean="0"/>
              <a:t>)</a:t>
            </a:r>
            <a:r>
              <a:rPr lang="zh-CN" altLang="en-US" dirty="0" smtClean="0">
                <a:ea typeface="宋体" panose="02010600030101010101" pitchFamily="2" charset="-122"/>
                <a:cs typeface="宋体" panose="02010600030101010101" pitchFamily="2" charset="-122"/>
              </a:rPr>
              <a:t>是一款基于</a:t>
            </a:r>
            <a:r>
              <a:rPr lang="en-US" altLang="zh-CN" dirty="0" err="1">
                <a:ea typeface="宋体" panose="02010600030101010101" pitchFamily="2" charset="-122"/>
                <a:cs typeface="宋体" panose="02010600030101010101" pitchFamily="2" charset="-122"/>
              </a:rPr>
              <a:t>Scala</a:t>
            </a:r>
            <a:r>
              <a:rPr lang="en-US" altLang="zh-CN" dirty="0">
                <a:ea typeface="宋体" panose="02010600030101010101" pitchFamily="2" charset="-122"/>
                <a:cs typeface="宋体" panose="02010600030101010101" pitchFamily="2" charset="-122"/>
              </a:rPr>
              <a:t> </a:t>
            </a:r>
            <a:r>
              <a:rPr lang="zh-CN" altLang="en-US" dirty="0">
                <a:ea typeface="宋体" panose="02010600030101010101" pitchFamily="2" charset="-122"/>
                <a:cs typeface="宋体" panose="02010600030101010101" pitchFamily="2" charset="-122"/>
              </a:rPr>
              <a:t>开发的</a:t>
            </a:r>
            <a:r>
              <a:rPr lang="en-US" altLang="zh-CN" dirty="0">
                <a:ea typeface="宋体" panose="02010600030101010101" pitchFamily="2" charset="-122"/>
                <a:cs typeface="宋体" panose="02010600030101010101" pitchFamily="2" charset="-122"/>
              </a:rPr>
              <a:t>Web</a:t>
            </a:r>
            <a:r>
              <a:rPr lang="zh-CN" altLang="en-US" dirty="0">
                <a:ea typeface="宋体" panose="02010600030101010101" pitchFamily="2" charset="-122"/>
                <a:cs typeface="宋体" panose="02010600030101010101" pitchFamily="2" charset="-122"/>
              </a:rPr>
              <a:t>高性能服务器性能测试工具</a:t>
            </a:r>
            <a:endParaRPr lang="en-US" altLang="zh-TW"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TW" b="1" dirty="0" err="1" smtClean="0">
                <a:solidFill>
                  <a:srgbClr val="0000FF"/>
                </a:solidFill>
                <a:ea typeface="宋体" panose="02010600030101010101" pitchFamily="2" charset="-122"/>
                <a:cs typeface="宋体" panose="02010600030101010101" pitchFamily="2" charset="-122"/>
              </a:rPr>
              <a:t>nGrinder</a:t>
            </a:r>
            <a:r>
              <a:rPr lang="zh-CN" altLang="en-US" dirty="0">
                <a:ea typeface="宋体" panose="02010600030101010101" pitchFamily="2" charset="-122"/>
                <a:cs typeface="宋体" panose="02010600030101010101" pitchFamily="2" charset="-122"/>
              </a:rPr>
              <a:t>（</a:t>
            </a:r>
            <a:r>
              <a:rPr lang="en-US" altLang="zh-CN" dirty="0">
                <a:ea typeface="宋体" panose="02010600030101010101" pitchFamily="2" charset="-122"/>
                <a:cs typeface="宋体" panose="02010600030101010101" pitchFamily="2" charset="-122"/>
                <a:hlinkClick r:id="rId3"/>
              </a:rPr>
              <a:t>http://www.nhnopensource.org/ngrinder/</a:t>
            </a:r>
            <a:r>
              <a:rPr lang="zh-CN" altLang="en-US" dirty="0">
                <a:ea typeface="宋体" panose="02010600030101010101" pitchFamily="2" charset="-122"/>
                <a:cs typeface="宋体" panose="02010600030101010101" pitchFamily="2" charset="-122"/>
              </a:rPr>
              <a:t>），</a:t>
            </a:r>
            <a:r>
              <a:rPr lang="en-US" altLang="zh-TW" dirty="0">
                <a:ea typeface="宋体" panose="02010600030101010101" pitchFamily="2" charset="-122"/>
                <a:cs typeface="宋体" panose="02010600030101010101" pitchFamily="2" charset="-122"/>
              </a:rPr>
              <a:t>Web </a:t>
            </a:r>
            <a:r>
              <a:rPr lang="zh-TW" altLang="en-US" dirty="0">
                <a:ea typeface="宋体" panose="02010600030101010101" pitchFamily="2" charset="-122"/>
                <a:cs typeface="宋体" panose="02010600030101010101" pitchFamily="2" charset="-122"/>
              </a:rPr>
              <a:t>分布式压力测试系统</a:t>
            </a:r>
            <a:r>
              <a:rPr lang="zh-CN" altLang="en-US" dirty="0">
                <a:ea typeface="宋体" panose="02010600030101010101" pitchFamily="2" charset="-122"/>
                <a:cs typeface="宋体" panose="02010600030101010101" pitchFamily="2" charset="-122"/>
              </a:rPr>
              <a:t> </a:t>
            </a:r>
            <a:endParaRPr lang="zh-TW" altLang="en-US"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b="1" dirty="0">
                <a:solidFill>
                  <a:srgbClr val="0000FF"/>
                </a:solidFill>
                <a:ea typeface="宋体" panose="02010600030101010101" pitchFamily="2" charset="-122"/>
                <a:cs typeface="宋体" panose="02010600030101010101" pitchFamily="2" charset="-122"/>
              </a:rPr>
              <a:t>Siege</a:t>
            </a:r>
            <a:r>
              <a:rPr lang="zh-CN" altLang="en-US" dirty="0">
                <a:ea typeface="宋体" panose="02010600030101010101" pitchFamily="2" charset="-122"/>
                <a:cs typeface="宋体" panose="02010600030101010101" pitchFamily="2" charset="-122"/>
              </a:rPr>
              <a:t>（</a:t>
            </a:r>
            <a:r>
              <a:rPr lang="en-US" altLang="zh-CN" dirty="0">
                <a:ea typeface="宋体" panose="02010600030101010101" pitchFamily="2" charset="-122"/>
                <a:cs typeface="宋体" panose="02010600030101010101" pitchFamily="2" charset="-122"/>
                <a:hlinkClick r:id="rId4"/>
              </a:rPr>
              <a:t>http://www.joedog.org/JoeDog/Siege</a:t>
            </a:r>
            <a:r>
              <a:rPr lang="zh-CN" altLang="en-US" dirty="0">
                <a:ea typeface="宋体" panose="02010600030101010101" pitchFamily="2" charset="-122"/>
                <a:cs typeface="宋体" panose="02010600030101010101" pitchFamily="2" charset="-122"/>
              </a:rPr>
              <a:t>）是一个开源的</a:t>
            </a:r>
            <a:r>
              <a:rPr lang="en-US" altLang="zh-CN" dirty="0">
                <a:ea typeface="宋体" panose="02010600030101010101" pitchFamily="2" charset="-122"/>
                <a:cs typeface="宋体" panose="02010600030101010101" pitchFamily="2" charset="-122"/>
              </a:rPr>
              <a:t>Web</a:t>
            </a:r>
            <a:r>
              <a:rPr lang="zh-CN" altLang="en-US" dirty="0">
                <a:ea typeface="宋体" panose="02010600030101010101" pitchFamily="2" charset="-122"/>
                <a:cs typeface="宋体" panose="02010600030101010101" pitchFamily="2" charset="-122"/>
              </a:rPr>
              <a:t>压力测试和评测工具。</a:t>
            </a:r>
            <a:endParaRPr lang="zh-CN" altLang="en-US"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b="1" dirty="0" err="1" smtClean="0">
                <a:solidFill>
                  <a:srgbClr val="0000FF"/>
                </a:solidFill>
                <a:ea typeface="宋体" panose="02010600030101010101" pitchFamily="2" charset="-122"/>
                <a:cs typeface="宋体" panose="02010600030101010101" pitchFamily="2" charset="-122"/>
              </a:rPr>
              <a:t>DBMonster</a:t>
            </a:r>
            <a:r>
              <a:rPr lang="zh-CN" altLang="en-US" dirty="0">
                <a:ea typeface="宋体" panose="02010600030101010101" pitchFamily="2" charset="-122"/>
                <a:cs typeface="宋体" panose="02010600030101010101" pitchFamily="2" charset="-122"/>
              </a:rPr>
              <a:t>是一个生成随机数据、用来测试</a:t>
            </a:r>
            <a:r>
              <a:rPr lang="en-US" altLang="zh-CN" dirty="0">
                <a:ea typeface="宋体" panose="02010600030101010101" pitchFamily="2" charset="-122"/>
                <a:cs typeface="宋体" panose="02010600030101010101" pitchFamily="2" charset="-122"/>
              </a:rPr>
              <a:t>SQL</a:t>
            </a:r>
            <a:r>
              <a:rPr lang="zh-CN" altLang="en-US" dirty="0">
                <a:ea typeface="宋体" panose="02010600030101010101" pitchFamily="2" charset="-122"/>
                <a:cs typeface="宋体" panose="02010600030101010101" pitchFamily="2" charset="-122"/>
              </a:rPr>
              <a:t>数据库的压力</a:t>
            </a:r>
            <a:r>
              <a:rPr lang="zh-CN" altLang="en-US" dirty="0">
                <a:ea typeface="宋体" panose="02010600030101010101" pitchFamily="2" charset="-122"/>
                <a:cs typeface="宋体" panose="02010600030101010101" pitchFamily="2" charset="-122"/>
                <a:hlinkClick r:id=""/>
              </a:rPr>
              <a:t>测试工具</a:t>
            </a:r>
            <a:r>
              <a:rPr lang="zh-CN" altLang="en-US" dirty="0">
                <a:ea typeface="宋体" panose="02010600030101010101" pitchFamily="2" charset="-122"/>
                <a:cs typeface="宋体" panose="02010600030101010101" pitchFamily="2" charset="-122"/>
              </a:rPr>
              <a:t>，详见</a:t>
            </a:r>
            <a:r>
              <a:rPr lang="en-US" altLang="zh-CN" dirty="0">
                <a:ea typeface="宋体" panose="02010600030101010101" pitchFamily="2" charset="-122"/>
                <a:cs typeface="宋体" panose="02010600030101010101" pitchFamily="2" charset="-122"/>
                <a:hlinkClick r:id="rId5"/>
              </a:rPr>
              <a:t>http://dbmonster.kernelpanic.pl/</a:t>
            </a:r>
            <a:r>
              <a:rPr lang="zh-CN" altLang="en-US" dirty="0">
                <a:ea typeface="宋体" panose="02010600030101010101" pitchFamily="2" charset="-122"/>
                <a:cs typeface="宋体" panose="02010600030101010101" pitchFamily="2" charset="-122"/>
              </a:rPr>
              <a:t>。</a:t>
            </a:r>
            <a:endParaRPr lang="zh-CN" altLang="en-US"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dirty="0" smtClean="0">
                <a:ea typeface="宋体" panose="02010600030101010101" pitchFamily="2" charset="-122"/>
                <a:cs typeface="宋体" panose="02010600030101010101" pitchFamily="2" charset="-122"/>
              </a:rPr>
              <a:t>更</a:t>
            </a:r>
            <a:r>
              <a:rPr lang="zh-CN" altLang="en-US" dirty="0">
                <a:ea typeface="宋体" panose="02010600030101010101" pitchFamily="2" charset="-122"/>
                <a:cs typeface="宋体" panose="02010600030101010101" pitchFamily="2" charset="-122"/>
              </a:rPr>
              <a:t>多的性能测试工具，可访问</a:t>
            </a:r>
            <a:r>
              <a:rPr lang="en-US" altLang="zh-CN" sz="1800" dirty="0">
                <a:ea typeface="宋体" panose="02010600030101010101" pitchFamily="2" charset="-122"/>
                <a:cs typeface="宋体" panose="02010600030101010101" pitchFamily="2" charset="-122"/>
                <a:hlinkClick r:id="rId6"/>
              </a:rPr>
              <a:t>http://www.opensourcetesting.org/performance.php</a:t>
            </a:r>
            <a:r>
              <a:rPr lang="en-US" altLang="zh-CN" sz="1800" dirty="0">
                <a:ea typeface="宋体" panose="02010600030101010101" pitchFamily="2" charset="-122"/>
                <a:cs typeface="宋体" panose="02010600030101010101" pitchFamily="2" charset="-122"/>
              </a:rPr>
              <a:t> </a:t>
            </a:r>
            <a:endParaRPr lang="zh-CN" altLang="en-US" sz="1800" dirty="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794" name="Rectangle 2"/>
          <p:cNvSpPr>
            <a:spLocks noGrp="1" noChangeArrowheads="1"/>
          </p:cNvSpPr>
          <p:nvPr>
            <p:ph type="title"/>
          </p:nvPr>
        </p:nvSpPr>
        <p:spPr/>
        <p:txBody>
          <a:bodyPr/>
          <a:lstStyle/>
          <a:p>
            <a:pPr algn="ctr"/>
            <a:r>
              <a:rPr kumimoji="1" lang="zh-CN" altLang="en-US" sz="3600" b="1" dirty="0">
                <a:solidFill>
                  <a:schemeClr val="tx1"/>
                </a:solidFill>
                <a:latin typeface="+mn-lt"/>
                <a:ea typeface="+mn-ea"/>
              </a:rPr>
              <a:t>商业工具</a:t>
            </a:r>
            <a:r>
              <a:rPr kumimoji="1" lang="zh-CN" altLang="en-US" sz="3600" b="1" dirty="0">
                <a:solidFill>
                  <a:srgbClr val="FFFF00"/>
                </a:solidFill>
                <a:latin typeface="+mn-lt"/>
                <a:ea typeface="+mn-ea"/>
              </a:rPr>
              <a:t> </a:t>
            </a:r>
            <a:endParaRPr kumimoji="1" lang="zh-CN" altLang="en-US" sz="3600" b="1" dirty="0">
              <a:solidFill>
                <a:srgbClr val="FFFF00"/>
              </a:solidFill>
              <a:latin typeface="+mn-lt"/>
              <a:ea typeface="+mn-ea"/>
            </a:endParaRPr>
          </a:p>
        </p:txBody>
      </p:sp>
      <p:sp>
        <p:nvSpPr>
          <p:cNvPr id="2081795" name="Rectangle 3"/>
          <p:cNvSpPr>
            <a:spLocks noGrp="1" noChangeArrowheads="1"/>
          </p:cNvSpPr>
          <p:nvPr>
            <p:ph type="body" idx="1"/>
          </p:nvPr>
        </p:nvSpPr>
        <p:spPr>
          <a:xfrm>
            <a:off x="1115616" y="1844824"/>
            <a:ext cx="6769248" cy="3780059"/>
          </a:xfrm>
        </p:spPr>
        <p:txBody>
          <a:bodyPr>
            <a:normAutofit fontScale="77500" lnSpcReduction="20000"/>
          </a:bodyPr>
          <a:lstStyle/>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dirty="0">
                <a:ea typeface="宋体" panose="02010600030101010101" pitchFamily="2" charset="-122"/>
                <a:cs typeface="宋体" panose="02010600030101010101" pitchFamily="2" charset="-122"/>
              </a:rPr>
              <a:t>HP </a:t>
            </a:r>
            <a:r>
              <a:rPr lang="en-US" altLang="zh-CN" dirty="0" err="1">
                <a:ea typeface="宋体" panose="02010600030101010101" pitchFamily="2" charset="-122"/>
                <a:cs typeface="宋体" panose="02010600030101010101" pitchFamily="2" charset="-122"/>
              </a:rPr>
              <a:t>LoadRunner</a:t>
            </a:r>
            <a:endParaRPr lang="en-US" altLang="zh-CN"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dirty="0">
                <a:ea typeface="宋体" panose="02010600030101010101" pitchFamily="2" charset="-122"/>
                <a:cs typeface="宋体" panose="02010600030101010101" pitchFamily="2" charset="-122"/>
              </a:rPr>
              <a:t>IBM Rational Performance Tester</a:t>
            </a:r>
            <a:endParaRPr lang="zh-CN" altLang="en-US"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dirty="0">
                <a:ea typeface="宋体" panose="02010600030101010101" pitchFamily="2" charset="-122"/>
                <a:cs typeface="宋体" panose="02010600030101010101" pitchFamily="2" charset="-122"/>
                <a:hlinkClick r:id="rId1"/>
              </a:rPr>
              <a:t>Radview</a:t>
            </a:r>
            <a:r>
              <a:rPr lang="en-US" altLang="zh-CN" dirty="0">
                <a:ea typeface="宋体" panose="02010600030101010101" pitchFamily="2" charset="-122"/>
                <a:cs typeface="宋体" panose="02010600030101010101" pitchFamily="2" charset="-122"/>
              </a:rPr>
              <a:t> </a:t>
            </a:r>
            <a:r>
              <a:rPr lang="en-US" altLang="zh-CN" dirty="0" err="1">
                <a:ea typeface="宋体" panose="02010600030101010101" pitchFamily="2" charset="-122"/>
                <a:cs typeface="宋体" panose="02010600030101010101" pitchFamily="2" charset="-122"/>
              </a:rPr>
              <a:t>WebLoad</a:t>
            </a:r>
            <a:r>
              <a:rPr lang="en-US" altLang="zh-CN" dirty="0">
                <a:ea typeface="宋体" panose="02010600030101010101" pitchFamily="2" charset="-122"/>
                <a:cs typeface="宋体" panose="02010600030101010101" pitchFamily="2" charset="-122"/>
              </a:rPr>
              <a:t> </a:t>
            </a:r>
            <a:endParaRPr lang="en-US" altLang="zh-CN"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dirty="0">
                <a:ea typeface="宋体" panose="02010600030101010101" pitchFamily="2" charset="-122"/>
                <a:cs typeface="宋体" panose="02010600030101010101" pitchFamily="2" charset="-122"/>
              </a:rPr>
              <a:t>Compuware QA Load </a:t>
            </a:r>
            <a:endParaRPr lang="en-US" altLang="zh-CN"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dirty="0">
                <a:ea typeface="宋体" panose="02010600030101010101" pitchFamily="2" charset="-122"/>
                <a:cs typeface="宋体" panose="02010600030101010101" pitchFamily="2" charset="-122"/>
              </a:rPr>
              <a:t>Quest Benchmark Factory </a:t>
            </a:r>
            <a:endParaRPr lang="en-US" altLang="zh-CN"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zh-CN" altLang="en-US" dirty="0">
                <a:ea typeface="宋体" panose="02010600030101010101" pitchFamily="2" charset="-122"/>
                <a:cs typeface="宋体" panose="02010600030101010101" pitchFamily="2" charset="-122"/>
              </a:rPr>
              <a:t>微软</a:t>
            </a:r>
            <a:r>
              <a:rPr lang="en-US" altLang="zh-CN" dirty="0">
                <a:ea typeface="宋体" panose="02010600030101010101" pitchFamily="2" charset="-122"/>
                <a:cs typeface="宋体" panose="02010600030101010101" pitchFamily="2" charset="-122"/>
              </a:rPr>
              <a:t>WAS</a:t>
            </a:r>
            <a:r>
              <a:rPr lang="zh-CN" altLang="en-US" dirty="0">
                <a:ea typeface="宋体" panose="02010600030101010101" pitchFamily="2" charset="-122"/>
                <a:cs typeface="宋体" panose="02010600030101010101" pitchFamily="2" charset="-122"/>
              </a:rPr>
              <a:t>（</a:t>
            </a:r>
            <a:r>
              <a:rPr lang="en-US" altLang="zh-CN" dirty="0">
                <a:ea typeface="宋体" panose="02010600030101010101" pitchFamily="2" charset="-122"/>
                <a:cs typeface="宋体" panose="02010600030101010101" pitchFamily="2" charset="-122"/>
              </a:rPr>
              <a:t>Web Access Stress test</a:t>
            </a:r>
            <a:r>
              <a:rPr lang="zh-CN" altLang="en-US" dirty="0">
                <a:ea typeface="宋体" panose="02010600030101010101" pitchFamily="2" charset="-122"/>
                <a:cs typeface="宋体" panose="02010600030101010101" pitchFamily="2" charset="-122"/>
              </a:rPr>
              <a:t>） </a:t>
            </a:r>
            <a:endParaRPr lang="zh-CN" altLang="en-US"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dirty="0" err="1">
                <a:ea typeface="宋体" panose="02010600030101010101" pitchFamily="2" charset="-122"/>
                <a:cs typeface="宋体" panose="02010600030101010101" pitchFamily="2" charset="-122"/>
              </a:rPr>
              <a:t>Paessler</a:t>
            </a:r>
            <a:r>
              <a:rPr lang="en-US" altLang="zh-CN" dirty="0">
                <a:ea typeface="宋体" panose="02010600030101010101" pitchFamily="2" charset="-122"/>
                <a:cs typeface="宋体" panose="02010600030101010101" pitchFamily="2" charset="-122"/>
              </a:rPr>
              <a:t> Webserver Stress Tool </a:t>
            </a:r>
            <a:endParaRPr lang="en-US" altLang="zh-CN" dirty="0">
              <a:ea typeface="宋体" panose="02010600030101010101" pitchFamily="2" charset="-122"/>
              <a:cs typeface="宋体" panose="02010600030101010101" pitchFamily="2" charset="-122"/>
            </a:endParaRPr>
          </a:p>
          <a:p>
            <a:pPr marL="532130" lvl="1" indent="-532130">
              <a:lnSpc>
                <a:spcPct val="130000"/>
              </a:lnSpc>
              <a:spcBef>
                <a:spcPct val="10000"/>
              </a:spcBef>
              <a:spcAft>
                <a:spcPct val="10000"/>
              </a:spcAft>
              <a:buClr>
                <a:srgbClr val="91AC4E"/>
              </a:buClr>
              <a:buFont typeface="Wingdings" panose="05000000000000000000" pitchFamily="2" charset="2"/>
              <a:buChar char="p"/>
            </a:pPr>
            <a:r>
              <a:rPr lang="en-US" altLang="zh-CN" dirty="0">
                <a:ea typeface="宋体" panose="02010600030101010101" pitchFamily="2" charset="-122"/>
                <a:cs typeface="宋体" panose="02010600030101010101" pitchFamily="2" charset="-122"/>
              </a:rPr>
              <a:t>MINQ </a:t>
            </a:r>
            <a:r>
              <a:rPr lang="en-US" altLang="zh-CN" dirty="0" err="1">
                <a:ea typeface="宋体" panose="02010600030101010101" pitchFamily="2" charset="-122"/>
                <a:cs typeface="宋体" panose="02010600030101010101" pitchFamily="2" charset="-122"/>
              </a:rPr>
              <a:t>PureLoad</a:t>
            </a:r>
            <a:r>
              <a:rPr lang="en-US" altLang="zh-CN" dirty="0">
                <a:ea typeface="宋体" panose="02010600030101010101" pitchFamily="2" charset="-122"/>
                <a:cs typeface="宋体" panose="02010600030101010101" pitchFamily="2" charset="-122"/>
              </a:rPr>
              <a:t> </a:t>
            </a:r>
            <a:endParaRPr lang="zh-CN" altLang="en-US" dirty="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403648" y="404664"/>
            <a:ext cx="6176665" cy="576486"/>
          </a:xfrm>
        </p:spPr>
        <p:txBody>
          <a:bodyPr>
            <a:normAutofit fontScale="90000"/>
          </a:bodyPr>
          <a:lstStyle/>
          <a:p>
            <a:pPr algn="ctr"/>
            <a:r>
              <a:rPr kumimoji="1" lang="zh-CN" altLang="en-US" sz="3600" b="1" dirty="0">
                <a:ea typeface="楷体_GB2312" pitchFamily="49" charset="-122"/>
              </a:rPr>
              <a:t>一些常见的性能问题</a:t>
            </a:r>
            <a:endParaRPr kumimoji="1" lang="zh-CN" altLang="en-US" sz="3600" b="1" dirty="0">
              <a:ea typeface="楷体_GB2312" pitchFamily="49" charset="-122"/>
            </a:endParaRPr>
          </a:p>
        </p:txBody>
      </p:sp>
      <p:pic>
        <p:nvPicPr>
          <p:cNvPr id="6" name="Picture 6" descr="http://t1.gstatic.com/images?q=tbn:ANd9GcTRWrVfgbWnsR8zidpoEFBUhJsQMocL3NedSnQu0H-bRNc2RXNP"/>
          <p:cNvPicPr>
            <a:picLocks noChangeAspect="1" noChangeArrowheads="1"/>
          </p:cNvPicPr>
          <p:nvPr/>
        </p:nvPicPr>
        <p:blipFill>
          <a:blip r:embed="rId1" cstate="print"/>
          <a:srcRect/>
          <a:stretch>
            <a:fillRect/>
          </a:stretch>
        </p:blipFill>
        <p:spPr bwMode="auto">
          <a:xfrm>
            <a:off x="3059832" y="1988840"/>
            <a:ext cx="3456380" cy="3456384"/>
          </a:xfrm>
          <a:prstGeom prst="rect">
            <a:avLst/>
          </a:prstGeom>
          <a:noFill/>
        </p:spPr>
      </p:pic>
      <p:sp>
        <p:nvSpPr>
          <p:cNvPr id="7" name="Rectangle 3"/>
          <p:cNvSpPr txBox="1">
            <a:spLocks noChangeArrowheads="1"/>
          </p:cNvSpPr>
          <p:nvPr/>
        </p:nvSpPr>
        <p:spPr bwMode="auto">
          <a:xfrm>
            <a:off x="863588" y="4041068"/>
            <a:ext cx="7776864" cy="1872208"/>
          </a:xfrm>
          <a:prstGeom prst="rect">
            <a:avLst/>
          </a:prstGeom>
          <a:noFill/>
          <a:ln w="9525">
            <a:noFill/>
            <a:miter lim="800000"/>
          </a:ln>
        </p:spPr>
        <p:txBody>
          <a:bodyPr vert="horz" wrap="square" lIns="91440" tIns="45720" rIns="91440" bIns="45720" numCol="1" anchor="t" anchorCtr="0" compatLnSpc="1"/>
          <a:lstStyle/>
          <a:p>
            <a:pPr lvl="0" eaLnBrk="0" hangingPunct="0">
              <a:spcBef>
                <a:spcPct val="20000"/>
              </a:spcBef>
              <a:buFont typeface="Arial" panose="020B0604020202020204" pitchFamily="34" charset="0"/>
              <a:buChar char="•"/>
            </a:pPr>
            <a:r>
              <a:rPr kumimoji="0" lang="zh-CN" altLang="en-US" sz="2800" b="1" i="0" u="sng" strike="noStrike" kern="1200" cap="none" spc="0" normalizeH="0" baseline="0" noProof="0" dirty="0" smtClean="0">
                <a:ln>
                  <a:noFill/>
                </a:ln>
                <a:effectLst/>
                <a:uLnTx/>
                <a:uFillTx/>
                <a:latin typeface="+mn-lt"/>
                <a:ea typeface="宋体" panose="02010600030101010101" pitchFamily="2" charset="-122"/>
                <a:cs typeface="+mn-cs"/>
              </a:rPr>
              <a:t>资源耗尽，</a:t>
            </a:r>
            <a:r>
              <a:rPr lang="zh-CN" altLang="en-US" sz="2400" i="0" dirty="0" smtClean="0">
                <a:latin typeface="+mn-lt"/>
              </a:rPr>
              <a:t>如</a:t>
            </a:r>
            <a:r>
              <a:rPr lang="en-US" altLang="zh-CN" sz="2400" i="0" dirty="0" smtClean="0">
                <a:latin typeface="+mn-lt"/>
              </a:rPr>
              <a:t>CPU</a:t>
            </a:r>
            <a:r>
              <a:rPr lang="zh-CN" altLang="en-US" sz="2400" i="0" dirty="0" smtClean="0">
                <a:latin typeface="+mn-lt"/>
              </a:rPr>
              <a:t>使用率达到</a:t>
            </a:r>
            <a:r>
              <a:rPr lang="en-US" altLang="zh-CN" sz="2400" i="0" dirty="0" smtClean="0">
                <a:latin typeface="+mn-lt"/>
              </a:rPr>
              <a:t>100%</a:t>
            </a:r>
            <a:endParaRPr lang="en-US" altLang="zh-CN" sz="2400" i="0" dirty="0" smtClean="0">
              <a:latin typeface="+mn-lt"/>
            </a:endParaRPr>
          </a:p>
          <a:p>
            <a:pPr marL="0" marR="0" lvl="0" indent="0"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1" i="0" u="sng" strike="noStrike" kern="1200" cap="none" spc="0" normalizeH="0" baseline="0" noProof="0" dirty="0" smtClean="0">
                <a:ln>
                  <a:noFill/>
                </a:ln>
                <a:effectLst/>
                <a:uLnTx/>
                <a:uFillTx/>
                <a:latin typeface="+mn-lt"/>
                <a:ea typeface="宋体" panose="02010600030101010101" pitchFamily="2" charset="-122"/>
                <a:cs typeface="+mn-cs"/>
              </a:rPr>
              <a:t>资源泄漏</a:t>
            </a:r>
            <a:r>
              <a:rPr kumimoji="0" lang="zh-CN" altLang="en-US" sz="2800" b="0" i="0" u="none" strike="noStrike" kern="1200" cap="none" spc="0" normalizeH="0" baseline="0" noProof="0" dirty="0" smtClean="0">
                <a:ln>
                  <a:noFill/>
                </a:ln>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rPr>
              <a:t>如内存泄漏 ，最终会导致资源耗尽</a:t>
            </a:r>
            <a:endParaRPr kumimoji="0" lang="zh-CN" altLang="en-US" sz="2400" b="0" i="0" u="none" strike="noStrike" kern="1200" cap="none" spc="0" normalizeH="0" baseline="0" noProof="0" dirty="0" smtClean="0">
              <a:ln>
                <a:noFill/>
              </a:ln>
              <a:effectLst/>
              <a:uLnTx/>
              <a:uFillTx/>
              <a:latin typeface="+mn-lt"/>
              <a:ea typeface="宋体" panose="02010600030101010101" pitchFamily="2" charset="-122"/>
              <a:cs typeface="+mn-cs"/>
            </a:endParaRPr>
          </a:p>
          <a:p>
            <a:pPr lvl="0" eaLnBrk="0" hangingPunct="0">
              <a:spcBef>
                <a:spcPct val="20000"/>
              </a:spcBef>
              <a:buFont typeface="Arial" panose="020B0604020202020204" pitchFamily="34" charset="0"/>
              <a:buChar char="•"/>
              <a:defRPr/>
            </a:pPr>
            <a:r>
              <a:rPr kumimoji="0" lang="zh-CN" altLang="en-US" sz="2800" b="1" i="0" u="sng" strike="noStrike" kern="1200" cap="none" spc="0" normalizeH="0" baseline="0" noProof="0" dirty="0" smtClean="0">
                <a:ln>
                  <a:noFill/>
                </a:ln>
                <a:effectLst/>
                <a:uLnTx/>
                <a:uFillTx/>
                <a:latin typeface="+mn-lt"/>
                <a:ea typeface="宋体" panose="02010600030101010101" pitchFamily="2" charset="-122"/>
                <a:cs typeface="+mn-cs"/>
              </a:rPr>
              <a:t>资源瓶颈</a:t>
            </a:r>
            <a:r>
              <a:rPr kumimoji="0" lang="zh-CN" altLang="en-US" sz="2800" b="0" i="0" u="none" strike="noStrike" kern="1200" cap="none" spc="0" normalizeH="0" baseline="0" noProof="0" dirty="0" smtClean="0">
                <a:ln>
                  <a:noFill/>
                </a:ln>
                <a:effectLst/>
                <a:uLnTx/>
                <a:uFillTx/>
                <a:latin typeface="+mn-lt"/>
                <a:ea typeface="宋体" panose="02010600030101010101" pitchFamily="2" charset="-122"/>
                <a:cs typeface="+mn-cs"/>
              </a:rPr>
              <a:t>，</a:t>
            </a:r>
            <a:r>
              <a:rPr lang="zh-CN" altLang="en-US" sz="2400" dirty="0" smtClean="0">
                <a:latin typeface="+mn-lt"/>
              </a:rPr>
              <a:t>如</a:t>
            </a:r>
            <a:r>
              <a:rPr kumimoji="0" lang="zh-CN" altLang="en-US" sz="2400" b="0" i="0" u="none" strike="noStrike" kern="1200" cap="none" spc="0" normalizeH="0" baseline="0" noProof="0" dirty="0" smtClean="0">
                <a:ln>
                  <a:noFill/>
                </a:ln>
                <a:effectLst/>
                <a:uLnTx/>
                <a:uFillTx/>
                <a:latin typeface="+mn-lt"/>
              </a:rPr>
              <a:t>线程、</a:t>
            </a:r>
            <a:r>
              <a:rPr kumimoji="0" lang="en-US" altLang="zh-CN" sz="2400" b="0" i="0" u="none" strike="noStrike" kern="1200" cap="none" spc="0" normalizeH="0" baseline="0" noProof="0" dirty="0" smtClean="0">
                <a:ln>
                  <a:noFill/>
                </a:ln>
                <a:effectLst/>
                <a:uLnTx/>
                <a:uFillTx/>
                <a:latin typeface="+mn-lt"/>
              </a:rPr>
              <a:t>GDI</a:t>
            </a:r>
            <a:r>
              <a:rPr kumimoji="0" lang="zh-CN" altLang="en-US" sz="2400" b="0" i="0" u="none" strike="noStrike" kern="1200" cap="none" spc="0" normalizeH="0" baseline="0" noProof="0" dirty="0" smtClean="0">
                <a:ln>
                  <a:noFill/>
                </a:ln>
                <a:effectLst/>
                <a:uLnTx/>
                <a:uFillTx/>
                <a:latin typeface="+mn-lt"/>
              </a:rPr>
              <a:t>、</a:t>
            </a:r>
            <a:r>
              <a:rPr kumimoji="0" lang="en-US" altLang="zh-CN" sz="2400" b="0" i="0" u="none" strike="noStrike" kern="1200" cap="none" spc="0" normalizeH="0" baseline="0" noProof="0" dirty="0" smtClean="0">
                <a:ln>
                  <a:noFill/>
                </a:ln>
                <a:effectLst/>
                <a:uLnTx/>
                <a:uFillTx/>
                <a:latin typeface="+mn-lt"/>
              </a:rPr>
              <a:t>DB</a:t>
            </a:r>
            <a:r>
              <a:rPr lang="zh-CN" altLang="en-US" sz="2400" dirty="0" smtClean="0"/>
              <a:t>连接</a:t>
            </a:r>
            <a:r>
              <a:rPr kumimoji="0" lang="zh-CN" altLang="en-US" sz="2400" b="0" i="0" u="none" strike="noStrike" kern="1200" cap="none" spc="0" normalizeH="0" baseline="0" noProof="0" dirty="0" smtClean="0">
                <a:ln>
                  <a:noFill/>
                </a:ln>
                <a:effectLst/>
                <a:uLnTx/>
                <a:uFillTx/>
                <a:latin typeface="+mn-lt"/>
              </a:rPr>
              <a:t>等资源变得稀缺 </a:t>
            </a:r>
            <a:endParaRPr kumimoji="0" lang="zh-CN" altLang="en-US" sz="2400" b="0" i="0" u="none" strike="noStrike" kern="1200" cap="none" spc="0" normalizeH="0" baseline="0" noProof="0" dirty="0" smtClean="0">
              <a:ln>
                <a:noFill/>
              </a:ln>
              <a:effectLst/>
              <a:uLnTx/>
              <a:uFillTx/>
              <a:latin typeface="+mn-lt"/>
            </a:endParaRPr>
          </a:p>
        </p:txBody>
      </p:sp>
      <p:sp>
        <p:nvSpPr>
          <p:cNvPr id="8" name="矩形 7"/>
          <p:cNvSpPr/>
          <p:nvPr/>
        </p:nvSpPr>
        <p:spPr>
          <a:xfrm>
            <a:off x="899592" y="1484784"/>
            <a:ext cx="7128792" cy="2332946"/>
          </a:xfrm>
          <a:prstGeom prst="rect">
            <a:avLst/>
          </a:prstGeom>
        </p:spPr>
        <p:txBody>
          <a:bodyPr wrap="square">
            <a:spAutoFit/>
          </a:bodyPr>
          <a:lstStyle/>
          <a:p>
            <a:pPr lvl="0" eaLnBrk="0" hangingPunct="0">
              <a:lnSpc>
                <a:spcPct val="120000"/>
              </a:lnSpc>
              <a:spcBef>
                <a:spcPct val="20000"/>
              </a:spcBef>
              <a:buFont typeface="Arial" panose="020B0604020202020204" pitchFamily="34" charset="0"/>
              <a:buChar char="•"/>
              <a:defRPr/>
            </a:pPr>
            <a:r>
              <a:rPr lang="zh-CN" altLang="en-US" sz="2800" dirty="0" smtClean="0">
                <a:latin typeface="+mn-lt"/>
              </a:rPr>
              <a:t> </a:t>
            </a:r>
            <a:r>
              <a:rPr lang="zh-CN" altLang="en-US" sz="2800" i="0" dirty="0" smtClean="0">
                <a:latin typeface="+mn-lt"/>
              </a:rPr>
              <a:t>启动系统、打开页面越来越慢</a:t>
            </a:r>
            <a:endParaRPr lang="en-US" altLang="zh-CN" sz="2800" i="0" dirty="0" smtClean="0">
              <a:latin typeface="+mn-lt"/>
            </a:endParaRPr>
          </a:p>
          <a:p>
            <a:pPr lvl="0" eaLnBrk="0" hangingPunct="0">
              <a:lnSpc>
                <a:spcPct val="120000"/>
              </a:lnSpc>
              <a:spcBef>
                <a:spcPct val="20000"/>
              </a:spcBef>
              <a:buFont typeface="Arial" panose="020B0604020202020204" pitchFamily="34" charset="0"/>
              <a:buChar char="•"/>
              <a:defRPr/>
            </a:pPr>
            <a:r>
              <a:rPr lang="zh-CN" altLang="en-US" sz="2800" i="0" dirty="0" smtClean="0">
                <a:latin typeface="+mn-lt"/>
              </a:rPr>
              <a:t> 查询数据，很长时间才显示列表</a:t>
            </a:r>
            <a:endParaRPr lang="en-US" altLang="zh-CN" sz="2800" i="0" dirty="0" smtClean="0">
              <a:latin typeface="+mn-lt"/>
            </a:endParaRPr>
          </a:p>
          <a:p>
            <a:pPr eaLnBrk="0" hangingPunct="0">
              <a:lnSpc>
                <a:spcPct val="120000"/>
              </a:lnSpc>
              <a:spcBef>
                <a:spcPct val="20000"/>
              </a:spcBef>
              <a:buFont typeface="Arial" panose="020B0604020202020204" pitchFamily="34" charset="0"/>
              <a:buChar char="•"/>
              <a:defRPr/>
            </a:pPr>
            <a:r>
              <a:rPr lang="zh-CN" altLang="en-US" sz="2800" i="0" dirty="0" smtClean="0"/>
              <a:t> 网络下载速度很低，如</a:t>
            </a:r>
            <a:r>
              <a:rPr lang="en-US" altLang="zh-CN" sz="2800" i="0" dirty="0" smtClean="0"/>
              <a:t>5k/</a:t>
            </a:r>
            <a:r>
              <a:rPr lang="en-US" altLang="zh-CN" sz="2800" dirty="0" smtClean="0"/>
              <a:t>s</a:t>
            </a:r>
            <a:endParaRPr lang="zh-CN" altLang="en-US" sz="2800" dirty="0" smtClean="0"/>
          </a:p>
          <a:p>
            <a:pPr lvl="0" eaLnBrk="0" hangingPunct="0">
              <a:spcBef>
                <a:spcPct val="20000"/>
              </a:spcBef>
              <a:defRPr/>
            </a:pPr>
            <a:endParaRPr lang="zh-CN" altLang="en-US" sz="2800"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366695"/>
            <a:ext cx="6096740" cy="561975"/>
          </a:xfrm>
        </p:spPr>
        <p:txBody>
          <a:bodyPr>
            <a:normAutofit fontScale="90000"/>
          </a:bodyPr>
          <a:lstStyle/>
          <a:p>
            <a:pPr algn="ctr"/>
            <a:r>
              <a:rPr kumimoji="1" lang="zh-CN" altLang="en-US" sz="3600" b="1" dirty="0">
                <a:ea typeface="楷体_GB2312" pitchFamily="49" charset="-122"/>
              </a:rPr>
              <a:t>什么是性能测试？</a:t>
            </a:r>
            <a:endParaRPr kumimoji="1" lang="zh-CN" altLang="en-US" sz="3600" b="1" dirty="0">
              <a:ea typeface="楷体_GB2312" pitchFamily="49" charset="-122"/>
            </a:endParaRPr>
          </a:p>
        </p:txBody>
      </p:sp>
      <p:sp>
        <p:nvSpPr>
          <p:cNvPr id="4" name="矩形 3"/>
          <p:cNvSpPr/>
          <p:nvPr/>
        </p:nvSpPr>
        <p:spPr>
          <a:xfrm>
            <a:off x="467544" y="2348880"/>
            <a:ext cx="8136904" cy="3449955"/>
          </a:xfrm>
          <a:prstGeom prst="rect">
            <a:avLst/>
          </a:prstGeom>
        </p:spPr>
        <p:txBody>
          <a:bodyPr wrap="square">
            <a:spAutoFit/>
          </a:bodyPr>
          <a:lstStyle/>
          <a:p>
            <a:pPr>
              <a:lnSpc>
                <a:spcPct val="130000"/>
              </a:lnSpc>
            </a:pPr>
            <a:r>
              <a:rPr lang="zh-CN" altLang="en-US" sz="2800" b="1" i="0" u="sng" dirty="0" smtClean="0">
                <a:solidFill>
                  <a:srgbClr val="0000FF"/>
                </a:solidFill>
                <a:ea typeface="宋体" panose="02010600030101010101" pitchFamily="2" charset="-122"/>
              </a:rPr>
              <a:t>性能测试</a:t>
            </a:r>
            <a:r>
              <a:rPr lang="zh-CN" altLang="en-US" sz="2400" i="0" dirty="0" smtClean="0">
                <a:solidFill>
                  <a:srgbClr val="0000FF"/>
                </a:solidFill>
                <a:latin typeface="Arial" panose="020B0604020202020204" pitchFamily="34" charset="0"/>
                <a:ea typeface="宋体" panose="02010600030101010101" pitchFamily="2" charset="-122"/>
                <a:cs typeface="Arial" panose="020B0604020202020204" pitchFamily="34" charset="0"/>
              </a:rPr>
              <a:t>（</a:t>
            </a:r>
            <a:r>
              <a:rPr lang="en-US" altLang="zh-CN" sz="2400" i="0" dirty="0" smtClean="0">
                <a:solidFill>
                  <a:srgbClr val="0000FF"/>
                </a:solidFill>
                <a:latin typeface="Arial" panose="020B0604020202020204" pitchFamily="34" charset="0"/>
                <a:ea typeface="宋体" panose="02010600030101010101" pitchFamily="2" charset="-122"/>
                <a:cs typeface="Arial" panose="020B0604020202020204" pitchFamily="34" charset="0"/>
              </a:rPr>
              <a:t>performance test</a:t>
            </a:r>
            <a:r>
              <a:rPr lang="zh-CN" altLang="en-US" sz="2400" i="0" dirty="0" smtClean="0">
                <a:solidFill>
                  <a:srgbClr val="0000FF"/>
                </a:solidFill>
                <a:latin typeface="Arial" panose="020B0604020202020204" pitchFamily="34" charset="0"/>
                <a:ea typeface="宋体" panose="02010600030101010101" pitchFamily="2" charset="-122"/>
                <a:cs typeface="Arial" panose="020B0604020202020204" pitchFamily="34" charset="0"/>
              </a:rPr>
              <a:t>）</a:t>
            </a:r>
            <a:r>
              <a:rPr lang="zh-CN" altLang="en-US" sz="2800" i="0" dirty="0" smtClean="0">
                <a:ea typeface="宋体" panose="02010600030101010101" pitchFamily="2" charset="-122"/>
              </a:rPr>
              <a:t>就是为了发现系统性能问题或获取系统性能相关指标而进行的测试。</a:t>
            </a:r>
            <a:endParaRPr lang="zh-CN" altLang="en-US" sz="2800" i="0" dirty="0" smtClean="0">
              <a:ea typeface="宋体" panose="02010600030101010101" pitchFamily="2" charset="-122"/>
            </a:endParaRPr>
          </a:p>
          <a:p>
            <a:pPr>
              <a:lnSpc>
                <a:spcPct val="130000"/>
              </a:lnSpc>
            </a:pPr>
            <a:r>
              <a:rPr lang="zh-CN" altLang="en-US" sz="2800" i="0" dirty="0" smtClean="0">
                <a:ea typeface="宋体" panose="02010600030101010101" pitchFamily="2" charset="-122"/>
              </a:rPr>
              <a:t>一般在</a:t>
            </a:r>
            <a:r>
              <a:rPr lang="zh-CN" altLang="en-US" sz="2800" b="1" i="0" u="sng" dirty="0" smtClean="0">
                <a:solidFill>
                  <a:srgbClr val="FF6600"/>
                </a:solidFill>
                <a:ea typeface="宋体" panose="02010600030101010101" pitchFamily="2" charset="-122"/>
              </a:rPr>
              <a:t>真实环境</a:t>
            </a:r>
            <a:r>
              <a:rPr lang="zh-CN" altLang="en-US" sz="2800" i="0" dirty="0" smtClean="0">
                <a:solidFill>
                  <a:srgbClr val="FF6600"/>
                </a:solidFill>
                <a:ea typeface="宋体" panose="02010600030101010101" pitchFamily="2" charset="-122"/>
              </a:rPr>
              <a:t>、</a:t>
            </a:r>
            <a:r>
              <a:rPr lang="zh-CN" altLang="en-US" sz="2800" b="1" i="0" u="sng" dirty="0" smtClean="0">
                <a:solidFill>
                  <a:srgbClr val="FF6600"/>
                </a:solidFill>
                <a:ea typeface="宋体" panose="02010600030101010101" pitchFamily="2" charset="-122"/>
              </a:rPr>
              <a:t>特定负载</a:t>
            </a:r>
            <a:r>
              <a:rPr lang="zh-CN" altLang="en-US" sz="2800" i="0" dirty="0" smtClean="0">
                <a:ea typeface="宋体" panose="02010600030101010101" pitchFamily="2" charset="-122"/>
              </a:rPr>
              <a:t>条件下，通过</a:t>
            </a:r>
            <a:r>
              <a:rPr lang="zh-CN" altLang="en-US" sz="2800" b="1" i="0" u="sng" dirty="0" smtClean="0">
                <a:solidFill>
                  <a:srgbClr val="FF6600"/>
                </a:solidFill>
                <a:ea typeface="宋体" panose="02010600030101010101" pitchFamily="2" charset="-122"/>
              </a:rPr>
              <a:t>工具模拟</a:t>
            </a:r>
            <a:r>
              <a:rPr lang="zh-CN" altLang="en-US" sz="2800" i="0" dirty="0" smtClean="0">
                <a:ea typeface="宋体" panose="02010600030101010101" pitchFamily="2" charset="-122"/>
              </a:rPr>
              <a:t>实际软件系统的运行及其操作，同时监控性能各项指标，最后对测试结果进行分析来确定系统的性能状况。</a:t>
            </a:r>
            <a:endParaRPr lang="zh-CN" altLang="en-US" sz="28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59632" y="260648"/>
            <a:ext cx="6528788" cy="764704"/>
          </a:xfrm>
        </p:spPr>
        <p:txBody>
          <a:bodyPr/>
          <a:lstStyle/>
          <a:p>
            <a:pPr algn="ctr"/>
            <a:r>
              <a:rPr kumimoji="1" lang="zh-CN" altLang="en-US" sz="3600" b="1" dirty="0" smtClean="0">
                <a:solidFill>
                  <a:schemeClr val="tx1"/>
                </a:solidFill>
                <a:ea typeface="楷体_GB2312" pitchFamily="49" charset="-122"/>
              </a:rPr>
              <a:t>性能测试需求和指标</a:t>
            </a:r>
            <a:endParaRPr kumimoji="1" lang="zh-CN" altLang="en-US" sz="3600" b="1" dirty="0" smtClean="0">
              <a:solidFill>
                <a:schemeClr val="tx1"/>
              </a:solidFill>
              <a:ea typeface="楷体_GB2312" pitchFamily="49" charset="-122"/>
            </a:endParaRPr>
          </a:p>
        </p:txBody>
      </p:sp>
      <p:sp>
        <p:nvSpPr>
          <p:cNvPr id="30723" name="Rectangle 3"/>
          <p:cNvSpPr>
            <a:spLocks noGrp="1" noChangeArrowheads="1"/>
          </p:cNvSpPr>
          <p:nvPr>
            <p:ph type="body" idx="1"/>
          </p:nvPr>
        </p:nvSpPr>
        <p:spPr>
          <a:xfrm>
            <a:off x="684213" y="1341438"/>
            <a:ext cx="7991475" cy="4608512"/>
          </a:xfrm>
        </p:spPr>
        <p:txBody>
          <a:bodyPr/>
          <a:lstStyle/>
          <a:p>
            <a:pPr eaLnBrk="1" hangingPunct="1">
              <a:lnSpc>
                <a:spcPct val="80000"/>
              </a:lnSpc>
              <a:spcBef>
                <a:spcPct val="10000"/>
              </a:spcBef>
              <a:spcAft>
                <a:spcPct val="10000"/>
              </a:spcAft>
              <a:buFont typeface="Wingdings" panose="05000000000000000000" pitchFamily="2" charset="2"/>
              <a:buNone/>
            </a:pPr>
            <a:endParaRPr lang="zh-CN" altLang="en-US" sz="2400" i="1" dirty="0" smtClean="0">
              <a:latin typeface="宋体" panose="02010600030101010101" pitchFamily="2" charset="-122"/>
            </a:endParaRPr>
          </a:p>
          <a:p>
            <a:pPr eaLnBrk="1" hangingPunct="1">
              <a:lnSpc>
                <a:spcPct val="130000"/>
              </a:lnSpc>
              <a:spcBef>
                <a:spcPct val="10000"/>
              </a:spcBef>
              <a:spcAft>
                <a:spcPct val="10000"/>
              </a:spcAft>
              <a:buClr>
                <a:schemeClr val="tx1"/>
              </a:buClr>
              <a:buFont typeface="Wingdings" panose="05000000000000000000" pitchFamily="2" charset="2"/>
              <a:buChar char="Ø"/>
            </a:pPr>
            <a:r>
              <a:rPr lang="zh-CN" altLang="en-US" sz="2800" b="1" dirty="0" smtClean="0">
                <a:latin typeface="宋体" panose="02010600030101010101" pitchFamily="2" charset="-122"/>
              </a:rPr>
              <a:t>性能测试需求：</a:t>
            </a:r>
            <a:br>
              <a:rPr lang="zh-CN" altLang="en-US" sz="2400" i="1" dirty="0" smtClean="0">
                <a:latin typeface="宋体" panose="02010600030101010101" pitchFamily="2" charset="-122"/>
              </a:rPr>
            </a:br>
            <a:r>
              <a:rPr lang="zh-CN" altLang="en-US" sz="2400" dirty="0" smtClean="0">
                <a:latin typeface="楷体_GB2312" pitchFamily="49" charset="-122"/>
                <a:ea typeface="楷体_GB2312" pitchFamily="49" charset="-122"/>
              </a:rPr>
              <a:t>用户对各项指标提出的明确需求；如果用户没有提出性能指标，则根据用户需求、测试设计人员的经验来设计各项测试指标。（需求</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经验）</a:t>
            </a:r>
            <a:endParaRPr lang="zh-CN" altLang="en-US" sz="2400" dirty="0" smtClean="0">
              <a:latin typeface="楷体_GB2312" pitchFamily="49" charset="-122"/>
              <a:ea typeface="楷体_GB2312" pitchFamily="49" charset="-122"/>
            </a:endParaRPr>
          </a:p>
          <a:p>
            <a:pPr eaLnBrk="1" hangingPunct="1">
              <a:lnSpc>
                <a:spcPct val="130000"/>
              </a:lnSpc>
              <a:spcBef>
                <a:spcPct val="10000"/>
              </a:spcBef>
              <a:spcAft>
                <a:spcPct val="10000"/>
              </a:spcAft>
              <a:buClr>
                <a:schemeClr val="tx1"/>
              </a:buClr>
              <a:buFont typeface="Wingdings" panose="05000000000000000000" pitchFamily="2" charset="2"/>
              <a:buChar char="Ø"/>
            </a:pPr>
            <a:endParaRPr lang="zh-CN" altLang="en-US" sz="2400" dirty="0" smtClean="0">
              <a:latin typeface="楷体_GB2312" pitchFamily="49" charset="-122"/>
              <a:ea typeface="楷体_GB2312" pitchFamily="49" charset="-122"/>
            </a:endParaRPr>
          </a:p>
          <a:p>
            <a:pPr eaLnBrk="1" hangingPunct="1">
              <a:lnSpc>
                <a:spcPct val="130000"/>
              </a:lnSpc>
              <a:spcBef>
                <a:spcPct val="10000"/>
              </a:spcBef>
              <a:spcAft>
                <a:spcPct val="10000"/>
              </a:spcAft>
              <a:buClr>
                <a:schemeClr val="tx1"/>
              </a:buClr>
              <a:buFont typeface="Wingdings" panose="05000000000000000000" pitchFamily="2" charset="2"/>
              <a:buChar char="Ø"/>
            </a:pPr>
            <a:r>
              <a:rPr lang="zh-CN" altLang="en-US" sz="2800" b="1" dirty="0">
                <a:latin typeface="宋体" panose="02010600030101010101" pitchFamily="2" charset="-122"/>
              </a:rPr>
              <a:t>主要的性能指标：</a:t>
            </a:r>
            <a:br>
              <a:rPr lang="zh-CN" altLang="en-US" sz="1300" i="1" dirty="0" smtClean="0">
                <a:latin typeface="宋体" panose="02010600030101010101" pitchFamily="2" charset="-122"/>
              </a:rPr>
            </a:br>
            <a:r>
              <a:rPr lang="zh-CN" altLang="en-US" sz="2400" dirty="0" smtClean="0">
                <a:latin typeface="楷体_GB2312" pitchFamily="49" charset="-122"/>
                <a:ea typeface="楷体_GB2312" pitchFamily="49" charset="-122"/>
              </a:rPr>
              <a:t>服务器的各项指标（</a:t>
            </a:r>
            <a:r>
              <a:rPr lang="en-US" altLang="zh-CN" sz="2400" dirty="0" smtClean="0">
                <a:latin typeface="楷体_GB2312" pitchFamily="49" charset="-122"/>
                <a:ea typeface="楷体_GB2312" pitchFamily="49" charset="-122"/>
              </a:rPr>
              <a:t>CPU</a:t>
            </a:r>
            <a:r>
              <a:rPr lang="zh-CN" altLang="en-US" sz="2400" dirty="0" smtClean="0">
                <a:latin typeface="楷体_GB2312" pitchFamily="49" charset="-122"/>
                <a:ea typeface="楷体_GB2312" pitchFamily="49" charset="-122"/>
              </a:rPr>
              <a:t>、内存占用率等）、后台数据库的各项指标、网络流量、响应时间</a:t>
            </a:r>
            <a:endParaRPr lang="zh-CN" altLang="en-US" sz="24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ZTliYjE0NTFiYWZiMjQxODM2OGJhNzE0ZTdiYmM3NmUifQ=="/>
  <p:tag name="KSO_WPP_MARK_KEY" val="b960d8e4-46bd-4899-94ca-a3add776898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6413</Words>
  <Application>WPS 演示</Application>
  <PresentationFormat>全屏显示(4:3)</PresentationFormat>
  <Paragraphs>514</Paragraphs>
  <Slides>62</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62</vt:i4>
      </vt:variant>
    </vt:vector>
  </HeadingPairs>
  <TitlesOfParts>
    <vt:vector size="74" baseType="lpstr">
      <vt:lpstr>Arial</vt:lpstr>
      <vt:lpstr>宋体</vt:lpstr>
      <vt:lpstr>Wingdings</vt:lpstr>
      <vt:lpstr>楷体_GB2312</vt:lpstr>
      <vt:lpstr>新宋体</vt:lpstr>
      <vt:lpstr>楷体</vt:lpstr>
      <vt:lpstr>Calibri</vt:lpstr>
      <vt:lpstr>微软雅黑</vt:lpstr>
      <vt:lpstr>Arial Unicode MS</vt:lpstr>
      <vt:lpstr>Times New Roman</vt:lpstr>
      <vt:lpstr>黑体</vt:lpstr>
      <vt:lpstr>Office 主题</vt:lpstr>
      <vt:lpstr>思考</vt:lpstr>
      <vt:lpstr>非功能测试</vt:lpstr>
      <vt:lpstr>非功能性测试</vt:lpstr>
      <vt:lpstr>问题</vt:lpstr>
      <vt:lpstr> 性能测试 (Performance Testing)</vt:lpstr>
      <vt:lpstr>本章学习要点</vt:lpstr>
      <vt:lpstr>一些常见的性能问题</vt:lpstr>
      <vt:lpstr>什么是性能测试？</vt:lpstr>
      <vt:lpstr>性能测试需求和指标</vt:lpstr>
      <vt:lpstr>确定性能需求</vt:lpstr>
      <vt:lpstr>PowerPoint 演示文稿</vt:lpstr>
      <vt:lpstr>性能需求应具有可测试性</vt:lpstr>
      <vt:lpstr>PowerPoint 演示文稿</vt:lpstr>
      <vt:lpstr>性能的具体指标</vt:lpstr>
      <vt:lpstr>性能测试目标 Performance Testing</vt:lpstr>
      <vt:lpstr>性能测试类型</vt:lpstr>
      <vt:lpstr>不同测试的辨析</vt:lpstr>
      <vt:lpstr>负载测试</vt:lpstr>
      <vt:lpstr>压力测试</vt:lpstr>
      <vt:lpstr>负载（Workload）</vt:lpstr>
      <vt:lpstr>请求间隔时间的影响</vt:lpstr>
      <vt:lpstr>负载模式</vt:lpstr>
      <vt:lpstr>关键业务选择</vt:lpstr>
      <vt:lpstr>性能测试的方法和技巧</vt:lpstr>
      <vt:lpstr>两种负载类型</vt:lpstr>
      <vt:lpstr>两种负载类型</vt:lpstr>
      <vt:lpstr>基准测试</vt:lpstr>
      <vt:lpstr>基准测试 (2)</vt:lpstr>
      <vt:lpstr>基准测试 (3)</vt:lpstr>
      <vt:lpstr>性能规划测试</vt:lpstr>
      <vt:lpstr>性能规划测试 (2)</vt:lpstr>
      <vt:lpstr>渗入测试</vt:lpstr>
      <vt:lpstr>峰谷测试</vt:lpstr>
      <vt:lpstr>系统瓶颈分析举例-1</vt:lpstr>
      <vt:lpstr>系统瓶颈分析举例-2</vt:lpstr>
      <vt:lpstr>系统瓶颈分析举例-3</vt:lpstr>
      <vt:lpstr>系统瓶颈分析举例-4</vt:lpstr>
      <vt:lpstr>系统瓶颈分析举例-5</vt:lpstr>
      <vt:lpstr>系统瓶颈分析举例-6</vt:lpstr>
      <vt:lpstr>PowerPoint 演示文稿</vt:lpstr>
      <vt:lpstr>性能测试对象</vt:lpstr>
      <vt:lpstr>HTTP协议</vt:lpstr>
      <vt:lpstr>前端性能测试</vt:lpstr>
      <vt:lpstr>前端性能测试</vt:lpstr>
      <vt:lpstr>前端测试工具 </vt:lpstr>
      <vt:lpstr>前端可以优化的点</vt:lpstr>
      <vt:lpstr>性能测试基本过程</vt:lpstr>
      <vt:lpstr>示例：性能测试过程</vt:lpstr>
      <vt:lpstr>示例：脚本创建过程</vt:lpstr>
      <vt:lpstr>示例：录制脚本</vt:lpstr>
      <vt:lpstr>示例：脚本参数化</vt:lpstr>
      <vt:lpstr>示例：虚拟用户</vt:lpstr>
      <vt:lpstr>PowerPoint 演示文稿</vt:lpstr>
      <vt:lpstr>示例：监控</vt:lpstr>
      <vt:lpstr>示例：结果分析</vt:lpstr>
      <vt:lpstr>结果分析</vt:lpstr>
      <vt:lpstr>响应时间分析</vt:lpstr>
      <vt:lpstr>性能测试要点 -1</vt:lpstr>
      <vt:lpstr>性能测试要点 -2</vt:lpstr>
      <vt:lpstr>性能测试工具</vt:lpstr>
      <vt:lpstr>开源工具</vt:lpstr>
      <vt:lpstr>商业工具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性能测试 (Performance Testing)</dc:title>
  <dc:creator>Administrator</dc:creator>
  <cp:lastModifiedBy>Sun</cp:lastModifiedBy>
  <cp:revision>116</cp:revision>
  <dcterms:created xsi:type="dcterms:W3CDTF">2018-05-01T08:08:00Z</dcterms:created>
  <dcterms:modified xsi:type="dcterms:W3CDTF">2023-05-14T14:21:34Z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1723FFF5854D4EFFBFD42026099DA827</vt:lpwstr>
  </property>
</Properties>
</file>