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341" r:id="rId3"/>
    <p:sldId id="344" r:id="rId4"/>
    <p:sldId id="342" r:id="rId5"/>
    <p:sldId id="343" r:id="rId6"/>
    <p:sldId id="346" r:id="rId7"/>
    <p:sldId id="330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A256"/>
    <a:srgbClr val="FFC800"/>
    <a:srgbClr val="8791B9"/>
    <a:srgbClr val="CDD2E1"/>
    <a:srgbClr val="50A532"/>
    <a:srgbClr val="FF1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00" autoAdjust="0"/>
    <p:restoredTop sz="94660"/>
  </p:normalViewPr>
  <p:slideViewPr>
    <p:cSldViewPr>
      <p:cViewPr varScale="1">
        <p:scale>
          <a:sx n="85" d="100"/>
          <a:sy n="85" d="100"/>
        </p:scale>
        <p:origin x="105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EEB75-1382-46F0-A381-099DFEC78DE8}" type="datetimeFigureOut">
              <a:rPr lang="de-DE" smtClean="0"/>
              <a:pPr/>
              <a:t>13.05.2019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8B4E1-3E2C-4FB1-9157-E28D7EBD3297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6250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956400" y="2130425"/>
            <a:ext cx="4647600" cy="1108800"/>
          </a:xfrm>
        </p:spPr>
        <p:txBody>
          <a:bodyPr lIns="180000" tIns="0" anchor="b" anchorCtr="0"/>
          <a:lstStyle>
            <a:lvl1pPr>
              <a:defRPr sz="2800"/>
            </a:lvl1pPr>
          </a:lstStyle>
          <a:p>
            <a:r>
              <a:rPr lang="de-DE" dirty="0"/>
              <a:t>Title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6400" y="3416400"/>
            <a:ext cx="4647600" cy="1752600"/>
          </a:xfrm>
        </p:spPr>
        <p:txBody>
          <a:bodyPr lIns="180000"/>
          <a:lstStyle>
            <a:lvl1pPr marL="0" indent="0" algn="l">
              <a:buNone/>
              <a:defRPr sz="18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err="1"/>
              <a:t>Subtitle</a:t>
            </a:r>
            <a:endParaRPr lang="de-DE" dirty="0"/>
          </a:p>
          <a:p>
            <a:r>
              <a:rPr lang="de-DE" dirty="0"/>
              <a:t>Referee, </a:t>
            </a:r>
            <a:r>
              <a:rPr lang="de-DE" dirty="0" err="1"/>
              <a:t>place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, JJJJ_MM</a:t>
            </a:r>
          </a:p>
        </p:txBody>
      </p:sp>
      <p:pic>
        <p:nvPicPr>
          <p:cNvPr id="7" name="Picture 6" descr="label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338" y="0"/>
            <a:ext cx="3240087" cy="3240088"/>
          </a:xfrm>
          <a:prstGeom prst="rect">
            <a:avLst/>
          </a:prstGeom>
          <a:noFill/>
        </p:spPr>
      </p:pic>
      <p:pic>
        <p:nvPicPr>
          <p:cNvPr id="8" name="Picture 8" descr="Bild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6497638"/>
            <a:ext cx="3240088" cy="363537"/>
          </a:xfrm>
          <a:prstGeom prst="rect">
            <a:avLst/>
          </a:prstGeom>
          <a:noFill/>
        </p:spPr>
      </p:pic>
      <p:pic>
        <p:nvPicPr>
          <p:cNvPr id="10" name="Grafik 9" descr="E60_LED6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539552" y="3429000"/>
            <a:ext cx="3240024" cy="288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36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de-DE" dirty="0"/>
              <a:t>Title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66400" indent="-266400">
              <a:spcBef>
                <a:spcPts val="1400"/>
              </a:spcBef>
              <a:spcAft>
                <a:spcPts val="600"/>
              </a:spcAft>
              <a:buSzPct val="90000"/>
              <a:buFont typeface="Wingdings" pitchFamily="2" charset="2"/>
              <a:buChar char=""/>
              <a:defRPr sz="1600"/>
            </a:lvl1pPr>
            <a:lvl2pPr marL="446400" indent="-176400">
              <a:spcBef>
                <a:spcPts val="800"/>
              </a:spcBef>
              <a:buFont typeface="Arial" pitchFamily="34" charset="0"/>
              <a:buChar char="•"/>
              <a:defRPr sz="1600"/>
            </a:lvl2pPr>
            <a:lvl3pPr marL="630000" indent="-187200">
              <a:spcBef>
                <a:spcPts val="800"/>
              </a:spcBef>
              <a:defRPr sz="1600"/>
            </a:lvl3pPr>
            <a:lvl4pPr marL="810000" indent="-180000">
              <a:spcBef>
                <a:spcPts val="800"/>
              </a:spcBef>
              <a:buFont typeface="Arial" pitchFamily="34" charset="0"/>
              <a:buChar char="•"/>
              <a:defRPr sz="1400"/>
            </a:lvl4pPr>
            <a:lvl5pPr marL="986400" indent="-176400">
              <a:spcBef>
                <a:spcPts val="800"/>
              </a:spcBef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de-DE" dirty="0"/>
              <a:t>Text Level 1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pic>
        <p:nvPicPr>
          <p:cNvPr id="7" name="Picture 8" descr="Bild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6497638"/>
            <a:ext cx="3240088" cy="363537"/>
          </a:xfrm>
          <a:prstGeom prst="rect">
            <a:avLst/>
          </a:prstGeom>
          <a:noFill/>
        </p:spPr>
      </p:pic>
      <p:sp>
        <p:nvSpPr>
          <p:cNvPr id="8" name="TW_Footer_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79838" y="6562725"/>
            <a:ext cx="4359275" cy="295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180000" tIns="0" rIns="180000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700" b="1">
                <a:solidFill>
                  <a:schemeClr val="tx2"/>
                </a:solidFill>
                <a:cs typeface="+mj-cs"/>
              </a:defRPr>
            </a:lvl1pPr>
          </a:lstStyle>
          <a:p>
            <a:r>
              <a:rPr lang="en-US" noProof="0" dirty="0"/>
              <a:t>Title of presentation| Referee | Department | Lippstadt, in June 2011</a:t>
            </a:r>
          </a:p>
        </p:txBody>
      </p:sp>
      <p:sp>
        <p:nvSpPr>
          <p:cNvPr id="9" name="Auf der gleichen Seite des Rechtecks liegende Ecken abrunden 8"/>
          <p:cNvSpPr/>
          <p:nvPr userDrawn="1"/>
        </p:nvSpPr>
        <p:spPr>
          <a:xfrm>
            <a:off x="538163" y="0"/>
            <a:ext cx="3240087" cy="179388"/>
          </a:xfrm>
          <a:prstGeom prst="round2SameRect">
            <a:avLst>
              <a:gd name="adj1" fmla="val 0"/>
              <a:gd name="adj2" fmla="val 42062"/>
            </a:avLst>
          </a:prstGeom>
          <a:gradFill flip="none" rotWithShape="0">
            <a:gsLst>
              <a:gs pos="40000">
                <a:srgbClr val="FFC828"/>
              </a:gs>
              <a:gs pos="100000">
                <a:srgbClr val="FFE393"/>
              </a:gs>
            </a:gsLst>
            <a:lin ang="3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541338" y="1244600"/>
            <a:ext cx="8062912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41338" y="6551613"/>
            <a:ext cx="1058862" cy="2047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180000" tIns="0" rIns="0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>
                <a:solidFill>
                  <a:schemeClr val="tx2"/>
                </a:solidFill>
                <a:cs typeface="+mj-cs"/>
              </a:defRPr>
            </a:lvl1pPr>
          </a:lstStyle>
          <a:p>
            <a:fld id="{C59AE6FE-7338-4040-9EC6-08FFEFA6122D}" type="slidenum">
              <a:rPr lang="de-DE"/>
              <a:pPr/>
              <a:t>‹#›</a:t>
            </a:fld>
            <a:endParaRPr lang="de-DE" dirty="0"/>
          </a:p>
        </p:txBody>
      </p:sp>
      <p:pic>
        <p:nvPicPr>
          <p:cNvPr id="12" name="Picture 14" descr="HELLA_Logo_2D_CO_RGB_ppt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37525" y="6450013"/>
            <a:ext cx="46037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84015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540000" y="1447200"/>
            <a:ext cx="3959992" cy="48708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 Level 1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4008" y="1447200"/>
            <a:ext cx="3959992" cy="48708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 Level 1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pic>
        <p:nvPicPr>
          <p:cNvPr id="8" name="Picture 8" descr="Bild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6497638"/>
            <a:ext cx="3240088" cy="363537"/>
          </a:xfrm>
          <a:prstGeom prst="rect">
            <a:avLst/>
          </a:prstGeom>
          <a:noFill/>
        </p:spPr>
      </p:pic>
      <p:sp>
        <p:nvSpPr>
          <p:cNvPr id="9" name="TW_Footer_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79838" y="6562725"/>
            <a:ext cx="4359275" cy="295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180000" tIns="0" rIns="180000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700" b="1">
                <a:solidFill>
                  <a:schemeClr val="tx2"/>
                </a:solidFill>
                <a:cs typeface="+mj-cs"/>
              </a:defRPr>
            </a:lvl1pPr>
          </a:lstStyle>
          <a:p>
            <a:r>
              <a:rPr lang="de-DE" dirty="0"/>
              <a:t>Titel der Präsentation | Referent | Abteilung | Lippstadt, März 2011</a:t>
            </a:r>
          </a:p>
        </p:txBody>
      </p:sp>
      <p:sp>
        <p:nvSpPr>
          <p:cNvPr id="10" name="Auf der gleichen Seite des Rechtecks liegende Ecken abrunden 9"/>
          <p:cNvSpPr/>
          <p:nvPr userDrawn="1"/>
        </p:nvSpPr>
        <p:spPr>
          <a:xfrm>
            <a:off x="538163" y="0"/>
            <a:ext cx="3240087" cy="179388"/>
          </a:xfrm>
          <a:prstGeom prst="round2SameRect">
            <a:avLst>
              <a:gd name="adj1" fmla="val 0"/>
              <a:gd name="adj2" fmla="val 42062"/>
            </a:avLst>
          </a:prstGeom>
          <a:gradFill flip="none" rotWithShape="0">
            <a:gsLst>
              <a:gs pos="40000">
                <a:srgbClr val="FFC828"/>
              </a:gs>
              <a:gs pos="100000">
                <a:srgbClr val="FFE393"/>
              </a:gs>
            </a:gsLst>
            <a:lin ang="3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541338" y="1244600"/>
            <a:ext cx="8062912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41338" y="6551613"/>
            <a:ext cx="1058862" cy="2047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180000" tIns="0" rIns="0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>
                <a:solidFill>
                  <a:schemeClr val="tx2"/>
                </a:solidFill>
                <a:cs typeface="+mj-cs"/>
              </a:defRPr>
            </a:lvl1pPr>
          </a:lstStyle>
          <a:p>
            <a:fld id="{C59AE6FE-7338-4040-9EC6-08FFEFA6122D}" type="slidenum">
              <a:rPr lang="de-DE"/>
              <a:pPr/>
              <a:t>‹#›</a:t>
            </a:fld>
            <a:endParaRPr lang="de-DE" dirty="0"/>
          </a:p>
        </p:txBody>
      </p:sp>
      <p:pic>
        <p:nvPicPr>
          <p:cNvPr id="13" name="Picture 14" descr="HELLA_Logo_2D_CO_RGB_ppt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37525" y="6450013"/>
            <a:ext cx="46037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95059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40000" y="1447200"/>
            <a:ext cx="3959992" cy="639762"/>
          </a:xfrm>
        </p:spPr>
        <p:txBody>
          <a:bodyPr anchor="t" anchorCtr="0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540000" y="2132856"/>
            <a:ext cx="3959992" cy="4185144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Level 1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4008" y="1447200"/>
            <a:ext cx="3959992" cy="639762"/>
          </a:xfrm>
        </p:spPr>
        <p:txBody>
          <a:bodyPr anchor="t" anchorCtr="0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4008" y="2132856"/>
            <a:ext cx="3959992" cy="4185144"/>
          </a:xfrm>
        </p:spPr>
        <p:txBody>
          <a:bodyPr/>
          <a:lstStyle>
            <a:lvl1pPr>
              <a:defRPr sz="1600"/>
            </a:lvl1pPr>
            <a:lvl2pPr>
              <a:defRPr sz="1600" baseline="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Level 1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pic>
        <p:nvPicPr>
          <p:cNvPr id="10" name="Picture 8" descr="Bild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6497638"/>
            <a:ext cx="3240088" cy="363537"/>
          </a:xfrm>
          <a:prstGeom prst="rect">
            <a:avLst/>
          </a:prstGeom>
          <a:noFill/>
        </p:spPr>
      </p:pic>
      <p:sp>
        <p:nvSpPr>
          <p:cNvPr id="11" name="TW_Footer_1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779838" y="6562725"/>
            <a:ext cx="4359275" cy="295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180000" tIns="0" rIns="180000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700" b="1">
                <a:solidFill>
                  <a:schemeClr val="tx2"/>
                </a:solidFill>
                <a:cs typeface="+mj-cs"/>
              </a:defRPr>
            </a:lvl1pPr>
          </a:lstStyle>
          <a:p>
            <a:r>
              <a:rPr lang="de-DE" dirty="0"/>
              <a:t>Titel der Präsentation | Referent | Abteilung | Lippstadt, März 2011</a:t>
            </a:r>
          </a:p>
        </p:txBody>
      </p:sp>
      <p:sp>
        <p:nvSpPr>
          <p:cNvPr id="12" name="Auf der gleichen Seite des Rechtecks liegende Ecken abrunden 11"/>
          <p:cNvSpPr/>
          <p:nvPr userDrawn="1"/>
        </p:nvSpPr>
        <p:spPr>
          <a:xfrm>
            <a:off x="538163" y="0"/>
            <a:ext cx="3240087" cy="179388"/>
          </a:xfrm>
          <a:prstGeom prst="round2SameRect">
            <a:avLst>
              <a:gd name="adj1" fmla="val 0"/>
              <a:gd name="adj2" fmla="val 42062"/>
            </a:avLst>
          </a:prstGeom>
          <a:gradFill flip="none" rotWithShape="0">
            <a:gsLst>
              <a:gs pos="40000">
                <a:srgbClr val="FFC828"/>
              </a:gs>
              <a:gs pos="100000">
                <a:srgbClr val="FFE393"/>
              </a:gs>
            </a:gsLst>
            <a:lin ang="3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/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541338" y="1244600"/>
            <a:ext cx="8062912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541338" y="6551613"/>
            <a:ext cx="1058862" cy="2047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180000" tIns="0" rIns="0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>
                <a:solidFill>
                  <a:schemeClr val="tx2"/>
                </a:solidFill>
                <a:cs typeface="+mj-cs"/>
              </a:defRPr>
            </a:lvl1pPr>
          </a:lstStyle>
          <a:p>
            <a:fld id="{C59AE6FE-7338-4040-9EC6-08FFEFA6122D}" type="slidenum">
              <a:rPr lang="de-DE"/>
              <a:pPr/>
              <a:t>‹#›</a:t>
            </a:fld>
            <a:endParaRPr lang="de-DE" dirty="0"/>
          </a:p>
        </p:txBody>
      </p:sp>
      <p:pic>
        <p:nvPicPr>
          <p:cNvPr id="15" name="Picture 14" descr="HELLA_Logo_2D_CO_RGB_ppt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37525" y="6450013"/>
            <a:ext cx="46037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54825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pic>
        <p:nvPicPr>
          <p:cNvPr id="6" name="Picture 8" descr="Bild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6497638"/>
            <a:ext cx="3240088" cy="363537"/>
          </a:xfrm>
          <a:prstGeom prst="rect">
            <a:avLst/>
          </a:prstGeom>
          <a:noFill/>
        </p:spPr>
      </p:pic>
      <p:sp>
        <p:nvSpPr>
          <p:cNvPr id="7" name="TW_Footer_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79838" y="6562725"/>
            <a:ext cx="4359275" cy="295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180000" tIns="0" rIns="180000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700" b="1">
                <a:solidFill>
                  <a:schemeClr val="tx2"/>
                </a:solidFill>
                <a:cs typeface="+mj-cs"/>
              </a:defRPr>
            </a:lvl1pPr>
          </a:lstStyle>
          <a:p>
            <a:r>
              <a:rPr lang="de-DE" dirty="0"/>
              <a:t>Titel der Präsentation | Referent | Abteilung | Lippstadt, März 2011</a:t>
            </a:r>
          </a:p>
        </p:txBody>
      </p:sp>
      <p:sp>
        <p:nvSpPr>
          <p:cNvPr id="8" name="Auf der gleichen Seite des Rechtecks liegende Ecken abrunden 7"/>
          <p:cNvSpPr/>
          <p:nvPr userDrawn="1"/>
        </p:nvSpPr>
        <p:spPr>
          <a:xfrm>
            <a:off x="538163" y="0"/>
            <a:ext cx="3240087" cy="179388"/>
          </a:xfrm>
          <a:prstGeom prst="round2SameRect">
            <a:avLst>
              <a:gd name="adj1" fmla="val 0"/>
              <a:gd name="adj2" fmla="val 42062"/>
            </a:avLst>
          </a:prstGeom>
          <a:gradFill flip="none" rotWithShape="0">
            <a:gsLst>
              <a:gs pos="40000">
                <a:srgbClr val="FFC828"/>
              </a:gs>
              <a:gs pos="100000">
                <a:srgbClr val="FFE393"/>
              </a:gs>
            </a:gsLst>
            <a:lin ang="3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541338" y="1244600"/>
            <a:ext cx="8062912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41338" y="6551613"/>
            <a:ext cx="1058862" cy="2047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180000" tIns="0" rIns="0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>
                <a:solidFill>
                  <a:schemeClr val="tx2"/>
                </a:solidFill>
                <a:cs typeface="+mj-cs"/>
              </a:defRPr>
            </a:lvl1pPr>
          </a:lstStyle>
          <a:p>
            <a:fld id="{C59AE6FE-7338-4040-9EC6-08FFEFA6122D}" type="slidenum">
              <a:rPr lang="de-DE"/>
              <a:pPr/>
              <a:t>‹#›</a:t>
            </a:fld>
            <a:endParaRPr lang="de-DE" dirty="0"/>
          </a:p>
        </p:txBody>
      </p:sp>
      <p:pic>
        <p:nvPicPr>
          <p:cNvPr id="11" name="Picture 14" descr="HELLA_Logo_2D_CO_RGB_ppt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37525" y="6450013"/>
            <a:ext cx="46037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30952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Bild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6497638"/>
            <a:ext cx="3240088" cy="363537"/>
          </a:xfrm>
          <a:prstGeom prst="rect">
            <a:avLst/>
          </a:prstGeom>
          <a:noFill/>
        </p:spPr>
      </p:pic>
      <p:sp>
        <p:nvSpPr>
          <p:cNvPr id="6" name="TW_Footer_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79838" y="6562725"/>
            <a:ext cx="4359275" cy="295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180000" tIns="0" rIns="180000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700" b="1">
                <a:solidFill>
                  <a:schemeClr val="tx2"/>
                </a:solidFill>
                <a:cs typeface="+mj-cs"/>
              </a:defRPr>
            </a:lvl1pPr>
          </a:lstStyle>
          <a:p>
            <a:r>
              <a:rPr lang="de-DE" dirty="0"/>
              <a:t>Titel der Präsentation | Referent | Abteilung | Lippstadt, März 2011</a:t>
            </a:r>
          </a:p>
        </p:txBody>
      </p:sp>
      <p:sp>
        <p:nvSpPr>
          <p:cNvPr id="7" name="Auf der gleichen Seite des Rechtecks liegende Ecken abrunden 6"/>
          <p:cNvSpPr/>
          <p:nvPr userDrawn="1"/>
        </p:nvSpPr>
        <p:spPr>
          <a:xfrm>
            <a:off x="538163" y="0"/>
            <a:ext cx="3240087" cy="179388"/>
          </a:xfrm>
          <a:prstGeom prst="round2SameRect">
            <a:avLst>
              <a:gd name="adj1" fmla="val 0"/>
              <a:gd name="adj2" fmla="val 42062"/>
            </a:avLst>
          </a:prstGeom>
          <a:gradFill flip="none" rotWithShape="0">
            <a:gsLst>
              <a:gs pos="40000">
                <a:srgbClr val="FFC828"/>
              </a:gs>
              <a:gs pos="100000">
                <a:srgbClr val="FFE393"/>
              </a:gs>
            </a:gsLst>
            <a:lin ang="3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541338" y="1244600"/>
            <a:ext cx="8062912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41338" y="6551613"/>
            <a:ext cx="1058862" cy="2047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180000" tIns="0" rIns="0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>
                <a:solidFill>
                  <a:schemeClr val="tx2"/>
                </a:solidFill>
                <a:cs typeface="+mj-cs"/>
              </a:defRPr>
            </a:lvl1pPr>
          </a:lstStyle>
          <a:p>
            <a:fld id="{C59AE6FE-7338-4040-9EC6-08FFEFA6122D}" type="slidenum">
              <a:rPr lang="de-DE"/>
              <a:pPr/>
              <a:t>‹#›</a:t>
            </a:fld>
            <a:endParaRPr lang="de-DE" dirty="0"/>
          </a:p>
        </p:txBody>
      </p:sp>
      <p:pic>
        <p:nvPicPr>
          <p:cNvPr id="10" name="Picture 14" descr="HELLA_Logo_2D_CO_RGB_ppt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37525" y="6450013"/>
            <a:ext cx="46037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6338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40000" y="360000"/>
            <a:ext cx="8067600" cy="885600"/>
          </a:xfrm>
          <a:prstGeom prst="rect">
            <a:avLst/>
          </a:prstGeom>
        </p:spPr>
        <p:txBody>
          <a:bodyPr vert="horz" lIns="0" tIns="90000" rIns="0" bIns="0" rtlCol="0" anchor="t" anchorCtr="0">
            <a:noAutofit/>
          </a:bodyPr>
          <a:lstStyle/>
          <a:p>
            <a:r>
              <a:rPr lang="de-DE" dirty="0"/>
              <a:t>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40000" y="1447200"/>
            <a:ext cx="8064000" cy="4870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 Level 1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7" name="TW_Footer_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79838" y="6562725"/>
            <a:ext cx="4359275" cy="295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180000" tIns="0" rIns="180000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7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Titel der Präsentation | Referent | Abteilung | Lippstadt, März 2011</a:t>
            </a:r>
            <a:endParaRPr lang="de-DE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41338" y="6551613"/>
            <a:ext cx="1058862" cy="2047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180000" tIns="0" rIns="0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59AE6FE-7338-4040-9EC6-08FFEFA6122D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2804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000" b="1" kern="12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66400" indent="-266400" algn="l" defTabSz="914400" rtl="0" eaLnBrk="1" latinLnBrk="0" hangingPunct="1">
        <a:spcBef>
          <a:spcPts val="1400"/>
        </a:spcBef>
        <a:spcAft>
          <a:spcPts val="600"/>
        </a:spcAft>
        <a:buSzPct val="90000"/>
        <a:buFont typeface="Wingdings" pitchFamily="2" charset="2"/>
        <a:buChar char="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46400" indent="-176400" algn="l" defTabSz="914400" rtl="0" eaLnBrk="1" latinLnBrk="0" hangingPunct="1">
        <a:spcBef>
          <a:spcPts val="800"/>
        </a:spcBef>
        <a:buFont typeface="Arial" pitchFamily="34" charset="0"/>
        <a:buChar char="•"/>
        <a:defRPr sz="16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30000" indent="-187200" algn="l" defTabSz="914400" rtl="0" eaLnBrk="1" latinLnBrk="0" hangingPunct="1">
        <a:spcBef>
          <a:spcPts val="800"/>
        </a:spcBef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10000" indent="-180000" algn="l" defTabSz="914400" rtl="0" eaLnBrk="1" latinLnBrk="0" hangingPunct="1"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986400" indent="-176400" algn="l" defTabSz="914400" rtl="0" eaLnBrk="1" latinLnBrk="0" hangingPunct="1"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Intrari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956400" y="3416400"/>
            <a:ext cx="4647600" cy="372640"/>
          </a:xfrm>
        </p:spPr>
        <p:txBody>
          <a:bodyPr/>
          <a:lstStyle/>
          <a:p>
            <a:r>
              <a:rPr lang="en-US" dirty="0"/>
              <a:t>Craiova, Mai 2019</a:t>
            </a:r>
          </a:p>
        </p:txBody>
      </p:sp>
      <p:sp>
        <p:nvSpPr>
          <p:cNvPr id="4" name="Rectangle 32"/>
          <p:cNvSpPr>
            <a:spLocks noChangeArrowheads="1"/>
          </p:cNvSpPr>
          <p:nvPr/>
        </p:nvSpPr>
        <p:spPr bwMode="auto">
          <a:xfrm>
            <a:off x="3976688" y="6567488"/>
            <a:ext cx="1228725" cy="2047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80000" tIns="0" rIns="0" bIns="0"/>
          <a:lstStyle/>
          <a:p>
            <a:pPr eaLnBrk="0" hangingPunct="0"/>
            <a:r>
              <a:rPr lang="de-DE" sz="6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F-7761EN_C (2011-06</a:t>
            </a:r>
            <a:r>
              <a:rPr lang="de-DE" sz="600" dirty="0">
                <a:solidFill>
                  <a:schemeClr val="tx2"/>
                </a:solidFill>
                <a:cs typeface="Arial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45773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/>
              <a:t>Intrari</a:t>
            </a:r>
            <a:br>
              <a:rPr lang="en-GB" dirty="0"/>
            </a:br>
            <a:r>
              <a:rPr lang="en-GB" dirty="0"/>
              <a:t>3 </a:t>
            </a:r>
            <a:r>
              <a:rPr lang="en-GB" dirty="0" err="1"/>
              <a:t>tipuri</a:t>
            </a:r>
            <a:r>
              <a:rPr lang="en-GB" dirty="0"/>
              <a:t> de </a:t>
            </a:r>
            <a:r>
              <a:rPr lang="en-GB" dirty="0" err="1"/>
              <a:t>intrari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err="1"/>
              <a:t>Intrari</a:t>
            </a:r>
            <a:r>
              <a:rPr lang="en-US" dirty="0"/>
              <a:t>, Craiova, Mai 2019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9AE6FE-7338-4040-9EC6-08FFEFA6122D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8203" name="Rectangle 3"/>
          <p:cNvSpPr>
            <a:spLocks/>
          </p:cNvSpPr>
          <p:nvPr/>
        </p:nvSpPr>
        <p:spPr bwMode="auto">
          <a:xfrm>
            <a:off x="541338" y="1447800"/>
            <a:ext cx="8062912" cy="487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800100" lvl="1" indent="-342900" fontAlgn="base">
              <a:spcBef>
                <a:spcPts val="1400"/>
              </a:spcBef>
              <a:spcAft>
                <a:spcPts val="600"/>
              </a:spcAft>
              <a:buClr>
                <a:schemeClr val="tx1"/>
              </a:buClr>
              <a:buSzPts val="1400"/>
              <a:buAutoNum type="arabicPeriod"/>
              <a:tabLst>
                <a:tab pos="266700" algn="l"/>
              </a:tabLst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Butoane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digitale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800100" lvl="1" indent="-342900" fontAlgn="base">
              <a:spcBef>
                <a:spcPts val="1400"/>
              </a:spcBef>
              <a:spcAft>
                <a:spcPts val="600"/>
              </a:spcAft>
              <a:buClr>
                <a:schemeClr val="tx1"/>
              </a:buClr>
              <a:buSzPts val="1400"/>
              <a:buAutoNum type="arabicPeriod"/>
              <a:tabLst>
                <a:tab pos="266700" algn="l"/>
              </a:tabLst>
            </a:pPr>
            <a:r>
              <a:rPr lang="en-US" sz="1600" baseline="0" dirty="0" err="1">
                <a:latin typeface="Arial" pitchFamily="34" charset="0"/>
              </a:rPr>
              <a:t>Potentiometru</a:t>
            </a:r>
            <a:endParaRPr lang="en-US" sz="1600" baseline="0" dirty="0">
              <a:latin typeface="Arial" pitchFamily="34" charset="0"/>
            </a:endParaRPr>
          </a:p>
          <a:p>
            <a:pPr marL="800100" lvl="1" indent="-342900" fontAlgn="base">
              <a:spcBef>
                <a:spcPts val="1400"/>
              </a:spcBef>
              <a:spcAft>
                <a:spcPts val="600"/>
              </a:spcAft>
              <a:buClr>
                <a:schemeClr val="tx1"/>
              </a:buClr>
              <a:buSzPts val="1400"/>
              <a:buAutoNum type="arabicPeriod"/>
              <a:tabLst>
                <a:tab pos="266700" algn="l"/>
              </a:tabLst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Senzori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de </a:t>
            </a: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temperatura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061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/>
              <a:t>Intrari</a:t>
            </a:r>
            <a:br>
              <a:rPr lang="en-GB" dirty="0"/>
            </a:br>
            <a:r>
              <a:rPr lang="en-GB" dirty="0" err="1"/>
              <a:t>Citire</a:t>
            </a:r>
            <a:r>
              <a:rPr lang="en-GB" dirty="0"/>
              <a:t> </a:t>
            </a:r>
            <a:r>
              <a:rPr lang="en-GB" dirty="0" err="1"/>
              <a:t>butoane</a:t>
            </a:r>
            <a:br>
              <a:rPr lang="en-GB" b="0" dirty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err="1"/>
              <a:t>Intrari</a:t>
            </a:r>
            <a:r>
              <a:rPr lang="en-US" dirty="0"/>
              <a:t>, Craiova, Mai 2019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9AE6FE-7338-4040-9EC6-08FFEFA6122D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8203" name="Rectangle 3"/>
          <p:cNvSpPr>
            <a:spLocks/>
          </p:cNvSpPr>
          <p:nvPr/>
        </p:nvSpPr>
        <p:spPr bwMode="auto">
          <a:xfrm>
            <a:off x="541338" y="1447800"/>
            <a:ext cx="8062912" cy="487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742950" lvl="1" indent="-285750" fontAlgn="base">
              <a:spcBef>
                <a:spcPts val="1400"/>
              </a:spcBef>
              <a:spcAft>
                <a:spcPts val="600"/>
              </a:spcAft>
              <a:buClr>
                <a:schemeClr val="tx1"/>
              </a:buClr>
              <a:buSzPts val="1400"/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lang="en-US" sz="1600" dirty="0" err="1">
                <a:latin typeface="Arial" pitchFamily="34" charset="0"/>
              </a:rPr>
              <a:t>Buton</a:t>
            </a:r>
            <a:r>
              <a:rPr lang="en-US" sz="1600" dirty="0">
                <a:latin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</a:rPr>
              <a:t>stanga</a:t>
            </a:r>
            <a:endParaRPr lang="en-US" sz="1600" dirty="0">
              <a:latin typeface="Arial" pitchFamily="34" charset="0"/>
            </a:endParaRPr>
          </a:p>
          <a:p>
            <a:pPr marL="1200150" lvl="2" indent="-285750" fontAlgn="base">
              <a:spcBef>
                <a:spcPts val="1400"/>
              </a:spcBef>
              <a:spcAft>
                <a:spcPts val="600"/>
              </a:spcAft>
              <a:buClr>
                <a:schemeClr val="tx1"/>
              </a:buClr>
              <a:buSzPts val="1400"/>
              <a:buFont typeface="Wingdings" panose="05000000000000000000" pitchFamily="2" charset="2"/>
              <a:buChar char="Ø"/>
              <a:tabLst>
                <a:tab pos="266700" algn="l"/>
              </a:tabLst>
            </a:pPr>
            <a:r>
              <a:rPr lang="en-US" sz="1600" dirty="0">
                <a:latin typeface="Arial" pitchFamily="34" charset="0"/>
              </a:rPr>
              <a:t>Pin: RB0</a:t>
            </a:r>
          </a:p>
          <a:p>
            <a:pPr marL="1200150" lvl="2" indent="-285750" fontAlgn="base">
              <a:spcBef>
                <a:spcPts val="1400"/>
              </a:spcBef>
              <a:spcAft>
                <a:spcPts val="600"/>
              </a:spcAft>
              <a:buClr>
                <a:schemeClr val="tx1"/>
              </a:buClr>
              <a:buSzPts val="1400"/>
              <a:buFont typeface="Wingdings" panose="05000000000000000000" pitchFamily="2" charset="2"/>
              <a:buChar char="Ø"/>
              <a:tabLst>
                <a:tab pos="266700" algn="l"/>
              </a:tabLst>
            </a:pPr>
            <a:r>
              <a:rPr lang="en-US" sz="1600" dirty="0" err="1">
                <a:latin typeface="Arial" pitchFamily="34" charset="0"/>
              </a:rPr>
              <a:t>Buton</a:t>
            </a:r>
            <a:r>
              <a:rPr lang="en-US" sz="1600" dirty="0">
                <a:latin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</a:rPr>
              <a:t>apasat</a:t>
            </a:r>
            <a:r>
              <a:rPr lang="en-US" sz="1600" dirty="0">
                <a:latin typeface="Arial" pitchFamily="34" charset="0"/>
              </a:rPr>
              <a:t>: 1 logic =&gt; 0 logic</a:t>
            </a:r>
          </a:p>
          <a:p>
            <a:pPr marL="1200150" lvl="2" indent="-285750" fontAlgn="base">
              <a:spcBef>
                <a:spcPts val="1400"/>
              </a:spcBef>
              <a:spcAft>
                <a:spcPts val="600"/>
              </a:spcAft>
              <a:buClr>
                <a:schemeClr val="tx1"/>
              </a:buClr>
              <a:buSzPts val="1400"/>
              <a:buFont typeface="Wingdings" panose="05000000000000000000" pitchFamily="2" charset="2"/>
              <a:buChar char="Ø"/>
              <a:tabLst>
                <a:tab pos="266700" algn="l"/>
              </a:tabLst>
            </a:pPr>
            <a:r>
              <a:rPr lang="en-US" sz="1600" dirty="0" err="1">
                <a:latin typeface="Arial" pitchFamily="34" charset="0"/>
              </a:rPr>
              <a:t>Genereaza</a:t>
            </a:r>
            <a:r>
              <a:rPr lang="en-US" sz="1600" dirty="0">
                <a:latin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</a:rPr>
              <a:t>eveniment</a:t>
            </a:r>
            <a:r>
              <a:rPr lang="en-US" sz="1600" dirty="0">
                <a:latin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</a:rPr>
              <a:t>leftButtonEv</a:t>
            </a:r>
            <a:endParaRPr lang="en-US" sz="1600" dirty="0">
              <a:latin typeface="Arial" pitchFamily="34" charset="0"/>
            </a:endParaRPr>
          </a:p>
          <a:p>
            <a:pPr marL="742950" lvl="1" indent="-285750" fontAlgn="base">
              <a:spcBef>
                <a:spcPts val="1400"/>
              </a:spcBef>
              <a:spcAft>
                <a:spcPts val="600"/>
              </a:spcAft>
              <a:buClr>
                <a:schemeClr val="tx1"/>
              </a:buClr>
              <a:buSzPts val="1400"/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Buton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dreapta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1200150" lvl="2" indent="-285750" fontAlgn="base">
              <a:spcBef>
                <a:spcPts val="1400"/>
              </a:spcBef>
              <a:spcAft>
                <a:spcPts val="600"/>
              </a:spcAft>
              <a:buClr>
                <a:schemeClr val="tx1"/>
              </a:buClr>
              <a:buSzPts val="1400"/>
              <a:buFont typeface="Wingdings" panose="05000000000000000000" pitchFamily="2" charset="2"/>
              <a:buChar char="Ø"/>
              <a:tabLst>
                <a:tab pos="266700" algn="l"/>
              </a:tabLst>
            </a:pPr>
            <a:r>
              <a:rPr lang="en-US" sz="1600" dirty="0">
                <a:latin typeface="Arial" pitchFamily="34" charset="0"/>
              </a:rPr>
              <a:t>Pin: RA5</a:t>
            </a:r>
          </a:p>
          <a:p>
            <a:pPr marL="1200150" lvl="2" indent="-285750" fontAlgn="base">
              <a:spcBef>
                <a:spcPts val="1400"/>
              </a:spcBef>
              <a:spcAft>
                <a:spcPts val="600"/>
              </a:spcAft>
              <a:buClr>
                <a:schemeClr val="tx1"/>
              </a:buClr>
              <a:buSzPts val="1400"/>
              <a:buFont typeface="Wingdings" panose="05000000000000000000" pitchFamily="2" charset="2"/>
              <a:buChar char="Ø"/>
              <a:tabLst>
                <a:tab pos="266700" algn="l"/>
              </a:tabLst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Buton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apasat</a:t>
            </a:r>
            <a:r>
              <a:rPr lang="en-US" sz="1600" dirty="0">
                <a:latin typeface="Arial" pitchFamily="34" charset="0"/>
              </a:rPr>
              <a:t>: 1 logic =&gt; 0 logic</a:t>
            </a:r>
          </a:p>
          <a:p>
            <a:pPr marL="1200150" lvl="2" indent="-285750" fontAlgn="base">
              <a:spcBef>
                <a:spcPts val="1400"/>
              </a:spcBef>
              <a:spcAft>
                <a:spcPts val="600"/>
              </a:spcAft>
              <a:buClr>
                <a:schemeClr val="tx1"/>
              </a:buClr>
              <a:buSzPts val="1400"/>
              <a:buFont typeface="Wingdings" panose="05000000000000000000" pitchFamily="2" charset="2"/>
              <a:buChar char="Ø"/>
              <a:tabLst>
                <a:tab pos="266700" algn="l"/>
              </a:tabLst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Genereaza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eveniment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rightButtonEv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742950" lvl="1" indent="-285750" fontAlgn="base">
              <a:spcBef>
                <a:spcPts val="1400"/>
              </a:spcBef>
              <a:spcAft>
                <a:spcPts val="600"/>
              </a:spcAft>
              <a:buClr>
                <a:schemeClr val="tx1"/>
              </a:buClr>
              <a:buSzPts val="1400"/>
              <a:buFont typeface="Arial" panose="020B0604020202020204" pitchFamily="34" charset="0"/>
              <a:buChar char="•"/>
              <a:tabLst>
                <a:tab pos="266700" algn="l"/>
              </a:tabLst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554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/>
              <a:t>Intrari</a:t>
            </a:r>
            <a:br>
              <a:rPr lang="en-GB" dirty="0"/>
            </a:br>
            <a:r>
              <a:rPr lang="en-GB" dirty="0" err="1"/>
              <a:t>Citire</a:t>
            </a:r>
            <a:r>
              <a:rPr lang="en-GB" dirty="0"/>
              <a:t> </a:t>
            </a:r>
            <a:r>
              <a:rPr lang="en-GB" dirty="0" err="1"/>
              <a:t>potentiometru</a:t>
            </a:r>
            <a:br>
              <a:rPr lang="en-GB" b="0" dirty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err="1"/>
              <a:t>Intrari</a:t>
            </a:r>
            <a:r>
              <a:rPr lang="en-US" dirty="0"/>
              <a:t>, Craiova, Mai 2019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9AE6FE-7338-4040-9EC6-08FFEFA6122D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8203" name="Rectangle 3"/>
          <p:cNvSpPr>
            <a:spLocks/>
          </p:cNvSpPr>
          <p:nvPr/>
        </p:nvSpPr>
        <p:spPr bwMode="auto">
          <a:xfrm>
            <a:off x="541338" y="1447800"/>
            <a:ext cx="8062912" cy="487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742950" lvl="1" indent="-285750" fontAlgn="base">
              <a:spcBef>
                <a:spcPts val="1400"/>
              </a:spcBef>
              <a:spcAft>
                <a:spcPts val="600"/>
              </a:spcAft>
              <a:buClr>
                <a:schemeClr val="tx1"/>
              </a:buClr>
              <a:buSzPts val="1400"/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lang="en-US" sz="1600" dirty="0" err="1">
                <a:latin typeface="Arial" pitchFamily="34" charset="0"/>
              </a:rPr>
              <a:t>Potentiometru</a:t>
            </a:r>
            <a:r>
              <a:rPr lang="en-US" sz="1600" dirty="0">
                <a:latin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</a:rPr>
              <a:t>pentru</a:t>
            </a:r>
            <a:r>
              <a:rPr lang="en-US" sz="1600" dirty="0">
                <a:latin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</a:rPr>
              <a:t>selectie</a:t>
            </a:r>
            <a:r>
              <a:rPr lang="en-US" sz="1600" dirty="0">
                <a:latin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</a:rPr>
              <a:t>temperatura</a:t>
            </a:r>
            <a:r>
              <a:rPr lang="en-US" sz="1600" dirty="0">
                <a:latin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</a:rPr>
              <a:t>dorita</a:t>
            </a:r>
            <a:endParaRPr lang="en-US" sz="1600" dirty="0">
              <a:latin typeface="Arial" pitchFamily="34" charset="0"/>
            </a:endParaRPr>
          </a:p>
          <a:p>
            <a:pPr marL="1200150" lvl="2" indent="-285750" fontAlgn="base">
              <a:spcBef>
                <a:spcPts val="1400"/>
              </a:spcBef>
              <a:spcAft>
                <a:spcPts val="600"/>
              </a:spcAft>
              <a:buClr>
                <a:schemeClr val="tx1"/>
              </a:buClr>
              <a:buSzPts val="1400"/>
              <a:buFont typeface="Wingdings" panose="05000000000000000000" pitchFamily="2" charset="2"/>
              <a:buChar char="Ø"/>
              <a:tabLst>
                <a:tab pos="266700" algn="l"/>
              </a:tabLst>
            </a:pPr>
            <a:r>
              <a:rPr lang="en-US" sz="1600" dirty="0">
                <a:latin typeface="Arial" pitchFamily="34" charset="0"/>
              </a:rPr>
              <a:t>Pin: AN0</a:t>
            </a:r>
          </a:p>
          <a:p>
            <a:pPr marL="1200150" lvl="2" indent="-285750" fontAlgn="base">
              <a:spcBef>
                <a:spcPts val="1400"/>
              </a:spcBef>
              <a:spcAft>
                <a:spcPts val="600"/>
              </a:spcAft>
              <a:buClr>
                <a:schemeClr val="tx1"/>
              </a:buClr>
              <a:buSzPts val="1400"/>
              <a:buFont typeface="Wingdings" panose="05000000000000000000" pitchFamily="2" charset="2"/>
              <a:buChar char="Ø"/>
              <a:tabLst>
                <a:tab pos="266700" algn="l"/>
              </a:tabLst>
            </a:pPr>
            <a:r>
              <a:rPr lang="en-US" sz="1600" dirty="0" err="1">
                <a:latin typeface="Arial" pitchFamily="34" charset="0"/>
              </a:rPr>
              <a:t>Folosim</a:t>
            </a:r>
            <a:r>
              <a:rPr lang="en-US" sz="1600" dirty="0">
                <a:latin typeface="Arial" pitchFamily="34" charset="0"/>
              </a:rPr>
              <a:t>: </a:t>
            </a:r>
            <a:r>
              <a:rPr lang="en-US" sz="1600" dirty="0" err="1">
                <a:latin typeface="Arial" pitchFamily="34" charset="0"/>
              </a:rPr>
              <a:t>ADCRead</a:t>
            </a:r>
            <a:r>
              <a:rPr lang="en-US" sz="1600" dirty="0">
                <a:latin typeface="Arial" pitchFamily="34" charset="0"/>
              </a:rPr>
              <a:t> ()</a:t>
            </a:r>
          </a:p>
          <a:p>
            <a:pPr marL="1200150" lvl="2" indent="-285750" fontAlgn="base">
              <a:spcBef>
                <a:spcPts val="1400"/>
              </a:spcBef>
              <a:spcAft>
                <a:spcPts val="600"/>
              </a:spcAft>
              <a:buClr>
                <a:schemeClr val="tx1"/>
              </a:buClr>
              <a:buSzPts val="1400"/>
              <a:buFont typeface="Wingdings" panose="05000000000000000000" pitchFamily="2" charset="2"/>
              <a:buChar char="Ø"/>
              <a:tabLst>
                <a:tab pos="266700" algn="l"/>
              </a:tabLst>
            </a:pPr>
            <a:r>
              <a:rPr lang="en-US" sz="1600" dirty="0" err="1">
                <a:latin typeface="Arial" pitchFamily="34" charset="0"/>
              </a:rPr>
              <a:t>Conversie</a:t>
            </a:r>
            <a:r>
              <a:rPr lang="en-US" sz="1600" dirty="0">
                <a:latin typeface="Arial" pitchFamily="34" charset="0"/>
              </a:rPr>
              <a:t> in </a:t>
            </a:r>
            <a:r>
              <a:rPr lang="en-US" sz="1600" dirty="0" err="1">
                <a:latin typeface="Arial" pitchFamily="34" charset="0"/>
              </a:rPr>
              <a:t>temperatura</a:t>
            </a:r>
            <a:r>
              <a:rPr lang="en-US" sz="1600" dirty="0">
                <a:latin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</a:rPr>
              <a:t>dorita</a:t>
            </a:r>
            <a:r>
              <a:rPr lang="en-US" sz="1600" dirty="0">
                <a:latin typeface="Arial" pitchFamily="34" charset="0"/>
              </a:rPr>
              <a:t>: </a:t>
            </a:r>
            <a:r>
              <a:rPr lang="en-US" sz="1600" dirty="0" err="1">
                <a:latin typeface="Arial" pitchFamily="34" charset="0"/>
              </a:rPr>
              <a:t>plaja</a:t>
            </a:r>
            <a:r>
              <a:rPr lang="en-US" sz="1600" dirty="0">
                <a:latin typeface="Arial" pitchFamily="34" charset="0"/>
              </a:rPr>
              <a:t> 0..1023 =&gt; 16..31</a:t>
            </a:r>
          </a:p>
        </p:txBody>
      </p:sp>
    </p:spTree>
    <p:extLst>
      <p:ext uri="{BB962C8B-B14F-4D97-AF65-F5344CB8AC3E}">
        <p14:creationId xmlns:p14="http://schemas.microsoft.com/office/powerpoint/2010/main" val="1622817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/>
              <a:t>Intrari</a:t>
            </a:r>
            <a:br>
              <a:rPr lang="en-GB" dirty="0"/>
            </a:br>
            <a:r>
              <a:rPr lang="en-GB" dirty="0" err="1"/>
              <a:t>Citire</a:t>
            </a:r>
            <a:r>
              <a:rPr lang="en-GB" dirty="0"/>
              <a:t> </a:t>
            </a:r>
            <a:r>
              <a:rPr lang="en-GB" dirty="0" err="1"/>
              <a:t>senzori</a:t>
            </a:r>
            <a:r>
              <a:rPr lang="en-GB" dirty="0"/>
              <a:t> </a:t>
            </a:r>
            <a:r>
              <a:rPr lang="en-GB" dirty="0" err="1"/>
              <a:t>temperatura</a:t>
            </a:r>
            <a:br>
              <a:rPr lang="en-GB" b="0" dirty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err="1"/>
              <a:t>Intrari</a:t>
            </a:r>
            <a:r>
              <a:rPr lang="en-US" dirty="0"/>
              <a:t>, Craiova, Mai 2019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9AE6FE-7338-4040-9EC6-08FFEFA6122D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8203" name="Rectangle 3"/>
          <p:cNvSpPr>
            <a:spLocks/>
          </p:cNvSpPr>
          <p:nvPr/>
        </p:nvSpPr>
        <p:spPr bwMode="auto">
          <a:xfrm>
            <a:off x="541338" y="1447800"/>
            <a:ext cx="8062912" cy="487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742950" lvl="1" indent="-285750" fontAlgn="base">
              <a:spcBef>
                <a:spcPts val="1400"/>
              </a:spcBef>
              <a:spcAft>
                <a:spcPts val="600"/>
              </a:spcAft>
              <a:buClr>
                <a:schemeClr val="tx1"/>
              </a:buClr>
              <a:buSzPts val="1400"/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lang="en-US" sz="1600" dirty="0" err="1">
                <a:latin typeface="Arial" pitchFamily="34" charset="0"/>
              </a:rPr>
              <a:t>Temeperatura</a:t>
            </a:r>
            <a:r>
              <a:rPr lang="en-US" sz="1600" dirty="0">
                <a:latin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</a:rPr>
              <a:t>exterioara</a:t>
            </a:r>
            <a:r>
              <a:rPr lang="en-US" sz="1600" dirty="0">
                <a:latin typeface="Arial" pitchFamily="34" charset="0"/>
              </a:rPr>
              <a:t>: </a:t>
            </a:r>
            <a:r>
              <a:rPr lang="en-US" sz="1600" dirty="0" err="1">
                <a:latin typeface="Arial" pitchFamily="34" charset="0"/>
              </a:rPr>
              <a:t>senzor</a:t>
            </a:r>
            <a:r>
              <a:rPr lang="en-US" sz="1600" dirty="0">
                <a:latin typeface="Arial" pitchFamily="34" charset="0"/>
              </a:rPr>
              <a:t> de </a:t>
            </a:r>
            <a:r>
              <a:rPr lang="en-US" sz="1600" dirty="0" err="1">
                <a:latin typeface="Arial" pitchFamily="34" charset="0"/>
              </a:rPr>
              <a:t>pe</a:t>
            </a:r>
            <a:r>
              <a:rPr lang="en-US" sz="1600" dirty="0">
                <a:latin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</a:rPr>
              <a:t>placa</a:t>
            </a:r>
            <a:r>
              <a:rPr lang="en-US" sz="1600" dirty="0">
                <a:latin typeface="Arial" pitchFamily="34" charset="0"/>
              </a:rPr>
              <a:t> </a:t>
            </a:r>
          </a:p>
          <a:p>
            <a:pPr marL="1200150" lvl="2" indent="-285750" fontAlgn="base">
              <a:spcBef>
                <a:spcPts val="1400"/>
              </a:spcBef>
              <a:spcAft>
                <a:spcPts val="600"/>
              </a:spcAft>
              <a:buClr>
                <a:schemeClr val="tx1"/>
              </a:buClr>
              <a:buSzPts val="1400"/>
              <a:buFont typeface="Wingdings" panose="05000000000000000000" pitchFamily="2" charset="2"/>
              <a:buChar char="Ø"/>
              <a:tabLst>
                <a:tab pos="266700" algn="l"/>
              </a:tabLst>
            </a:pPr>
            <a:r>
              <a:rPr lang="en-US" sz="1600" dirty="0">
                <a:latin typeface="Arial" pitchFamily="34" charset="0"/>
              </a:rPr>
              <a:t>Pin: AN1</a:t>
            </a:r>
          </a:p>
          <a:p>
            <a:pPr marL="1200150" lvl="2" indent="-285750" fontAlgn="base">
              <a:spcBef>
                <a:spcPts val="1400"/>
              </a:spcBef>
              <a:spcAft>
                <a:spcPts val="600"/>
              </a:spcAft>
              <a:buClr>
                <a:schemeClr val="tx1"/>
              </a:buClr>
              <a:buSzPts val="1400"/>
              <a:buFont typeface="Wingdings" panose="05000000000000000000" pitchFamily="2" charset="2"/>
              <a:buChar char="Ø"/>
              <a:tabLst>
                <a:tab pos="266700" algn="l"/>
              </a:tabLst>
            </a:pPr>
            <a:r>
              <a:rPr lang="en-US" sz="1600" dirty="0" err="1">
                <a:latin typeface="Arial" pitchFamily="34" charset="0"/>
              </a:rPr>
              <a:t>Folosim</a:t>
            </a:r>
            <a:r>
              <a:rPr lang="en-US" sz="1600" dirty="0">
                <a:latin typeface="Arial" pitchFamily="34" charset="0"/>
              </a:rPr>
              <a:t>: </a:t>
            </a:r>
            <a:r>
              <a:rPr lang="en-US" sz="1600" dirty="0" err="1">
                <a:latin typeface="Arial" pitchFamily="34" charset="0"/>
              </a:rPr>
              <a:t>ADCRead</a:t>
            </a:r>
            <a:r>
              <a:rPr lang="en-US" sz="1600" dirty="0">
                <a:latin typeface="Arial" pitchFamily="34" charset="0"/>
              </a:rPr>
              <a:t> ()</a:t>
            </a:r>
          </a:p>
          <a:p>
            <a:pPr marL="1200150" lvl="2" indent="-285750" fontAlgn="base">
              <a:spcBef>
                <a:spcPts val="1400"/>
              </a:spcBef>
              <a:spcAft>
                <a:spcPts val="600"/>
              </a:spcAft>
              <a:buClr>
                <a:schemeClr val="tx1"/>
              </a:buClr>
              <a:buSzPts val="1400"/>
              <a:buFont typeface="Wingdings" panose="05000000000000000000" pitchFamily="2" charset="2"/>
              <a:buChar char="Ø"/>
              <a:tabLst>
                <a:tab pos="266700" algn="l"/>
              </a:tabLst>
            </a:pPr>
            <a:r>
              <a:rPr lang="en-US" sz="1600" dirty="0" err="1">
                <a:latin typeface="Arial" pitchFamily="34" charset="0"/>
              </a:rPr>
              <a:t>Conversie</a:t>
            </a:r>
            <a:r>
              <a:rPr lang="en-US" sz="1600" dirty="0">
                <a:latin typeface="Arial" pitchFamily="34" charset="0"/>
              </a:rPr>
              <a:t> in </a:t>
            </a:r>
            <a:r>
              <a:rPr lang="en-US" sz="1600" dirty="0" err="1">
                <a:latin typeface="Arial" pitchFamily="34" charset="0"/>
              </a:rPr>
              <a:t>temperatura</a:t>
            </a:r>
            <a:r>
              <a:rPr lang="en-US" sz="1600" dirty="0">
                <a:latin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</a:rPr>
              <a:t>dorita</a:t>
            </a:r>
            <a:r>
              <a:rPr lang="en-US" sz="1600" dirty="0">
                <a:latin typeface="Arial" pitchFamily="34" charset="0"/>
              </a:rPr>
              <a:t>: ADC =&gt; *C</a:t>
            </a:r>
          </a:p>
          <a:p>
            <a:pPr marL="742950" lvl="1" indent="-285750" fontAlgn="base">
              <a:spcBef>
                <a:spcPts val="1400"/>
              </a:spcBef>
              <a:spcAft>
                <a:spcPts val="600"/>
              </a:spcAft>
              <a:buClr>
                <a:schemeClr val="tx1"/>
              </a:buClr>
              <a:buSzPts val="1400"/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lang="en-US" sz="1600" dirty="0" err="1">
                <a:latin typeface="Arial" pitchFamily="34" charset="0"/>
              </a:rPr>
              <a:t>Temeperatura</a:t>
            </a:r>
            <a:r>
              <a:rPr lang="en-US" sz="1600" dirty="0">
                <a:latin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</a:rPr>
              <a:t>interioara</a:t>
            </a:r>
            <a:r>
              <a:rPr lang="en-US" sz="1600" dirty="0">
                <a:latin typeface="Arial" pitchFamily="34" charset="0"/>
              </a:rPr>
              <a:t>: </a:t>
            </a:r>
            <a:r>
              <a:rPr lang="en-US" sz="1600" dirty="0" err="1">
                <a:latin typeface="Arial" pitchFamily="34" charset="0"/>
              </a:rPr>
              <a:t>senzor</a:t>
            </a:r>
            <a:r>
              <a:rPr lang="en-US" sz="1600" dirty="0">
                <a:latin typeface="Arial" pitchFamily="34" charset="0"/>
              </a:rPr>
              <a:t> extern (LM35)</a:t>
            </a:r>
          </a:p>
          <a:p>
            <a:pPr marL="1200150" lvl="2" indent="-285750" fontAlgn="base">
              <a:spcBef>
                <a:spcPts val="1400"/>
              </a:spcBef>
              <a:spcAft>
                <a:spcPts val="600"/>
              </a:spcAft>
              <a:buClr>
                <a:schemeClr val="tx1"/>
              </a:buClr>
              <a:buSzPts val="1400"/>
              <a:buFont typeface="Wingdings" panose="05000000000000000000" pitchFamily="2" charset="2"/>
              <a:buChar char="Ø"/>
              <a:tabLst>
                <a:tab pos="266700" algn="l"/>
              </a:tabLst>
            </a:pPr>
            <a:r>
              <a:rPr lang="en-US" sz="1600" dirty="0">
                <a:latin typeface="Arial" pitchFamily="34" charset="0"/>
              </a:rPr>
              <a:t>Pin: AN3</a:t>
            </a:r>
          </a:p>
          <a:p>
            <a:pPr marL="1200150" lvl="2" indent="-285750" fontAlgn="base">
              <a:spcBef>
                <a:spcPts val="1400"/>
              </a:spcBef>
              <a:spcAft>
                <a:spcPts val="600"/>
              </a:spcAft>
              <a:buClr>
                <a:schemeClr val="tx1"/>
              </a:buClr>
              <a:buSzPts val="1400"/>
              <a:buFont typeface="Wingdings" panose="05000000000000000000" pitchFamily="2" charset="2"/>
              <a:buChar char="Ø"/>
              <a:tabLst>
                <a:tab pos="266700" algn="l"/>
              </a:tabLst>
            </a:pPr>
            <a:r>
              <a:rPr lang="en-US" sz="1600" dirty="0" err="1">
                <a:latin typeface="Arial" pitchFamily="34" charset="0"/>
              </a:rPr>
              <a:t>Folosim</a:t>
            </a:r>
            <a:r>
              <a:rPr lang="en-US" sz="1600" dirty="0">
                <a:latin typeface="Arial" pitchFamily="34" charset="0"/>
              </a:rPr>
              <a:t>: </a:t>
            </a:r>
            <a:r>
              <a:rPr lang="en-US" sz="1600" dirty="0" err="1">
                <a:latin typeface="Arial" pitchFamily="34" charset="0"/>
              </a:rPr>
              <a:t>ADCRead</a:t>
            </a:r>
            <a:r>
              <a:rPr lang="en-US" sz="1600" dirty="0">
                <a:latin typeface="Arial" pitchFamily="34" charset="0"/>
              </a:rPr>
              <a:t> ()</a:t>
            </a:r>
          </a:p>
          <a:p>
            <a:pPr marL="1200150" lvl="2" indent="-285750" fontAlgn="base">
              <a:spcBef>
                <a:spcPts val="1400"/>
              </a:spcBef>
              <a:spcAft>
                <a:spcPts val="600"/>
              </a:spcAft>
              <a:buClr>
                <a:schemeClr val="tx1"/>
              </a:buClr>
              <a:buSzPts val="1400"/>
              <a:buFont typeface="Wingdings" panose="05000000000000000000" pitchFamily="2" charset="2"/>
              <a:buChar char="Ø"/>
              <a:tabLst>
                <a:tab pos="266700" algn="l"/>
              </a:tabLst>
            </a:pPr>
            <a:r>
              <a:rPr lang="en-US" sz="1600" dirty="0" err="1">
                <a:latin typeface="Arial" pitchFamily="34" charset="0"/>
              </a:rPr>
              <a:t>Conversie</a:t>
            </a:r>
            <a:r>
              <a:rPr lang="en-US" sz="1600" dirty="0">
                <a:latin typeface="Arial" pitchFamily="34" charset="0"/>
              </a:rPr>
              <a:t> in </a:t>
            </a:r>
            <a:r>
              <a:rPr lang="en-US" sz="1600" dirty="0" err="1">
                <a:latin typeface="Arial" pitchFamily="34" charset="0"/>
              </a:rPr>
              <a:t>temperatura</a:t>
            </a:r>
            <a:r>
              <a:rPr lang="en-US" sz="1600" dirty="0">
                <a:latin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</a:rPr>
              <a:t>dorita</a:t>
            </a:r>
            <a:r>
              <a:rPr lang="en-US" sz="1600" dirty="0">
                <a:latin typeface="Arial" pitchFamily="34" charset="0"/>
              </a:rPr>
              <a:t>: ADC =&gt; *C</a:t>
            </a:r>
          </a:p>
          <a:p>
            <a:pPr lvl="1" fontAlgn="base">
              <a:spcBef>
                <a:spcPts val="1400"/>
              </a:spcBef>
              <a:spcAft>
                <a:spcPts val="600"/>
              </a:spcAft>
              <a:buClr>
                <a:schemeClr val="tx1"/>
              </a:buClr>
              <a:buSzPts val="1400"/>
              <a:tabLst>
                <a:tab pos="266700" algn="l"/>
              </a:tabLst>
            </a:pPr>
            <a:endParaRPr lang="en-US" sz="1600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889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/>
              <a:t>Intrari</a:t>
            </a:r>
            <a:br>
              <a:rPr lang="en-GB" dirty="0"/>
            </a:br>
            <a:r>
              <a:rPr lang="en-GB" dirty="0" err="1"/>
              <a:t>Citire</a:t>
            </a:r>
            <a:r>
              <a:rPr lang="en-GB" dirty="0"/>
              <a:t> </a:t>
            </a:r>
            <a:r>
              <a:rPr lang="en-GB" dirty="0" err="1"/>
              <a:t>senzori</a:t>
            </a:r>
            <a:r>
              <a:rPr lang="en-GB" dirty="0"/>
              <a:t> </a:t>
            </a:r>
            <a:r>
              <a:rPr lang="en-GB" dirty="0" err="1"/>
              <a:t>temperatura</a:t>
            </a:r>
            <a:br>
              <a:rPr lang="en-GB" b="0" dirty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err="1"/>
              <a:t>Intrari</a:t>
            </a:r>
            <a:r>
              <a:rPr lang="en-US" dirty="0"/>
              <a:t>, Craiova, Mai 2019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9AE6FE-7338-4040-9EC6-08FFEFA6122D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8203" name="Rectangle 3"/>
          <p:cNvSpPr>
            <a:spLocks/>
          </p:cNvSpPr>
          <p:nvPr/>
        </p:nvSpPr>
        <p:spPr bwMode="auto">
          <a:xfrm>
            <a:off x="2736358" y="1988840"/>
            <a:ext cx="3597491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1" fontAlgn="base">
              <a:spcBef>
                <a:spcPts val="1400"/>
              </a:spcBef>
              <a:spcAft>
                <a:spcPts val="600"/>
              </a:spcAft>
              <a:buClr>
                <a:schemeClr val="tx1"/>
              </a:buClr>
              <a:buSzPts val="1400"/>
              <a:tabLst>
                <a:tab pos="266700" algn="l"/>
              </a:tabLst>
            </a:pPr>
            <a:endParaRPr lang="en-US" sz="1600" dirty="0">
              <a:latin typeface="Arial" pitchFamily="34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┌----------------┐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|Te:03Ti:25 Td:20|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|Bst:3 Bdr:4     |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└----------------┘</a:t>
            </a:r>
          </a:p>
          <a:p>
            <a:endParaRPr lang="en-US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PORTBbits.RB0</a:t>
            </a:r>
            <a:endParaRPr lang="en-US" sz="1600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455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/>
              <a:t>Intrari</a:t>
            </a:r>
            <a:br>
              <a:rPr lang="ro-RO" dirty="0"/>
            </a:br>
            <a:br>
              <a:rPr lang="es-ES" dirty="0"/>
            </a:br>
            <a:br>
              <a:rPr lang="en-GB" dirty="0"/>
            </a:br>
            <a:br>
              <a:rPr lang="en-GB" b="0" dirty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err="1"/>
              <a:t>Intrari</a:t>
            </a:r>
            <a:r>
              <a:rPr lang="en-US" dirty="0"/>
              <a:t>, Craiova, Mai 2019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9AE6FE-7338-4040-9EC6-08FFEFA6122D}" type="slidenum">
              <a:rPr lang="de-DE" smtClean="0"/>
              <a:pPr/>
              <a:t>7</a:t>
            </a:fld>
            <a:endParaRPr lang="de-DE" dirty="0"/>
          </a:p>
        </p:txBody>
      </p:sp>
      <p:pic>
        <p:nvPicPr>
          <p:cNvPr id="6" name="Picture 5" descr="15840661-thank-you-blackboard-sign-thank-you-written-with-chalk-on-black-chalkboar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5656" y="1340768"/>
            <a:ext cx="6265632" cy="482453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ster_2007-2010_EN">
  <a:themeElements>
    <a:clrScheme name="© Hella">
      <a:dk1>
        <a:srgbClr val="000000"/>
      </a:dk1>
      <a:lt1>
        <a:sysClr val="window" lastClr="FFFFFF"/>
      </a:lt1>
      <a:dk2>
        <a:srgbClr val="0F2364"/>
      </a:dk2>
      <a:lt2>
        <a:srgbClr val="6A7A86"/>
      </a:lt2>
      <a:accent1>
        <a:srgbClr val="D17A0D"/>
      </a:accent1>
      <a:accent2>
        <a:srgbClr val="DEE4E7"/>
      </a:accent2>
      <a:accent3>
        <a:srgbClr val="FFFFFF"/>
      </a:accent3>
      <a:accent4>
        <a:srgbClr val="000000"/>
      </a:accent4>
      <a:accent5>
        <a:srgbClr val="F1D7B7"/>
      </a:accent5>
      <a:accent6>
        <a:srgbClr val="BDC9CF"/>
      </a:accent6>
      <a:hlink>
        <a:srgbClr val="DFA256"/>
      </a:hlink>
      <a:folHlink>
        <a:srgbClr val="FFC8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600"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Master_2007-2010_EN</Template>
  <TotalTime>5785</TotalTime>
  <Words>196</Words>
  <Application>Microsoft Office PowerPoint</Application>
  <PresentationFormat>On-screen Show (4:3)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Consolas</vt:lpstr>
      <vt:lpstr>Wingdings</vt:lpstr>
      <vt:lpstr>Master_2007-2010_EN</vt:lpstr>
      <vt:lpstr>Intrari</vt:lpstr>
      <vt:lpstr>Intrari 3 tipuri de intrari</vt:lpstr>
      <vt:lpstr>Intrari Citire butoane </vt:lpstr>
      <vt:lpstr>Intrari Citire potentiometru </vt:lpstr>
      <vt:lpstr>Intrari Citire senzori temperatura </vt:lpstr>
      <vt:lpstr>Intrari Citire senzori temperatura </vt:lpstr>
      <vt:lpstr>Intrari    </vt:lpstr>
    </vt:vector>
  </TitlesOfParts>
  <Company>Hella KGaA Hueck &amp; Co.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Templates for presentations</dc:title>
  <dc:creator>Jungewelter, Stefanie</dc:creator>
  <cp:lastModifiedBy>Stefan, Iulia Oana</cp:lastModifiedBy>
  <cp:revision>106</cp:revision>
  <dcterms:created xsi:type="dcterms:W3CDTF">2011-06-10T10:48:29Z</dcterms:created>
  <dcterms:modified xsi:type="dcterms:W3CDTF">2019-05-13T08:17:07Z</dcterms:modified>
</cp:coreProperties>
</file>