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70" r:id="rId2"/>
    <p:sldId id="271" r:id="rId3"/>
    <p:sldId id="272" r:id="rId4"/>
    <p:sldId id="319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294" r:id="rId13"/>
    <p:sldId id="360" r:id="rId14"/>
    <p:sldId id="361" r:id="rId15"/>
    <p:sldId id="362" r:id="rId16"/>
    <p:sldId id="363" r:id="rId17"/>
    <p:sldId id="364" r:id="rId18"/>
    <p:sldId id="305" r:id="rId19"/>
    <p:sldId id="366" r:id="rId20"/>
    <p:sldId id="365" r:id="rId21"/>
    <p:sldId id="367" r:id="rId22"/>
    <p:sldId id="368" r:id="rId23"/>
    <p:sldId id="370" r:id="rId24"/>
    <p:sldId id="371" r:id="rId25"/>
    <p:sldId id="373" r:id="rId26"/>
    <p:sldId id="351" r:id="rId27"/>
    <p:sldId id="374" r:id="rId28"/>
    <p:sldId id="376" r:id="rId29"/>
    <p:sldId id="375" r:id="rId30"/>
    <p:sldId id="352" r:id="rId31"/>
    <p:sldId id="317" r:id="rId32"/>
  </p:sldIdLst>
  <p:sldSz cx="9144000" cy="6858000" type="letter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9">
          <p15:clr>
            <a:srgbClr val="A4A3A4"/>
          </p15:clr>
        </p15:guide>
        <p15:guide id="2" orient="horz" pos="721">
          <p15:clr>
            <a:srgbClr val="A4A3A4"/>
          </p15:clr>
        </p15:guide>
        <p15:guide id="3" orient="horz" pos="547">
          <p15:clr>
            <a:srgbClr val="A4A3A4"/>
          </p15:clr>
        </p15:guide>
        <p15:guide id="4" orient="horz" pos="1793">
          <p15:clr>
            <a:srgbClr val="A4A3A4"/>
          </p15:clr>
        </p15:guide>
        <p15:guide id="5" orient="horz" pos="1983">
          <p15:clr>
            <a:srgbClr val="A4A3A4"/>
          </p15:clr>
        </p15:guide>
        <p15:guide id="6" orient="horz" pos="2340">
          <p15:clr>
            <a:srgbClr val="A4A3A4"/>
          </p15:clr>
        </p15:guide>
        <p15:guide id="7" orient="horz" pos="2530">
          <p15:clr>
            <a:srgbClr val="A4A3A4"/>
          </p15:clr>
        </p15:guide>
        <p15:guide id="8" orient="horz" pos="3780">
          <p15:clr>
            <a:srgbClr val="A4A3A4"/>
          </p15:clr>
        </p15:guide>
        <p15:guide id="9" pos="5491">
          <p15:clr>
            <a:srgbClr val="A4A3A4"/>
          </p15:clr>
        </p15:guide>
        <p15:guide id="10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34"/>
    <a:srgbClr val="275937"/>
    <a:srgbClr val="EBE6B1"/>
    <a:srgbClr val="B5B6B3"/>
    <a:srgbClr val="8E908F"/>
    <a:srgbClr val="565A5C"/>
    <a:srgbClr val="C3E76F"/>
    <a:srgbClr val="61C2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2" autoAdjust="0"/>
    <p:restoredTop sz="93407" autoAdjust="0"/>
  </p:normalViewPr>
  <p:slideViewPr>
    <p:cSldViewPr snapToGrid="0">
      <p:cViewPr>
        <p:scale>
          <a:sx n="142" d="100"/>
          <a:sy n="142" d="100"/>
        </p:scale>
        <p:origin x="2296" y="480"/>
      </p:cViewPr>
      <p:guideLst>
        <p:guide orient="horz" pos="179"/>
        <p:guide orient="horz" pos="721"/>
        <p:guide orient="horz" pos="547"/>
        <p:guide orient="horz" pos="1793"/>
        <p:guide orient="horz" pos="1983"/>
        <p:guide orient="horz" pos="2340"/>
        <p:guide orient="horz" pos="2530"/>
        <p:guide orient="horz" pos="3780"/>
        <p:guide pos="5491"/>
        <p:guide pos="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900"/>
    </p:cViewPr>
  </p:sorterViewPr>
  <p:notesViewPr>
    <p:cSldViewPr snapToGrid="0">
      <p:cViewPr varScale="1">
        <p:scale>
          <a:sx n="81" d="100"/>
          <a:sy n="81" d="100"/>
        </p:scale>
        <p:origin x="-1956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E20AE77-6706-49F8-8E11-B5B8FB42BA60}" type="datetimeFigureOut">
              <a:rPr lang="en-US" smtClean="0"/>
              <a:t>10/9/15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0EC20C-FE65-474A-AF21-97B9298C92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94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6EBEF29-FB55-4911-BE7B-AB980B121A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9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 userDrawn="1"/>
          </p:nvSpPr>
          <p:spPr>
            <a:xfrm>
              <a:off x="0" y="2760397"/>
              <a:ext cx="9144000" cy="3430654"/>
            </a:xfrm>
            <a:prstGeom prst="rect">
              <a:avLst/>
            </a:prstGeom>
            <a:gradFill flip="none" rotWithShape="1">
              <a:gsLst>
                <a:gs pos="80000">
                  <a:srgbClr val="B5B6B3"/>
                </a:gs>
                <a:gs pos="0">
                  <a:srgbClr val="FFFFFF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8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8613" y="3179298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8613" y="3555813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8613" y="4326781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3" y="4703296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812273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2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2 Line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867699"/>
          </a:xfrm>
          <a:prstGeom prst="rect">
            <a:avLst/>
          </a:prstGeom>
        </p:spPr>
        <p:txBody>
          <a:bodyPr anchor="t"/>
          <a:lstStyle>
            <a:lvl1pPr>
              <a:tabLst/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1229539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30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351" y="1134208"/>
            <a:ext cx="4052944" cy="477706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34208"/>
            <a:ext cx="4210050" cy="477706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i="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351" y="1470212"/>
            <a:ext cx="4052944" cy="4441061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0212"/>
            <a:ext cx="4210050" cy="4441061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812273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95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2 Line 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351" y="1855694"/>
            <a:ext cx="4052944" cy="406481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55694"/>
            <a:ext cx="4210050" cy="406481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867699"/>
          </a:xfrm>
          <a:prstGeom prst="rect">
            <a:avLst/>
          </a:prstGeom>
        </p:spPr>
        <p:txBody>
          <a:bodyPr anchor="t"/>
          <a:lstStyle>
            <a:lvl1pPr>
              <a:tabLst/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1229539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93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70456" y="3807973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/>
          </p:nvPr>
        </p:nvSpPr>
        <p:spPr>
          <a:xfrm>
            <a:off x="7070456" y="1808844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337351" y="1143000"/>
            <a:ext cx="6223247" cy="4768273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70456" y="4029923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/>
          </p:nvPr>
        </p:nvSpPr>
        <p:spPr>
          <a:xfrm>
            <a:off x="7070456" y="2030794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337351" y="1470212"/>
            <a:ext cx="6223247" cy="4450298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7351" y="812273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98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-2 line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70456" y="4127581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/>
          </p:nvPr>
        </p:nvSpPr>
        <p:spPr>
          <a:xfrm>
            <a:off x="7070456" y="2128452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337351" y="1855694"/>
            <a:ext cx="6223247" cy="4074051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867699"/>
          </a:xfrm>
          <a:prstGeom prst="rect">
            <a:avLst/>
          </a:prstGeom>
        </p:spPr>
        <p:txBody>
          <a:bodyPr anchor="t"/>
          <a:lstStyle>
            <a:lvl1pPr>
              <a:tabLst/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7351" y="1229539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46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5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890" y="273051"/>
            <a:ext cx="5111750" cy="5580474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4452" y="1435101"/>
            <a:ext cx="3008313" cy="4466936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1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>
              <a:off x="0" y="2760397"/>
              <a:ext cx="9144000" cy="3430654"/>
            </a:xfrm>
            <a:prstGeom prst="rect">
              <a:avLst/>
            </a:prstGeom>
            <a:gradFill flip="none" rotWithShape="1">
              <a:gsLst>
                <a:gs pos="80000">
                  <a:srgbClr val="B5B6B3"/>
                </a:gs>
                <a:gs pos="0">
                  <a:srgbClr val="FFFFFF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8613" y="3179298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8613" y="3555813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8613" y="4326781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3" y="4703296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86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557482-FCAC-4089-9C87-FC67AD71D6F0}" type="datetime1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DA3B-0BBE-4C09-A53D-52EB3E79A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17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8C83D8-BD0A-48FA-87B7-43026485A8C9}" type="datetime1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DA3B-0BBE-4C09-A53D-52EB3E79A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4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2760397"/>
              <a:ext cx="9144000" cy="3430654"/>
            </a:xfrm>
            <a:prstGeom prst="rect">
              <a:avLst/>
            </a:prstGeom>
            <a:gradFill flip="none" rotWithShape="1">
              <a:gsLst>
                <a:gs pos="80000">
                  <a:srgbClr val="B5B6B3"/>
                </a:gs>
                <a:gs pos="0">
                  <a:srgbClr val="FFFFFF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8613" y="3179298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8613" y="3555813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8613" y="4326781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3" y="4703296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8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2760397"/>
            <a:ext cx="9144000" cy="3430654"/>
          </a:xfrm>
          <a:prstGeom prst="rect">
            <a:avLst/>
          </a:prstGeom>
          <a:gradFill flip="none" rotWithShape="1">
            <a:gsLst>
              <a:gs pos="80000">
                <a:srgbClr val="B5B6B3"/>
              </a:gs>
              <a:gs pos="0">
                <a:srgbClr val="FFFFFF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8613" y="3179298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8613" y="3555813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3" y="4326781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13" y="4703296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9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idx="11"/>
          </p:nvPr>
        </p:nvSpPr>
        <p:spPr>
          <a:xfrm>
            <a:off x="0" y="2774865"/>
            <a:ext cx="9144000" cy="3136408"/>
          </a:xfrm>
        </p:spPr>
        <p:txBody>
          <a:bodyPr anchor="ctr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2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51" y="1143000"/>
            <a:ext cx="8524072" cy="463867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i="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51" y="1473694"/>
            <a:ext cx="8524072" cy="4437580"/>
          </a:xfrm>
        </p:spPr>
        <p:txBody>
          <a:bodyPr/>
          <a:lstStyle>
            <a:lvl1pPr>
              <a:buClr>
                <a:schemeClr val="tx1"/>
              </a:buClr>
              <a:tabLst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812273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-2 Line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51" y="1855434"/>
            <a:ext cx="8524072" cy="4065076"/>
          </a:xfrm>
        </p:spPr>
        <p:txBody>
          <a:bodyPr/>
          <a:lstStyle>
            <a:lvl1pPr>
              <a:buClr>
                <a:schemeClr val="tx1"/>
              </a:buClr>
              <a:tabLst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1229539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867699"/>
          </a:xfrm>
          <a:prstGeom prst="rect">
            <a:avLst/>
          </a:prstGeom>
        </p:spPr>
        <p:txBody>
          <a:bodyPr anchor="t"/>
          <a:lstStyle>
            <a:lvl1pPr>
              <a:tabLst/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43000"/>
            <a:ext cx="85725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4188" y="63309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3A857C0F-B001-40B5-9A01-32CB6570D7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3" r:id="rId2"/>
    <p:sldLayoutId id="2147483720" r:id="rId3"/>
    <p:sldLayoutId id="2147483710" r:id="rId4"/>
    <p:sldLayoutId id="2147483726" r:id="rId5"/>
    <p:sldLayoutId id="2147483709" r:id="rId6"/>
    <p:sldLayoutId id="2147483722" r:id="rId7"/>
    <p:sldLayoutId id="2147483730" r:id="rId8"/>
    <p:sldLayoutId id="2147483713" r:id="rId9"/>
    <p:sldLayoutId id="2147483728" r:id="rId10"/>
    <p:sldLayoutId id="2147483732" r:id="rId11"/>
    <p:sldLayoutId id="2147483711" r:id="rId12"/>
    <p:sldLayoutId id="2147483727" r:id="rId13"/>
    <p:sldLayoutId id="2147483731" r:id="rId14"/>
    <p:sldLayoutId id="2147483716" r:id="rId15"/>
    <p:sldLayoutId id="2147483729" r:id="rId16"/>
    <p:sldLayoutId id="2147483733" r:id="rId17"/>
    <p:sldLayoutId id="2147483715" r:id="rId18"/>
    <p:sldLayoutId id="2147483714" r:id="rId19"/>
    <p:sldLayoutId id="2147483734" r:id="rId20"/>
    <p:sldLayoutId id="2147483735" r:id="rId2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2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>
          <a:solidFill>
            <a:schemeClr val="tx2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–"/>
        <a:defRPr sz="1600">
          <a:solidFill>
            <a:schemeClr val="tx2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tx2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Nodes with no children are called </a:t>
            </a:r>
            <a:r>
              <a:rPr lang="en-US" i="1" dirty="0" smtClean="0"/>
              <a:t>leaves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path </a:t>
            </a:r>
            <a:r>
              <a:rPr lang="en-US" dirty="0" smtClean="0"/>
              <a:t>is a sequence of nodes</a:t>
            </a:r>
          </a:p>
          <a:p>
            <a:r>
              <a:rPr lang="en-US" dirty="0" smtClean="0"/>
              <a:t>A path has a </a:t>
            </a:r>
            <a:r>
              <a:rPr lang="en-US" i="1" dirty="0" smtClean="0"/>
              <a:t>length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depth</a:t>
            </a:r>
            <a:r>
              <a:rPr lang="en-US" dirty="0" smtClean="0"/>
              <a:t> of a node is the length from it to the root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height </a:t>
            </a:r>
            <a:r>
              <a:rPr lang="en-US" dirty="0" smtClean="0"/>
              <a:t>of a node is the greatest depth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– Trees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94822"/>
            <a:ext cx="4210050" cy="3055681"/>
          </a:xfrm>
        </p:spPr>
      </p:pic>
    </p:spTree>
    <p:extLst>
      <p:ext uri="{BB962C8B-B14F-4D97-AF65-F5344CB8AC3E}">
        <p14:creationId xmlns:p14="http://schemas.microsoft.com/office/powerpoint/2010/main" val="181426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tree node contains links to all of its children</a:t>
            </a:r>
          </a:p>
          <a:p>
            <a:r>
              <a:rPr lang="en-US" dirty="0" smtClean="0"/>
              <a:t>How would you implement that?</a:t>
            </a:r>
          </a:p>
          <a:p>
            <a:r>
              <a:rPr lang="en-US" dirty="0" smtClean="0"/>
              <a:t>What are some use cases?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– Trees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94822"/>
            <a:ext cx="4210050" cy="3055681"/>
          </a:xfrm>
        </p:spPr>
      </p:pic>
    </p:spTree>
    <p:extLst>
      <p:ext uri="{BB962C8B-B14F-4D97-AF65-F5344CB8AC3E}">
        <p14:creationId xmlns:p14="http://schemas.microsoft.com/office/powerpoint/2010/main" val="1863042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807" y="1647649"/>
            <a:ext cx="8449056" cy="522288"/>
          </a:xfrm>
        </p:spPr>
        <p:txBody>
          <a:bodyPr/>
          <a:lstStyle/>
          <a:p>
            <a:r>
              <a:rPr lang="en-US" dirty="0" smtClean="0"/>
              <a:t>JAVA ARRAYS &amp; COLLECTIONS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Structures &amp; Algorithms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912949-A220-4034-8649-208A606199B7}" type="datetime1">
              <a:rPr lang="en-US" smtClean="0"/>
              <a:t>10/9/15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9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Java array can be of any type, but is fixed in size from the moment of creation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ArrayDemo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{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static void main(String[]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{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//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declares an array of integers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anArray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//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allocates memory for 10 integers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anArray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= new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[10];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//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initialize first element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anArray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[0] = 100;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//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initialize second element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anArray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[1] = 200;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//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and so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forth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…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00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initialization shortcuts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tr-TR" sz="16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tr-TR" sz="1600" dirty="0"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tr-TR" sz="1600" dirty="0" err="1">
                <a:latin typeface="Courier New" charset="0"/>
                <a:ea typeface="Courier New" charset="0"/>
                <a:cs typeface="Courier New" charset="0"/>
              </a:rPr>
              <a:t>anArray</a:t>
            </a:r>
            <a:r>
              <a:rPr lang="tr-TR" sz="1600" dirty="0">
                <a:latin typeface="Courier New" charset="0"/>
                <a:ea typeface="Courier New" charset="0"/>
                <a:cs typeface="Courier New" charset="0"/>
              </a:rPr>
              <a:t> = { 100</a:t>
            </a:r>
            <a:r>
              <a:rPr lang="tr-TR" sz="1600" dirty="0" smtClean="0">
                <a:latin typeface="Courier New" charset="0"/>
                <a:ea typeface="Courier New" charset="0"/>
                <a:cs typeface="Courier New" charset="0"/>
              </a:rPr>
              <a:t>, 200, 300, 400, 500};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59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multidimensional arrays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MultiDimArrayDemo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{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static void main(String[]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{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String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[][] names = { {"Mr. ", "Mrs. ", "Ms. "},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				      {"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Smith", "Jones"} };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//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Mr. Smith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(names[0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][0] + names[1][0]);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//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Ms. Jones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(names[0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][2] + names[1][1]);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53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look at the Arrays utility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54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provides us with the Collection interface</a:t>
            </a:r>
          </a:p>
          <a:p>
            <a:r>
              <a:rPr lang="en-US" dirty="0" smtClean="0"/>
              <a:t>Collection is a generic type, which means we can define what type of object it will hold</a:t>
            </a:r>
          </a:p>
          <a:p>
            <a:r>
              <a:rPr lang="en-US" dirty="0" smtClean="0"/>
              <a:t>The Collection framework has a large number of data structures implemented and ready to use</a:t>
            </a:r>
            <a:endParaRPr lang="en-US" dirty="0"/>
          </a:p>
          <a:p>
            <a:r>
              <a:rPr lang="en-US" dirty="0" smtClean="0"/>
              <a:t>Import from </a:t>
            </a:r>
            <a:r>
              <a:rPr lang="en-US" dirty="0" err="1" smtClean="0"/>
              <a:t>java.util</a:t>
            </a:r>
            <a:endParaRPr lang="en-US" dirty="0" smtClean="0"/>
          </a:p>
          <a:p>
            <a:r>
              <a:rPr lang="en-US" dirty="0" smtClean="0"/>
              <a:t>Lets take a look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82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13" y="1647649"/>
            <a:ext cx="8449056" cy="522288"/>
          </a:xfrm>
        </p:spPr>
        <p:txBody>
          <a:bodyPr/>
          <a:lstStyle/>
          <a:p>
            <a:r>
              <a:rPr lang="en-US" dirty="0" smtClean="0"/>
              <a:t>COMPUTATIONAL COMPLEXITY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Structures &amp; Algorithms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838A4-3AA2-4AF8-B772-A6A49B744A73}" type="datetime1">
              <a:rPr lang="en-US" smtClean="0"/>
              <a:t>10/9/15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7351" y="1151965"/>
            <a:ext cx="8524072" cy="4638675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i="1" dirty="0" smtClean="0"/>
              <a:t>algorithm </a:t>
            </a:r>
            <a:r>
              <a:rPr lang="en-US" dirty="0" smtClean="0"/>
              <a:t>is a set of operations that are performed to solve a problem</a:t>
            </a:r>
          </a:p>
          <a:p>
            <a:r>
              <a:rPr lang="en-US" dirty="0" smtClean="0"/>
              <a:t>Algorithms may take some values as input, and the must eventually stop and return a result in some form</a:t>
            </a:r>
          </a:p>
          <a:p>
            <a:r>
              <a:rPr lang="en-US" dirty="0" smtClean="0"/>
              <a:t>Elegant algorithms are less verbose</a:t>
            </a:r>
          </a:p>
          <a:p>
            <a:r>
              <a:rPr lang="en-US" dirty="0" smtClean="0"/>
              <a:t>Good algorithms are faster</a:t>
            </a:r>
          </a:p>
          <a:p>
            <a:r>
              <a:rPr lang="en-US" dirty="0" smtClean="0"/>
              <a:t>Just because you write less code, doesn’t mean your code is faster!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134683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 &amp; Algorithms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Zach Merrill, Systems App Developer - Gallup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James </a:t>
            </a:r>
            <a:r>
              <a:rPr lang="en-US" dirty="0" err="1" smtClean="0"/>
              <a:t>Getrost</a:t>
            </a:r>
            <a:r>
              <a:rPr lang="en-US" dirty="0" smtClean="0"/>
              <a:t>, Systems App Developer Intern - Gallup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should be very concerned with the time and resources it takes for their algorithm to solve a problem</a:t>
            </a:r>
          </a:p>
          <a:p>
            <a:r>
              <a:rPr lang="en-US" dirty="0" smtClean="0"/>
              <a:t>In general we are concerned with the worst case</a:t>
            </a:r>
          </a:p>
          <a:p>
            <a:r>
              <a:rPr lang="en-US" dirty="0" smtClean="0"/>
              <a:t>We can use discrete mathematics – Big O notation</a:t>
            </a:r>
          </a:p>
          <a:p>
            <a:r>
              <a:rPr lang="en-US" dirty="0" smtClean="0"/>
              <a:t>How long will the algorithm take as the input grows toward infinity?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640026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O(1) </a:t>
            </a:r>
            <a:r>
              <a:rPr lang="en-US" dirty="0" smtClean="0"/>
              <a:t>– constant time</a:t>
            </a:r>
            <a:endParaRPr lang="en-US" i="1" dirty="0" smtClean="0"/>
          </a:p>
          <a:p>
            <a:r>
              <a:rPr lang="en-US" i="1" dirty="0" smtClean="0"/>
              <a:t>O(log n) – </a:t>
            </a:r>
            <a:r>
              <a:rPr lang="en-US" dirty="0" smtClean="0"/>
              <a:t>logarithmic time</a:t>
            </a:r>
          </a:p>
          <a:p>
            <a:r>
              <a:rPr lang="en-US" i="1" dirty="0" smtClean="0"/>
              <a:t>O(n) – </a:t>
            </a:r>
            <a:r>
              <a:rPr lang="en-US" dirty="0" smtClean="0"/>
              <a:t>linear time</a:t>
            </a:r>
            <a:endParaRPr lang="en-US" i="1" dirty="0" smtClean="0"/>
          </a:p>
          <a:p>
            <a:r>
              <a:rPr lang="en-US" i="1" dirty="0" smtClean="0"/>
              <a:t>O(n log n) </a:t>
            </a:r>
          </a:p>
          <a:p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 – </a:t>
            </a:r>
            <a:r>
              <a:rPr lang="en-US" dirty="0" smtClean="0"/>
              <a:t>quadratic time</a:t>
            </a:r>
            <a:endParaRPr lang="en-US" i="1" dirty="0" smtClean="0"/>
          </a:p>
          <a:p>
            <a:r>
              <a:rPr lang="en-US" i="1" dirty="0" smtClean="0"/>
              <a:t>O(n!) – </a:t>
            </a:r>
            <a:r>
              <a:rPr lang="en-US" dirty="0" smtClean="0"/>
              <a:t>factorial time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1645769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doSomething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n){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[] a = new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[1];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a[0] = n;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1110321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doSomething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n){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for(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&lt; n;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++){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doSomethingElse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	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1311218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doSomething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n){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for(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&lt; n;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++){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for(j = 0; j &lt; n; j++){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doSomethingElse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i,j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	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1385118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doSomething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n){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for(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&lt; n;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++){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for(j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; j &lt; n; j++){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doSomethingElse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i,j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	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767981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13" y="1647649"/>
            <a:ext cx="8449056" cy="522288"/>
          </a:xfrm>
        </p:spPr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Structures &amp; Algorithms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838A4-3AA2-4AF8-B772-A6A49B744A73}" type="datetime1">
              <a:rPr lang="en-US" smtClean="0"/>
              <a:t>10/9/15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1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each element in the list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Compare that element to each previous element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until the previous element is less than or equal to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current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157" y="3751910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1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the list is unsorted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For each element in the list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Compare adjacent pairs and switch positions if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the left element is greater than the right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387" y="3751910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37350" y="1134208"/>
            <a:ext cx="5660037" cy="4777065"/>
          </a:xfrm>
        </p:spPr>
        <p:txBody>
          <a:bodyPr/>
          <a:lstStyle/>
          <a:p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Divide the list into two parts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sorted || unsorted</a:t>
            </a:r>
          </a:p>
          <a:p>
            <a:pPr marL="0" indent="0">
              <a:buNone/>
            </a:pPr>
            <a:r>
              <a:rPr lang="en-US" dirty="0" smtClean="0"/>
              <a:t>While unsorted is not empty</a:t>
            </a:r>
          </a:p>
          <a:p>
            <a:pPr marL="0" indent="0">
              <a:buNone/>
            </a:pPr>
            <a:r>
              <a:rPr lang="en-US" dirty="0" smtClean="0"/>
              <a:t>	Scan unsorted list for smallest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element</a:t>
            </a:r>
          </a:p>
          <a:p>
            <a:pPr marL="0" indent="0">
              <a:buNone/>
            </a:pPr>
            <a:r>
              <a:rPr lang="en-US" dirty="0" smtClean="0"/>
              <a:t>	Append it to the end of the sorted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list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225" y="1166812"/>
            <a:ext cx="1270000" cy="47117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9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</a:p>
          <a:p>
            <a:r>
              <a:rPr lang="en-US" dirty="0" smtClean="0"/>
              <a:t>Java Arrays &amp; Collections</a:t>
            </a:r>
          </a:p>
          <a:p>
            <a:r>
              <a:rPr lang="en-US" dirty="0" smtClean="0"/>
              <a:t>Computational Complexity</a:t>
            </a:r>
          </a:p>
          <a:p>
            <a:r>
              <a:rPr lang="en-US" dirty="0" smtClean="0"/>
              <a:t>Sorting Algorithms</a:t>
            </a:r>
          </a:p>
          <a:p>
            <a:r>
              <a:rPr lang="en-US" dirty="0" smtClean="0"/>
              <a:t>Eclipse 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E5D6-AD28-4603-B1DE-3F2CB131C5F7}" type="datetime1">
              <a:rPr lang="en-US" smtClean="0"/>
              <a:t>10/9/15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3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13" y="1647649"/>
            <a:ext cx="8449056" cy="522288"/>
          </a:xfrm>
        </p:spPr>
        <p:txBody>
          <a:bodyPr/>
          <a:lstStyle/>
          <a:p>
            <a:r>
              <a:rPr lang="en-US" dirty="0" smtClean="0"/>
              <a:t>ECLIPSE DEMO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Structures &amp; Algorithms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838A4-3AA2-4AF8-B772-A6A49B744A73}" type="datetime1">
              <a:rPr lang="en-US" smtClean="0"/>
              <a:t>10/9/15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  <a:p>
            <a:r>
              <a:rPr lang="en-US" dirty="0"/>
              <a:t>Java Arrays &amp; Collections</a:t>
            </a:r>
          </a:p>
          <a:p>
            <a:r>
              <a:rPr lang="en-US" dirty="0"/>
              <a:t>Computational Complexity</a:t>
            </a:r>
          </a:p>
          <a:p>
            <a:r>
              <a:rPr lang="en-US" dirty="0"/>
              <a:t>Sorting Algorithms</a:t>
            </a:r>
          </a:p>
          <a:p>
            <a:r>
              <a:rPr lang="en-US" dirty="0"/>
              <a:t>Eclipse 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7015-9AB6-44D0-BE4E-E8012A76DCEF}" type="datetime1">
              <a:rPr lang="en-US" smtClean="0"/>
              <a:t>10/9/15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Structures &amp; Algorithms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FB963-19E3-4C2B-B74A-C5AA75DA03F5}" type="datetime1">
              <a:rPr lang="en-US" smtClean="0"/>
              <a:t>10/9/15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7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Data structures are used to organize data for efficient access</a:t>
            </a:r>
          </a:p>
          <a:p>
            <a:r>
              <a:rPr lang="en-US" dirty="0" smtClean="0"/>
              <a:t>Referred to as </a:t>
            </a:r>
            <a:r>
              <a:rPr lang="en-US" i="1" dirty="0" smtClean="0"/>
              <a:t>Abstract Data Types </a:t>
            </a:r>
            <a:r>
              <a:rPr lang="en-US" dirty="0" smtClean="0"/>
              <a:t>(ADTs)</a:t>
            </a:r>
          </a:p>
          <a:p>
            <a:r>
              <a:rPr lang="en-US" dirty="0" smtClean="0"/>
              <a:t>Some structures have very broad use cases, others are specialized</a:t>
            </a:r>
          </a:p>
          <a:p>
            <a:r>
              <a:rPr lang="en-US" dirty="0" smtClean="0"/>
              <a:t>Lists, Stacks, Queues and Trees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94822"/>
            <a:ext cx="4210050" cy="3055681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9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list come in one of two flavors: </a:t>
            </a:r>
            <a:r>
              <a:rPr lang="en-US" i="1" dirty="0" smtClean="0"/>
              <a:t>Array </a:t>
            </a:r>
            <a:r>
              <a:rPr lang="en-US" dirty="0" smtClean="0"/>
              <a:t>or </a:t>
            </a:r>
            <a:r>
              <a:rPr lang="en-US" i="1" dirty="0" smtClean="0"/>
              <a:t>Linked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dirty="0" smtClean="0"/>
              <a:t>Array lists are stored in contiguous memory</a:t>
            </a:r>
          </a:p>
          <a:p>
            <a:r>
              <a:rPr lang="en-US" dirty="0" smtClean="0"/>
              <a:t>Array lists offer quick access to stored elements, but are slow to insert and delete anywhere but the end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Linked lists are not stored in contiguous memory; instead they contain the address of the next node</a:t>
            </a:r>
          </a:p>
          <a:p>
            <a:r>
              <a:rPr lang="en-US" dirty="0" smtClean="0"/>
              <a:t>Linked lists sacrifice some of the access time for quick inserts and deletes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 -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5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stack</a:t>
            </a:r>
            <a:r>
              <a:rPr lang="en-US" dirty="0" smtClean="0"/>
              <a:t> is a list with the restriction that inserts and deletes can only occur at the end or </a:t>
            </a:r>
            <a:r>
              <a:rPr lang="en-US" i="1" dirty="0" smtClean="0"/>
              <a:t>top </a:t>
            </a:r>
            <a:r>
              <a:rPr lang="en-US" dirty="0" smtClean="0"/>
              <a:t>of the list</a:t>
            </a:r>
          </a:p>
          <a:p>
            <a:r>
              <a:rPr lang="en-US" dirty="0" smtClean="0"/>
              <a:t>Only the top is accessible</a:t>
            </a:r>
          </a:p>
          <a:p>
            <a:r>
              <a:rPr lang="en-US" dirty="0" smtClean="0"/>
              <a:t>Two operations: </a:t>
            </a:r>
            <a:r>
              <a:rPr lang="en-US" i="1" dirty="0" smtClean="0"/>
              <a:t>push</a:t>
            </a:r>
            <a:r>
              <a:rPr lang="en-US" dirty="0" smtClean="0"/>
              <a:t> and </a:t>
            </a:r>
            <a:r>
              <a:rPr lang="en-US" i="1" dirty="0" smtClean="0"/>
              <a:t>pop</a:t>
            </a:r>
          </a:p>
          <a:p>
            <a:r>
              <a:rPr lang="en-US" dirty="0" smtClean="0"/>
              <a:t>Last In First Out (LIFO)</a:t>
            </a:r>
          </a:p>
          <a:p>
            <a:r>
              <a:rPr lang="en-US" dirty="0" smtClean="0"/>
              <a:t>What are some use cases?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14927"/>
            <a:ext cx="4210050" cy="281547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- Stacks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7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queue </a:t>
            </a:r>
            <a:r>
              <a:rPr lang="en-US" dirty="0" smtClean="0"/>
              <a:t>is a list where inserts are restricted to one side and deletes are restricted to the other</a:t>
            </a:r>
          </a:p>
          <a:p>
            <a:r>
              <a:rPr lang="en-US" dirty="0" smtClean="0"/>
              <a:t>Two operations: </a:t>
            </a:r>
            <a:r>
              <a:rPr lang="en-US" i="1" dirty="0" err="1" smtClean="0"/>
              <a:t>enqueue</a:t>
            </a:r>
            <a:r>
              <a:rPr lang="en-US" dirty="0" smtClean="0"/>
              <a:t> and </a:t>
            </a:r>
            <a:r>
              <a:rPr lang="en-US" i="1" dirty="0" err="1" smtClean="0"/>
              <a:t>dequeue</a:t>
            </a:r>
            <a:endParaRPr lang="en-US" i="1" dirty="0" smtClean="0"/>
          </a:p>
          <a:p>
            <a:r>
              <a:rPr lang="en-US" dirty="0" smtClean="0"/>
              <a:t>First In First Out (FIFO)</a:t>
            </a:r>
          </a:p>
          <a:p>
            <a:r>
              <a:rPr lang="en-US" dirty="0" smtClean="0"/>
              <a:t>What are some use cases?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– Queues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17637"/>
            <a:ext cx="4210050" cy="4210050"/>
          </a:xfrm>
        </p:spPr>
      </p:pic>
    </p:spTree>
    <p:extLst>
      <p:ext uri="{BB962C8B-B14F-4D97-AF65-F5344CB8AC3E}">
        <p14:creationId xmlns:p14="http://schemas.microsoft.com/office/powerpoint/2010/main" val="77458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tree is a collection of nodes</a:t>
            </a:r>
          </a:p>
          <a:p>
            <a:r>
              <a:rPr lang="en-US" dirty="0" smtClean="0"/>
              <a:t>There is one </a:t>
            </a:r>
            <a:r>
              <a:rPr lang="en-US" i="1" dirty="0" smtClean="0"/>
              <a:t>root node</a:t>
            </a:r>
          </a:p>
          <a:p>
            <a:r>
              <a:rPr lang="en-US" dirty="0" smtClean="0"/>
              <a:t>The root connects to zero or more nodes</a:t>
            </a:r>
          </a:p>
          <a:p>
            <a:r>
              <a:rPr lang="en-US" dirty="0" smtClean="0"/>
              <a:t>Each of those nodes can be considered to be a root of a </a:t>
            </a:r>
            <a:r>
              <a:rPr lang="en-US" dirty="0" err="1" smtClean="0"/>
              <a:t>subtree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– Trees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94822"/>
            <a:ext cx="4210050" cy="3055681"/>
          </a:xfrm>
        </p:spPr>
      </p:pic>
    </p:spTree>
    <p:extLst>
      <p:ext uri="{BB962C8B-B14F-4D97-AF65-F5344CB8AC3E}">
        <p14:creationId xmlns:p14="http://schemas.microsoft.com/office/powerpoint/2010/main" val="173665480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Gallup v3.2">
      <a:dk1>
        <a:srgbClr val="404545"/>
      </a:dk1>
      <a:lt1>
        <a:srgbClr val="FFFFFF"/>
      </a:lt1>
      <a:dk2>
        <a:srgbClr val="404545"/>
      </a:dk2>
      <a:lt2>
        <a:srgbClr val="8E908F"/>
      </a:lt2>
      <a:accent1>
        <a:srgbClr val="007934"/>
      </a:accent1>
      <a:accent2>
        <a:srgbClr val="61C250"/>
      </a:accent2>
      <a:accent3>
        <a:srgbClr val="C3E76F"/>
      </a:accent3>
      <a:accent4>
        <a:srgbClr val="404545"/>
      </a:accent4>
      <a:accent5>
        <a:srgbClr val="8E908F"/>
      </a:accent5>
      <a:accent6>
        <a:srgbClr val="B5B6B3"/>
      </a:accent6>
      <a:hlink>
        <a:srgbClr val="61C250"/>
      </a:hlink>
      <a:folHlink>
        <a:srgbClr val="007934"/>
      </a:folHlink>
    </a:clrScheme>
    <a:fontScheme name="Gallup 3.3">
      <a:majorFont>
        <a:latin typeface="Arial"/>
        <a:ea typeface=""/>
        <a:cs typeface="Arial"/>
      </a:majorFont>
      <a:minorFont>
        <a:latin typeface="Georgi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317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Default Design 1">
        <a:dk1>
          <a:srgbClr val="4D4F53"/>
        </a:dk1>
        <a:lt1>
          <a:srgbClr val="FFFFFF"/>
        </a:lt1>
        <a:dk2>
          <a:srgbClr val="61C250"/>
        </a:dk2>
        <a:lt2>
          <a:srgbClr val="4D4F53"/>
        </a:lt2>
        <a:accent1>
          <a:srgbClr val="C3E76F"/>
        </a:accent1>
        <a:accent2>
          <a:srgbClr val="61C250"/>
        </a:accent2>
        <a:accent3>
          <a:srgbClr val="FFFFFF"/>
        </a:accent3>
        <a:accent4>
          <a:srgbClr val="404246"/>
        </a:accent4>
        <a:accent5>
          <a:srgbClr val="DEF1BB"/>
        </a:accent5>
        <a:accent6>
          <a:srgbClr val="57B048"/>
        </a:accent6>
        <a:hlink>
          <a:srgbClr val="007934"/>
        </a:hlink>
        <a:folHlink>
          <a:srgbClr val="275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3883</TotalTime>
  <Words>722</Words>
  <Application>Microsoft Macintosh PowerPoint</Application>
  <PresentationFormat>Letter Paper (8.5x11 in)</PresentationFormat>
  <Paragraphs>178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Courier New</vt:lpstr>
      <vt:lpstr>Georgia</vt:lpstr>
      <vt:lpstr>Times</vt:lpstr>
      <vt:lpstr>Wingdings</vt:lpstr>
      <vt:lpstr>Arial</vt:lpstr>
      <vt:lpstr>Default Design</vt:lpstr>
      <vt:lpstr>PowerPoint Presentation</vt:lpstr>
      <vt:lpstr>Data Structures &amp; Algorithms</vt:lpstr>
      <vt:lpstr>Agenda</vt:lpstr>
      <vt:lpstr>DATA STRUCTURES</vt:lpstr>
      <vt:lpstr>DATA STRUCTURES</vt:lpstr>
      <vt:lpstr>DATA STRUCTURES - Lists</vt:lpstr>
      <vt:lpstr>Data Structures - Stacks</vt:lpstr>
      <vt:lpstr>Data Structures – Queues</vt:lpstr>
      <vt:lpstr>Data Structures – Trees </vt:lpstr>
      <vt:lpstr>Data Structures – Trees </vt:lpstr>
      <vt:lpstr>Data Structures – Trees </vt:lpstr>
      <vt:lpstr>JAVA ARRAYS &amp; COLLECTIONS</vt:lpstr>
      <vt:lpstr>Java Arrays</vt:lpstr>
      <vt:lpstr>Java Arrays</vt:lpstr>
      <vt:lpstr>Java Arrays</vt:lpstr>
      <vt:lpstr>Java Arrays</vt:lpstr>
      <vt:lpstr>Java Collections</vt:lpstr>
      <vt:lpstr>COMPUTATIONAL COMPLEXITY</vt:lpstr>
      <vt:lpstr>COMPUTATIONAL COMPLEXITY</vt:lpstr>
      <vt:lpstr>COMPUTATIONAL COMPLEXITY</vt:lpstr>
      <vt:lpstr>COMPUTATIONAL COMPLEXITY</vt:lpstr>
      <vt:lpstr>COMPUTATIONAL COMPLEXITY</vt:lpstr>
      <vt:lpstr>COMPUTATIONAL COMPLEXITY</vt:lpstr>
      <vt:lpstr>COMPUTATIONAL COMPLEXITY</vt:lpstr>
      <vt:lpstr>COMPUTATIONAL COMPLEXITY</vt:lpstr>
      <vt:lpstr>SORTING ALGORITHMS</vt:lpstr>
      <vt:lpstr>Insertion Sort</vt:lpstr>
      <vt:lpstr>Bubble Sort</vt:lpstr>
      <vt:lpstr>Selection Sort</vt:lpstr>
      <vt:lpstr>ECLIPSE DEMO</vt:lpstr>
      <vt:lpstr>Summary</vt:lpstr>
    </vt:vector>
  </TitlesOfParts>
  <Company>Gallup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Fienhold, Julie;Kim_Simeon@gallup.com</dc:creator>
  <dc:description>If you have any questions regarding this template, please contact Julie Fienhold at 402-938-6740. For questions regarding our overall Gallup Brand please contact Kim Simeon at 402-938-6355.</dc:description>
  <cp:lastModifiedBy>Microsoft Office User</cp:lastModifiedBy>
  <cp:revision>223</cp:revision>
  <cp:lastPrinted>2012-09-12T16:25:16Z</cp:lastPrinted>
  <dcterms:created xsi:type="dcterms:W3CDTF">2007-07-19T19:31:24Z</dcterms:created>
  <dcterms:modified xsi:type="dcterms:W3CDTF">2015-10-09T15:55:04Z</dcterms:modified>
  <cp:contentStatus>Version 3.0</cp:contentStatus>
</cp:coreProperties>
</file>