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92" r:id="rId17"/>
    <p:sldId id="293" r:id="rId18"/>
    <p:sldId id="285" r:id="rId19"/>
    <p:sldId id="322" r:id="rId20"/>
    <p:sldId id="323" r:id="rId21"/>
    <p:sldId id="324" r:id="rId22"/>
    <p:sldId id="286" r:id="rId23"/>
    <p:sldId id="287" r:id="rId24"/>
    <p:sldId id="288" r:id="rId25"/>
    <p:sldId id="289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20" r:id="rId41"/>
    <p:sldId id="321" r:id="rId42"/>
    <p:sldId id="317" r:id="rId43"/>
    <p:sldId id="325" r:id="rId44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 autoAdjust="0"/>
    <p:restoredTop sz="93389" autoAdjust="0"/>
  </p:normalViewPr>
  <p:slideViewPr>
    <p:cSldViewPr snapToGrid="0">
      <p:cViewPr varScale="1">
        <p:scale>
          <a:sx n="86" d="100"/>
          <a:sy n="86" d="100"/>
        </p:scale>
        <p:origin x="954" y="72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display/STASH/Basic+Git+commands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elp.github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and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eliable design</a:t>
            </a:r>
          </a:p>
          <a:p>
            <a:r>
              <a:rPr lang="en-US" dirty="0" smtClean="0"/>
              <a:t>Checks code during compilation and again during runtime</a:t>
            </a:r>
          </a:p>
          <a:p>
            <a:r>
              <a:rPr lang="en-US" dirty="0" smtClean="0"/>
              <a:t>Handles memory management to prevent leaks and security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2E7F-FE18-4532-80A6-10D11D0E16BC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architecture-neutral and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applications run on the Java Virtual Machine (JVM)</a:t>
            </a:r>
          </a:p>
          <a:p>
            <a:r>
              <a:rPr lang="en-US" dirty="0" smtClean="0"/>
              <a:t>The JVM is a piece of software that is implemented for each target architecture</a:t>
            </a:r>
          </a:p>
          <a:p>
            <a:r>
              <a:rPr lang="en-US" dirty="0" smtClean="0"/>
              <a:t>Java code is compiled and run on the JVM; the JVM makes sure the program is executed no matter where it is running</a:t>
            </a:r>
          </a:p>
          <a:p>
            <a:r>
              <a:rPr lang="en-US" dirty="0" smtClean="0"/>
              <a:t>Note the JVM is not cross-platform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2EC-9557-4B05-9390-5FF25CEA98DD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is automated to ensure memory is available when it is needed</a:t>
            </a:r>
          </a:p>
          <a:p>
            <a:r>
              <a:rPr lang="en-US" dirty="0" smtClean="0"/>
              <a:t>This is one area where Java sometimes falls short</a:t>
            </a:r>
          </a:p>
          <a:p>
            <a:r>
              <a:rPr lang="en-US" dirty="0" smtClean="0"/>
              <a:t>Because we give up some of the low level functions to automation they can be less efficient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CB7-62CB-41BE-AC1D-B164A443DFEB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interpreted, threaded, and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 is an advanced but important topic</a:t>
            </a:r>
          </a:p>
          <a:p>
            <a:r>
              <a:rPr lang="en-US" dirty="0" smtClean="0"/>
              <a:t>Included native in Java</a:t>
            </a:r>
          </a:p>
          <a:p>
            <a:r>
              <a:rPr lang="en-US" dirty="0" smtClean="0"/>
              <a:t>Modern processors have many cores: dual and quad are common in consumer chips. Some have over 100 cores</a:t>
            </a:r>
          </a:p>
          <a:p>
            <a:r>
              <a:rPr lang="en-US" dirty="0" smtClean="0"/>
              <a:t>Without multithreading only one instruction is possible at a time</a:t>
            </a:r>
          </a:p>
          <a:p>
            <a:r>
              <a:rPr lang="en-US" dirty="0" smtClean="0"/>
              <a:t>Tons of wasted CPU cycles!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050-1F26-4FB9-9D91-DB6C33FA0E27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Java over other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 – Write Once, Run Everywhere</a:t>
            </a:r>
          </a:p>
          <a:p>
            <a:r>
              <a:rPr lang="en-US" dirty="0" smtClean="0"/>
              <a:t>Relatively easy to learn</a:t>
            </a:r>
          </a:p>
          <a:p>
            <a:r>
              <a:rPr lang="en-US" dirty="0" smtClean="0"/>
              <a:t>Countless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Memory management/garbage collection</a:t>
            </a:r>
          </a:p>
          <a:p>
            <a:r>
              <a:rPr lang="en-US" dirty="0" smtClean="0"/>
              <a:t>Tons of great tools (like the Eclipse IDE)</a:t>
            </a:r>
          </a:p>
          <a:p>
            <a:r>
              <a:rPr lang="en-US" dirty="0" smtClean="0"/>
              <a:t>Huge pool of knowledge from decades of development</a:t>
            </a:r>
          </a:p>
          <a:p>
            <a:r>
              <a:rPr lang="en-US" dirty="0" smtClean="0"/>
              <a:t>Preferred language of many large companies</a:t>
            </a:r>
          </a:p>
          <a:p>
            <a:r>
              <a:rPr lang="en-US" dirty="0" smtClean="0"/>
              <a:t>No pointers!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F8F-806D-4125-80A1-F9A95D25AEA3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Basics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6BC5A7-059E-4B7A-B170-B3B47D145F9C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variables must be declared and cannot be null! (much different than Python, Perl or Ruby)</a:t>
            </a:r>
          </a:p>
          <a:p>
            <a:r>
              <a:rPr lang="en-US" dirty="0" smtClean="0"/>
              <a:t>byte – 8 bit integer, from -128 to 127</a:t>
            </a:r>
          </a:p>
          <a:p>
            <a:r>
              <a:rPr lang="en-US" dirty="0"/>
              <a:t>s</a:t>
            </a:r>
            <a:r>
              <a:rPr lang="en-US" dirty="0" smtClean="0"/>
              <a:t>hort – 16 bit integer from -32,768 to 32,767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– 32 bit </a:t>
            </a:r>
            <a:r>
              <a:rPr lang="en-US" dirty="0"/>
              <a:t>integer from 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/>
              <a:t> to 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 - 1</a:t>
            </a:r>
          </a:p>
          <a:p>
            <a:r>
              <a:rPr lang="en-US" dirty="0"/>
              <a:t>l</a:t>
            </a:r>
            <a:r>
              <a:rPr lang="en-US" dirty="0" smtClean="0"/>
              <a:t>ong – 64 </a:t>
            </a:r>
            <a:r>
              <a:rPr lang="en-US" dirty="0"/>
              <a:t>bit integer from -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1</a:t>
            </a:r>
          </a:p>
          <a:p>
            <a:r>
              <a:rPr lang="en-US" dirty="0" smtClean="0"/>
              <a:t>float – decimal value</a:t>
            </a:r>
          </a:p>
          <a:p>
            <a:r>
              <a:rPr lang="en-US" dirty="0" smtClean="0"/>
              <a:t>double – decimal value, precision 2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– true or false</a:t>
            </a:r>
          </a:p>
          <a:p>
            <a:r>
              <a:rPr lang="en-US" dirty="0" smtClean="0"/>
              <a:t>char – single character (same size as short)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08C-6070-4562-B64D-FA8659057204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is not a primitive! They are essentially arrays of chars.</a:t>
            </a:r>
          </a:p>
          <a:p>
            <a:r>
              <a:rPr lang="en-US" dirty="0" smtClean="0"/>
              <a:t>“a” != ‘a’</a:t>
            </a:r>
          </a:p>
          <a:p>
            <a:r>
              <a:rPr lang="en-US" dirty="0" smtClean="0"/>
              <a:t>All primitives have a “wrapper class”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becomes Integer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becomes Long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becomes Character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These classes inherit from the base Object class and can be null</a:t>
            </a:r>
          </a:p>
          <a:p>
            <a:r>
              <a:rPr lang="en-US" dirty="0" smtClean="0"/>
              <a:t>They refer to actual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FB5-D746-4CF2-BD22-CAD676A3B1DE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print a line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Lets print a line of text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‘main method’ it begins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 of a Java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World!!!");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curly braces closes a block!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3DF1-A0EA-4839-B99A-BF50ECEF913E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711175"/>
              </p:ext>
            </p:extLst>
          </p:nvPr>
        </p:nvGraphicFramePr>
        <p:xfrm>
          <a:off x="457198" y="1600200"/>
          <a:ext cx="79195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30"/>
                <a:gridCol w="601191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Escape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Inserts a tab in the text.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Inserts</a:t>
                      </a:r>
                      <a:r>
                        <a:rPr lang="en-US" b="1" baseline="0" dirty="0" smtClean="0"/>
                        <a:t> a newline in the text.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Inserts</a:t>
                      </a:r>
                      <a:r>
                        <a:rPr lang="en-US" b="1" baseline="0" dirty="0" smtClean="0"/>
                        <a:t> a backslash in the text.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\”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Inserts</a:t>
                      </a:r>
                      <a:r>
                        <a:rPr lang="en-US" b="1" baseline="0" dirty="0" smtClean="0"/>
                        <a:t> a double quote in the text.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\’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Inserts</a:t>
                      </a:r>
                      <a:r>
                        <a:rPr lang="en-US" b="1" baseline="0" dirty="0" smtClean="0"/>
                        <a:t> a double quote in the text.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198" y="4995363"/>
            <a:ext cx="7919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What will be the result of this statement?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("\\/\"PRINT\"\\/\n\t\'print\'");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and Version Control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System Application Developer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Getrost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System Application Developer Intern</a:t>
            </a:r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 cont.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030724"/>
              </p:ext>
            </p:extLst>
          </p:nvPr>
        </p:nvGraphicFramePr>
        <p:xfrm>
          <a:off x="457198" y="1600200"/>
          <a:ext cx="79195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30"/>
                <a:gridCol w="601191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r>
                        <a:rPr lang="en-US" baseline="0" dirty="0" smtClean="0"/>
                        <a:t> 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Formats</a:t>
                      </a:r>
                      <a:r>
                        <a:rPr lang="en-US" b="1" baseline="0" dirty="0" smtClean="0"/>
                        <a:t> value as a decimal.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Formats</a:t>
                      </a:r>
                      <a:r>
                        <a:rPr lang="en-US" b="1" baseline="0" dirty="0" smtClean="0"/>
                        <a:t> value as a floating point.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Formats</a:t>
                      </a:r>
                      <a:r>
                        <a:rPr lang="en-US" b="1" baseline="0" dirty="0" smtClean="0"/>
                        <a:t> value as a string.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%n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Outputs</a:t>
                      </a:r>
                      <a:r>
                        <a:rPr lang="en-US" b="1" baseline="0" dirty="0" smtClean="0"/>
                        <a:t> a platform-specific line terminator.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%%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Outputs a percent sign.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198" y="1230868"/>
            <a:ext cx="56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Format a string using the </a:t>
            </a:r>
            <a:r>
              <a:rPr lang="en-US" dirty="0" err="1" smtClean="0">
                <a:latin typeface="+mn-lt"/>
              </a:rPr>
              <a:t>System.out.printf</a:t>
            </a:r>
            <a:r>
              <a:rPr lang="en-US" dirty="0" smtClean="0">
                <a:latin typeface="+mn-lt"/>
              </a:rPr>
              <a:t>() method.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4526280"/>
            <a:ext cx="7919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price = 15.00;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(price); //15.0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f%n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price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//15.000000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(“%.2f%n”, price); //15.00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(“The price is $%.2f.%n”, price);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//The price is $15.00.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Scanner from the </a:t>
            </a:r>
            <a:r>
              <a:rPr lang="en-US" dirty="0" err="1" smtClean="0"/>
              <a:t>java.util</a:t>
            </a:r>
            <a:r>
              <a:rPr lang="en-US" dirty="0" smtClean="0"/>
              <a:t> package.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Scanner input = new Scanner(System.in);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(“What is your name?”);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%s\n”, name);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some addition!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379612" cy="4638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Addition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scanner reads input from the user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new Scanner(System.in);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number2;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first integer: 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number1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034E-5DE8-445C-ADA7-353F54786073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some addition!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the second integer: 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number2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sum = number1 + number2;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("Sum is %d\n", sum);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471-C978-47FC-932A-C76B022D0E3D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some addition!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number1;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 smtClean="0"/>
              <a:t>Each variable has a name: “number1”</a:t>
            </a:r>
          </a:p>
          <a:p>
            <a:r>
              <a:rPr lang="en-US" sz="3000" dirty="0" smtClean="0"/>
              <a:t>Each variable has a type: “</a:t>
            </a:r>
            <a:r>
              <a:rPr lang="en-US" sz="3000" dirty="0" err="1" smtClean="0"/>
              <a:t>int</a:t>
            </a:r>
            <a:r>
              <a:rPr lang="en-US" sz="3000" dirty="0" smtClean="0"/>
              <a:t>”</a:t>
            </a:r>
          </a:p>
          <a:p>
            <a:r>
              <a:rPr lang="en-US" sz="3000" dirty="0" smtClean="0"/>
              <a:t>Each variable has a size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000" dirty="0" smtClean="0"/>
          </a:p>
          <a:p>
            <a:r>
              <a:rPr lang="en-US" sz="3000" dirty="0" smtClean="0"/>
              <a:t>A variable refers to a specific location in memory.</a:t>
            </a:r>
          </a:p>
          <a:p>
            <a:r>
              <a:rPr lang="en-US" sz="3000" dirty="0" smtClean="0"/>
              <a:t>When assignment occurs the old value is overwritten by the new value </a:t>
            </a:r>
            <a:endParaRPr lang="en-US" sz="3000" dirty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9CE1-9B0E-4E29-A9CD-9B6D36A464E0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f</a:t>
                      </a:r>
                      <a:r>
                        <a:rPr lang="en-US" baseline="0" dirty="0" smtClean="0"/>
                        <a:t> + 7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+ 7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 – 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– c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xy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y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/ 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/ y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r>
                        <a:rPr lang="en-US" baseline="0" dirty="0" smtClean="0"/>
                        <a:t> (Mod)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</a:t>
                      </a:r>
                      <a:r>
                        <a:rPr lang="en-US" dirty="0" smtClean="0"/>
                        <a:t> mod </a:t>
                      </a:r>
                      <a:r>
                        <a:rPr lang="en-US" i="1" dirty="0" smtClean="0"/>
                        <a:t>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%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B2E4-22FD-43A4-B407-97CC623F3A8A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Multiplication, division and remainder are evaluated first, left to right (associativity)</a:t>
            </a:r>
          </a:p>
          <a:p>
            <a:r>
              <a:rPr lang="en-US" dirty="0" smtClean="0"/>
              <a:t>Addition and subtraction is next, left to right</a:t>
            </a:r>
          </a:p>
          <a:p>
            <a:r>
              <a:rPr lang="en-US" dirty="0" smtClean="0"/>
              <a:t>Assignment is always last, right to left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F4B-E935-4FE7-BD95-0A3F58996EC3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13716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Equality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equal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not equal</a:t>
                      </a:r>
                      <a:r>
                        <a:rPr lang="en-US" baseline="0" dirty="0" smtClean="0"/>
                        <a:t>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Relational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is greater than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less than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greater than or equal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less than or equal to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CA66-A2B9-414E-817C-885C03B78F9F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/ Else if /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5){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greater than 5!”);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(x &lt; 5){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(“x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(“x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must be five 5!”);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F6F0-5B62-4426-9A32-1C828CD8F08D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</a:p>
          <a:p>
            <a:r>
              <a:rPr lang="en-US" dirty="0" smtClean="0"/>
              <a:t>Application Basics</a:t>
            </a:r>
          </a:p>
          <a:p>
            <a:r>
              <a:rPr lang="en-US" dirty="0" smtClean="0"/>
              <a:t>Control Structures</a:t>
            </a:r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Repetition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while(x &lt; 100){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“ + x);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While loops are a good way to repeat a statement for an unknown number of objects (sentinel controlled), or to create a counter controlled loop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108E-B126-42EF-9C04-952D4D01D8EB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7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Repetition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these?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while(x &gt;= 0){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while(x &gt; 0){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a number: “);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(“Was this your number? “ + y);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CDB4-C7DE-40D1-A248-56B3C1E46B42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do...while Repetition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}while(counter &lt;= 10);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What’s the difference?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4A83-3916-4C3E-8CB4-527F42528BF5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0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Repetition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1; counter &lt;= 10; counter++){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(“%d, “, counter);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loops are literally the same thing as a counter controlled while loop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General format: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increment)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7FD0-C5E7-4814-8EC9-23F0CE786143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6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doSwitch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(x){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(“2”);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(“Not 1 or 2”);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9B3-C95E-43A5-8451-E7CD0340FBAA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4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Can Be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while(x &lt; 100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50)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less than 50”);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(x &gt; 50)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greater than 50”);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for(x = 0; x &lt; 100; x++){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(x &lt; 50)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is less than 50”);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 (x &gt; 50)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is greater than 50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1A4F-A3E6-4B68-9D08-5583A8944654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hugeNumber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hugeNumber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y++){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if(x != y){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if(x &lt; y){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}else{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FDB-931F-48DD-965D-4E7FBF00416F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1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‘break’ will terminate the loop immediately and move on to the next code after the loop</a:t>
            </a:r>
          </a:p>
          <a:p>
            <a:r>
              <a:rPr lang="en-US" dirty="0" smtClean="0"/>
              <a:t>The keyword ‘continue’ will skip the rest of the code in the block and move on to the next 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D28-3C5D-4D97-B2E5-1FB12B69CF4E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&amp;&amp; means ‘and’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 &gt; 10 &amp;&amp; x &lt; 20){}</a:t>
            </a:r>
          </a:p>
          <a:p>
            <a:r>
              <a:rPr lang="en-US" dirty="0" smtClean="0"/>
              <a:t>|| means ‘or’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-US" dirty="0"/>
              <a:t>!</a:t>
            </a:r>
            <a:r>
              <a:rPr lang="en-US" dirty="0" smtClean="0"/>
              <a:t> </a:t>
            </a:r>
            <a:r>
              <a:rPr lang="en-US" dirty="0"/>
              <a:t>means </a:t>
            </a:r>
            <a:r>
              <a:rPr lang="en-US" dirty="0" smtClean="0"/>
              <a:t>‘not’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dirty="0" smtClean="0"/>
          </a:p>
          <a:p>
            <a:r>
              <a:rPr lang="en-US" dirty="0" smtClean="0"/>
              <a:t>What’s wrong with this?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10 &amp;&amp; x &gt; 20){}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CF1-5F13-4645-BCC8-03AFE945BB51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Version Control with </a:t>
            </a:r>
            <a:r>
              <a:rPr lang="en-US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System that records changes to files over time so that you can recall specific versions later</a:t>
            </a:r>
          </a:p>
          <a:p>
            <a:r>
              <a:rPr lang="en-US" dirty="0"/>
              <a:t>Works on any type of file or directory</a:t>
            </a:r>
          </a:p>
          <a:p>
            <a:r>
              <a:rPr lang="en-US" dirty="0"/>
              <a:t>A VCS allows you to work without fear of breaking a project, as you can easily recover previous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Changes can be stored remotely on sites like 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99" y="1133475"/>
            <a:ext cx="3990451" cy="47783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 create a new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/path/to/repo – check out an existing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 - add files to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“Message Here” – save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 – push to remote repo (i.e. GitHub)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 – list all changes since last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get changes from remote repo</a:t>
            </a:r>
          </a:p>
          <a:p>
            <a:endParaRPr lang="en-US" dirty="0"/>
          </a:p>
          <a:p>
            <a:r>
              <a:rPr lang="en-US" dirty="0"/>
              <a:t>Find more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confluence.atlassian.com/display/STASH/Basic+Git+commands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</a:p>
          <a:p>
            <a:r>
              <a:rPr lang="en-US" dirty="0" smtClean="0"/>
              <a:t>Application Basics </a:t>
            </a:r>
          </a:p>
          <a:p>
            <a:r>
              <a:rPr lang="en-US" dirty="0" smtClean="0"/>
              <a:t>Control Structures</a:t>
            </a:r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docs.oracle.com/javase/8/docs/api/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 Reference: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gitref.org/</a:t>
            </a:r>
            <a:endParaRPr lang="en-US" dirty="0" smtClean="0"/>
          </a:p>
          <a:p>
            <a:r>
              <a:rPr lang="en-US" dirty="0" smtClean="0"/>
              <a:t>Git</a:t>
            </a:r>
            <a:r>
              <a:rPr lang="en-US" dirty="0"/>
              <a:t>Hub Help: </a:t>
            </a:r>
            <a:r>
              <a:rPr lang="en-US" dirty="0">
                <a:hlinkClick r:id="rId4"/>
              </a:rPr>
              <a:t>https://help.github.com/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Java is a “concurrent, class-based, object-oriented” programming language</a:t>
            </a:r>
          </a:p>
          <a:p>
            <a:r>
              <a:rPr lang="en-US" dirty="0" smtClean="0"/>
              <a:t>The Java platform is a software system for cross-platform development and deployment</a:t>
            </a:r>
          </a:p>
          <a:p>
            <a:r>
              <a:rPr lang="en-US" dirty="0" smtClean="0"/>
              <a:t>Write Once, Run Anywhere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99452"/>
            <a:ext cx="2152650" cy="3876675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5364" y="5276127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Duke, the Java mascot</a:t>
            </a:r>
          </a:p>
        </p:txBody>
      </p:sp>
    </p:spTree>
    <p:extLst>
      <p:ext uri="{BB962C8B-B14F-4D97-AF65-F5344CB8AC3E}">
        <p14:creationId xmlns:p14="http://schemas.microsoft.com/office/powerpoint/2010/main" val="2649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History of Java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47800"/>
            <a:ext cx="4237176" cy="4265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8620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Developed by James Gosling at Sun Microsystems from 1991 to 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Derived from the C and C++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Aimed to simplify the development process by removing some of the low-level management, i.e. pointers, garbage collection, memory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Very popular thanks to ability to run almost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C48-FC22-48EE-B3CE-035CFEA59A9F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86126" y="571341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James Gosling</a:t>
            </a:r>
          </a:p>
        </p:txBody>
      </p:sp>
    </p:spTree>
    <p:extLst>
      <p:ext uri="{BB962C8B-B14F-4D97-AF65-F5344CB8AC3E}">
        <p14:creationId xmlns:p14="http://schemas.microsoft.com/office/powerpoint/2010/main" val="35733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you find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applications</a:t>
            </a:r>
          </a:p>
          <a:p>
            <a:r>
              <a:rPr lang="en-US" dirty="0" smtClean="0"/>
              <a:t>Web development (J2EE, JSP/JSF, Struts, GWT)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Android Phones</a:t>
            </a:r>
          </a:p>
          <a:p>
            <a:r>
              <a:rPr lang="en-US" dirty="0" smtClean="0"/>
              <a:t>Printers</a:t>
            </a:r>
          </a:p>
          <a:p>
            <a:r>
              <a:rPr lang="en-US" dirty="0" smtClean="0"/>
              <a:t>Cars</a:t>
            </a:r>
          </a:p>
          <a:p>
            <a:r>
              <a:rPr lang="en-US" dirty="0" smtClean="0"/>
              <a:t>ATMs</a:t>
            </a:r>
          </a:p>
          <a:p>
            <a:r>
              <a:rPr lang="en-US" dirty="0" smtClean="0"/>
              <a:t>Parking Meters</a:t>
            </a:r>
          </a:p>
          <a:p>
            <a:r>
              <a:rPr lang="en-US" dirty="0" smtClean="0"/>
              <a:t>Toasters</a:t>
            </a:r>
          </a:p>
          <a:p>
            <a:r>
              <a:rPr lang="en-US" dirty="0" smtClean="0"/>
              <a:t>…Basically everywhere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C0FD-7828-4E1C-87D6-BFEF103C6440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"simple, object-oriented and familiar"</a:t>
            </a:r>
          </a:p>
          <a:p>
            <a:r>
              <a:rPr lang="en-US" dirty="0" smtClean="0"/>
              <a:t>It should be "robust and secure"</a:t>
            </a:r>
          </a:p>
          <a:p>
            <a:r>
              <a:rPr lang="en-US" dirty="0" smtClean="0"/>
              <a:t>It should be "architecture-neutral and portable"</a:t>
            </a:r>
          </a:p>
          <a:p>
            <a:r>
              <a:rPr lang="en-US" dirty="0" smtClean="0"/>
              <a:t>It should execute with "high performance"</a:t>
            </a:r>
          </a:p>
          <a:p>
            <a:r>
              <a:rPr lang="en-US" dirty="0" smtClean="0"/>
              <a:t>It should be "interpreted, threaded, and dynamic"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83868"/>
            <a:ext cx="593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http://www.oracle.com/technetwork/java/intro-141325.html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6B62-F745-4F92-86D0-9E22F1231364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object-oriented and familiar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can be grasped quickly</a:t>
            </a:r>
          </a:p>
          <a:p>
            <a:r>
              <a:rPr lang="en-US" dirty="0" smtClean="0"/>
              <a:t>Built to be object-oriented (major shift from earlier languages)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p</a:t>
            </a:r>
            <a:r>
              <a:rPr lang="en-US" dirty="0" smtClean="0"/>
              <a:t>arty libraries that can be used across thousands of applications and extended to fit needs</a:t>
            </a:r>
          </a:p>
          <a:p>
            <a:r>
              <a:rPr lang="en-US" dirty="0" smtClean="0"/>
              <a:t>Kept “look and feel” of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ECA-BEB9-417C-B9C4-91B3CC8EBC8C}" type="datetime1">
              <a:rPr lang="en-US" smtClean="0"/>
              <a:t>9/22/2015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12391</TotalTime>
  <Words>1481</Words>
  <Application>Microsoft Office PowerPoint</Application>
  <PresentationFormat>Letter Paper (8.5x11 in)</PresentationFormat>
  <Paragraphs>421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Courier New</vt:lpstr>
      <vt:lpstr>Georgia</vt:lpstr>
      <vt:lpstr>Times</vt:lpstr>
      <vt:lpstr>Wingdings</vt:lpstr>
      <vt:lpstr>Default Design</vt:lpstr>
      <vt:lpstr>PowerPoint Presentation</vt:lpstr>
      <vt:lpstr>Java and Version Control</vt:lpstr>
      <vt:lpstr>Agenda</vt:lpstr>
      <vt:lpstr>The Java Platform </vt:lpstr>
      <vt:lpstr>The Java Platform</vt:lpstr>
      <vt:lpstr>History of Java</vt:lpstr>
      <vt:lpstr>Where can you find Java?</vt:lpstr>
      <vt:lpstr>Principles</vt:lpstr>
      <vt:lpstr>simple, object-oriented and familiar</vt:lpstr>
      <vt:lpstr>robust and secure</vt:lpstr>
      <vt:lpstr>architecture-neutral and portable</vt:lpstr>
      <vt:lpstr>high performance</vt:lpstr>
      <vt:lpstr>interpreted, threaded, and dynamic</vt:lpstr>
      <vt:lpstr>Why use Java over other languages?</vt:lpstr>
      <vt:lpstr>Application Basics </vt:lpstr>
      <vt:lpstr>Primitive Variables</vt:lpstr>
      <vt:lpstr>Reference Variables</vt:lpstr>
      <vt:lpstr>Lets print a line of text</vt:lpstr>
      <vt:lpstr>String Formatting</vt:lpstr>
      <vt:lpstr>String Formatting cont.</vt:lpstr>
      <vt:lpstr>Getting User Input</vt:lpstr>
      <vt:lpstr>Lets do some addition!</vt:lpstr>
      <vt:lpstr>Lets do some addition!</vt:lpstr>
      <vt:lpstr>Lets do some addition!</vt:lpstr>
      <vt:lpstr>More Math!</vt:lpstr>
      <vt:lpstr>More Math!</vt:lpstr>
      <vt:lpstr>More Math!</vt:lpstr>
      <vt:lpstr>Control Statements</vt:lpstr>
      <vt:lpstr>If / Else if / Else Statements</vt:lpstr>
      <vt:lpstr>while Repetition Statements</vt:lpstr>
      <vt:lpstr>while Repetition Statements</vt:lpstr>
      <vt:lpstr>do...while Repetition Statement</vt:lpstr>
      <vt:lpstr>for Repetition Statements</vt:lpstr>
      <vt:lpstr>switch Statements</vt:lpstr>
      <vt:lpstr>Control Structures Can Be Nested</vt:lpstr>
      <vt:lpstr>Consider this…</vt:lpstr>
      <vt:lpstr>Break and Continue</vt:lpstr>
      <vt:lpstr>Logical Operators</vt:lpstr>
      <vt:lpstr>Version Control with git </vt:lpstr>
      <vt:lpstr>Version Control Systems</vt:lpstr>
      <vt:lpstr>Version control commands</vt:lpstr>
      <vt:lpstr>Summary</vt:lpstr>
      <vt:lpstr>Resources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Getrost, James</cp:lastModifiedBy>
  <cp:revision>187</cp:revision>
  <cp:lastPrinted>2012-09-12T16:25:16Z</cp:lastPrinted>
  <dcterms:created xsi:type="dcterms:W3CDTF">2007-07-19T19:31:24Z</dcterms:created>
  <dcterms:modified xsi:type="dcterms:W3CDTF">2015-09-26T13:08:46Z</dcterms:modified>
  <cp:contentStatus>Version 3.0</cp:contentStatus>
</cp:coreProperties>
</file>