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0" r:id="rId2"/>
    <p:sldId id="271" r:id="rId3"/>
    <p:sldId id="272" r:id="rId4"/>
    <p:sldId id="273" r:id="rId5"/>
    <p:sldId id="321" r:id="rId6"/>
    <p:sldId id="322" r:id="rId7"/>
    <p:sldId id="319" r:id="rId8"/>
    <p:sldId id="323" r:id="rId9"/>
    <p:sldId id="324" r:id="rId10"/>
    <p:sldId id="326" r:id="rId11"/>
    <p:sldId id="325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294" r:id="rId23"/>
    <p:sldId id="337" r:id="rId24"/>
    <p:sldId id="338" r:id="rId25"/>
    <p:sldId id="339" r:id="rId26"/>
    <p:sldId id="340" r:id="rId27"/>
    <p:sldId id="341" r:id="rId28"/>
    <p:sldId id="342" r:id="rId29"/>
    <p:sldId id="344" r:id="rId30"/>
    <p:sldId id="345" r:id="rId31"/>
    <p:sldId id="346" r:id="rId32"/>
    <p:sldId id="305" r:id="rId33"/>
    <p:sldId id="347" r:id="rId34"/>
    <p:sldId id="318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17" r:id="rId45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 autoAdjust="0"/>
    <p:restoredTop sz="93407" autoAdjust="0"/>
  </p:normalViewPr>
  <p:slideViewPr>
    <p:cSldViewPr snapToGrid="0">
      <p:cViewPr varScale="1">
        <p:scale>
          <a:sx n="156" d="100"/>
          <a:sy n="156" d="100"/>
        </p:scale>
        <p:origin x="1896" y="176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9/29/15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 horned frog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the private access modifier means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this variable can only be modified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internally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private String message = “Hello class!”;</a:t>
            </a:r>
          </a:p>
          <a:p>
            <a:pPr marL="0" indent="0"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the public access modifier means that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anyone who can instantiate this object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can use it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public void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displayMessage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(message);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7248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MessangerRunner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main method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static void main(String[]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// instantiate a new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// calls the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displayMessage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method. No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// parameters are supplied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myMessanger.displayMessage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1131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modifiers are keywords that define what code can access certain parts of your class</a:t>
            </a:r>
          </a:p>
          <a:p>
            <a:pPr lvl="1"/>
            <a:r>
              <a:rPr lang="en-US" dirty="0" smtClean="0"/>
              <a:t>public fields and methods can be accessed from anywhere</a:t>
            </a:r>
          </a:p>
          <a:p>
            <a:pPr lvl="1"/>
            <a:r>
              <a:rPr lang="en-US" dirty="0" smtClean="0"/>
              <a:t>private fields and methods can only be accessed from within the class</a:t>
            </a:r>
          </a:p>
          <a:p>
            <a:pPr lvl="1"/>
            <a:r>
              <a:rPr lang="en-US" dirty="0" smtClean="0"/>
              <a:t>protected fields and methods can only be used within the same package (more on that later)</a:t>
            </a:r>
            <a:endParaRPr lang="en-US" dirty="0"/>
          </a:p>
          <a:p>
            <a:r>
              <a:rPr lang="en-US" dirty="0" smtClean="0"/>
              <a:t>Instance variables should almost always be private. This practice is known as data hiding, or encapsulation</a:t>
            </a:r>
          </a:p>
          <a:p>
            <a:r>
              <a:rPr lang="en-US" dirty="0" smtClean="0"/>
              <a:t>These variables can be accessed and modified through public “getter” and “setter” methods if needed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078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hide your data?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9012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hide your data?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not an issue of security, it is an issue of complexity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40" y="2702149"/>
            <a:ext cx="5688693" cy="30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private String message;</a:t>
            </a:r>
          </a:p>
          <a:p>
            <a:pPr marL="0" indent="0"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public void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displayMessage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(message);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public void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setMessage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(String m){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message = m;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public String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getMessage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return message;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5832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MessangerRunner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static void main(String[]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Scanner input = new Scanner(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(“What’s the word: “ 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String m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input.nextLine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myMessager.setMessage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(m);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myMessanger.displayMessage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102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are specialized methods that are called when an object is initialized with the </a:t>
            </a:r>
            <a:r>
              <a:rPr lang="en-US" i="1" dirty="0" smtClean="0"/>
              <a:t>new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Every object must have a constructor called when it is initialized</a:t>
            </a:r>
          </a:p>
          <a:p>
            <a:r>
              <a:rPr lang="en-US" dirty="0" smtClean="0"/>
              <a:t>Constructors must have the same name as the class</a:t>
            </a:r>
          </a:p>
          <a:p>
            <a:r>
              <a:rPr lang="en-US" dirty="0" smtClean="0"/>
              <a:t>If a constructor is not defined for a class then the compiler will provide a default at compile time</a:t>
            </a:r>
          </a:p>
          <a:p>
            <a:r>
              <a:rPr lang="en-US" dirty="0" smtClean="0"/>
              <a:t>Objects can be passed into constructors just as with any other method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6588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private String message;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constructor initializing message variable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(String m){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message = m;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public void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displayMessage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(message);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…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getter and setter omitted for space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99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MessangerRunner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public static void main(String[]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Scanner input = new Scanner(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Messanger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(“What’s the word: “ 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String m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input.nextLine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myMessager.setMessage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(m);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myMessanger.displayMessage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8138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Merrill, Systems App Developer - Gallup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Getrost</a:t>
            </a:r>
            <a:r>
              <a:rPr lang="en-US" dirty="0" smtClean="0"/>
              <a:t>, Systems App Developer Intern - Gallup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Unified Modeling Language (UML) is a software design standard we use to describe an object oriented system</a:t>
            </a:r>
          </a:p>
          <a:p>
            <a:r>
              <a:rPr lang="en-US" dirty="0" smtClean="0"/>
              <a:t>We will look at a small part, the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79279"/>
            <a:ext cx="4210050" cy="348676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7522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</a:p>
          <a:p>
            <a:pPr lvl="1"/>
            <a:r>
              <a:rPr lang="en-US" dirty="0" smtClean="0"/>
              <a:t>Always be aware of a variable’s lifespan, or scope. Variables defined at the class level will exist as long as an object exists. Variables defined at the method level will only exist while that method is executing</a:t>
            </a:r>
          </a:p>
          <a:p>
            <a:pPr lvl="1"/>
            <a:r>
              <a:rPr lang="en-US" dirty="0" smtClean="0"/>
              <a:t>Objects that are initialized from the same non-static class are independent from one another</a:t>
            </a:r>
          </a:p>
          <a:p>
            <a:pPr lvl="1"/>
            <a:r>
              <a:rPr lang="en-US" dirty="0" smtClean="0"/>
              <a:t>Coding style conventions are very important! Keep your code clean and consistent. It will make your collaborators very happy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4766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807" y="1647649"/>
            <a:ext cx="8449056" cy="522288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9/29/15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key feature of object oriented languages is the ability to derive classes from existing classes</a:t>
            </a:r>
          </a:p>
          <a:p>
            <a:r>
              <a:rPr lang="en-US" dirty="0" smtClean="0"/>
              <a:t>The derived classes, also known as</a:t>
            </a:r>
            <a:r>
              <a:rPr lang="en-US" i="1" dirty="0" smtClean="0"/>
              <a:t> subclasses</a:t>
            </a:r>
            <a:r>
              <a:rPr lang="en-US" dirty="0" smtClean="0"/>
              <a:t>, inherit the fields and methods of the parent class, also known as </a:t>
            </a:r>
            <a:r>
              <a:rPr lang="en-US" i="1" dirty="0" err="1" smtClean="0"/>
              <a:t>superclasses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known as the </a:t>
            </a:r>
            <a:r>
              <a:rPr lang="en-US" i="1" dirty="0" smtClean="0"/>
              <a:t>is-a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Defined using the </a:t>
            </a:r>
            <a:r>
              <a:rPr lang="en-US" i="1" dirty="0" smtClean="0"/>
              <a:t>extends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64" y="1411886"/>
            <a:ext cx="4210050" cy="3486767"/>
          </a:xfrm>
        </p:spPr>
      </p:pic>
    </p:spTree>
    <p:extLst>
      <p:ext uri="{BB962C8B-B14F-4D97-AF65-F5344CB8AC3E}">
        <p14:creationId xmlns:p14="http://schemas.microsoft.com/office/powerpoint/2010/main" val="4064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classes inherit either directly or indirectly from the </a:t>
            </a:r>
            <a:r>
              <a:rPr lang="en-US" i="1" dirty="0" smtClean="0"/>
              <a:t>Object </a:t>
            </a:r>
            <a:r>
              <a:rPr lang="en-US" dirty="0" smtClean="0"/>
              <a:t>class</a:t>
            </a:r>
          </a:p>
          <a:p>
            <a:r>
              <a:rPr lang="en-US" i="1" dirty="0" smtClean="0"/>
              <a:t>Object </a:t>
            </a:r>
            <a:r>
              <a:rPr lang="en-US" dirty="0" smtClean="0"/>
              <a:t>provides the most basic functionality</a:t>
            </a:r>
          </a:p>
          <a:p>
            <a:pPr lvl="1"/>
            <a:r>
              <a:rPr lang="en-US" i="1" dirty="0" smtClean="0"/>
              <a:t>equals(Object </a:t>
            </a:r>
            <a:r>
              <a:rPr lang="en-US" i="1" dirty="0" err="1" smtClean="0"/>
              <a:t>obj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smtClean="0"/>
              <a:t>notify() &amp; </a:t>
            </a:r>
            <a:r>
              <a:rPr lang="en-US" i="1" dirty="0" err="1" smtClean="0"/>
              <a:t>notifyAll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toString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smtClean="0"/>
              <a:t>wait()</a:t>
            </a:r>
          </a:p>
          <a:p>
            <a:pPr lvl="1"/>
            <a:r>
              <a:rPr lang="en-US" i="1" dirty="0" smtClean="0"/>
              <a:t>clone()</a:t>
            </a:r>
          </a:p>
          <a:p>
            <a:pPr lvl="1"/>
            <a:r>
              <a:rPr lang="en-US" i="1" dirty="0" smtClean="0"/>
              <a:t>finalize()</a:t>
            </a:r>
          </a:p>
          <a:p>
            <a:pPr lvl="1"/>
            <a:r>
              <a:rPr lang="en-US" i="1" dirty="0" err="1" smtClean="0"/>
              <a:t>getClass</a:t>
            </a:r>
            <a:r>
              <a:rPr lang="en-US" i="1" dirty="0" smtClean="0"/>
              <a:t>()</a:t>
            </a:r>
          </a:p>
          <a:p>
            <a:r>
              <a:rPr lang="en-US" dirty="0"/>
              <a:t>These classes form a structure known as the Java Platform Class </a:t>
            </a:r>
            <a:r>
              <a:rPr lang="en-US" dirty="0" smtClean="0"/>
              <a:t>Hierarchy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569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</a:p>
          <a:p>
            <a:pPr lvl="1"/>
            <a:r>
              <a:rPr lang="en-US" dirty="0" smtClean="0"/>
              <a:t>Access all public and protected fields</a:t>
            </a:r>
          </a:p>
          <a:p>
            <a:pPr lvl="1"/>
            <a:r>
              <a:rPr lang="en-US" dirty="0" smtClean="0"/>
              <a:t>Declare new fields</a:t>
            </a:r>
          </a:p>
          <a:p>
            <a:pPr lvl="1"/>
            <a:r>
              <a:rPr lang="en-US" dirty="0" smtClean="0"/>
              <a:t>Use inherited public and protected methods</a:t>
            </a:r>
          </a:p>
          <a:p>
            <a:pPr lvl="1"/>
            <a:r>
              <a:rPr lang="en-US" i="1" dirty="0" smtClean="0"/>
              <a:t>Override </a:t>
            </a:r>
            <a:r>
              <a:rPr lang="en-US" dirty="0" smtClean="0"/>
              <a:t>inherited public and protected methods</a:t>
            </a:r>
          </a:p>
          <a:p>
            <a:pPr lvl="1"/>
            <a:r>
              <a:rPr lang="en-US" dirty="0" smtClean="0"/>
              <a:t>Write new methods</a:t>
            </a:r>
          </a:p>
          <a:p>
            <a:pPr lvl="1"/>
            <a:r>
              <a:rPr lang="en-US" dirty="0" smtClean="0"/>
              <a:t>Invoke the superclass constructor using the </a:t>
            </a:r>
            <a:r>
              <a:rPr lang="en-US" i="1" dirty="0" smtClean="0"/>
              <a:t>super()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What can’t we do?</a:t>
            </a:r>
          </a:p>
          <a:p>
            <a:pPr lvl="1"/>
            <a:r>
              <a:rPr lang="en-US" dirty="0" smtClean="0"/>
              <a:t>Access private fields</a:t>
            </a:r>
          </a:p>
          <a:p>
            <a:pPr lvl="1"/>
            <a:r>
              <a:rPr lang="en-US" dirty="0" smtClean="0"/>
              <a:t>Use private methods</a:t>
            </a:r>
          </a:p>
          <a:p>
            <a:r>
              <a:rPr lang="en-US" dirty="0" smtClean="0"/>
              <a:t>What shouldn’t we do?</a:t>
            </a:r>
          </a:p>
          <a:p>
            <a:pPr lvl="1"/>
            <a:r>
              <a:rPr lang="en-US" dirty="0" smtClean="0"/>
              <a:t>Hide fields and methods by using the same name and signature without overriding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5147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this code allowed?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new Frog();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/>
              <a:t>What about this code?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Frog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myFrog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926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Frog </a:t>
            </a:r>
            <a:r>
              <a:rPr lang="en-US" i="1" dirty="0" smtClean="0"/>
              <a:t>is an </a:t>
            </a:r>
            <a:r>
              <a:rPr lang="en-US" dirty="0" smtClean="0"/>
              <a:t>object because it will automatically subclass</a:t>
            </a:r>
          </a:p>
          <a:p>
            <a:r>
              <a:rPr lang="en-US" dirty="0" smtClean="0"/>
              <a:t>An object might be a frog, but the compiler has no way of inferring that from the code written</a:t>
            </a:r>
          </a:p>
          <a:p>
            <a:r>
              <a:rPr lang="en-US" dirty="0" smtClean="0"/>
              <a:t>We must tell the compiler that the object is a frog by </a:t>
            </a:r>
            <a:r>
              <a:rPr lang="en-US" i="1" dirty="0" smtClean="0"/>
              <a:t>casting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Frog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myFrog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(Frog)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160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that object is not a frog?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1244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that object is not a frog?</a:t>
            </a:r>
          </a:p>
          <a:p>
            <a:r>
              <a:rPr lang="en-US" dirty="0" smtClean="0"/>
              <a:t>Runtime error!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instanceof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Frog){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Frog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myFrog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(Frog)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64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</a:p>
          <a:p>
            <a:r>
              <a:rPr lang="en-US" dirty="0"/>
              <a:t>Classes and </a:t>
            </a:r>
            <a:r>
              <a:rPr lang="en-US" dirty="0" smtClean="0"/>
              <a:t>Objects</a:t>
            </a:r>
            <a:endParaRPr lang="en-US" dirty="0" smtClean="0"/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Exception Handling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9/29/15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time! We are going to set up a framework for a simple HR department</a:t>
            </a:r>
          </a:p>
          <a:p>
            <a:r>
              <a:rPr lang="en-US" dirty="0" smtClean="0"/>
              <a:t>Our company has 3 types of employees: executives, managers and hourlies</a:t>
            </a:r>
          </a:p>
          <a:p>
            <a:r>
              <a:rPr lang="en-US" dirty="0" smtClean="0"/>
              <a:t>All employees will have a first name, last name and employee id</a:t>
            </a:r>
          </a:p>
          <a:p>
            <a:r>
              <a:rPr lang="en-US" dirty="0" smtClean="0"/>
              <a:t>Executives and managers have salaries and hourly employees have a wage and hours worked</a:t>
            </a:r>
          </a:p>
          <a:p>
            <a:r>
              <a:rPr lang="en-US" dirty="0" smtClean="0"/>
              <a:t>All employees will have a calculate pay method</a:t>
            </a:r>
          </a:p>
          <a:p>
            <a:r>
              <a:rPr lang="en-US" dirty="0" smtClean="0"/>
              <a:t>Executives have a salary multiplied by a company performance coefficient divided into 24 pay periods</a:t>
            </a:r>
          </a:p>
          <a:p>
            <a:r>
              <a:rPr lang="en-US" dirty="0" smtClean="0"/>
              <a:t>Managers have a salary </a:t>
            </a:r>
            <a:r>
              <a:rPr lang="en-US" dirty="0"/>
              <a:t>divided into 24 pay periods</a:t>
            </a:r>
            <a:endParaRPr lang="en-US" dirty="0" smtClean="0"/>
          </a:p>
          <a:p>
            <a:r>
              <a:rPr lang="en-US" dirty="0" smtClean="0"/>
              <a:t>Hourlies multiply hours worked by wage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343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Employee class could have been declared as </a:t>
            </a:r>
            <a:r>
              <a:rPr lang="en-US" i="1" dirty="0" smtClean="0"/>
              <a:t>abstract</a:t>
            </a:r>
            <a:endParaRPr lang="en-US" dirty="0"/>
          </a:p>
          <a:p>
            <a:r>
              <a:rPr lang="en-US" dirty="0" smtClean="0"/>
              <a:t>Abstract classes may never be instantiated, they are intended to be </a:t>
            </a:r>
            <a:r>
              <a:rPr lang="en-US" dirty="0" err="1" smtClean="0"/>
              <a:t>subclassed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Abstract classes can include abstract methods, which are not implemented until they are </a:t>
            </a:r>
            <a:r>
              <a:rPr lang="en-US" dirty="0" err="1" smtClean="0"/>
              <a:t>subclassed</a:t>
            </a:r>
            <a:endParaRPr lang="en-US" dirty="0" smtClean="0"/>
          </a:p>
          <a:p>
            <a:r>
              <a:rPr lang="en-US" dirty="0" smtClean="0"/>
              <a:t>This is a good way to guarantee closely related classes will reuse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5758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err="1" smtClean="0"/>
              <a:t>PolyMorphism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9/29/15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is the design principle of using a common interface to represent the concrete implementation</a:t>
            </a:r>
          </a:p>
          <a:p>
            <a:r>
              <a:rPr lang="en-US" dirty="0" smtClean="0"/>
              <a:t>When a class inherits the method from a superclass, it can override the functionality, but it must retain the same signature!</a:t>
            </a:r>
          </a:p>
          <a:p>
            <a:r>
              <a:rPr lang="en-US" dirty="0" smtClean="0"/>
              <a:t>The JVM can call the appropriate method for each object, even when it has been cast. This is known as </a:t>
            </a:r>
            <a:r>
              <a:rPr lang="en-US" i="1" dirty="0" smtClean="0"/>
              <a:t>virtual method invocation</a:t>
            </a:r>
          </a:p>
          <a:p>
            <a:r>
              <a:rPr lang="en-US" dirty="0" smtClean="0"/>
              <a:t>Take a look at our employee example 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9/29/15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be instantiated directly</a:t>
            </a:r>
          </a:p>
          <a:p>
            <a:r>
              <a:rPr lang="en-US" dirty="0" smtClean="0"/>
              <a:t>Cannot have variables</a:t>
            </a:r>
          </a:p>
          <a:p>
            <a:r>
              <a:rPr lang="en-US" dirty="0" smtClean="0"/>
              <a:t>Purely a definition of method functionality</a:t>
            </a:r>
          </a:p>
          <a:p>
            <a:r>
              <a:rPr lang="en-US" dirty="0" smtClean="0"/>
              <a:t>Main benefit is multiple inheritance</a:t>
            </a:r>
          </a:p>
          <a:p>
            <a:r>
              <a:rPr lang="en-US" dirty="0" smtClean="0"/>
              <a:t>Provide a </a:t>
            </a:r>
            <a:r>
              <a:rPr lang="en-US" i="1" dirty="0" smtClean="0"/>
              <a:t>can-do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Defined using the </a:t>
            </a:r>
            <a:r>
              <a:rPr lang="en-US" i="1" dirty="0" smtClean="0"/>
              <a:t>implements </a:t>
            </a:r>
            <a:r>
              <a:rPr lang="en-US" dirty="0" smtClean="0"/>
              <a:t>keyword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rewrite our employee example using a </a:t>
            </a:r>
            <a:r>
              <a:rPr lang="en-US" i="1" dirty="0" smtClean="0"/>
              <a:t>Payable </a:t>
            </a:r>
            <a:r>
              <a:rPr lang="en-US" dirty="0" smtClean="0"/>
              <a:t>interface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7568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take advantage of polymorphism too</a:t>
            </a:r>
          </a:p>
          <a:p>
            <a:r>
              <a:rPr lang="en-US" dirty="0" smtClean="0"/>
              <a:t>We cannot directly instantiate (with the new keyword), but we are able to cast</a:t>
            </a:r>
          </a:p>
          <a:p>
            <a:r>
              <a:rPr lang="en-US" dirty="0" smtClean="0"/>
              <a:t>This allows us to group otherwise unrelated objects by the shared functionality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3453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9/30/15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exception </a:t>
            </a:r>
            <a:r>
              <a:rPr lang="en-US" dirty="0" smtClean="0"/>
              <a:t>is an event, which occurs during the execution of a program, that disrupts the normal flow of the program’s instructions”</a:t>
            </a:r>
          </a:p>
          <a:p>
            <a:r>
              <a:rPr lang="en-US" dirty="0" smtClean="0"/>
              <a:t>Java exceptions are objects created when an error occurs and passed to an internal handler</a:t>
            </a:r>
          </a:p>
          <a:p>
            <a:r>
              <a:rPr lang="en-US" dirty="0" smtClean="0"/>
              <a:t>Contains a </a:t>
            </a:r>
            <a:r>
              <a:rPr lang="en-US" i="1" dirty="0" smtClean="0"/>
              <a:t>call stack</a:t>
            </a:r>
            <a:r>
              <a:rPr lang="en-US" dirty="0" smtClean="0"/>
              <a:t>, or list of methods executing when the error </a:t>
            </a:r>
            <a:r>
              <a:rPr lang="en-US" dirty="0" err="1" smtClean="0"/>
              <a:t>occured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2297112"/>
            <a:ext cx="3657600" cy="24511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1355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9/29/15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defines 3 types of exceptions</a:t>
            </a:r>
          </a:p>
          <a:p>
            <a:pPr lvl="1"/>
            <a:r>
              <a:rPr lang="en-US" dirty="0" smtClean="0"/>
              <a:t>Checked exceptions (</a:t>
            </a:r>
            <a:r>
              <a:rPr lang="en-US" dirty="0" err="1" smtClean="0"/>
              <a:t>FileNotFoundException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Errors (</a:t>
            </a:r>
            <a:r>
              <a:rPr lang="en-US" dirty="0" err="1" smtClean="0"/>
              <a:t>IOError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Runtime exception (</a:t>
            </a:r>
            <a:r>
              <a:rPr lang="en-US" dirty="0" err="1" smtClean="0"/>
              <a:t>NullPointerException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 these, only checked exceptions are required by the compiler to be handled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873455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keyword blocks we use sequentially to catch exceptions</a:t>
            </a:r>
          </a:p>
          <a:p>
            <a:pPr lvl="1"/>
            <a:r>
              <a:rPr lang="en-US" i="1" dirty="0" smtClean="0"/>
              <a:t>try</a:t>
            </a:r>
            <a:r>
              <a:rPr lang="en-US" dirty="0" smtClean="0"/>
              <a:t>: this contains the code to be executed that might throw an exception</a:t>
            </a:r>
          </a:p>
          <a:p>
            <a:pPr lvl="1"/>
            <a:r>
              <a:rPr lang="en-US" i="1" dirty="0" smtClean="0"/>
              <a:t>catch</a:t>
            </a:r>
            <a:r>
              <a:rPr lang="en-US" dirty="0" smtClean="0"/>
              <a:t>: here we specify one or many of the exceptions that could be thrown, and what to do if they are encountered</a:t>
            </a:r>
          </a:p>
          <a:p>
            <a:pPr lvl="1"/>
            <a:r>
              <a:rPr lang="en-US" i="1" dirty="0" smtClean="0"/>
              <a:t>finally</a:t>
            </a:r>
            <a:r>
              <a:rPr lang="en-US" dirty="0" smtClean="0"/>
              <a:t>: this block will always be executed after the </a:t>
            </a:r>
            <a:r>
              <a:rPr lang="en-US" i="1" dirty="0" smtClean="0"/>
              <a:t>try </a:t>
            </a:r>
            <a:r>
              <a:rPr lang="en-US" dirty="0" smtClean="0"/>
              <a:t>block regardless of exceptions. Typically this is used to close file inputs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790198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Oracle Example:</a:t>
            </a: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writeList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PrintWriter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out = null;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try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("Entering" + " try statement");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out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PrintWriter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FileWriter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OutFile.txt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"));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for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 SIZE;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++)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out.println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("Value at: " +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+ " = " +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list.get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));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	} 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catch 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IndexOutOfBoundsException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e)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System.err.println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("Caught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IndexOutOfBoundsException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catch 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e)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System.err.println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("Caught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" +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e.getMessage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());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}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finally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if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(out != null)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("Closing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PrintWriter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out.close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}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else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PrintWriter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not open");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2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also define methods that throw exceptions for later methods to catch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writeList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throws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IndexOutOfBoundsException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798702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  <a:p>
            <a:r>
              <a:rPr lang="en-US" dirty="0"/>
              <a:t>Classes and Objects</a:t>
            </a:r>
          </a:p>
          <a:p>
            <a:r>
              <a:rPr lang="en-US" dirty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015-9AB6-44D0-BE4E-E8012A76DCEF}" type="datetime1">
              <a:rPr lang="en-US" smtClean="0"/>
              <a:t>9/29/15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programming paradigm is a fundamental style of computer programming, serving as a way of building the structure and elements of computer programs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Programming languages provide support for one or many </a:t>
            </a:r>
            <a:r>
              <a:rPr lang="en-US" dirty="0" smtClean="0"/>
              <a:t>paradigms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are two main branches</a:t>
            </a:r>
          </a:p>
          <a:p>
            <a:pPr lvl="1"/>
            <a:r>
              <a:rPr lang="en-US" dirty="0" smtClean="0"/>
              <a:t>Imperative: describes the </a:t>
            </a:r>
            <a:r>
              <a:rPr lang="en-US" i="1" dirty="0" smtClean="0"/>
              <a:t>what </a:t>
            </a:r>
            <a:r>
              <a:rPr lang="en-US" dirty="0" smtClean="0"/>
              <a:t>through the </a:t>
            </a:r>
            <a:r>
              <a:rPr lang="en-US" i="1" dirty="0" smtClean="0"/>
              <a:t>how</a:t>
            </a:r>
            <a:endParaRPr lang="en-US" dirty="0" smtClean="0"/>
          </a:p>
          <a:p>
            <a:pPr lvl="1"/>
            <a:r>
              <a:rPr lang="en-US" dirty="0" smtClean="0"/>
              <a:t>Declarative: describes the </a:t>
            </a:r>
            <a:r>
              <a:rPr lang="en-US" i="1" dirty="0" smtClean="0"/>
              <a:t>what </a:t>
            </a:r>
            <a:r>
              <a:rPr lang="en-US" dirty="0" smtClean="0"/>
              <a:t>and not the </a:t>
            </a:r>
            <a:r>
              <a:rPr lang="en-US" i="1" dirty="0" smtClean="0"/>
              <a:t>how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165698"/>
              </p:ext>
            </p:extLst>
          </p:nvPr>
        </p:nvGraphicFramePr>
        <p:xfrm>
          <a:off x="467126" y="1134836"/>
          <a:ext cx="8120062" cy="355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657"/>
                <a:gridCol w="2953748"/>
                <a:gridCol w="1543050"/>
                <a:gridCol w="1918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+mj-cs"/>
                        </a:rPr>
                        <a:t>Paradigm</a:t>
                      </a:r>
                      <a:endParaRPr lang="en-US" sz="1600" dirty="0">
                        <a:latin typeface="+mj-lt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+mj-cs"/>
                        </a:rPr>
                        <a:t>Description</a:t>
                      </a:r>
                      <a:endParaRPr lang="en-US" sz="1600" dirty="0">
                        <a:latin typeface="+mj-lt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+mj-cs"/>
                        </a:rPr>
                        <a:t>Related</a:t>
                      </a:r>
                      <a:endParaRPr lang="en-US" sz="1600" dirty="0">
                        <a:latin typeface="+mj-lt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+mj-cs"/>
                        </a:rPr>
                        <a:t>Languages</a:t>
                      </a:r>
                      <a:endParaRPr lang="en-US" sz="1600" dirty="0">
                        <a:latin typeface="+mj-lt"/>
                        <a:cs typeface="+mj-cs"/>
                      </a:endParaRPr>
                    </a:p>
                  </a:txBody>
                  <a:tcPr/>
                </a:tc>
              </a:tr>
              <a:tr h="8864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Procedural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statements for</a:t>
                      </a:r>
                      <a:r>
                        <a:rPr lang="en-US" sz="1400" baseline="0" dirty="0" smtClean="0"/>
                        <a:t> computational state changes and modular procedures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Imperative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C, C++, Python </a:t>
                      </a:r>
                      <a:endParaRPr lang="en-US" sz="1400" dirty="0"/>
                    </a:p>
                  </a:txBody>
                  <a:tcPr/>
                </a:tc>
              </a:tr>
              <a:tr h="9307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Evaluates</a:t>
                      </a:r>
                      <a:r>
                        <a:rPr lang="en-US" sz="1400" baseline="0" dirty="0" smtClean="0"/>
                        <a:t> mathematical functions for computation while avoiding </a:t>
                      </a:r>
                      <a:r>
                        <a:rPr lang="en-US" sz="1400" baseline="0" dirty="0" err="1" smtClean="0"/>
                        <a:t>statefulness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Declarative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Python, Scala, Haskell, Lisp</a:t>
                      </a:r>
                      <a:endParaRPr lang="en-US" sz="1400" dirty="0"/>
                    </a:p>
                  </a:txBody>
                  <a:tcPr/>
                </a:tc>
              </a:tr>
              <a:tr h="693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Declarative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Defines logic without defining control 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SQL, CSS</a:t>
                      </a:r>
                      <a:endParaRPr lang="en-US" sz="1400" dirty="0"/>
                    </a:p>
                  </a:txBody>
                  <a:tcPr/>
                </a:tc>
              </a:tr>
              <a:tr h="67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r>
                        <a:rPr lang="en-US" sz="1400" baseline="0" dirty="0" smtClean="0"/>
                        <a:t> Oriented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Represents data structures as objects</a:t>
                      </a:r>
                      <a:r>
                        <a:rPr lang="en-US" sz="1400" baseline="0" dirty="0" smtClean="0"/>
                        <a:t> with attributes and abilities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Procedural, Imperative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Java, C++, C#, Python, Ruby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3766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9/29/15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OOP allows us to model real-life concepts through classes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lasses have attributes (instance variables) and abilities (methods)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New classes can be defined as needed in Java; this makes a language “extensible” 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95" y="1134208"/>
            <a:ext cx="4210050" cy="31575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0295" y="4354522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+mj-lt"/>
                <a:ea typeface="Abadi MT Condensed Extra Bold" charset="0"/>
                <a:cs typeface="Abadi MT Condensed Extra Bold" charset="0"/>
              </a:rPr>
              <a:t>Amazon Horned Frog</a:t>
            </a:r>
            <a:endParaRPr lang="en-US" sz="1000" i="1" dirty="0" smtClean="0">
              <a:latin typeface="+mj-lt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Classes act as blueprints for objects</a:t>
            </a:r>
          </a:p>
          <a:p>
            <a:r>
              <a:rPr lang="en-US" dirty="0" smtClean="0"/>
              <a:t>Once a class has been written it can be </a:t>
            </a:r>
            <a:r>
              <a:rPr lang="en-US" i="1" dirty="0" smtClean="0"/>
              <a:t>instantiated </a:t>
            </a:r>
            <a:r>
              <a:rPr lang="en-US" dirty="0" smtClean="0"/>
              <a:t>and used anywhere it is allowed</a:t>
            </a:r>
          </a:p>
          <a:p>
            <a:r>
              <a:rPr lang="en-US" dirty="0" smtClean="0"/>
              <a:t>We can call any methods of an instantiated object and access any of the instance variables</a:t>
            </a:r>
          </a:p>
          <a:p>
            <a:r>
              <a:rPr lang="en-US" dirty="0" smtClean="0"/>
              <a:t>Instance variables can be any object – implies a </a:t>
            </a:r>
            <a:r>
              <a:rPr lang="en-US" i="1" dirty="0" smtClean="0"/>
              <a:t>has-a </a:t>
            </a:r>
            <a:r>
              <a:rPr lang="en-US" dirty="0" smtClean="0"/>
              <a:t>relationship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85554"/>
            <a:ext cx="4210050" cy="327421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2392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1432</Words>
  <Application>Microsoft Macintosh PowerPoint</Application>
  <PresentationFormat>Letter Paper (8.5x11 in)</PresentationFormat>
  <Paragraphs>315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Abadi MT Condensed Extra Bold</vt:lpstr>
      <vt:lpstr>Courier New</vt:lpstr>
      <vt:lpstr>Georgia</vt:lpstr>
      <vt:lpstr>Times</vt:lpstr>
      <vt:lpstr>Wingdings</vt:lpstr>
      <vt:lpstr>Arial</vt:lpstr>
      <vt:lpstr>Default Design</vt:lpstr>
      <vt:lpstr>PowerPoint Presentation</vt:lpstr>
      <vt:lpstr>Object Oriented Programming</vt:lpstr>
      <vt:lpstr>Agenda</vt:lpstr>
      <vt:lpstr>Programming Paradigms</vt:lpstr>
      <vt:lpstr>Programming Paradigms</vt:lpstr>
      <vt:lpstr>Programming Paradigms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Interfaces</vt:lpstr>
      <vt:lpstr>interfaces</vt:lpstr>
      <vt:lpstr>interfaces</vt:lpstr>
      <vt:lpstr>interfaces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Summary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Microsoft Office User</cp:lastModifiedBy>
  <cp:revision>206</cp:revision>
  <cp:lastPrinted>2012-09-12T16:25:16Z</cp:lastPrinted>
  <dcterms:created xsi:type="dcterms:W3CDTF">2007-07-19T19:31:24Z</dcterms:created>
  <dcterms:modified xsi:type="dcterms:W3CDTF">2015-09-30T19:56:13Z</dcterms:modified>
  <cp:contentStatus>Version 3.0</cp:contentStatus>
</cp:coreProperties>
</file>