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7"/>
  </p:notesMasterIdLst>
  <p:sldIdLst>
    <p:sldId id="256" r:id="rId2"/>
    <p:sldId id="257" r:id="rId3"/>
    <p:sldId id="259" r:id="rId4"/>
    <p:sldId id="264" r:id="rId5"/>
    <p:sldId id="263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bichukwu Anoliefo" initials="OA" lastIdx="1" clrIdx="0">
    <p:extLst>
      <p:ext uri="{19B8F6BF-5375-455C-9EA6-DF929625EA0E}">
        <p15:presenceInfo xmlns:p15="http://schemas.microsoft.com/office/powerpoint/2012/main" userId="S::obichukwu.anoliefo@thebulbafrica.institute::9cafa79f-9b4e-41bf-9305-ed9ca5c8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376" autoAdjust="0"/>
  </p:normalViewPr>
  <p:slideViewPr>
    <p:cSldViewPr snapToGrid="0">
      <p:cViewPr varScale="1">
        <p:scale>
          <a:sx n="63" d="100"/>
          <a:sy n="63" d="100"/>
        </p:scale>
        <p:origin x="8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161C4-5502-44A3-92EB-51CB341CBFF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F69BE-698B-42D3-AD14-EF7941BE9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F69BE-698B-42D3-AD14-EF7941BE9B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8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CC35-EA42-BAA1-4CF7-B6C541A79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F08C-2318-C749-C715-732BE137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416F-A93C-B8F4-D35B-B2FC1D6A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9B2A-67DC-EF34-C0CB-023721A3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4D7F-24EB-5638-0DE2-FB6D0FD3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7E38-0B9B-DABF-46C0-4C0D99E4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76B41-ABA5-77E8-73AF-159F866D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E30E-473A-36AE-1DCF-E5D4945C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9AE5-B6A7-8490-0E41-D9F436CF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D515-F2C9-1374-57DC-A52A69C5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1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02B8C-4723-0D45-90E9-780425355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EDF8-8501-0841-EEB8-39C285A15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FB1C-891F-ECE8-A5DC-E3D20699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AB9D-9472-8569-A503-A974A9B0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87DF-E099-5227-3BEF-300DB324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2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86DB-E4B7-AC62-EFCC-6F7E703C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6CD8-77E4-E7E1-5E52-9EFF4D37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95A1-31C4-0BDA-49CC-E126E4E4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13FC-2F30-5B20-1254-D2CF60C3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B32B-A9AE-E29B-8319-A09C9B78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9FEC-EA59-B725-428C-3DAD54C9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D6B40-9825-DCC1-3C16-5F4D88CC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32A6-482A-307D-2E43-D01998F3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11D7-FBBF-5E11-AD5F-9C43AD85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EAAE-8981-484F-F7C7-0E69E63E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4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2DD6-E42C-0572-F7D5-9EC9CCDC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38D-429E-3926-288A-224EE2051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7A72-4F5C-D7F5-DE1A-CBB83FB5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34300-F91D-7145-6F76-2B96F88D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494E0-9185-BB24-7268-DF647FCE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6034-E4A6-0FF4-FF84-2E64EA2D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9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B34-329E-E0B5-91F2-74FDD2CA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EB3CD-F5AE-0C48-9B19-7CDFDC82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C563-D469-191C-8253-E497257E8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BA790-4F54-9715-38F7-32F40277D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4BB8-BF86-0DE8-41A6-2B12CCB1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49EE5-4AA1-3A8A-64E7-0A52FDD1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1718E-A17F-DFB9-B348-7D26483E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5220B-3358-DD39-0819-C3128EB4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B4C6-D4AD-D8D8-077F-EE1C74F9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7B026-A8A6-1AA2-56D5-27DA211F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83C3-86C7-7D50-F0BB-989D6B79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A0741-D230-06AB-F594-F4F1CBC4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2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E52CA-004D-EC94-B71B-D47B13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B4A50-FA38-352F-1A9A-36034F99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A033-EBF5-AD53-7E99-1B7EA0F6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2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88B7-4864-A3A8-2790-AA763AEE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9C35-CBB5-449F-825B-E2BADE17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9E5B1-80F1-7F21-A34C-A8C5367B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F209-1C5D-FF77-A785-4BD111EB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5405-6614-B16C-EB90-3138CAF6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534C-B249-6E2D-C69A-614885A6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0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9A6-2334-BEE6-C266-D82ED1E7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3847A-E07A-06D3-08EA-40B24B2A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89EF-E58D-1AE3-1F53-F33B49FD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ED671-B5EB-8C0C-B575-865E91AE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2007-2ABA-DF5F-C0CB-99AC270D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E6C62-DD25-2D49-80DF-BF42F1D1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F4425-891F-A86F-A98E-7A17FDFA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199D-C989-3C5F-5D68-9E5C4562A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CC14-02C7-7002-FDC5-8132ABBB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5FA6-D204-3FD8-580C-81980E6E4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673A-3404-7EA2-CD4F-7513C278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B2A8-B746-CACF-C1C4-6C441323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4676"/>
            <a:ext cx="9144000" cy="2344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Obi Academy’s EdTech Vision with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BE99B-71A3-1FF8-4690-9974D813D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5629" y="4209371"/>
            <a:ext cx="7197726" cy="63558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Scalable, Secure, and Innovative Cloud Solutions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582181-E94E-CEB6-6D8D-A2EB30F82744}"/>
              </a:ext>
            </a:extLst>
          </p:cNvPr>
          <p:cNvGrpSpPr/>
          <p:nvPr/>
        </p:nvGrpSpPr>
        <p:grpSpPr>
          <a:xfrm>
            <a:off x="0" y="5134708"/>
            <a:ext cx="2954215" cy="1723292"/>
            <a:chOff x="0" y="4785360"/>
            <a:chExt cx="2880360" cy="2072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F64FBD-B7D1-BEAB-22BD-FDE426970FB9}"/>
                </a:ext>
              </a:extLst>
            </p:cNvPr>
            <p:cNvSpPr/>
            <p:nvPr/>
          </p:nvSpPr>
          <p:spPr>
            <a:xfrm>
              <a:off x="0" y="5821680"/>
              <a:ext cx="2880360" cy="1036320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22AA31-804D-3DF2-3AA4-47B2E8C8C243}"/>
                </a:ext>
              </a:extLst>
            </p:cNvPr>
            <p:cNvSpPr/>
            <p:nvPr/>
          </p:nvSpPr>
          <p:spPr>
            <a:xfrm>
              <a:off x="0" y="4785360"/>
              <a:ext cx="1524000" cy="1036320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29A5EB-7539-939A-6DD3-561937578BCB}"/>
              </a:ext>
            </a:extLst>
          </p:cNvPr>
          <p:cNvGrpSpPr/>
          <p:nvPr/>
        </p:nvGrpSpPr>
        <p:grpSpPr>
          <a:xfrm rot="10800000">
            <a:off x="9628554" y="0"/>
            <a:ext cx="2563446" cy="1750646"/>
            <a:chOff x="0" y="4785360"/>
            <a:chExt cx="2880360" cy="20726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AE537-0C69-A1D8-4FEC-3C3E981EE141}"/>
                </a:ext>
              </a:extLst>
            </p:cNvPr>
            <p:cNvSpPr/>
            <p:nvPr/>
          </p:nvSpPr>
          <p:spPr>
            <a:xfrm>
              <a:off x="0" y="5821680"/>
              <a:ext cx="2880360" cy="1036320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40913-7F8B-7141-20CB-29A7EF76B83C}"/>
                </a:ext>
              </a:extLst>
            </p:cNvPr>
            <p:cNvSpPr/>
            <p:nvPr/>
          </p:nvSpPr>
          <p:spPr>
            <a:xfrm>
              <a:off x="0" y="4785360"/>
              <a:ext cx="1524000" cy="1036320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29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B3C2DF-44DB-63A6-9BAB-2725DE2B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72" y="1899610"/>
            <a:ext cx="4949628" cy="4525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3B3BB-480F-DAE3-1E44-0AE1CB23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Optimized Costs, Maximum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0672-D771-E72F-1835-EC20F35B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04172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Cost Management Tools: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AWS Cost Explorer: </a:t>
            </a:r>
            <a:r>
              <a:rPr lang="en-US" sz="2000" dirty="0">
                <a:latin typeface="Bahnschrift" panose="020B0502040204020203" pitchFamily="34" charset="0"/>
              </a:rPr>
              <a:t>Visualize and manage cloud spend.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AWS Budgets: </a:t>
            </a:r>
            <a:r>
              <a:rPr lang="en-US" sz="2000" dirty="0">
                <a:latin typeface="Bahnschrift" panose="020B0502040204020203" pitchFamily="34" charset="0"/>
              </a:rPr>
              <a:t>Set custom cost and usage budgets.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Optimization for Obi’s Academy: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Identify and eliminate resource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Implement automated cost-saving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Pay only for resources you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4DBACAA-74AE-5956-2D16-167A43CD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684219"/>
            <a:ext cx="6219260" cy="4175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A5AA3-8BF8-3ED8-23E8-E4570A11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158876" cy="14726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Operations with Managed Services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CF4A73-327C-818D-EA09-7F978B32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2729"/>
            <a:ext cx="5676900" cy="437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AWS Managed 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Amazon RDS: Automated database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Amazon ECS/EKS: Streamlined container orchestration.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 Academy's Operational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Reduced database administration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Simplified deployment and scaling of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More time for innovation, less on maintenance.</a:t>
            </a:r>
          </a:p>
        </p:txBody>
      </p:sp>
    </p:spTree>
    <p:extLst>
      <p:ext uri="{BB962C8B-B14F-4D97-AF65-F5344CB8AC3E}">
        <p14:creationId xmlns:p14="http://schemas.microsoft.com/office/powerpoint/2010/main" val="158688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60568F-45E0-A6E6-821E-18B5127C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03" y="1920241"/>
            <a:ext cx="5941197" cy="3596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BFA93-5724-61BF-6588-ACC00617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5914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Streamlined Development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202C-AECB-CAEC-5D3C-05B65F4B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0737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Developer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AWS </a:t>
            </a:r>
            <a:r>
              <a:rPr lang="en-US" sz="2000" dirty="0" err="1">
                <a:latin typeface="Bahnschrift" panose="020B0502040204020203" pitchFamily="34" charset="0"/>
              </a:rPr>
              <a:t>CodePipeline</a:t>
            </a:r>
            <a:r>
              <a:rPr lang="en-US" sz="2000" dirty="0">
                <a:latin typeface="Bahnschrift" panose="020B0502040204020203" pitchFamily="34" charset="0"/>
              </a:rPr>
              <a:t>: Continuous integration and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AWS </a:t>
            </a:r>
            <a:r>
              <a:rPr lang="en-US" sz="2000" dirty="0" err="1">
                <a:latin typeface="Bahnschrift" panose="020B0502040204020203" pitchFamily="34" charset="0"/>
              </a:rPr>
              <a:t>CodeBuild</a:t>
            </a:r>
            <a:r>
              <a:rPr lang="en-US" sz="2000" dirty="0">
                <a:latin typeface="Bahnschrift" panose="020B0502040204020203" pitchFamily="34" charset="0"/>
              </a:rPr>
              <a:t>: Fully managed build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AWS </a:t>
            </a:r>
            <a:r>
              <a:rPr lang="en-US" sz="2000" dirty="0" err="1">
                <a:latin typeface="Bahnschrift" panose="020B0502040204020203" pitchFamily="34" charset="0"/>
              </a:rPr>
              <a:t>CodeDeploy</a:t>
            </a:r>
            <a:r>
              <a:rPr lang="en-US" sz="2000" dirty="0">
                <a:latin typeface="Bahnschrift" panose="020B0502040204020203" pitchFamily="34" charset="0"/>
              </a:rPr>
              <a:t>: Automated application deployments.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for Obi Academy's Team: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Faster time-to-market for new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Reduced errors in deployment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Improved collaboration between development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307063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6BF-2C85-33F3-C8D0-14B9BEBC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64745" cy="1385534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Unparalleled Support and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9E93-36EE-5D86-0E01-6F5CC831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900"/>
            <a:ext cx="11353800" cy="500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Support: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24/7 technical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Optional dedicated Technical Account Manager.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Community: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Extensive documentation and tutorials.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Active forums and user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Regular webinars and virtual events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for Obi’s Academy: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Rapid issue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Continuous learning and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Access to cloud experts and best practice.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6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A307B-78DC-B615-A6F5-A4AE5C1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1572486"/>
            <a:ext cx="5433060" cy="4920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91633-008B-2D09-6394-01AA8A26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0"/>
            <a:ext cx="9867900" cy="1420086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Future-Proofing Obi Academy's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9703-B333-FD4B-38B0-D46224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81600" cy="5085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Innovation: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Regular release of new services and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Cutting-edge technologies (e.g., quantum computing, blockchain)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Future Integrations for Obi’s Academy: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VR/AR for immersive learning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AI-driven personalized learning paths.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Advanced analytics for educational outcomes.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4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72DC-C635-E793-7BAA-F4C3FD5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9382041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- Why AWS is the Clear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1394-A5E0-D901-CD92-B19F718E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 of Key 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Unmatched scalability and global reach.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Comprehensive services tailored for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security and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Cost-effective and future-ready platform.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to Action: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"Choose AWS to build the future of education with Obi’s academy."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8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EF8F4-1F3B-2C8B-E0F1-7F2A49DF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299" y="1731021"/>
            <a:ext cx="4164701" cy="4037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273FE-57E1-5AB8-6099-73EACE0D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" y="111283"/>
            <a:ext cx="6349619" cy="108633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DB1E44F4-C9F7-4C0C-C4C3-0977EB4AD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307" y="2022518"/>
            <a:ext cx="807329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Obi’s Academy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 Pioneering EdTech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Cloud infrastructure: The backbone of modern education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Our mission: Demonstrate why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AWS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is the ideal choice for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Obi’s Academy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6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AFDF-CB7A-B45F-55DD-5E8EB06B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466318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vs. Digital Ocean - At a Glance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9CD290B-98F7-7578-1626-CAA9AE33A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604538"/>
              </p:ext>
            </p:extLst>
          </p:nvPr>
        </p:nvGraphicFramePr>
        <p:xfrm>
          <a:off x="708660" y="1922585"/>
          <a:ext cx="10108564" cy="361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851">
                  <a:extLst>
                    <a:ext uri="{9D8B030D-6E8A-4147-A177-3AD203B41FA5}">
                      <a16:colId xmlns:a16="http://schemas.microsoft.com/office/drawing/2014/main" val="1101903593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752598998"/>
                    </a:ext>
                  </a:extLst>
                </a:gridCol>
              </a:tblGrid>
              <a:tr h="7237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DIGITAL OCEAN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75153"/>
                  </a:ext>
                </a:extLst>
              </a:tr>
              <a:tr h="7237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200+ comprehensive services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Limited service offerings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4271"/>
                  </a:ext>
                </a:extLst>
              </a:tr>
              <a:tr h="7237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Global leader in cloud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Focused on simplicity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00496"/>
                  </a:ext>
                </a:extLst>
              </a:tr>
              <a:tr h="7237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Tailored solutions for education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General-purpose cloud platform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023786"/>
                  </a:ext>
                </a:extLst>
              </a:tr>
              <a:tr h="723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3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15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66E92F-0766-A690-5725-B0088B9D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1" y="750277"/>
            <a:ext cx="6655699" cy="6107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41CB0-6652-FCD3-9E8F-F7C79BA4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122441"/>
            <a:ext cx="5227397" cy="145626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Reach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4E5F7-9D44-BBD3-F42B-04C7466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4317" cy="5032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AWS: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lvl="0"/>
            <a:r>
              <a:rPr lang="en-US" sz="2000" dirty="0">
                <a:latin typeface="Bahnschrift" panose="020B0502040204020203" pitchFamily="34" charset="0"/>
              </a:rPr>
              <a:t>84 Availability zones.  </a:t>
            </a:r>
          </a:p>
          <a:p>
            <a:pPr lvl="0"/>
            <a:r>
              <a:rPr lang="en-US" sz="2000" dirty="0">
                <a:latin typeface="Bahnschrift" panose="020B0502040204020203" pitchFamily="34" charset="0"/>
              </a:rPr>
              <a:t>26 geographic regions.</a:t>
            </a:r>
          </a:p>
          <a:p>
            <a:pPr lvl="0"/>
            <a:r>
              <a:rPr lang="en-US" sz="2000" dirty="0">
                <a:latin typeface="Bahnschrift" panose="020B0502040204020203" pitchFamily="34" charset="0"/>
              </a:rPr>
              <a:t>Global network of edge locations</a:t>
            </a:r>
            <a:r>
              <a:rPr lang="en-US" sz="2000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for Obi’s Academy:</a:t>
            </a:r>
          </a:p>
          <a:p>
            <a:pPr lvl="0"/>
            <a:r>
              <a:rPr lang="en-US" sz="2000" dirty="0">
                <a:latin typeface="Bahnschrift" panose="020B0502040204020203" pitchFamily="34" charset="0"/>
              </a:rPr>
              <a:t>Lower latency for international students.</a:t>
            </a:r>
          </a:p>
          <a:p>
            <a:pPr lvl="0"/>
            <a:r>
              <a:rPr lang="en-US" sz="2000" dirty="0">
                <a:latin typeface="Bahnschrift" panose="020B0502040204020203" pitchFamily="34" charset="0"/>
              </a:rPr>
              <a:t>Improved content delivery worldwide.</a:t>
            </a:r>
          </a:p>
          <a:p>
            <a:pPr lvl="0"/>
            <a:r>
              <a:rPr lang="en-US" sz="2000" dirty="0">
                <a:latin typeface="Bahnschrift" panose="020B0502040204020203" pitchFamily="34" charset="0"/>
              </a:rPr>
              <a:t>Expansion-ready infrastructure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56C7-6084-89CE-190B-6C83600D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79" y="132862"/>
            <a:ext cx="55880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Unmatched Scalability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28B9863-06C7-2C65-AE7B-20737EE2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9" y="1690689"/>
            <a:ext cx="5352916" cy="511480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Auto Scaling: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Automatically adjust resources based on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Handle traffic spikes during peak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Optimize costs during low-usage periods.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for Obi’s Academy: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Seamlessly manage sudden influx of users during popular course launches.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Ensure smooth performance during live global webinars.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9A7A4-7C6A-D37E-4B11-51CC5786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07" y="3658986"/>
            <a:ext cx="6001593" cy="3199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63E58-B29F-A8EE-5E80-DE58B587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07" y="234462"/>
            <a:ext cx="5804686" cy="3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8C66D-9B4A-06C9-88B1-4CD218DB7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781" y="1305169"/>
            <a:ext cx="6584220" cy="48220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5AA62-0075-F292-978B-240016CB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48" y="-156307"/>
            <a:ext cx="7401168" cy="168314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Lightning-Fast Content Delivery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721B05A-87DE-D65B-D06B-0C3375D9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2" y="1905301"/>
            <a:ext cx="508781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CloudFront: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Global Content Delivery Network (CDN).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Optimized for video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Integrated security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Bahnschrift" panose="020B0502040204020203" pitchFamily="34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for Obi’s Academy: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Faster video playback for online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Reduced buffering and improved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Secure content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098289-5AFE-F8E5-D79A-5B2E9873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8168"/>
            <a:ext cx="6096001" cy="4514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8F2A5-F087-5A1D-5E80-AA88DC48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61"/>
            <a:ext cx="7379936" cy="129877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AI-Powered Learning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97A4-1902-89D8-BB95-EACF855A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5432"/>
            <a:ext cx="5548439" cy="4877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AI 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Amazon </a:t>
            </a:r>
            <a:r>
              <a:rPr lang="en-US" sz="2000" dirty="0" err="1">
                <a:latin typeface="Bahnschrift" panose="020B0502040204020203" pitchFamily="34" charset="0"/>
              </a:rPr>
              <a:t>Rekognition</a:t>
            </a:r>
            <a:r>
              <a:rPr lang="en-US" sz="2000" dirty="0">
                <a:latin typeface="Bahnschrift" panose="020B0502040204020203" pitchFamily="34" charset="0"/>
              </a:rPr>
              <a:t>: Image and video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Amazon Polly: Text-to-speech.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Amazon Transcribe: Speech-to-text.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 Academy's Potential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Automated video captioning.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Multi-language course translations.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Intelligent content recommendations.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68371B-8B9F-5335-B6B6-05EA9313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823" y="998220"/>
            <a:ext cx="4331177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D46C7-7370-8F8B-7DA6-D1E1710B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22" y="4102410"/>
            <a:ext cx="4331178" cy="2766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FD550-4E05-E575-0D08-177C9C02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85" y="0"/>
            <a:ext cx="6881602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Education-Specific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3371-AA71-42F9-D385-26FCF9F0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55792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</a:t>
            </a: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EdStart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Tailored support for EdTech startups.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Mentorship and networking opportunities.</a:t>
            </a:r>
          </a:p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Educate: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Free cloud computing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Resources for educators and students.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for Obi’s Academy: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Accelerated growth in the education sector.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Access to education-specific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5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5C386-E871-B618-CA30-ABDF89BA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84" y="1825624"/>
            <a:ext cx="4479616" cy="4207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226D6-7D6B-CF9F-D89F-0F43356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 Security and Compliance AWS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1742-88E8-8834-CF81-9D477B87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75811" cy="4923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Advanced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Identity and Access Management (IAM).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DDoS protec</a:t>
            </a:r>
            <a:r>
              <a:rPr lang="en-US" sz="2200" dirty="0">
                <a:latin typeface="Bahnschrift" panose="020B0502040204020203" pitchFamily="34" charset="0"/>
              </a:rPr>
              <a:t>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Compliance Certifications: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FERPA (Family Educational Rights and Privacy 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GDPR (General Data Protection Regulation).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ISO 27001.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 Academy's Benefit: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Protecting sensitive student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Meeting global education compliance standards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7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5476</TotalTime>
  <Words>687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Office Theme</vt:lpstr>
      <vt:lpstr>Empowering Obi Academy’s EdTech Vision with AWS</vt:lpstr>
      <vt:lpstr>Introduction</vt:lpstr>
      <vt:lpstr>AWS vs. Digital Ocean - At a Glance</vt:lpstr>
      <vt:lpstr>Global Reach</vt:lpstr>
      <vt:lpstr>Unmatched Scalability </vt:lpstr>
      <vt:lpstr>Lightning-Fast Content Delivery</vt:lpstr>
      <vt:lpstr>AI-Powered Learning Experience</vt:lpstr>
      <vt:lpstr>Education-Specific Advantages</vt:lpstr>
      <vt:lpstr>Robust Security and Compliance AWS Security</vt:lpstr>
      <vt:lpstr>Optimized Costs, Maximum Value</vt:lpstr>
      <vt:lpstr>Simplified Operations with Managed Services</vt:lpstr>
      <vt:lpstr>Streamlined Development Workflow</vt:lpstr>
      <vt:lpstr>Unparalleled Support and Community</vt:lpstr>
      <vt:lpstr>Future-Proofing Obi Academy's Platform</vt:lpstr>
      <vt:lpstr>Conclusion - Why AWS is the Clear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Obichukwu Anoliefo</dc:creator>
  <cp:lastModifiedBy>ozbichukwu@gmail.com</cp:lastModifiedBy>
  <cp:revision>13</cp:revision>
  <dcterms:created xsi:type="dcterms:W3CDTF">2024-08-07T11:26:04Z</dcterms:created>
  <dcterms:modified xsi:type="dcterms:W3CDTF">2024-08-13T09:30:05Z</dcterms:modified>
</cp:coreProperties>
</file>