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2729" y="4586365"/>
            <a:ext cx="1014498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US" sz="2000" b="1">
                <a:solidFill>
                  <a:schemeClr val="accent1">
                    <a:lumMod val="75000"/>
                  </a:schemeClr>
                </a:solidFill>
                <a:latin typeface="Arial"/>
                <a:cs typeface="Arial"/>
              </a:rPr>
              <a:t>. Prahmodh R– </a:t>
            </a:r>
            <a:r>
              <a:rPr lang="en-US" sz="2000" b="1" dirty="0">
                <a:solidFill>
                  <a:schemeClr val="accent1">
                    <a:lumMod val="75000"/>
                  </a:schemeClr>
                </a:solidFill>
                <a:latin typeface="Arial"/>
                <a:cs typeface="Arial"/>
              </a:rPr>
              <a:t>College of Engineering </a:t>
            </a:r>
            <a:r>
              <a:rPr lang="en-US" sz="2000" b="1">
                <a:solidFill>
                  <a:schemeClr val="accent1">
                    <a:lumMod val="75000"/>
                  </a:schemeClr>
                </a:solidFill>
                <a:latin typeface="Arial"/>
                <a:cs typeface="Arial"/>
              </a:rPr>
              <a:t>Guindy – Computer </a:t>
            </a:r>
            <a:r>
              <a:rPr lang="en-US" sz="2000" b="1" dirty="0">
                <a:solidFill>
                  <a:schemeClr val="accent1">
                    <a:lumMod val="75000"/>
                  </a:schemeClr>
                </a:solidFill>
                <a:latin typeface="Arial"/>
                <a:cs typeface="Arial"/>
              </a:rPr>
              <a:t>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algn="l">
              <a:buFont typeface="+mj-lt"/>
              <a:buAutoNum type="arabicPeriod"/>
            </a:pPr>
            <a:r>
              <a:rPr lang="en-US" sz="1200" b="1" i="0" dirty="0">
                <a:solidFill>
                  <a:schemeClr val="tx1"/>
                </a:solidFill>
                <a:effectLst/>
                <a:latin typeface="Söhne"/>
              </a:rPr>
              <a:t>Logging Configuration</a:t>
            </a:r>
            <a:r>
              <a:rPr lang="en-US" sz="12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1200" b="1" i="0" dirty="0">
                <a:solidFill>
                  <a:schemeClr val="tx1"/>
                </a:solidFill>
                <a:effectLst/>
                <a:latin typeface="Söhne"/>
              </a:rPr>
              <a:t>User Interface Enhancements</a:t>
            </a:r>
            <a:r>
              <a:rPr lang="en-US" sz="12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spcBef>
                <a:spcPts val="0"/>
              </a:spcBef>
              <a:buNone/>
            </a:pPr>
            <a:r>
              <a:rPr lang="en-US" sz="1200" dirty="0"/>
              <a:t>Our keylogging application utilizes a simple yet effective algorithm to capture keystrokes in real-time. Here's a breakdown of how it works:</a:t>
            </a:r>
          </a:p>
          <a:p>
            <a:pPr marL="0" indent="0">
              <a:spcBef>
                <a:spcPts val="0"/>
              </a:spcBef>
              <a:buNone/>
            </a:pPr>
            <a:endParaRPr lang="en-US" sz="1200" dirty="0"/>
          </a:p>
          <a:p>
            <a:pPr marL="0" indent="0">
              <a:spcBef>
                <a:spcPts val="0"/>
              </a:spcBef>
              <a:buNone/>
            </a:pPr>
            <a:r>
              <a:rPr lang="en-US" sz="1400" b="1" dirty="0"/>
              <a:t>Algorithm Overview:</a:t>
            </a:r>
            <a:endParaRPr lang="en-US" sz="1200" dirty="0"/>
          </a:p>
          <a:p>
            <a:pPr>
              <a:spcBef>
                <a:spcPts val="0"/>
              </a:spcBef>
            </a:pPr>
            <a:r>
              <a:rPr lang="en-US" sz="1200" dirty="0"/>
              <a:t>Keyboard Monitoring: We leverage the </a:t>
            </a:r>
            <a:r>
              <a:rPr lang="en-US" sz="1200" dirty="0" err="1"/>
              <a:t>pynput</a:t>
            </a:r>
            <a:r>
              <a:rPr lang="en-US" sz="1200" dirty="0"/>
              <a:t> library to monitor keyboard events, capturing key presses and releases as they occur.</a:t>
            </a:r>
          </a:p>
          <a:p>
            <a:pPr>
              <a:spcBef>
                <a:spcPts val="0"/>
              </a:spcBef>
            </a:pPr>
            <a:r>
              <a:rPr lang="en-US" sz="1200" dirty="0"/>
              <a:t>Event Handling: Upon detecting a key press or release event, the corresponding callback functions (</a:t>
            </a:r>
            <a:r>
              <a:rPr lang="en-US" sz="1200" dirty="0" err="1"/>
              <a:t>on_press</a:t>
            </a:r>
            <a:r>
              <a:rPr lang="en-US" sz="1200" dirty="0"/>
              <a:t> and </a:t>
            </a:r>
            <a:r>
              <a:rPr lang="en-US" sz="1200" dirty="0" err="1"/>
              <a:t>on_release</a:t>
            </a:r>
            <a:r>
              <a:rPr lang="en-US" sz="1200" dirty="0"/>
              <a:t>) are triggered to handle the event.</a:t>
            </a:r>
          </a:p>
          <a:p>
            <a:pPr>
              <a:spcBef>
                <a:spcPts val="0"/>
              </a:spcBef>
            </a:pPr>
            <a:r>
              <a:rPr lang="en-US" sz="1200" dirty="0"/>
              <a:t>Data Logging: Keystroke data is logged in two formats: a text file (key_log.txt) and a JSON file (</a:t>
            </a:r>
            <a:r>
              <a:rPr lang="en-US" sz="1200" dirty="0" err="1"/>
              <a:t>key_log.json</a:t>
            </a:r>
            <a:r>
              <a:rPr lang="en-US" sz="1200" dirty="0"/>
              <a:t>). This allows for easy storage and retrieval of captured keystrokes.</a:t>
            </a:r>
          </a:p>
          <a:p>
            <a:pPr marL="0" indent="0">
              <a:spcBef>
                <a:spcPts val="0"/>
              </a:spcBef>
              <a:buNone/>
            </a:pPr>
            <a:endParaRPr lang="en-US" sz="1200" dirty="0"/>
          </a:p>
          <a:p>
            <a:pPr marL="0" indent="0">
              <a:spcBef>
                <a:spcPts val="0"/>
              </a:spcBef>
              <a:buNone/>
            </a:pPr>
            <a:r>
              <a:rPr lang="en-US" sz="1400" b="1" dirty="0"/>
              <a:t>Deployment:</a:t>
            </a:r>
          </a:p>
          <a:p>
            <a:pPr>
              <a:spcBef>
                <a:spcPts val="0"/>
              </a:spcBef>
            </a:pPr>
            <a:r>
              <a:rPr lang="en-US" sz="1200" dirty="0"/>
              <a:t>Our application is deployed using the </a:t>
            </a:r>
            <a:r>
              <a:rPr lang="en-US" sz="1200" dirty="0" err="1"/>
              <a:t>tkinter</a:t>
            </a:r>
            <a:r>
              <a:rPr lang="en-US" sz="1200" dirty="0"/>
              <a:t> library to provide a user-friendly interface for starting and stopping the keylogging process.</a:t>
            </a:r>
          </a:p>
          <a:p>
            <a:pPr>
              <a:spcBef>
                <a:spcPts val="0"/>
              </a:spcBef>
            </a:pPr>
            <a:r>
              <a:rPr lang="en-US" sz="1200" dirty="0"/>
              <a:t>Users simply need to click the "Start" button to initiate the keylogging functionality, with the option to stop it at any time by clicking the "Stop" button.</a:t>
            </a:r>
          </a:p>
          <a:p>
            <a:pPr>
              <a:spcBef>
                <a:spcPts val="0"/>
              </a:spcBef>
            </a:pPr>
            <a:r>
              <a:rPr lang="en-US" sz="1200" dirty="0"/>
              <a:t>The generated log files (key_log.txt and </a:t>
            </a:r>
            <a:r>
              <a:rPr lang="en-US" sz="1200" dirty="0" err="1"/>
              <a:t>key_log.json</a:t>
            </a:r>
            <a:r>
              <a:rPr lang="en-US" sz="1200" dirty="0"/>
              <a:t>) are saved locally on the user's machine, ensuring ease of access and privacy of captured data.</a:t>
            </a:r>
          </a:p>
          <a:p>
            <a:pPr marL="0" indent="0">
              <a:spcBef>
                <a:spcPts val="0"/>
              </a:spcBef>
              <a:buNone/>
            </a:pPr>
            <a:r>
              <a:rPr lang="en-US" sz="1200" dirty="0"/>
              <a:t>By combining a robust algorithm with a user-friendly deployment approach, our keylogging application offers a seamless experience for capturing and logging keystrokes.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a:extLst>
              <a:ext uri="{FF2B5EF4-FFF2-40B4-BE49-F238E27FC236}">
                <a16:creationId xmlns:a16="http://schemas.microsoft.com/office/drawing/2014/main" id="{487F94BF-2FB5-2EDA-8CE8-745C09BE98E6}"/>
              </a:ext>
            </a:extLst>
          </p:cNvPr>
          <p:cNvPicPr>
            <a:picLocks noChangeAspect="1"/>
          </p:cNvPicPr>
          <p:nvPr/>
        </p:nvPicPr>
        <p:blipFill>
          <a:blip r:embed="rId2"/>
          <a:stretch>
            <a:fillRect/>
          </a:stretch>
        </p:blipFill>
        <p:spPr>
          <a:xfrm>
            <a:off x="2406883" y="2697779"/>
            <a:ext cx="3087723" cy="3258248"/>
          </a:xfrm>
          <a:prstGeom prst="rect">
            <a:avLst/>
          </a:prstGeom>
        </p:spPr>
      </p:pic>
      <p:pic>
        <p:nvPicPr>
          <p:cNvPr id="7" name="Picture 6">
            <a:extLst>
              <a:ext uri="{FF2B5EF4-FFF2-40B4-BE49-F238E27FC236}">
                <a16:creationId xmlns:a16="http://schemas.microsoft.com/office/drawing/2014/main" id="{CE686512-FCBC-F8B6-83DB-55D1C07903F0}"/>
              </a:ext>
            </a:extLst>
          </p:cNvPr>
          <p:cNvPicPr>
            <a:picLocks noChangeAspect="1"/>
          </p:cNvPicPr>
          <p:nvPr/>
        </p:nvPicPr>
        <p:blipFill>
          <a:blip r:embed="rId3"/>
          <a:stretch>
            <a:fillRect/>
          </a:stretch>
        </p:blipFill>
        <p:spPr>
          <a:xfrm>
            <a:off x="6838673" y="2697780"/>
            <a:ext cx="2997112" cy="32582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934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Prahmodh R</cp:lastModifiedBy>
  <cp:revision>27</cp:revision>
  <dcterms:created xsi:type="dcterms:W3CDTF">2021-05-26T16:50:10Z</dcterms:created>
  <dcterms:modified xsi:type="dcterms:W3CDTF">2024-04-07T09:54:23Z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