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5" r:id="rId3"/>
    <p:sldId id="261" r:id="rId4"/>
    <p:sldId id="262" r:id="rId5"/>
    <p:sldId id="263" r:id="rId6"/>
    <p:sldId id="257" r:id="rId7"/>
    <p:sldId id="258" r:id="rId8"/>
    <p:sldId id="280" r:id="rId9"/>
    <p:sldId id="282" r:id="rId10"/>
    <p:sldId id="281" r:id="rId11"/>
    <p:sldId id="264" r:id="rId12"/>
    <p:sldId id="265" r:id="rId13"/>
    <p:sldId id="259" r:id="rId14"/>
    <p:sldId id="283" r:id="rId15"/>
    <p:sldId id="284" r:id="rId16"/>
    <p:sldId id="268" r:id="rId17"/>
    <p:sldId id="269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2" autoAdjust="0"/>
    <p:restoredTop sz="94660"/>
  </p:normalViewPr>
  <p:slideViewPr>
    <p:cSldViewPr snapToGrid="0">
      <p:cViewPr>
        <p:scale>
          <a:sx n="75" d="100"/>
          <a:sy n="75" d="100"/>
        </p:scale>
        <p:origin x="365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C2BC6-005F-44DF-AAD2-A7640CFB6D3F}" type="datetimeFigureOut">
              <a:rPr lang="en-GB" smtClean="0"/>
              <a:t>15/01/2020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4BEBD-88AB-4534-A63D-8CA5F70C4A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97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4BEBD-88AB-4534-A63D-8CA5F70C4AB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99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0ED3-455F-4180-9959-5A126C16444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08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0ED3-455F-4180-9959-5A126C16444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5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0ED3-455F-4180-9959-5A126C16444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1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0ED3-455F-4180-9959-5A126C16444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4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0ED3-455F-4180-9959-5A126C16444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9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0ED3-455F-4180-9959-5A126C16444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7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0ED3-455F-4180-9959-5A126C16444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5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0ED3-455F-4180-9959-5A126C16444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0ED3-455F-4180-9959-5A126C16444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6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370ED3-455F-4180-9959-5A126C16444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91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0ED3-455F-4180-9959-5A126C16444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3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370ED3-455F-4180-9959-5A126C164447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7E204B-44DB-4973-B4B5-4025404315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5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37C0D-7FCD-484F-8AFC-3D595A10C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473" y="0"/>
            <a:ext cx="10491020" cy="2699296"/>
          </a:xfrm>
        </p:spPr>
        <p:txBody>
          <a:bodyPr>
            <a:normAutofit/>
          </a:bodyPr>
          <a:lstStyle/>
          <a:p>
            <a:r>
              <a:rPr lang="en-US" sz="4400" b="1" dirty="0"/>
              <a:t>Classification problems and logistic regression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E9D1C3-06C2-473E-900C-35B2FEA08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imperial college data science society">
            <a:extLst>
              <a:ext uri="{FF2B5EF4-FFF2-40B4-BE49-F238E27FC236}">
                <a16:creationId xmlns:a16="http://schemas.microsoft.com/office/drawing/2014/main" id="{2E97994C-46E0-47DC-B50B-3E962F2EB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732" y="251038"/>
            <a:ext cx="3430612" cy="12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07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0BF7-662F-44AB-A145-59DB5DEF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KNN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90B5-BE58-4006-A5D3-6E20FD4A7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Pros:</a:t>
            </a:r>
          </a:p>
          <a:p>
            <a:r>
              <a:rPr lang="en-GB" dirty="0"/>
              <a:t>No training time (non parametric model)</a:t>
            </a:r>
          </a:p>
          <a:p>
            <a:r>
              <a:rPr lang="en-GB" dirty="0"/>
              <a:t>Simple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Cons:</a:t>
            </a:r>
          </a:p>
          <a:p>
            <a:pPr marL="0" indent="0">
              <a:buNone/>
            </a:pPr>
            <a:r>
              <a:rPr lang="en-GB" b="1" dirty="0"/>
              <a:t> </a:t>
            </a:r>
            <a:r>
              <a:rPr lang="en-GB" dirty="0"/>
              <a:t>Time: can take a long time to classify (since all data is used)</a:t>
            </a:r>
          </a:p>
          <a:p>
            <a:pPr marL="0" indent="0">
              <a:buNone/>
            </a:pPr>
            <a:r>
              <a:rPr lang="en-GB" dirty="0"/>
              <a:t> Space: need to store the whole dataset in order to be able to predict things</a:t>
            </a:r>
          </a:p>
        </p:txBody>
      </p:sp>
    </p:spTree>
    <p:extLst>
      <p:ext uri="{BB962C8B-B14F-4D97-AF65-F5344CB8AC3E}">
        <p14:creationId xmlns:p14="http://schemas.microsoft.com/office/powerpoint/2010/main" val="424500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043EC2-7A6C-4CF7-8F8A-7EDA86CEF646}"/>
              </a:ext>
            </a:extLst>
          </p:cNvPr>
          <p:cNvSpPr txBox="1">
            <a:spLocks/>
          </p:cNvSpPr>
          <p:nvPr/>
        </p:nvSpPr>
        <p:spPr>
          <a:xfrm>
            <a:off x="1097280" y="580292"/>
            <a:ext cx="10058400" cy="5288802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4048" lvl="2" indent="0">
              <a:buNone/>
            </a:pPr>
            <a:endParaRPr lang="en-US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4DCE67-21FD-496D-9B17-0301A5D5C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8" y="1699045"/>
            <a:ext cx="5368412" cy="4362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4C91CE-5AAB-4F17-9D33-D0306F7AF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019" y="1616931"/>
            <a:ext cx="5935788" cy="4685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2079E0-5B0B-4369-BC6B-9FEF00C64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Regression (bad)</a:t>
            </a:r>
          </a:p>
        </p:txBody>
      </p:sp>
    </p:spTree>
    <p:extLst>
      <p:ext uri="{BB962C8B-B14F-4D97-AF65-F5344CB8AC3E}">
        <p14:creationId xmlns:p14="http://schemas.microsoft.com/office/powerpoint/2010/main" val="3340467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3331F5-AB68-47E6-ABD7-27E32077C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99179"/>
            <a:ext cx="5935788" cy="4685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6A4193-B5D2-4F7F-A390-7D12909B2E95}"/>
              </a:ext>
            </a:extLst>
          </p:cNvPr>
          <p:cNvSpPr txBox="1"/>
          <p:nvPr/>
        </p:nvSpPr>
        <p:spPr>
          <a:xfrm>
            <a:off x="530942" y="1443841"/>
            <a:ext cx="509311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Predicted values can be mapped:</a:t>
            </a:r>
          </a:p>
          <a:p>
            <a:r>
              <a:rPr lang="en-US" sz="2800" dirty="0"/>
              <a:t>	&gt; 0.5 </a:t>
            </a:r>
            <a:r>
              <a:rPr lang="en-US" sz="2800" dirty="0">
                <a:sym typeface="Wingdings" panose="05000000000000000000" pitchFamily="2" charset="2"/>
              </a:rPr>
              <a:t> 1</a:t>
            </a:r>
          </a:p>
          <a:p>
            <a:r>
              <a:rPr lang="en-US" sz="2800" dirty="0">
                <a:sym typeface="Wingdings" panose="05000000000000000000" pitchFamily="2" charset="2"/>
              </a:rPr>
              <a:t>	&lt; 0.5  0</a:t>
            </a:r>
          </a:p>
          <a:p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Key questions: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What is the significance of the predicted values?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ym typeface="Wingdings" panose="05000000000000000000" pitchFamily="2" charset="2"/>
              </a:rPr>
              <a:t>What happens with more than two labels?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ym typeface="Wingdings" panose="05000000000000000000" pitchFamily="2" charset="2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021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6D98-DBCB-4C26-B611-17ACDE1E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linear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04FE-9FAB-494D-A059-9C07C2684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64191" cy="4023360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Cannot predict </a:t>
            </a:r>
            <a:r>
              <a:rPr lang="en-US" sz="2800" b="1" dirty="0"/>
              <a:t>probability</a:t>
            </a:r>
            <a:r>
              <a:rPr lang="en-US" sz="2800" dirty="0"/>
              <a:t> of the sample’s label, linear function is not bounded between [0,1].</a:t>
            </a:r>
          </a:p>
          <a:p>
            <a:pPr marL="201168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In case of more than two labels, labeling sets inherent order.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80938-0204-46B8-BB1E-2F1A507D9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214" y="1845734"/>
            <a:ext cx="4820702" cy="380494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A5B92C-32F6-4E1A-B461-53F783CCDEDF}"/>
              </a:ext>
            </a:extLst>
          </p:cNvPr>
          <p:cNvSpPr/>
          <p:nvPr/>
        </p:nvSpPr>
        <p:spPr>
          <a:xfrm>
            <a:off x="7244862" y="4563209"/>
            <a:ext cx="835270" cy="65063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C82AB-8791-40E4-B141-CE786D505BF0}"/>
              </a:ext>
            </a:extLst>
          </p:cNvPr>
          <p:cNvSpPr/>
          <p:nvPr/>
        </p:nvSpPr>
        <p:spPr>
          <a:xfrm>
            <a:off x="10243038" y="2321169"/>
            <a:ext cx="685800" cy="54805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4A352-2DFA-47A5-A979-4F3969B93D96}"/>
              </a:ext>
            </a:extLst>
          </p:cNvPr>
          <p:cNvSpPr/>
          <p:nvPr/>
        </p:nvSpPr>
        <p:spPr>
          <a:xfrm>
            <a:off x="8080132" y="2869223"/>
            <a:ext cx="2162906" cy="1693986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0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28A7-9FA3-4AC8-9819-BAFE9000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D7AF1-8107-454D-B129-66824FF64F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			Range: [0,1]</a:t>
                </a:r>
              </a:p>
              <a:p>
                <a:r>
                  <a:rPr lang="en-US" sz="2800" dirty="0"/>
                  <a:t>Odds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/>
                  <a:t>		Range: [0, inf]</a:t>
                </a:r>
              </a:p>
              <a:p>
                <a:r>
                  <a:rPr lang="en-US" sz="2800" dirty="0"/>
                  <a:t>Logit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			Range: [-inf, inf]</a:t>
                </a:r>
              </a:p>
              <a:p>
                <a:endParaRPr lang="en-US" sz="2800" dirty="0"/>
              </a:p>
              <a:p>
                <a:r>
                  <a:rPr lang="en-US" sz="2800" b="1" dirty="0"/>
                  <a:t>Assume Model: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DD7AF1-8107-454D-B129-66824FF64F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460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1E542F-3D7F-4AFB-BBA3-F0E5AB1FB79E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718038" y="501040"/>
                <a:ext cx="10058400" cy="4022725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/>
                  <a:t>Assume: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endParaRPr lang="en-US" sz="2800" b="1" dirty="0"/>
              </a:p>
              <a:p>
                <a:pPr marL="201168" lvl="1" indent="0">
                  <a:buNone/>
                </a:pPr>
                <a:endParaRPr lang="en-US" sz="2600" b="1" dirty="0"/>
              </a:p>
              <a:p>
                <a:r>
                  <a:rPr lang="en-US" sz="2800" b="1" dirty="0"/>
                  <a:t>Implies: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2800" b="1" dirty="0"/>
              </a:p>
              <a:p>
                <a:endParaRPr lang="en-US" sz="2800" b="1" dirty="0"/>
              </a:p>
              <a:p>
                <a:r>
                  <a:rPr lang="en-US" sz="2800" dirty="0"/>
                  <a:t>We use the likelihood function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1E542F-3D7F-4AFB-BBA3-F0E5AB1FB7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718038" y="501040"/>
                <a:ext cx="10058400" cy="4022725"/>
              </a:xfrm>
              <a:blipFill>
                <a:blip r:embed="rId2"/>
                <a:stretch>
                  <a:fillRect l="-1273" t="-24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C23C2F-8E88-478D-BC20-01486D37C15A}"/>
                  </a:ext>
                </a:extLst>
              </p:cNvPr>
              <p:cNvSpPr/>
              <p:nvPr/>
            </p:nvSpPr>
            <p:spPr>
              <a:xfrm>
                <a:off x="2874156" y="3467655"/>
                <a:ext cx="6301918" cy="11378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9C23C2F-8E88-478D-BC20-01486D37C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156" y="3467655"/>
                <a:ext cx="6301918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B106088-63AA-478D-BDA5-4A4A69B62AFF}"/>
              </a:ext>
            </a:extLst>
          </p:cNvPr>
          <p:cNvSpPr txBox="1"/>
          <p:nvPr/>
        </p:nvSpPr>
        <p:spPr>
          <a:xfrm>
            <a:off x="718038" y="5352356"/>
            <a:ext cx="9179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want to maximize the likelihood function</a:t>
            </a:r>
          </a:p>
        </p:txBody>
      </p:sp>
    </p:spTree>
    <p:extLst>
      <p:ext uri="{BB962C8B-B14F-4D97-AF65-F5344CB8AC3E}">
        <p14:creationId xmlns:p14="http://schemas.microsoft.com/office/powerpoint/2010/main" val="82603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7A1DE1-4148-4874-A563-664BFF8594C9}"/>
              </a:ext>
            </a:extLst>
          </p:cNvPr>
          <p:cNvSpPr txBox="1">
            <a:spLocks/>
          </p:cNvSpPr>
          <p:nvPr/>
        </p:nvSpPr>
        <p:spPr>
          <a:xfrm>
            <a:off x="604967" y="437131"/>
            <a:ext cx="10284259" cy="649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Apply logistic regression on the previous data set: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8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3D79E67-1A51-47E4-B7FA-9E64D93952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967" y="1508847"/>
                <a:ext cx="4792944" cy="426268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Cambria Math" panose="02040503050406030204" pitchFamily="18" charset="0"/>
                  </a:rPr>
                  <a:t> Logistic fit </a:t>
                </a:r>
                <a:r>
                  <a:rPr lang="en-US" sz="28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probability</a:t>
                </a:r>
              </a:p>
              <a:p>
                <a:endParaRPr lang="en-US" sz="280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201168" lvl="1" indent="0">
                  <a:buNone/>
                </a:pPr>
                <a:r>
                  <a:rPr lang="en-US" sz="2600" dirty="0">
                    <a:latin typeface="Cambria Math" panose="02040503050406030204" pitchFamily="18" charset="0"/>
                  </a:rPr>
                  <a:t>	&gt; 0 </a:t>
                </a:r>
                <a:r>
                  <a:rPr lang="en-US" sz="2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increasing</a:t>
                </a:r>
              </a:p>
              <a:p>
                <a:pPr marL="201168" lvl="1" indent="0">
                  <a:buNone/>
                </a:pPr>
                <a:r>
                  <a:rPr lang="en-US" sz="2600" dirty="0">
                    <a:latin typeface="Cambria Math" panose="02040503050406030204" pitchFamily="18" charset="0"/>
                  </a:rPr>
                  <a:t>	&lt; 0 </a:t>
                </a:r>
                <a:r>
                  <a:rPr lang="en-US" sz="2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decreasing</a:t>
                </a:r>
              </a:p>
              <a:p>
                <a:pPr marL="201168" lvl="1" indent="0">
                  <a:buNone/>
                </a:pPr>
                <a:endParaRPr lang="en-US" sz="2600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01168" lvl="1" indent="0">
                  <a:buNone/>
                </a:pPr>
                <a:r>
                  <a:rPr lang="en-US" sz="2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</a:p>
              <a:p>
                <a:pPr marL="201168" lvl="1" indent="0">
                  <a:buNone/>
                </a:pPr>
                <a:r>
                  <a:rPr lang="en-US" sz="2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	Intercept</a:t>
                </a:r>
              </a:p>
              <a:p>
                <a:pPr marL="201168" lvl="1" indent="0">
                  <a:buNone/>
                </a:pPr>
                <a:r>
                  <a:rPr lang="en-US" sz="26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	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3D79E67-1A51-47E4-B7FA-9E64D9395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7" y="1508847"/>
                <a:ext cx="4792944" cy="4262688"/>
              </a:xfrm>
              <a:prstGeom prst="rect">
                <a:avLst/>
              </a:prstGeom>
              <a:blipFill>
                <a:blip r:embed="rId3"/>
                <a:stretch>
                  <a:fillRect l="-891" t="-2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204C251-0912-48F2-95EA-291D3955D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209" y="874651"/>
            <a:ext cx="6585824" cy="51086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A8AAE5-A761-40E0-972C-D9DDB8113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260" y="4582719"/>
            <a:ext cx="2074894" cy="6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47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1B0473A-B5CE-4E2E-8144-D9BB444891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8038" y="501040"/>
                <a:ext cx="10058400" cy="4022725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b="1" dirty="0"/>
                  <a:t>Extension I: </a:t>
                </a:r>
                <a:r>
                  <a:rPr lang="en-US" sz="2800" dirty="0"/>
                  <a:t>What if there are multiple features and two labels?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en-US" sz="2800" b="1" dirty="0"/>
                  <a:t>Assume: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en-US" sz="2800" dirty="0"/>
                  <a:t>, follow the same algorithm!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/>
                  <a:t> </a:t>
                </a:r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21B0473A-B5CE-4E2E-8144-D9BB44489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38" y="501040"/>
                <a:ext cx="10058400" cy="4022725"/>
              </a:xfrm>
              <a:prstGeom prst="rect">
                <a:avLst/>
              </a:prstGeom>
              <a:blipFill>
                <a:blip r:embed="rId2"/>
                <a:stretch>
                  <a:fillRect l="-1394" t="-24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718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885BA-F06A-498D-A4F9-FC08EB22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cross-validation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AFF0A6-1707-403C-95A2-F15386F79064}"/>
              </a:ext>
            </a:extLst>
          </p:cNvPr>
          <p:cNvSpPr txBox="1"/>
          <p:nvPr/>
        </p:nvSpPr>
        <p:spPr>
          <a:xfrm>
            <a:off x="1097280" y="1807059"/>
            <a:ext cx="10377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 how well the model generalizes to an independent set of data:</a:t>
            </a:r>
          </a:p>
          <a:p>
            <a:r>
              <a:rPr lang="en-US" sz="2800" dirty="0"/>
              <a:t>		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AC0983-3884-470A-8219-86D78B5A5BFC}"/>
              </a:ext>
            </a:extLst>
          </p:cNvPr>
          <p:cNvSpPr/>
          <p:nvPr/>
        </p:nvSpPr>
        <p:spPr>
          <a:xfrm>
            <a:off x="1239715" y="2558562"/>
            <a:ext cx="9915965" cy="62955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4C7676-D43B-4D3A-B43E-93368CC4652F}"/>
              </a:ext>
            </a:extLst>
          </p:cNvPr>
          <p:cNvSpPr txBox="1"/>
          <p:nvPr/>
        </p:nvSpPr>
        <p:spPr>
          <a:xfrm>
            <a:off x="5223801" y="2568375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Dataset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AF05F8-BB11-4FC6-B2F8-40478CF1F79D}"/>
              </a:ext>
            </a:extLst>
          </p:cNvPr>
          <p:cNvCxnSpPr>
            <a:cxnSpLocks/>
          </p:cNvCxnSpPr>
          <p:nvPr/>
        </p:nvCxnSpPr>
        <p:spPr>
          <a:xfrm>
            <a:off x="5952392" y="3288322"/>
            <a:ext cx="0" cy="51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3736C3A-4D99-4986-9697-0B69FC08AC69}"/>
              </a:ext>
            </a:extLst>
          </p:cNvPr>
          <p:cNvSpPr/>
          <p:nvPr/>
        </p:nvSpPr>
        <p:spPr>
          <a:xfrm>
            <a:off x="1239715" y="4009319"/>
            <a:ext cx="6515096" cy="6295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6CD5E62-B636-4F05-8D85-8C08176A6F66}"/>
              </a:ext>
            </a:extLst>
          </p:cNvPr>
          <p:cNvSpPr/>
          <p:nvPr/>
        </p:nvSpPr>
        <p:spPr>
          <a:xfrm>
            <a:off x="8059616" y="4009319"/>
            <a:ext cx="3096064" cy="62955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5E38FDE-D27C-41CD-9FDD-0EFC0AFC0BE7}"/>
              </a:ext>
            </a:extLst>
          </p:cNvPr>
          <p:cNvSpPr txBox="1"/>
          <p:nvPr/>
        </p:nvSpPr>
        <p:spPr>
          <a:xfrm>
            <a:off x="3688078" y="4062486"/>
            <a:ext cx="2407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Training set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A9AF9C-450D-4152-92D5-A20C52E94714}"/>
              </a:ext>
            </a:extLst>
          </p:cNvPr>
          <p:cNvSpPr txBox="1"/>
          <p:nvPr/>
        </p:nvSpPr>
        <p:spPr>
          <a:xfrm>
            <a:off x="8747758" y="4062486"/>
            <a:ext cx="2407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Testing set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1780ED2-11DE-4233-BE7A-C34BF5DD93A4}"/>
              </a:ext>
            </a:extLst>
          </p:cNvPr>
          <p:cNvCxnSpPr>
            <a:cxnSpLocks/>
          </p:cNvCxnSpPr>
          <p:nvPr/>
        </p:nvCxnSpPr>
        <p:spPr>
          <a:xfrm>
            <a:off x="5946530" y="4856284"/>
            <a:ext cx="0" cy="51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0A20475-8A87-4869-963A-5192DADAF504}"/>
              </a:ext>
            </a:extLst>
          </p:cNvPr>
          <p:cNvSpPr txBox="1"/>
          <p:nvPr/>
        </p:nvSpPr>
        <p:spPr>
          <a:xfrm>
            <a:off x="4569422" y="5460076"/>
            <a:ext cx="2754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Rinse and repeat!</a:t>
            </a:r>
          </a:p>
        </p:txBody>
      </p:sp>
    </p:spTree>
    <p:extLst>
      <p:ext uri="{BB962C8B-B14F-4D97-AF65-F5344CB8AC3E}">
        <p14:creationId xmlns:p14="http://schemas.microsoft.com/office/powerpoint/2010/main" val="4222290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0141C3-E75E-438D-9900-1E67A3CC0917}"/>
              </a:ext>
            </a:extLst>
          </p:cNvPr>
          <p:cNvSpPr/>
          <p:nvPr/>
        </p:nvSpPr>
        <p:spPr>
          <a:xfrm>
            <a:off x="1864086" y="1154606"/>
            <a:ext cx="1051560" cy="1033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BE7C3E-EA7F-4D61-ABAD-77D07B6F6EBF}"/>
              </a:ext>
            </a:extLst>
          </p:cNvPr>
          <p:cNvSpPr/>
          <p:nvPr/>
        </p:nvSpPr>
        <p:spPr>
          <a:xfrm>
            <a:off x="1864086" y="4456079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272A1E-2A0E-4812-A15E-77508A01D1C1}"/>
              </a:ext>
            </a:extLst>
          </p:cNvPr>
          <p:cNvSpPr/>
          <p:nvPr/>
        </p:nvSpPr>
        <p:spPr>
          <a:xfrm>
            <a:off x="1864086" y="3355588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E27C6-17D0-42F6-A5F0-0AC2A58E5C40}"/>
              </a:ext>
            </a:extLst>
          </p:cNvPr>
          <p:cNvSpPr/>
          <p:nvPr/>
        </p:nvSpPr>
        <p:spPr>
          <a:xfrm>
            <a:off x="1864086" y="2255097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6AA41A-3B3C-481B-AD4C-97C055612BF1}"/>
              </a:ext>
            </a:extLst>
          </p:cNvPr>
          <p:cNvSpPr/>
          <p:nvPr/>
        </p:nvSpPr>
        <p:spPr>
          <a:xfrm>
            <a:off x="2985750" y="1154606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F1890F-1CE3-42A9-931C-3AAD8CF86D6D}"/>
              </a:ext>
            </a:extLst>
          </p:cNvPr>
          <p:cNvSpPr/>
          <p:nvPr/>
        </p:nvSpPr>
        <p:spPr>
          <a:xfrm>
            <a:off x="2985750" y="4456079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3F1E99-1923-416A-B9C8-38A70851CD8C}"/>
              </a:ext>
            </a:extLst>
          </p:cNvPr>
          <p:cNvSpPr/>
          <p:nvPr/>
        </p:nvSpPr>
        <p:spPr>
          <a:xfrm>
            <a:off x="2985750" y="3355588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ABB0A2-CF69-4DD0-AAA1-40F555173A81}"/>
              </a:ext>
            </a:extLst>
          </p:cNvPr>
          <p:cNvSpPr/>
          <p:nvPr/>
        </p:nvSpPr>
        <p:spPr>
          <a:xfrm>
            <a:off x="2985750" y="2255097"/>
            <a:ext cx="1051560" cy="1033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53B48-E9E3-47EC-A710-C5439D38CA35}"/>
              </a:ext>
            </a:extLst>
          </p:cNvPr>
          <p:cNvSpPr/>
          <p:nvPr/>
        </p:nvSpPr>
        <p:spPr>
          <a:xfrm>
            <a:off x="4107414" y="1154606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C8B7A-B0C5-4C8D-9F96-48D6A3F43C60}"/>
              </a:ext>
            </a:extLst>
          </p:cNvPr>
          <p:cNvSpPr/>
          <p:nvPr/>
        </p:nvSpPr>
        <p:spPr>
          <a:xfrm>
            <a:off x="4107414" y="4456079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628B0A-D8E8-47A2-A553-10B525007F05}"/>
              </a:ext>
            </a:extLst>
          </p:cNvPr>
          <p:cNvSpPr/>
          <p:nvPr/>
        </p:nvSpPr>
        <p:spPr>
          <a:xfrm>
            <a:off x="4107414" y="3355588"/>
            <a:ext cx="1051560" cy="1033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C5E72B-E73D-46D2-A574-474173798A9A}"/>
              </a:ext>
            </a:extLst>
          </p:cNvPr>
          <p:cNvSpPr/>
          <p:nvPr/>
        </p:nvSpPr>
        <p:spPr>
          <a:xfrm>
            <a:off x="4107414" y="2255097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94158-76EF-451D-B5A6-D893B023EAFA}"/>
              </a:ext>
            </a:extLst>
          </p:cNvPr>
          <p:cNvSpPr/>
          <p:nvPr/>
        </p:nvSpPr>
        <p:spPr>
          <a:xfrm>
            <a:off x="5229078" y="1154606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EF3AE-B849-44D8-88BC-95147B802200}"/>
              </a:ext>
            </a:extLst>
          </p:cNvPr>
          <p:cNvSpPr/>
          <p:nvPr/>
        </p:nvSpPr>
        <p:spPr>
          <a:xfrm>
            <a:off x="5229078" y="4456079"/>
            <a:ext cx="1051560" cy="1033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8CB980-7D5B-473E-BAED-40E6FE84B660}"/>
              </a:ext>
            </a:extLst>
          </p:cNvPr>
          <p:cNvSpPr/>
          <p:nvPr/>
        </p:nvSpPr>
        <p:spPr>
          <a:xfrm>
            <a:off x="5229078" y="3355588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6D7DA4-A9AF-46F9-A689-9F3C5E187187}"/>
              </a:ext>
            </a:extLst>
          </p:cNvPr>
          <p:cNvSpPr/>
          <p:nvPr/>
        </p:nvSpPr>
        <p:spPr>
          <a:xfrm>
            <a:off x="5229078" y="2255097"/>
            <a:ext cx="1051560" cy="103327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56B027C-3D04-40C0-A342-2CB5EA350928}"/>
              </a:ext>
            </a:extLst>
          </p:cNvPr>
          <p:cNvSpPr txBox="1">
            <a:spLocks/>
          </p:cNvSpPr>
          <p:nvPr/>
        </p:nvSpPr>
        <p:spPr>
          <a:xfrm>
            <a:off x="806369" y="1478106"/>
            <a:ext cx="1022665" cy="649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fold 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5BB24B3-CCA7-4660-BE7D-3C8C42C2076E}"/>
              </a:ext>
            </a:extLst>
          </p:cNvPr>
          <p:cNvSpPr txBox="1">
            <a:spLocks/>
          </p:cNvSpPr>
          <p:nvPr/>
        </p:nvSpPr>
        <p:spPr>
          <a:xfrm>
            <a:off x="806368" y="2547650"/>
            <a:ext cx="1022665" cy="649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fold 2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C1C4EFA-8B54-4D84-8915-E7B6C93B7DD2}"/>
              </a:ext>
            </a:extLst>
          </p:cNvPr>
          <p:cNvSpPr txBox="1">
            <a:spLocks/>
          </p:cNvSpPr>
          <p:nvPr/>
        </p:nvSpPr>
        <p:spPr>
          <a:xfrm>
            <a:off x="806367" y="3644626"/>
            <a:ext cx="1022665" cy="649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fold 3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5759AEB-0B06-4444-A550-0C191B7BBDD9}"/>
              </a:ext>
            </a:extLst>
          </p:cNvPr>
          <p:cNvSpPr txBox="1">
            <a:spLocks/>
          </p:cNvSpPr>
          <p:nvPr/>
        </p:nvSpPr>
        <p:spPr>
          <a:xfrm>
            <a:off x="806367" y="4750746"/>
            <a:ext cx="1022665" cy="6493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fold 4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DFE8E4C-1F6D-463F-8F48-44752047DF74}"/>
              </a:ext>
            </a:extLst>
          </p:cNvPr>
          <p:cNvSpPr txBox="1">
            <a:spLocks/>
          </p:cNvSpPr>
          <p:nvPr/>
        </p:nvSpPr>
        <p:spPr>
          <a:xfrm>
            <a:off x="1902917" y="1490298"/>
            <a:ext cx="1022665" cy="46035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TEST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827685B-FFCA-41DB-994B-C76999AEE609}"/>
              </a:ext>
            </a:extLst>
          </p:cNvPr>
          <p:cNvSpPr txBox="1">
            <a:spLocks/>
          </p:cNvSpPr>
          <p:nvPr/>
        </p:nvSpPr>
        <p:spPr>
          <a:xfrm>
            <a:off x="3014645" y="2568986"/>
            <a:ext cx="1022665" cy="46035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TEST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FFF3E6B-2A4D-4FF2-9140-F764AFDCA048}"/>
              </a:ext>
            </a:extLst>
          </p:cNvPr>
          <p:cNvSpPr txBox="1">
            <a:spLocks/>
          </p:cNvSpPr>
          <p:nvPr/>
        </p:nvSpPr>
        <p:spPr>
          <a:xfrm>
            <a:off x="4121861" y="3666484"/>
            <a:ext cx="1022665" cy="46035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TEST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41E7390-20AF-466E-A741-7CAD2A3E9F0C}"/>
              </a:ext>
            </a:extLst>
          </p:cNvPr>
          <p:cNvSpPr txBox="1">
            <a:spLocks/>
          </p:cNvSpPr>
          <p:nvPr/>
        </p:nvSpPr>
        <p:spPr>
          <a:xfrm>
            <a:off x="5243525" y="4750746"/>
            <a:ext cx="1022665" cy="46035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TEST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632FD5-1C8A-408A-9C82-68BE41118E91}"/>
              </a:ext>
            </a:extLst>
          </p:cNvPr>
          <p:cNvCxnSpPr>
            <a:cxnSpLocks/>
          </p:cNvCxnSpPr>
          <p:nvPr/>
        </p:nvCxnSpPr>
        <p:spPr>
          <a:xfrm>
            <a:off x="6417798" y="1671242"/>
            <a:ext cx="1042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DD3259-AF45-4925-A5BD-FA50D71E61B3}"/>
              </a:ext>
            </a:extLst>
          </p:cNvPr>
          <p:cNvCxnSpPr>
            <a:cxnSpLocks/>
          </p:cNvCxnSpPr>
          <p:nvPr/>
        </p:nvCxnSpPr>
        <p:spPr>
          <a:xfrm>
            <a:off x="6417798" y="2771733"/>
            <a:ext cx="1042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BF4BF8-8FA6-40E1-8B16-F6EFA373333A}"/>
              </a:ext>
            </a:extLst>
          </p:cNvPr>
          <p:cNvCxnSpPr>
            <a:cxnSpLocks/>
          </p:cNvCxnSpPr>
          <p:nvPr/>
        </p:nvCxnSpPr>
        <p:spPr>
          <a:xfrm>
            <a:off x="6417798" y="3872224"/>
            <a:ext cx="1042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5F880B-9BDB-41F4-A1DF-C307B05F6F72}"/>
              </a:ext>
            </a:extLst>
          </p:cNvPr>
          <p:cNvCxnSpPr>
            <a:cxnSpLocks/>
          </p:cNvCxnSpPr>
          <p:nvPr/>
        </p:nvCxnSpPr>
        <p:spPr>
          <a:xfrm>
            <a:off x="6396462" y="4982449"/>
            <a:ext cx="10424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9E356D6-5485-4009-BC0F-2D59324A2C43}"/>
              </a:ext>
            </a:extLst>
          </p:cNvPr>
          <p:cNvSpPr txBox="1">
            <a:spLocks/>
          </p:cNvSpPr>
          <p:nvPr/>
        </p:nvSpPr>
        <p:spPr>
          <a:xfrm>
            <a:off x="7533366" y="1447886"/>
            <a:ext cx="1243584" cy="7399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Error 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A192ACD1-5D77-4576-941E-E77B164D90AE}"/>
              </a:ext>
            </a:extLst>
          </p:cNvPr>
          <p:cNvSpPr txBox="1">
            <a:spLocks/>
          </p:cNvSpPr>
          <p:nvPr/>
        </p:nvSpPr>
        <p:spPr>
          <a:xfrm>
            <a:off x="7533366" y="2548380"/>
            <a:ext cx="1243584" cy="7399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Error 2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235D954-4348-464E-A968-1D0D7D89BBF8}"/>
              </a:ext>
            </a:extLst>
          </p:cNvPr>
          <p:cNvSpPr txBox="1">
            <a:spLocks/>
          </p:cNvSpPr>
          <p:nvPr/>
        </p:nvSpPr>
        <p:spPr>
          <a:xfrm>
            <a:off x="7533366" y="3644626"/>
            <a:ext cx="1243584" cy="7399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Error 3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9F13C27-812A-41D3-AAA9-D5FABD3D6F31}"/>
              </a:ext>
            </a:extLst>
          </p:cNvPr>
          <p:cNvSpPr txBox="1">
            <a:spLocks/>
          </p:cNvSpPr>
          <p:nvPr/>
        </p:nvSpPr>
        <p:spPr>
          <a:xfrm>
            <a:off x="7529662" y="4749362"/>
            <a:ext cx="1243584" cy="7399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Error 4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BABF561-D8D8-4170-BD19-3AE096C7A3E0}"/>
              </a:ext>
            </a:extLst>
          </p:cNvPr>
          <p:cNvSpPr/>
          <p:nvPr/>
        </p:nvSpPr>
        <p:spPr>
          <a:xfrm>
            <a:off x="8773246" y="1447886"/>
            <a:ext cx="460904" cy="37632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482A2A8-5A62-40BB-9D85-720F9AF541F9}"/>
              </a:ext>
            </a:extLst>
          </p:cNvPr>
          <p:cNvSpPr txBox="1">
            <a:spLocks/>
          </p:cNvSpPr>
          <p:nvPr/>
        </p:nvSpPr>
        <p:spPr>
          <a:xfrm>
            <a:off x="9234150" y="3132235"/>
            <a:ext cx="2499360" cy="73998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Cambria Math" panose="02040503050406030204" pitchFamily="18" charset="0"/>
              </a:rPr>
              <a:t>Average error</a:t>
            </a:r>
          </a:p>
        </p:txBody>
      </p:sp>
    </p:spTree>
    <p:extLst>
      <p:ext uri="{BB962C8B-B14F-4D97-AF65-F5344CB8AC3E}">
        <p14:creationId xmlns:p14="http://schemas.microsoft.com/office/powerpoint/2010/main" val="124459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scontent-lht6-1.xx.fbcdn.net/v/t1.15752-9/s2048x2048/82304812_465005134390450_4879087869072769024_n.png?_nc_cat=106&amp;_nc_oc=AQnIepIIVcNieCgsEBcLtTINVy2Qi447_wuUIK11o1FDr3qWM42tvWdv5abBE_km7_g&amp;_nc_ht=scontent-lht6-1.xx&amp;oh=7212be7ecbb8a8768ca1039702a42601&amp;oe=5EA3146B">
            <a:extLst>
              <a:ext uri="{FF2B5EF4-FFF2-40B4-BE49-F238E27FC236}">
                <a16:creationId xmlns:a16="http://schemas.microsoft.com/office/drawing/2014/main" id="{ED0D7EA5-ACD8-4B2A-9AE2-AC3E5D926A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4"/>
          <a:stretch/>
        </p:blipFill>
        <p:spPr bwMode="auto">
          <a:xfrm>
            <a:off x="20" y="10"/>
            <a:ext cx="12191980" cy="634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4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4C27-2CE7-4F17-9B1F-35B5193E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 classification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E75C88-AD67-466E-A2C8-B69AD70E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sz="2800" b="1" dirty="0"/>
              <a:t>Regression: </a:t>
            </a:r>
            <a:r>
              <a:rPr lang="en-US" sz="2800" dirty="0"/>
              <a:t>response variable is continuous</a:t>
            </a:r>
          </a:p>
          <a:p>
            <a:pPr lvl="2"/>
            <a:r>
              <a:rPr lang="en-US" sz="2400" dirty="0"/>
              <a:t>Temperature forecast for tomorrow</a:t>
            </a:r>
            <a:endParaRPr lang="en-US" sz="2000" dirty="0"/>
          </a:p>
          <a:p>
            <a:pPr lvl="2"/>
            <a:r>
              <a:rPr lang="en-US" sz="2400" dirty="0"/>
              <a:t>Company growth prediction for the next quarter</a:t>
            </a:r>
          </a:p>
          <a:p>
            <a:pPr lvl="1"/>
            <a:endParaRPr lang="en-US" sz="2800" dirty="0"/>
          </a:p>
          <a:p>
            <a:pPr lvl="2"/>
            <a:endParaRPr lang="en-US" sz="2400" b="1" dirty="0"/>
          </a:p>
        </p:txBody>
      </p:sp>
      <p:pic>
        <p:nvPicPr>
          <p:cNvPr id="1030" name="Picture 6" descr="Image result for stock price">
            <a:extLst>
              <a:ext uri="{FF2B5EF4-FFF2-40B4-BE49-F238E27FC236}">
                <a16:creationId xmlns:a16="http://schemas.microsoft.com/office/drawing/2014/main" id="{484388E1-B606-41A1-8217-E70643352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12" y="3259262"/>
            <a:ext cx="5719336" cy="284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44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4C27-2CE7-4F17-9B1F-35B5193E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 classification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E75C88-AD67-466E-A2C8-B69AD70E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sz="2800" b="1" dirty="0"/>
              <a:t>Classification: </a:t>
            </a:r>
            <a:r>
              <a:rPr lang="en-US" sz="2800" dirty="0"/>
              <a:t>response variable is discrete</a:t>
            </a:r>
          </a:p>
          <a:p>
            <a:pPr lvl="2"/>
            <a:r>
              <a:rPr lang="en-US" sz="2400" dirty="0"/>
              <a:t>Detection of cancer in human tissue (cancer / no cancer)</a:t>
            </a:r>
          </a:p>
          <a:p>
            <a:pPr lvl="2"/>
            <a:r>
              <a:rPr lang="en-US" sz="2400" dirty="0"/>
              <a:t>Prediction of eye </a:t>
            </a:r>
            <a:r>
              <a:rPr lang="en-US" sz="2400" dirty="0" err="1"/>
              <a:t>colour</a:t>
            </a:r>
            <a:r>
              <a:rPr lang="en-US" sz="2400" dirty="0"/>
              <a:t> using DNA sequencing</a:t>
            </a:r>
          </a:p>
          <a:p>
            <a:pPr lvl="2"/>
            <a:endParaRPr lang="en-US" sz="2400" b="1" dirty="0"/>
          </a:p>
        </p:txBody>
      </p:sp>
      <p:pic>
        <p:nvPicPr>
          <p:cNvPr id="1028" name="Picture 4" descr="Image result for cancer tissue">
            <a:extLst>
              <a:ext uri="{FF2B5EF4-FFF2-40B4-BE49-F238E27FC236}">
                <a16:creationId xmlns:a16="http://schemas.microsoft.com/office/drawing/2014/main" id="{A08A6777-F4C5-4146-A3CE-5A78E4308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326" y="3377110"/>
            <a:ext cx="2491984" cy="249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eye colour">
            <a:extLst>
              <a:ext uri="{FF2B5EF4-FFF2-40B4-BE49-F238E27FC236}">
                <a16:creationId xmlns:a16="http://schemas.microsoft.com/office/drawing/2014/main" id="{CB998FF8-19E5-445A-8606-843596FA9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356" y="3384860"/>
            <a:ext cx="4419484" cy="2484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74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4C27-2CE7-4F17-9B1F-35B5193E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vs classification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E75C88-AD67-466E-A2C8-B69AD70E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sz="2800" b="1" dirty="0"/>
              <a:t>Regression: </a:t>
            </a:r>
            <a:r>
              <a:rPr lang="en-US" sz="2800" dirty="0"/>
              <a:t>response variable is continuous</a:t>
            </a:r>
          </a:p>
          <a:p>
            <a:pPr lvl="2"/>
            <a:r>
              <a:rPr lang="en-US" sz="2400" dirty="0"/>
              <a:t>Temperature forecast for tomorrow</a:t>
            </a:r>
            <a:endParaRPr lang="en-US" sz="2000" dirty="0"/>
          </a:p>
          <a:p>
            <a:pPr lvl="2"/>
            <a:r>
              <a:rPr lang="en-US" sz="2400" dirty="0"/>
              <a:t>Company growth prediction for the next quarter</a:t>
            </a:r>
          </a:p>
          <a:p>
            <a:pPr lvl="2"/>
            <a:endParaRPr lang="en-US" sz="2400" dirty="0"/>
          </a:p>
          <a:p>
            <a:pPr lvl="1"/>
            <a:r>
              <a:rPr lang="en-US" sz="2800" b="1" dirty="0"/>
              <a:t>Classification: </a:t>
            </a:r>
            <a:r>
              <a:rPr lang="en-US" sz="2800" dirty="0"/>
              <a:t>response variable is discrete</a:t>
            </a:r>
          </a:p>
          <a:p>
            <a:pPr lvl="2"/>
            <a:r>
              <a:rPr lang="en-US" sz="2400" dirty="0"/>
              <a:t>Detection of cancer in human tissue (cancer / no cancer)</a:t>
            </a:r>
          </a:p>
          <a:p>
            <a:pPr lvl="2"/>
            <a:r>
              <a:rPr lang="en-US" sz="2400" dirty="0"/>
              <a:t>Prediction of eye </a:t>
            </a:r>
            <a:r>
              <a:rPr lang="en-US" sz="2400" dirty="0" err="1"/>
              <a:t>colour</a:t>
            </a:r>
            <a:r>
              <a:rPr lang="en-US" sz="2400" dirty="0"/>
              <a:t> using DNA sequencing</a:t>
            </a:r>
          </a:p>
        </p:txBody>
      </p:sp>
    </p:spTree>
    <p:extLst>
      <p:ext uri="{BB962C8B-B14F-4D97-AF65-F5344CB8AC3E}">
        <p14:creationId xmlns:p14="http://schemas.microsoft.com/office/powerpoint/2010/main" val="19394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C565-38E7-4DA2-8E5A-3F1B3502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9EADE-1FDB-4936-A26C-5BE713AF2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Efficient recycling requires separation of plastics / glass by their type, use data science to do this automatically.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Data set: </a:t>
            </a:r>
            <a:r>
              <a:rPr lang="en-US" sz="2800" dirty="0"/>
              <a:t>“Glass Identification Data Set from UCI. It contains 10 attributes including id. The response is glass type.”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The goal is to predict if a glass sample is recyclable or not!</a:t>
            </a:r>
          </a:p>
          <a:p>
            <a:pPr lvl="1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4137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BB5A-339F-46D7-9711-A47800BD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B1A516-CAAF-4001-BEAA-BD2BF6E90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875" y="4009814"/>
            <a:ext cx="6572250" cy="18002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0AC1F1-2D82-4884-8098-01767F49E2B8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A8E6B5-46D0-488C-B482-0C1C2F87AEBB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b="1" dirty="0"/>
              <a:t>9 features:</a:t>
            </a:r>
          </a:p>
          <a:p>
            <a:pPr lvl="2"/>
            <a:r>
              <a:rPr lang="en-US" sz="2400" b="1" dirty="0" err="1"/>
              <a:t>ri</a:t>
            </a:r>
            <a:r>
              <a:rPr lang="en-US" sz="2400" b="1" dirty="0"/>
              <a:t> – refractive index	</a:t>
            </a:r>
            <a:r>
              <a:rPr lang="en-US" sz="2400" b="1" dirty="0" err="1"/>
              <a:t>na</a:t>
            </a:r>
            <a:r>
              <a:rPr lang="en-US" sz="2400" b="1" dirty="0"/>
              <a:t> – sodium		mg – magnesium</a:t>
            </a:r>
          </a:p>
          <a:p>
            <a:pPr lvl="2"/>
            <a:r>
              <a:rPr lang="en-US" sz="2400" b="1" dirty="0"/>
              <a:t>al – aluminum		</a:t>
            </a:r>
            <a:r>
              <a:rPr lang="en-US" sz="2400" b="1" dirty="0" err="1"/>
              <a:t>si</a:t>
            </a:r>
            <a:r>
              <a:rPr lang="en-US" sz="2400" b="1" dirty="0"/>
              <a:t> – silicon		k – potassium</a:t>
            </a:r>
          </a:p>
          <a:p>
            <a:pPr lvl="2"/>
            <a:r>
              <a:rPr lang="en-US" sz="2400" b="1" dirty="0"/>
              <a:t>ca – calcium		</a:t>
            </a:r>
            <a:r>
              <a:rPr lang="en-US" sz="2400" b="1" dirty="0" err="1"/>
              <a:t>ba</a:t>
            </a:r>
            <a:r>
              <a:rPr lang="en-US" sz="2400" b="1" dirty="0"/>
              <a:t> – barium		</a:t>
            </a:r>
            <a:r>
              <a:rPr lang="en-US" sz="2400" b="1" dirty="0" err="1"/>
              <a:t>fe</a:t>
            </a:r>
            <a:r>
              <a:rPr lang="en-US" sz="2400" b="1" dirty="0"/>
              <a:t> - iron 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413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FA20-15A7-460D-A390-94A3B788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 dirty="0"/>
              <a:t>K-Nearest Neighbours (KNN)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522BD8-5CB2-443D-A781-DAA1D3634748}"/>
              </a:ext>
            </a:extLst>
          </p:cNvPr>
          <p:cNvSpPr/>
          <p:nvPr/>
        </p:nvSpPr>
        <p:spPr>
          <a:xfrm>
            <a:off x="7630358" y="2201662"/>
            <a:ext cx="208625" cy="193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6C5498-F6BA-4A79-8138-D45AA8E289BE}"/>
              </a:ext>
            </a:extLst>
          </p:cNvPr>
          <p:cNvSpPr/>
          <p:nvPr/>
        </p:nvSpPr>
        <p:spPr>
          <a:xfrm>
            <a:off x="8106793" y="2140998"/>
            <a:ext cx="208625" cy="193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034205-4BEC-4741-A47B-AACCC2B020EB}"/>
              </a:ext>
            </a:extLst>
          </p:cNvPr>
          <p:cNvSpPr/>
          <p:nvPr/>
        </p:nvSpPr>
        <p:spPr>
          <a:xfrm>
            <a:off x="7804952" y="2642586"/>
            <a:ext cx="208625" cy="193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9C2BD3-69CC-4371-9386-0C7803580CC5}"/>
              </a:ext>
            </a:extLst>
          </p:cNvPr>
          <p:cNvSpPr/>
          <p:nvPr/>
        </p:nvSpPr>
        <p:spPr>
          <a:xfrm>
            <a:off x="8368685" y="2449042"/>
            <a:ext cx="208625" cy="193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C8B2BE-E6B3-4D62-B307-F1BB9DB9F15E}"/>
              </a:ext>
            </a:extLst>
          </p:cNvPr>
          <p:cNvSpPr/>
          <p:nvPr/>
        </p:nvSpPr>
        <p:spPr>
          <a:xfrm>
            <a:off x="7667348" y="3073438"/>
            <a:ext cx="208625" cy="193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9E4F1D-3D2E-4945-9AB1-8297B0DC7CA0}"/>
              </a:ext>
            </a:extLst>
          </p:cNvPr>
          <p:cNvSpPr/>
          <p:nvPr/>
        </p:nvSpPr>
        <p:spPr>
          <a:xfrm>
            <a:off x="8577310" y="2976666"/>
            <a:ext cx="208625" cy="193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9C4339-7532-4C1A-A8FB-77E24A36B721}"/>
              </a:ext>
            </a:extLst>
          </p:cNvPr>
          <p:cNvSpPr/>
          <p:nvPr/>
        </p:nvSpPr>
        <p:spPr>
          <a:xfrm>
            <a:off x="8929459" y="2434531"/>
            <a:ext cx="208625" cy="193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4F4E00-CA52-4E3D-8514-D647EC794316}"/>
              </a:ext>
            </a:extLst>
          </p:cNvPr>
          <p:cNvSpPr/>
          <p:nvPr/>
        </p:nvSpPr>
        <p:spPr>
          <a:xfrm>
            <a:off x="7421733" y="2468244"/>
            <a:ext cx="208625" cy="193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C6CCDF-2581-4EA9-903B-AC76F590D92B}"/>
              </a:ext>
            </a:extLst>
          </p:cNvPr>
          <p:cNvSpPr/>
          <p:nvPr/>
        </p:nvSpPr>
        <p:spPr>
          <a:xfrm>
            <a:off x="7898168" y="2407580"/>
            <a:ext cx="208625" cy="193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6DE6AC-AE1C-4D80-B518-74E251831221}"/>
              </a:ext>
            </a:extLst>
          </p:cNvPr>
          <p:cNvSpPr/>
          <p:nvPr/>
        </p:nvSpPr>
        <p:spPr>
          <a:xfrm>
            <a:off x="8160060" y="2715624"/>
            <a:ext cx="208625" cy="193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7E8049-2026-4F73-B8D2-A62D1D092074}"/>
              </a:ext>
            </a:extLst>
          </p:cNvPr>
          <p:cNvSpPr/>
          <p:nvPr/>
        </p:nvSpPr>
        <p:spPr>
          <a:xfrm>
            <a:off x="7458723" y="3340020"/>
            <a:ext cx="208625" cy="193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05B2CC-E294-4F97-B8BA-92C8D3463C3A}"/>
              </a:ext>
            </a:extLst>
          </p:cNvPr>
          <p:cNvSpPr/>
          <p:nvPr/>
        </p:nvSpPr>
        <p:spPr>
          <a:xfrm>
            <a:off x="7996321" y="3026660"/>
            <a:ext cx="208625" cy="193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55A811-6B26-4E2A-8EF8-8C94926AE4C8}"/>
              </a:ext>
            </a:extLst>
          </p:cNvPr>
          <p:cNvSpPr/>
          <p:nvPr/>
        </p:nvSpPr>
        <p:spPr>
          <a:xfrm>
            <a:off x="8720834" y="2701113"/>
            <a:ext cx="208625" cy="1935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75C4CF-CBC8-4239-A0D0-06943B253D36}"/>
              </a:ext>
            </a:extLst>
          </p:cNvPr>
          <p:cNvSpPr/>
          <p:nvPr/>
        </p:nvSpPr>
        <p:spPr>
          <a:xfrm>
            <a:off x="10548596" y="3726856"/>
            <a:ext cx="208625" cy="1935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D5655FC-0C4C-44EC-8B26-AFF013A2A202}"/>
              </a:ext>
            </a:extLst>
          </p:cNvPr>
          <p:cNvSpPr/>
          <p:nvPr/>
        </p:nvSpPr>
        <p:spPr>
          <a:xfrm>
            <a:off x="9653127" y="2954321"/>
            <a:ext cx="208625" cy="1935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AA8CDFC-65DF-45CA-886A-5D093B3EAC4D}"/>
              </a:ext>
            </a:extLst>
          </p:cNvPr>
          <p:cNvSpPr/>
          <p:nvPr/>
        </p:nvSpPr>
        <p:spPr>
          <a:xfrm>
            <a:off x="9684499" y="3302038"/>
            <a:ext cx="208625" cy="1935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FF4F412-D598-4FFB-959A-78B6795D3D8D}"/>
              </a:ext>
            </a:extLst>
          </p:cNvPr>
          <p:cNvSpPr/>
          <p:nvPr/>
        </p:nvSpPr>
        <p:spPr>
          <a:xfrm>
            <a:off x="9341970" y="3809117"/>
            <a:ext cx="208625" cy="1935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FAC3A4E-22B7-4860-B33A-665653B3F4AA}"/>
              </a:ext>
            </a:extLst>
          </p:cNvPr>
          <p:cNvSpPr/>
          <p:nvPr/>
        </p:nvSpPr>
        <p:spPr>
          <a:xfrm>
            <a:off x="10092134" y="3615573"/>
            <a:ext cx="208625" cy="1935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987885-6F52-488A-9B8C-8B27BD5D38D9}"/>
              </a:ext>
            </a:extLst>
          </p:cNvPr>
          <p:cNvSpPr/>
          <p:nvPr/>
        </p:nvSpPr>
        <p:spPr>
          <a:xfrm>
            <a:off x="10088802" y="3170210"/>
            <a:ext cx="208625" cy="1935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B5E8A5-E3A5-46CD-8D98-E745BBBC51E8}"/>
              </a:ext>
            </a:extLst>
          </p:cNvPr>
          <p:cNvSpPr/>
          <p:nvPr/>
        </p:nvSpPr>
        <p:spPr>
          <a:xfrm>
            <a:off x="8820407" y="4002973"/>
            <a:ext cx="208625" cy="1935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55F12C-D578-449A-881C-BBE46A1AFE34}"/>
              </a:ext>
            </a:extLst>
          </p:cNvPr>
          <p:cNvSpPr/>
          <p:nvPr/>
        </p:nvSpPr>
        <p:spPr>
          <a:xfrm>
            <a:off x="9280196" y="3470083"/>
            <a:ext cx="208625" cy="1935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B057AF4-E6C4-4F60-B2B9-17E9B5DFF748}"/>
              </a:ext>
            </a:extLst>
          </p:cNvPr>
          <p:cNvSpPr/>
          <p:nvPr/>
        </p:nvSpPr>
        <p:spPr>
          <a:xfrm>
            <a:off x="9635672" y="3630084"/>
            <a:ext cx="208625" cy="1935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1FD648B-BADD-4A97-94E7-3F8B79132281}"/>
              </a:ext>
            </a:extLst>
          </p:cNvPr>
          <p:cNvSpPr/>
          <p:nvPr/>
        </p:nvSpPr>
        <p:spPr>
          <a:xfrm>
            <a:off x="9175883" y="4254480"/>
            <a:ext cx="208625" cy="1935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07C216A-017C-4D3A-851C-F7E50F697DD1}"/>
              </a:ext>
            </a:extLst>
          </p:cNvPr>
          <p:cNvSpPr/>
          <p:nvPr/>
        </p:nvSpPr>
        <p:spPr>
          <a:xfrm>
            <a:off x="9684499" y="4060936"/>
            <a:ext cx="208625" cy="1935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5DCAFB-8C0C-439C-93DA-3EC3B7D05BF1}"/>
              </a:ext>
            </a:extLst>
          </p:cNvPr>
          <p:cNvSpPr/>
          <p:nvPr/>
        </p:nvSpPr>
        <p:spPr>
          <a:xfrm>
            <a:off x="8611782" y="3712345"/>
            <a:ext cx="208625" cy="1935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9EFA4323-F055-498F-80D7-AED2722C1060}"/>
              </a:ext>
            </a:extLst>
          </p:cNvPr>
          <p:cNvSpPr/>
          <p:nvPr/>
        </p:nvSpPr>
        <p:spPr>
          <a:xfrm>
            <a:off x="8785935" y="3266982"/>
            <a:ext cx="405160" cy="392240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1BA704-1E6D-4486-8F25-157417D21856}"/>
              </a:ext>
            </a:extLst>
          </p:cNvPr>
          <p:cNvSpPr txBox="1"/>
          <p:nvPr/>
        </p:nvSpPr>
        <p:spPr>
          <a:xfrm>
            <a:off x="9454121" y="1880207"/>
            <a:ext cx="68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 = 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E1F54B-764D-4D96-A2EF-80FC33B72EC9}"/>
              </a:ext>
            </a:extLst>
          </p:cNvPr>
          <p:cNvCxnSpPr>
            <a:stCxn id="12" idx="4"/>
          </p:cNvCxnSpPr>
          <p:nvPr/>
        </p:nvCxnSpPr>
        <p:spPr>
          <a:xfrm>
            <a:off x="8681623" y="3170210"/>
            <a:ext cx="306892" cy="3253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B5C459D-D9F6-4D25-8D73-8907AEDC4870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8716095" y="3513961"/>
            <a:ext cx="265518" cy="1983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A06E5C-F797-4B70-86C5-2C6EB2F8E03E}"/>
              </a:ext>
            </a:extLst>
          </p:cNvPr>
          <p:cNvCxnSpPr>
            <a:cxnSpLocks/>
            <a:stCxn id="27" idx="2"/>
          </p:cNvCxnSpPr>
          <p:nvPr/>
        </p:nvCxnSpPr>
        <p:spPr>
          <a:xfrm flipH="1" flipV="1">
            <a:off x="9016086" y="3504291"/>
            <a:ext cx="264110" cy="625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DBC33D9-7203-4A1B-AA3B-96CFAD80F09D}"/>
              </a:ext>
            </a:extLst>
          </p:cNvPr>
          <p:cNvCxnSpPr/>
          <p:nvPr/>
        </p:nvCxnSpPr>
        <p:spPr>
          <a:xfrm flipV="1">
            <a:off x="6728460" y="1973580"/>
            <a:ext cx="0" cy="285750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39823B-090D-4622-97B8-042C72D2DFA3}"/>
              </a:ext>
            </a:extLst>
          </p:cNvPr>
          <p:cNvCxnSpPr>
            <a:cxnSpLocks/>
          </p:cNvCxnSpPr>
          <p:nvPr/>
        </p:nvCxnSpPr>
        <p:spPr>
          <a:xfrm>
            <a:off x="6724188" y="4831080"/>
            <a:ext cx="4514850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CE16225-EF3D-4FF9-A8AA-1A9DF1DA5126}"/>
              </a:ext>
            </a:extLst>
          </p:cNvPr>
          <p:cNvSpPr txBox="1"/>
          <p:nvPr/>
        </p:nvSpPr>
        <p:spPr>
          <a:xfrm>
            <a:off x="6572249" y="1651214"/>
            <a:ext cx="57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5D609A-9100-4A66-A7E4-E0E480FB182E}"/>
              </a:ext>
            </a:extLst>
          </p:cNvPr>
          <p:cNvSpPr txBox="1"/>
          <p:nvPr/>
        </p:nvSpPr>
        <p:spPr>
          <a:xfrm>
            <a:off x="11239038" y="4617720"/>
            <a:ext cx="41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x0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A58228-7F79-4FD0-9BEE-E3D620FFC11E}"/>
              </a:ext>
            </a:extLst>
          </p:cNvPr>
          <p:cNvSpPr txBox="1"/>
          <p:nvPr/>
        </p:nvSpPr>
        <p:spPr>
          <a:xfrm>
            <a:off x="1207770" y="1973580"/>
            <a:ext cx="48609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Given a set of classified points and a new point to be classified</a:t>
            </a:r>
          </a:p>
          <a:p>
            <a:endParaRPr lang="en-GB" dirty="0"/>
          </a:p>
          <a:p>
            <a:r>
              <a:rPr lang="en-GB" dirty="0"/>
              <a:t>Take ‘k’ nearest neighbours of the point in question according to some distance (usually Euclidian distance)</a:t>
            </a:r>
          </a:p>
          <a:p>
            <a:endParaRPr lang="en-GB" dirty="0"/>
          </a:p>
          <a:p>
            <a:r>
              <a:rPr lang="en-GB" dirty="0"/>
              <a:t>The category of the point in question is the </a:t>
            </a:r>
            <a:r>
              <a:rPr lang="en-GB" b="1" dirty="0"/>
              <a:t>mode</a:t>
            </a:r>
            <a:r>
              <a:rPr lang="en-GB" dirty="0"/>
              <a:t> category of it’s k nearest neighbours.</a:t>
            </a:r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F429859-863C-4ED0-B80C-52B8E0809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058" y="5013812"/>
            <a:ext cx="1992803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3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54F3-BF46-4252-AB43-32417FDA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KNN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19956-12FB-4F30-AD7C-7AADC71A9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Assuming that all the features are independent</a:t>
            </a:r>
          </a:p>
          <a:p>
            <a:r>
              <a:rPr lang="en-GB" dirty="0"/>
              <a:t>Normalize the features</a:t>
            </a:r>
          </a:p>
        </p:txBody>
      </p:sp>
    </p:spTree>
    <p:extLst>
      <p:ext uri="{BB962C8B-B14F-4D97-AF65-F5344CB8AC3E}">
        <p14:creationId xmlns:p14="http://schemas.microsoft.com/office/powerpoint/2010/main" val="41034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</TotalTime>
  <Words>436</Words>
  <Application>Microsoft Office PowerPoint</Application>
  <PresentationFormat>Widescreen</PresentationFormat>
  <Paragraphs>109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Retrospect</vt:lpstr>
      <vt:lpstr>Classification problems and logistic regression</vt:lpstr>
      <vt:lpstr>PowerPoint Presentation</vt:lpstr>
      <vt:lpstr>Regression vs classification</vt:lpstr>
      <vt:lpstr>Regression vs classification</vt:lpstr>
      <vt:lpstr>Regression vs classification</vt:lpstr>
      <vt:lpstr>Problem statement</vt:lpstr>
      <vt:lpstr>Data set</vt:lpstr>
      <vt:lpstr>K-Nearest Neighbours (KNN)</vt:lpstr>
      <vt:lpstr>KNN in practice</vt:lpstr>
      <vt:lpstr>KNN Pros and Cons</vt:lpstr>
      <vt:lpstr>Linear Regression (bad)</vt:lpstr>
      <vt:lpstr>PowerPoint Presentation</vt:lpstr>
      <vt:lpstr>Why not linear regression?</vt:lpstr>
      <vt:lpstr>Logistic Regression</vt:lpstr>
      <vt:lpstr>PowerPoint Presentation</vt:lpstr>
      <vt:lpstr>PowerPoint Presentation</vt:lpstr>
      <vt:lpstr>PowerPoint Presentation</vt:lpstr>
      <vt:lpstr>K-fold cross-validation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problems and logistic regression</dc:title>
  <dc:creator>Akerail</dc:creator>
  <cp:lastModifiedBy>Kacper Kazaniecki</cp:lastModifiedBy>
  <cp:revision>54</cp:revision>
  <dcterms:created xsi:type="dcterms:W3CDTF">2018-08-28T16:48:41Z</dcterms:created>
  <dcterms:modified xsi:type="dcterms:W3CDTF">2020-01-15T18:51:29Z</dcterms:modified>
</cp:coreProperties>
</file>