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ink/ink1.xml" ContentType="application/inkml+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4"/>
  </p:notesMasterIdLst>
  <p:sldIdLst>
    <p:sldId id="263" r:id="rId5"/>
    <p:sldId id="323" r:id="rId6"/>
    <p:sldId id="259" r:id="rId7"/>
    <p:sldId id="274" r:id="rId8"/>
    <p:sldId id="258" r:id="rId9"/>
    <p:sldId id="275" r:id="rId10"/>
    <p:sldId id="276" r:id="rId11"/>
    <p:sldId id="335" r:id="rId12"/>
    <p:sldId id="260" r:id="rId13"/>
    <p:sldId id="324" r:id="rId14"/>
    <p:sldId id="281" r:id="rId15"/>
    <p:sldId id="325" r:id="rId16"/>
    <p:sldId id="326" r:id="rId17"/>
    <p:sldId id="327" r:id="rId18"/>
    <p:sldId id="328" r:id="rId19"/>
    <p:sldId id="329" r:id="rId20"/>
    <p:sldId id="330" r:id="rId21"/>
    <p:sldId id="331" r:id="rId22"/>
    <p:sldId id="337" r:id="rId23"/>
    <p:sldId id="336" r:id="rId24"/>
    <p:sldId id="279" r:id="rId25"/>
    <p:sldId id="280" r:id="rId26"/>
    <p:sldId id="332" r:id="rId27"/>
    <p:sldId id="292" r:id="rId28"/>
    <p:sldId id="342" r:id="rId29"/>
    <p:sldId id="306" r:id="rId30"/>
    <p:sldId id="298" r:id="rId31"/>
    <p:sldId id="299" r:id="rId32"/>
    <p:sldId id="341" r:id="rId33"/>
    <p:sldId id="300" r:id="rId34"/>
    <p:sldId id="264" r:id="rId35"/>
    <p:sldId id="271" r:id="rId36"/>
    <p:sldId id="334" r:id="rId37"/>
    <p:sldId id="338" r:id="rId38"/>
    <p:sldId id="270" r:id="rId39"/>
    <p:sldId id="339" r:id="rId40"/>
    <p:sldId id="343" r:id="rId41"/>
    <p:sldId id="348" r:id="rId42"/>
    <p:sldId id="340" r:id="rId43"/>
    <p:sldId id="333" r:id="rId44"/>
    <p:sldId id="291" r:id="rId45"/>
    <p:sldId id="346" r:id="rId46"/>
    <p:sldId id="345" r:id="rId47"/>
    <p:sldId id="344" r:id="rId48"/>
    <p:sldId id="347" r:id="rId49"/>
    <p:sldId id="349" r:id="rId50"/>
    <p:sldId id="350" r:id="rId51"/>
    <p:sldId id="351" r:id="rId52"/>
    <p:sldId id="294"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289BD71-5D2A-5D4B-A5AE-6F4E3D54B147}">
          <p14:sldIdLst>
            <p14:sldId id="263"/>
            <p14:sldId id="323"/>
            <p14:sldId id="259"/>
            <p14:sldId id="274"/>
            <p14:sldId id="258"/>
            <p14:sldId id="275"/>
            <p14:sldId id="276"/>
            <p14:sldId id="335"/>
            <p14:sldId id="260"/>
            <p14:sldId id="324"/>
            <p14:sldId id="281"/>
            <p14:sldId id="325"/>
            <p14:sldId id="326"/>
            <p14:sldId id="327"/>
            <p14:sldId id="328"/>
            <p14:sldId id="329"/>
            <p14:sldId id="330"/>
            <p14:sldId id="331"/>
            <p14:sldId id="337"/>
            <p14:sldId id="336"/>
            <p14:sldId id="279"/>
            <p14:sldId id="280"/>
            <p14:sldId id="332"/>
            <p14:sldId id="292"/>
            <p14:sldId id="342"/>
            <p14:sldId id="306"/>
            <p14:sldId id="298"/>
            <p14:sldId id="299"/>
            <p14:sldId id="341"/>
            <p14:sldId id="300"/>
            <p14:sldId id="264"/>
            <p14:sldId id="271"/>
            <p14:sldId id="334"/>
            <p14:sldId id="338"/>
            <p14:sldId id="270"/>
            <p14:sldId id="339"/>
            <p14:sldId id="343"/>
            <p14:sldId id="348"/>
            <p14:sldId id="340"/>
            <p14:sldId id="333"/>
            <p14:sldId id="291"/>
            <p14:sldId id="346"/>
            <p14:sldId id="345"/>
            <p14:sldId id="344"/>
            <p14:sldId id="347"/>
            <p14:sldId id="349"/>
            <p14:sldId id="350"/>
            <p14:sldId id="351"/>
            <p14:sldId id="29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6709BC-7D2B-43C2-A18A-7BDBA454ABB3}" v="3172" dt="2022-11-28T21:48:13.730"/>
    <p1510:client id="{D36E9047-F4E9-9432-D684-B0AF751A1AE9}" v="1" dt="2022-11-28T21:54:49.9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107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24" units="1/cm"/>
          <inkml:channelProperty channel="Y" name="resolution" value="24" units="1/cm"/>
          <inkml:channelProperty channel="T" name="resolution" value="1" units="1/dev"/>
        </inkml:channelProperties>
      </inkml:inkSource>
      <inkml:timestamp xml:id="ts0" timeString="2022-11-15T18:31:20.098"/>
    </inkml:context>
    <inkml:brush xml:id="br0">
      <inkml:brushProperty name="width" value="0.05292" units="cm"/>
      <inkml:brushProperty name="height" value="0.05292" units="cm"/>
      <inkml:brushProperty name="color" value="#FF0000"/>
    </inkml:brush>
  </inkml:definitions>
  <inkml:trace contextRef="#ctx0" brushRef="#br0">7285 5274 0,'35'0'47,"18"18"-47,35 52 15,142 18 16,-195-88-31,-18 0 0</inkml:trace>
  <inkml:trace contextRef="#ctx0" brushRef="#br0" timeOffset="279.18">7655 5239 0,'0'17'16,"-35"72"-16,-18-1 16,18 0-16,-36 35 15,18-34-15,36-1 16,17-71-16,-18 1 16,18 0-16</inkml:trace>
  <inkml:trace contextRef="#ctx0" brushRef="#br0" timeOffset="679.42">6526 7320 0,'36'0'31,"70"18"-15,-18-1-16,0 36 15,-18-35-15,19 0 16,-54-1-16,-17-17 16</inkml:trace>
  <inkml:trace contextRef="#ctx0" brushRef="#br0" timeOffset="951.77">6967 7197 0,'-70'53'15,"52"17"1,1-17-16,-19 18 16,19-36-16,-36 18 15,35-18-15,18-17 16,-18 17-16,18-17 15,0-1 17</inkml:trace>
  <inkml:trace contextRef="#ctx0" brushRef="#br0" timeOffset="1328.28">8343 6421 0,'18'0'16,"35"35"-1,-18 0-15,36 0 16,-36 1-16,-17-19 16,17 19-16,18-1 15,0 0-15,-36-17 16,36 17-16,-35-17 15,-18-1-15,17 1 16</inkml:trace>
  <inkml:trace contextRef="#ctx0" brushRef="#br0" timeOffset="1600.83">8608 6279 0,'-18'36'0,"-35"87"16,36-70-16,-19 35 15,-34 1-15,-1-1 16,18-35-16,36 17 16,-19 18-16,19-35 15,17-35-15,-18 35 16,-17 0-16</inkml:trace>
  <inkml:trace contextRef="#ctx0" brushRef="#br0" timeOffset="2024.66">4904 8202 0,'70'0'15,"-35"0"-15,89 53 16,88 53 0,-89-53-16,-35 17 15,36-17-15,-71-35 16,-18-18-16,-17 0 16,-36-18 15</inkml:trace>
  <inkml:trace contextRef="#ctx0" brushRef="#br0" timeOffset="2289.19">5715 8184 0,'-159'159'15,"89"-71"1,-36 124 0,106-159-1,0 35 1,0-53-16,0-17 15,18 0-15</inkml:trace>
  <inkml:trace contextRef="#ctx0" brushRef="#br0" timeOffset="3488.67">8079 10760 0,'-53'17'15,"35"36"1,0 88 0,18-105-16,18 17 15,53 17 1,-54-70-16,19 18 16,16-18-16,-16 0 15,70-88 1,-71 17-16,-35 36 15,0-53-15,0 52 16,0-17-16,-18 0 16,-17-35-16,35 53 15,-18 0-15,1 17 16,-1 0-16,-35 18 31,-17 0-31,34 0 16,-87 89-16,88-54 15,-1 0-15,19-17 16,-1-1-16,18 1 31,0 0-15,18-1 0,17-17-16</inkml:trace>
  <inkml:trace contextRef="#ctx0" brushRef="#br0" timeOffset="4143.6">10301 11007 0,'0'0'0,"-18"0"15,1 88 1,17-18-16,0 36 15,0-18-15,0-35 16,17 0-16,36-17 16,-17-36-16,34 0 15,195-177 1,-212 54 0,-53 52-16,0-17 15,0 17-15,-18 1 16,0 70-16,1-18 15,-1 18 1,-17 18 0,0-1-16,-36 19 15,53-19 1,1 1 0</inkml:trace>
  <inkml:trace contextRef="#ctx0" brushRef="#br0" timeOffset="4727.91">11730 9119 0,'0'36'16,"0"17"0,0 35-16,0-35 15,18 0-15,-1-36 16,18 18-16,1-35 15,17 0-15,17 0 16,-52 0-16,52-17 16,-52-54-16,0 1 15,-1-1-15,-17 18 16,0 0-16,0 0 16,0 18-16,0 0 15,-70 0 1,34 35-16,1 0 15,0 0-15,17 0 16,1 17-16,-1 1 16</inkml:trace>
  <inkml:trace contextRef="#ctx0" brushRef="#br0" timeOffset="5299.09">11377 7814 0,'0'0'0,"-18"106"16,18-71-16,0 0 15,18 36-15,17-53 16,18-18-16,35 0 16,-35 0-16,0-36 15,-17 1 1,-36-18-16,17-17 15,-17-54-15,0 54 16,-88-213 0,53 248-1,17 17-15,-35 1 16,18 17-16,0 0 16,-18 0-1,35 0-15,-17 17 16,17 1-16,-17 17 15,35-17-15,-18 35 16</inkml:trace>
  <inkml:trace contextRef="#ctx0" brushRef="#br0" timeOffset="6063.28">7602 9384 0,'-17'0'16,"-1"53"-16,18-18 15,0 53-15,0-35 16,0-18-1,18 1 1,-1-36-16,1 17 16,35-17-16,0 0 15,17 0-15,54-70 16,-71 17-16,17 0 16,-34 0-16,-36-17 15,0-54 1,0 71-16,0 0 15,-18 53-15,0-35 16,1 17-16,17 1 16,-18-1-16,0 0 15,-34 18-15,34 0 16,-17 0-16,17 0 16,0 0-16,1 0 15,-1 18-15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525DC9-D70E-B94A-B8B5-D1D539A56901}" type="datetimeFigureOut">
              <a:rPr lang="en-US" smtClean="0"/>
              <a:t>11/28/2022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BCB313-4440-8B4F-8AD6-CFFB8338163A}" type="slidenum">
              <a:rPr lang="en-US" smtClean="0"/>
              <a:t>‹#›</a:t>
            </a:fld>
            <a:endParaRPr lang="en-US"/>
          </a:p>
        </p:txBody>
      </p:sp>
    </p:spTree>
    <p:extLst>
      <p:ext uri="{BB962C8B-B14F-4D97-AF65-F5344CB8AC3E}">
        <p14:creationId xmlns:p14="http://schemas.microsoft.com/office/powerpoint/2010/main" val="363034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5</a:t>
            </a:fld>
            <a:endParaRPr lang="en-US"/>
          </a:p>
        </p:txBody>
      </p:sp>
    </p:spTree>
    <p:extLst>
      <p:ext uri="{BB962C8B-B14F-4D97-AF65-F5344CB8AC3E}">
        <p14:creationId xmlns:p14="http://schemas.microsoft.com/office/powerpoint/2010/main" val="3764102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15</a:t>
            </a:fld>
            <a:endParaRPr lang="en-US"/>
          </a:p>
        </p:txBody>
      </p:sp>
    </p:spTree>
    <p:extLst>
      <p:ext uri="{BB962C8B-B14F-4D97-AF65-F5344CB8AC3E}">
        <p14:creationId xmlns:p14="http://schemas.microsoft.com/office/powerpoint/2010/main" val="13143191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16</a:t>
            </a:fld>
            <a:endParaRPr lang="en-US"/>
          </a:p>
        </p:txBody>
      </p:sp>
    </p:spTree>
    <p:extLst>
      <p:ext uri="{BB962C8B-B14F-4D97-AF65-F5344CB8AC3E}">
        <p14:creationId xmlns:p14="http://schemas.microsoft.com/office/powerpoint/2010/main" val="29859194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17</a:t>
            </a:fld>
            <a:endParaRPr lang="en-US"/>
          </a:p>
        </p:txBody>
      </p:sp>
    </p:spTree>
    <p:extLst>
      <p:ext uri="{BB962C8B-B14F-4D97-AF65-F5344CB8AC3E}">
        <p14:creationId xmlns:p14="http://schemas.microsoft.com/office/powerpoint/2010/main" val="6770895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18</a:t>
            </a:fld>
            <a:endParaRPr lang="en-US"/>
          </a:p>
        </p:txBody>
      </p:sp>
    </p:spTree>
    <p:extLst>
      <p:ext uri="{BB962C8B-B14F-4D97-AF65-F5344CB8AC3E}">
        <p14:creationId xmlns:p14="http://schemas.microsoft.com/office/powerpoint/2010/main" val="19333945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19</a:t>
            </a:fld>
            <a:endParaRPr lang="en-US"/>
          </a:p>
        </p:txBody>
      </p:sp>
    </p:spTree>
    <p:extLst>
      <p:ext uri="{BB962C8B-B14F-4D97-AF65-F5344CB8AC3E}">
        <p14:creationId xmlns:p14="http://schemas.microsoft.com/office/powerpoint/2010/main" val="14031990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21</a:t>
            </a:fld>
            <a:endParaRPr lang="en-US"/>
          </a:p>
        </p:txBody>
      </p:sp>
    </p:spTree>
    <p:extLst>
      <p:ext uri="{BB962C8B-B14F-4D97-AF65-F5344CB8AC3E}">
        <p14:creationId xmlns:p14="http://schemas.microsoft.com/office/powerpoint/2010/main" val="10334690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22</a:t>
            </a:fld>
            <a:endParaRPr lang="en-US"/>
          </a:p>
        </p:txBody>
      </p:sp>
    </p:spTree>
    <p:extLst>
      <p:ext uri="{BB962C8B-B14F-4D97-AF65-F5344CB8AC3E}">
        <p14:creationId xmlns:p14="http://schemas.microsoft.com/office/powerpoint/2010/main" val="4389404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23</a:t>
            </a:fld>
            <a:endParaRPr lang="en-US"/>
          </a:p>
        </p:txBody>
      </p:sp>
    </p:spTree>
    <p:extLst>
      <p:ext uri="{BB962C8B-B14F-4D97-AF65-F5344CB8AC3E}">
        <p14:creationId xmlns:p14="http://schemas.microsoft.com/office/powerpoint/2010/main" val="42357328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24</a:t>
            </a:fld>
            <a:endParaRPr lang="en-US"/>
          </a:p>
        </p:txBody>
      </p:sp>
    </p:spTree>
    <p:extLst>
      <p:ext uri="{BB962C8B-B14F-4D97-AF65-F5344CB8AC3E}">
        <p14:creationId xmlns:p14="http://schemas.microsoft.com/office/powerpoint/2010/main" val="15145652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25</a:t>
            </a:fld>
            <a:endParaRPr lang="en-US"/>
          </a:p>
        </p:txBody>
      </p:sp>
    </p:spTree>
    <p:extLst>
      <p:ext uri="{BB962C8B-B14F-4D97-AF65-F5344CB8AC3E}">
        <p14:creationId xmlns:p14="http://schemas.microsoft.com/office/powerpoint/2010/main" val="1730127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6</a:t>
            </a:fld>
            <a:endParaRPr lang="en-US"/>
          </a:p>
        </p:txBody>
      </p:sp>
    </p:spTree>
    <p:extLst>
      <p:ext uri="{BB962C8B-B14F-4D97-AF65-F5344CB8AC3E}">
        <p14:creationId xmlns:p14="http://schemas.microsoft.com/office/powerpoint/2010/main" val="26817764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BCB313-4440-8B4F-8AD6-CFFB8338163A}" type="slidenum">
              <a:rPr lang="en-US" smtClean="0"/>
              <a:t>30</a:t>
            </a:fld>
            <a:endParaRPr lang="en-US"/>
          </a:p>
        </p:txBody>
      </p:sp>
    </p:spTree>
    <p:extLst>
      <p:ext uri="{BB962C8B-B14F-4D97-AF65-F5344CB8AC3E}">
        <p14:creationId xmlns:p14="http://schemas.microsoft.com/office/powerpoint/2010/main" val="28403685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31</a:t>
            </a:fld>
            <a:endParaRPr lang="en-US"/>
          </a:p>
        </p:txBody>
      </p:sp>
    </p:spTree>
    <p:extLst>
      <p:ext uri="{BB962C8B-B14F-4D97-AF65-F5344CB8AC3E}">
        <p14:creationId xmlns:p14="http://schemas.microsoft.com/office/powerpoint/2010/main" val="3866000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32</a:t>
            </a:fld>
            <a:endParaRPr lang="en-US"/>
          </a:p>
        </p:txBody>
      </p:sp>
    </p:spTree>
    <p:extLst>
      <p:ext uri="{BB962C8B-B14F-4D97-AF65-F5344CB8AC3E}">
        <p14:creationId xmlns:p14="http://schemas.microsoft.com/office/powerpoint/2010/main" val="15355888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33</a:t>
            </a:fld>
            <a:endParaRPr lang="en-US"/>
          </a:p>
        </p:txBody>
      </p:sp>
    </p:spTree>
    <p:extLst>
      <p:ext uri="{BB962C8B-B14F-4D97-AF65-F5344CB8AC3E}">
        <p14:creationId xmlns:p14="http://schemas.microsoft.com/office/powerpoint/2010/main" val="23294163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34</a:t>
            </a:fld>
            <a:endParaRPr lang="en-US"/>
          </a:p>
        </p:txBody>
      </p:sp>
    </p:spTree>
    <p:extLst>
      <p:ext uri="{BB962C8B-B14F-4D97-AF65-F5344CB8AC3E}">
        <p14:creationId xmlns:p14="http://schemas.microsoft.com/office/powerpoint/2010/main" val="35407532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35</a:t>
            </a:fld>
            <a:endParaRPr lang="en-US"/>
          </a:p>
        </p:txBody>
      </p:sp>
    </p:spTree>
    <p:extLst>
      <p:ext uri="{BB962C8B-B14F-4D97-AF65-F5344CB8AC3E}">
        <p14:creationId xmlns:p14="http://schemas.microsoft.com/office/powerpoint/2010/main" val="20122879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36</a:t>
            </a:fld>
            <a:endParaRPr lang="en-US"/>
          </a:p>
        </p:txBody>
      </p:sp>
    </p:spTree>
    <p:extLst>
      <p:ext uri="{BB962C8B-B14F-4D97-AF65-F5344CB8AC3E}">
        <p14:creationId xmlns:p14="http://schemas.microsoft.com/office/powerpoint/2010/main" val="20110353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37</a:t>
            </a:fld>
            <a:endParaRPr lang="en-US"/>
          </a:p>
        </p:txBody>
      </p:sp>
    </p:spTree>
    <p:extLst>
      <p:ext uri="{BB962C8B-B14F-4D97-AF65-F5344CB8AC3E}">
        <p14:creationId xmlns:p14="http://schemas.microsoft.com/office/powerpoint/2010/main" val="20386180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38</a:t>
            </a:fld>
            <a:endParaRPr lang="en-US"/>
          </a:p>
        </p:txBody>
      </p:sp>
    </p:spTree>
    <p:extLst>
      <p:ext uri="{BB962C8B-B14F-4D97-AF65-F5344CB8AC3E}">
        <p14:creationId xmlns:p14="http://schemas.microsoft.com/office/powerpoint/2010/main" val="27578905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40</a:t>
            </a:fld>
            <a:endParaRPr lang="en-US"/>
          </a:p>
        </p:txBody>
      </p:sp>
    </p:spTree>
    <p:extLst>
      <p:ext uri="{BB962C8B-B14F-4D97-AF65-F5344CB8AC3E}">
        <p14:creationId xmlns:p14="http://schemas.microsoft.com/office/powerpoint/2010/main" val="2495578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7</a:t>
            </a:fld>
            <a:endParaRPr lang="en-US"/>
          </a:p>
        </p:txBody>
      </p:sp>
    </p:spTree>
    <p:extLst>
      <p:ext uri="{BB962C8B-B14F-4D97-AF65-F5344CB8AC3E}">
        <p14:creationId xmlns:p14="http://schemas.microsoft.com/office/powerpoint/2010/main" val="36143404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41</a:t>
            </a:fld>
            <a:endParaRPr lang="en-US"/>
          </a:p>
        </p:txBody>
      </p:sp>
    </p:spTree>
    <p:extLst>
      <p:ext uri="{BB962C8B-B14F-4D97-AF65-F5344CB8AC3E}">
        <p14:creationId xmlns:p14="http://schemas.microsoft.com/office/powerpoint/2010/main" val="31882327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42</a:t>
            </a:fld>
            <a:endParaRPr lang="en-US"/>
          </a:p>
        </p:txBody>
      </p:sp>
    </p:spTree>
    <p:extLst>
      <p:ext uri="{BB962C8B-B14F-4D97-AF65-F5344CB8AC3E}">
        <p14:creationId xmlns:p14="http://schemas.microsoft.com/office/powerpoint/2010/main" val="16102301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43</a:t>
            </a:fld>
            <a:endParaRPr lang="en-US"/>
          </a:p>
        </p:txBody>
      </p:sp>
    </p:spTree>
    <p:extLst>
      <p:ext uri="{BB962C8B-B14F-4D97-AF65-F5344CB8AC3E}">
        <p14:creationId xmlns:p14="http://schemas.microsoft.com/office/powerpoint/2010/main" val="41929727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44</a:t>
            </a:fld>
            <a:endParaRPr lang="en-US"/>
          </a:p>
        </p:txBody>
      </p:sp>
    </p:spTree>
    <p:extLst>
      <p:ext uri="{BB962C8B-B14F-4D97-AF65-F5344CB8AC3E}">
        <p14:creationId xmlns:p14="http://schemas.microsoft.com/office/powerpoint/2010/main" val="39811484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45</a:t>
            </a:fld>
            <a:endParaRPr lang="en-US"/>
          </a:p>
        </p:txBody>
      </p:sp>
    </p:spTree>
    <p:extLst>
      <p:ext uri="{BB962C8B-B14F-4D97-AF65-F5344CB8AC3E}">
        <p14:creationId xmlns:p14="http://schemas.microsoft.com/office/powerpoint/2010/main" val="11454073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47</a:t>
            </a:fld>
            <a:endParaRPr lang="en-US"/>
          </a:p>
        </p:txBody>
      </p:sp>
    </p:spTree>
    <p:extLst>
      <p:ext uri="{BB962C8B-B14F-4D97-AF65-F5344CB8AC3E}">
        <p14:creationId xmlns:p14="http://schemas.microsoft.com/office/powerpoint/2010/main" val="26944159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48</a:t>
            </a:fld>
            <a:endParaRPr lang="en-US"/>
          </a:p>
        </p:txBody>
      </p:sp>
    </p:spTree>
    <p:extLst>
      <p:ext uri="{BB962C8B-B14F-4D97-AF65-F5344CB8AC3E}">
        <p14:creationId xmlns:p14="http://schemas.microsoft.com/office/powerpoint/2010/main" val="2451851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9</a:t>
            </a:fld>
            <a:endParaRPr lang="en-US"/>
          </a:p>
        </p:txBody>
      </p:sp>
    </p:spTree>
    <p:extLst>
      <p:ext uri="{BB962C8B-B14F-4D97-AF65-F5344CB8AC3E}">
        <p14:creationId xmlns:p14="http://schemas.microsoft.com/office/powerpoint/2010/main" val="2848595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10</a:t>
            </a:fld>
            <a:endParaRPr lang="en-US"/>
          </a:p>
        </p:txBody>
      </p:sp>
    </p:spTree>
    <p:extLst>
      <p:ext uri="{BB962C8B-B14F-4D97-AF65-F5344CB8AC3E}">
        <p14:creationId xmlns:p14="http://schemas.microsoft.com/office/powerpoint/2010/main" val="269224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11</a:t>
            </a:fld>
            <a:endParaRPr lang="en-US"/>
          </a:p>
        </p:txBody>
      </p:sp>
    </p:spTree>
    <p:extLst>
      <p:ext uri="{BB962C8B-B14F-4D97-AF65-F5344CB8AC3E}">
        <p14:creationId xmlns:p14="http://schemas.microsoft.com/office/powerpoint/2010/main" val="334933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12</a:t>
            </a:fld>
            <a:endParaRPr lang="en-US"/>
          </a:p>
        </p:txBody>
      </p:sp>
    </p:spTree>
    <p:extLst>
      <p:ext uri="{BB962C8B-B14F-4D97-AF65-F5344CB8AC3E}">
        <p14:creationId xmlns:p14="http://schemas.microsoft.com/office/powerpoint/2010/main" val="328858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13</a:t>
            </a:fld>
            <a:endParaRPr lang="en-US"/>
          </a:p>
        </p:txBody>
      </p:sp>
    </p:spTree>
    <p:extLst>
      <p:ext uri="{BB962C8B-B14F-4D97-AF65-F5344CB8AC3E}">
        <p14:creationId xmlns:p14="http://schemas.microsoft.com/office/powerpoint/2010/main" val="471864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14</a:t>
            </a:fld>
            <a:endParaRPr lang="en-US"/>
          </a:p>
        </p:txBody>
      </p:sp>
    </p:spTree>
    <p:extLst>
      <p:ext uri="{BB962C8B-B14F-4D97-AF65-F5344CB8AC3E}">
        <p14:creationId xmlns:p14="http://schemas.microsoft.com/office/powerpoint/2010/main" val="24009362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Background pattern&#10;&#10;Description automatically generated">
            <a:extLst>
              <a:ext uri="{FF2B5EF4-FFF2-40B4-BE49-F238E27FC236}">
                <a16:creationId xmlns:a16="http://schemas.microsoft.com/office/drawing/2014/main" id="{462266E6-792D-C54A-AE85-708C3031214F}"/>
              </a:ext>
            </a:extLst>
          </p:cNvPr>
          <p:cNvPicPr>
            <a:picLocks noChangeAspect="1"/>
          </p:cNvPicPr>
          <p:nvPr userDrawn="1"/>
        </p:nvPicPr>
        <p:blipFill>
          <a:blip r:embed="rId2"/>
          <a:stretch>
            <a:fillRect/>
          </a:stretch>
        </p:blipFill>
        <p:spPr>
          <a:xfrm>
            <a:off x="6350" y="0"/>
            <a:ext cx="12179300" cy="6858000"/>
          </a:xfrm>
          <a:prstGeom prst="rect">
            <a:avLst/>
          </a:prstGeom>
        </p:spPr>
      </p:pic>
      <p:sp>
        <p:nvSpPr>
          <p:cNvPr id="2" name="Title 1">
            <a:extLst>
              <a:ext uri="{FF2B5EF4-FFF2-40B4-BE49-F238E27FC236}">
                <a16:creationId xmlns:a16="http://schemas.microsoft.com/office/drawing/2014/main" id="{BD9657AB-E30B-8D44-BE6F-80364B29E8EA}"/>
              </a:ext>
            </a:extLst>
          </p:cNvPr>
          <p:cNvSpPr>
            <a:spLocks noGrp="1"/>
          </p:cNvSpPr>
          <p:nvPr>
            <p:ph type="ctrTitle"/>
          </p:nvPr>
        </p:nvSpPr>
        <p:spPr>
          <a:xfrm>
            <a:off x="5877836" y="2235200"/>
            <a:ext cx="6084277" cy="2387600"/>
          </a:xfrm>
          <a:prstGeom prst="rect">
            <a:avLst/>
          </a:prstGeom>
        </p:spPr>
        <p:txBody>
          <a:bodyPr anchor="b"/>
          <a:lstStyle>
            <a:lvl1pPr algn="r">
              <a:defRPr sz="6000">
                <a:latin typeface="Arial" panose="020B0604020202020204" pitchFamily="34" charset="0"/>
                <a:cs typeface="Arial" panose="020B0604020202020204" pitchFamily="34" charset="0"/>
              </a:defRPr>
            </a:lvl1pPr>
          </a:lstStyle>
          <a:p>
            <a:r>
              <a:rPr lang="en-GB"/>
              <a:t>Click to edit Master title style</a:t>
            </a:r>
            <a:endParaRPr lang="en-US"/>
          </a:p>
        </p:txBody>
      </p:sp>
      <p:sp>
        <p:nvSpPr>
          <p:cNvPr id="4" name="Date Placeholder 3">
            <a:extLst>
              <a:ext uri="{FF2B5EF4-FFF2-40B4-BE49-F238E27FC236}">
                <a16:creationId xmlns:a16="http://schemas.microsoft.com/office/drawing/2014/main" id="{7B66F59F-BCA2-4647-9201-A6C5A1A336DE}"/>
              </a:ext>
            </a:extLst>
          </p:cNvPr>
          <p:cNvSpPr>
            <a:spLocks noGrp="1"/>
          </p:cNvSpPr>
          <p:nvPr>
            <p:ph type="dt" sz="half" idx="10"/>
          </p:nvPr>
        </p:nvSpPr>
        <p:spPr/>
        <p:txBody>
          <a:bodyPr/>
          <a:lstStyle/>
          <a:p>
            <a:fld id="{F1ABE984-8390-D441-8EB0-D840AE428034}" type="datetime1">
              <a:rPr lang="en-GB" smtClean="0"/>
              <a:t>28/11/2022</a:t>
            </a:fld>
            <a:endParaRPr lang="en-US"/>
          </a:p>
        </p:txBody>
      </p:sp>
      <p:sp>
        <p:nvSpPr>
          <p:cNvPr id="5" name="Footer Placeholder 4">
            <a:extLst>
              <a:ext uri="{FF2B5EF4-FFF2-40B4-BE49-F238E27FC236}">
                <a16:creationId xmlns:a16="http://schemas.microsoft.com/office/drawing/2014/main" id="{9F79B94D-62F2-3E49-B659-FBBE61621C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5E734-490E-4E4E-9092-3E2A9A21B3F4}"/>
              </a:ext>
            </a:extLst>
          </p:cNvPr>
          <p:cNvSpPr>
            <a:spLocks noGrp="1"/>
          </p:cNvSpPr>
          <p:nvPr>
            <p:ph type="sldNum" sz="quarter" idx="12"/>
          </p:nvPr>
        </p:nvSpPr>
        <p:spPr/>
        <p:txBody>
          <a:bodyPr/>
          <a:lstStyle/>
          <a:p>
            <a:fld id="{606299B1-918B-9046-9AD3-7EA6D41A1C46}" type="slidenum">
              <a:rPr lang="en-US" smtClean="0"/>
              <a:t>‹#›</a:t>
            </a:fld>
            <a:endParaRPr lang="en-US"/>
          </a:p>
        </p:txBody>
      </p:sp>
      <p:pic>
        <p:nvPicPr>
          <p:cNvPr id="12" name="Picture 11" descr="Icon&#10;&#10;Description automatically generated">
            <a:extLst>
              <a:ext uri="{FF2B5EF4-FFF2-40B4-BE49-F238E27FC236}">
                <a16:creationId xmlns:a16="http://schemas.microsoft.com/office/drawing/2014/main" id="{682E7F4E-7B3A-0045-84B1-DF53AF27ACC4}"/>
              </a:ext>
            </a:extLst>
          </p:cNvPr>
          <p:cNvPicPr>
            <a:picLocks noChangeAspect="1"/>
          </p:cNvPicPr>
          <p:nvPr userDrawn="1"/>
        </p:nvPicPr>
        <p:blipFill>
          <a:blip r:embed="rId3"/>
          <a:stretch>
            <a:fillRect/>
          </a:stretch>
        </p:blipFill>
        <p:spPr>
          <a:xfrm>
            <a:off x="8535126" y="293881"/>
            <a:ext cx="3426987" cy="1216180"/>
          </a:xfrm>
          <a:prstGeom prst="rect">
            <a:avLst/>
          </a:prstGeom>
        </p:spPr>
      </p:pic>
    </p:spTree>
    <p:extLst>
      <p:ext uri="{BB962C8B-B14F-4D97-AF65-F5344CB8AC3E}">
        <p14:creationId xmlns:p14="http://schemas.microsoft.com/office/powerpoint/2010/main" val="1548215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27CFE-6B08-C44C-A52E-FEB1A07EB82A}"/>
              </a:ext>
            </a:extLst>
          </p:cNvPr>
          <p:cNvSpPr>
            <a:spLocks noGrp="1"/>
          </p:cNvSpPr>
          <p:nvPr>
            <p:ph type="title"/>
          </p:nvPr>
        </p:nvSpPr>
        <p:spPr>
          <a:xfrm>
            <a:off x="235527" y="137752"/>
            <a:ext cx="5403273" cy="666605"/>
          </a:xfrm>
          <a:prstGeom prst="rect">
            <a:avLst/>
          </a:prstGeom>
          <a:ln>
            <a:noFill/>
          </a:ln>
        </p:spPr>
        <p:txBody>
          <a:bodyPr>
            <a:noAutofit/>
          </a:bodyPr>
          <a:lstStyle>
            <a:lvl1pPr>
              <a:defRPr sz="2800" spc="120" baseline="0">
                <a:solidFill>
                  <a:schemeClr val="tx1"/>
                </a:solidFill>
                <a:latin typeface="Arial" panose="020B0604020202020204" pitchFamily="34" charset="0"/>
                <a:ea typeface="Apple Symbols" panose="02000000000000000000" pitchFamily="2" charset="-79"/>
                <a:cs typeface="Arial" panose="020B0604020202020204" pitchFamily="34" charset="0"/>
              </a:defRPr>
            </a:lvl1pPr>
          </a:lstStyle>
          <a:p>
            <a:r>
              <a:rPr lang="en-GB"/>
              <a:t>Click to edit Master title style</a:t>
            </a:r>
            <a:endParaRPr lang="en-US"/>
          </a:p>
        </p:txBody>
      </p:sp>
      <p:sp>
        <p:nvSpPr>
          <p:cNvPr id="4" name="Date Placeholder 3">
            <a:extLst>
              <a:ext uri="{FF2B5EF4-FFF2-40B4-BE49-F238E27FC236}">
                <a16:creationId xmlns:a16="http://schemas.microsoft.com/office/drawing/2014/main" id="{4926A6B6-5BAA-3F44-9EBC-5E678D19FC78}"/>
              </a:ext>
            </a:extLst>
          </p:cNvPr>
          <p:cNvSpPr>
            <a:spLocks noGrp="1"/>
          </p:cNvSpPr>
          <p:nvPr>
            <p:ph type="dt" sz="half" idx="10"/>
          </p:nvPr>
        </p:nvSpPr>
        <p:spPr/>
        <p:txBody>
          <a:bodyPr/>
          <a:lstStyle>
            <a:lvl1pPr>
              <a:defRPr>
                <a:latin typeface="Helvetica" pitchFamily="2" charset="0"/>
              </a:defRPr>
            </a:lvl1pPr>
          </a:lstStyle>
          <a:p>
            <a:fld id="{24304C50-4F69-3743-9387-978611BF2AC2}" type="datetime1">
              <a:rPr lang="en-GB" smtClean="0"/>
              <a:t>28/11/2022</a:t>
            </a:fld>
            <a:endParaRPr lang="en-US"/>
          </a:p>
        </p:txBody>
      </p:sp>
      <p:sp>
        <p:nvSpPr>
          <p:cNvPr id="5" name="Footer Placeholder 4">
            <a:extLst>
              <a:ext uri="{FF2B5EF4-FFF2-40B4-BE49-F238E27FC236}">
                <a16:creationId xmlns:a16="http://schemas.microsoft.com/office/drawing/2014/main" id="{D63D050E-7E72-914F-B481-1DA3290E1FCE}"/>
              </a:ext>
            </a:extLst>
          </p:cNvPr>
          <p:cNvSpPr>
            <a:spLocks noGrp="1"/>
          </p:cNvSpPr>
          <p:nvPr>
            <p:ph type="ftr" sz="quarter" idx="11"/>
          </p:nvPr>
        </p:nvSpPr>
        <p:spPr/>
        <p:txBody>
          <a:bodyPr/>
          <a:lstStyle>
            <a:lvl1pPr>
              <a:defRPr>
                <a:latin typeface="Helvetica" pitchFamily="2" charset="0"/>
              </a:defRPr>
            </a:lvl1pPr>
          </a:lstStyle>
          <a:p>
            <a:endParaRPr lang="en-US"/>
          </a:p>
        </p:txBody>
      </p:sp>
      <p:sp>
        <p:nvSpPr>
          <p:cNvPr id="6" name="Slide Number Placeholder 5">
            <a:extLst>
              <a:ext uri="{FF2B5EF4-FFF2-40B4-BE49-F238E27FC236}">
                <a16:creationId xmlns:a16="http://schemas.microsoft.com/office/drawing/2014/main" id="{111090AC-C94F-CB41-8FB5-0398D8FBD705}"/>
              </a:ext>
            </a:extLst>
          </p:cNvPr>
          <p:cNvSpPr>
            <a:spLocks noGrp="1"/>
          </p:cNvSpPr>
          <p:nvPr>
            <p:ph type="sldNum" sz="quarter" idx="12"/>
          </p:nvPr>
        </p:nvSpPr>
        <p:spPr/>
        <p:txBody>
          <a:bodyPr/>
          <a:lstStyle>
            <a:lvl1pPr>
              <a:defRPr>
                <a:latin typeface="Helvetica" pitchFamily="2" charset="0"/>
              </a:defRPr>
            </a:lvl1pPr>
          </a:lstStyle>
          <a:p>
            <a:fld id="{606299B1-918B-9046-9AD3-7EA6D41A1C46}" type="slidenum">
              <a:rPr lang="en-US" smtClean="0"/>
              <a:pPr/>
              <a:t>‹#›</a:t>
            </a:fld>
            <a:endParaRPr lang="en-US"/>
          </a:p>
        </p:txBody>
      </p:sp>
      <p:cxnSp>
        <p:nvCxnSpPr>
          <p:cNvPr id="8" name="Straight Connector 7">
            <a:extLst>
              <a:ext uri="{FF2B5EF4-FFF2-40B4-BE49-F238E27FC236}">
                <a16:creationId xmlns:a16="http://schemas.microsoft.com/office/drawing/2014/main" id="{82508498-E355-F843-BAB9-2B59E404C38B}"/>
              </a:ext>
            </a:extLst>
          </p:cNvPr>
          <p:cNvCxnSpPr/>
          <p:nvPr userDrawn="1"/>
        </p:nvCxnSpPr>
        <p:spPr>
          <a:xfrm>
            <a:off x="221672" y="803564"/>
            <a:ext cx="11748655"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Freeform 8">
            <a:extLst>
              <a:ext uri="{FF2B5EF4-FFF2-40B4-BE49-F238E27FC236}">
                <a16:creationId xmlns:a16="http://schemas.microsoft.com/office/drawing/2014/main" id="{97539F4B-1C9B-3A45-9400-B4E76E41D869}"/>
              </a:ext>
            </a:extLst>
          </p:cNvPr>
          <p:cNvSpPr/>
          <p:nvPr userDrawn="1"/>
        </p:nvSpPr>
        <p:spPr>
          <a:xfrm>
            <a:off x="11649455" y="1094509"/>
            <a:ext cx="584109" cy="5070737"/>
          </a:xfrm>
          <a:custGeom>
            <a:avLst/>
            <a:gdLst>
              <a:gd name="connsiteX0" fmla="*/ 983673 w 1011382"/>
              <a:gd name="connsiteY0" fmla="*/ 0 h 5070764"/>
              <a:gd name="connsiteX1" fmla="*/ 0 w 1011382"/>
              <a:gd name="connsiteY1" fmla="*/ 3865418 h 5070764"/>
              <a:gd name="connsiteX2" fmla="*/ 1011382 w 1011382"/>
              <a:gd name="connsiteY2" fmla="*/ 5070764 h 5070764"/>
              <a:gd name="connsiteX3" fmla="*/ 983673 w 1011382"/>
              <a:gd name="connsiteY3" fmla="*/ 0 h 5070764"/>
            </a:gdLst>
            <a:ahLst/>
            <a:cxnLst>
              <a:cxn ang="0">
                <a:pos x="connsiteX0" y="connsiteY0"/>
              </a:cxn>
              <a:cxn ang="0">
                <a:pos x="connsiteX1" y="connsiteY1"/>
              </a:cxn>
              <a:cxn ang="0">
                <a:pos x="connsiteX2" y="connsiteY2"/>
              </a:cxn>
              <a:cxn ang="0">
                <a:pos x="connsiteX3" y="connsiteY3"/>
              </a:cxn>
            </a:cxnLst>
            <a:rect l="l" t="t" r="r" b="b"/>
            <a:pathLst>
              <a:path w="1011382" h="5070764">
                <a:moveTo>
                  <a:pt x="983673" y="0"/>
                </a:moveTo>
                <a:lnTo>
                  <a:pt x="0" y="3865418"/>
                </a:lnTo>
                <a:lnTo>
                  <a:pt x="1011382" y="5070764"/>
                </a:lnTo>
                <a:lnTo>
                  <a:pt x="983673" y="0"/>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a:extLst>
              <a:ext uri="{FF2B5EF4-FFF2-40B4-BE49-F238E27FC236}">
                <a16:creationId xmlns:a16="http://schemas.microsoft.com/office/drawing/2014/main" id="{998964D8-C881-4641-A2EA-48455127345B}"/>
              </a:ext>
            </a:extLst>
          </p:cNvPr>
          <p:cNvSpPr/>
          <p:nvPr userDrawn="1"/>
        </p:nvSpPr>
        <p:spPr>
          <a:xfrm>
            <a:off x="-27302" y="471055"/>
            <a:ext cx="248974" cy="2729345"/>
          </a:xfrm>
          <a:custGeom>
            <a:avLst/>
            <a:gdLst>
              <a:gd name="connsiteX0" fmla="*/ 13855 w 498764"/>
              <a:gd name="connsiteY0" fmla="*/ 2729345 h 2729345"/>
              <a:gd name="connsiteX1" fmla="*/ 498764 w 498764"/>
              <a:gd name="connsiteY1" fmla="*/ 1094509 h 2729345"/>
              <a:gd name="connsiteX2" fmla="*/ 0 w 498764"/>
              <a:gd name="connsiteY2" fmla="*/ 0 h 2729345"/>
              <a:gd name="connsiteX3" fmla="*/ 13855 w 498764"/>
              <a:gd name="connsiteY3" fmla="*/ 2729345 h 2729345"/>
            </a:gdLst>
            <a:ahLst/>
            <a:cxnLst>
              <a:cxn ang="0">
                <a:pos x="connsiteX0" y="connsiteY0"/>
              </a:cxn>
              <a:cxn ang="0">
                <a:pos x="connsiteX1" y="connsiteY1"/>
              </a:cxn>
              <a:cxn ang="0">
                <a:pos x="connsiteX2" y="connsiteY2"/>
              </a:cxn>
              <a:cxn ang="0">
                <a:pos x="connsiteX3" y="connsiteY3"/>
              </a:cxn>
            </a:cxnLst>
            <a:rect l="l" t="t" r="r" b="b"/>
            <a:pathLst>
              <a:path w="498764" h="2729345">
                <a:moveTo>
                  <a:pt x="13855" y="2729345"/>
                </a:moveTo>
                <a:lnTo>
                  <a:pt x="498764" y="1094509"/>
                </a:lnTo>
                <a:lnTo>
                  <a:pt x="0" y="0"/>
                </a:lnTo>
                <a:cubicBezTo>
                  <a:pt x="4618" y="909782"/>
                  <a:pt x="9237" y="1819563"/>
                  <a:pt x="13855" y="2729345"/>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text, clipart&#10;&#10;Description automatically generated">
            <a:extLst>
              <a:ext uri="{FF2B5EF4-FFF2-40B4-BE49-F238E27FC236}">
                <a16:creationId xmlns:a16="http://schemas.microsoft.com/office/drawing/2014/main" id="{BDB1A394-2730-094A-AA2A-23BFA295B030}"/>
              </a:ext>
            </a:extLst>
          </p:cNvPr>
          <p:cNvPicPr>
            <a:picLocks noChangeAspect="1"/>
          </p:cNvPicPr>
          <p:nvPr userDrawn="1"/>
        </p:nvPicPr>
        <p:blipFill>
          <a:blip r:embed="rId2"/>
          <a:stretch>
            <a:fillRect/>
          </a:stretch>
        </p:blipFill>
        <p:spPr>
          <a:xfrm>
            <a:off x="10342773" y="88867"/>
            <a:ext cx="1627554" cy="585919"/>
          </a:xfrm>
          <a:prstGeom prst="rect">
            <a:avLst/>
          </a:prstGeom>
        </p:spPr>
      </p:pic>
    </p:spTree>
    <p:extLst>
      <p:ext uri="{BB962C8B-B14F-4D97-AF65-F5344CB8AC3E}">
        <p14:creationId xmlns:p14="http://schemas.microsoft.com/office/powerpoint/2010/main" val="1308502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27CFE-6B08-C44C-A52E-FEB1A07EB82A}"/>
              </a:ext>
            </a:extLst>
          </p:cNvPr>
          <p:cNvSpPr>
            <a:spLocks noGrp="1"/>
          </p:cNvSpPr>
          <p:nvPr>
            <p:ph type="title"/>
          </p:nvPr>
        </p:nvSpPr>
        <p:spPr>
          <a:xfrm>
            <a:off x="2230580" y="2565980"/>
            <a:ext cx="7730838" cy="1529626"/>
          </a:xfrm>
          <a:prstGeom prst="rect">
            <a:avLst/>
          </a:prstGeom>
          <a:ln>
            <a:noFill/>
          </a:ln>
        </p:spPr>
        <p:txBody>
          <a:bodyPr anchor="b">
            <a:noAutofit/>
          </a:bodyPr>
          <a:lstStyle>
            <a:lvl1pPr algn="ctr">
              <a:defRPr sz="5400" spc="120" baseline="0">
                <a:solidFill>
                  <a:schemeClr val="tx1"/>
                </a:solidFill>
                <a:latin typeface="Arial" panose="020B0604020202020204" pitchFamily="34" charset="0"/>
                <a:ea typeface="Apple Symbols" panose="02000000000000000000" pitchFamily="2" charset="-79"/>
                <a:cs typeface="Arial" panose="020B0604020202020204" pitchFamily="34" charset="0"/>
              </a:defRPr>
            </a:lvl1pPr>
          </a:lstStyle>
          <a:p>
            <a:r>
              <a:rPr lang="en-GB"/>
              <a:t>Click to edit Master title style</a:t>
            </a:r>
            <a:endParaRPr lang="en-US"/>
          </a:p>
        </p:txBody>
      </p:sp>
      <p:sp>
        <p:nvSpPr>
          <p:cNvPr id="4" name="Date Placeholder 3">
            <a:extLst>
              <a:ext uri="{FF2B5EF4-FFF2-40B4-BE49-F238E27FC236}">
                <a16:creationId xmlns:a16="http://schemas.microsoft.com/office/drawing/2014/main" id="{4926A6B6-5BAA-3F44-9EBC-5E678D19FC78}"/>
              </a:ext>
            </a:extLst>
          </p:cNvPr>
          <p:cNvSpPr>
            <a:spLocks noGrp="1"/>
          </p:cNvSpPr>
          <p:nvPr>
            <p:ph type="dt" sz="half" idx="10"/>
          </p:nvPr>
        </p:nvSpPr>
        <p:spPr/>
        <p:txBody>
          <a:bodyPr/>
          <a:lstStyle>
            <a:lvl1pPr>
              <a:defRPr>
                <a:latin typeface="Helvetica" pitchFamily="2" charset="0"/>
              </a:defRPr>
            </a:lvl1pPr>
          </a:lstStyle>
          <a:p>
            <a:fld id="{24304C50-4F69-3743-9387-978611BF2AC2}" type="datetime1">
              <a:rPr lang="en-GB" smtClean="0"/>
              <a:t>28/11/2022</a:t>
            </a:fld>
            <a:endParaRPr lang="en-US"/>
          </a:p>
        </p:txBody>
      </p:sp>
      <p:sp>
        <p:nvSpPr>
          <p:cNvPr id="5" name="Footer Placeholder 4">
            <a:extLst>
              <a:ext uri="{FF2B5EF4-FFF2-40B4-BE49-F238E27FC236}">
                <a16:creationId xmlns:a16="http://schemas.microsoft.com/office/drawing/2014/main" id="{D63D050E-7E72-914F-B481-1DA3290E1FCE}"/>
              </a:ext>
            </a:extLst>
          </p:cNvPr>
          <p:cNvSpPr>
            <a:spLocks noGrp="1"/>
          </p:cNvSpPr>
          <p:nvPr>
            <p:ph type="ftr" sz="quarter" idx="11"/>
          </p:nvPr>
        </p:nvSpPr>
        <p:spPr/>
        <p:txBody>
          <a:bodyPr/>
          <a:lstStyle>
            <a:lvl1pPr>
              <a:defRPr>
                <a:latin typeface="Helvetica" pitchFamily="2" charset="0"/>
              </a:defRPr>
            </a:lvl1pPr>
          </a:lstStyle>
          <a:p>
            <a:endParaRPr lang="en-US"/>
          </a:p>
        </p:txBody>
      </p:sp>
      <p:sp>
        <p:nvSpPr>
          <p:cNvPr id="6" name="Slide Number Placeholder 5">
            <a:extLst>
              <a:ext uri="{FF2B5EF4-FFF2-40B4-BE49-F238E27FC236}">
                <a16:creationId xmlns:a16="http://schemas.microsoft.com/office/drawing/2014/main" id="{111090AC-C94F-CB41-8FB5-0398D8FBD705}"/>
              </a:ext>
            </a:extLst>
          </p:cNvPr>
          <p:cNvSpPr>
            <a:spLocks noGrp="1"/>
          </p:cNvSpPr>
          <p:nvPr>
            <p:ph type="sldNum" sz="quarter" idx="12"/>
          </p:nvPr>
        </p:nvSpPr>
        <p:spPr/>
        <p:txBody>
          <a:bodyPr/>
          <a:lstStyle>
            <a:lvl1pPr>
              <a:defRPr>
                <a:latin typeface="Helvetica" pitchFamily="2" charset="0"/>
              </a:defRPr>
            </a:lvl1pPr>
          </a:lstStyle>
          <a:p>
            <a:fld id="{606299B1-918B-9046-9AD3-7EA6D41A1C46}" type="slidenum">
              <a:rPr lang="en-US" smtClean="0"/>
              <a:pPr/>
              <a:t>‹#›</a:t>
            </a:fld>
            <a:endParaRPr lang="en-US"/>
          </a:p>
        </p:txBody>
      </p:sp>
      <p:cxnSp>
        <p:nvCxnSpPr>
          <p:cNvPr id="8" name="Straight Connector 7">
            <a:extLst>
              <a:ext uri="{FF2B5EF4-FFF2-40B4-BE49-F238E27FC236}">
                <a16:creationId xmlns:a16="http://schemas.microsoft.com/office/drawing/2014/main" id="{82508498-E355-F843-BAB9-2B59E404C38B}"/>
              </a:ext>
            </a:extLst>
          </p:cNvPr>
          <p:cNvCxnSpPr/>
          <p:nvPr userDrawn="1"/>
        </p:nvCxnSpPr>
        <p:spPr>
          <a:xfrm>
            <a:off x="221672" y="4461164"/>
            <a:ext cx="11748655"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Freeform 9">
            <a:extLst>
              <a:ext uri="{FF2B5EF4-FFF2-40B4-BE49-F238E27FC236}">
                <a16:creationId xmlns:a16="http://schemas.microsoft.com/office/drawing/2014/main" id="{998964D8-C881-4641-A2EA-48455127345B}"/>
              </a:ext>
            </a:extLst>
          </p:cNvPr>
          <p:cNvSpPr/>
          <p:nvPr userDrawn="1"/>
        </p:nvSpPr>
        <p:spPr>
          <a:xfrm>
            <a:off x="-27302" y="471055"/>
            <a:ext cx="248974" cy="2729345"/>
          </a:xfrm>
          <a:custGeom>
            <a:avLst/>
            <a:gdLst>
              <a:gd name="connsiteX0" fmla="*/ 13855 w 498764"/>
              <a:gd name="connsiteY0" fmla="*/ 2729345 h 2729345"/>
              <a:gd name="connsiteX1" fmla="*/ 498764 w 498764"/>
              <a:gd name="connsiteY1" fmla="*/ 1094509 h 2729345"/>
              <a:gd name="connsiteX2" fmla="*/ 0 w 498764"/>
              <a:gd name="connsiteY2" fmla="*/ 0 h 2729345"/>
              <a:gd name="connsiteX3" fmla="*/ 13855 w 498764"/>
              <a:gd name="connsiteY3" fmla="*/ 2729345 h 2729345"/>
            </a:gdLst>
            <a:ahLst/>
            <a:cxnLst>
              <a:cxn ang="0">
                <a:pos x="connsiteX0" y="connsiteY0"/>
              </a:cxn>
              <a:cxn ang="0">
                <a:pos x="connsiteX1" y="connsiteY1"/>
              </a:cxn>
              <a:cxn ang="0">
                <a:pos x="connsiteX2" y="connsiteY2"/>
              </a:cxn>
              <a:cxn ang="0">
                <a:pos x="connsiteX3" y="connsiteY3"/>
              </a:cxn>
            </a:cxnLst>
            <a:rect l="l" t="t" r="r" b="b"/>
            <a:pathLst>
              <a:path w="498764" h="2729345">
                <a:moveTo>
                  <a:pt x="13855" y="2729345"/>
                </a:moveTo>
                <a:lnTo>
                  <a:pt x="498764" y="1094509"/>
                </a:lnTo>
                <a:lnTo>
                  <a:pt x="0" y="0"/>
                </a:lnTo>
                <a:cubicBezTo>
                  <a:pt x="4618" y="909782"/>
                  <a:pt x="9237" y="1819563"/>
                  <a:pt x="13855" y="2729345"/>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text, clipart&#10;&#10;Description automatically generated">
            <a:extLst>
              <a:ext uri="{FF2B5EF4-FFF2-40B4-BE49-F238E27FC236}">
                <a16:creationId xmlns:a16="http://schemas.microsoft.com/office/drawing/2014/main" id="{BDB1A394-2730-094A-AA2A-23BFA295B030}"/>
              </a:ext>
            </a:extLst>
          </p:cNvPr>
          <p:cNvPicPr>
            <a:picLocks noChangeAspect="1"/>
          </p:cNvPicPr>
          <p:nvPr userDrawn="1"/>
        </p:nvPicPr>
        <p:blipFill>
          <a:blip r:embed="rId2"/>
          <a:stretch>
            <a:fillRect/>
          </a:stretch>
        </p:blipFill>
        <p:spPr>
          <a:xfrm>
            <a:off x="10342773" y="88867"/>
            <a:ext cx="1627554" cy="585919"/>
          </a:xfrm>
          <a:prstGeom prst="rect">
            <a:avLst/>
          </a:prstGeom>
        </p:spPr>
      </p:pic>
      <p:sp>
        <p:nvSpPr>
          <p:cNvPr id="12" name="Freeform 11">
            <a:extLst>
              <a:ext uri="{FF2B5EF4-FFF2-40B4-BE49-F238E27FC236}">
                <a16:creationId xmlns:a16="http://schemas.microsoft.com/office/drawing/2014/main" id="{8FD6C317-F8D1-2249-893C-C4A074A23784}"/>
              </a:ext>
            </a:extLst>
          </p:cNvPr>
          <p:cNvSpPr/>
          <p:nvPr userDrawn="1"/>
        </p:nvSpPr>
        <p:spPr>
          <a:xfrm flipH="1">
            <a:off x="11970326" y="471055"/>
            <a:ext cx="248399" cy="2729345"/>
          </a:xfrm>
          <a:custGeom>
            <a:avLst/>
            <a:gdLst>
              <a:gd name="connsiteX0" fmla="*/ 13855 w 498764"/>
              <a:gd name="connsiteY0" fmla="*/ 2729345 h 2729345"/>
              <a:gd name="connsiteX1" fmla="*/ 498764 w 498764"/>
              <a:gd name="connsiteY1" fmla="*/ 1094509 h 2729345"/>
              <a:gd name="connsiteX2" fmla="*/ 0 w 498764"/>
              <a:gd name="connsiteY2" fmla="*/ 0 h 2729345"/>
              <a:gd name="connsiteX3" fmla="*/ 13855 w 498764"/>
              <a:gd name="connsiteY3" fmla="*/ 2729345 h 2729345"/>
            </a:gdLst>
            <a:ahLst/>
            <a:cxnLst>
              <a:cxn ang="0">
                <a:pos x="connsiteX0" y="connsiteY0"/>
              </a:cxn>
              <a:cxn ang="0">
                <a:pos x="connsiteX1" y="connsiteY1"/>
              </a:cxn>
              <a:cxn ang="0">
                <a:pos x="connsiteX2" y="connsiteY2"/>
              </a:cxn>
              <a:cxn ang="0">
                <a:pos x="connsiteX3" y="connsiteY3"/>
              </a:cxn>
            </a:cxnLst>
            <a:rect l="l" t="t" r="r" b="b"/>
            <a:pathLst>
              <a:path w="498764" h="2729345">
                <a:moveTo>
                  <a:pt x="13855" y="2729345"/>
                </a:moveTo>
                <a:lnTo>
                  <a:pt x="498764" y="1094509"/>
                </a:lnTo>
                <a:lnTo>
                  <a:pt x="0" y="0"/>
                </a:lnTo>
                <a:cubicBezTo>
                  <a:pt x="4618" y="909782"/>
                  <a:pt x="9237" y="1819563"/>
                  <a:pt x="13855" y="2729345"/>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8403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39AAB1-D253-0E46-8221-0C83A58478E0}"/>
              </a:ext>
            </a:extLst>
          </p:cNvPr>
          <p:cNvSpPr>
            <a:spLocks noGrp="1"/>
          </p:cNvSpPr>
          <p:nvPr>
            <p:ph type="dt" sz="half" idx="10"/>
          </p:nvPr>
        </p:nvSpPr>
        <p:spPr/>
        <p:txBody>
          <a:bodyPr/>
          <a:lstStyle/>
          <a:p>
            <a:fld id="{2E02B9A3-4532-EA4E-86CF-13ED01409FC2}" type="datetime1">
              <a:rPr lang="en-GB" smtClean="0"/>
              <a:t>28/11/2022</a:t>
            </a:fld>
            <a:endParaRPr lang="en-US"/>
          </a:p>
        </p:txBody>
      </p:sp>
      <p:sp>
        <p:nvSpPr>
          <p:cNvPr id="3" name="Footer Placeholder 2">
            <a:extLst>
              <a:ext uri="{FF2B5EF4-FFF2-40B4-BE49-F238E27FC236}">
                <a16:creationId xmlns:a16="http://schemas.microsoft.com/office/drawing/2014/main" id="{D26184F7-EBD5-BC49-BD47-56A1DB23917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0A71A5-C73E-B442-8BB6-521D59D6FC19}"/>
              </a:ext>
            </a:extLst>
          </p:cNvPr>
          <p:cNvSpPr>
            <a:spLocks noGrp="1"/>
          </p:cNvSpPr>
          <p:nvPr>
            <p:ph type="sldNum" sz="quarter" idx="12"/>
          </p:nvPr>
        </p:nvSpPr>
        <p:spPr/>
        <p:txBody>
          <a:bodyPr/>
          <a:lstStyle/>
          <a:p>
            <a:fld id="{606299B1-918B-9046-9AD3-7EA6D41A1C46}" type="slidenum">
              <a:rPr lang="en-US" smtClean="0"/>
              <a:t>‹#›</a:t>
            </a:fld>
            <a:endParaRPr lang="en-US"/>
          </a:p>
        </p:txBody>
      </p:sp>
    </p:spTree>
    <p:extLst>
      <p:ext uri="{BB962C8B-B14F-4D97-AF65-F5344CB8AC3E}">
        <p14:creationId xmlns:p14="http://schemas.microsoft.com/office/powerpoint/2010/main" val="2050194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73F69AE-9C85-F64E-A645-E078E6928264}" type="datetime1">
              <a:rPr lang="en-GB" smtClean="0"/>
              <a:t>28/11/2022</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599419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A83166E-CEA9-6642-B8E6-D39DDEDA1677}" type="datetime1">
              <a:rPr lang="en-GB" smtClean="0"/>
              <a:t>28/11/2022</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3732731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97775B9-26D7-4F4E-B455-FF287CD47D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AA9F1ECC-9291-C443-93AE-4F85F7CBD66F}" type="datetime1">
              <a:rPr lang="en-GB" smtClean="0"/>
              <a:pPr/>
              <a:t>28/11/2022</a:t>
            </a:fld>
            <a:endParaRPr lang="en-US"/>
          </a:p>
        </p:txBody>
      </p:sp>
      <p:sp>
        <p:nvSpPr>
          <p:cNvPr id="5" name="Footer Placeholder 4">
            <a:extLst>
              <a:ext uri="{FF2B5EF4-FFF2-40B4-BE49-F238E27FC236}">
                <a16:creationId xmlns:a16="http://schemas.microsoft.com/office/drawing/2014/main" id="{6D0CEC95-7B50-5C40-94B9-422F54AB92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endParaRPr lang="en-US"/>
          </a:p>
        </p:txBody>
      </p:sp>
      <p:sp>
        <p:nvSpPr>
          <p:cNvPr id="6" name="Slide Number Placeholder 5">
            <a:extLst>
              <a:ext uri="{FF2B5EF4-FFF2-40B4-BE49-F238E27FC236}">
                <a16:creationId xmlns:a16="http://schemas.microsoft.com/office/drawing/2014/main" id="{2D751473-6A7A-1048-B2AB-C5FAE69B34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606299B1-918B-9046-9AD3-7EA6D41A1C46}" type="slidenum">
              <a:rPr lang="en-US" smtClean="0"/>
              <a:pPr/>
              <a:t>‹#›</a:t>
            </a:fld>
            <a:endParaRPr lang="en-US"/>
          </a:p>
        </p:txBody>
      </p:sp>
    </p:spTree>
    <p:extLst>
      <p:ext uri="{BB962C8B-B14F-4D97-AF65-F5344CB8AC3E}">
        <p14:creationId xmlns:p14="http://schemas.microsoft.com/office/powerpoint/2010/main" val="3840646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5" r:id="rId4"/>
    <p:sldLayoutId id="2147483658" r:id="rId5"/>
    <p:sldLayoutId id="2147483659"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4.png"/><Relationship Id="rId7"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6.png"/><Relationship Id="rId9"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50.png"/><Relationship Id="rId5" Type="http://schemas.openxmlformats.org/officeDocument/2006/relationships/image" Target="../media/image340.png"/><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3" Type="http://schemas.openxmlformats.org/officeDocument/2006/relationships/hyperlink" Target="https://www.jeremyjordan.me/nn-learning-rate/"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8.png"/><Relationship Id="rId4" Type="http://schemas.openxmlformats.org/officeDocument/2006/relationships/image" Target="../media/image37.png"/></Relationships>
</file>

<file path=ppt/slides/_rels/slide18.xml.rels><?xml version="1.0" encoding="UTF-8" standalone="yes"?>
<Relationships xmlns="http://schemas.openxmlformats.org/package/2006/relationships"><Relationship Id="rId3" Type="http://schemas.openxmlformats.org/officeDocument/2006/relationships/hyperlink" Target="https://medium.com/deep-learning-hk/some-techniques-in-deep-learning-optimization-1-learning-rate-b4669d5bb568#:~:text=Learning%20Rate%20Range%20Test,-The%20idea%20is&amp;text=Select%20a%20validation%20set,when%20the%20training%20starts%20diverging"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38.png"/><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2.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60.png"/><Relationship Id="rId11" Type="http://schemas.openxmlformats.org/officeDocument/2006/relationships/image" Target="../media/image54.png"/><Relationship Id="rId5" Type="http://schemas.openxmlformats.org/officeDocument/2006/relationships/image" Target="../media/image59.png"/><Relationship Id="rId10" Type="http://schemas.openxmlformats.org/officeDocument/2006/relationships/image" Target="../media/image63.png"/><Relationship Id="rId4" Type="http://schemas.openxmlformats.org/officeDocument/2006/relationships/image" Target="../media/image58.png"/><Relationship Id="rId9" Type="http://schemas.openxmlformats.org/officeDocument/2006/relationships/image" Target="../media/image53.png"/></Relationships>
</file>

<file path=ppt/slides/_rels/slide23.xml.rels><?xml version="1.0" encoding="UTF-8" standalone="yes"?>
<Relationships xmlns="http://schemas.openxmlformats.org/package/2006/relationships"><Relationship Id="rId3" Type="http://schemas.openxmlformats.org/officeDocument/2006/relationships/image" Target="../media/image55.png"/><Relationship Id="rId7" Type="http://schemas.openxmlformats.org/officeDocument/2006/relationships/image" Target="../media/image64.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56.png"/><Relationship Id="rId4" Type="http://schemas.openxmlformats.org/officeDocument/2006/relationships/image" Target="../media/image65.png"/></Relationships>
</file>

<file path=ppt/slides/_rels/slide24.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69.png"/><Relationship Id="rId7" Type="http://schemas.openxmlformats.org/officeDocument/2006/relationships/image" Target="../media/image67.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71.png"/><Relationship Id="rId4" Type="http://schemas.openxmlformats.org/officeDocument/2006/relationships/image" Target="../media/image70.png"/><Relationship Id="rId9" Type="http://schemas.openxmlformats.org/officeDocument/2006/relationships/image" Target="../media/image75.png"/></Relationships>
</file>

<file path=ppt/slides/_rels/slide25.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73.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72.png"/><Relationship Id="rId4" Type="http://schemas.openxmlformats.org/officeDocument/2006/relationships/image" Target="../media/image6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customXml" Target="../ink/ink1.xml"/><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29.xml.rels><?xml version="1.0" encoding="UTF-8" standalone="yes"?>
<Relationships xmlns="http://schemas.openxmlformats.org/package/2006/relationships"><Relationship Id="rId8" Type="http://schemas.openxmlformats.org/officeDocument/2006/relationships/image" Target="../media/image86.png"/><Relationship Id="rId3" Type="http://schemas.openxmlformats.org/officeDocument/2006/relationships/image" Target="../media/image80.png"/><Relationship Id="rId7" Type="http://schemas.openxmlformats.org/officeDocument/2006/relationships/image" Target="../media/image85.png"/><Relationship Id="rId2" Type="http://schemas.openxmlformats.org/officeDocument/2006/relationships/image" Target="../media/image79.png"/><Relationship Id="rId1" Type="http://schemas.openxmlformats.org/officeDocument/2006/relationships/slideLayout" Target="../slideLayouts/slideLayout2.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 Id="rId9" Type="http://schemas.openxmlformats.org/officeDocument/2006/relationships/image" Target="../media/image77.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https://charchithowitzer.medium.com/matrix-multiplication-why-is-it-a-big-deal-cc8ef7490008"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77.png"/><Relationship Id="rId7" Type="http://schemas.openxmlformats.org/officeDocument/2006/relationships/image" Target="../media/image90.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87.png"/></Relationships>
</file>

<file path=ppt/slides/_rels/slide31.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92.png"/></Relationships>
</file>

<file path=ppt/slides/_rels/slide32.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830.png"/></Relationships>
</file>

<file path=ppt/slides/_rels/slide33.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92.emf"/></Relationships>
</file>

<file path=ppt/slides/_rels/slide34.xml.rels><?xml version="1.0" encoding="UTF-8" standalone="yes"?>
<Relationships xmlns="http://schemas.openxmlformats.org/package/2006/relationships"><Relationship Id="rId8" Type="http://schemas.openxmlformats.org/officeDocument/2006/relationships/image" Target="../media/image99.png"/><Relationship Id="rId3" Type="http://schemas.openxmlformats.org/officeDocument/2006/relationships/image" Target="../media/image94.png"/><Relationship Id="rId7" Type="http://schemas.openxmlformats.org/officeDocument/2006/relationships/image" Target="../media/image98.png"/><Relationship Id="rId12" Type="http://schemas.openxmlformats.org/officeDocument/2006/relationships/image" Target="../media/image103.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97.png"/><Relationship Id="rId11" Type="http://schemas.openxmlformats.org/officeDocument/2006/relationships/image" Target="../media/image102.png"/><Relationship Id="rId5" Type="http://schemas.openxmlformats.org/officeDocument/2006/relationships/image" Target="../media/image96.png"/><Relationship Id="rId10" Type="http://schemas.openxmlformats.org/officeDocument/2006/relationships/image" Target="../media/image101.png"/><Relationship Id="rId4" Type="http://schemas.openxmlformats.org/officeDocument/2006/relationships/image" Target="../media/image95.png"/><Relationship Id="rId9" Type="http://schemas.openxmlformats.org/officeDocument/2006/relationships/image" Target="../media/image100.png"/></Relationships>
</file>

<file path=ppt/slides/_rels/slide35.xml.rels><?xml version="1.0" encoding="UTF-8" standalone="yes"?>
<Relationships xmlns="http://schemas.openxmlformats.org/package/2006/relationships"><Relationship Id="rId8" Type="http://schemas.openxmlformats.org/officeDocument/2006/relationships/image" Target="../media/image108.png"/><Relationship Id="rId3" Type="http://schemas.openxmlformats.org/officeDocument/2006/relationships/image" Target="../media/image104.png"/><Relationship Id="rId7" Type="http://schemas.openxmlformats.org/officeDocument/2006/relationships/image" Target="../media/image107.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06.png"/><Relationship Id="rId5" Type="http://schemas.openxmlformats.org/officeDocument/2006/relationships/image" Target="../media/image105.png"/><Relationship Id="rId4" Type="http://schemas.openxmlformats.org/officeDocument/2006/relationships/image" Target="../media/image91.png"/></Relationships>
</file>

<file path=ppt/slides/_rels/slide36.xml.rels><?xml version="1.0" encoding="UTF-8" standalone="yes"?>
<Relationships xmlns="http://schemas.openxmlformats.org/package/2006/relationships"><Relationship Id="rId8" Type="http://schemas.openxmlformats.org/officeDocument/2006/relationships/image" Target="../media/image110.png"/><Relationship Id="rId3" Type="http://schemas.openxmlformats.org/officeDocument/2006/relationships/image" Target="../media/image94.png"/><Relationship Id="rId7" Type="http://schemas.openxmlformats.org/officeDocument/2006/relationships/image" Target="../media/image109.png"/><Relationship Id="rId12" Type="http://schemas.openxmlformats.org/officeDocument/2006/relationships/image" Target="../media/image114.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97.png"/><Relationship Id="rId11" Type="http://schemas.openxmlformats.org/officeDocument/2006/relationships/image" Target="../media/image113.png"/><Relationship Id="rId5" Type="http://schemas.openxmlformats.org/officeDocument/2006/relationships/image" Target="../media/image96.png"/><Relationship Id="rId10" Type="http://schemas.openxmlformats.org/officeDocument/2006/relationships/image" Target="../media/image112.png"/><Relationship Id="rId4" Type="http://schemas.openxmlformats.org/officeDocument/2006/relationships/image" Target="../media/image95.png"/><Relationship Id="rId9" Type="http://schemas.openxmlformats.org/officeDocument/2006/relationships/image" Target="../media/image111.png"/></Relationships>
</file>

<file path=ppt/slides/_rels/slide37.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118.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17.png"/><Relationship Id="rId5" Type="http://schemas.openxmlformats.org/officeDocument/2006/relationships/image" Target="../media/image116.png"/><Relationship Id="rId4" Type="http://schemas.openxmlformats.org/officeDocument/2006/relationships/image" Target="../media/image115.png"/></Relationships>
</file>

<file path=ppt/slides/_rels/slide38.xml.rels><?xml version="1.0" encoding="UTF-8" standalone="yes"?>
<Relationships xmlns="http://schemas.openxmlformats.org/package/2006/relationships"><Relationship Id="rId8" Type="http://schemas.openxmlformats.org/officeDocument/2006/relationships/image" Target="../media/image123.png"/><Relationship Id="rId13" Type="http://schemas.openxmlformats.org/officeDocument/2006/relationships/image" Target="../media/image128.png"/><Relationship Id="rId18" Type="http://schemas.openxmlformats.org/officeDocument/2006/relationships/image" Target="../media/image133.png"/><Relationship Id="rId3" Type="http://schemas.openxmlformats.org/officeDocument/2006/relationships/hyperlink" Target="https://medium.com/@marcellvollmer/how-to-make-it-simple-to-explain-ai-ml-dl-and-data-science-a49e54d54a12" TargetMode="External"/><Relationship Id="rId7" Type="http://schemas.openxmlformats.org/officeDocument/2006/relationships/image" Target="../media/image122.png"/><Relationship Id="rId12" Type="http://schemas.openxmlformats.org/officeDocument/2006/relationships/image" Target="../media/image127.png"/><Relationship Id="rId17" Type="http://schemas.openxmlformats.org/officeDocument/2006/relationships/image" Target="../media/image132.png"/><Relationship Id="rId2" Type="http://schemas.openxmlformats.org/officeDocument/2006/relationships/notesSlide" Target="../notesSlides/notesSlide28.xml"/><Relationship Id="rId16" Type="http://schemas.openxmlformats.org/officeDocument/2006/relationships/image" Target="../media/image131.png"/><Relationship Id="rId1" Type="http://schemas.openxmlformats.org/officeDocument/2006/relationships/slideLayout" Target="../slideLayouts/slideLayout2.xml"/><Relationship Id="rId6" Type="http://schemas.openxmlformats.org/officeDocument/2006/relationships/image" Target="../media/image121.png"/><Relationship Id="rId11" Type="http://schemas.openxmlformats.org/officeDocument/2006/relationships/image" Target="../media/image126.png"/><Relationship Id="rId5" Type="http://schemas.openxmlformats.org/officeDocument/2006/relationships/image" Target="../media/image120.png"/><Relationship Id="rId15" Type="http://schemas.openxmlformats.org/officeDocument/2006/relationships/image" Target="../media/image130.png"/><Relationship Id="rId10" Type="http://schemas.openxmlformats.org/officeDocument/2006/relationships/image" Target="../media/image125.png"/><Relationship Id="rId4" Type="http://schemas.openxmlformats.org/officeDocument/2006/relationships/image" Target="../media/image119.png"/><Relationship Id="rId9" Type="http://schemas.openxmlformats.org/officeDocument/2006/relationships/image" Target="../media/image124.png"/><Relationship Id="rId14" Type="http://schemas.openxmlformats.org/officeDocument/2006/relationships/image" Target="../media/image12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123.png"/><Relationship Id="rId13" Type="http://schemas.openxmlformats.org/officeDocument/2006/relationships/image" Target="../media/image128.png"/><Relationship Id="rId18" Type="http://schemas.openxmlformats.org/officeDocument/2006/relationships/image" Target="../media/image133.png"/><Relationship Id="rId3" Type="http://schemas.openxmlformats.org/officeDocument/2006/relationships/hyperlink" Target="https://medium.com/@marcellvollmer/how-to-make-it-simple-to-explain-ai-ml-dl-and-data-science-a49e54d54a12" TargetMode="External"/><Relationship Id="rId7" Type="http://schemas.openxmlformats.org/officeDocument/2006/relationships/image" Target="../media/image122.png"/><Relationship Id="rId12" Type="http://schemas.openxmlformats.org/officeDocument/2006/relationships/image" Target="../media/image127.png"/><Relationship Id="rId17" Type="http://schemas.openxmlformats.org/officeDocument/2006/relationships/image" Target="../media/image132.png"/><Relationship Id="rId2" Type="http://schemas.openxmlformats.org/officeDocument/2006/relationships/notesSlide" Target="../notesSlides/notesSlide29.xml"/><Relationship Id="rId16" Type="http://schemas.openxmlformats.org/officeDocument/2006/relationships/image" Target="../media/image131.png"/><Relationship Id="rId1" Type="http://schemas.openxmlformats.org/officeDocument/2006/relationships/slideLayout" Target="../slideLayouts/slideLayout2.xml"/><Relationship Id="rId6" Type="http://schemas.openxmlformats.org/officeDocument/2006/relationships/image" Target="../media/image121.png"/><Relationship Id="rId11" Type="http://schemas.openxmlformats.org/officeDocument/2006/relationships/image" Target="../media/image126.png"/><Relationship Id="rId5" Type="http://schemas.openxmlformats.org/officeDocument/2006/relationships/image" Target="../media/image120.png"/><Relationship Id="rId15" Type="http://schemas.openxmlformats.org/officeDocument/2006/relationships/image" Target="../media/image130.png"/><Relationship Id="rId10" Type="http://schemas.openxmlformats.org/officeDocument/2006/relationships/image" Target="../media/image125.png"/><Relationship Id="rId19" Type="http://schemas.openxmlformats.org/officeDocument/2006/relationships/image" Target="../media/image7.png"/><Relationship Id="rId4" Type="http://schemas.openxmlformats.org/officeDocument/2006/relationships/image" Target="../media/image119.png"/><Relationship Id="rId9" Type="http://schemas.openxmlformats.org/officeDocument/2006/relationships/image" Target="../media/image124.png"/><Relationship Id="rId14" Type="http://schemas.openxmlformats.org/officeDocument/2006/relationships/image" Target="../media/image129.png"/></Relationships>
</file>

<file path=ppt/slides/_rels/slide41.xml.rels><?xml version="1.0" encoding="UTF-8" standalone="yes"?>
<Relationships xmlns="http://schemas.openxmlformats.org/package/2006/relationships"><Relationship Id="rId8" Type="http://schemas.openxmlformats.org/officeDocument/2006/relationships/image" Target="../media/image950.png"/><Relationship Id="rId3" Type="http://schemas.openxmlformats.org/officeDocument/2006/relationships/hyperlink" Target="https://medium.com/@marcellvollmer/how-to-make-it-simple-to-explain-ai-ml-dl-and-data-science-a49e54d54a12" TargetMode="External"/><Relationship Id="rId7"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940.png"/><Relationship Id="rId5" Type="http://schemas.openxmlformats.org/officeDocument/2006/relationships/image" Target="../media/image9.png"/><Relationship Id="rId10" Type="http://schemas.openxmlformats.org/officeDocument/2006/relationships/image" Target="../media/image12.png"/><Relationship Id="rId4" Type="http://schemas.openxmlformats.org/officeDocument/2006/relationships/image" Target="../media/image7.png"/><Relationship Id="rId9" Type="http://schemas.openxmlformats.org/officeDocument/2006/relationships/image" Target="../media/image11.png"/></Relationships>
</file>

<file path=ppt/slides/_rels/slide42.xml.rels><?xml version="1.0" encoding="UTF-8" standalone="yes"?>
<Relationships xmlns="http://schemas.openxmlformats.org/package/2006/relationships"><Relationship Id="rId8" Type="http://schemas.openxmlformats.org/officeDocument/2006/relationships/image" Target="../media/image138.png"/><Relationship Id="rId3" Type="http://schemas.openxmlformats.org/officeDocument/2006/relationships/image" Target="../media/image134.png"/><Relationship Id="rId7" Type="http://schemas.openxmlformats.org/officeDocument/2006/relationships/image" Target="../media/image137.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136.png"/><Relationship Id="rId5" Type="http://schemas.openxmlformats.org/officeDocument/2006/relationships/image" Target="../media/image135.png"/><Relationship Id="rId4" Type="http://schemas.openxmlformats.org/officeDocument/2006/relationships/image" Target="../media/image7.png"/></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140.png"/><Relationship Id="rId4" Type="http://schemas.openxmlformats.org/officeDocument/2006/relationships/image" Target="../media/image139.png"/></Relationships>
</file>

<file path=ppt/slides/_rels/slide44.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142.png"/><Relationship Id="rId4" Type="http://schemas.openxmlformats.org/officeDocument/2006/relationships/image" Target="../media/image7.png"/></Relationships>
</file>

<file path=ppt/slides/_rels/slide45.xml.rels><?xml version="1.0" encoding="UTF-8" standalone="yes"?>
<Relationships xmlns="http://schemas.openxmlformats.org/package/2006/relationships"><Relationship Id="rId8" Type="http://schemas.openxmlformats.org/officeDocument/2006/relationships/image" Target="../media/image147.png"/><Relationship Id="rId3" Type="http://schemas.openxmlformats.org/officeDocument/2006/relationships/image" Target="../media/image143.png"/><Relationship Id="rId7" Type="http://schemas.openxmlformats.org/officeDocument/2006/relationships/image" Target="../media/image146.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145.png"/><Relationship Id="rId5" Type="http://schemas.openxmlformats.org/officeDocument/2006/relationships/image" Target="../media/image144.png"/><Relationship Id="rId4" Type="http://schemas.openxmlformats.org/officeDocument/2006/relationships/image" Target="../media/image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93.png"/><Relationship Id="rId7" Type="http://schemas.openxmlformats.org/officeDocument/2006/relationships/image" Target="../media/image149.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151.png"/><Relationship Id="rId5" Type="http://schemas.openxmlformats.org/officeDocument/2006/relationships/image" Target="../media/image150.png"/><Relationship Id="rId4" Type="http://schemas.openxmlformats.org/officeDocument/2006/relationships/image" Target="../media/image148.png"/></Relationships>
</file>

<file path=ppt/slides/_rels/slide48.xml.rels><?xml version="1.0" encoding="UTF-8" standalone="yes"?>
<Relationships xmlns="http://schemas.openxmlformats.org/package/2006/relationships"><Relationship Id="rId3" Type="http://schemas.openxmlformats.org/officeDocument/2006/relationships/image" Target="../media/image153.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155.png"/><Relationship Id="rId5" Type="http://schemas.openxmlformats.org/officeDocument/2006/relationships/image" Target="../media/image152.png"/><Relationship Id="rId4" Type="http://schemas.openxmlformats.org/officeDocument/2006/relationships/image" Target="../media/image15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harchithowitzer.medium.com/matrix-multiplication-why-is-it-a-big-deal-cc8ef7490008"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medium.com/@marcellvollmer/how-to-make-it-simple-to-explain-ai-ml-dl-and-data-science-a49e54d54a12" TargetMode="External"/><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95F96-F6B5-9847-8CE7-1E2DFFAA9A95}"/>
              </a:ext>
            </a:extLst>
          </p:cNvPr>
          <p:cNvSpPr>
            <a:spLocks noGrp="1"/>
          </p:cNvSpPr>
          <p:nvPr>
            <p:ph type="ctrTitle"/>
          </p:nvPr>
        </p:nvSpPr>
        <p:spPr>
          <a:xfrm>
            <a:off x="5083630" y="2235200"/>
            <a:ext cx="6878484" cy="2387600"/>
          </a:xfrm>
        </p:spPr>
        <p:txBody>
          <a:bodyPr>
            <a:normAutofit/>
          </a:bodyPr>
          <a:lstStyle/>
          <a:p>
            <a:r>
              <a:rPr lang="en-US" dirty="0"/>
              <a:t>ICDSS Lecture 4:</a:t>
            </a:r>
            <a:br>
              <a:rPr lang="en-US" dirty="0"/>
            </a:br>
            <a:r>
              <a:rPr lang="en-US" dirty="0"/>
              <a:t>Neural Networks</a:t>
            </a:r>
          </a:p>
        </p:txBody>
      </p:sp>
      <p:sp>
        <p:nvSpPr>
          <p:cNvPr id="4" name="Slide Number Placeholder 3">
            <a:extLst>
              <a:ext uri="{FF2B5EF4-FFF2-40B4-BE49-F238E27FC236}">
                <a16:creationId xmlns:a16="http://schemas.microsoft.com/office/drawing/2014/main" id="{11A9CB5E-2988-3C43-A5E5-B3E128D49BEE}"/>
              </a:ext>
            </a:extLst>
          </p:cNvPr>
          <p:cNvSpPr>
            <a:spLocks noGrp="1"/>
          </p:cNvSpPr>
          <p:nvPr>
            <p:ph type="sldNum" sz="quarter" idx="12"/>
          </p:nvPr>
        </p:nvSpPr>
        <p:spPr/>
        <p:txBody>
          <a:bodyPr/>
          <a:lstStyle/>
          <a:p>
            <a:fld id="{606299B1-918B-9046-9AD3-7EA6D41A1C46}" type="slidenum">
              <a:rPr lang="en-US" smtClean="0"/>
              <a:t>1</a:t>
            </a:fld>
            <a:endParaRPr lang="en-US" dirty="0"/>
          </a:p>
        </p:txBody>
      </p:sp>
      <p:sp>
        <p:nvSpPr>
          <p:cNvPr id="5" name="TextBox 4">
            <a:extLst>
              <a:ext uri="{FF2B5EF4-FFF2-40B4-BE49-F238E27FC236}">
                <a16:creationId xmlns:a16="http://schemas.microsoft.com/office/drawing/2014/main" id="{24E9C800-F259-BD45-890D-79664B3D0671}"/>
              </a:ext>
            </a:extLst>
          </p:cNvPr>
          <p:cNvSpPr txBox="1"/>
          <p:nvPr/>
        </p:nvSpPr>
        <p:spPr>
          <a:xfrm>
            <a:off x="6586264" y="5207891"/>
            <a:ext cx="4708340" cy="830997"/>
          </a:xfrm>
          <a:prstGeom prst="rect">
            <a:avLst/>
          </a:prstGeom>
          <a:noFill/>
        </p:spPr>
        <p:txBody>
          <a:bodyPr wrap="none" rtlCol="0">
            <a:spAutoFit/>
          </a:bodyPr>
          <a:lstStyle/>
          <a:p>
            <a:pPr algn="l"/>
            <a:r>
              <a:rPr lang="en-US" sz="2400" dirty="0">
                <a:latin typeface="Candara" panose="020E0502030303020204" pitchFamily="34" charset="0"/>
              </a:rPr>
              <a:t>Instructor: 	</a:t>
            </a:r>
            <a:r>
              <a:rPr lang="en-US" sz="2400" i="1" dirty="0">
                <a:latin typeface="Candara" panose="020E0502030303020204" pitchFamily="34" charset="0"/>
              </a:rPr>
              <a:t>Myungchan Kim</a:t>
            </a:r>
            <a:r>
              <a:rPr lang="en-US" sz="2400" dirty="0">
                <a:latin typeface="Candara" panose="020E0502030303020204" pitchFamily="34" charset="0"/>
              </a:rPr>
              <a:t>,</a:t>
            </a:r>
            <a:br>
              <a:rPr lang="en-US" sz="2400" dirty="0">
                <a:latin typeface="Candara" panose="020E0502030303020204" pitchFamily="34" charset="0"/>
              </a:rPr>
            </a:br>
            <a:r>
              <a:rPr lang="en-US" sz="2400" dirty="0">
                <a:latin typeface="Candara" panose="020E0502030303020204" pitchFamily="34" charset="0"/>
              </a:rPr>
              <a:t>		</a:t>
            </a:r>
            <a:r>
              <a:rPr lang="en-US" sz="2400" i="1" dirty="0">
                <a:latin typeface="Candara" panose="020E0502030303020204" pitchFamily="34" charset="0"/>
              </a:rPr>
              <a:t>Chemical Engineering</a:t>
            </a:r>
          </a:p>
        </p:txBody>
      </p:sp>
    </p:spTree>
    <p:extLst>
      <p:ext uri="{BB962C8B-B14F-4D97-AF65-F5344CB8AC3E}">
        <p14:creationId xmlns:p14="http://schemas.microsoft.com/office/powerpoint/2010/main" val="2153527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0D4F12A-6EBC-9D7C-8D80-A1CB57BFA3F1}"/>
              </a:ext>
            </a:extLst>
          </p:cNvPr>
          <p:cNvSpPr>
            <a:spLocks noGrp="1"/>
          </p:cNvSpPr>
          <p:nvPr>
            <p:ph type="title"/>
          </p:nvPr>
        </p:nvSpPr>
        <p:spPr/>
        <p:txBody>
          <a:bodyPr>
            <a:normAutofit fontScale="90000"/>
          </a:bodyPr>
          <a:lstStyle/>
          <a:p>
            <a:r>
              <a:rPr lang="en-US" dirty="0"/>
              <a:t>Linear Regression (Single Feature):</a:t>
            </a:r>
          </a:p>
        </p:txBody>
      </p:sp>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10</a:t>
            </a:fld>
            <a:endParaRPr lang="en-US" dirty="0">
              <a:solidFill>
                <a:schemeClr val="tx1">
                  <a:lumMod val="75000"/>
                </a:schemeClr>
              </a:solidFill>
              <a:latin typeface="Euphemia" panose="020B0503040102020104" pitchFamily="34" charset="0"/>
            </a:endParaRPr>
          </a:p>
        </p:txBody>
      </p:sp>
      <p:sp>
        <p:nvSpPr>
          <p:cNvPr id="12" name="TextBox 2">
            <a:extLst>
              <a:ext uri="{FF2B5EF4-FFF2-40B4-BE49-F238E27FC236}">
                <a16:creationId xmlns:a16="http://schemas.microsoft.com/office/drawing/2014/main" id="{A7347F02-861B-1E0C-4C6D-9569D527E682}"/>
              </a:ext>
            </a:extLst>
          </p:cNvPr>
          <p:cNvSpPr txBox="1"/>
          <p:nvPr/>
        </p:nvSpPr>
        <p:spPr>
          <a:xfrm>
            <a:off x="0" y="6512209"/>
            <a:ext cx="9605894" cy="24622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000" dirty="0">
                <a:solidFill>
                  <a:schemeClr val="tx1">
                    <a:lumMod val="65000"/>
                  </a:schemeClr>
                </a:solidFill>
                <a:latin typeface="Euphemia" panose="020B0503040102020104" pitchFamily="34" charset="0"/>
                <a:ea typeface="Assistant Light"/>
                <a:cs typeface="Assistant Light"/>
                <a:sym typeface="Assistant Light"/>
              </a:rPr>
              <a:t>Credit: deeplearning.ai</a:t>
            </a:r>
          </a:p>
        </p:txBody>
      </p:sp>
      <p:sp>
        <p:nvSpPr>
          <p:cNvPr id="5" name="Content Placeholder 2">
            <a:extLst>
              <a:ext uri="{FF2B5EF4-FFF2-40B4-BE49-F238E27FC236}">
                <a16:creationId xmlns:a16="http://schemas.microsoft.com/office/drawing/2014/main" id="{694E0948-6FCC-5143-372F-4C6A7C79CF67}"/>
              </a:ext>
            </a:extLst>
          </p:cNvPr>
          <p:cNvSpPr txBox="1">
            <a:spLocks/>
          </p:cNvSpPr>
          <p:nvPr/>
        </p:nvSpPr>
        <p:spPr>
          <a:xfrm>
            <a:off x="542431" y="1490194"/>
            <a:ext cx="11085971" cy="568025"/>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First, the "network" will randomly guess w and b.</a:t>
            </a:r>
            <a:endParaRPr lang="en-US" b="1" dirty="0"/>
          </a:p>
          <a:p>
            <a:pPr marL="449580" lvl="1" indent="0">
              <a:buNone/>
            </a:pPr>
            <a:endParaRPr lang="en-US" sz="2000" dirty="0"/>
          </a:p>
        </p:txBody>
      </p:sp>
      <p:pic>
        <p:nvPicPr>
          <p:cNvPr id="6" name="Picture 5">
            <a:extLst>
              <a:ext uri="{FF2B5EF4-FFF2-40B4-BE49-F238E27FC236}">
                <a16:creationId xmlns:a16="http://schemas.microsoft.com/office/drawing/2014/main" id="{ABF77320-19E8-4141-8593-BF331453E601}"/>
              </a:ext>
            </a:extLst>
          </p:cNvPr>
          <p:cNvPicPr>
            <a:picLocks noChangeAspect="1"/>
          </p:cNvPicPr>
          <p:nvPr/>
        </p:nvPicPr>
        <p:blipFill>
          <a:blip r:embed="rId3"/>
          <a:stretch>
            <a:fillRect/>
          </a:stretch>
        </p:blipFill>
        <p:spPr>
          <a:xfrm>
            <a:off x="7151651" y="2311046"/>
            <a:ext cx="4065160" cy="2830350"/>
          </a:xfrm>
          <a:prstGeom prst="rect">
            <a:avLst/>
          </a:prstGeom>
        </p:spPr>
      </p:pic>
      <p:sp>
        <p:nvSpPr>
          <p:cNvPr id="10" name="Oval 9">
            <a:extLst>
              <a:ext uri="{FF2B5EF4-FFF2-40B4-BE49-F238E27FC236}">
                <a16:creationId xmlns:a16="http://schemas.microsoft.com/office/drawing/2014/main" id="{28012F24-79A7-08E9-54FA-74300E7BD266}"/>
              </a:ext>
            </a:extLst>
          </p:cNvPr>
          <p:cNvSpPr/>
          <p:nvPr/>
        </p:nvSpPr>
        <p:spPr>
          <a:xfrm>
            <a:off x="2662255" y="4112295"/>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X</a:t>
            </a:r>
          </a:p>
        </p:txBody>
      </p:sp>
      <p:sp>
        <p:nvSpPr>
          <p:cNvPr id="11" name="Oval 10">
            <a:extLst>
              <a:ext uri="{FF2B5EF4-FFF2-40B4-BE49-F238E27FC236}">
                <a16:creationId xmlns:a16="http://schemas.microsoft.com/office/drawing/2014/main" id="{2A5C7C7E-C62D-80B1-2824-00D4574813CF}"/>
              </a:ext>
            </a:extLst>
          </p:cNvPr>
          <p:cNvSpPr/>
          <p:nvPr/>
        </p:nvSpPr>
        <p:spPr>
          <a:xfrm>
            <a:off x="3841820" y="4112293"/>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007B02ED-B7B7-F102-F78C-252E19874F51}"/>
                  </a:ext>
                </a:extLst>
              </p:cNvPr>
              <p:cNvSpPr/>
              <p:nvPr/>
            </p:nvSpPr>
            <p:spPr>
              <a:xfrm>
                <a:off x="5021383" y="4112293"/>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GB" i="1" smtClean="0">
                              <a:solidFill>
                                <a:schemeClr val="bg1"/>
                              </a:solidFill>
                              <a:latin typeface="Cambria Math" panose="02040503050406030204" pitchFamily="18" charset="0"/>
                            </a:rPr>
                          </m:ctrlPr>
                        </m:accPr>
                        <m:e>
                          <m:r>
                            <a:rPr lang="en-GB" b="0" i="1" smtClean="0">
                              <a:solidFill>
                                <a:schemeClr val="bg1"/>
                              </a:solidFill>
                              <a:latin typeface="Cambria Math" panose="02040503050406030204" pitchFamily="18" charset="0"/>
                            </a:rPr>
                            <m:t>𝑦</m:t>
                          </m:r>
                        </m:e>
                      </m:acc>
                    </m:oMath>
                  </m:oMathPara>
                </a14:m>
                <a:endParaRPr lang="en-GB" dirty="0"/>
              </a:p>
            </p:txBody>
          </p:sp>
        </mc:Choice>
        <mc:Fallback xmlns="">
          <p:sp>
            <p:nvSpPr>
              <p:cNvPr id="13" name="Oval 12">
                <a:extLst>
                  <a:ext uri="{FF2B5EF4-FFF2-40B4-BE49-F238E27FC236}">
                    <a16:creationId xmlns:a16="http://schemas.microsoft.com/office/drawing/2014/main" id="{007B02ED-B7B7-F102-F78C-252E19874F51}"/>
                  </a:ext>
                </a:extLst>
              </p:cNvPr>
              <p:cNvSpPr>
                <a:spLocks noRot="1" noChangeAspect="1" noMove="1" noResize="1" noEditPoints="1" noAdjustHandles="1" noChangeArrowheads="1" noChangeShapeType="1" noTextEdit="1"/>
              </p:cNvSpPr>
              <p:nvPr/>
            </p:nvSpPr>
            <p:spPr>
              <a:xfrm>
                <a:off x="5021383" y="4112293"/>
                <a:ext cx="432619" cy="447369"/>
              </a:xfrm>
              <a:prstGeom prst="ellipse">
                <a:avLst/>
              </a:prstGeom>
              <a:blipFill>
                <a:blip r:embed="rId4"/>
                <a:stretch>
                  <a:fillRect/>
                </a:stretch>
              </a:blipFill>
            </p:spPr>
            <p:txBody>
              <a:bodyPr/>
              <a:lstStyle/>
              <a:p>
                <a:r>
                  <a:rPr lang="en-GB">
                    <a:noFill/>
                  </a:rPr>
                  <a:t> </a:t>
                </a:r>
              </a:p>
            </p:txBody>
          </p:sp>
        </mc:Fallback>
      </mc:AlternateContent>
      <p:cxnSp>
        <p:nvCxnSpPr>
          <p:cNvPr id="15" name="Straight Arrow Connector 14">
            <a:extLst>
              <a:ext uri="{FF2B5EF4-FFF2-40B4-BE49-F238E27FC236}">
                <a16:creationId xmlns:a16="http://schemas.microsoft.com/office/drawing/2014/main" id="{8BFA11B0-DF5F-2CA6-791E-09DD99AE85CD}"/>
              </a:ext>
            </a:extLst>
          </p:cNvPr>
          <p:cNvCxnSpPr>
            <a:cxnSpLocks/>
          </p:cNvCxnSpPr>
          <p:nvPr/>
        </p:nvCxnSpPr>
        <p:spPr>
          <a:xfrm flipV="1">
            <a:off x="3094874" y="4335978"/>
            <a:ext cx="746946" cy="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96A2C65-BE09-6106-3308-8D3865E37719}"/>
              </a:ext>
            </a:extLst>
          </p:cNvPr>
          <p:cNvCxnSpPr>
            <a:cxnSpLocks/>
          </p:cNvCxnSpPr>
          <p:nvPr/>
        </p:nvCxnSpPr>
        <p:spPr>
          <a:xfrm>
            <a:off x="4274438" y="4335978"/>
            <a:ext cx="74694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A21E6A79-A098-EDFD-56CE-65E681DA316D}"/>
              </a:ext>
            </a:extLst>
          </p:cNvPr>
          <p:cNvSpPr/>
          <p:nvPr/>
        </p:nvSpPr>
        <p:spPr>
          <a:xfrm>
            <a:off x="3539476" y="4597990"/>
            <a:ext cx="1037305" cy="246217"/>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“Neuron”</a:t>
            </a:r>
          </a:p>
        </p:txBody>
      </p:sp>
      <p:sp>
        <p:nvSpPr>
          <p:cNvPr id="19" name="Rectangle 18">
            <a:extLst>
              <a:ext uri="{FF2B5EF4-FFF2-40B4-BE49-F238E27FC236}">
                <a16:creationId xmlns:a16="http://schemas.microsoft.com/office/drawing/2014/main" id="{8FA91796-A94F-86FC-29C5-69D6F510CBA8}"/>
              </a:ext>
            </a:extLst>
          </p:cNvPr>
          <p:cNvSpPr/>
          <p:nvPr/>
        </p:nvSpPr>
        <p:spPr>
          <a:xfrm>
            <a:off x="3332000" y="4073968"/>
            <a:ext cx="272693" cy="2465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w</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8A40865-DFA3-E3B2-3610-671CF338ECC4}"/>
                  </a:ext>
                </a:extLst>
              </p:cNvPr>
              <p:cNvSpPr txBox="1">
                <a:spLocks/>
              </p:cNvSpPr>
              <p:nvPr/>
            </p:nvSpPr>
            <p:spPr>
              <a:xfrm>
                <a:off x="542430" y="2051109"/>
                <a:ext cx="6609221" cy="1837499"/>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Then, the model will calculate:</a:t>
                </a:r>
                <a:endParaRPr lang="en-US" dirty="0"/>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𝑍</m:t>
                      </m:r>
                      <m:r>
                        <a:rPr lang="en-US" sz="2000" b="0" i="1" smtClean="0">
                          <a:latin typeface="Cambria Math" panose="02040503050406030204" pitchFamily="18" charset="0"/>
                        </a:rPr>
                        <m:t>=</m:t>
                      </m:r>
                      <m:r>
                        <a:rPr lang="en-US" sz="2000" b="0" i="1" smtClean="0">
                          <a:latin typeface="Cambria Math" panose="02040503050406030204" pitchFamily="18" charset="0"/>
                        </a:rPr>
                        <m:t>𝑤𝑥</m:t>
                      </m:r>
                      <m:r>
                        <a:rPr lang="en-US" sz="2000" b="0" i="1" smtClean="0">
                          <a:latin typeface="Cambria Math" panose="02040503050406030204" pitchFamily="18" charset="0"/>
                        </a:rPr>
                        <m:t>+</m:t>
                      </m:r>
                      <m:r>
                        <a:rPr lang="en-US" sz="2000" b="0" i="1" smtClean="0">
                          <a:latin typeface="Cambria Math" panose="02040503050406030204" pitchFamily="18" charset="0"/>
                        </a:rPr>
                        <m:t>𝑏</m:t>
                      </m:r>
                    </m:oMath>
                  </m:oMathPara>
                </a14:m>
                <a:endParaRPr lang="en-US" sz="2000" dirty="0"/>
              </a:p>
              <a:p>
                <a:pPr marL="0" indent="0">
                  <a:buNone/>
                </a:pPr>
                <a:r>
                  <a:rPr lang="en-US" sz="2000" dirty="0"/>
                  <a:t>This value acts as the input of the Neuron</a:t>
                </a:r>
              </a:p>
              <a:p>
                <a:pPr lvl="1"/>
                <a:r>
                  <a:rPr lang="en-US" sz="2000" b="1" dirty="0"/>
                  <a:t>Forward Propagation!</a:t>
                </a:r>
              </a:p>
              <a:p>
                <a:pPr lvl="1"/>
                <a:endParaRPr lang="en-US" sz="2000" b="1" dirty="0"/>
              </a:p>
              <a:p>
                <a:pPr marL="0" indent="0">
                  <a:buNone/>
                </a:pPr>
                <a:endParaRPr lang="en-US" sz="2000" dirty="0"/>
              </a:p>
              <a:p>
                <a:pPr marL="449580" lvl="1" indent="0">
                  <a:buNone/>
                </a:pPr>
                <a:endParaRPr lang="en-US" sz="2000" dirty="0"/>
              </a:p>
            </p:txBody>
          </p:sp>
        </mc:Choice>
        <mc:Fallback xmlns="">
          <p:sp>
            <p:nvSpPr>
              <p:cNvPr id="3" name="Content Placeholder 2">
                <a:extLst>
                  <a:ext uri="{FF2B5EF4-FFF2-40B4-BE49-F238E27FC236}">
                    <a16:creationId xmlns:a16="http://schemas.microsoft.com/office/drawing/2014/main" id="{F8A40865-DFA3-E3B2-3610-671CF338ECC4}"/>
                  </a:ext>
                </a:extLst>
              </p:cNvPr>
              <p:cNvSpPr txBox="1">
                <a:spLocks noRot="1" noChangeAspect="1" noMove="1" noResize="1" noEditPoints="1" noAdjustHandles="1" noChangeArrowheads="1" noChangeShapeType="1" noTextEdit="1"/>
              </p:cNvSpPr>
              <p:nvPr/>
            </p:nvSpPr>
            <p:spPr>
              <a:xfrm>
                <a:off x="542430" y="2051109"/>
                <a:ext cx="6609221" cy="1837499"/>
              </a:xfrm>
              <a:prstGeom prst="rect">
                <a:avLst/>
              </a:prstGeom>
              <a:blipFill>
                <a:blip r:embed="rId5"/>
                <a:stretch>
                  <a:fillRect l="-1015" b="-231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C7A6407A-1578-2601-7182-A588D0DD065C}"/>
                  </a:ext>
                </a:extLst>
              </p:cNvPr>
              <p:cNvSpPr txBox="1">
                <a:spLocks/>
              </p:cNvSpPr>
              <p:nvPr/>
            </p:nvSpPr>
            <p:spPr>
              <a:xfrm>
                <a:off x="537209" y="4943560"/>
                <a:ext cx="6609221" cy="1300953"/>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In Linear Regression, there is no special “</a:t>
                </a:r>
                <a:r>
                  <a:rPr lang="en-US" sz="2000" b="1" dirty="0"/>
                  <a:t>activation function:</a:t>
                </a:r>
                <a:r>
                  <a:rPr lang="en-US" sz="2000" dirty="0"/>
                  <a:t>”</a:t>
                </a:r>
              </a:p>
              <a:p>
                <a:pPr marL="0" indent="0">
                  <a:buNone/>
                </a:pPr>
                <a14:m>
                  <m:oMathPara xmlns:m="http://schemas.openxmlformats.org/officeDocument/2006/math">
                    <m:oMathParaPr>
                      <m:jc m:val="centerGroup"/>
                    </m:oMathParaPr>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𝑦</m:t>
                          </m:r>
                        </m:e>
                      </m:acc>
                      <m:r>
                        <a:rPr lang="en-US" sz="2000" b="0" i="1" smtClean="0">
                          <a:latin typeface="Cambria Math" panose="02040503050406030204" pitchFamily="18" charset="0"/>
                        </a:rPr>
                        <m:t>=</m:t>
                      </m:r>
                      <m:r>
                        <a:rPr lang="en-US" sz="2000" b="0" i="1" smtClean="0">
                          <a:latin typeface="Cambria Math" panose="02040503050406030204" pitchFamily="18" charset="0"/>
                        </a:rPr>
                        <m:t>𝑍</m:t>
                      </m:r>
                      <m:r>
                        <a:rPr lang="en-US" sz="2000" b="0" i="1" smtClean="0">
                          <a:latin typeface="Cambria Math" panose="02040503050406030204" pitchFamily="18" charset="0"/>
                        </a:rPr>
                        <m:t>=</m:t>
                      </m:r>
                      <m:r>
                        <a:rPr lang="en-US" sz="2000" b="0" i="1" smtClean="0">
                          <a:latin typeface="Cambria Math" panose="02040503050406030204" pitchFamily="18" charset="0"/>
                        </a:rPr>
                        <m:t>𝑤𝑥</m:t>
                      </m:r>
                      <m:r>
                        <a:rPr lang="en-US" sz="2000" b="0" i="1" smtClean="0">
                          <a:latin typeface="Cambria Math" panose="02040503050406030204" pitchFamily="18" charset="0"/>
                        </a:rPr>
                        <m:t>+</m:t>
                      </m:r>
                      <m:r>
                        <a:rPr lang="en-US" sz="2000" b="0" i="1" smtClean="0">
                          <a:latin typeface="Cambria Math" panose="02040503050406030204" pitchFamily="18" charset="0"/>
                        </a:rPr>
                        <m:t>𝑏</m:t>
                      </m:r>
                    </m:oMath>
                  </m:oMathPara>
                </a14:m>
                <a:endParaRPr lang="en-US" sz="2000" dirty="0"/>
              </a:p>
              <a:p>
                <a:pPr marL="0" indent="0">
                  <a:buNone/>
                </a:pPr>
                <a:endParaRPr lang="en-US" sz="2000" dirty="0"/>
              </a:p>
              <a:p>
                <a:pPr lvl="1"/>
                <a:endParaRPr lang="en-US" sz="2000" b="1" dirty="0"/>
              </a:p>
              <a:p>
                <a:pPr marL="0" indent="0">
                  <a:buNone/>
                </a:pPr>
                <a:endParaRPr lang="en-US" sz="2000" dirty="0"/>
              </a:p>
              <a:p>
                <a:pPr marL="449580" lvl="1" indent="0">
                  <a:buNone/>
                </a:pPr>
                <a:endParaRPr lang="en-US" sz="2000" dirty="0"/>
              </a:p>
            </p:txBody>
          </p:sp>
        </mc:Choice>
        <mc:Fallback xmlns="">
          <p:sp>
            <p:nvSpPr>
              <p:cNvPr id="4" name="Content Placeholder 2">
                <a:extLst>
                  <a:ext uri="{FF2B5EF4-FFF2-40B4-BE49-F238E27FC236}">
                    <a16:creationId xmlns:a16="http://schemas.microsoft.com/office/drawing/2014/main" id="{C7A6407A-1578-2601-7182-A588D0DD065C}"/>
                  </a:ext>
                </a:extLst>
              </p:cNvPr>
              <p:cNvSpPr txBox="1">
                <a:spLocks noRot="1" noChangeAspect="1" noMove="1" noResize="1" noEditPoints="1" noAdjustHandles="1" noChangeArrowheads="1" noChangeShapeType="1" noTextEdit="1"/>
              </p:cNvSpPr>
              <p:nvPr/>
            </p:nvSpPr>
            <p:spPr>
              <a:xfrm>
                <a:off x="537209" y="4943560"/>
                <a:ext cx="6609221" cy="1300953"/>
              </a:xfrm>
              <a:prstGeom prst="rect">
                <a:avLst/>
              </a:prstGeom>
              <a:blipFill>
                <a:blip r:embed="rId6"/>
                <a:stretch>
                  <a:fillRect l="-923"/>
                </a:stretch>
              </a:blipFill>
            </p:spPr>
            <p:txBody>
              <a:bodyPr/>
              <a:lstStyle/>
              <a:p>
                <a:r>
                  <a:rPr lang="en-GB">
                    <a:noFill/>
                  </a:rPr>
                  <a:t> </a:t>
                </a:r>
              </a:p>
            </p:txBody>
          </p:sp>
        </mc:Fallback>
      </mc:AlternateContent>
    </p:spTree>
    <p:extLst>
      <p:ext uri="{BB962C8B-B14F-4D97-AF65-F5344CB8AC3E}">
        <p14:creationId xmlns:p14="http://schemas.microsoft.com/office/powerpoint/2010/main" val="1813530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P spid="18" grpId="0" animBg="1"/>
      <p:bldP spid="19" grpId="0" animBg="1"/>
      <p:bldP spid="3"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0D4F12A-6EBC-9D7C-8D80-A1CB57BFA3F1}"/>
              </a:ext>
            </a:extLst>
          </p:cNvPr>
          <p:cNvSpPr>
            <a:spLocks noGrp="1"/>
          </p:cNvSpPr>
          <p:nvPr>
            <p:ph type="title"/>
          </p:nvPr>
        </p:nvSpPr>
        <p:spPr>
          <a:xfrm>
            <a:off x="235527" y="137752"/>
            <a:ext cx="6116112" cy="666605"/>
          </a:xfrm>
        </p:spPr>
        <p:txBody>
          <a:bodyPr>
            <a:normAutofit fontScale="90000"/>
          </a:bodyPr>
          <a:lstStyle/>
          <a:p>
            <a:r>
              <a:rPr lang="en-US" dirty="0"/>
              <a:t>Linear Regression (Single Feature):</a:t>
            </a:r>
          </a:p>
        </p:txBody>
      </p:sp>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11</a:t>
            </a:fld>
            <a:endParaRPr lang="en-US" dirty="0">
              <a:solidFill>
                <a:schemeClr val="tx1">
                  <a:lumMod val="75000"/>
                </a:schemeClr>
              </a:solidFill>
              <a:latin typeface="Euphemia" panose="020B0503040102020104" pitchFamily="34" charset="0"/>
            </a:endParaRPr>
          </a:p>
        </p:txBody>
      </p:sp>
      <p:sp>
        <p:nvSpPr>
          <p:cNvPr id="12" name="TextBox 2">
            <a:extLst>
              <a:ext uri="{FF2B5EF4-FFF2-40B4-BE49-F238E27FC236}">
                <a16:creationId xmlns:a16="http://schemas.microsoft.com/office/drawing/2014/main" id="{A7347F02-861B-1E0C-4C6D-9569D527E682}"/>
              </a:ext>
            </a:extLst>
          </p:cNvPr>
          <p:cNvSpPr txBox="1"/>
          <p:nvPr/>
        </p:nvSpPr>
        <p:spPr>
          <a:xfrm>
            <a:off x="0" y="6512209"/>
            <a:ext cx="9605894" cy="24622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000" dirty="0">
                <a:solidFill>
                  <a:schemeClr val="tx1">
                    <a:lumMod val="65000"/>
                  </a:schemeClr>
                </a:solidFill>
                <a:latin typeface="Euphemia" panose="020B0503040102020104" pitchFamily="34" charset="0"/>
                <a:ea typeface="Assistant Light"/>
                <a:cs typeface="Assistant Light"/>
                <a:sym typeface="Assistant Light"/>
              </a:rPr>
              <a:t>Credit: deeplearning.ai</a:t>
            </a:r>
          </a:p>
        </p:txBody>
      </p:sp>
      <p:sp>
        <p:nvSpPr>
          <p:cNvPr id="5" name="Content Placeholder 2">
            <a:extLst>
              <a:ext uri="{FF2B5EF4-FFF2-40B4-BE49-F238E27FC236}">
                <a16:creationId xmlns:a16="http://schemas.microsoft.com/office/drawing/2014/main" id="{694E0948-6FCC-5143-372F-4C6A7C79CF67}"/>
              </a:ext>
            </a:extLst>
          </p:cNvPr>
          <p:cNvSpPr txBox="1">
            <a:spLocks/>
          </p:cNvSpPr>
          <p:nvPr/>
        </p:nvSpPr>
        <p:spPr>
          <a:xfrm>
            <a:off x="542431" y="1490194"/>
            <a:ext cx="6536795" cy="1938806"/>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The “network” just guessed values, predictions can’t be accurate</a:t>
            </a:r>
          </a:p>
          <a:p>
            <a:pPr lvl="1"/>
            <a:r>
              <a:rPr lang="en-US" dirty="0"/>
              <a:t>A loss function (performance measure) needs to be defined and </a:t>
            </a:r>
            <a:r>
              <a:rPr lang="en-US" dirty="0" err="1"/>
              <a:t>minimised</a:t>
            </a:r>
            <a:endParaRPr lang="en-US" dirty="0"/>
          </a:p>
          <a:p>
            <a:pPr lvl="1"/>
            <a:r>
              <a:rPr lang="en-US" dirty="0"/>
              <a:t>Use Mean Squared Error (MSE)</a:t>
            </a:r>
          </a:p>
        </p:txBody>
      </p:sp>
      <p:pic>
        <p:nvPicPr>
          <p:cNvPr id="6" name="Picture 5">
            <a:extLst>
              <a:ext uri="{FF2B5EF4-FFF2-40B4-BE49-F238E27FC236}">
                <a16:creationId xmlns:a16="http://schemas.microsoft.com/office/drawing/2014/main" id="{ABF77320-19E8-4141-8593-BF331453E601}"/>
              </a:ext>
            </a:extLst>
          </p:cNvPr>
          <p:cNvPicPr>
            <a:picLocks noChangeAspect="1"/>
          </p:cNvPicPr>
          <p:nvPr/>
        </p:nvPicPr>
        <p:blipFill>
          <a:blip r:embed="rId3"/>
          <a:stretch>
            <a:fillRect/>
          </a:stretch>
        </p:blipFill>
        <p:spPr>
          <a:xfrm>
            <a:off x="7269638" y="1554683"/>
            <a:ext cx="4065159" cy="2830349"/>
          </a:xfrm>
          <a:prstGeom prst="rect">
            <a:avLst/>
          </a:prstGeom>
        </p:spPr>
      </p:pic>
      <p:cxnSp>
        <p:nvCxnSpPr>
          <p:cNvPr id="8" name="Straight Connector 7">
            <a:extLst>
              <a:ext uri="{FF2B5EF4-FFF2-40B4-BE49-F238E27FC236}">
                <a16:creationId xmlns:a16="http://schemas.microsoft.com/office/drawing/2014/main" id="{0FBA913C-09ED-75FE-337A-ACB4D4817853}"/>
              </a:ext>
            </a:extLst>
          </p:cNvPr>
          <p:cNvCxnSpPr/>
          <p:nvPr/>
        </p:nvCxnSpPr>
        <p:spPr>
          <a:xfrm>
            <a:off x="7605047" y="2199602"/>
            <a:ext cx="3211549" cy="540000"/>
          </a:xfrm>
          <a:prstGeom prst="line">
            <a:avLst/>
          </a:prstGeom>
          <a:ln w="28575">
            <a:solidFill>
              <a:schemeClr val="tx1"/>
            </a:solidFill>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1AE3900-A987-1A49-6D96-933987798631}"/>
                  </a:ext>
                </a:extLst>
              </p:cNvPr>
              <p:cNvSpPr txBox="1"/>
              <p:nvPr/>
            </p:nvSpPr>
            <p:spPr>
              <a:xfrm>
                <a:off x="2509991" y="3558214"/>
                <a:ext cx="2601674" cy="8402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𝑀𝑆𝐸</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𝑚</m:t>
                          </m:r>
                        </m:den>
                      </m:f>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m:t>
                          </m:r>
                          <m:r>
                            <m:rPr>
                              <m:brk m:alnAt="23"/>
                            </m:rPr>
                            <a:rPr lang="en-US" sz="2000" b="0" i="1" smtClean="0">
                              <a:latin typeface="Cambria Math" panose="02040503050406030204" pitchFamily="18" charset="0"/>
                            </a:rPr>
                            <m:t>1</m:t>
                          </m:r>
                        </m:sub>
                        <m:sup>
                          <m:r>
                            <a:rPr lang="en-US" sz="2000" b="0" i="1" smtClean="0">
                              <a:latin typeface="Cambria Math" panose="02040503050406030204" pitchFamily="18" charset="0"/>
                            </a:rPr>
                            <m:t>𝑚</m:t>
                          </m:r>
                        </m:sup>
                        <m:e>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𝑦</m:t>
                                  </m:r>
                                </m:e>
                              </m:acc>
                            </m:e>
                            <m:sub>
                              <m:r>
                                <a:rPr lang="en-US" sz="2000" b="0" i="1" smtClean="0">
                                  <a:latin typeface="Cambria Math" panose="02040503050406030204" pitchFamily="18" charset="0"/>
                                </a:rPr>
                                <m:t>𝑖</m:t>
                              </m:r>
                            </m:sub>
                          </m:sSub>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m:t>
                              </m:r>
                            </m:e>
                            <m:sup>
                              <m:r>
                                <a:rPr lang="en-US" sz="2000" b="0" i="1" smtClean="0">
                                  <a:latin typeface="Cambria Math" panose="02040503050406030204" pitchFamily="18" charset="0"/>
                                </a:rPr>
                                <m:t>2</m:t>
                              </m:r>
                            </m:sup>
                          </m:sSup>
                        </m:e>
                      </m:nary>
                    </m:oMath>
                  </m:oMathPara>
                </a14:m>
                <a:endParaRPr lang="en-GB" dirty="0"/>
              </a:p>
            </p:txBody>
          </p:sp>
        </mc:Choice>
        <mc:Fallback xmlns="">
          <p:sp>
            <p:nvSpPr>
              <p:cNvPr id="9" name="TextBox 8">
                <a:extLst>
                  <a:ext uri="{FF2B5EF4-FFF2-40B4-BE49-F238E27FC236}">
                    <a16:creationId xmlns:a16="http://schemas.microsoft.com/office/drawing/2014/main" id="{B1AE3900-A987-1A49-6D96-933987798631}"/>
                  </a:ext>
                </a:extLst>
              </p:cNvPr>
              <p:cNvSpPr txBox="1">
                <a:spLocks noRot="1" noChangeAspect="1" noMove="1" noResize="1" noEditPoints="1" noAdjustHandles="1" noChangeArrowheads="1" noChangeShapeType="1" noTextEdit="1"/>
              </p:cNvSpPr>
              <p:nvPr/>
            </p:nvSpPr>
            <p:spPr>
              <a:xfrm>
                <a:off x="2509991" y="3558214"/>
                <a:ext cx="2601674" cy="840295"/>
              </a:xfrm>
              <a:prstGeom prst="rect">
                <a:avLst/>
              </a:prstGeom>
              <a:blipFill>
                <a:blip r:embed="rId4"/>
                <a:stretch>
                  <a:fillRect/>
                </a:stretch>
              </a:blipFill>
            </p:spPr>
            <p:txBody>
              <a:bodyPr/>
              <a:lstStyle/>
              <a:p>
                <a:r>
                  <a:rPr lang="en-GB">
                    <a:noFill/>
                  </a:rPr>
                  <a:t> </a:t>
                </a:r>
              </a:p>
            </p:txBody>
          </p:sp>
        </mc:Fallback>
      </mc:AlternateContent>
      <p:cxnSp>
        <p:nvCxnSpPr>
          <p:cNvPr id="16" name="Straight Connector 15">
            <a:extLst>
              <a:ext uri="{FF2B5EF4-FFF2-40B4-BE49-F238E27FC236}">
                <a16:creationId xmlns:a16="http://schemas.microsoft.com/office/drawing/2014/main" id="{4CDB6931-42BC-28BA-9525-479B30E80E32}"/>
              </a:ext>
            </a:extLst>
          </p:cNvPr>
          <p:cNvCxnSpPr>
            <a:cxnSpLocks/>
          </p:cNvCxnSpPr>
          <p:nvPr/>
        </p:nvCxnSpPr>
        <p:spPr>
          <a:xfrm flipV="1">
            <a:off x="8937523" y="2405799"/>
            <a:ext cx="0" cy="779853"/>
          </a:xfrm>
          <a:prstGeom prst="line">
            <a:avLst/>
          </a:prstGeom>
          <a:ln w="2222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F659C8A-BC17-8ED6-75E5-AB33C5AB2E20}"/>
              </a:ext>
            </a:extLst>
          </p:cNvPr>
          <p:cNvCxnSpPr>
            <a:cxnSpLocks/>
          </p:cNvCxnSpPr>
          <p:nvPr/>
        </p:nvCxnSpPr>
        <p:spPr>
          <a:xfrm flipV="1">
            <a:off x="9302218" y="2469602"/>
            <a:ext cx="0" cy="959398"/>
          </a:xfrm>
          <a:prstGeom prst="line">
            <a:avLst/>
          </a:prstGeom>
          <a:ln w="2222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5FA714E-F888-954B-BEE9-1AA15A6E2CD4}"/>
              </a:ext>
            </a:extLst>
          </p:cNvPr>
          <p:cNvCxnSpPr>
            <a:cxnSpLocks/>
          </p:cNvCxnSpPr>
          <p:nvPr/>
        </p:nvCxnSpPr>
        <p:spPr>
          <a:xfrm flipV="1">
            <a:off x="9920748" y="2611997"/>
            <a:ext cx="0" cy="313660"/>
          </a:xfrm>
          <a:prstGeom prst="line">
            <a:avLst/>
          </a:prstGeom>
          <a:ln w="2222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5277A28-A392-A283-EDC9-4C55A9277264}"/>
              </a:ext>
            </a:extLst>
          </p:cNvPr>
          <p:cNvCxnSpPr>
            <a:cxnSpLocks/>
          </p:cNvCxnSpPr>
          <p:nvPr/>
        </p:nvCxnSpPr>
        <p:spPr>
          <a:xfrm flipV="1">
            <a:off x="10043652" y="2199602"/>
            <a:ext cx="0" cy="412395"/>
          </a:xfrm>
          <a:prstGeom prst="line">
            <a:avLst/>
          </a:prstGeom>
          <a:ln w="2222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D3B4D73-1A74-1F9A-C022-C1847A3444F1}"/>
              </a:ext>
            </a:extLst>
          </p:cNvPr>
          <p:cNvCxnSpPr>
            <a:cxnSpLocks/>
          </p:cNvCxnSpPr>
          <p:nvPr/>
        </p:nvCxnSpPr>
        <p:spPr>
          <a:xfrm flipV="1">
            <a:off x="10707329" y="2106574"/>
            <a:ext cx="0" cy="633028"/>
          </a:xfrm>
          <a:prstGeom prst="line">
            <a:avLst/>
          </a:prstGeom>
          <a:ln w="2222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2E2D40C-9707-148A-F317-585F1E68C260}"/>
              </a:ext>
            </a:extLst>
          </p:cNvPr>
          <p:cNvCxnSpPr>
            <a:cxnSpLocks/>
          </p:cNvCxnSpPr>
          <p:nvPr/>
        </p:nvCxnSpPr>
        <p:spPr>
          <a:xfrm flipV="1">
            <a:off x="9474283" y="2534830"/>
            <a:ext cx="0" cy="324000"/>
          </a:xfrm>
          <a:prstGeom prst="line">
            <a:avLst/>
          </a:prstGeom>
          <a:ln w="22225">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34" name="Content Placeholder 2">
            <a:extLst>
              <a:ext uri="{FF2B5EF4-FFF2-40B4-BE49-F238E27FC236}">
                <a16:creationId xmlns:a16="http://schemas.microsoft.com/office/drawing/2014/main" id="{0E6AFD4E-76D3-FC63-F7C4-1A80BABB8131}"/>
              </a:ext>
            </a:extLst>
          </p:cNvPr>
          <p:cNvSpPr txBox="1">
            <a:spLocks/>
          </p:cNvSpPr>
          <p:nvPr/>
        </p:nvSpPr>
        <p:spPr>
          <a:xfrm>
            <a:off x="540000" y="4478061"/>
            <a:ext cx="10794797" cy="993936"/>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How do we change the parameters (such as w) so that we minimize the MSE?</a:t>
            </a:r>
          </a:p>
          <a:p>
            <a:pPr lvl="1"/>
            <a:r>
              <a:rPr lang="en-US" sz="2000" dirty="0"/>
              <a:t>Update the value of the parameter using its gradient </a:t>
            </a:r>
            <a:r>
              <a:rPr lang="en-US" sz="2000" b="1" dirty="0"/>
              <a:t>(gradient descent)</a:t>
            </a:r>
            <a:endParaRPr lang="en-US" b="1" dirty="0"/>
          </a:p>
        </p:txBody>
      </p:sp>
    </p:spTree>
    <p:extLst>
      <p:ext uri="{BB962C8B-B14F-4D97-AF65-F5344CB8AC3E}">
        <p14:creationId xmlns:p14="http://schemas.microsoft.com/office/powerpoint/2010/main" val="1827435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0D4F12A-6EBC-9D7C-8D80-A1CB57BFA3F1}"/>
              </a:ext>
            </a:extLst>
          </p:cNvPr>
          <p:cNvSpPr>
            <a:spLocks noGrp="1"/>
          </p:cNvSpPr>
          <p:nvPr>
            <p:ph type="title"/>
          </p:nvPr>
        </p:nvSpPr>
        <p:spPr>
          <a:xfrm>
            <a:off x="235527" y="137752"/>
            <a:ext cx="6032926" cy="666605"/>
          </a:xfrm>
        </p:spPr>
        <p:txBody>
          <a:bodyPr>
            <a:normAutofit fontScale="90000"/>
          </a:bodyPr>
          <a:lstStyle/>
          <a:p>
            <a:r>
              <a:rPr lang="en-US" dirty="0"/>
              <a:t>Linear Regression (Single Feature):</a:t>
            </a:r>
          </a:p>
        </p:txBody>
      </p:sp>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12</a:t>
            </a:fld>
            <a:endParaRPr lang="en-US" dirty="0">
              <a:solidFill>
                <a:schemeClr val="tx1">
                  <a:lumMod val="75000"/>
                </a:schemeClr>
              </a:solidFill>
              <a:latin typeface="Euphemia" panose="020B0503040102020104" pitchFamily="34" charset="0"/>
            </a:endParaRPr>
          </a:p>
        </p:txBody>
      </p:sp>
      <p:sp>
        <p:nvSpPr>
          <p:cNvPr id="12" name="TextBox 2">
            <a:extLst>
              <a:ext uri="{FF2B5EF4-FFF2-40B4-BE49-F238E27FC236}">
                <a16:creationId xmlns:a16="http://schemas.microsoft.com/office/drawing/2014/main" id="{A7347F02-861B-1E0C-4C6D-9569D527E682}"/>
              </a:ext>
            </a:extLst>
          </p:cNvPr>
          <p:cNvSpPr txBox="1"/>
          <p:nvPr/>
        </p:nvSpPr>
        <p:spPr>
          <a:xfrm>
            <a:off x="0" y="6512209"/>
            <a:ext cx="9605894" cy="24622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000" dirty="0">
                <a:solidFill>
                  <a:schemeClr val="tx1">
                    <a:lumMod val="65000"/>
                  </a:schemeClr>
                </a:solidFill>
                <a:latin typeface="Euphemia" panose="020B0503040102020104" pitchFamily="34" charset="0"/>
                <a:ea typeface="Assistant Light"/>
                <a:cs typeface="Assistant Light"/>
                <a:sym typeface="Assistant Light"/>
              </a:rPr>
              <a:t>Credit: deeplearning.ai</a:t>
            </a:r>
          </a:p>
        </p:txBody>
      </p:sp>
      <p:sp>
        <p:nvSpPr>
          <p:cNvPr id="34" name="Content Placeholder 2">
            <a:extLst>
              <a:ext uri="{FF2B5EF4-FFF2-40B4-BE49-F238E27FC236}">
                <a16:creationId xmlns:a16="http://schemas.microsoft.com/office/drawing/2014/main" id="{0E6AFD4E-76D3-FC63-F7C4-1A80BABB8131}"/>
              </a:ext>
            </a:extLst>
          </p:cNvPr>
          <p:cNvSpPr txBox="1">
            <a:spLocks/>
          </p:cNvSpPr>
          <p:nvPr/>
        </p:nvSpPr>
        <p:spPr>
          <a:xfrm>
            <a:off x="540000" y="1490194"/>
            <a:ext cx="10794797" cy="993936"/>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How do we change the parameters (such as w) of the network to minimize the MSE?</a:t>
            </a:r>
          </a:p>
          <a:p>
            <a:pPr lvl="1"/>
            <a:r>
              <a:rPr lang="en-US" sz="2000" dirty="0"/>
              <a:t>Examine how MSE is calculated in terms of a </a:t>
            </a:r>
            <a:r>
              <a:rPr lang="en-US" sz="2000" b="1" dirty="0"/>
              <a:t>computation diagram</a:t>
            </a:r>
            <a:endParaRPr lang="en-US" dirty="0"/>
          </a:p>
        </p:txBody>
      </p:sp>
      <p:sp>
        <p:nvSpPr>
          <p:cNvPr id="11" name="Rectangle 10">
            <a:extLst>
              <a:ext uri="{FF2B5EF4-FFF2-40B4-BE49-F238E27FC236}">
                <a16:creationId xmlns:a16="http://schemas.microsoft.com/office/drawing/2014/main" id="{0301A739-EFDF-7A65-CE2A-2C7596472EDF}"/>
              </a:ext>
            </a:extLst>
          </p:cNvPr>
          <p:cNvSpPr/>
          <p:nvPr/>
        </p:nvSpPr>
        <p:spPr>
          <a:xfrm>
            <a:off x="3219251" y="2495728"/>
            <a:ext cx="421105" cy="4211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a:t>
            </a:r>
            <a:endParaRPr lang="en-GB" dirty="0">
              <a:solidFill>
                <a:schemeClr val="bg1"/>
              </a:solidFill>
            </a:endParaRPr>
          </a:p>
        </p:txBody>
      </p:sp>
      <p:sp>
        <p:nvSpPr>
          <p:cNvPr id="13" name="Rectangle 12">
            <a:extLst>
              <a:ext uri="{FF2B5EF4-FFF2-40B4-BE49-F238E27FC236}">
                <a16:creationId xmlns:a16="http://schemas.microsoft.com/office/drawing/2014/main" id="{8481DEE1-89B4-3B2B-05D8-C3E9A573D915}"/>
              </a:ext>
            </a:extLst>
          </p:cNvPr>
          <p:cNvSpPr/>
          <p:nvPr/>
        </p:nvSpPr>
        <p:spPr>
          <a:xfrm>
            <a:off x="3219251" y="2958923"/>
            <a:ext cx="421105" cy="4211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w</a:t>
            </a:r>
            <a:endParaRPr lang="en-GB" dirty="0">
              <a:solidFill>
                <a:schemeClr val="bg1"/>
              </a:solidFill>
            </a:endParaRPr>
          </a:p>
        </p:txBody>
      </p: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591198FC-430F-58C3-38EF-301C3E687132}"/>
                  </a:ext>
                </a:extLst>
              </p:cNvPr>
              <p:cNvSpPr/>
              <p:nvPr/>
            </p:nvSpPr>
            <p:spPr>
              <a:xfrm>
                <a:off x="4241934" y="2958922"/>
                <a:ext cx="1435770" cy="4211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𝑍</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𝑤𝑥</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𝑏</m:t>
                      </m:r>
                    </m:oMath>
                  </m:oMathPara>
                </a14:m>
                <a:endParaRPr lang="en-GB" dirty="0">
                  <a:solidFill>
                    <a:schemeClr val="bg1"/>
                  </a:solidFill>
                </a:endParaRPr>
              </a:p>
            </p:txBody>
          </p:sp>
        </mc:Choice>
        <mc:Fallback xmlns="">
          <p:sp>
            <p:nvSpPr>
              <p:cNvPr id="14" name="Rectangle 13">
                <a:extLst>
                  <a:ext uri="{FF2B5EF4-FFF2-40B4-BE49-F238E27FC236}">
                    <a16:creationId xmlns:a16="http://schemas.microsoft.com/office/drawing/2014/main" id="{591198FC-430F-58C3-38EF-301C3E687132}"/>
                  </a:ext>
                </a:extLst>
              </p:cNvPr>
              <p:cNvSpPr>
                <a:spLocks noRot="1" noChangeAspect="1" noMove="1" noResize="1" noEditPoints="1" noAdjustHandles="1" noChangeArrowheads="1" noChangeShapeType="1" noTextEdit="1"/>
              </p:cNvSpPr>
              <p:nvPr/>
            </p:nvSpPr>
            <p:spPr>
              <a:xfrm>
                <a:off x="4241934" y="2958922"/>
                <a:ext cx="1435770" cy="421105"/>
              </a:xfrm>
              <a:prstGeom prst="rect">
                <a:avLst/>
              </a:prstGeom>
              <a:blipFill>
                <a:blip r:embed="rId3"/>
                <a:stretch>
                  <a:fillRect/>
                </a:stretch>
              </a:blipFill>
            </p:spPr>
            <p:txBody>
              <a:bodyPr/>
              <a:lstStyle/>
              <a:p>
                <a:r>
                  <a:rPr lang="en-GB">
                    <a:noFill/>
                  </a:rPr>
                  <a:t> </a:t>
                </a:r>
              </a:p>
            </p:txBody>
          </p:sp>
        </mc:Fallback>
      </mc:AlternateContent>
      <p:sp>
        <p:nvSpPr>
          <p:cNvPr id="15" name="Rectangle 14">
            <a:extLst>
              <a:ext uri="{FF2B5EF4-FFF2-40B4-BE49-F238E27FC236}">
                <a16:creationId xmlns:a16="http://schemas.microsoft.com/office/drawing/2014/main" id="{8C2016B9-439C-5231-5602-4941371216B9}"/>
              </a:ext>
            </a:extLst>
          </p:cNvPr>
          <p:cNvSpPr/>
          <p:nvPr/>
        </p:nvSpPr>
        <p:spPr>
          <a:xfrm>
            <a:off x="7996508" y="2959414"/>
            <a:ext cx="749969" cy="4211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MSE</a:t>
            </a:r>
            <a:endParaRPr lang="en-GB" dirty="0">
              <a:solidFill>
                <a:schemeClr val="bg1"/>
              </a:solidFill>
            </a:endParaRPr>
          </a:p>
        </p:txBody>
      </p:sp>
      <p:cxnSp>
        <p:nvCxnSpPr>
          <p:cNvPr id="18" name="Straight Arrow Connector 17">
            <a:extLst>
              <a:ext uri="{FF2B5EF4-FFF2-40B4-BE49-F238E27FC236}">
                <a16:creationId xmlns:a16="http://schemas.microsoft.com/office/drawing/2014/main" id="{A2C3EDAB-5894-2F9F-D4F6-7BBCB64E4723}"/>
              </a:ext>
            </a:extLst>
          </p:cNvPr>
          <p:cNvCxnSpPr>
            <a:cxnSpLocks/>
            <a:stCxn id="11" idx="3"/>
            <a:endCxn id="14" idx="1"/>
          </p:cNvCxnSpPr>
          <p:nvPr/>
        </p:nvCxnSpPr>
        <p:spPr>
          <a:xfrm>
            <a:off x="3640356" y="2706281"/>
            <a:ext cx="601578" cy="4631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C943851-C7C0-8D32-9034-CE7520769E93}"/>
              </a:ext>
            </a:extLst>
          </p:cNvPr>
          <p:cNvCxnSpPr>
            <a:cxnSpLocks/>
            <a:stCxn id="13" idx="3"/>
            <a:endCxn id="14" idx="1"/>
          </p:cNvCxnSpPr>
          <p:nvPr/>
        </p:nvCxnSpPr>
        <p:spPr>
          <a:xfrm flipV="1">
            <a:off x="3640356" y="3169475"/>
            <a:ext cx="601578"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1841DE9-EAE5-8AC2-612E-A3981B158A90}"/>
              </a:ext>
            </a:extLst>
          </p:cNvPr>
          <p:cNvCxnSpPr>
            <a:cxnSpLocks/>
            <a:stCxn id="14" idx="3"/>
            <a:endCxn id="3" idx="1"/>
          </p:cNvCxnSpPr>
          <p:nvPr/>
        </p:nvCxnSpPr>
        <p:spPr>
          <a:xfrm>
            <a:off x="5677704" y="3169475"/>
            <a:ext cx="7009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Content Placeholder 2">
            <a:extLst>
              <a:ext uri="{FF2B5EF4-FFF2-40B4-BE49-F238E27FC236}">
                <a16:creationId xmlns:a16="http://schemas.microsoft.com/office/drawing/2014/main" id="{4339392E-A88D-0C11-F9A9-435A27E12EEF}"/>
              </a:ext>
            </a:extLst>
          </p:cNvPr>
          <p:cNvSpPr txBox="1">
            <a:spLocks/>
          </p:cNvSpPr>
          <p:nvPr/>
        </p:nvSpPr>
        <p:spPr>
          <a:xfrm>
            <a:off x="540000" y="3569440"/>
            <a:ext cx="10794797" cy="906967"/>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Consider derivatives of MSE with respect to w and b</a:t>
            </a:r>
          </a:p>
          <a:p>
            <a:pPr lvl="1"/>
            <a:r>
              <a:rPr lang="en-US" dirty="0"/>
              <a:t>Use chain rule to get</a:t>
            </a: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8DDBD8D9-3FC1-FC64-1E31-6B8A50D24995}"/>
                  </a:ext>
                </a:extLst>
              </p:cNvPr>
              <p:cNvSpPr txBox="1"/>
              <p:nvPr/>
            </p:nvSpPr>
            <p:spPr>
              <a:xfrm>
                <a:off x="2729194" y="4537718"/>
                <a:ext cx="2637132" cy="5749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𝑑𝑤</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den>
                      </m:f>
                      <m:f>
                        <m:fPr>
                          <m:ctrlPr>
                            <a:rPr lang="en-US" b="0" i="1" smtClean="0">
                              <a:latin typeface="Cambria Math" panose="02040503050406030204" pitchFamily="18" charset="0"/>
                            </a:rPr>
                          </m:ctrlPr>
                        </m:fPr>
                        <m:num>
                          <m:r>
                            <a:rPr lang="en-US" b="0" i="1" smtClean="0">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num>
                        <m:den>
                          <m:r>
                            <a:rPr lang="en-US" b="0" i="1" smtClean="0">
                              <a:latin typeface="Cambria Math" panose="02040503050406030204" pitchFamily="18" charset="0"/>
                            </a:rPr>
                            <m:t>𝑑𝑍</m:t>
                          </m:r>
                        </m:den>
                      </m:f>
                      <m:f>
                        <m:fPr>
                          <m:ctrlPr>
                            <a:rPr lang="en-US" i="1">
                              <a:latin typeface="Cambria Math" panose="02040503050406030204" pitchFamily="18" charset="0"/>
                            </a:rPr>
                          </m:ctrlPr>
                        </m:fPr>
                        <m:num>
                          <m:r>
                            <a:rPr lang="en-US" i="1">
                              <a:latin typeface="Cambria Math" panose="02040503050406030204" pitchFamily="18" charset="0"/>
                            </a:rPr>
                            <m:t>𝑑</m:t>
                          </m:r>
                          <m:r>
                            <a:rPr lang="en-US" b="0" i="1" smtClean="0">
                              <a:latin typeface="Cambria Math" panose="02040503050406030204" pitchFamily="18" charset="0"/>
                            </a:rPr>
                            <m:t>𝑍</m:t>
                          </m:r>
                        </m:num>
                        <m:den>
                          <m:r>
                            <a:rPr lang="en-US" i="1">
                              <a:latin typeface="Cambria Math" panose="02040503050406030204" pitchFamily="18" charset="0"/>
                            </a:rPr>
                            <m:t>𝑑𝑤</m:t>
                          </m:r>
                        </m:den>
                      </m:f>
                    </m:oMath>
                  </m:oMathPara>
                </a14:m>
                <a:endParaRPr lang="en-GB" dirty="0"/>
              </a:p>
            </p:txBody>
          </p:sp>
        </mc:Choice>
        <mc:Fallback xmlns="">
          <p:sp>
            <p:nvSpPr>
              <p:cNvPr id="33" name="TextBox 32">
                <a:extLst>
                  <a:ext uri="{FF2B5EF4-FFF2-40B4-BE49-F238E27FC236}">
                    <a16:creationId xmlns:a16="http://schemas.microsoft.com/office/drawing/2014/main" id="{8DDBD8D9-3FC1-FC64-1E31-6B8A50D24995}"/>
                  </a:ext>
                </a:extLst>
              </p:cNvPr>
              <p:cNvSpPr txBox="1">
                <a:spLocks noRot="1" noChangeAspect="1" noMove="1" noResize="1" noEditPoints="1" noAdjustHandles="1" noChangeArrowheads="1" noChangeShapeType="1" noTextEdit="1"/>
              </p:cNvSpPr>
              <p:nvPr/>
            </p:nvSpPr>
            <p:spPr>
              <a:xfrm>
                <a:off x="2729194" y="4537718"/>
                <a:ext cx="2637132" cy="574901"/>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5CD02586-AE3A-BDC5-917F-36836154EAF3}"/>
                  </a:ext>
                </a:extLst>
              </p:cNvPr>
              <p:cNvSpPr txBox="1"/>
              <p:nvPr/>
            </p:nvSpPr>
            <p:spPr>
              <a:xfrm>
                <a:off x="6826445" y="4527478"/>
                <a:ext cx="2590581" cy="5749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𝑑𝑏</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den>
                      </m:f>
                      <m:f>
                        <m:fPr>
                          <m:ctrlPr>
                            <a:rPr lang="en-US" i="1">
                              <a:latin typeface="Cambria Math" panose="02040503050406030204" pitchFamily="18" charset="0"/>
                            </a:rPr>
                          </m:ctrlPr>
                        </m:fPr>
                        <m:num>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num>
                        <m:den>
                          <m:r>
                            <a:rPr lang="en-US" i="1">
                              <a:latin typeface="Cambria Math" panose="02040503050406030204" pitchFamily="18" charset="0"/>
                            </a:rPr>
                            <m:t>𝑑</m:t>
                          </m:r>
                          <m:r>
                            <a:rPr lang="en-US" b="0" i="1" smtClean="0">
                              <a:latin typeface="Cambria Math" panose="02040503050406030204" pitchFamily="18" charset="0"/>
                            </a:rPr>
                            <m:t>𝑍</m:t>
                          </m:r>
                        </m:den>
                      </m:f>
                      <m:f>
                        <m:fPr>
                          <m:ctrlPr>
                            <a:rPr lang="en-US" b="0" i="1" smtClean="0">
                              <a:latin typeface="Cambria Math" panose="02040503050406030204" pitchFamily="18" charset="0"/>
                            </a:rPr>
                          </m:ctrlPr>
                        </m:fPr>
                        <m:num>
                          <m:r>
                            <a:rPr lang="en-US" b="0" i="1" smtClean="0">
                              <a:latin typeface="Cambria Math" panose="02040503050406030204" pitchFamily="18" charset="0"/>
                            </a:rPr>
                            <m:t>𝑑𝑍</m:t>
                          </m:r>
                        </m:num>
                        <m:den>
                          <m:r>
                            <a:rPr lang="en-US" b="0" i="1" smtClean="0">
                              <a:latin typeface="Cambria Math" panose="02040503050406030204" pitchFamily="18" charset="0"/>
                            </a:rPr>
                            <m:t>𝑑𝑏</m:t>
                          </m:r>
                        </m:den>
                      </m:f>
                    </m:oMath>
                  </m:oMathPara>
                </a14:m>
                <a:endParaRPr lang="en-GB" dirty="0"/>
              </a:p>
            </p:txBody>
          </p:sp>
        </mc:Choice>
        <mc:Fallback xmlns="">
          <p:sp>
            <p:nvSpPr>
              <p:cNvPr id="35" name="TextBox 34">
                <a:extLst>
                  <a:ext uri="{FF2B5EF4-FFF2-40B4-BE49-F238E27FC236}">
                    <a16:creationId xmlns:a16="http://schemas.microsoft.com/office/drawing/2014/main" id="{5CD02586-AE3A-BDC5-917F-36836154EAF3}"/>
                  </a:ext>
                </a:extLst>
              </p:cNvPr>
              <p:cNvSpPr txBox="1">
                <a:spLocks noRot="1" noChangeAspect="1" noMove="1" noResize="1" noEditPoints="1" noAdjustHandles="1" noChangeArrowheads="1" noChangeShapeType="1" noTextEdit="1"/>
              </p:cNvSpPr>
              <p:nvPr/>
            </p:nvSpPr>
            <p:spPr>
              <a:xfrm>
                <a:off x="6826445" y="4527478"/>
                <a:ext cx="2590581" cy="574901"/>
              </a:xfrm>
              <a:prstGeom prst="rect">
                <a:avLst/>
              </a:prstGeom>
              <a:blipFill>
                <a:blip r:embed="rId5"/>
                <a:stretch>
                  <a:fillRect/>
                </a:stretch>
              </a:blipFill>
            </p:spPr>
            <p:txBody>
              <a:bodyPr/>
              <a:lstStyle/>
              <a:p>
                <a:r>
                  <a:rPr lang="en-GB">
                    <a:noFill/>
                  </a:rPr>
                  <a:t> </a:t>
                </a:r>
              </a:p>
            </p:txBody>
          </p:sp>
        </mc:Fallback>
      </mc:AlternateContent>
      <p:sp>
        <p:nvSpPr>
          <p:cNvPr id="38" name="Content Placeholder 2">
            <a:extLst>
              <a:ext uri="{FF2B5EF4-FFF2-40B4-BE49-F238E27FC236}">
                <a16:creationId xmlns:a16="http://schemas.microsoft.com/office/drawing/2014/main" id="{D3C15792-FDDC-1186-CF18-AB7EB101D820}"/>
              </a:ext>
            </a:extLst>
          </p:cNvPr>
          <p:cNvSpPr txBox="1">
            <a:spLocks/>
          </p:cNvSpPr>
          <p:nvPr/>
        </p:nvSpPr>
        <p:spPr>
          <a:xfrm>
            <a:off x="540000" y="5114945"/>
            <a:ext cx="10794797" cy="906967"/>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See that we are calculating derivatives from the output layer to the input layer (backwards)</a:t>
            </a:r>
            <a:endParaRPr lang="en-US" dirty="0"/>
          </a:p>
        </p:txBody>
      </p:sp>
      <p:sp>
        <p:nvSpPr>
          <p:cNvPr id="39" name="Content Placeholder 2">
            <a:extLst>
              <a:ext uri="{FF2B5EF4-FFF2-40B4-BE49-F238E27FC236}">
                <a16:creationId xmlns:a16="http://schemas.microsoft.com/office/drawing/2014/main" id="{67113B5E-16E1-0205-6CA1-58B90D7225AE}"/>
              </a:ext>
            </a:extLst>
          </p:cNvPr>
          <p:cNvSpPr txBox="1">
            <a:spLocks/>
          </p:cNvSpPr>
          <p:nvPr/>
        </p:nvSpPr>
        <p:spPr>
          <a:xfrm>
            <a:off x="539999" y="5728352"/>
            <a:ext cx="10794797" cy="684287"/>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dirty="0"/>
              <a:t>Backpropagation!</a:t>
            </a:r>
            <a:endParaRPr lang="en-US" b="1" dirty="0"/>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55CD952F-11EC-66F8-99E4-B0E3C038A586}"/>
                  </a:ext>
                </a:extLst>
              </p:cNvPr>
              <p:cNvSpPr/>
              <p:nvPr/>
            </p:nvSpPr>
            <p:spPr>
              <a:xfrm>
                <a:off x="6378677" y="2958922"/>
                <a:ext cx="916858" cy="4211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i="1" smtClean="0">
                              <a:solidFill>
                                <a:schemeClr val="bg1"/>
                              </a:solidFill>
                              <a:latin typeface="Cambria Math" panose="02040503050406030204" pitchFamily="18" charset="0"/>
                            </a:rPr>
                          </m:ctrlPr>
                        </m:accPr>
                        <m:e>
                          <m:r>
                            <a:rPr lang="en-US" i="1">
                              <a:solidFill>
                                <a:schemeClr val="bg1"/>
                              </a:solidFill>
                              <a:latin typeface="Cambria Math" panose="02040503050406030204" pitchFamily="18" charset="0"/>
                            </a:rPr>
                            <m:t>𝑦</m:t>
                          </m:r>
                        </m:e>
                      </m:acc>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𝑍</m:t>
                      </m:r>
                    </m:oMath>
                  </m:oMathPara>
                </a14:m>
                <a:endParaRPr lang="en-GB" dirty="0">
                  <a:solidFill>
                    <a:schemeClr val="bg1"/>
                  </a:solidFill>
                </a:endParaRPr>
              </a:p>
            </p:txBody>
          </p:sp>
        </mc:Choice>
        <mc:Fallback xmlns="">
          <p:sp>
            <p:nvSpPr>
              <p:cNvPr id="3" name="Rectangle 2">
                <a:extLst>
                  <a:ext uri="{FF2B5EF4-FFF2-40B4-BE49-F238E27FC236}">
                    <a16:creationId xmlns:a16="http://schemas.microsoft.com/office/drawing/2014/main" id="{55CD952F-11EC-66F8-99E4-B0E3C038A586}"/>
                  </a:ext>
                </a:extLst>
              </p:cNvPr>
              <p:cNvSpPr>
                <a:spLocks noRot="1" noChangeAspect="1" noMove="1" noResize="1" noEditPoints="1" noAdjustHandles="1" noChangeArrowheads="1" noChangeShapeType="1" noTextEdit="1"/>
              </p:cNvSpPr>
              <p:nvPr/>
            </p:nvSpPr>
            <p:spPr>
              <a:xfrm>
                <a:off x="6378677" y="2958922"/>
                <a:ext cx="916858" cy="421105"/>
              </a:xfrm>
              <a:prstGeom prst="rect">
                <a:avLst/>
              </a:prstGeom>
              <a:blipFill>
                <a:blip r:embed="rId6"/>
                <a:stretch>
                  <a:fillRect/>
                </a:stretch>
              </a:blipFill>
            </p:spPr>
            <p:txBody>
              <a:bodyPr/>
              <a:lstStyle/>
              <a:p>
                <a:r>
                  <a:rPr lang="en-GB">
                    <a:noFill/>
                  </a:rPr>
                  <a:t> </a:t>
                </a:r>
              </a:p>
            </p:txBody>
          </p:sp>
        </mc:Fallback>
      </mc:AlternateContent>
      <p:cxnSp>
        <p:nvCxnSpPr>
          <p:cNvPr id="10" name="Straight Arrow Connector 9">
            <a:extLst>
              <a:ext uri="{FF2B5EF4-FFF2-40B4-BE49-F238E27FC236}">
                <a16:creationId xmlns:a16="http://schemas.microsoft.com/office/drawing/2014/main" id="{9B965226-94C5-43F5-558A-9ED3C8727B6F}"/>
              </a:ext>
            </a:extLst>
          </p:cNvPr>
          <p:cNvCxnSpPr>
            <a:cxnSpLocks/>
            <a:stCxn id="3" idx="3"/>
            <a:endCxn id="15" idx="1"/>
          </p:cNvCxnSpPr>
          <p:nvPr/>
        </p:nvCxnSpPr>
        <p:spPr>
          <a:xfrm>
            <a:off x="7295535" y="3169475"/>
            <a:ext cx="700973" cy="49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8417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5" grpId="0"/>
      <p:bldP spid="38" grpId="0"/>
      <p:bldP spid="3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0D4F12A-6EBC-9D7C-8D80-A1CB57BFA3F1}"/>
              </a:ext>
            </a:extLst>
          </p:cNvPr>
          <p:cNvSpPr>
            <a:spLocks noGrp="1"/>
          </p:cNvSpPr>
          <p:nvPr>
            <p:ph type="title"/>
          </p:nvPr>
        </p:nvSpPr>
        <p:spPr/>
        <p:txBody>
          <a:bodyPr>
            <a:normAutofit fontScale="90000"/>
          </a:bodyPr>
          <a:lstStyle/>
          <a:p>
            <a:r>
              <a:rPr lang="en-US" dirty="0"/>
              <a:t>Linear Regression (Single Feature):</a:t>
            </a:r>
          </a:p>
        </p:txBody>
      </p:sp>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13</a:t>
            </a:fld>
            <a:endParaRPr lang="en-US" dirty="0">
              <a:solidFill>
                <a:schemeClr val="tx1">
                  <a:lumMod val="75000"/>
                </a:schemeClr>
              </a:solidFill>
              <a:latin typeface="Euphemia" panose="020B0503040102020104" pitchFamily="34" charset="0"/>
            </a:endParaRPr>
          </a:p>
        </p:txBody>
      </p:sp>
      <p:sp>
        <p:nvSpPr>
          <p:cNvPr id="32" name="Content Placeholder 2">
            <a:extLst>
              <a:ext uri="{FF2B5EF4-FFF2-40B4-BE49-F238E27FC236}">
                <a16:creationId xmlns:a16="http://schemas.microsoft.com/office/drawing/2014/main" id="{4339392E-A88D-0C11-F9A9-435A27E12EEF}"/>
              </a:ext>
            </a:extLst>
          </p:cNvPr>
          <p:cNvSpPr txBox="1">
            <a:spLocks/>
          </p:cNvSpPr>
          <p:nvPr/>
        </p:nvSpPr>
        <p:spPr>
          <a:xfrm>
            <a:off x="539998" y="1490194"/>
            <a:ext cx="10794797" cy="906967"/>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Consider derivatives of MSE with respect to w and b</a:t>
            </a:r>
          </a:p>
          <a:p>
            <a:pPr lvl="1"/>
            <a:r>
              <a:rPr lang="en-US" dirty="0"/>
              <a:t>Use chain rule to get:</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A93C6DF-5404-83CD-7BBF-C5382A83D0CA}"/>
                  </a:ext>
                </a:extLst>
              </p:cNvPr>
              <p:cNvSpPr txBox="1"/>
              <p:nvPr/>
            </p:nvSpPr>
            <p:spPr>
              <a:xfrm>
                <a:off x="1587306" y="3423667"/>
                <a:ext cx="3780000" cy="86400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𝑀𝑆𝐸</m:t>
                          </m:r>
                          <m:r>
                            <a:rPr lang="en-US" i="1">
                              <a:latin typeface="Cambria Math" panose="02040503050406030204" pitchFamily="18" charset="0"/>
                            </a:rPr>
                            <m:t>)</m:t>
                          </m:r>
                        </m:num>
                        <m:den>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𝑑</m:t>
                          </m:r>
                        </m:num>
                        <m:den>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den>
                      </m:f>
                      <m:d>
                        <m:dPr>
                          <m:ctrlPr>
                            <a:rPr lang="en-US" b="0"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𝑚</m:t>
                              </m:r>
                            </m:den>
                          </m:f>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𝑚</m:t>
                              </m:r>
                            </m:sup>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e>
                          </m:nary>
                        </m:e>
                      </m:d>
                    </m:oMath>
                  </m:oMathPara>
                </a14:m>
                <a:endParaRPr lang="en-GB" dirty="0"/>
              </a:p>
            </p:txBody>
          </p:sp>
        </mc:Choice>
        <mc:Fallback xmlns="">
          <p:sp>
            <p:nvSpPr>
              <p:cNvPr id="4" name="TextBox 3">
                <a:extLst>
                  <a:ext uri="{FF2B5EF4-FFF2-40B4-BE49-F238E27FC236}">
                    <a16:creationId xmlns:a16="http://schemas.microsoft.com/office/drawing/2014/main" id="{CA93C6DF-5404-83CD-7BBF-C5382A83D0CA}"/>
                  </a:ext>
                </a:extLst>
              </p:cNvPr>
              <p:cNvSpPr txBox="1">
                <a:spLocks noRot="1" noChangeAspect="1" noMove="1" noResize="1" noEditPoints="1" noAdjustHandles="1" noChangeArrowheads="1" noChangeShapeType="1" noTextEdit="1"/>
              </p:cNvSpPr>
              <p:nvPr/>
            </p:nvSpPr>
            <p:spPr>
              <a:xfrm>
                <a:off x="1587306" y="3423667"/>
                <a:ext cx="3780000" cy="864000"/>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C00BCE0-FFE4-5409-80D5-60A985443F05}"/>
                  </a:ext>
                </a:extLst>
              </p:cNvPr>
              <p:cNvSpPr txBox="1"/>
              <p:nvPr/>
            </p:nvSpPr>
            <p:spPr>
              <a:xfrm>
                <a:off x="6642072" y="3469705"/>
                <a:ext cx="3780000" cy="86400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𝑀𝑆𝐸</m:t>
                          </m:r>
                          <m:r>
                            <a:rPr lang="en-US" i="1">
                              <a:latin typeface="Cambria Math" panose="02040503050406030204" pitchFamily="18" charset="0"/>
                            </a:rPr>
                            <m:t>)</m:t>
                          </m:r>
                        </m:num>
                        <m:den>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𝑚</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m:t>
                          </m:r>
                          <m:r>
                            <m:rPr>
                              <m:brk m:alnAt="23"/>
                            </m:rPr>
                            <a:rPr lang="en-US" b="0" i="1" smtClean="0">
                              <a:latin typeface="Cambria Math" panose="02040503050406030204" pitchFamily="18" charset="0"/>
                            </a:rPr>
                            <m:t>1</m:t>
                          </m:r>
                        </m:sub>
                        <m:sup>
                          <m:r>
                            <a:rPr lang="en-US" b="0" i="1" smtClean="0">
                              <a:latin typeface="Cambria Math" panose="02040503050406030204" pitchFamily="18" charset="0"/>
                            </a:rPr>
                            <m:t>𝑚</m:t>
                          </m:r>
                        </m:sup>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𝑑</m:t>
                                  </m:r>
                                </m:num>
                                <m:den>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e>
                          </m:d>
                        </m:e>
                      </m:nary>
                    </m:oMath>
                  </m:oMathPara>
                </a14:m>
                <a:endParaRPr lang="en-GB" dirty="0"/>
              </a:p>
            </p:txBody>
          </p:sp>
        </mc:Choice>
        <mc:Fallback xmlns="">
          <p:sp>
            <p:nvSpPr>
              <p:cNvPr id="5" name="TextBox 4">
                <a:extLst>
                  <a:ext uri="{FF2B5EF4-FFF2-40B4-BE49-F238E27FC236}">
                    <a16:creationId xmlns:a16="http://schemas.microsoft.com/office/drawing/2014/main" id="{AC00BCE0-FFE4-5409-80D5-60A985443F05}"/>
                  </a:ext>
                </a:extLst>
              </p:cNvPr>
              <p:cNvSpPr txBox="1">
                <a:spLocks noRot="1" noChangeAspect="1" noMove="1" noResize="1" noEditPoints="1" noAdjustHandles="1" noChangeArrowheads="1" noChangeShapeType="1" noTextEdit="1"/>
              </p:cNvSpPr>
              <p:nvPr/>
            </p:nvSpPr>
            <p:spPr>
              <a:xfrm>
                <a:off x="6642072" y="3469705"/>
                <a:ext cx="3780000" cy="864000"/>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F2958BB-AFE1-82B5-B3CD-EFC040E3218B}"/>
                  </a:ext>
                </a:extLst>
              </p:cNvPr>
              <p:cNvSpPr txBox="1"/>
              <p:nvPr/>
            </p:nvSpPr>
            <p:spPr>
              <a:xfrm>
                <a:off x="4206000" y="4696815"/>
                <a:ext cx="3780000" cy="86400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𝑀𝑆𝐸</m:t>
                          </m:r>
                          <m:r>
                            <a:rPr lang="en-US" i="1">
                              <a:latin typeface="Cambria Math" panose="02040503050406030204" pitchFamily="18" charset="0"/>
                            </a:rPr>
                            <m:t>)</m:t>
                          </m:r>
                        </m:num>
                        <m:den>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𝑚</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m:t>
                          </m:r>
                          <m:r>
                            <m:rPr>
                              <m:brk m:alnAt="23"/>
                            </m:rPr>
                            <a:rPr lang="en-US" b="0" i="1" smtClean="0">
                              <a:latin typeface="Cambria Math" panose="02040503050406030204" pitchFamily="18" charset="0"/>
                            </a:rPr>
                            <m:t>1</m:t>
                          </m:r>
                        </m:sub>
                        <m:sup>
                          <m:r>
                            <a:rPr lang="en-US" b="0" i="1" smtClean="0">
                              <a:latin typeface="Cambria Math" panose="02040503050406030204" pitchFamily="18" charset="0"/>
                            </a:rPr>
                            <m:t>𝑚</m:t>
                          </m:r>
                        </m:sup>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e>
                          </m:d>
                        </m:e>
                      </m:nary>
                    </m:oMath>
                  </m:oMathPara>
                </a14:m>
                <a:endParaRPr lang="en-GB" dirty="0"/>
              </a:p>
            </p:txBody>
          </p:sp>
        </mc:Choice>
        <mc:Fallback xmlns="">
          <p:sp>
            <p:nvSpPr>
              <p:cNvPr id="6" name="TextBox 5">
                <a:extLst>
                  <a:ext uri="{FF2B5EF4-FFF2-40B4-BE49-F238E27FC236}">
                    <a16:creationId xmlns:a16="http://schemas.microsoft.com/office/drawing/2014/main" id="{9F2958BB-AFE1-82B5-B3CD-EFC040E3218B}"/>
                  </a:ext>
                </a:extLst>
              </p:cNvPr>
              <p:cNvSpPr txBox="1">
                <a:spLocks noRot="1" noChangeAspect="1" noMove="1" noResize="1" noEditPoints="1" noAdjustHandles="1" noChangeArrowheads="1" noChangeShapeType="1" noTextEdit="1"/>
              </p:cNvSpPr>
              <p:nvPr/>
            </p:nvSpPr>
            <p:spPr>
              <a:xfrm>
                <a:off x="4206000" y="4696815"/>
                <a:ext cx="3780000" cy="864000"/>
              </a:xfrm>
              <a:prstGeom prst="rect">
                <a:avLst/>
              </a:prstGeom>
              <a:blipFill>
                <a:blip r:embed="rId7"/>
                <a:stretch>
                  <a:fillRect/>
                </a:stretch>
              </a:blipFill>
            </p:spPr>
            <p:txBody>
              <a:bodyPr/>
              <a:lstStyle/>
              <a:p>
                <a:r>
                  <a:rPr lang="en-GB">
                    <a:noFill/>
                  </a:rPr>
                  <a:t> </a:t>
                </a:r>
              </a:p>
            </p:txBody>
          </p:sp>
        </mc:Fallback>
      </mc:AlternateContent>
      <p:sp>
        <p:nvSpPr>
          <p:cNvPr id="10" name="Arrow: Right 9">
            <a:extLst>
              <a:ext uri="{FF2B5EF4-FFF2-40B4-BE49-F238E27FC236}">
                <a16:creationId xmlns:a16="http://schemas.microsoft.com/office/drawing/2014/main" id="{DF9DA804-68FA-80E8-9692-5C5FB465BD94}"/>
              </a:ext>
            </a:extLst>
          </p:cNvPr>
          <p:cNvSpPr/>
          <p:nvPr/>
        </p:nvSpPr>
        <p:spPr>
          <a:xfrm>
            <a:off x="5517746" y="3757555"/>
            <a:ext cx="973886" cy="178529"/>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8930303-E6E3-A01C-4B09-0E2BD45FCB58}"/>
                  </a:ext>
                </a:extLst>
              </p:cNvPr>
              <p:cNvSpPr txBox="1"/>
              <p:nvPr/>
            </p:nvSpPr>
            <p:spPr>
              <a:xfrm>
                <a:off x="2544821" y="2473520"/>
                <a:ext cx="2636363" cy="5749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𝑑𝑤</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𝑀𝑆𝐸</m:t>
                          </m:r>
                          <m:r>
                            <a:rPr lang="en-US" i="1">
                              <a:latin typeface="Cambria Math" panose="02040503050406030204" pitchFamily="18" charset="0"/>
                            </a:rPr>
                            <m:t>)</m:t>
                          </m:r>
                        </m:num>
                        <m:den>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den>
                      </m:f>
                      <m:f>
                        <m:fPr>
                          <m:ctrlPr>
                            <a:rPr lang="en-US" i="1">
                              <a:latin typeface="Cambria Math" panose="02040503050406030204" pitchFamily="18" charset="0"/>
                            </a:rPr>
                          </m:ctrlPr>
                        </m:fPr>
                        <m:num>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num>
                        <m:den>
                          <m:r>
                            <a:rPr lang="en-US" i="1">
                              <a:latin typeface="Cambria Math" panose="02040503050406030204" pitchFamily="18" charset="0"/>
                            </a:rPr>
                            <m:t>𝑑𝑍</m:t>
                          </m:r>
                        </m:den>
                      </m:f>
                      <m:f>
                        <m:fPr>
                          <m:ctrlPr>
                            <a:rPr lang="en-US" i="1">
                              <a:latin typeface="Cambria Math" panose="02040503050406030204" pitchFamily="18" charset="0"/>
                            </a:rPr>
                          </m:ctrlPr>
                        </m:fPr>
                        <m:num>
                          <m:r>
                            <a:rPr lang="en-US" i="1">
                              <a:latin typeface="Cambria Math" panose="02040503050406030204" pitchFamily="18" charset="0"/>
                            </a:rPr>
                            <m:t>𝑑𝑍</m:t>
                          </m:r>
                        </m:num>
                        <m:den>
                          <m:r>
                            <a:rPr lang="en-US" i="1">
                              <a:latin typeface="Cambria Math" panose="02040503050406030204" pitchFamily="18" charset="0"/>
                            </a:rPr>
                            <m:t>𝑑𝑤</m:t>
                          </m:r>
                        </m:den>
                      </m:f>
                    </m:oMath>
                  </m:oMathPara>
                </a14:m>
                <a:endParaRPr lang="en-GB" dirty="0"/>
              </a:p>
            </p:txBody>
          </p:sp>
        </mc:Choice>
        <mc:Fallback xmlns="">
          <p:sp>
            <p:nvSpPr>
              <p:cNvPr id="3" name="TextBox 2">
                <a:extLst>
                  <a:ext uri="{FF2B5EF4-FFF2-40B4-BE49-F238E27FC236}">
                    <a16:creationId xmlns:a16="http://schemas.microsoft.com/office/drawing/2014/main" id="{98930303-E6E3-A01C-4B09-0E2BD45FCB58}"/>
                  </a:ext>
                </a:extLst>
              </p:cNvPr>
              <p:cNvSpPr txBox="1">
                <a:spLocks noRot="1" noChangeAspect="1" noMove="1" noResize="1" noEditPoints="1" noAdjustHandles="1" noChangeArrowheads="1" noChangeShapeType="1" noTextEdit="1"/>
              </p:cNvSpPr>
              <p:nvPr/>
            </p:nvSpPr>
            <p:spPr>
              <a:xfrm>
                <a:off x="2544821" y="2473520"/>
                <a:ext cx="2636363" cy="574901"/>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08961EA-32E8-E232-8DDA-AC2FDF942555}"/>
                  </a:ext>
                </a:extLst>
              </p:cNvPr>
              <p:cNvSpPr txBox="1"/>
              <p:nvPr/>
            </p:nvSpPr>
            <p:spPr>
              <a:xfrm>
                <a:off x="6642072" y="2463280"/>
                <a:ext cx="2637132" cy="5749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𝑑𝑏</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𝑀𝑆𝐸</m:t>
                          </m:r>
                          <m:r>
                            <a:rPr lang="en-US" i="1">
                              <a:latin typeface="Cambria Math" panose="02040503050406030204" pitchFamily="18" charset="0"/>
                            </a:rPr>
                            <m:t>)</m:t>
                          </m:r>
                        </m:num>
                        <m:den>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den>
                      </m:f>
                      <m:f>
                        <m:fPr>
                          <m:ctrlPr>
                            <a:rPr lang="en-US" i="1">
                              <a:latin typeface="Cambria Math" panose="02040503050406030204" pitchFamily="18" charset="0"/>
                            </a:rPr>
                          </m:ctrlPr>
                        </m:fPr>
                        <m:num>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num>
                        <m:den>
                          <m:r>
                            <a:rPr lang="en-US" i="1">
                              <a:latin typeface="Cambria Math" panose="02040503050406030204" pitchFamily="18" charset="0"/>
                            </a:rPr>
                            <m:t>𝑑𝑍</m:t>
                          </m:r>
                        </m:den>
                      </m:f>
                      <m:f>
                        <m:fPr>
                          <m:ctrlPr>
                            <a:rPr lang="en-US" i="1">
                              <a:latin typeface="Cambria Math" panose="02040503050406030204" pitchFamily="18" charset="0"/>
                            </a:rPr>
                          </m:ctrlPr>
                        </m:fPr>
                        <m:num>
                          <m:r>
                            <a:rPr lang="en-US" i="1">
                              <a:latin typeface="Cambria Math" panose="02040503050406030204" pitchFamily="18" charset="0"/>
                            </a:rPr>
                            <m:t>𝑑𝑍</m:t>
                          </m:r>
                        </m:num>
                        <m:den>
                          <m:r>
                            <a:rPr lang="en-US" i="1">
                              <a:latin typeface="Cambria Math" panose="02040503050406030204" pitchFamily="18" charset="0"/>
                            </a:rPr>
                            <m:t>𝑑</m:t>
                          </m:r>
                          <m:r>
                            <a:rPr lang="en-US" b="0" i="1" smtClean="0">
                              <a:latin typeface="Cambria Math" panose="02040503050406030204" pitchFamily="18" charset="0"/>
                            </a:rPr>
                            <m:t>𝑏</m:t>
                          </m:r>
                        </m:den>
                      </m:f>
                    </m:oMath>
                  </m:oMathPara>
                </a14:m>
                <a:endParaRPr lang="en-GB" dirty="0"/>
              </a:p>
            </p:txBody>
          </p:sp>
        </mc:Choice>
        <mc:Fallback xmlns="">
          <p:sp>
            <p:nvSpPr>
              <p:cNvPr id="8" name="TextBox 7">
                <a:extLst>
                  <a:ext uri="{FF2B5EF4-FFF2-40B4-BE49-F238E27FC236}">
                    <a16:creationId xmlns:a16="http://schemas.microsoft.com/office/drawing/2014/main" id="{308961EA-32E8-E232-8DDA-AC2FDF942555}"/>
                  </a:ext>
                </a:extLst>
              </p:cNvPr>
              <p:cNvSpPr txBox="1">
                <a:spLocks noRot="1" noChangeAspect="1" noMove="1" noResize="1" noEditPoints="1" noAdjustHandles="1" noChangeArrowheads="1" noChangeShapeType="1" noTextEdit="1"/>
              </p:cNvSpPr>
              <p:nvPr/>
            </p:nvSpPr>
            <p:spPr>
              <a:xfrm>
                <a:off x="6642072" y="2463280"/>
                <a:ext cx="2637132" cy="574901"/>
              </a:xfrm>
              <a:prstGeom prst="rect">
                <a:avLst/>
              </a:prstGeom>
              <a:blipFill>
                <a:blip r:embed="rId9"/>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718540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4" grpId="0"/>
      <p:bldP spid="5" grpId="0"/>
      <p:bldP spid="6" grpId="0"/>
      <p:bldP spid="10" grpId="0" animBg="1"/>
      <p:bldP spid="3"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0D4F12A-6EBC-9D7C-8D80-A1CB57BFA3F1}"/>
              </a:ext>
            </a:extLst>
          </p:cNvPr>
          <p:cNvSpPr>
            <a:spLocks noGrp="1"/>
          </p:cNvSpPr>
          <p:nvPr>
            <p:ph type="title"/>
          </p:nvPr>
        </p:nvSpPr>
        <p:spPr>
          <a:xfrm>
            <a:off x="235527" y="137752"/>
            <a:ext cx="5860473" cy="666605"/>
          </a:xfrm>
        </p:spPr>
        <p:txBody>
          <a:bodyPr>
            <a:normAutofit fontScale="90000"/>
          </a:bodyPr>
          <a:lstStyle/>
          <a:p>
            <a:r>
              <a:rPr lang="en-US" dirty="0"/>
              <a:t>Linear Regression (Single Feature):</a:t>
            </a:r>
          </a:p>
        </p:txBody>
      </p:sp>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14</a:t>
            </a:fld>
            <a:endParaRPr lang="en-US" dirty="0">
              <a:solidFill>
                <a:schemeClr val="tx1">
                  <a:lumMod val="75000"/>
                </a:schemeClr>
              </a:solidFill>
              <a:latin typeface="Euphemia" panose="020B0503040102020104" pitchFamily="34" charset="0"/>
            </a:endParaRPr>
          </a:p>
        </p:txBody>
      </p:sp>
      <p:sp>
        <p:nvSpPr>
          <p:cNvPr id="32" name="Content Placeholder 2">
            <a:extLst>
              <a:ext uri="{FF2B5EF4-FFF2-40B4-BE49-F238E27FC236}">
                <a16:creationId xmlns:a16="http://schemas.microsoft.com/office/drawing/2014/main" id="{4339392E-A88D-0C11-F9A9-435A27E12EEF}"/>
              </a:ext>
            </a:extLst>
          </p:cNvPr>
          <p:cNvSpPr txBox="1">
            <a:spLocks/>
          </p:cNvSpPr>
          <p:nvPr/>
        </p:nvSpPr>
        <p:spPr>
          <a:xfrm>
            <a:off x="539998" y="1490195"/>
            <a:ext cx="10794797" cy="429972"/>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Consider derivatives of MSE with respect to w and b</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3D76557-8D41-FAA2-1E09-AA703B4F8991}"/>
                  </a:ext>
                </a:extLst>
              </p:cNvPr>
              <p:cNvSpPr txBox="1"/>
              <p:nvPr/>
            </p:nvSpPr>
            <p:spPr>
              <a:xfrm>
                <a:off x="6633403" y="2657461"/>
                <a:ext cx="2927553" cy="730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2000" i="1" smtClean="0">
                              <a:latin typeface="Cambria Math" panose="02040503050406030204" pitchFamily="18" charset="0"/>
                            </a:rPr>
                          </m:ctrlPr>
                        </m:fPr>
                        <m:num>
                          <m:r>
                            <a:rPr lang="en-US" sz="2000" i="1">
                              <a:latin typeface="Cambria Math" panose="02040503050406030204" pitchFamily="18" charset="0"/>
                            </a:rPr>
                            <m:t>𝑑𝑍</m:t>
                          </m:r>
                        </m:num>
                        <m:den>
                          <m:r>
                            <a:rPr lang="en-US" sz="2000" i="1">
                              <a:latin typeface="Cambria Math" panose="02040503050406030204" pitchFamily="18" charset="0"/>
                            </a:rPr>
                            <m:t>𝑑</m:t>
                          </m:r>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den>
                      </m:f>
                      <m:r>
                        <a:rPr lang="en-US" sz="2000" b="0" i="1" smtClean="0">
                          <a:latin typeface="Cambria Math" panose="02040503050406030204" pitchFamily="18" charset="0"/>
                        </a:rPr>
                        <m:t>=1;</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𝑑</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𝑦</m:t>
                              </m:r>
                            </m:e>
                          </m:acc>
                        </m:num>
                        <m:den>
                          <m:r>
                            <a:rPr lang="en-US" sz="2000" b="0" i="1" smtClean="0">
                              <a:latin typeface="Cambria Math" panose="02040503050406030204" pitchFamily="18" charset="0"/>
                            </a:rPr>
                            <m:t>𝑑𝑤</m:t>
                          </m:r>
                        </m:den>
                      </m:f>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 ;</m:t>
                      </m:r>
                      <m:f>
                        <m:fPr>
                          <m:ctrlPr>
                            <a:rPr lang="en-US" sz="2000" i="1">
                              <a:latin typeface="Cambria Math" panose="02040503050406030204" pitchFamily="18" charset="0"/>
                            </a:rPr>
                          </m:ctrlPr>
                        </m:fPr>
                        <m:num>
                          <m:r>
                            <a:rPr lang="en-US" sz="2000" i="1">
                              <a:latin typeface="Cambria Math" panose="02040503050406030204" pitchFamily="18" charset="0"/>
                            </a:rPr>
                            <m:t>𝑑</m:t>
                          </m:r>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num>
                        <m:den>
                          <m:r>
                            <a:rPr lang="en-US" sz="2000" i="1">
                              <a:latin typeface="Cambria Math" panose="02040503050406030204" pitchFamily="18" charset="0"/>
                            </a:rPr>
                            <m:t>𝑑</m:t>
                          </m:r>
                          <m:r>
                            <a:rPr lang="en-US" sz="2000" b="0" i="1" smtClean="0">
                              <a:latin typeface="Cambria Math" panose="02040503050406030204" pitchFamily="18" charset="0"/>
                            </a:rPr>
                            <m:t>𝑏</m:t>
                          </m:r>
                        </m:den>
                      </m:f>
                      <m:r>
                        <a:rPr lang="en-US" sz="2000" b="0" i="1" smtClean="0">
                          <a:latin typeface="Cambria Math" panose="02040503050406030204" pitchFamily="18" charset="0"/>
                        </a:rPr>
                        <m:t>=1</m:t>
                      </m:r>
                    </m:oMath>
                  </m:oMathPara>
                </a14:m>
                <a:endParaRPr lang="en-GB" sz="2000" dirty="0"/>
              </a:p>
            </p:txBody>
          </p:sp>
        </mc:Choice>
        <mc:Fallback xmlns="">
          <p:sp>
            <p:nvSpPr>
              <p:cNvPr id="3" name="TextBox 2">
                <a:extLst>
                  <a:ext uri="{FF2B5EF4-FFF2-40B4-BE49-F238E27FC236}">
                    <a16:creationId xmlns:a16="http://schemas.microsoft.com/office/drawing/2014/main" id="{33D76557-8D41-FAA2-1E09-AA703B4F8991}"/>
                  </a:ext>
                </a:extLst>
              </p:cNvPr>
              <p:cNvSpPr txBox="1">
                <a:spLocks noRot="1" noChangeAspect="1" noMove="1" noResize="1" noEditPoints="1" noAdjustHandles="1" noChangeArrowheads="1" noChangeShapeType="1" noTextEdit="1"/>
              </p:cNvSpPr>
              <p:nvPr/>
            </p:nvSpPr>
            <p:spPr>
              <a:xfrm>
                <a:off x="6633403" y="2657461"/>
                <a:ext cx="2927553" cy="730777"/>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9CECB46-99AD-F269-9E60-F432941FA067}"/>
                  </a:ext>
                </a:extLst>
              </p:cNvPr>
              <p:cNvSpPr txBox="1"/>
              <p:nvPr/>
            </p:nvSpPr>
            <p:spPr>
              <a:xfrm>
                <a:off x="2631040" y="2601125"/>
                <a:ext cx="2927554" cy="86400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𝑀𝑆𝐸</m:t>
                          </m:r>
                          <m:r>
                            <a:rPr lang="en-US" i="1">
                              <a:latin typeface="Cambria Math" panose="02040503050406030204" pitchFamily="18" charset="0"/>
                            </a:rPr>
                            <m:t>)</m:t>
                          </m:r>
                        </m:num>
                        <m:den>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𝑚</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𝑚</m:t>
                          </m:r>
                        </m:sup>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e>
                          </m:d>
                        </m:e>
                      </m:nary>
                    </m:oMath>
                  </m:oMathPara>
                </a14:m>
                <a:endParaRPr lang="en-GB" dirty="0"/>
              </a:p>
            </p:txBody>
          </p:sp>
        </mc:Choice>
        <mc:Fallback xmlns="">
          <p:sp>
            <p:nvSpPr>
              <p:cNvPr id="8" name="TextBox 7">
                <a:extLst>
                  <a:ext uri="{FF2B5EF4-FFF2-40B4-BE49-F238E27FC236}">
                    <a16:creationId xmlns:a16="http://schemas.microsoft.com/office/drawing/2014/main" id="{19CECB46-99AD-F269-9E60-F432941FA067}"/>
                  </a:ext>
                </a:extLst>
              </p:cNvPr>
              <p:cNvSpPr txBox="1">
                <a:spLocks noRot="1" noChangeAspect="1" noMove="1" noResize="1" noEditPoints="1" noAdjustHandles="1" noChangeArrowheads="1" noChangeShapeType="1" noTextEdit="1"/>
              </p:cNvSpPr>
              <p:nvPr/>
            </p:nvSpPr>
            <p:spPr>
              <a:xfrm>
                <a:off x="2631040" y="2601125"/>
                <a:ext cx="2927554" cy="864000"/>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BDF8087-51C6-BD97-732F-12D77DE77A15}"/>
                  </a:ext>
                </a:extLst>
              </p:cNvPr>
              <p:cNvSpPr txBox="1"/>
              <p:nvPr/>
            </p:nvSpPr>
            <p:spPr>
              <a:xfrm>
                <a:off x="3734164" y="3827408"/>
                <a:ext cx="4723665" cy="756233"/>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𝑑𝑤</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𝑀𝑆𝐸</m:t>
                          </m:r>
                          <m:r>
                            <a:rPr lang="en-US" i="1">
                              <a:latin typeface="Cambria Math" panose="02040503050406030204" pitchFamily="18" charset="0"/>
                            </a:rPr>
                            <m:t>)</m:t>
                          </m:r>
                        </m:num>
                        <m:den>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den>
                      </m:f>
                      <m:f>
                        <m:fPr>
                          <m:ctrlPr>
                            <a:rPr lang="en-US" i="1">
                              <a:latin typeface="Cambria Math" panose="02040503050406030204" pitchFamily="18" charset="0"/>
                            </a:rPr>
                          </m:ctrlPr>
                        </m:fPr>
                        <m:num>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num>
                        <m:den>
                          <m:r>
                            <a:rPr lang="en-US" i="1">
                              <a:latin typeface="Cambria Math" panose="02040503050406030204" pitchFamily="18" charset="0"/>
                            </a:rPr>
                            <m:t>𝑑𝑍</m:t>
                          </m:r>
                        </m:den>
                      </m:f>
                      <m:f>
                        <m:fPr>
                          <m:ctrlPr>
                            <a:rPr lang="en-US" i="1">
                              <a:latin typeface="Cambria Math" panose="02040503050406030204" pitchFamily="18" charset="0"/>
                            </a:rPr>
                          </m:ctrlPr>
                        </m:fPr>
                        <m:num>
                          <m:r>
                            <a:rPr lang="en-US" i="1">
                              <a:latin typeface="Cambria Math" panose="02040503050406030204" pitchFamily="18" charset="0"/>
                            </a:rPr>
                            <m:t>𝑑𝑍</m:t>
                          </m:r>
                        </m:num>
                        <m:den>
                          <m:r>
                            <a:rPr lang="en-US" i="1">
                              <a:latin typeface="Cambria Math" panose="02040503050406030204" pitchFamily="18" charset="0"/>
                            </a:rPr>
                            <m:t>𝑑𝑤</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2</m:t>
                          </m:r>
                        </m:num>
                        <m:den>
                          <m:r>
                            <a:rPr lang="en-US" i="1">
                              <a:latin typeface="Cambria Math" panose="02040503050406030204" pitchFamily="18" charset="0"/>
                            </a:rPr>
                            <m:t>𝑚</m:t>
                          </m:r>
                        </m:den>
                      </m:f>
                      <m:r>
                        <a:rPr lang="en-US" b="0" i="1" smtClean="0">
                          <a:latin typeface="Cambria Math" panose="02040503050406030204" pitchFamily="18" charset="0"/>
                        </a:rPr>
                        <m:t>𝑥</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𝑚</m:t>
                          </m:r>
                        </m:sup>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e>
                          </m:d>
                        </m:e>
                      </m:nary>
                    </m:oMath>
                  </m:oMathPara>
                </a14:m>
                <a:endParaRPr lang="en-GB" dirty="0"/>
              </a:p>
            </p:txBody>
          </p:sp>
        </mc:Choice>
        <mc:Fallback xmlns="">
          <p:sp>
            <p:nvSpPr>
              <p:cNvPr id="13" name="TextBox 12">
                <a:extLst>
                  <a:ext uri="{FF2B5EF4-FFF2-40B4-BE49-F238E27FC236}">
                    <a16:creationId xmlns:a16="http://schemas.microsoft.com/office/drawing/2014/main" id="{ABDF8087-51C6-BD97-732F-12D77DE77A15}"/>
                  </a:ext>
                </a:extLst>
              </p:cNvPr>
              <p:cNvSpPr txBox="1">
                <a:spLocks noRot="1" noChangeAspect="1" noMove="1" noResize="1" noEditPoints="1" noAdjustHandles="1" noChangeArrowheads="1" noChangeShapeType="1" noTextEdit="1"/>
              </p:cNvSpPr>
              <p:nvPr/>
            </p:nvSpPr>
            <p:spPr>
              <a:xfrm>
                <a:off x="3734164" y="3827408"/>
                <a:ext cx="4723665" cy="756233"/>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7607AA1-8BBE-96AD-26E8-C2AD5FDC7B43}"/>
                  </a:ext>
                </a:extLst>
              </p:cNvPr>
              <p:cNvSpPr txBox="1"/>
              <p:nvPr/>
            </p:nvSpPr>
            <p:spPr>
              <a:xfrm>
                <a:off x="3836373" y="4945925"/>
                <a:ext cx="4519249" cy="756233"/>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𝑑𝑏</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𝑀𝑆𝐸</m:t>
                          </m:r>
                          <m:r>
                            <a:rPr lang="en-US" i="1">
                              <a:latin typeface="Cambria Math" panose="02040503050406030204" pitchFamily="18" charset="0"/>
                            </a:rPr>
                            <m:t>)</m:t>
                          </m:r>
                        </m:num>
                        <m:den>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den>
                      </m:f>
                      <m:f>
                        <m:fPr>
                          <m:ctrlPr>
                            <a:rPr lang="en-US" i="1">
                              <a:latin typeface="Cambria Math" panose="02040503050406030204" pitchFamily="18" charset="0"/>
                            </a:rPr>
                          </m:ctrlPr>
                        </m:fPr>
                        <m:num>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num>
                        <m:den>
                          <m:r>
                            <a:rPr lang="en-US" i="1">
                              <a:latin typeface="Cambria Math" panose="02040503050406030204" pitchFamily="18" charset="0"/>
                            </a:rPr>
                            <m:t>𝑑𝑍</m:t>
                          </m:r>
                        </m:den>
                      </m:f>
                      <m:f>
                        <m:fPr>
                          <m:ctrlPr>
                            <a:rPr lang="en-US" i="1">
                              <a:latin typeface="Cambria Math" panose="02040503050406030204" pitchFamily="18" charset="0"/>
                            </a:rPr>
                          </m:ctrlPr>
                        </m:fPr>
                        <m:num>
                          <m:r>
                            <a:rPr lang="en-US" i="1">
                              <a:latin typeface="Cambria Math" panose="02040503050406030204" pitchFamily="18" charset="0"/>
                            </a:rPr>
                            <m:t>𝑑𝑍</m:t>
                          </m:r>
                        </m:num>
                        <m:den>
                          <m:r>
                            <a:rPr lang="en-US" i="1">
                              <a:latin typeface="Cambria Math" panose="02040503050406030204" pitchFamily="18" charset="0"/>
                            </a:rPr>
                            <m:t>𝑑</m:t>
                          </m:r>
                          <m:r>
                            <a:rPr lang="en-US" b="0" i="1" smtClean="0">
                              <a:latin typeface="Cambria Math" panose="02040503050406030204" pitchFamily="18" charset="0"/>
                            </a:rPr>
                            <m:t>𝑏</m:t>
                          </m:r>
                        </m:den>
                      </m:f>
                      <m:r>
                        <a:rPr lang="en-US" i="1">
                          <a:latin typeface="Cambria Math" panose="02040503050406030204" pitchFamily="18" charset="0"/>
                        </a:rPr>
                        <m:t>=</m:t>
                      </m:r>
                      <m:r>
                        <a:rPr lang="en-US" i="1" smtClean="0">
                          <a:latin typeface="Cambria Math" panose="02040503050406030204" pitchFamily="18" charset="0"/>
                        </a:rPr>
                        <m:t>−</m:t>
                      </m:r>
                      <m:f>
                        <m:fPr>
                          <m:ctrlPr>
                            <a:rPr lang="en-US" i="1">
                              <a:latin typeface="Cambria Math" panose="02040503050406030204" pitchFamily="18" charset="0"/>
                            </a:rPr>
                          </m:ctrlPr>
                        </m:fPr>
                        <m:num>
                          <m:r>
                            <a:rPr lang="en-US" i="1" smtClean="0">
                              <a:latin typeface="Cambria Math" panose="02040503050406030204" pitchFamily="18" charset="0"/>
                            </a:rPr>
                            <m:t>2</m:t>
                          </m:r>
                        </m:num>
                        <m:den>
                          <m:r>
                            <a:rPr lang="en-US" i="1">
                              <a:latin typeface="Cambria Math" panose="02040503050406030204" pitchFamily="18" charset="0"/>
                            </a:rPr>
                            <m:t>𝑚</m:t>
                          </m:r>
                        </m:den>
                      </m:f>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𝑚</m:t>
                          </m:r>
                        </m:sup>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e>
                          </m:d>
                        </m:e>
                      </m:nary>
                    </m:oMath>
                  </m:oMathPara>
                </a14:m>
                <a:endParaRPr lang="en-GB" dirty="0"/>
              </a:p>
            </p:txBody>
          </p:sp>
        </mc:Choice>
        <mc:Fallback xmlns="">
          <p:sp>
            <p:nvSpPr>
              <p:cNvPr id="14" name="TextBox 13">
                <a:extLst>
                  <a:ext uri="{FF2B5EF4-FFF2-40B4-BE49-F238E27FC236}">
                    <a16:creationId xmlns:a16="http://schemas.microsoft.com/office/drawing/2014/main" id="{27607AA1-8BBE-96AD-26E8-C2AD5FDC7B43}"/>
                  </a:ext>
                </a:extLst>
              </p:cNvPr>
              <p:cNvSpPr txBox="1">
                <a:spLocks noRot="1" noChangeAspect="1" noMove="1" noResize="1" noEditPoints="1" noAdjustHandles="1" noChangeArrowheads="1" noChangeShapeType="1" noTextEdit="1"/>
              </p:cNvSpPr>
              <p:nvPr/>
            </p:nvSpPr>
            <p:spPr>
              <a:xfrm>
                <a:off x="3836373" y="4945925"/>
                <a:ext cx="4519249" cy="756233"/>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395396A-2169-D958-D99E-047D8CA16B72}"/>
                  </a:ext>
                </a:extLst>
              </p:cNvPr>
              <p:cNvSpPr txBox="1"/>
              <p:nvPr/>
            </p:nvSpPr>
            <p:spPr>
              <a:xfrm>
                <a:off x="3030792" y="2085136"/>
                <a:ext cx="6130412" cy="369332"/>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𝑍</m:t>
                      </m:r>
                      <m:r>
                        <a:rPr lang="en-US" sz="1800" b="0" i="1" smtClean="0">
                          <a:latin typeface="Cambria Math" panose="02040503050406030204" pitchFamily="18" charset="0"/>
                        </a:rPr>
                        <m:t>=</m:t>
                      </m:r>
                      <m:r>
                        <a:rPr lang="en-US" sz="1800" b="0" i="1" smtClean="0">
                          <a:latin typeface="Cambria Math" panose="02040503050406030204" pitchFamily="18" charset="0"/>
                        </a:rPr>
                        <m:t>𝑤𝑥</m:t>
                      </m:r>
                      <m:r>
                        <a:rPr lang="en-US" sz="1800" b="0" i="1" smtClean="0">
                          <a:latin typeface="Cambria Math" panose="02040503050406030204" pitchFamily="18" charset="0"/>
                        </a:rPr>
                        <m:t>+</m:t>
                      </m:r>
                      <m:r>
                        <a:rPr lang="en-US" sz="1800" b="0" i="1" smtClean="0">
                          <a:latin typeface="Cambria Math" panose="02040503050406030204" pitchFamily="18" charset="0"/>
                        </a:rPr>
                        <m:t>𝑏</m:t>
                      </m:r>
                    </m:oMath>
                  </m:oMathPara>
                </a14:m>
                <a:endParaRPr lang="en-US" sz="1800" dirty="0"/>
              </a:p>
            </p:txBody>
          </p:sp>
        </mc:Choice>
        <mc:Fallback xmlns="">
          <p:sp>
            <p:nvSpPr>
              <p:cNvPr id="5" name="TextBox 4">
                <a:extLst>
                  <a:ext uri="{FF2B5EF4-FFF2-40B4-BE49-F238E27FC236}">
                    <a16:creationId xmlns:a16="http://schemas.microsoft.com/office/drawing/2014/main" id="{B395396A-2169-D958-D99E-047D8CA16B72}"/>
                  </a:ext>
                </a:extLst>
              </p:cNvPr>
              <p:cNvSpPr txBox="1">
                <a:spLocks noRot="1" noChangeAspect="1" noMove="1" noResize="1" noEditPoints="1" noAdjustHandles="1" noChangeArrowheads="1" noChangeShapeType="1" noTextEdit="1"/>
              </p:cNvSpPr>
              <p:nvPr/>
            </p:nvSpPr>
            <p:spPr>
              <a:xfrm>
                <a:off x="3030792" y="2085136"/>
                <a:ext cx="6130412" cy="369332"/>
              </a:xfrm>
              <a:prstGeom prst="rect">
                <a:avLst/>
              </a:prstGeom>
              <a:blipFill>
                <a:blip r:embed="rId7"/>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180521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0D4F12A-6EBC-9D7C-8D80-A1CB57BFA3F1}"/>
              </a:ext>
            </a:extLst>
          </p:cNvPr>
          <p:cNvSpPr>
            <a:spLocks noGrp="1"/>
          </p:cNvSpPr>
          <p:nvPr>
            <p:ph type="title"/>
          </p:nvPr>
        </p:nvSpPr>
        <p:spPr>
          <a:xfrm>
            <a:off x="235527" y="137752"/>
            <a:ext cx="5860473" cy="666605"/>
          </a:xfrm>
        </p:spPr>
        <p:txBody>
          <a:bodyPr>
            <a:normAutofit fontScale="90000"/>
          </a:bodyPr>
          <a:lstStyle/>
          <a:p>
            <a:r>
              <a:rPr lang="en-US" dirty="0"/>
              <a:t>Linear Regression (Single Feature):</a:t>
            </a:r>
          </a:p>
        </p:txBody>
      </p:sp>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15</a:t>
            </a:fld>
            <a:endParaRPr lang="en-US" dirty="0">
              <a:solidFill>
                <a:schemeClr val="tx1">
                  <a:lumMod val="75000"/>
                </a:schemeClr>
              </a:solidFill>
              <a:latin typeface="Euphemia" panose="020B0503040102020104" pitchFamily="34" charset="0"/>
            </a:endParaRPr>
          </a:p>
        </p:txBody>
      </p:sp>
      <p:sp>
        <p:nvSpPr>
          <p:cNvPr id="34" name="Content Placeholder 2">
            <a:extLst>
              <a:ext uri="{FF2B5EF4-FFF2-40B4-BE49-F238E27FC236}">
                <a16:creationId xmlns:a16="http://schemas.microsoft.com/office/drawing/2014/main" id="{0E6AFD4E-76D3-FC63-F7C4-1A80BABB8131}"/>
              </a:ext>
            </a:extLst>
          </p:cNvPr>
          <p:cNvSpPr txBox="1">
            <a:spLocks/>
          </p:cNvSpPr>
          <p:nvPr/>
        </p:nvSpPr>
        <p:spPr>
          <a:xfrm>
            <a:off x="540000" y="1490194"/>
            <a:ext cx="10794797" cy="589559"/>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The gradients can be used to </a:t>
            </a:r>
            <a:r>
              <a:rPr lang="en-US" sz="2000" b="1" dirty="0"/>
              <a:t>update parameters </a:t>
            </a:r>
            <a:r>
              <a:rPr lang="en-US" sz="2000" dirty="0"/>
              <a:t>(also known as “learning”)</a:t>
            </a:r>
            <a:endParaRPr lang="en-US" dirty="0"/>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8DDBD8D9-3FC1-FC64-1E31-6B8A50D24995}"/>
                  </a:ext>
                </a:extLst>
              </p:cNvPr>
              <p:cNvSpPr txBox="1"/>
              <p:nvPr/>
            </p:nvSpPr>
            <p:spPr>
              <a:xfrm>
                <a:off x="2777321" y="2153999"/>
                <a:ext cx="2637132" cy="5749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𝑑𝑤</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𝑀𝑆𝐸</m:t>
                          </m:r>
                          <m:r>
                            <a:rPr lang="en-US" i="1">
                              <a:latin typeface="Cambria Math" panose="02040503050406030204" pitchFamily="18" charset="0"/>
                            </a:rPr>
                            <m:t>)</m:t>
                          </m:r>
                        </m:num>
                        <m:den>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den>
                      </m:f>
                      <m:f>
                        <m:fPr>
                          <m:ctrlPr>
                            <a:rPr lang="en-US" i="1">
                              <a:latin typeface="Cambria Math" panose="02040503050406030204" pitchFamily="18" charset="0"/>
                            </a:rPr>
                          </m:ctrlPr>
                        </m:fPr>
                        <m:num>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num>
                        <m:den>
                          <m:r>
                            <a:rPr lang="en-US" i="1">
                              <a:latin typeface="Cambria Math" panose="02040503050406030204" pitchFamily="18" charset="0"/>
                            </a:rPr>
                            <m:t>𝑑𝑍</m:t>
                          </m:r>
                        </m:den>
                      </m:f>
                      <m:f>
                        <m:fPr>
                          <m:ctrlPr>
                            <a:rPr lang="en-US" i="1">
                              <a:latin typeface="Cambria Math" panose="02040503050406030204" pitchFamily="18" charset="0"/>
                            </a:rPr>
                          </m:ctrlPr>
                        </m:fPr>
                        <m:num>
                          <m:r>
                            <a:rPr lang="en-US" i="1">
                              <a:latin typeface="Cambria Math" panose="02040503050406030204" pitchFamily="18" charset="0"/>
                            </a:rPr>
                            <m:t>𝑑𝑍</m:t>
                          </m:r>
                        </m:num>
                        <m:den>
                          <m:r>
                            <a:rPr lang="en-US" i="1">
                              <a:latin typeface="Cambria Math" panose="02040503050406030204" pitchFamily="18" charset="0"/>
                            </a:rPr>
                            <m:t>𝑑𝑤</m:t>
                          </m:r>
                        </m:den>
                      </m:f>
                    </m:oMath>
                  </m:oMathPara>
                </a14:m>
                <a:endParaRPr lang="en-GB" dirty="0"/>
              </a:p>
            </p:txBody>
          </p:sp>
        </mc:Choice>
        <mc:Fallback xmlns="">
          <p:sp>
            <p:nvSpPr>
              <p:cNvPr id="33" name="TextBox 32">
                <a:extLst>
                  <a:ext uri="{FF2B5EF4-FFF2-40B4-BE49-F238E27FC236}">
                    <a16:creationId xmlns:a16="http://schemas.microsoft.com/office/drawing/2014/main" id="{8DDBD8D9-3FC1-FC64-1E31-6B8A50D24995}"/>
                  </a:ext>
                </a:extLst>
              </p:cNvPr>
              <p:cNvSpPr txBox="1">
                <a:spLocks noRot="1" noChangeAspect="1" noMove="1" noResize="1" noEditPoints="1" noAdjustHandles="1" noChangeArrowheads="1" noChangeShapeType="1" noTextEdit="1"/>
              </p:cNvSpPr>
              <p:nvPr/>
            </p:nvSpPr>
            <p:spPr>
              <a:xfrm>
                <a:off x="2777321" y="2153999"/>
                <a:ext cx="2637132" cy="574901"/>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5CD02586-AE3A-BDC5-917F-36836154EAF3}"/>
                  </a:ext>
                </a:extLst>
              </p:cNvPr>
              <p:cNvSpPr txBox="1"/>
              <p:nvPr/>
            </p:nvSpPr>
            <p:spPr>
              <a:xfrm>
                <a:off x="6777549" y="2153998"/>
                <a:ext cx="2637132" cy="5749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𝑑𝑏</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𝑀𝑆𝐸</m:t>
                          </m:r>
                          <m:r>
                            <a:rPr lang="en-US" i="1">
                              <a:latin typeface="Cambria Math" panose="02040503050406030204" pitchFamily="18" charset="0"/>
                            </a:rPr>
                            <m:t>)</m:t>
                          </m:r>
                        </m:num>
                        <m:den>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den>
                      </m:f>
                      <m:f>
                        <m:fPr>
                          <m:ctrlPr>
                            <a:rPr lang="en-US" i="1">
                              <a:latin typeface="Cambria Math" panose="02040503050406030204" pitchFamily="18" charset="0"/>
                            </a:rPr>
                          </m:ctrlPr>
                        </m:fPr>
                        <m:num>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num>
                        <m:den>
                          <m:r>
                            <a:rPr lang="en-US" i="1">
                              <a:latin typeface="Cambria Math" panose="02040503050406030204" pitchFamily="18" charset="0"/>
                            </a:rPr>
                            <m:t>𝑑𝑍</m:t>
                          </m:r>
                        </m:den>
                      </m:f>
                      <m:f>
                        <m:fPr>
                          <m:ctrlPr>
                            <a:rPr lang="en-US" i="1">
                              <a:latin typeface="Cambria Math" panose="02040503050406030204" pitchFamily="18" charset="0"/>
                            </a:rPr>
                          </m:ctrlPr>
                        </m:fPr>
                        <m:num>
                          <m:r>
                            <a:rPr lang="en-US" i="1">
                              <a:latin typeface="Cambria Math" panose="02040503050406030204" pitchFamily="18" charset="0"/>
                            </a:rPr>
                            <m:t>𝑑𝑍</m:t>
                          </m:r>
                        </m:num>
                        <m:den>
                          <m:r>
                            <a:rPr lang="en-US" i="1">
                              <a:latin typeface="Cambria Math" panose="02040503050406030204" pitchFamily="18" charset="0"/>
                            </a:rPr>
                            <m:t>𝑑</m:t>
                          </m:r>
                          <m:r>
                            <a:rPr lang="en-US" b="0" i="1" smtClean="0">
                              <a:latin typeface="Cambria Math" panose="02040503050406030204" pitchFamily="18" charset="0"/>
                            </a:rPr>
                            <m:t>𝑏</m:t>
                          </m:r>
                        </m:den>
                      </m:f>
                    </m:oMath>
                  </m:oMathPara>
                </a14:m>
                <a:endParaRPr lang="en-GB" dirty="0"/>
              </a:p>
            </p:txBody>
          </p:sp>
        </mc:Choice>
        <mc:Fallback xmlns="">
          <p:sp>
            <p:nvSpPr>
              <p:cNvPr id="35" name="TextBox 34">
                <a:extLst>
                  <a:ext uri="{FF2B5EF4-FFF2-40B4-BE49-F238E27FC236}">
                    <a16:creationId xmlns:a16="http://schemas.microsoft.com/office/drawing/2014/main" id="{5CD02586-AE3A-BDC5-917F-36836154EAF3}"/>
                  </a:ext>
                </a:extLst>
              </p:cNvPr>
              <p:cNvSpPr txBox="1">
                <a:spLocks noRot="1" noChangeAspect="1" noMove="1" noResize="1" noEditPoints="1" noAdjustHandles="1" noChangeArrowheads="1" noChangeShapeType="1" noTextEdit="1"/>
              </p:cNvSpPr>
              <p:nvPr/>
            </p:nvSpPr>
            <p:spPr>
              <a:xfrm>
                <a:off x="6777549" y="2153998"/>
                <a:ext cx="2637132" cy="574901"/>
              </a:xfrm>
              <a:prstGeom prst="rect">
                <a:avLst/>
              </a:prstGeom>
              <a:blipFill>
                <a:blip r:embed="rId4"/>
                <a:stretch>
                  <a:fillRect/>
                </a:stretch>
              </a:blipFill>
            </p:spPr>
            <p:txBody>
              <a:bodyPr/>
              <a:lstStyle/>
              <a:p>
                <a:r>
                  <a:rPr lang="en-GB">
                    <a:noFill/>
                  </a:rPr>
                  <a:t> </a:t>
                </a:r>
              </a:p>
            </p:txBody>
          </p:sp>
        </mc:Fallback>
      </mc:AlternateContent>
      <p:sp>
        <p:nvSpPr>
          <p:cNvPr id="3" name="Content Placeholder 2">
            <a:extLst>
              <a:ext uri="{FF2B5EF4-FFF2-40B4-BE49-F238E27FC236}">
                <a16:creationId xmlns:a16="http://schemas.microsoft.com/office/drawing/2014/main" id="{64BC535F-C052-6AAF-E791-55AA740614B0}"/>
              </a:ext>
            </a:extLst>
          </p:cNvPr>
          <p:cNvSpPr txBox="1">
            <a:spLocks/>
          </p:cNvSpPr>
          <p:nvPr/>
        </p:nvSpPr>
        <p:spPr>
          <a:xfrm>
            <a:off x="539999" y="2747160"/>
            <a:ext cx="10794797" cy="1263366"/>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Update as following:</a:t>
            </a:r>
          </a:p>
          <a:p>
            <a:pPr marL="0" indent="0">
              <a:buNone/>
            </a:pPr>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7EA6D90-ADA7-0CF2-660D-75987AACA5AD}"/>
                  </a:ext>
                </a:extLst>
              </p:cNvPr>
              <p:cNvSpPr txBox="1"/>
              <p:nvPr/>
            </p:nvSpPr>
            <p:spPr>
              <a:xfrm>
                <a:off x="2985334" y="3316329"/>
                <a:ext cx="2048574" cy="5276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𝑑𝑤</m:t>
                          </m:r>
                        </m:den>
                      </m:f>
                    </m:oMath>
                  </m:oMathPara>
                </a14:m>
                <a:endParaRPr lang="en-GB" dirty="0"/>
              </a:p>
            </p:txBody>
          </p:sp>
        </mc:Choice>
        <mc:Fallback xmlns="">
          <p:sp>
            <p:nvSpPr>
              <p:cNvPr id="4" name="TextBox 3">
                <a:extLst>
                  <a:ext uri="{FF2B5EF4-FFF2-40B4-BE49-F238E27FC236}">
                    <a16:creationId xmlns:a16="http://schemas.microsoft.com/office/drawing/2014/main" id="{F7EA6D90-ADA7-0CF2-660D-75987AACA5AD}"/>
                  </a:ext>
                </a:extLst>
              </p:cNvPr>
              <p:cNvSpPr txBox="1">
                <a:spLocks noRot="1" noChangeAspect="1" noMove="1" noResize="1" noEditPoints="1" noAdjustHandles="1" noChangeArrowheads="1" noChangeShapeType="1" noTextEdit="1"/>
              </p:cNvSpPr>
              <p:nvPr/>
            </p:nvSpPr>
            <p:spPr>
              <a:xfrm>
                <a:off x="2985334" y="3316329"/>
                <a:ext cx="2048574" cy="527645"/>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F0C1B55-FCBC-A646-4C88-5EC3193CB2B9}"/>
                  </a:ext>
                </a:extLst>
              </p:cNvPr>
              <p:cNvSpPr txBox="1"/>
              <p:nvPr/>
            </p:nvSpPr>
            <p:spPr>
              <a:xfrm>
                <a:off x="7095927" y="3316394"/>
                <a:ext cx="1904176" cy="5275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𝑑𝑏</m:t>
                          </m:r>
                        </m:den>
                      </m:f>
                    </m:oMath>
                  </m:oMathPara>
                </a14:m>
                <a:endParaRPr lang="en-GB" dirty="0"/>
              </a:p>
            </p:txBody>
          </p:sp>
        </mc:Choice>
        <mc:Fallback xmlns="">
          <p:sp>
            <p:nvSpPr>
              <p:cNvPr id="5" name="TextBox 4">
                <a:extLst>
                  <a:ext uri="{FF2B5EF4-FFF2-40B4-BE49-F238E27FC236}">
                    <a16:creationId xmlns:a16="http://schemas.microsoft.com/office/drawing/2014/main" id="{7F0C1B55-FCBC-A646-4C88-5EC3193CB2B9}"/>
                  </a:ext>
                </a:extLst>
              </p:cNvPr>
              <p:cNvSpPr txBox="1">
                <a:spLocks noRot="1" noChangeAspect="1" noMove="1" noResize="1" noEditPoints="1" noAdjustHandles="1" noChangeArrowheads="1" noChangeShapeType="1" noTextEdit="1"/>
              </p:cNvSpPr>
              <p:nvPr/>
            </p:nvSpPr>
            <p:spPr>
              <a:xfrm>
                <a:off x="7095927" y="3316394"/>
                <a:ext cx="1904176" cy="527580"/>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F261DB6A-7C7E-F820-369A-4E8FE4A68FF2}"/>
                  </a:ext>
                </a:extLst>
              </p:cNvPr>
              <p:cNvSpPr txBox="1">
                <a:spLocks/>
              </p:cNvSpPr>
              <p:nvPr/>
            </p:nvSpPr>
            <p:spPr>
              <a:xfrm>
                <a:off x="539998" y="4010526"/>
                <a:ext cx="10794797" cy="2009274"/>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 xmlns:m="http://schemas.openxmlformats.org/officeDocument/2006/math">
                    <m:r>
                      <a:rPr lang="en-US" sz="2000" i="1" smtClean="0">
                        <a:latin typeface="Cambria Math" panose="02040503050406030204" pitchFamily="18" charset="0"/>
                        <a:ea typeface="Cambria Math" panose="02040503050406030204" pitchFamily="18" charset="0"/>
                      </a:rPr>
                      <m:t>𝛼</m:t>
                    </m:r>
                  </m:oMath>
                </a14:m>
                <a:r>
                  <a:rPr lang="en-US" sz="2000" dirty="0"/>
                  <a:t> Is the </a:t>
                </a:r>
                <a:r>
                  <a:rPr lang="en-US" sz="2000" b="1" dirty="0"/>
                  <a:t>learning rate</a:t>
                </a:r>
              </a:p>
              <a:p>
                <a:pPr lvl="1"/>
                <a:r>
                  <a:rPr lang="en-US" sz="2000" dirty="0"/>
                  <a:t>It is a </a:t>
                </a:r>
                <a:r>
                  <a:rPr lang="en-US" sz="2000" b="1" dirty="0"/>
                  <a:t>hyperparameter</a:t>
                </a:r>
                <a:r>
                  <a:rPr lang="en-US" sz="2000" dirty="0"/>
                  <a:t>: it needs to be specified when the network is created</a:t>
                </a:r>
              </a:p>
              <a:p>
                <a:pPr marL="450000" lvl="1" indent="0">
                  <a:buNone/>
                </a:pPr>
                <a:endParaRPr lang="en-US" sz="2000" b="1" dirty="0"/>
              </a:p>
              <a:p>
                <a:pPr marL="0" indent="0">
                  <a:buNone/>
                </a:pPr>
                <a:r>
                  <a:rPr lang="en-US" sz="2000" dirty="0"/>
                  <a:t>Also, see that the negative value of the gradient is taken</a:t>
                </a:r>
              </a:p>
            </p:txBody>
          </p:sp>
        </mc:Choice>
        <mc:Fallback xmlns="">
          <p:sp>
            <p:nvSpPr>
              <p:cNvPr id="10" name="Content Placeholder 2">
                <a:extLst>
                  <a:ext uri="{FF2B5EF4-FFF2-40B4-BE49-F238E27FC236}">
                    <a16:creationId xmlns:a16="http://schemas.microsoft.com/office/drawing/2014/main" id="{F261DB6A-7C7E-F820-369A-4E8FE4A68FF2}"/>
                  </a:ext>
                </a:extLst>
              </p:cNvPr>
              <p:cNvSpPr txBox="1">
                <a:spLocks noRot="1" noChangeAspect="1" noMove="1" noResize="1" noEditPoints="1" noAdjustHandles="1" noChangeArrowheads="1" noChangeShapeType="1" noTextEdit="1"/>
              </p:cNvSpPr>
              <p:nvPr/>
            </p:nvSpPr>
            <p:spPr>
              <a:xfrm>
                <a:off x="539998" y="4010526"/>
                <a:ext cx="10794797" cy="2009274"/>
              </a:xfrm>
              <a:prstGeom prst="rect">
                <a:avLst/>
              </a:prstGeom>
              <a:blipFill>
                <a:blip r:embed="rId7"/>
                <a:stretch>
                  <a:fillRect l="-621"/>
                </a:stretch>
              </a:blipFill>
            </p:spPr>
            <p:txBody>
              <a:bodyPr/>
              <a:lstStyle/>
              <a:p>
                <a:r>
                  <a:rPr lang="en-GB">
                    <a:noFill/>
                  </a:rPr>
                  <a:t> </a:t>
                </a:r>
              </a:p>
            </p:txBody>
          </p:sp>
        </mc:Fallback>
      </mc:AlternateContent>
    </p:spTree>
    <p:extLst>
      <p:ext uri="{BB962C8B-B14F-4D97-AF65-F5344CB8AC3E}">
        <p14:creationId xmlns:p14="http://schemas.microsoft.com/office/powerpoint/2010/main" val="482241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0D4F12A-6EBC-9D7C-8D80-A1CB57BFA3F1}"/>
              </a:ext>
            </a:extLst>
          </p:cNvPr>
          <p:cNvSpPr>
            <a:spLocks noGrp="1"/>
          </p:cNvSpPr>
          <p:nvPr>
            <p:ph type="title"/>
          </p:nvPr>
        </p:nvSpPr>
        <p:spPr>
          <a:xfrm>
            <a:off x="235527" y="137752"/>
            <a:ext cx="6135776" cy="666605"/>
          </a:xfrm>
        </p:spPr>
        <p:txBody>
          <a:bodyPr>
            <a:normAutofit fontScale="90000"/>
          </a:bodyPr>
          <a:lstStyle/>
          <a:p>
            <a:r>
              <a:rPr lang="en-US" dirty="0"/>
              <a:t>Linear Regression (Single Feature):</a:t>
            </a:r>
          </a:p>
        </p:txBody>
      </p:sp>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16</a:t>
            </a:fld>
            <a:endParaRPr lang="en-US" dirty="0">
              <a:solidFill>
                <a:schemeClr val="tx1">
                  <a:lumMod val="75000"/>
                </a:schemeClr>
              </a:solidFill>
              <a:latin typeface="Euphemia" panose="020B0503040102020104" pitchFamily="34" charset="0"/>
            </a:endParaRPr>
          </a:p>
        </p:txBody>
      </p:sp>
      <p:sp>
        <p:nvSpPr>
          <p:cNvPr id="12" name="TextBox 2">
            <a:extLst>
              <a:ext uri="{FF2B5EF4-FFF2-40B4-BE49-F238E27FC236}">
                <a16:creationId xmlns:a16="http://schemas.microsoft.com/office/drawing/2014/main" id="{A7347F02-861B-1E0C-4C6D-9569D527E682}"/>
              </a:ext>
            </a:extLst>
          </p:cNvPr>
          <p:cNvSpPr txBox="1"/>
          <p:nvPr/>
        </p:nvSpPr>
        <p:spPr>
          <a:xfrm>
            <a:off x="0" y="6512209"/>
            <a:ext cx="9605894" cy="24622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000" dirty="0">
                <a:solidFill>
                  <a:schemeClr val="tx1">
                    <a:lumMod val="65000"/>
                  </a:schemeClr>
                </a:solidFill>
                <a:latin typeface="Euphemia" panose="020B0503040102020104" pitchFamily="34" charset="0"/>
                <a:ea typeface="Assistant Light"/>
                <a:cs typeface="Assistant Light"/>
                <a:sym typeface="Assistant Light"/>
              </a:rPr>
              <a:t>Credit: deeplearning.ai</a:t>
            </a:r>
          </a:p>
        </p:txBody>
      </p:sp>
      <p:sp>
        <p:nvSpPr>
          <p:cNvPr id="34" name="Content Placeholder 2">
            <a:extLst>
              <a:ext uri="{FF2B5EF4-FFF2-40B4-BE49-F238E27FC236}">
                <a16:creationId xmlns:a16="http://schemas.microsoft.com/office/drawing/2014/main" id="{0E6AFD4E-76D3-FC63-F7C4-1A80BABB8131}"/>
              </a:ext>
            </a:extLst>
          </p:cNvPr>
          <p:cNvSpPr txBox="1">
            <a:spLocks/>
          </p:cNvSpPr>
          <p:nvPr/>
        </p:nvSpPr>
        <p:spPr>
          <a:xfrm>
            <a:off x="540000" y="1490194"/>
            <a:ext cx="10794797" cy="589559"/>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Why are the negative values of gradients used?</a:t>
            </a:r>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7EA6D90-ADA7-0CF2-660D-75987AACA5AD}"/>
                  </a:ext>
                </a:extLst>
              </p:cNvPr>
              <p:cNvSpPr txBox="1"/>
              <p:nvPr/>
            </p:nvSpPr>
            <p:spPr>
              <a:xfrm>
                <a:off x="3001376" y="2119945"/>
                <a:ext cx="2048574" cy="5276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𝑑𝑤</m:t>
                          </m:r>
                        </m:den>
                      </m:f>
                    </m:oMath>
                  </m:oMathPara>
                </a14:m>
                <a:endParaRPr lang="en-GB" dirty="0"/>
              </a:p>
            </p:txBody>
          </p:sp>
        </mc:Choice>
        <mc:Fallback xmlns="">
          <p:sp>
            <p:nvSpPr>
              <p:cNvPr id="4" name="TextBox 3">
                <a:extLst>
                  <a:ext uri="{FF2B5EF4-FFF2-40B4-BE49-F238E27FC236}">
                    <a16:creationId xmlns:a16="http://schemas.microsoft.com/office/drawing/2014/main" id="{F7EA6D90-ADA7-0CF2-660D-75987AACA5AD}"/>
                  </a:ext>
                </a:extLst>
              </p:cNvPr>
              <p:cNvSpPr txBox="1">
                <a:spLocks noRot="1" noChangeAspect="1" noMove="1" noResize="1" noEditPoints="1" noAdjustHandles="1" noChangeArrowheads="1" noChangeShapeType="1" noTextEdit="1"/>
              </p:cNvSpPr>
              <p:nvPr/>
            </p:nvSpPr>
            <p:spPr>
              <a:xfrm>
                <a:off x="3001376" y="2119945"/>
                <a:ext cx="2048574" cy="527645"/>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F0C1B55-FCBC-A646-4C88-5EC3193CB2B9}"/>
                  </a:ext>
                </a:extLst>
              </p:cNvPr>
              <p:cNvSpPr txBox="1"/>
              <p:nvPr/>
            </p:nvSpPr>
            <p:spPr>
              <a:xfrm>
                <a:off x="7111969" y="2120010"/>
                <a:ext cx="1904176" cy="5275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𝑑𝑏</m:t>
                          </m:r>
                        </m:den>
                      </m:f>
                    </m:oMath>
                  </m:oMathPara>
                </a14:m>
                <a:endParaRPr lang="en-GB" dirty="0"/>
              </a:p>
            </p:txBody>
          </p:sp>
        </mc:Choice>
        <mc:Fallback xmlns="">
          <p:sp>
            <p:nvSpPr>
              <p:cNvPr id="5" name="TextBox 4">
                <a:extLst>
                  <a:ext uri="{FF2B5EF4-FFF2-40B4-BE49-F238E27FC236}">
                    <a16:creationId xmlns:a16="http://schemas.microsoft.com/office/drawing/2014/main" id="{7F0C1B55-FCBC-A646-4C88-5EC3193CB2B9}"/>
                  </a:ext>
                </a:extLst>
              </p:cNvPr>
              <p:cNvSpPr txBox="1">
                <a:spLocks noRot="1" noChangeAspect="1" noMove="1" noResize="1" noEditPoints="1" noAdjustHandles="1" noChangeArrowheads="1" noChangeShapeType="1" noTextEdit="1"/>
              </p:cNvSpPr>
              <p:nvPr/>
            </p:nvSpPr>
            <p:spPr>
              <a:xfrm>
                <a:off x="7111969" y="2120010"/>
                <a:ext cx="1904176" cy="527580"/>
              </a:xfrm>
              <a:prstGeom prst="rect">
                <a:avLst/>
              </a:prstGeom>
              <a:blipFill>
                <a:blip r:embed="rId4"/>
                <a:stretch>
                  <a:fillRect/>
                </a:stretch>
              </a:blipFill>
            </p:spPr>
            <p:txBody>
              <a:bodyPr/>
              <a:lstStyle/>
              <a:p>
                <a:r>
                  <a:rPr lang="en-GB">
                    <a:noFill/>
                  </a:rPr>
                  <a:t> </a:t>
                </a:r>
              </a:p>
            </p:txBody>
          </p:sp>
        </mc:Fallback>
      </mc:AlternateContent>
      <p:pic>
        <p:nvPicPr>
          <p:cNvPr id="1026" name="Picture 2" descr="Quadratic gradient function – GeoGebra">
            <a:extLst>
              <a:ext uri="{FF2B5EF4-FFF2-40B4-BE49-F238E27FC236}">
                <a16:creationId xmlns:a16="http://schemas.microsoft.com/office/drawing/2014/main" id="{4F925BA7-8C41-2001-E2D0-3245F088930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0355" r="26534" b="7539"/>
          <a:stretch/>
        </p:blipFill>
        <p:spPr bwMode="auto">
          <a:xfrm>
            <a:off x="7544483" y="2798453"/>
            <a:ext cx="4122821" cy="3478713"/>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2">
            <a:extLst>
              <a:ext uri="{FF2B5EF4-FFF2-40B4-BE49-F238E27FC236}">
                <a16:creationId xmlns:a16="http://schemas.microsoft.com/office/drawing/2014/main" id="{3D646079-B9BF-9AB3-9187-3B9CFBCA61E5}"/>
              </a:ext>
            </a:extLst>
          </p:cNvPr>
          <p:cNvSpPr txBox="1">
            <a:spLocks/>
          </p:cNvSpPr>
          <p:nvPr/>
        </p:nvSpPr>
        <p:spPr>
          <a:xfrm>
            <a:off x="524696" y="2930520"/>
            <a:ext cx="6744720" cy="1607289"/>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The gradient points towards the direction with the steepest increase</a:t>
            </a:r>
          </a:p>
          <a:p>
            <a:pPr lvl="1"/>
            <a:r>
              <a:rPr lang="en-US" dirty="0"/>
              <a:t>To get direction of steepest decrease, the negative value should be taken</a:t>
            </a:r>
          </a:p>
        </p:txBody>
      </p:sp>
      <p:sp>
        <p:nvSpPr>
          <p:cNvPr id="3" name="Content Placeholder 2">
            <a:extLst>
              <a:ext uri="{FF2B5EF4-FFF2-40B4-BE49-F238E27FC236}">
                <a16:creationId xmlns:a16="http://schemas.microsoft.com/office/drawing/2014/main" id="{04DCD51C-77B0-6A0F-5ADC-37D84DDE443D}"/>
              </a:ext>
            </a:extLst>
          </p:cNvPr>
          <p:cNvSpPr txBox="1">
            <a:spLocks/>
          </p:cNvSpPr>
          <p:nvPr/>
        </p:nvSpPr>
        <p:spPr>
          <a:xfrm>
            <a:off x="524697" y="4615686"/>
            <a:ext cx="6744720" cy="772890"/>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Forward, Backpropagation and Updating of parameters will repeat for a set number of “</a:t>
            </a:r>
            <a:r>
              <a:rPr lang="en-US" sz="2000" b="1" dirty="0"/>
              <a:t>epochs</a:t>
            </a:r>
            <a:r>
              <a:rPr lang="en-US" sz="2000" dirty="0"/>
              <a:t>”</a:t>
            </a:r>
            <a:endParaRPr lang="en-US" dirty="0"/>
          </a:p>
        </p:txBody>
      </p:sp>
    </p:spTree>
    <p:extLst>
      <p:ext uri="{BB962C8B-B14F-4D97-AF65-F5344CB8AC3E}">
        <p14:creationId xmlns:p14="http://schemas.microsoft.com/office/powerpoint/2010/main" val="274730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0D4F12A-6EBC-9D7C-8D80-A1CB57BFA3F1}"/>
              </a:ext>
            </a:extLst>
          </p:cNvPr>
          <p:cNvSpPr>
            <a:spLocks noGrp="1"/>
          </p:cNvSpPr>
          <p:nvPr>
            <p:ph type="title"/>
          </p:nvPr>
        </p:nvSpPr>
        <p:spPr>
          <a:xfrm>
            <a:off x="235527" y="137752"/>
            <a:ext cx="6509402" cy="666605"/>
          </a:xfrm>
        </p:spPr>
        <p:txBody>
          <a:bodyPr>
            <a:noAutofit/>
          </a:bodyPr>
          <a:lstStyle/>
          <a:p>
            <a:r>
              <a:rPr lang="en-US" sz="2500" dirty="0"/>
              <a:t>Linear Regression (Single Feature):</a:t>
            </a:r>
          </a:p>
        </p:txBody>
      </p:sp>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17</a:t>
            </a:fld>
            <a:endParaRPr lang="en-US" dirty="0">
              <a:solidFill>
                <a:schemeClr val="tx1">
                  <a:lumMod val="75000"/>
                </a:schemeClr>
              </a:solidFill>
              <a:latin typeface="Euphemia" panose="020B0503040102020104" pitchFamily="34" charset="0"/>
            </a:endParaRPr>
          </a:p>
        </p:txBody>
      </p:sp>
      <p:sp>
        <p:nvSpPr>
          <p:cNvPr id="12" name="TextBox 2">
            <a:extLst>
              <a:ext uri="{FF2B5EF4-FFF2-40B4-BE49-F238E27FC236}">
                <a16:creationId xmlns:a16="http://schemas.microsoft.com/office/drawing/2014/main" id="{A7347F02-861B-1E0C-4C6D-9569D527E682}"/>
              </a:ext>
            </a:extLst>
          </p:cNvPr>
          <p:cNvSpPr txBox="1"/>
          <p:nvPr/>
        </p:nvSpPr>
        <p:spPr>
          <a:xfrm>
            <a:off x="0" y="6512209"/>
            <a:ext cx="9605894" cy="24622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000" dirty="0">
                <a:solidFill>
                  <a:schemeClr val="tx1">
                    <a:lumMod val="65000"/>
                  </a:schemeClr>
                </a:solidFill>
                <a:latin typeface="Euphemia" panose="020B0503040102020104" pitchFamily="34" charset="0"/>
                <a:ea typeface="Assistant Light"/>
                <a:cs typeface="Assistant Light"/>
                <a:sym typeface="Assistant Light"/>
              </a:rPr>
              <a:t>Credit:. </a:t>
            </a:r>
            <a:r>
              <a:rPr lang="en-GB" sz="1000" dirty="0">
                <a:solidFill>
                  <a:schemeClr val="tx1">
                    <a:lumMod val="65000"/>
                  </a:schemeClr>
                </a:solidFill>
                <a:latin typeface="Euphemia" panose="020B0503040102020104" pitchFamily="34" charset="0"/>
                <a:ea typeface="Assistant Light"/>
                <a:cs typeface="Assistant Light"/>
                <a:sym typeface="Assistant Light"/>
                <a:hlinkClick r:id="rId3"/>
              </a:rPr>
              <a:t>https://www.jeremyjordan.me/nn-learning-rate/</a:t>
            </a:r>
            <a:r>
              <a:rPr lang="en-GB" sz="1000" dirty="0">
                <a:solidFill>
                  <a:schemeClr val="tx1">
                    <a:lumMod val="65000"/>
                  </a:schemeClr>
                </a:solidFill>
                <a:latin typeface="Euphemia" panose="020B0503040102020104" pitchFamily="34" charset="0"/>
                <a:ea typeface="Assistant Light"/>
                <a:cs typeface="Assistant Light"/>
                <a:sym typeface="Assistant Light"/>
              </a:rPr>
              <a:t> </a:t>
            </a:r>
            <a:r>
              <a:rPr lang="en-GB" sz="1000" dirty="0" err="1">
                <a:solidFill>
                  <a:schemeClr val="tx1">
                    <a:lumMod val="65000"/>
                  </a:schemeClr>
                </a:solidFill>
                <a:latin typeface="Euphemia" panose="020B0503040102020104" pitchFamily="34" charset="0"/>
                <a:ea typeface="Assistant Light"/>
                <a:cs typeface="Assistant Light"/>
                <a:sym typeface="Assistant Light"/>
              </a:rPr>
              <a:t>i</a:t>
            </a:r>
            <a:endParaRPr lang="en-GB" sz="1000" dirty="0">
              <a:solidFill>
                <a:schemeClr val="tx1">
                  <a:lumMod val="65000"/>
                </a:schemeClr>
              </a:solidFill>
              <a:latin typeface="Euphemia" panose="020B0503040102020104" pitchFamily="34" charset="0"/>
              <a:ea typeface="Assistant Light"/>
              <a:cs typeface="Assistant Light"/>
              <a:sym typeface="Assistant Light"/>
            </a:endParaRPr>
          </a:p>
        </p:txBody>
      </p:sp>
      <p:sp>
        <p:nvSpPr>
          <p:cNvPr id="34" name="Content Placeholder 2">
            <a:extLst>
              <a:ext uri="{FF2B5EF4-FFF2-40B4-BE49-F238E27FC236}">
                <a16:creationId xmlns:a16="http://schemas.microsoft.com/office/drawing/2014/main" id="{0E6AFD4E-76D3-FC63-F7C4-1A80BABB8131}"/>
              </a:ext>
            </a:extLst>
          </p:cNvPr>
          <p:cNvSpPr txBox="1">
            <a:spLocks/>
          </p:cNvSpPr>
          <p:nvPr/>
        </p:nvSpPr>
        <p:spPr>
          <a:xfrm>
            <a:off x="540000" y="1490194"/>
            <a:ext cx="10794797" cy="589559"/>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Finding the right value for the learning rate can be an iterative process</a:t>
            </a:r>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7EA6D90-ADA7-0CF2-660D-75987AACA5AD}"/>
                  </a:ext>
                </a:extLst>
              </p:cNvPr>
              <p:cNvSpPr txBox="1"/>
              <p:nvPr/>
            </p:nvSpPr>
            <p:spPr>
              <a:xfrm>
                <a:off x="3001376" y="2119945"/>
                <a:ext cx="2048574" cy="5276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𝑑𝑤</m:t>
                          </m:r>
                        </m:den>
                      </m:f>
                    </m:oMath>
                  </m:oMathPara>
                </a14:m>
                <a:endParaRPr lang="en-GB" dirty="0"/>
              </a:p>
            </p:txBody>
          </p:sp>
        </mc:Choice>
        <mc:Fallback xmlns="">
          <p:sp>
            <p:nvSpPr>
              <p:cNvPr id="4" name="TextBox 3">
                <a:extLst>
                  <a:ext uri="{FF2B5EF4-FFF2-40B4-BE49-F238E27FC236}">
                    <a16:creationId xmlns:a16="http://schemas.microsoft.com/office/drawing/2014/main" id="{F7EA6D90-ADA7-0CF2-660D-75987AACA5AD}"/>
                  </a:ext>
                </a:extLst>
              </p:cNvPr>
              <p:cNvSpPr txBox="1">
                <a:spLocks noRot="1" noChangeAspect="1" noMove="1" noResize="1" noEditPoints="1" noAdjustHandles="1" noChangeArrowheads="1" noChangeShapeType="1" noTextEdit="1"/>
              </p:cNvSpPr>
              <p:nvPr/>
            </p:nvSpPr>
            <p:spPr>
              <a:xfrm>
                <a:off x="3001376" y="2119945"/>
                <a:ext cx="2048574" cy="527645"/>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F0C1B55-FCBC-A646-4C88-5EC3193CB2B9}"/>
                  </a:ext>
                </a:extLst>
              </p:cNvPr>
              <p:cNvSpPr txBox="1"/>
              <p:nvPr/>
            </p:nvSpPr>
            <p:spPr>
              <a:xfrm>
                <a:off x="7111969" y="2120010"/>
                <a:ext cx="1904176" cy="5275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𝑑𝑏</m:t>
                          </m:r>
                        </m:den>
                      </m:f>
                    </m:oMath>
                  </m:oMathPara>
                </a14:m>
                <a:endParaRPr lang="en-GB" dirty="0"/>
              </a:p>
            </p:txBody>
          </p:sp>
        </mc:Choice>
        <mc:Fallback xmlns="">
          <p:sp>
            <p:nvSpPr>
              <p:cNvPr id="5" name="TextBox 4">
                <a:extLst>
                  <a:ext uri="{FF2B5EF4-FFF2-40B4-BE49-F238E27FC236}">
                    <a16:creationId xmlns:a16="http://schemas.microsoft.com/office/drawing/2014/main" id="{7F0C1B55-FCBC-A646-4C88-5EC3193CB2B9}"/>
                  </a:ext>
                </a:extLst>
              </p:cNvPr>
              <p:cNvSpPr txBox="1">
                <a:spLocks noRot="1" noChangeAspect="1" noMove="1" noResize="1" noEditPoints="1" noAdjustHandles="1" noChangeArrowheads="1" noChangeShapeType="1" noTextEdit="1"/>
              </p:cNvSpPr>
              <p:nvPr/>
            </p:nvSpPr>
            <p:spPr>
              <a:xfrm>
                <a:off x="7111969" y="2120010"/>
                <a:ext cx="1904176" cy="527580"/>
              </a:xfrm>
              <a:prstGeom prst="rect">
                <a:avLst/>
              </a:prstGeom>
              <a:blipFill>
                <a:blip r:embed="rId5"/>
                <a:stretch>
                  <a:fillRect/>
                </a:stretch>
              </a:blipFill>
            </p:spPr>
            <p:txBody>
              <a:bodyPr/>
              <a:lstStyle/>
              <a:p>
                <a:r>
                  <a:rPr lang="en-GB">
                    <a:noFill/>
                  </a:rPr>
                  <a:t> </a:t>
                </a:r>
              </a:p>
            </p:txBody>
          </p:sp>
        </mc:Fallback>
      </mc:AlternateContent>
      <p:pic>
        <p:nvPicPr>
          <p:cNvPr id="2050" name="Picture 2" descr="Goldilocks of learning rates">
            <a:extLst>
              <a:ext uri="{FF2B5EF4-FFF2-40B4-BE49-F238E27FC236}">
                <a16:creationId xmlns:a16="http://schemas.microsoft.com/office/drawing/2014/main" id="{F9B9F6CC-9289-F67D-4B0F-44AD628A25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34451" y="2731770"/>
            <a:ext cx="9605894" cy="3725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0112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0D4F12A-6EBC-9D7C-8D80-A1CB57BFA3F1}"/>
              </a:ext>
            </a:extLst>
          </p:cNvPr>
          <p:cNvSpPr>
            <a:spLocks noGrp="1"/>
          </p:cNvSpPr>
          <p:nvPr>
            <p:ph type="title"/>
          </p:nvPr>
        </p:nvSpPr>
        <p:spPr>
          <a:xfrm>
            <a:off x="235527" y="137752"/>
            <a:ext cx="6578228" cy="666605"/>
          </a:xfrm>
        </p:spPr>
        <p:txBody>
          <a:bodyPr>
            <a:noAutofit/>
          </a:bodyPr>
          <a:lstStyle/>
          <a:p>
            <a:r>
              <a:rPr lang="en-US" sz="2500" dirty="0"/>
              <a:t>Linear Regression (Single Feature):</a:t>
            </a:r>
          </a:p>
        </p:txBody>
      </p:sp>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18</a:t>
            </a:fld>
            <a:endParaRPr lang="en-US" dirty="0">
              <a:solidFill>
                <a:schemeClr val="tx1">
                  <a:lumMod val="75000"/>
                </a:schemeClr>
              </a:solidFill>
              <a:latin typeface="Euphemia" panose="020B0503040102020104" pitchFamily="34" charset="0"/>
            </a:endParaRPr>
          </a:p>
        </p:txBody>
      </p:sp>
      <p:sp>
        <p:nvSpPr>
          <p:cNvPr id="12" name="TextBox 2">
            <a:extLst>
              <a:ext uri="{FF2B5EF4-FFF2-40B4-BE49-F238E27FC236}">
                <a16:creationId xmlns:a16="http://schemas.microsoft.com/office/drawing/2014/main" id="{A7347F02-861B-1E0C-4C6D-9569D527E682}"/>
              </a:ext>
            </a:extLst>
          </p:cNvPr>
          <p:cNvSpPr txBox="1"/>
          <p:nvPr/>
        </p:nvSpPr>
        <p:spPr>
          <a:xfrm>
            <a:off x="0" y="6512209"/>
            <a:ext cx="9605894" cy="553998"/>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000" dirty="0">
                <a:solidFill>
                  <a:schemeClr val="tx1">
                    <a:lumMod val="65000"/>
                  </a:schemeClr>
                </a:solidFill>
                <a:latin typeface="Euphemia" panose="020B0503040102020104" pitchFamily="34" charset="0"/>
                <a:ea typeface="Assistant Light"/>
                <a:cs typeface="Assistant Light"/>
                <a:sym typeface="Assistant Light"/>
              </a:rPr>
              <a:t>Credit:. </a:t>
            </a:r>
            <a:r>
              <a:rPr lang="en-GB" sz="1000" dirty="0">
                <a:solidFill>
                  <a:schemeClr val="tx1">
                    <a:lumMod val="65000"/>
                  </a:schemeClr>
                </a:solidFill>
                <a:latin typeface="Euphemia" panose="020B0503040102020104" pitchFamily="34" charset="0"/>
                <a:ea typeface="Assistant Light"/>
                <a:cs typeface="Assistant Light"/>
                <a:sym typeface="Assistant Light"/>
                <a:hlinkClick r:id="rId3"/>
              </a:rPr>
              <a:t>https://medium.com/deep-learning-hk/some-techniques-in-deep-learning-optimization-1-learning-rate-b4669d5bb568#:~:text=Learning%20Rate%20Range%20Test,-The%20idea%20is&amp;text=Select%20a%20validation%20set,when%20the%20training%20starts%20diverging</a:t>
            </a:r>
            <a:r>
              <a:rPr lang="en-GB" sz="1000" dirty="0">
                <a:solidFill>
                  <a:schemeClr val="tx1">
                    <a:lumMod val="65000"/>
                  </a:schemeClr>
                </a:solidFill>
                <a:latin typeface="Euphemia" panose="020B0503040102020104" pitchFamily="34" charset="0"/>
                <a:ea typeface="Assistant Light"/>
                <a:cs typeface="Assistant Light"/>
                <a:sym typeface="Assistant Light"/>
              </a:rPr>
              <a:t> </a:t>
            </a:r>
          </a:p>
        </p:txBody>
      </p:sp>
      <p:sp>
        <p:nvSpPr>
          <p:cNvPr id="34" name="Content Placeholder 2">
            <a:extLst>
              <a:ext uri="{FF2B5EF4-FFF2-40B4-BE49-F238E27FC236}">
                <a16:creationId xmlns:a16="http://schemas.microsoft.com/office/drawing/2014/main" id="{0E6AFD4E-76D3-FC63-F7C4-1A80BABB8131}"/>
              </a:ext>
            </a:extLst>
          </p:cNvPr>
          <p:cNvSpPr txBox="1">
            <a:spLocks/>
          </p:cNvSpPr>
          <p:nvPr/>
        </p:nvSpPr>
        <p:spPr>
          <a:xfrm>
            <a:off x="540000" y="1490194"/>
            <a:ext cx="10794797" cy="589559"/>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Starting from very small values, evaluate the loss of the model using a validation set</a:t>
            </a:r>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7EA6D90-ADA7-0CF2-660D-75987AACA5AD}"/>
                  </a:ext>
                </a:extLst>
              </p:cNvPr>
              <p:cNvSpPr txBox="1"/>
              <p:nvPr/>
            </p:nvSpPr>
            <p:spPr>
              <a:xfrm>
                <a:off x="3001376" y="2119945"/>
                <a:ext cx="2048574" cy="5276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𝑑𝑤</m:t>
                          </m:r>
                        </m:den>
                      </m:f>
                    </m:oMath>
                  </m:oMathPara>
                </a14:m>
                <a:endParaRPr lang="en-GB" dirty="0"/>
              </a:p>
            </p:txBody>
          </p:sp>
        </mc:Choice>
        <mc:Fallback xmlns="">
          <p:sp>
            <p:nvSpPr>
              <p:cNvPr id="4" name="TextBox 3">
                <a:extLst>
                  <a:ext uri="{FF2B5EF4-FFF2-40B4-BE49-F238E27FC236}">
                    <a16:creationId xmlns:a16="http://schemas.microsoft.com/office/drawing/2014/main" id="{F7EA6D90-ADA7-0CF2-660D-75987AACA5AD}"/>
                  </a:ext>
                </a:extLst>
              </p:cNvPr>
              <p:cNvSpPr txBox="1">
                <a:spLocks noRot="1" noChangeAspect="1" noMove="1" noResize="1" noEditPoints="1" noAdjustHandles="1" noChangeArrowheads="1" noChangeShapeType="1" noTextEdit="1"/>
              </p:cNvSpPr>
              <p:nvPr/>
            </p:nvSpPr>
            <p:spPr>
              <a:xfrm>
                <a:off x="3001376" y="2119945"/>
                <a:ext cx="2048574" cy="527645"/>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F0C1B55-FCBC-A646-4C88-5EC3193CB2B9}"/>
                  </a:ext>
                </a:extLst>
              </p:cNvPr>
              <p:cNvSpPr txBox="1"/>
              <p:nvPr/>
            </p:nvSpPr>
            <p:spPr>
              <a:xfrm>
                <a:off x="7111969" y="2120010"/>
                <a:ext cx="1904176" cy="5275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𝑑𝑏</m:t>
                          </m:r>
                        </m:den>
                      </m:f>
                    </m:oMath>
                  </m:oMathPara>
                </a14:m>
                <a:endParaRPr lang="en-GB" dirty="0"/>
              </a:p>
            </p:txBody>
          </p:sp>
        </mc:Choice>
        <mc:Fallback xmlns="">
          <p:sp>
            <p:nvSpPr>
              <p:cNvPr id="5" name="TextBox 4">
                <a:extLst>
                  <a:ext uri="{FF2B5EF4-FFF2-40B4-BE49-F238E27FC236}">
                    <a16:creationId xmlns:a16="http://schemas.microsoft.com/office/drawing/2014/main" id="{7F0C1B55-FCBC-A646-4C88-5EC3193CB2B9}"/>
                  </a:ext>
                </a:extLst>
              </p:cNvPr>
              <p:cNvSpPr txBox="1">
                <a:spLocks noRot="1" noChangeAspect="1" noMove="1" noResize="1" noEditPoints="1" noAdjustHandles="1" noChangeArrowheads="1" noChangeShapeType="1" noTextEdit="1"/>
              </p:cNvSpPr>
              <p:nvPr/>
            </p:nvSpPr>
            <p:spPr>
              <a:xfrm>
                <a:off x="7111969" y="2120010"/>
                <a:ext cx="1904176" cy="527580"/>
              </a:xfrm>
              <a:prstGeom prst="rect">
                <a:avLst/>
              </a:prstGeom>
              <a:blipFill>
                <a:blip r:embed="rId5"/>
                <a:stretch>
                  <a:fillRect/>
                </a:stretch>
              </a:blipFill>
            </p:spPr>
            <p:txBody>
              <a:bodyPr/>
              <a:lstStyle/>
              <a:p>
                <a:r>
                  <a:rPr lang="en-GB">
                    <a:noFill/>
                  </a:rPr>
                  <a:t> </a:t>
                </a:r>
              </a:p>
            </p:txBody>
          </p:sp>
        </mc:Fallback>
      </mc:AlternateContent>
      <p:pic>
        <p:nvPicPr>
          <p:cNvPr id="8" name="Picture 7">
            <a:extLst>
              <a:ext uri="{FF2B5EF4-FFF2-40B4-BE49-F238E27FC236}">
                <a16:creationId xmlns:a16="http://schemas.microsoft.com/office/drawing/2014/main" id="{6D711E9B-8BB8-F894-37AE-1EA67D8EAFC6}"/>
              </a:ext>
            </a:extLst>
          </p:cNvPr>
          <p:cNvPicPr>
            <a:picLocks noChangeAspect="1"/>
          </p:cNvPicPr>
          <p:nvPr/>
        </p:nvPicPr>
        <p:blipFill>
          <a:blip r:embed="rId6"/>
          <a:stretch>
            <a:fillRect/>
          </a:stretch>
        </p:blipFill>
        <p:spPr>
          <a:xfrm>
            <a:off x="3031525" y="2734805"/>
            <a:ext cx="6128950" cy="3777404"/>
          </a:xfrm>
          <a:prstGeom prst="rect">
            <a:avLst/>
          </a:prstGeom>
        </p:spPr>
      </p:pic>
    </p:spTree>
    <p:extLst>
      <p:ext uri="{BB962C8B-B14F-4D97-AF65-F5344CB8AC3E}">
        <p14:creationId xmlns:p14="http://schemas.microsoft.com/office/powerpoint/2010/main" val="1292803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0D4F12A-6EBC-9D7C-8D80-A1CB57BFA3F1}"/>
              </a:ext>
            </a:extLst>
          </p:cNvPr>
          <p:cNvSpPr>
            <a:spLocks noGrp="1"/>
          </p:cNvSpPr>
          <p:nvPr>
            <p:ph type="title"/>
          </p:nvPr>
        </p:nvSpPr>
        <p:spPr>
          <a:xfrm>
            <a:off x="235527" y="137752"/>
            <a:ext cx="6135776" cy="666605"/>
          </a:xfrm>
        </p:spPr>
        <p:txBody>
          <a:bodyPr>
            <a:normAutofit fontScale="90000"/>
          </a:bodyPr>
          <a:lstStyle/>
          <a:p>
            <a:r>
              <a:rPr lang="en-US" dirty="0"/>
              <a:t>Linear Regression (Single Feature):</a:t>
            </a:r>
          </a:p>
        </p:txBody>
      </p:sp>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19</a:t>
            </a:fld>
            <a:endParaRPr lang="en-US" dirty="0">
              <a:solidFill>
                <a:schemeClr val="tx1">
                  <a:lumMod val="75000"/>
                </a:schemeClr>
              </a:solidFill>
              <a:latin typeface="Euphemia" panose="020B0503040102020104" pitchFamily="34" charset="0"/>
            </a:endParaRPr>
          </a:p>
        </p:txBody>
      </p:sp>
      <p:sp>
        <p:nvSpPr>
          <p:cNvPr id="34" name="Content Placeholder 2">
            <a:extLst>
              <a:ext uri="{FF2B5EF4-FFF2-40B4-BE49-F238E27FC236}">
                <a16:creationId xmlns:a16="http://schemas.microsoft.com/office/drawing/2014/main" id="{0E6AFD4E-76D3-FC63-F7C4-1A80BABB8131}"/>
              </a:ext>
            </a:extLst>
          </p:cNvPr>
          <p:cNvSpPr txBox="1">
            <a:spLocks/>
          </p:cNvSpPr>
          <p:nvPr/>
        </p:nvSpPr>
        <p:spPr>
          <a:xfrm>
            <a:off x="559003" y="973877"/>
            <a:ext cx="10794797" cy="589559"/>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In Summary:</a:t>
            </a:r>
            <a:endParaRPr lang="en-US" dirty="0"/>
          </a:p>
        </p:txBody>
      </p:sp>
      <p:sp>
        <p:nvSpPr>
          <p:cNvPr id="3" name="Oval 2">
            <a:extLst>
              <a:ext uri="{FF2B5EF4-FFF2-40B4-BE49-F238E27FC236}">
                <a16:creationId xmlns:a16="http://schemas.microsoft.com/office/drawing/2014/main" id="{43517D3D-0A19-5079-0036-26D1E4EAC7B4}"/>
              </a:ext>
            </a:extLst>
          </p:cNvPr>
          <p:cNvSpPr/>
          <p:nvPr/>
        </p:nvSpPr>
        <p:spPr>
          <a:xfrm>
            <a:off x="4667105" y="1304411"/>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X</a:t>
            </a:r>
          </a:p>
        </p:txBody>
      </p:sp>
      <p:sp>
        <p:nvSpPr>
          <p:cNvPr id="6" name="Oval 5">
            <a:extLst>
              <a:ext uri="{FF2B5EF4-FFF2-40B4-BE49-F238E27FC236}">
                <a16:creationId xmlns:a16="http://schemas.microsoft.com/office/drawing/2014/main" id="{5E934A1A-39B0-0914-FD6C-EE0426D217DB}"/>
              </a:ext>
            </a:extLst>
          </p:cNvPr>
          <p:cNvSpPr/>
          <p:nvPr/>
        </p:nvSpPr>
        <p:spPr>
          <a:xfrm>
            <a:off x="5846670" y="1304409"/>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Z</a:t>
            </a:r>
            <a:endParaRPr lang="en-GB" dirty="0"/>
          </a:p>
        </p:txBody>
      </p:sp>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86771A63-BD1A-F91B-C97C-DFA95598CB33}"/>
                  </a:ext>
                </a:extLst>
              </p:cNvPr>
              <p:cNvSpPr/>
              <p:nvPr/>
            </p:nvSpPr>
            <p:spPr>
              <a:xfrm>
                <a:off x="7026233" y="1304409"/>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GB" i="1" smtClean="0">
                              <a:solidFill>
                                <a:schemeClr val="bg1"/>
                              </a:solidFill>
                              <a:latin typeface="Cambria Math" panose="02040503050406030204" pitchFamily="18" charset="0"/>
                            </a:rPr>
                          </m:ctrlPr>
                        </m:accPr>
                        <m:e>
                          <m:r>
                            <a:rPr lang="en-GB" b="0" i="1" smtClean="0">
                              <a:solidFill>
                                <a:schemeClr val="bg1"/>
                              </a:solidFill>
                              <a:latin typeface="Cambria Math" panose="02040503050406030204" pitchFamily="18" charset="0"/>
                            </a:rPr>
                            <m:t>𝑦</m:t>
                          </m:r>
                        </m:e>
                      </m:acc>
                    </m:oMath>
                  </m:oMathPara>
                </a14:m>
                <a:endParaRPr lang="en-GB" dirty="0"/>
              </a:p>
            </p:txBody>
          </p:sp>
        </mc:Choice>
        <mc:Fallback xmlns="">
          <p:sp>
            <p:nvSpPr>
              <p:cNvPr id="8" name="Oval 7">
                <a:extLst>
                  <a:ext uri="{FF2B5EF4-FFF2-40B4-BE49-F238E27FC236}">
                    <a16:creationId xmlns:a16="http://schemas.microsoft.com/office/drawing/2014/main" id="{86771A63-BD1A-F91B-C97C-DFA95598CB33}"/>
                  </a:ext>
                </a:extLst>
              </p:cNvPr>
              <p:cNvSpPr>
                <a:spLocks noRot="1" noChangeAspect="1" noMove="1" noResize="1" noEditPoints="1" noAdjustHandles="1" noChangeArrowheads="1" noChangeShapeType="1" noTextEdit="1"/>
              </p:cNvSpPr>
              <p:nvPr/>
            </p:nvSpPr>
            <p:spPr>
              <a:xfrm>
                <a:off x="7026233" y="1304409"/>
                <a:ext cx="432619" cy="447369"/>
              </a:xfrm>
              <a:prstGeom prst="ellipse">
                <a:avLst/>
              </a:prstGeom>
              <a:blipFill>
                <a:blip r:embed="rId3"/>
                <a:stretch>
                  <a:fillRect/>
                </a:stretch>
              </a:blipFill>
            </p:spPr>
            <p:txBody>
              <a:bodyPr/>
              <a:lstStyle/>
              <a:p>
                <a:r>
                  <a:rPr lang="en-GB">
                    <a:noFill/>
                  </a:rPr>
                  <a:t> </a:t>
                </a:r>
              </a:p>
            </p:txBody>
          </p:sp>
        </mc:Fallback>
      </mc:AlternateContent>
      <p:cxnSp>
        <p:nvCxnSpPr>
          <p:cNvPr id="9" name="Straight Arrow Connector 8">
            <a:extLst>
              <a:ext uri="{FF2B5EF4-FFF2-40B4-BE49-F238E27FC236}">
                <a16:creationId xmlns:a16="http://schemas.microsoft.com/office/drawing/2014/main" id="{2081643E-2887-FEB0-8FE9-4E623C519E5F}"/>
              </a:ext>
            </a:extLst>
          </p:cNvPr>
          <p:cNvCxnSpPr>
            <a:cxnSpLocks/>
          </p:cNvCxnSpPr>
          <p:nvPr/>
        </p:nvCxnSpPr>
        <p:spPr>
          <a:xfrm flipV="1">
            <a:off x="5099724" y="1528094"/>
            <a:ext cx="746946" cy="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DFCE581-87ED-E11B-7C31-91BD632DAB84}"/>
              </a:ext>
            </a:extLst>
          </p:cNvPr>
          <p:cNvCxnSpPr>
            <a:cxnSpLocks/>
          </p:cNvCxnSpPr>
          <p:nvPr/>
        </p:nvCxnSpPr>
        <p:spPr>
          <a:xfrm>
            <a:off x="6279288" y="1528094"/>
            <a:ext cx="74694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B33D51ED-AAA0-701A-0249-4E6F3D7D6B4A}"/>
              </a:ext>
            </a:extLst>
          </p:cNvPr>
          <p:cNvSpPr/>
          <p:nvPr/>
        </p:nvSpPr>
        <p:spPr>
          <a:xfrm>
            <a:off x="5336850" y="1266084"/>
            <a:ext cx="272693" cy="2465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w</a:t>
            </a:r>
          </a:p>
        </p:txBody>
      </p:sp>
      <p:cxnSp>
        <p:nvCxnSpPr>
          <p:cNvPr id="14" name="Connector: Curved 13">
            <a:extLst>
              <a:ext uri="{FF2B5EF4-FFF2-40B4-BE49-F238E27FC236}">
                <a16:creationId xmlns:a16="http://schemas.microsoft.com/office/drawing/2014/main" id="{136FD684-F94D-5D5F-5E39-1144735D542B}"/>
              </a:ext>
            </a:extLst>
          </p:cNvPr>
          <p:cNvCxnSpPr>
            <a:cxnSpLocks/>
            <a:stCxn id="8" idx="3"/>
            <a:endCxn id="6" idx="5"/>
          </p:cNvCxnSpPr>
          <p:nvPr/>
        </p:nvCxnSpPr>
        <p:spPr>
          <a:xfrm rot="5400000">
            <a:off x="6652761" y="1249434"/>
            <a:ext cx="12700" cy="873656"/>
          </a:xfrm>
          <a:prstGeom prst="curvedConnector3">
            <a:avLst>
              <a:gd name="adj1" fmla="val 2315874"/>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or: Curved 14">
            <a:extLst>
              <a:ext uri="{FF2B5EF4-FFF2-40B4-BE49-F238E27FC236}">
                <a16:creationId xmlns:a16="http://schemas.microsoft.com/office/drawing/2014/main" id="{ABCD4F59-2791-AEF0-82C7-F3898918712F}"/>
              </a:ext>
            </a:extLst>
          </p:cNvPr>
          <p:cNvCxnSpPr>
            <a:cxnSpLocks/>
            <a:stCxn id="6" idx="3"/>
            <a:endCxn id="3" idx="5"/>
          </p:cNvCxnSpPr>
          <p:nvPr/>
        </p:nvCxnSpPr>
        <p:spPr>
          <a:xfrm rot="5400000">
            <a:off x="5473196" y="1249434"/>
            <a:ext cx="2" cy="873658"/>
          </a:xfrm>
          <a:prstGeom prst="curvedConnector3">
            <a:avLst>
              <a:gd name="adj1" fmla="val 14705900000"/>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Content Placeholder 2">
                <a:extLst>
                  <a:ext uri="{FF2B5EF4-FFF2-40B4-BE49-F238E27FC236}">
                    <a16:creationId xmlns:a16="http://schemas.microsoft.com/office/drawing/2014/main" id="{2823D9BF-E443-1B8E-D33F-107E8EF1A32C}"/>
                  </a:ext>
                </a:extLst>
              </p:cNvPr>
              <p:cNvSpPr txBox="1">
                <a:spLocks/>
              </p:cNvSpPr>
              <p:nvPr/>
            </p:nvSpPr>
            <p:spPr>
              <a:xfrm>
                <a:off x="493623" y="2487383"/>
                <a:ext cx="10794797" cy="972333"/>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2.</a:t>
                </a:r>
                <a:r>
                  <a:rPr lang="en-US" sz="2000" b="1" dirty="0"/>
                  <a:t>Forward Propagation</a:t>
                </a:r>
                <a:r>
                  <a:rPr lang="en-US" sz="2000" dirty="0"/>
                  <a:t>: The Network Calculates:</a:t>
                </a:r>
              </a:p>
              <a:p>
                <a:pPr marL="0" indent="0" algn="ctr">
                  <a:buNone/>
                </a:pPr>
                <a:r>
                  <a:rPr lang="en-US" sz="2000" dirty="0"/>
                  <a:t> </a:t>
                </a:r>
                <a14:m>
                  <m:oMath xmlns:m="http://schemas.openxmlformats.org/officeDocument/2006/math">
                    <m:r>
                      <a:rPr lang="en-US" sz="2000" b="0" i="1" smtClean="0">
                        <a:latin typeface="Cambria Math" panose="02040503050406030204" pitchFamily="18" charset="0"/>
                      </a:rPr>
                      <m:t>𝑍</m:t>
                    </m:r>
                    <m:r>
                      <a:rPr lang="en-US" sz="2000" b="0" i="1" smtClean="0">
                        <a:latin typeface="Cambria Math" panose="02040503050406030204" pitchFamily="18" charset="0"/>
                      </a:rPr>
                      <m:t>=</m:t>
                    </m:r>
                    <m:r>
                      <a:rPr lang="en-US" sz="2000" b="0" i="1" smtClean="0">
                        <a:latin typeface="Cambria Math" panose="02040503050406030204" pitchFamily="18" charset="0"/>
                      </a:rPr>
                      <m:t>𝑤𝑥</m:t>
                    </m:r>
                    <m:r>
                      <a:rPr lang="en-US" sz="2000" b="0" i="1" smtClean="0">
                        <a:latin typeface="Cambria Math" panose="02040503050406030204" pitchFamily="18" charset="0"/>
                      </a:rPr>
                      <m:t>+</m:t>
                    </m:r>
                    <m:r>
                      <a:rPr lang="en-US" sz="2000" b="0" i="1" smtClean="0">
                        <a:latin typeface="Cambria Math" panose="02040503050406030204" pitchFamily="18" charset="0"/>
                      </a:rPr>
                      <m:t>𝑏</m:t>
                    </m:r>
                    <m:r>
                      <a:rPr lang="en-US" sz="2000" b="0" i="1" smtClean="0">
                        <a:latin typeface="Cambria Math" panose="02040503050406030204" pitchFamily="18" charset="0"/>
                      </a:rPr>
                      <m:t> ; </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𝑦</m:t>
                        </m:r>
                      </m:e>
                    </m:acc>
                    <m:r>
                      <a:rPr lang="en-US" sz="2000" b="0" i="1" smtClean="0">
                        <a:latin typeface="Cambria Math" panose="02040503050406030204" pitchFamily="18" charset="0"/>
                      </a:rPr>
                      <m:t>=</m:t>
                    </m:r>
                    <m:r>
                      <a:rPr lang="en-US" sz="2000" b="0" i="1" smtClean="0">
                        <a:latin typeface="Cambria Math" panose="02040503050406030204" pitchFamily="18" charset="0"/>
                      </a:rPr>
                      <m:t>𝑍</m:t>
                    </m:r>
                  </m:oMath>
                </a14:m>
                <a:endParaRPr lang="en-US" dirty="0"/>
              </a:p>
            </p:txBody>
          </p:sp>
        </mc:Choice>
        <mc:Fallback xmlns="">
          <p:sp>
            <p:nvSpPr>
              <p:cNvPr id="18" name="Content Placeholder 2">
                <a:extLst>
                  <a:ext uri="{FF2B5EF4-FFF2-40B4-BE49-F238E27FC236}">
                    <a16:creationId xmlns:a16="http://schemas.microsoft.com/office/drawing/2014/main" id="{2823D9BF-E443-1B8E-D33F-107E8EF1A32C}"/>
                  </a:ext>
                </a:extLst>
              </p:cNvPr>
              <p:cNvSpPr txBox="1">
                <a:spLocks noRot="1" noChangeAspect="1" noMove="1" noResize="1" noEditPoints="1" noAdjustHandles="1" noChangeArrowheads="1" noChangeShapeType="1" noTextEdit="1"/>
              </p:cNvSpPr>
              <p:nvPr/>
            </p:nvSpPr>
            <p:spPr>
              <a:xfrm>
                <a:off x="493623" y="2487383"/>
                <a:ext cx="10794797" cy="972333"/>
              </a:xfrm>
              <a:prstGeom prst="rect">
                <a:avLst/>
              </a:prstGeom>
              <a:blipFill>
                <a:blip r:embed="rId4"/>
                <a:stretch>
                  <a:fillRect l="-621" b="-1250"/>
                </a:stretch>
              </a:blipFill>
            </p:spPr>
            <p:txBody>
              <a:bodyPr/>
              <a:lstStyle/>
              <a:p>
                <a:r>
                  <a:rPr lang="en-GB">
                    <a:noFill/>
                  </a:rPr>
                  <a:t> </a:t>
                </a:r>
              </a:p>
            </p:txBody>
          </p:sp>
        </mc:Fallback>
      </mc:AlternateContent>
      <p:sp>
        <p:nvSpPr>
          <p:cNvPr id="23" name="Content Placeholder 2">
            <a:extLst>
              <a:ext uri="{FF2B5EF4-FFF2-40B4-BE49-F238E27FC236}">
                <a16:creationId xmlns:a16="http://schemas.microsoft.com/office/drawing/2014/main" id="{841AB581-F0BE-BF69-9512-21AC862D19B3}"/>
              </a:ext>
            </a:extLst>
          </p:cNvPr>
          <p:cNvSpPr txBox="1">
            <a:spLocks/>
          </p:cNvSpPr>
          <p:nvPr/>
        </p:nvSpPr>
        <p:spPr>
          <a:xfrm>
            <a:off x="512627" y="3582739"/>
            <a:ext cx="10794797" cy="972333"/>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3.</a:t>
            </a:r>
            <a:r>
              <a:rPr lang="en-US" sz="2000" b="1" dirty="0"/>
              <a:t>Backpropagation</a:t>
            </a:r>
            <a:r>
              <a:rPr lang="en-US" sz="2000" dirty="0"/>
              <a:t>: The network calculates derivatives to </a:t>
            </a:r>
            <a:r>
              <a:rPr lang="en-US" sz="2000" dirty="0" err="1"/>
              <a:t>minimise</a:t>
            </a:r>
            <a:r>
              <a:rPr lang="en-US" sz="2000" dirty="0"/>
              <a:t> the loss function</a:t>
            </a:r>
          </a:p>
          <a:p>
            <a:pPr marL="0" indent="0" algn="ctr">
              <a:buNone/>
            </a:pPr>
            <a:r>
              <a:rPr lang="en-US" sz="2000" dirty="0"/>
              <a:t> </a:t>
            </a:r>
            <a:endParaRPr lang="en-US" dirty="0"/>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0E4B0A2B-7C0B-1B4D-F768-31965B23CAD7}"/>
                  </a:ext>
                </a:extLst>
              </p:cNvPr>
              <p:cNvSpPr txBox="1"/>
              <p:nvPr/>
            </p:nvSpPr>
            <p:spPr>
              <a:xfrm>
                <a:off x="2672692" y="4146835"/>
                <a:ext cx="2637132" cy="5749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𝑑𝑤</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𝑀𝑆𝐸</m:t>
                          </m:r>
                          <m:r>
                            <a:rPr lang="en-US" i="1">
                              <a:latin typeface="Cambria Math" panose="02040503050406030204" pitchFamily="18" charset="0"/>
                            </a:rPr>
                            <m:t>)</m:t>
                          </m:r>
                        </m:num>
                        <m:den>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den>
                      </m:f>
                      <m:f>
                        <m:fPr>
                          <m:ctrlPr>
                            <a:rPr lang="en-US" i="1">
                              <a:latin typeface="Cambria Math" panose="02040503050406030204" pitchFamily="18" charset="0"/>
                            </a:rPr>
                          </m:ctrlPr>
                        </m:fPr>
                        <m:num>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num>
                        <m:den>
                          <m:r>
                            <a:rPr lang="en-US" i="1">
                              <a:latin typeface="Cambria Math" panose="02040503050406030204" pitchFamily="18" charset="0"/>
                            </a:rPr>
                            <m:t>𝑑𝑍</m:t>
                          </m:r>
                        </m:den>
                      </m:f>
                      <m:f>
                        <m:fPr>
                          <m:ctrlPr>
                            <a:rPr lang="en-US" i="1">
                              <a:latin typeface="Cambria Math" panose="02040503050406030204" pitchFamily="18" charset="0"/>
                            </a:rPr>
                          </m:ctrlPr>
                        </m:fPr>
                        <m:num>
                          <m:r>
                            <a:rPr lang="en-US" i="1">
                              <a:latin typeface="Cambria Math" panose="02040503050406030204" pitchFamily="18" charset="0"/>
                            </a:rPr>
                            <m:t>𝑑𝑍</m:t>
                          </m:r>
                        </m:num>
                        <m:den>
                          <m:r>
                            <a:rPr lang="en-US" i="1">
                              <a:latin typeface="Cambria Math" panose="02040503050406030204" pitchFamily="18" charset="0"/>
                            </a:rPr>
                            <m:t>𝑑𝑤</m:t>
                          </m:r>
                        </m:den>
                      </m:f>
                    </m:oMath>
                  </m:oMathPara>
                </a14:m>
                <a:endParaRPr lang="en-GB" dirty="0"/>
              </a:p>
            </p:txBody>
          </p:sp>
        </mc:Choice>
        <mc:Fallback xmlns="">
          <p:sp>
            <p:nvSpPr>
              <p:cNvPr id="24" name="TextBox 23">
                <a:extLst>
                  <a:ext uri="{FF2B5EF4-FFF2-40B4-BE49-F238E27FC236}">
                    <a16:creationId xmlns:a16="http://schemas.microsoft.com/office/drawing/2014/main" id="{0E4B0A2B-7C0B-1B4D-F768-31965B23CAD7}"/>
                  </a:ext>
                </a:extLst>
              </p:cNvPr>
              <p:cNvSpPr txBox="1">
                <a:spLocks noRot="1" noChangeAspect="1" noMove="1" noResize="1" noEditPoints="1" noAdjustHandles="1" noChangeArrowheads="1" noChangeShapeType="1" noTextEdit="1"/>
              </p:cNvSpPr>
              <p:nvPr/>
            </p:nvSpPr>
            <p:spPr>
              <a:xfrm>
                <a:off x="2672692" y="4146835"/>
                <a:ext cx="2637132" cy="574901"/>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457F8CCD-00C9-51F5-9771-229F8B1BCACA}"/>
                  </a:ext>
                </a:extLst>
              </p:cNvPr>
              <p:cNvSpPr txBox="1"/>
              <p:nvPr/>
            </p:nvSpPr>
            <p:spPr>
              <a:xfrm>
                <a:off x="6784736" y="4146835"/>
                <a:ext cx="2637132" cy="5749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𝑑𝑏</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𝑀𝑆𝐸</m:t>
                          </m:r>
                          <m:r>
                            <a:rPr lang="en-US" i="1">
                              <a:latin typeface="Cambria Math" panose="02040503050406030204" pitchFamily="18" charset="0"/>
                            </a:rPr>
                            <m:t>)</m:t>
                          </m:r>
                        </m:num>
                        <m:den>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den>
                      </m:f>
                      <m:f>
                        <m:fPr>
                          <m:ctrlPr>
                            <a:rPr lang="en-US" i="1">
                              <a:latin typeface="Cambria Math" panose="02040503050406030204" pitchFamily="18" charset="0"/>
                            </a:rPr>
                          </m:ctrlPr>
                        </m:fPr>
                        <m:num>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num>
                        <m:den>
                          <m:r>
                            <a:rPr lang="en-US" i="1">
                              <a:latin typeface="Cambria Math" panose="02040503050406030204" pitchFamily="18" charset="0"/>
                            </a:rPr>
                            <m:t>𝑑𝑍</m:t>
                          </m:r>
                        </m:den>
                      </m:f>
                      <m:f>
                        <m:fPr>
                          <m:ctrlPr>
                            <a:rPr lang="en-US" i="1">
                              <a:latin typeface="Cambria Math" panose="02040503050406030204" pitchFamily="18" charset="0"/>
                            </a:rPr>
                          </m:ctrlPr>
                        </m:fPr>
                        <m:num>
                          <m:r>
                            <a:rPr lang="en-US" i="1">
                              <a:latin typeface="Cambria Math" panose="02040503050406030204" pitchFamily="18" charset="0"/>
                            </a:rPr>
                            <m:t>𝑑𝑍</m:t>
                          </m:r>
                        </m:num>
                        <m:den>
                          <m:r>
                            <a:rPr lang="en-US" i="1">
                              <a:latin typeface="Cambria Math" panose="02040503050406030204" pitchFamily="18" charset="0"/>
                            </a:rPr>
                            <m:t>𝑑</m:t>
                          </m:r>
                          <m:r>
                            <a:rPr lang="en-US" b="0" i="1" smtClean="0">
                              <a:latin typeface="Cambria Math" panose="02040503050406030204" pitchFamily="18" charset="0"/>
                            </a:rPr>
                            <m:t>𝑏</m:t>
                          </m:r>
                        </m:den>
                      </m:f>
                    </m:oMath>
                  </m:oMathPara>
                </a14:m>
                <a:endParaRPr lang="en-GB" dirty="0"/>
              </a:p>
            </p:txBody>
          </p:sp>
        </mc:Choice>
        <mc:Fallback xmlns="">
          <p:sp>
            <p:nvSpPr>
              <p:cNvPr id="25" name="TextBox 24">
                <a:extLst>
                  <a:ext uri="{FF2B5EF4-FFF2-40B4-BE49-F238E27FC236}">
                    <a16:creationId xmlns:a16="http://schemas.microsoft.com/office/drawing/2014/main" id="{457F8CCD-00C9-51F5-9771-229F8B1BCACA}"/>
                  </a:ext>
                </a:extLst>
              </p:cNvPr>
              <p:cNvSpPr txBox="1">
                <a:spLocks noRot="1" noChangeAspect="1" noMove="1" noResize="1" noEditPoints="1" noAdjustHandles="1" noChangeArrowheads="1" noChangeShapeType="1" noTextEdit="1"/>
              </p:cNvSpPr>
              <p:nvPr/>
            </p:nvSpPr>
            <p:spPr>
              <a:xfrm>
                <a:off x="6784736" y="4146835"/>
                <a:ext cx="2637132" cy="574901"/>
              </a:xfrm>
              <a:prstGeom prst="rect">
                <a:avLst/>
              </a:prstGeom>
              <a:blipFill>
                <a:blip r:embed="rId6"/>
                <a:stretch>
                  <a:fillRect/>
                </a:stretch>
              </a:blipFill>
            </p:spPr>
            <p:txBody>
              <a:bodyPr/>
              <a:lstStyle/>
              <a:p>
                <a:r>
                  <a:rPr lang="en-GB">
                    <a:noFill/>
                  </a:rPr>
                  <a:t> </a:t>
                </a:r>
              </a:p>
            </p:txBody>
          </p:sp>
        </mc:Fallback>
      </mc:AlternateContent>
      <p:sp>
        <p:nvSpPr>
          <p:cNvPr id="26" name="Content Placeholder 2">
            <a:extLst>
              <a:ext uri="{FF2B5EF4-FFF2-40B4-BE49-F238E27FC236}">
                <a16:creationId xmlns:a16="http://schemas.microsoft.com/office/drawing/2014/main" id="{7F5F7E59-48F1-F6DF-18DD-9157BA07EBAF}"/>
              </a:ext>
            </a:extLst>
          </p:cNvPr>
          <p:cNvSpPr txBox="1">
            <a:spLocks/>
          </p:cNvSpPr>
          <p:nvPr/>
        </p:nvSpPr>
        <p:spPr>
          <a:xfrm>
            <a:off x="512627" y="4751749"/>
            <a:ext cx="10794797" cy="972333"/>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4.</a:t>
            </a:r>
            <a:r>
              <a:rPr lang="en-US" sz="2000" b="1" dirty="0"/>
              <a:t>Update Parameters</a:t>
            </a:r>
            <a:r>
              <a:rPr lang="en-US" sz="2000" dirty="0"/>
              <a:t>: Using the gradients, parameters (</a:t>
            </a:r>
            <a:r>
              <a:rPr lang="en-US" sz="2000" dirty="0" err="1"/>
              <a:t>w,b</a:t>
            </a:r>
            <a:r>
              <a:rPr lang="en-US" sz="2000" dirty="0"/>
              <a:t>) are updated</a:t>
            </a:r>
          </a:p>
          <a:p>
            <a:pPr marL="0" indent="0" algn="ctr">
              <a:buNone/>
            </a:pPr>
            <a:r>
              <a:rPr lang="en-US" sz="2000" dirty="0"/>
              <a:t> </a:t>
            </a:r>
            <a:endParaRPr lang="en-US" dirty="0"/>
          </a:p>
        </p:txBody>
      </p:sp>
      <p:cxnSp>
        <p:nvCxnSpPr>
          <p:cNvPr id="30" name="Straight Arrow Connector 29">
            <a:extLst>
              <a:ext uri="{FF2B5EF4-FFF2-40B4-BE49-F238E27FC236}">
                <a16:creationId xmlns:a16="http://schemas.microsoft.com/office/drawing/2014/main" id="{DC2DF456-53DE-8B32-0081-FAA9676459EC}"/>
              </a:ext>
            </a:extLst>
          </p:cNvPr>
          <p:cNvCxnSpPr>
            <a:cxnSpLocks/>
          </p:cNvCxnSpPr>
          <p:nvPr/>
        </p:nvCxnSpPr>
        <p:spPr>
          <a:xfrm>
            <a:off x="5019653" y="979990"/>
            <a:ext cx="373473" cy="294780"/>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5118981-3D13-E226-3870-DD90E3A267D7}"/>
              </a:ext>
            </a:extLst>
          </p:cNvPr>
          <p:cNvCxnSpPr/>
          <p:nvPr/>
        </p:nvCxnSpPr>
        <p:spPr>
          <a:xfrm>
            <a:off x="4321770" y="1125705"/>
            <a:ext cx="373473" cy="294780"/>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4CE24C78-2411-366C-0643-E9A714208E1F}"/>
                  </a:ext>
                </a:extLst>
              </p:cNvPr>
              <p:cNvSpPr txBox="1"/>
              <p:nvPr/>
            </p:nvSpPr>
            <p:spPr>
              <a:xfrm>
                <a:off x="2869264" y="5214882"/>
                <a:ext cx="2048574" cy="5276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𝑑𝑤</m:t>
                          </m:r>
                        </m:den>
                      </m:f>
                    </m:oMath>
                  </m:oMathPara>
                </a14:m>
                <a:endParaRPr lang="en-GB" dirty="0"/>
              </a:p>
            </p:txBody>
          </p:sp>
        </mc:Choice>
        <mc:Fallback xmlns="">
          <p:sp>
            <p:nvSpPr>
              <p:cNvPr id="35" name="TextBox 34">
                <a:extLst>
                  <a:ext uri="{FF2B5EF4-FFF2-40B4-BE49-F238E27FC236}">
                    <a16:creationId xmlns:a16="http://schemas.microsoft.com/office/drawing/2014/main" id="{4CE24C78-2411-366C-0643-E9A714208E1F}"/>
                  </a:ext>
                </a:extLst>
              </p:cNvPr>
              <p:cNvSpPr txBox="1">
                <a:spLocks noRot="1" noChangeAspect="1" noMove="1" noResize="1" noEditPoints="1" noAdjustHandles="1" noChangeArrowheads="1" noChangeShapeType="1" noTextEdit="1"/>
              </p:cNvSpPr>
              <p:nvPr/>
            </p:nvSpPr>
            <p:spPr>
              <a:xfrm>
                <a:off x="2869264" y="5214882"/>
                <a:ext cx="2048574" cy="527645"/>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2EDF1A33-CAF8-2BD4-87C9-E09487A4B05F}"/>
                  </a:ext>
                </a:extLst>
              </p:cNvPr>
              <p:cNvSpPr txBox="1"/>
              <p:nvPr/>
            </p:nvSpPr>
            <p:spPr>
              <a:xfrm>
                <a:off x="6979857" y="5214947"/>
                <a:ext cx="1904176" cy="5275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𝑑𝑏</m:t>
                          </m:r>
                        </m:den>
                      </m:f>
                    </m:oMath>
                  </m:oMathPara>
                </a14:m>
                <a:endParaRPr lang="en-GB" dirty="0"/>
              </a:p>
            </p:txBody>
          </p:sp>
        </mc:Choice>
        <mc:Fallback xmlns="">
          <p:sp>
            <p:nvSpPr>
              <p:cNvPr id="36" name="TextBox 35">
                <a:extLst>
                  <a:ext uri="{FF2B5EF4-FFF2-40B4-BE49-F238E27FC236}">
                    <a16:creationId xmlns:a16="http://schemas.microsoft.com/office/drawing/2014/main" id="{2EDF1A33-CAF8-2BD4-87C9-E09487A4B05F}"/>
                  </a:ext>
                </a:extLst>
              </p:cNvPr>
              <p:cNvSpPr txBox="1">
                <a:spLocks noRot="1" noChangeAspect="1" noMove="1" noResize="1" noEditPoints="1" noAdjustHandles="1" noChangeArrowheads="1" noChangeShapeType="1" noTextEdit="1"/>
              </p:cNvSpPr>
              <p:nvPr/>
            </p:nvSpPr>
            <p:spPr>
              <a:xfrm>
                <a:off x="6979857" y="5214947"/>
                <a:ext cx="1904176" cy="527580"/>
              </a:xfrm>
              <a:prstGeom prst="rect">
                <a:avLst/>
              </a:prstGeom>
              <a:blipFill>
                <a:blip r:embed="rId8"/>
                <a:stretch>
                  <a:fillRect/>
                </a:stretch>
              </a:blipFill>
            </p:spPr>
            <p:txBody>
              <a:bodyPr/>
              <a:lstStyle/>
              <a:p>
                <a:r>
                  <a:rPr lang="en-GB">
                    <a:noFill/>
                  </a:rPr>
                  <a:t> </a:t>
                </a:r>
              </a:p>
            </p:txBody>
          </p:sp>
        </mc:Fallback>
      </mc:AlternateContent>
      <p:sp>
        <p:nvSpPr>
          <p:cNvPr id="4" name="Content Placeholder 2">
            <a:extLst>
              <a:ext uri="{FF2B5EF4-FFF2-40B4-BE49-F238E27FC236}">
                <a16:creationId xmlns:a16="http://schemas.microsoft.com/office/drawing/2014/main" id="{D8D74F85-1D78-F486-5A93-F81731501E74}"/>
              </a:ext>
            </a:extLst>
          </p:cNvPr>
          <p:cNvSpPr txBox="1">
            <a:spLocks/>
          </p:cNvSpPr>
          <p:nvPr/>
        </p:nvSpPr>
        <p:spPr>
          <a:xfrm>
            <a:off x="493622" y="1909677"/>
            <a:ext cx="10794797" cy="609213"/>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1.</a:t>
            </a:r>
            <a:r>
              <a:rPr lang="en-US" sz="2000" b="1" dirty="0"/>
              <a:t>Random </a:t>
            </a:r>
            <a:r>
              <a:rPr lang="en-US" sz="2000" b="1" dirty="0" err="1"/>
              <a:t>Initialisation</a:t>
            </a:r>
            <a:r>
              <a:rPr lang="en-US" sz="2000" b="1" dirty="0"/>
              <a:t>:</a:t>
            </a:r>
            <a:r>
              <a:rPr lang="en-US" sz="2000" dirty="0"/>
              <a:t> Neural Network assigns random values to W and b.</a:t>
            </a:r>
            <a:endParaRPr lang="en-US" dirty="0"/>
          </a:p>
        </p:txBody>
      </p:sp>
      <p:sp>
        <p:nvSpPr>
          <p:cNvPr id="5" name="Content Placeholder 2">
            <a:extLst>
              <a:ext uri="{FF2B5EF4-FFF2-40B4-BE49-F238E27FC236}">
                <a16:creationId xmlns:a16="http://schemas.microsoft.com/office/drawing/2014/main" id="{D39D1D63-BFE8-53E9-E13F-6974DF339F2B}"/>
              </a:ext>
            </a:extLst>
          </p:cNvPr>
          <p:cNvSpPr txBox="1">
            <a:spLocks/>
          </p:cNvSpPr>
          <p:nvPr/>
        </p:nvSpPr>
        <p:spPr>
          <a:xfrm>
            <a:off x="512627" y="5728692"/>
            <a:ext cx="10794797" cy="609213"/>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5.</a:t>
            </a:r>
            <a:r>
              <a:rPr lang="en-US" sz="2000" b="1" dirty="0"/>
              <a:t>Repeat 2-4 for a set number of “Epochs”</a:t>
            </a:r>
            <a:endParaRPr lang="en-US" dirty="0"/>
          </a:p>
        </p:txBody>
      </p:sp>
    </p:spTree>
    <p:extLst>
      <p:ext uri="{BB962C8B-B14F-4D97-AF65-F5344CB8AC3E}">
        <p14:creationId xmlns:p14="http://schemas.microsoft.com/office/powerpoint/2010/main" val="1124040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 presetClass="entr" presetSubtype="0"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childTnLst>
                                </p:cTn>
                              </p:par>
                              <p:par>
                                <p:cTn id="26" presetID="10" presetClass="entr" presetSubtype="0"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8" grpId="0"/>
      <p:bldP spid="23" grpId="0"/>
      <p:bldP spid="24" grpId="0"/>
      <p:bldP spid="25" grpId="0"/>
      <p:bldP spid="26" grpId="0"/>
      <p:bldP spid="35" grpId="0"/>
      <p:bldP spid="36" grpId="0"/>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C5B71-EE75-E3DA-7AB4-64E86B5685A4}"/>
              </a:ext>
            </a:extLst>
          </p:cNvPr>
          <p:cNvSpPr>
            <a:spLocks noGrp="1"/>
          </p:cNvSpPr>
          <p:nvPr>
            <p:ph type="title"/>
          </p:nvPr>
        </p:nvSpPr>
        <p:spPr/>
        <p:txBody>
          <a:bodyPr/>
          <a:lstStyle/>
          <a:p>
            <a:r>
              <a:rPr lang="en-GB" err="1"/>
              <a:t>DataCamp</a:t>
            </a:r>
            <a:r>
              <a:rPr lang="en-GB"/>
              <a:t> Donates</a:t>
            </a:r>
          </a:p>
        </p:txBody>
      </p:sp>
      <p:sp>
        <p:nvSpPr>
          <p:cNvPr id="3" name="Slide Number Placeholder 2">
            <a:extLst>
              <a:ext uri="{FF2B5EF4-FFF2-40B4-BE49-F238E27FC236}">
                <a16:creationId xmlns:a16="http://schemas.microsoft.com/office/drawing/2014/main" id="{D3767FB8-B613-D3F1-58B7-FBAF6EE5ACCD}"/>
              </a:ext>
            </a:extLst>
          </p:cNvPr>
          <p:cNvSpPr>
            <a:spLocks noGrp="1"/>
          </p:cNvSpPr>
          <p:nvPr>
            <p:ph type="sldNum" sz="quarter" idx="12"/>
          </p:nvPr>
        </p:nvSpPr>
        <p:spPr/>
        <p:txBody>
          <a:bodyPr/>
          <a:lstStyle/>
          <a:p>
            <a:fld id="{606299B1-918B-9046-9AD3-7EA6D41A1C46}" type="slidenum">
              <a:rPr lang="en-US" smtClean="0"/>
              <a:pPr/>
              <a:t>2</a:t>
            </a:fld>
            <a:endParaRPr lang="en-US"/>
          </a:p>
        </p:txBody>
      </p:sp>
      <p:pic>
        <p:nvPicPr>
          <p:cNvPr id="4" name="Picture 3">
            <a:extLst>
              <a:ext uri="{FF2B5EF4-FFF2-40B4-BE49-F238E27FC236}">
                <a16:creationId xmlns:a16="http://schemas.microsoft.com/office/drawing/2014/main" id="{79273D5F-F7AA-6736-EE84-9CEFC650298D}"/>
              </a:ext>
            </a:extLst>
          </p:cNvPr>
          <p:cNvPicPr>
            <a:picLocks noChangeAspect="1"/>
          </p:cNvPicPr>
          <p:nvPr/>
        </p:nvPicPr>
        <p:blipFill>
          <a:blip r:embed="rId2"/>
          <a:stretch>
            <a:fillRect/>
          </a:stretch>
        </p:blipFill>
        <p:spPr>
          <a:xfrm>
            <a:off x="1981200" y="1210073"/>
            <a:ext cx="7772400" cy="3550355"/>
          </a:xfrm>
          <a:prstGeom prst="rect">
            <a:avLst/>
          </a:prstGeom>
        </p:spPr>
      </p:pic>
      <p:sp>
        <p:nvSpPr>
          <p:cNvPr id="5" name="TextBox 4">
            <a:extLst>
              <a:ext uri="{FF2B5EF4-FFF2-40B4-BE49-F238E27FC236}">
                <a16:creationId xmlns:a16="http://schemas.microsoft.com/office/drawing/2014/main" id="{32C3D163-E9B3-1B9C-7DA1-29568493452B}"/>
              </a:ext>
            </a:extLst>
          </p:cNvPr>
          <p:cNvSpPr txBox="1"/>
          <p:nvPr/>
        </p:nvSpPr>
        <p:spPr>
          <a:xfrm>
            <a:off x="1016001" y="5032911"/>
            <a:ext cx="9990666" cy="1200329"/>
          </a:xfrm>
          <a:prstGeom prst="rect">
            <a:avLst/>
          </a:prstGeom>
          <a:noFill/>
        </p:spPr>
        <p:txBody>
          <a:bodyPr wrap="square">
            <a:spAutoFit/>
          </a:bodyPr>
          <a:lstStyle/>
          <a:p>
            <a:r>
              <a:rPr lang="en-GB" sz="2400" b="0" i="0">
                <a:solidFill>
                  <a:srgbClr val="202122"/>
                </a:solidFill>
                <a:effectLst/>
                <a:latin typeface="Arial" panose="020B0604020202020204" pitchFamily="34" charset="0"/>
              </a:rPr>
              <a:t>We have free licenses for our members through our partnership!</a:t>
            </a:r>
          </a:p>
          <a:p>
            <a:r>
              <a:rPr lang="en-GB" sz="2400">
                <a:solidFill>
                  <a:srgbClr val="202122"/>
                </a:solidFill>
                <a:latin typeface="Arial" panose="020B0604020202020204" pitchFamily="34" charset="0"/>
              </a:rPr>
              <a:t>Requires filling in a form to assess financial need (5-10 minutes)</a:t>
            </a:r>
          </a:p>
          <a:p>
            <a:r>
              <a:rPr lang="en-GB" sz="2400">
                <a:solidFill>
                  <a:srgbClr val="202122"/>
                </a:solidFill>
                <a:latin typeface="Arial" panose="020B0604020202020204" pitchFamily="34" charset="0"/>
              </a:rPr>
              <a:t>Form will be available on Wednesday.</a:t>
            </a:r>
            <a:endParaRPr lang="en-GB" sz="2400"/>
          </a:p>
        </p:txBody>
      </p:sp>
    </p:spTree>
    <p:extLst>
      <p:ext uri="{BB962C8B-B14F-4D97-AF65-F5344CB8AC3E}">
        <p14:creationId xmlns:p14="http://schemas.microsoft.com/office/powerpoint/2010/main" val="25887298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DE1B3-C7C9-F944-A2A5-96292D579B33}"/>
              </a:ext>
            </a:extLst>
          </p:cNvPr>
          <p:cNvSpPr>
            <a:spLocks noGrp="1"/>
          </p:cNvSpPr>
          <p:nvPr>
            <p:ph type="title"/>
          </p:nvPr>
        </p:nvSpPr>
        <p:spPr/>
        <p:txBody>
          <a:bodyPr/>
          <a:lstStyle/>
          <a:p>
            <a:r>
              <a:rPr lang="en-US" dirty="0"/>
              <a:t>Linear Regression (Multiple Features)</a:t>
            </a:r>
          </a:p>
        </p:txBody>
      </p:sp>
      <p:sp>
        <p:nvSpPr>
          <p:cNvPr id="3" name="Slide Number Placeholder 2">
            <a:extLst>
              <a:ext uri="{FF2B5EF4-FFF2-40B4-BE49-F238E27FC236}">
                <a16:creationId xmlns:a16="http://schemas.microsoft.com/office/drawing/2014/main" id="{86399387-56A8-5A44-A177-BCAAB4CE27D7}"/>
              </a:ext>
            </a:extLst>
          </p:cNvPr>
          <p:cNvSpPr>
            <a:spLocks noGrp="1"/>
          </p:cNvSpPr>
          <p:nvPr>
            <p:ph type="sldNum" sz="quarter" idx="12"/>
          </p:nvPr>
        </p:nvSpPr>
        <p:spPr/>
        <p:txBody>
          <a:bodyPr/>
          <a:lstStyle/>
          <a:p>
            <a:fld id="{606299B1-918B-9046-9AD3-7EA6D41A1C46}" type="slidenum">
              <a:rPr lang="en-US" smtClean="0"/>
              <a:pPr/>
              <a:t>20</a:t>
            </a:fld>
            <a:endParaRPr lang="en-US"/>
          </a:p>
        </p:txBody>
      </p:sp>
    </p:spTree>
    <p:extLst>
      <p:ext uri="{BB962C8B-B14F-4D97-AF65-F5344CB8AC3E}">
        <p14:creationId xmlns:p14="http://schemas.microsoft.com/office/powerpoint/2010/main" val="13994280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0D4F12A-6EBC-9D7C-8D80-A1CB57BFA3F1}"/>
              </a:ext>
            </a:extLst>
          </p:cNvPr>
          <p:cNvSpPr>
            <a:spLocks noGrp="1"/>
          </p:cNvSpPr>
          <p:nvPr>
            <p:ph type="title"/>
          </p:nvPr>
        </p:nvSpPr>
        <p:spPr/>
        <p:txBody>
          <a:bodyPr>
            <a:normAutofit/>
          </a:bodyPr>
          <a:lstStyle/>
          <a:p>
            <a:r>
              <a:rPr lang="en-US" dirty="0"/>
              <a:t>Linear Regression:</a:t>
            </a:r>
          </a:p>
        </p:txBody>
      </p:sp>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21</a:t>
            </a:fld>
            <a:endParaRPr lang="en-US" dirty="0">
              <a:solidFill>
                <a:schemeClr val="tx1">
                  <a:lumMod val="75000"/>
                </a:schemeClr>
              </a:solidFill>
              <a:latin typeface="Euphemia" panose="020B0503040102020104" pitchFamily="34" charset="0"/>
            </a:endParaRP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694E0948-6FCC-5143-372F-4C6A7C79CF67}"/>
                  </a:ext>
                </a:extLst>
              </p:cNvPr>
              <p:cNvSpPr txBox="1">
                <a:spLocks/>
              </p:cNvSpPr>
              <p:nvPr/>
            </p:nvSpPr>
            <p:spPr>
              <a:xfrm>
                <a:off x="553015" y="1490194"/>
                <a:ext cx="11072956" cy="1106763"/>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What if there are multiple features?</a:t>
                </a:r>
              </a:p>
              <a:p>
                <a:pPr lvl="1"/>
                <a:r>
                  <a:rPr lang="en-US" sz="2000" dirty="0"/>
                  <a:t>Predicting House Price based on House Size (</a:t>
                </a:r>
                <a14:m>
                  <m:oMath xmlns:m="http://schemas.openxmlformats.org/officeDocument/2006/math">
                    <m:sSub>
                      <m:sSubPr>
                        <m:ctrlPr>
                          <a:rPr lang="en-US" sz="2000" i="1" smtClean="0">
                            <a:latin typeface="Cambria Math" panose="02040503050406030204" pitchFamily="18" charset="0"/>
                          </a:rPr>
                        </m:ctrlPr>
                      </m:sSubPr>
                      <m:e>
                        <m:r>
                          <a:rPr lang="en-GB" sz="2000" b="0" i="1" smtClean="0">
                            <a:latin typeface="Cambria Math" panose="02040503050406030204" pitchFamily="18" charset="0"/>
                          </a:rPr>
                          <m:t>𝑥</m:t>
                        </m:r>
                      </m:e>
                      <m:sub>
                        <m:r>
                          <a:rPr lang="en-GB" sz="2000" b="0" i="1" smtClean="0">
                            <a:latin typeface="Cambria Math" panose="02040503050406030204" pitchFamily="18" charset="0"/>
                          </a:rPr>
                          <m:t>1</m:t>
                        </m:r>
                      </m:sub>
                    </m:sSub>
                  </m:oMath>
                </a14:m>
                <a:r>
                  <a:rPr lang="en-US" sz="2000" dirty="0"/>
                  <a:t>), Number of Toilets (</a:t>
                </a:r>
                <a14:m>
                  <m:oMath xmlns:m="http://schemas.openxmlformats.org/officeDocument/2006/math">
                    <m:sSub>
                      <m:sSubPr>
                        <m:ctrlPr>
                          <a:rPr lang="en-US" sz="2000" i="1">
                            <a:latin typeface="Cambria Math" panose="02040503050406030204" pitchFamily="18" charset="0"/>
                          </a:rPr>
                        </m:ctrlPr>
                      </m:sSubPr>
                      <m:e>
                        <m:r>
                          <a:rPr lang="en-GB" sz="2000" i="1">
                            <a:latin typeface="Cambria Math" panose="02040503050406030204" pitchFamily="18" charset="0"/>
                          </a:rPr>
                          <m:t>𝑥</m:t>
                        </m:r>
                      </m:e>
                      <m:sub>
                        <m:r>
                          <a:rPr lang="en-GB" sz="2000" b="0" i="1" smtClean="0">
                            <a:latin typeface="Cambria Math" panose="02040503050406030204" pitchFamily="18" charset="0"/>
                          </a:rPr>
                          <m:t>2</m:t>
                        </m:r>
                      </m:sub>
                    </m:sSub>
                  </m:oMath>
                </a14:m>
                <a:r>
                  <a:rPr lang="en-US" sz="2000" dirty="0"/>
                  <a:t>),…,(</a:t>
                </a:r>
                <a14:m>
                  <m:oMath xmlns:m="http://schemas.openxmlformats.org/officeDocument/2006/math">
                    <m:sSub>
                      <m:sSubPr>
                        <m:ctrlPr>
                          <a:rPr lang="en-US" sz="2000" i="1">
                            <a:latin typeface="Cambria Math" panose="02040503050406030204" pitchFamily="18" charset="0"/>
                          </a:rPr>
                        </m:ctrlPr>
                      </m:sSubPr>
                      <m:e>
                        <m:r>
                          <a:rPr lang="en-GB" sz="2000" i="1">
                            <a:latin typeface="Cambria Math" panose="02040503050406030204" pitchFamily="18" charset="0"/>
                          </a:rPr>
                          <m:t>𝑥</m:t>
                        </m:r>
                      </m:e>
                      <m:sub>
                        <m:r>
                          <a:rPr lang="en-GB" sz="2000" b="0" i="1" smtClean="0">
                            <a:latin typeface="Cambria Math" panose="02040503050406030204" pitchFamily="18" charset="0"/>
                          </a:rPr>
                          <m:t>𝑛</m:t>
                        </m:r>
                      </m:sub>
                    </m:sSub>
                  </m:oMath>
                </a14:m>
                <a:r>
                  <a:rPr lang="en-US" sz="2000" dirty="0"/>
                  <a:t>)</a:t>
                </a:r>
              </a:p>
            </p:txBody>
          </p:sp>
        </mc:Choice>
        <mc:Fallback xmlns="">
          <p:sp>
            <p:nvSpPr>
              <p:cNvPr id="5" name="Content Placeholder 2">
                <a:extLst>
                  <a:ext uri="{FF2B5EF4-FFF2-40B4-BE49-F238E27FC236}">
                    <a16:creationId xmlns:a16="http://schemas.microsoft.com/office/drawing/2014/main" id="{694E0948-6FCC-5143-372F-4C6A7C79CF67}"/>
                  </a:ext>
                </a:extLst>
              </p:cNvPr>
              <p:cNvSpPr txBox="1">
                <a:spLocks noRot="1" noChangeAspect="1" noMove="1" noResize="1" noEditPoints="1" noAdjustHandles="1" noChangeArrowheads="1" noChangeShapeType="1" noTextEdit="1"/>
              </p:cNvSpPr>
              <p:nvPr/>
            </p:nvSpPr>
            <p:spPr>
              <a:xfrm>
                <a:off x="553015" y="1490194"/>
                <a:ext cx="11072956" cy="1106763"/>
              </a:xfrm>
              <a:prstGeom prst="rect">
                <a:avLst/>
              </a:prstGeom>
              <a:blipFill>
                <a:blip r:embed="rId3"/>
                <a:stretch>
                  <a:fillRect l="-60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8F564460-E48B-ACC5-7A4A-9F0455215422}"/>
                  </a:ext>
                </a:extLst>
              </p:cNvPr>
              <p:cNvSpPr txBox="1">
                <a:spLocks/>
              </p:cNvSpPr>
              <p:nvPr/>
            </p:nvSpPr>
            <p:spPr>
              <a:xfrm>
                <a:off x="553015" y="2522565"/>
                <a:ext cx="11072956" cy="906435"/>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Linear Regression attempts to fit data into the form:</a:t>
                </a:r>
              </a:p>
              <a:p>
                <a:pPr marL="0" indent="0">
                  <a:buNone/>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𝑦</m:t>
                      </m:r>
                      <m:r>
                        <a:rPr lang="en-GB" sz="2000" b="0" i="1" smtClean="0">
                          <a:latin typeface="Cambria Math" panose="02040503050406030204" pitchFamily="18" charset="0"/>
                        </a:rPr>
                        <m:t>=</m:t>
                      </m:r>
                      <m:sSub>
                        <m:sSubPr>
                          <m:ctrlPr>
                            <a:rPr lang="en-US" sz="2000" i="1">
                              <a:latin typeface="Cambria Math" panose="02040503050406030204" pitchFamily="18" charset="0"/>
                            </a:rPr>
                          </m:ctrlPr>
                        </m:sSubPr>
                        <m:e>
                          <m:r>
                            <a:rPr lang="en-GB" sz="2000" b="0" i="1" smtClean="0">
                              <a:latin typeface="Cambria Math" panose="02040503050406030204" pitchFamily="18" charset="0"/>
                            </a:rPr>
                            <m:t>𝑤</m:t>
                          </m:r>
                        </m:e>
                        <m:sub>
                          <m:r>
                            <a:rPr lang="en-GB" sz="2000" i="1">
                              <a:latin typeface="Cambria Math" panose="02040503050406030204" pitchFamily="18" charset="0"/>
                            </a:rPr>
                            <m:t>1</m:t>
                          </m:r>
                        </m:sub>
                      </m:sSub>
                      <m:sSub>
                        <m:sSubPr>
                          <m:ctrlPr>
                            <a:rPr lang="en-US" sz="2000" i="1">
                              <a:latin typeface="Cambria Math" panose="02040503050406030204" pitchFamily="18" charset="0"/>
                            </a:rPr>
                          </m:ctrlPr>
                        </m:sSubPr>
                        <m:e>
                          <m:r>
                            <a:rPr lang="en-GB" sz="2000" i="1">
                              <a:latin typeface="Cambria Math" panose="02040503050406030204" pitchFamily="18" charset="0"/>
                            </a:rPr>
                            <m:t>𝑥</m:t>
                          </m:r>
                        </m:e>
                        <m:sub>
                          <m:r>
                            <a:rPr lang="en-GB" sz="2000" i="1">
                              <a:latin typeface="Cambria Math" panose="02040503050406030204" pitchFamily="18" charset="0"/>
                            </a:rPr>
                            <m:t>1</m:t>
                          </m:r>
                        </m:sub>
                      </m:sSub>
                      <m:r>
                        <a:rPr lang="en-GB" sz="2000" b="0" i="1" smtClean="0">
                          <a:latin typeface="Cambria Math" panose="02040503050406030204" pitchFamily="18" charset="0"/>
                        </a:rPr>
                        <m:t>+</m:t>
                      </m:r>
                      <m:sSub>
                        <m:sSubPr>
                          <m:ctrlPr>
                            <a:rPr lang="en-US" sz="2000" i="1">
                              <a:latin typeface="Cambria Math" panose="02040503050406030204" pitchFamily="18" charset="0"/>
                            </a:rPr>
                          </m:ctrlPr>
                        </m:sSubPr>
                        <m:e>
                          <m:r>
                            <a:rPr lang="en-GB" sz="2000" b="0" i="1" smtClean="0">
                              <a:latin typeface="Cambria Math" panose="02040503050406030204" pitchFamily="18" charset="0"/>
                            </a:rPr>
                            <m:t>𝑤</m:t>
                          </m:r>
                        </m:e>
                        <m:sub>
                          <m:r>
                            <a:rPr lang="en-GB" sz="2000" b="0" i="1" smtClean="0">
                              <a:latin typeface="Cambria Math" panose="02040503050406030204" pitchFamily="18" charset="0"/>
                            </a:rPr>
                            <m:t>2</m:t>
                          </m:r>
                        </m:sub>
                      </m:sSub>
                      <m:sSub>
                        <m:sSubPr>
                          <m:ctrlPr>
                            <a:rPr lang="en-US" sz="2000" i="1">
                              <a:latin typeface="Cambria Math" panose="02040503050406030204" pitchFamily="18" charset="0"/>
                            </a:rPr>
                          </m:ctrlPr>
                        </m:sSubPr>
                        <m:e>
                          <m:r>
                            <a:rPr lang="en-GB" sz="2000" i="1">
                              <a:latin typeface="Cambria Math" panose="02040503050406030204" pitchFamily="18" charset="0"/>
                            </a:rPr>
                            <m:t>𝑥</m:t>
                          </m:r>
                        </m:e>
                        <m:sub>
                          <m:r>
                            <a:rPr lang="en-GB" sz="2000" b="0" i="1" smtClean="0">
                              <a:latin typeface="Cambria Math" panose="02040503050406030204" pitchFamily="18" charset="0"/>
                            </a:rPr>
                            <m:t>2</m:t>
                          </m:r>
                        </m:sub>
                      </m:sSub>
                      <m:r>
                        <a:rPr lang="en-GB" sz="2000" b="0" i="1" smtClean="0">
                          <a:latin typeface="Cambria Math" panose="02040503050406030204" pitchFamily="18" charset="0"/>
                        </a:rPr>
                        <m:t>+</m:t>
                      </m:r>
                      <m:sSub>
                        <m:sSubPr>
                          <m:ctrlPr>
                            <a:rPr lang="en-US" sz="2000" i="1">
                              <a:latin typeface="Cambria Math" panose="02040503050406030204" pitchFamily="18" charset="0"/>
                            </a:rPr>
                          </m:ctrlPr>
                        </m:sSubPr>
                        <m:e>
                          <m:r>
                            <a:rPr lang="en-GB" sz="2000" b="0" i="1" smtClean="0">
                              <a:latin typeface="Cambria Math" panose="02040503050406030204" pitchFamily="18" charset="0"/>
                            </a:rPr>
                            <m:t>𝑤</m:t>
                          </m:r>
                        </m:e>
                        <m:sub>
                          <m:r>
                            <a:rPr lang="en-GB" sz="2000" b="0" i="1" smtClean="0">
                              <a:latin typeface="Cambria Math" panose="02040503050406030204" pitchFamily="18" charset="0"/>
                            </a:rPr>
                            <m:t>3</m:t>
                          </m:r>
                        </m:sub>
                      </m:sSub>
                      <m:sSub>
                        <m:sSubPr>
                          <m:ctrlPr>
                            <a:rPr lang="en-US" sz="2000" i="1">
                              <a:latin typeface="Cambria Math" panose="02040503050406030204" pitchFamily="18" charset="0"/>
                            </a:rPr>
                          </m:ctrlPr>
                        </m:sSubPr>
                        <m:e>
                          <m:r>
                            <a:rPr lang="en-GB" sz="2000" i="1">
                              <a:latin typeface="Cambria Math" panose="02040503050406030204" pitchFamily="18" charset="0"/>
                            </a:rPr>
                            <m:t>𝑥</m:t>
                          </m:r>
                        </m:e>
                        <m:sub>
                          <m:r>
                            <a:rPr lang="en-GB" sz="2000" b="0" i="1" smtClean="0">
                              <a:latin typeface="Cambria Math" panose="02040503050406030204" pitchFamily="18" charset="0"/>
                            </a:rPr>
                            <m:t>3</m:t>
                          </m:r>
                        </m:sub>
                      </m:sSub>
                      <m:r>
                        <a:rPr lang="en-GB" sz="2000" b="0" i="1" smtClean="0">
                          <a:latin typeface="Cambria Math" panose="02040503050406030204" pitchFamily="18" charset="0"/>
                        </a:rPr>
                        <m:t>+…+</m:t>
                      </m:r>
                      <m:sSub>
                        <m:sSubPr>
                          <m:ctrlPr>
                            <a:rPr lang="en-US" sz="2000" i="1">
                              <a:latin typeface="Cambria Math" panose="02040503050406030204" pitchFamily="18" charset="0"/>
                            </a:rPr>
                          </m:ctrlPr>
                        </m:sSubPr>
                        <m:e>
                          <m:r>
                            <a:rPr lang="en-GB" sz="2000" b="0" i="1" smtClean="0">
                              <a:latin typeface="Cambria Math" panose="02040503050406030204" pitchFamily="18" charset="0"/>
                            </a:rPr>
                            <m:t>𝑤</m:t>
                          </m:r>
                        </m:e>
                        <m:sub>
                          <m:r>
                            <a:rPr lang="en-GB" sz="2000" b="0" i="1" smtClean="0">
                              <a:latin typeface="Cambria Math" panose="02040503050406030204" pitchFamily="18" charset="0"/>
                            </a:rPr>
                            <m:t>𝑛</m:t>
                          </m:r>
                        </m:sub>
                      </m:sSub>
                      <m:sSub>
                        <m:sSubPr>
                          <m:ctrlPr>
                            <a:rPr lang="en-US" sz="2000" i="1">
                              <a:latin typeface="Cambria Math" panose="02040503050406030204" pitchFamily="18" charset="0"/>
                            </a:rPr>
                          </m:ctrlPr>
                        </m:sSubPr>
                        <m:e>
                          <m:r>
                            <a:rPr lang="en-GB" sz="2000" b="0" i="1" smtClean="0">
                              <a:latin typeface="Cambria Math" panose="02040503050406030204" pitchFamily="18" charset="0"/>
                            </a:rPr>
                            <m:t>𝑥</m:t>
                          </m:r>
                        </m:e>
                        <m:sub>
                          <m:r>
                            <a:rPr lang="en-GB" sz="2000" b="0" i="1" smtClean="0">
                              <a:latin typeface="Cambria Math" panose="02040503050406030204" pitchFamily="18" charset="0"/>
                            </a:rPr>
                            <m:t>𝑛</m:t>
                          </m:r>
                        </m:sub>
                      </m:sSub>
                      <m:r>
                        <a:rPr lang="en-GB" sz="2000" b="0" i="1" smtClean="0">
                          <a:latin typeface="Cambria Math" panose="02040503050406030204" pitchFamily="18" charset="0"/>
                        </a:rPr>
                        <m:t>+</m:t>
                      </m:r>
                      <m:r>
                        <a:rPr lang="en-GB" sz="2000" b="1" i="1" smtClean="0">
                          <a:latin typeface="Cambria Math" panose="02040503050406030204" pitchFamily="18" charset="0"/>
                        </a:rPr>
                        <m:t>𝒃</m:t>
                      </m:r>
                    </m:oMath>
                  </m:oMathPara>
                </a14:m>
                <a:endParaRPr lang="en-US" sz="2000" dirty="0"/>
              </a:p>
            </p:txBody>
          </p:sp>
        </mc:Choice>
        <mc:Fallback xmlns="">
          <p:sp>
            <p:nvSpPr>
              <p:cNvPr id="4" name="Content Placeholder 2">
                <a:extLst>
                  <a:ext uri="{FF2B5EF4-FFF2-40B4-BE49-F238E27FC236}">
                    <a16:creationId xmlns:a16="http://schemas.microsoft.com/office/drawing/2014/main" id="{8F564460-E48B-ACC5-7A4A-9F0455215422}"/>
                  </a:ext>
                </a:extLst>
              </p:cNvPr>
              <p:cNvSpPr txBox="1">
                <a:spLocks noRot="1" noChangeAspect="1" noMove="1" noResize="1" noEditPoints="1" noAdjustHandles="1" noChangeArrowheads="1" noChangeShapeType="1" noTextEdit="1"/>
              </p:cNvSpPr>
              <p:nvPr/>
            </p:nvSpPr>
            <p:spPr>
              <a:xfrm>
                <a:off x="553015" y="2522565"/>
                <a:ext cx="11072956" cy="906435"/>
              </a:xfrm>
              <a:prstGeom prst="rect">
                <a:avLst/>
              </a:prstGeom>
              <a:blipFill>
                <a:blip r:embed="rId4"/>
                <a:stretch>
                  <a:fillRect l="-60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CA04F147-6CE7-A4AC-5E10-C9DF7A8BE6D6}"/>
                  </a:ext>
                </a:extLst>
              </p:cNvPr>
              <p:cNvSpPr txBox="1">
                <a:spLocks/>
              </p:cNvSpPr>
              <p:nvPr/>
            </p:nvSpPr>
            <p:spPr>
              <a:xfrm>
                <a:off x="559522" y="3513181"/>
                <a:ext cx="11072956" cy="1854625"/>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t>Let W be a vector containing all weightings and X be a vector containing all features:</a:t>
                </a:r>
              </a:p>
              <a:p>
                <a:pPr marL="0" indent="0" algn="ctr">
                  <a:buNone/>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𝑊</m:t>
                      </m:r>
                      <m:r>
                        <a:rPr lang="en-GB" sz="2000" b="0" i="1" smtClean="0">
                          <a:latin typeface="Cambria Math" panose="02040503050406030204" pitchFamily="18" charset="0"/>
                        </a:rPr>
                        <m:t>=</m:t>
                      </m:r>
                      <m:d>
                        <m:dPr>
                          <m:ctrlPr>
                            <a:rPr lang="en-GB" sz="2000" b="0" i="1" smtClean="0">
                              <a:latin typeface="Cambria Math" panose="02040503050406030204" pitchFamily="18" charset="0"/>
                            </a:rPr>
                          </m:ctrlPr>
                        </m:dPr>
                        <m:e>
                          <m:m>
                            <m:mPr>
                              <m:mcs>
                                <m:mc>
                                  <m:mcPr>
                                    <m:count m:val="1"/>
                                    <m:mcJc m:val="center"/>
                                  </m:mcPr>
                                </m:mc>
                              </m:mcs>
                              <m:ctrlPr>
                                <a:rPr lang="en-GB" sz="2000" b="0" i="1" smtClean="0">
                                  <a:latin typeface="Cambria Math" panose="02040503050406030204" pitchFamily="18" charset="0"/>
                                </a:rPr>
                              </m:ctrlPr>
                            </m:mPr>
                            <m:mr>
                              <m:e>
                                <m:m>
                                  <m:mPr>
                                    <m:mcs>
                                      <m:mc>
                                        <m:mcPr>
                                          <m:count m:val="1"/>
                                          <m:mcJc m:val="center"/>
                                        </m:mcPr>
                                      </m:mc>
                                    </m:mcs>
                                    <m:ctrlPr>
                                      <a:rPr lang="en-GB" sz="2000" b="0" i="1" smtClean="0">
                                        <a:latin typeface="Cambria Math" panose="02040503050406030204" pitchFamily="18" charset="0"/>
                                      </a:rPr>
                                    </m:ctrlPr>
                                  </m:mPr>
                                  <m:mr>
                                    <m:e>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𝑤</m:t>
                                          </m:r>
                                        </m:e>
                                        <m:sub>
                                          <m:r>
                                            <a:rPr lang="en-GB" sz="2000" b="0" i="1" smtClean="0">
                                              <a:latin typeface="Cambria Math" panose="02040503050406030204" pitchFamily="18" charset="0"/>
                                            </a:rPr>
                                            <m:t>1</m:t>
                                          </m:r>
                                        </m:sub>
                                      </m:sSub>
                                    </m:e>
                                  </m:mr>
                                  <m:mr>
                                    <m:e>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𝑤</m:t>
                                          </m:r>
                                        </m:e>
                                        <m:sub>
                                          <m:r>
                                            <a:rPr lang="en-GB" sz="2000" b="0" i="1" smtClean="0">
                                              <a:latin typeface="Cambria Math" panose="02040503050406030204" pitchFamily="18" charset="0"/>
                                            </a:rPr>
                                            <m:t>2</m:t>
                                          </m:r>
                                        </m:sub>
                                      </m:sSub>
                                    </m:e>
                                  </m:mr>
                                </m:m>
                              </m:e>
                            </m:mr>
                            <m:mr>
                              <m:e>
                                <m:r>
                                  <a:rPr lang="en-GB" sz="2000" b="0" i="1" smtClean="0">
                                    <a:latin typeface="Cambria Math" panose="02040503050406030204" pitchFamily="18" charset="0"/>
                                  </a:rPr>
                                  <m:t>⋮</m:t>
                                </m:r>
                              </m:e>
                            </m:mr>
                            <m:mr>
                              <m:e>
                                <m:sSub>
                                  <m:sSubPr>
                                    <m:ctrlPr>
                                      <a:rPr lang="en-GB" sz="2000" i="1">
                                        <a:latin typeface="Cambria Math" panose="02040503050406030204" pitchFamily="18" charset="0"/>
                                      </a:rPr>
                                    </m:ctrlPr>
                                  </m:sSubPr>
                                  <m:e>
                                    <m:r>
                                      <a:rPr lang="en-GB" sz="2000" i="1">
                                        <a:latin typeface="Cambria Math" panose="02040503050406030204" pitchFamily="18" charset="0"/>
                                      </a:rPr>
                                      <m:t>𝑤</m:t>
                                    </m:r>
                                  </m:e>
                                  <m:sub>
                                    <m:r>
                                      <a:rPr lang="en-GB" sz="2000" b="0" i="1" smtClean="0">
                                        <a:latin typeface="Cambria Math" panose="02040503050406030204" pitchFamily="18" charset="0"/>
                                      </a:rPr>
                                      <m:t>𝑛</m:t>
                                    </m:r>
                                  </m:sub>
                                </m:sSub>
                              </m:e>
                            </m:mr>
                          </m:m>
                        </m:e>
                      </m:d>
                      <m:r>
                        <a:rPr lang="en-GB" sz="2000" b="0" i="1" smtClean="0">
                          <a:latin typeface="Cambria Math" panose="02040503050406030204" pitchFamily="18" charset="0"/>
                        </a:rPr>
                        <m:t> ;</m:t>
                      </m:r>
                      <m:r>
                        <a:rPr lang="en-GB" sz="2000" b="0" i="1" smtClean="0">
                          <a:latin typeface="Cambria Math" panose="02040503050406030204" pitchFamily="18" charset="0"/>
                        </a:rPr>
                        <m:t>𝑋</m:t>
                      </m:r>
                      <m:r>
                        <a:rPr lang="en-GB" sz="2000" b="0" i="1" smtClean="0">
                          <a:latin typeface="Cambria Math" panose="02040503050406030204" pitchFamily="18" charset="0"/>
                        </a:rPr>
                        <m:t>=</m:t>
                      </m:r>
                      <m:d>
                        <m:dPr>
                          <m:ctrlPr>
                            <a:rPr lang="en-GB" sz="2000" i="1">
                              <a:latin typeface="Cambria Math" panose="02040503050406030204" pitchFamily="18" charset="0"/>
                            </a:rPr>
                          </m:ctrlPr>
                        </m:dPr>
                        <m:e>
                          <m:m>
                            <m:mPr>
                              <m:mcs>
                                <m:mc>
                                  <m:mcPr>
                                    <m:count m:val="1"/>
                                    <m:mcJc m:val="center"/>
                                  </m:mcPr>
                                </m:mc>
                              </m:mcs>
                              <m:ctrlPr>
                                <a:rPr lang="en-GB" sz="2000" i="1">
                                  <a:latin typeface="Cambria Math" panose="02040503050406030204" pitchFamily="18" charset="0"/>
                                </a:rPr>
                              </m:ctrlPr>
                            </m:mPr>
                            <m:mr>
                              <m:e>
                                <m:m>
                                  <m:mPr>
                                    <m:mcs>
                                      <m:mc>
                                        <m:mcPr>
                                          <m:count m:val="1"/>
                                          <m:mcJc m:val="center"/>
                                        </m:mcPr>
                                      </m:mc>
                                    </m:mcs>
                                    <m:ctrlPr>
                                      <a:rPr lang="en-GB" sz="2000" i="1">
                                        <a:latin typeface="Cambria Math" panose="02040503050406030204" pitchFamily="18" charset="0"/>
                                      </a:rPr>
                                    </m:ctrlPr>
                                  </m:mPr>
                                  <m:mr>
                                    <m:e>
                                      <m:sSub>
                                        <m:sSubPr>
                                          <m:ctrlPr>
                                            <a:rPr lang="en-GB" sz="2000" i="1">
                                              <a:latin typeface="Cambria Math" panose="02040503050406030204" pitchFamily="18" charset="0"/>
                                            </a:rPr>
                                          </m:ctrlPr>
                                        </m:sSubPr>
                                        <m:e>
                                          <m:r>
                                            <a:rPr lang="en-GB" sz="2000" b="0" i="1" smtClean="0">
                                              <a:latin typeface="Cambria Math" panose="02040503050406030204" pitchFamily="18" charset="0"/>
                                            </a:rPr>
                                            <m:t>𝑥</m:t>
                                          </m:r>
                                        </m:e>
                                        <m:sub>
                                          <m:r>
                                            <a:rPr lang="en-GB" sz="2000" i="1">
                                              <a:latin typeface="Cambria Math" panose="02040503050406030204" pitchFamily="18" charset="0"/>
                                            </a:rPr>
                                            <m:t>1</m:t>
                                          </m:r>
                                        </m:sub>
                                      </m:sSub>
                                    </m:e>
                                  </m:mr>
                                  <m:mr>
                                    <m:e>
                                      <m:sSub>
                                        <m:sSubPr>
                                          <m:ctrlPr>
                                            <a:rPr lang="en-GB" sz="2000" i="1">
                                              <a:latin typeface="Cambria Math" panose="02040503050406030204" pitchFamily="18" charset="0"/>
                                            </a:rPr>
                                          </m:ctrlPr>
                                        </m:sSubPr>
                                        <m:e>
                                          <m:r>
                                            <a:rPr lang="en-GB" sz="2000" b="0" i="1" smtClean="0">
                                              <a:latin typeface="Cambria Math" panose="02040503050406030204" pitchFamily="18" charset="0"/>
                                            </a:rPr>
                                            <m:t>𝑥</m:t>
                                          </m:r>
                                        </m:e>
                                        <m:sub>
                                          <m:r>
                                            <a:rPr lang="en-GB" sz="2000" i="1">
                                              <a:latin typeface="Cambria Math" panose="02040503050406030204" pitchFamily="18" charset="0"/>
                                            </a:rPr>
                                            <m:t>2</m:t>
                                          </m:r>
                                        </m:sub>
                                      </m:sSub>
                                    </m:e>
                                  </m:mr>
                                </m:m>
                              </m:e>
                            </m:mr>
                            <m:mr>
                              <m:e>
                                <m:r>
                                  <a:rPr lang="en-GB" sz="2000" i="1">
                                    <a:latin typeface="Cambria Math" panose="02040503050406030204" pitchFamily="18" charset="0"/>
                                  </a:rPr>
                                  <m:t>⋮</m:t>
                                </m:r>
                              </m:e>
                            </m:mr>
                            <m:mr>
                              <m:e>
                                <m:sSub>
                                  <m:sSubPr>
                                    <m:ctrlPr>
                                      <a:rPr lang="en-GB" sz="2000" i="1">
                                        <a:latin typeface="Cambria Math" panose="02040503050406030204" pitchFamily="18" charset="0"/>
                                      </a:rPr>
                                    </m:ctrlPr>
                                  </m:sSubPr>
                                  <m:e>
                                    <m:r>
                                      <a:rPr lang="en-GB" sz="2000" b="0" i="1" smtClean="0">
                                        <a:latin typeface="Cambria Math" panose="02040503050406030204" pitchFamily="18" charset="0"/>
                                      </a:rPr>
                                      <m:t>𝑥</m:t>
                                    </m:r>
                                  </m:e>
                                  <m:sub>
                                    <m:r>
                                      <a:rPr lang="en-GB" sz="2000" i="1">
                                        <a:latin typeface="Cambria Math" panose="02040503050406030204" pitchFamily="18" charset="0"/>
                                      </a:rPr>
                                      <m:t>𝑛</m:t>
                                    </m:r>
                                  </m:sub>
                                </m:sSub>
                              </m:e>
                            </m:mr>
                          </m:m>
                        </m:e>
                      </m:d>
                    </m:oMath>
                  </m:oMathPara>
                </a14:m>
                <a:endParaRPr lang="en-US" sz="2000" dirty="0"/>
              </a:p>
            </p:txBody>
          </p:sp>
        </mc:Choice>
        <mc:Fallback xmlns="">
          <p:sp>
            <p:nvSpPr>
              <p:cNvPr id="9" name="Content Placeholder 2">
                <a:extLst>
                  <a:ext uri="{FF2B5EF4-FFF2-40B4-BE49-F238E27FC236}">
                    <a16:creationId xmlns:a16="http://schemas.microsoft.com/office/drawing/2014/main" id="{CA04F147-6CE7-A4AC-5E10-C9DF7A8BE6D6}"/>
                  </a:ext>
                </a:extLst>
              </p:cNvPr>
              <p:cNvSpPr txBox="1">
                <a:spLocks noRot="1" noChangeAspect="1" noMove="1" noResize="1" noEditPoints="1" noAdjustHandles="1" noChangeArrowheads="1" noChangeShapeType="1" noTextEdit="1"/>
              </p:cNvSpPr>
              <p:nvPr/>
            </p:nvSpPr>
            <p:spPr>
              <a:xfrm>
                <a:off x="559522" y="3513181"/>
                <a:ext cx="11072956" cy="1854625"/>
              </a:xfrm>
              <a:prstGeom prst="rect">
                <a:avLst/>
              </a:prstGeom>
              <a:blipFill>
                <a:blip r:embed="rId5"/>
                <a:stretch>
                  <a:fillRect l="-60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2686C1F2-0924-3525-76DD-3FCD4A935081}"/>
                  </a:ext>
                </a:extLst>
              </p:cNvPr>
              <p:cNvSpPr txBox="1">
                <a:spLocks/>
              </p:cNvSpPr>
              <p:nvPr/>
            </p:nvSpPr>
            <p:spPr>
              <a:xfrm>
                <a:off x="553015" y="5444700"/>
                <a:ext cx="11072956" cy="906435"/>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In terms of Matrix Multiplication:</a:t>
                </a:r>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𝑌</m:t>
                      </m:r>
                      <m:r>
                        <a:rPr lang="en-GB" sz="2000" b="0" i="1" smtClean="0">
                          <a:latin typeface="Cambria Math" panose="02040503050406030204" pitchFamily="18" charset="0"/>
                        </a:rPr>
                        <m:t>=</m:t>
                      </m:r>
                      <m:sSup>
                        <m:sSupPr>
                          <m:ctrlPr>
                            <a:rPr lang="en-GB" sz="2000" b="0" i="1" smtClean="0">
                              <a:latin typeface="Cambria Math" panose="02040503050406030204" pitchFamily="18" charset="0"/>
                            </a:rPr>
                          </m:ctrlPr>
                        </m:sSupPr>
                        <m:e>
                          <m:r>
                            <a:rPr lang="en-GB" sz="2000" b="0" i="1" smtClean="0">
                              <a:latin typeface="Cambria Math" panose="02040503050406030204" pitchFamily="18" charset="0"/>
                            </a:rPr>
                            <m:t>𝑊</m:t>
                          </m:r>
                        </m:e>
                        <m:sup>
                          <m:r>
                            <a:rPr lang="en-GB" sz="2000" b="0" i="1" smtClean="0">
                              <a:latin typeface="Cambria Math" panose="02040503050406030204" pitchFamily="18" charset="0"/>
                            </a:rPr>
                            <m:t>𝑇</m:t>
                          </m:r>
                        </m:sup>
                      </m:sSup>
                      <m:r>
                        <a:rPr lang="en-GB" sz="2000" b="0" i="1" smtClean="0">
                          <a:latin typeface="Cambria Math" panose="02040503050406030204" pitchFamily="18" charset="0"/>
                        </a:rPr>
                        <m:t>𝑋</m:t>
                      </m:r>
                      <m:r>
                        <a:rPr lang="en-GB" sz="2000" b="0" i="1" smtClean="0">
                          <a:latin typeface="Cambria Math" panose="02040503050406030204" pitchFamily="18" charset="0"/>
                        </a:rPr>
                        <m:t>+</m:t>
                      </m:r>
                      <m:r>
                        <a:rPr lang="en-GB" sz="2000" b="1" i="1" smtClean="0">
                          <a:latin typeface="Cambria Math" panose="02040503050406030204" pitchFamily="18" charset="0"/>
                        </a:rPr>
                        <m:t>𝒃</m:t>
                      </m:r>
                    </m:oMath>
                  </m:oMathPara>
                </a14:m>
                <a:endParaRPr lang="en-US" sz="2000" dirty="0"/>
              </a:p>
            </p:txBody>
          </p:sp>
        </mc:Choice>
        <mc:Fallback xmlns="">
          <p:sp>
            <p:nvSpPr>
              <p:cNvPr id="10" name="Content Placeholder 2">
                <a:extLst>
                  <a:ext uri="{FF2B5EF4-FFF2-40B4-BE49-F238E27FC236}">
                    <a16:creationId xmlns:a16="http://schemas.microsoft.com/office/drawing/2014/main" id="{2686C1F2-0924-3525-76DD-3FCD4A935081}"/>
                  </a:ext>
                </a:extLst>
              </p:cNvPr>
              <p:cNvSpPr txBox="1">
                <a:spLocks noRot="1" noChangeAspect="1" noMove="1" noResize="1" noEditPoints="1" noAdjustHandles="1" noChangeArrowheads="1" noChangeShapeType="1" noTextEdit="1"/>
              </p:cNvSpPr>
              <p:nvPr/>
            </p:nvSpPr>
            <p:spPr>
              <a:xfrm>
                <a:off x="553015" y="5444700"/>
                <a:ext cx="11072956" cy="906435"/>
              </a:xfrm>
              <a:prstGeom prst="rect">
                <a:avLst/>
              </a:prstGeom>
              <a:blipFill>
                <a:blip r:embed="rId6"/>
                <a:stretch>
                  <a:fillRect l="-606"/>
                </a:stretch>
              </a:blipFill>
            </p:spPr>
            <p:txBody>
              <a:bodyPr/>
              <a:lstStyle/>
              <a:p>
                <a:r>
                  <a:rPr lang="en-GB">
                    <a:noFill/>
                  </a:rPr>
                  <a:t> </a:t>
                </a:r>
              </a:p>
            </p:txBody>
          </p:sp>
        </mc:Fallback>
      </mc:AlternateContent>
    </p:spTree>
    <p:extLst>
      <p:ext uri="{BB962C8B-B14F-4D97-AF65-F5344CB8AC3E}">
        <p14:creationId xmlns:p14="http://schemas.microsoft.com/office/powerpoint/2010/main" val="2763195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0D4F12A-6EBC-9D7C-8D80-A1CB57BFA3F1}"/>
              </a:ext>
            </a:extLst>
          </p:cNvPr>
          <p:cNvSpPr>
            <a:spLocks noGrp="1"/>
          </p:cNvSpPr>
          <p:nvPr>
            <p:ph type="title"/>
          </p:nvPr>
        </p:nvSpPr>
        <p:spPr/>
        <p:txBody>
          <a:bodyPr>
            <a:normAutofit/>
          </a:bodyPr>
          <a:lstStyle/>
          <a:p>
            <a:r>
              <a:rPr lang="en-US" dirty="0"/>
              <a:t>Linear Regression Example:</a:t>
            </a:r>
          </a:p>
        </p:txBody>
      </p:sp>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22</a:t>
            </a:fld>
            <a:endParaRPr lang="en-US" dirty="0">
              <a:solidFill>
                <a:schemeClr val="tx1">
                  <a:lumMod val="75000"/>
                </a:schemeClr>
              </a:solidFill>
              <a:latin typeface="Euphemia" panose="020B0503040102020104" pitchFamily="34" charset="0"/>
            </a:endParaRPr>
          </a:p>
        </p:txBody>
      </p:sp>
      <p:sp>
        <p:nvSpPr>
          <p:cNvPr id="12" name="TextBox 2">
            <a:extLst>
              <a:ext uri="{FF2B5EF4-FFF2-40B4-BE49-F238E27FC236}">
                <a16:creationId xmlns:a16="http://schemas.microsoft.com/office/drawing/2014/main" id="{A7347F02-861B-1E0C-4C6D-9569D527E682}"/>
              </a:ext>
            </a:extLst>
          </p:cNvPr>
          <p:cNvSpPr txBox="1"/>
          <p:nvPr/>
        </p:nvSpPr>
        <p:spPr>
          <a:xfrm>
            <a:off x="0" y="6512209"/>
            <a:ext cx="9605894" cy="24622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000" dirty="0">
                <a:solidFill>
                  <a:schemeClr val="tx1">
                    <a:lumMod val="65000"/>
                  </a:schemeClr>
                </a:solidFill>
                <a:latin typeface="Euphemia" panose="020B0503040102020104" pitchFamily="34" charset="0"/>
                <a:ea typeface="Assistant Light"/>
                <a:cs typeface="Assistant Light"/>
                <a:sym typeface="Assistant Light"/>
              </a:rPr>
              <a:t>Credit: deeplearning.ai</a:t>
            </a:r>
          </a:p>
        </p:txBody>
      </p:sp>
      <p:sp>
        <p:nvSpPr>
          <p:cNvPr id="5" name="Content Placeholder 2">
            <a:extLst>
              <a:ext uri="{FF2B5EF4-FFF2-40B4-BE49-F238E27FC236}">
                <a16:creationId xmlns:a16="http://schemas.microsoft.com/office/drawing/2014/main" id="{694E0948-6FCC-5143-372F-4C6A7C79CF67}"/>
              </a:ext>
            </a:extLst>
          </p:cNvPr>
          <p:cNvSpPr txBox="1">
            <a:spLocks/>
          </p:cNvSpPr>
          <p:nvPr/>
        </p:nvSpPr>
        <p:spPr>
          <a:xfrm>
            <a:off x="553015" y="1490195"/>
            <a:ext cx="11072956" cy="692182"/>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This can be illustrated as a neural network:</a:t>
            </a:r>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62CBEB79-3159-772D-8F9E-7946E3BC03B8}"/>
                  </a:ext>
                </a:extLst>
              </p:cNvPr>
              <p:cNvSpPr/>
              <p:nvPr/>
            </p:nvSpPr>
            <p:spPr>
              <a:xfrm>
                <a:off x="4796701" y="2204233"/>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GB" dirty="0">
                  <a:solidFill>
                    <a:schemeClr val="bg1"/>
                  </a:solidFill>
                </a:endParaRPr>
              </a:p>
            </p:txBody>
          </p:sp>
        </mc:Choice>
        <mc:Fallback xmlns="">
          <p:sp>
            <p:nvSpPr>
              <p:cNvPr id="4" name="Oval 3">
                <a:extLst>
                  <a:ext uri="{FF2B5EF4-FFF2-40B4-BE49-F238E27FC236}">
                    <a16:creationId xmlns:a16="http://schemas.microsoft.com/office/drawing/2014/main" id="{62CBEB79-3159-772D-8F9E-7946E3BC03B8}"/>
                  </a:ext>
                </a:extLst>
              </p:cNvPr>
              <p:cNvSpPr>
                <a:spLocks noRot="1" noChangeAspect="1" noMove="1" noResize="1" noEditPoints="1" noAdjustHandles="1" noChangeArrowheads="1" noChangeShapeType="1" noTextEdit="1"/>
              </p:cNvSpPr>
              <p:nvPr/>
            </p:nvSpPr>
            <p:spPr>
              <a:xfrm>
                <a:off x="4796701" y="2204233"/>
                <a:ext cx="432619" cy="447369"/>
              </a:xfrm>
              <a:prstGeom prst="ellipse">
                <a:avLst/>
              </a:prstGeom>
              <a:blipFill>
                <a:blip r:embed="rId3"/>
                <a:stretch>
                  <a:fillRect/>
                </a:stretch>
              </a:blipFill>
            </p:spPr>
            <p:txBody>
              <a:bodyPr/>
              <a:lstStyle/>
              <a:p>
                <a:r>
                  <a:rPr lang="en-GB">
                    <a:noFill/>
                  </a:rPr>
                  <a:t> </a:t>
                </a:r>
              </a:p>
            </p:txBody>
          </p:sp>
        </mc:Fallback>
      </mc:AlternateContent>
      <p:sp>
        <p:nvSpPr>
          <p:cNvPr id="6" name="Oval 5">
            <a:extLst>
              <a:ext uri="{FF2B5EF4-FFF2-40B4-BE49-F238E27FC236}">
                <a16:creationId xmlns:a16="http://schemas.microsoft.com/office/drawing/2014/main" id="{B07E1DB3-8100-F161-8EC0-F98CBE26108E}"/>
              </a:ext>
            </a:extLst>
          </p:cNvPr>
          <p:cNvSpPr/>
          <p:nvPr/>
        </p:nvSpPr>
        <p:spPr>
          <a:xfrm>
            <a:off x="5999654" y="2978554"/>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Z</a:t>
            </a:r>
            <a:endParaRPr lang="en-GB" dirty="0"/>
          </a:p>
        </p:txBody>
      </p:sp>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8E86F263-820C-D9B1-0C52-85A11DF7448D}"/>
                  </a:ext>
                </a:extLst>
              </p:cNvPr>
              <p:cNvSpPr/>
              <p:nvPr/>
            </p:nvSpPr>
            <p:spPr>
              <a:xfrm>
                <a:off x="7179217" y="2978554"/>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GB" i="1" smtClean="0">
                              <a:solidFill>
                                <a:schemeClr val="bg1"/>
                              </a:solidFill>
                              <a:latin typeface="Cambria Math" panose="02040503050406030204" pitchFamily="18" charset="0"/>
                            </a:rPr>
                          </m:ctrlPr>
                        </m:accPr>
                        <m:e>
                          <m:r>
                            <a:rPr lang="en-GB" b="0" i="1" smtClean="0">
                              <a:solidFill>
                                <a:schemeClr val="bg1"/>
                              </a:solidFill>
                              <a:latin typeface="Cambria Math" panose="02040503050406030204" pitchFamily="18" charset="0"/>
                            </a:rPr>
                            <m:t>𝑦</m:t>
                          </m:r>
                        </m:e>
                      </m:acc>
                    </m:oMath>
                  </m:oMathPara>
                </a14:m>
                <a:endParaRPr lang="en-GB" dirty="0"/>
              </a:p>
            </p:txBody>
          </p:sp>
        </mc:Choice>
        <mc:Fallback xmlns="">
          <p:sp>
            <p:nvSpPr>
              <p:cNvPr id="8" name="Oval 7">
                <a:extLst>
                  <a:ext uri="{FF2B5EF4-FFF2-40B4-BE49-F238E27FC236}">
                    <a16:creationId xmlns:a16="http://schemas.microsoft.com/office/drawing/2014/main" id="{8E86F263-820C-D9B1-0C52-85A11DF7448D}"/>
                  </a:ext>
                </a:extLst>
              </p:cNvPr>
              <p:cNvSpPr>
                <a:spLocks noRot="1" noChangeAspect="1" noMove="1" noResize="1" noEditPoints="1" noAdjustHandles="1" noChangeArrowheads="1" noChangeShapeType="1" noTextEdit="1"/>
              </p:cNvSpPr>
              <p:nvPr/>
            </p:nvSpPr>
            <p:spPr>
              <a:xfrm>
                <a:off x="7179217" y="2978554"/>
                <a:ext cx="432619" cy="447369"/>
              </a:xfrm>
              <a:prstGeom prst="ellipse">
                <a:avLst/>
              </a:prstGeom>
              <a:blipFill>
                <a:blip r:embed="rId4"/>
                <a:stretch>
                  <a:fillRect/>
                </a:stretch>
              </a:blipFill>
            </p:spPr>
            <p:txBody>
              <a:bodyPr/>
              <a:lstStyle/>
              <a:p>
                <a:r>
                  <a:rPr lang="en-GB">
                    <a:noFill/>
                  </a:rPr>
                  <a:t> </a:t>
                </a:r>
              </a:p>
            </p:txBody>
          </p:sp>
        </mc:Fallback>
      </mc:AlternateContent>
      <p:cxnSp>
        <p:nvCxnSpPr>
          <p:cNvPr id="9" name="Straight Arrow Connector 8">
            <a:extLst>
              <a:ext uri="{FF2B5EF4-FFF2-40B4-BE49-F238E27FC236}">
                <a16:creationId xmlns:a16="http://schemas.microsoft.com/office/drawing/2014/main" id="{CF1151D0-FEC7-592D-E70B-B31C2CED78AE}"/>
              </a:ext>
            </a:extLst>
          </p:cNvPr>
          <p:cNvCxnSpPr>
            <a:cxnSpLocks/>
            <a:stCxn id="4" idx="6"/>
            <a:endCxn id="6" idx="2"/>
          </p:cNvCxnSpPr>
          <p:nvPr/>
        </p:nvCxnSpPr>
        <p:spPr>
          <a:xfrm>
            <a:off x="5229320" y="2427918"/>
            <a:ext cx="770334" cy="7743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FD0F9B9-ABC9-1AD6-45B1-DA862872737C}"/>
              </a:ext>
            </a:extLst>
          </p:cNvPr>
          <p:cNvCxnSpPr>
            <a:cxnSpLocks/>
          </p:cNvCxnSpPr>
          <p:nvPr/>
        </p:nvCxnSpPr>
        <p:spPr>
          <a:xfrm>
            <a:off x="6432272" y="3202239"/>
            <a:ext cx="74694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2FBFDDA8-2DD1-147F-66F1-56C8A975FB68}"/>
                  </a:ext>
                </a:extLst>
              </p:cNvPr>
              <p:cNvSpPr/>
              <p:nvPr/>
            </p:nvSpPr>
            <p:spPr>
              <a:xfrm>
                <a:off x="4796700" y="3768306"/>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𝑛</m:t>
                          </m:r>
                        </m:sub>
                      </m:sSub>
                    </m:oMath>
                  </m:oMathPara>
                </a14:m>
                <a:endParaRPr lang="en-GB" dirty="0">
                  <a:solidFill>
                    <a:schemeClr val="bg1"/>
                  </a:solidFill>
                </a:endParaRPr>
              </a:p>
            </p:txBody>
          </p:sp>
        </mc:Choice>
        <mc:Fallback xmlns="">
          <p:sp>
            <p:nvSpPr>
              <p:cNvPr id="14" name="Oval 13">
                <a:extLst>
                  <a:ext uri="{FF2B5EF4-FFF2-40B4-BE49-F238E27FC236}">
                    <a16:creationId xmlns:a16="http://schemas.microsoft.com/office/drawing/2014/main" id="{2FBFDDA8-2DD1-147F-66F1-56C8A975FB68}"/>
                  </a:ext>
                </a:extLst>
              </p:cNvPr>
              <p:cNvSpPr>
                <a:spLocks noRot="1" noChangeAspect="1" noMove="1" noResize="1" noEditPoints="1" noAdjustHandles="1" noChangeArrowheads="1" noChangeShapeType="1" noTextEdit="1"/>
              </p:cNvSpPr>
              <p:nvPr/>
            </p:nvSpPr>
            <p:spPr>
              <a:xfrm>
                <a:off x="4796700" y="3768306"/>
                <a:ext cx="432619" cy="447369"/>
              </a:xfrm>
              <a:prstGeom prst="ellipse">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1BC01425-811D-EA73-835E-60950950BB0D}"/>
                  </a:ext>
                </a:extLst>
              </p:cNvPr>
              <p:cNvSpPr/>
              <p:nvPr/>
            </p:nvSpPr>
            <p:spPr>
              <a:xfrm>
                <a:off x="4796700" y="2720495"/>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GB" dirty="0">
                  <a:solidFill>
                    <a:schemeClr val="bg1"/>
                  </a:solidFill>
                </a:endParaRPr>
              </a:p>
            </p:txBody>
          </p:sp>
        </mc:Choice>
        <mc:Fallback xmlns="">
          <p:sp>
            <p:nvSpPr>
              <p:cNvPr id="16" name="Oval 15">
                <a:extLst>
                  <a:ext uri="{FF2B5EF4-FFF2-40B4-BE49-F238E27FC236}">
                    <a16:creationId xmlns:a16="http://schemas.microsoft.com/office/drawing/2014/main" id="{1BC01425-811D-EA73-835E-60950950BB0D}"/>
                  </a:ext>
                </a:extLst>
              </p:cNvPr>
              <p:cNvSpPr>
                <a:spLocks noRot="1" noChangeAspect="1" noMove="1" noResize="1" noEditPoints="1" noAdjustHandles="1" noChangeArrowheads="1" noChangeShapeType="1" noTextEdit="1"/>
              </p:cNvSpPr>
              <p:nvPr/>
            </p:nvSpPr>
            <p:spPr>
              <a:xfrm>
                <a:off x="4796700" y="2720495"/>
                <a:ext cx="432619" cy="447369"/>
              </a:xfrm>
              <a:prstGeom prst="ellipse">
                <a:avLst/>
              </a:prstGeom>
              <a:blipFill>
                <a:blip r:embed="rId6"/>
                <a:stretch>
                  <a:fillRect/>
                </a:stretch>
              </a:blipFill>
            </p:spPr>
            <p:txBody>
              <a:bodyPr/>
              <a:lstStyle/>
              <a:p>
                <a:r>
                  <a:rPr lang="en-GB">
                    <a:noFill/>
                  </a:rPr>
                  <a:t> </a:t>
                </a:r>
              </a:p>
            </p:txBody>
          </p:sp>
        </mc:Fallback>
      </mc:AlternateContent>
      <p:cxnSp>
        <p:nvCxnSpPr>
          <p:cNvPr id="18" name="Straight Arrow Connector 17">
            <a:extLst>
              <a:ext uri="{FF2B5EF4-FFF2-40B4-BE49-F238E27FC236}">
                <a16:creationId xmlns:a16="http://schemas.microsoft.com/office/drawing/2014/main" id="{12EA0C45-0ED7-6510-5F5D-00557E3EABA6}"/>
              </a:ext>
            </a:extLst>
          </p:cNvPr>
          <p:cNvCxnSpPr>
            <a:cxnSpLocks/>
            <a:stCxn id="16" idx="6"/>
            <a:endCxn id="6" idx="2"/>
          </p:cNvCxnSpPr>
          <p:nvPr/>
        </p:nvCxnSpPr>
        <p:spPr>
          <a:xfrm>
            <a:off x="5229319" y="2944180"/>
            <a:ext cx="770335" cy="258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1EE9DA9-A21E-C2D8-0333-3193EA28B53D}"/>
              </a:ext>
            </a:extLst>
          </p:cNvPr>
          <p:cNvCxnSpPr>
            <a:cxnSpLocks/>
            <a:stCxn id="24" idx="6"/>
            <a:endCxn id="6" idx="2"/>
          </p:cNvCxnSpPr>
          <p:nvPr/>
        </p:nvCxnSpPr>
        <p:spPr>
          <a:xfrm flipV="1">
            <a:off x="5229319" y="3202239"/>
            <a:ext cx="770335" cy="2582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Oval 23">
                <a:extLst>
                  <a:ext uri="{FF2B5EF4-FFF2-40B4-BE49-F238E27FC236}">
                    <a16:creationId xmlns:a16="http://schemas.microsoft.com/office/drawing/2014/main" id="{7FCDE01B-2EF8-237A-C5F0-77A1A1FA90D4}"/>
                  </a:ext>
                </a:extLst>
              </p:cNvPr>
              <p:cNvSpPr/>
              <p:nvPr/>
            </p:nvSpPr>
            <p:spPr>
              <a:xfrm>
                <a:off x="4796700" y="3236757"/>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GB" i="1" smtClean="0">
                          <a:solidFill>
                            <a:schemeClr val="bg1"/>
                          </a:solidFill>
                          <a:latin typeface="Cambria Math" panose="02040503050406030204" pitchFamily="18" charset="0"/>
                        </a:rPr>
                        <m:t>⋮</m:t>
                      </m:r>
                    </m:oMath>
                  </m:oMathPara>
                </a14:m>
                <a:endParaRPr lang="en-GB" dirty="0">
                  <a:solidFill>
                    <a:schemeClr val="bg1"/>
                  </a:solidFill>
                </a:endParaRPr>
              </a:p>
            </p:txBody>
          </p:sp>
        </mc:Choice>
        <mc:Fallback xmlns="">
          <p:sp>
            <p:nvSpPr>
              <p:cNvPr id="24" name="Oval 23">
                <a:extLst>
                  <a:ext uri="{FF2B5EF4-FFF2-40B4-BE49-F238E27FC236}">
                    <a16:creationId xmlns:a16="http://schemas.microsoft.com/office/drawing/2014/main" id="{7FCDE01B-2EF8-237A-C5F0-77A1A1FA90D4}"/>
                  </a:ext>
                </a:extLst>
              </p:cNvPr>
              <p:cNvSpPr>
                <a:spLocks noRot="1" noChangeAspect="1" noMove="1" noResize="1" noEditPoints="1" noAdjustHandles="1" noChangeArrowheads="1" noChangeShapeType="1" noTextEdit="1"/>
              </p:cNvSpPr>
              <p:nvPr/>
            </p:nvSpPr>
            <p:spPr>
              <a:xfrm>
                <a:off x="4796700" y="3236757"/>
                <a:ext cx="432619" cy="447369"/>
              </a:xfrm>
              <a:prstGeom prst="ellipse">
                <a:avLst/>
              </a:prstGeom>
              <a:blipFill>
                <a:blip r:embed="rId7"/>
                <a:stretch>
                  <a:fillRect/>
                </a:stretch>
              </a:blipFill>
            </p:spPr>
            <p:txBody>
              <a:bodyPr/>
              <a:lstStyle/>
              <a:p>
                <a:r>
                  <a:rPr lang="en-GB">
                    <a:noFill/>
                  </a:rPr>
                  <a:t> </a:t>
                </a:r>
              </a:p>
            </p:txBody>
          </p:sp>
        </mc:Fallback>
      </mc:AlternateContent>
      <p:cxnSp>
        <p:nvCxnSpPr>
          <p:cNvPr id="27" name="Straight Arrow Connector 26">
            <a:extLst>
              <a:ext uri="{FF2B5EF4-FFF2-40B4-BE49-F238E27FC236}">
                <a16:creationId xmlns:a16="http://schemas.microsoft.com/office/drawing/2014/main" id="{CA74CD12-6054-D48E-6948-8B9041665C3B}"/>
              </a:ext>
            </a:extLst>
          </p:cNvPr>
          <p:cNvCxnSpPr>
            <a:cxnSpLocks/>
            <a:stCxn id="14" idx="6"/>
            <a:endCxn id="6" idx="2"/>
          </p:cNvCxnSpPr>
          <p:nvPr/>
        </p:nvCxnSpPr>
        <p:spPr>
          <a:xfrm flipV="1">
            <a:off x="5229319" y="3202239"/>
            <a:ext cx="770335" cy="7897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6F1EDD1B-AB1C-5C2B-7EB5-BC820792DE4D}"/>
                  </a:ext>
                </a:extLst>
              </p:cNvPr>
              <p:cNvSpPr txBox="1">
                <a:spLocks/>
              </p:cNvSpPr>
              <p:nvPr/>
            </p:nvSpPr>
            <p:spPr>
              <a:xfrm>
                <a:off x="540000" y="4399315"/>
                <a:ext cx="11072956" cy="906435"/>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Forward Propagation:</a:t>
                </a:r>
              </a:p>
              <a:p>
                <a:pPr marL="0" indent="0">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GB" sz="2000" b="0" i="1" smtClean="0">
                              <a:latin typeface="Cambria Math" panose="02040503050406030204" pitchFamily="18" charset="0"/>
                            </a:rPr>
                            <m:t>𝑤</m:t>
                          </m:r>
                        </m:e>
                        <m:sub>
                          <m:r>
                            <a:rPr lang="en-GB" sz="2000" i="1">
                              <a:latin typeface="Cambria Math" panose="02040503050406030204" pitchFamily="18" charset="0"/>
                            </a:rPr>
                            <m:t>1</m:t>
                          </m:r>
                        </m:sub>
                      </m:sSub>
                      <m:sSub>
                        <m:sSubPr>
                          <m:ctrlPr>
                            <a:rPr lang="en-US" sz="2000" i="1">
                              <a:latin typeface="Cambria Math" panose="02040503050406030204" pitchFamily="18" charset="0"/>
                            </a:rPr>
                          </m:ctrlPr>
                        </m:sSubPr>
                        <m:e>
                          <m:r>
                            <a:rPr lang="en-GB" sz="2000" i="1">
                              <a:latin typeface="Cambria Math" panose="02040503050406030204" pitchFamily="18" charset="0"/>
                            </a:rPr>
                            <m:t>𝑥</m:t>
                          </m:r>
                        </m:e>
                        <m:sub>
                          <m:r>
                            <a:rPr lang="en-GB" sz="2000" i="1">
                              <a:latin typeface="Cambria Math" panose="02040503050406030204" pitchFamily="18" charset="0"/>
                            </a:rPr>
                            <m:t>1</m:t>
                          </m:r>
                        </m:sub>
                      </m:sSub>
                      <m:r>
                        <a:rPr lang="en-GB" sz="2000" b="0" i="1" smtClean="0">
                          <a:latin typeface="Cambria Math" panose="02040503050406030204" pitchFamily="18" charset="0"/>
                        </a:rPr>
                        <m:t>+</m:t>
                      </m:r>
                      <m:sSub>
                        <m:sSubPr>
                          <m:ctrlPr>
                            <a:rPr lang="en-US" sz="2000" i="1">
                              <a:latin typeface="Cambria Math" panose="02040503050406030204" pitchFamily="18" charset="0"/>
                            </a:rPr>
                          </m:ctrlPr>
                        </m:sSubPr>
                        <m:e>
                          <m:r>
                            <a:rPr lang="en-GB" sz="2000" b="0" i="1" smtClean="0">
                              <a:latin typeface="Cambria Math" panose="02040503050406030204" pitchFamily="18" charset="0"/>
                            </a:rPr>
                            <m:t>𝑤</m:t>
                          </m:r>
                        </m:e>
                        <m:sub>
                          <m:r>
                            <a:rPr lang="en-GB" sz="2000" b="0" i="1" smtClean="0">
                              <a:latin typeface="Cambria Math" panose="02040503050406030204" pitchFamily="18" charset="0"/>
                            </a:rPr>
                            <m:t>2</m:t>
                          </m:r>
                        </m:sub>
                      </m:sSub>
                      <m:sSub>
                        <m:sSubPr>
                          <m:ctrlPr>
                            <a:rPr lang="en-US" sz="2000" i="1">
                              <a:latin typeface="Cambria Math" panose="02040503050406030204" pitchFamily="18" charset="0"/>
                            </a:rPr>
                          </m:ctrlPr>
                        </m:sSubPr>
                        <m:e>
                          <m:r>
                            <a:rPr lang="en-GB" sz="2000" i="1">
                              <a:latin typeface="Cambria Math" panose="02040503050406030204" pitchFamily="18" charset="0"/>
                            </a:rPr>
                            <m:t>𝑥</m:t>
                          </m:r>
                        </m:e>
                        <m:sub>
                          <m:r>
                            <a:rPr lang="en-GB" sz="2000" b="0" i="1" smtClean="0">
                              <a:latin typeface="Cambria Math" panose="02040503050406030204" pitchFamily="18" charset="0"/>
                            </a:rPr>
                            <m:t>2</m:t>
                          </m:r>
                        </m:sub>
                      </m:sSub>
                      <m:r>
                        <a:rPr lang="en-GB" sz="2000" b="0" i="1" smtClean="0">
                          <a:latin typeface="Cambria Math" panose="02040503050406030204" pitchFamily="18" charset="0"/>
                        </a:rPr>
                        <m:t>+</m:t>
                      </m:r>
                      <m:sSub>
                        <m:sSubPr>
                          <m:ctrlPr>
                            <a:rPr lang="en-US" sz="2000" i="1">
                              <a:latin typeface="Cambria Math" panose="02040503050406030204" pitchFamily="18" charset="0"/>
                            </a:rPr>
                          </m:ctrlPr>
                        </m:sSubPr>
                        <m:e>
                          <m:r>
                            <a:rPr lang="en-GB" sz="2000" b="0" i="1" smtClean="0">
                              <a:latin typeface="Cambria Math" panose="02040503050406030204" pitchFamily="18" charset="0"/>
                            </a:rPr>
                            <m:t>𝑤</m:t>
                          </m:r>
                        </m:e>
                        <m:sub>
                          <m:r>
                            <a:rPr lang="en-GB" sz="2000" b="0" i="1" smtClean="0">
                              <a:latin typeface="Cambria Math" panose="02040503050406030204" pitchFamily="18" charset="0"/>
                            </a:rPr>
                            <m:t>3</m:t>
                          </m:r>
                        </m:sub>
                      </m:sSub>
                      <m:sSub>
                        <m:sSubPr>
                          <m:ctrlPr>
                            <a:rPr lang="en-US" sz="2000" i="1">
                              <a:latin typeface="Cambria Math" panose="02040503050406030204" pitchFamily="18" charset="0"/>
                            </a:rPr>
                          </m:ctrlPr>
                        </m:sSubPr>
                        <m:e>
                          <m:r>
                            <a:rPr lang="en-GB" sz="2000" i="1">
                              <a:latin typeface="Cambria Math" panose="02040503050406030204" pitchFamily="18" charset="0"/>
                            </a:rPr>
                            <m:t>𝑥</m:t>
                          </m:r>
                        </m:e>
                        <m:sub>
                          <m:r>
                            <a:rPr lang="en-GB" sz="2000" b="0" i="1" smtClean="0">
                              <a:latin typeface="Cambria Math" panose="02040503050406030204" pitchFamily="18" charset="0"/>
                            </a:rPr>
                            <m:t>3</m:t>
                          </m:r>
                        </m:sub>
                      </m:sSub>
                      <m:r>
                        <a:rPr lang="en-GB" sz="2000" b="0" i="1" smtClean="0">
                          <a:latin typeface="Cambria Math" panose="02040503050406030204" pitchFamily="18" charset="0"/>
                        </a:rPr>
                        <m:t>+…+</m:t>
                      </m:r>
                      <m:sSub>
                        <m:sSubPr>
                          <m:ctrlPr>
                            <a:rPr lang="en-US" sz="2000" i="1">
                              <a:latin typeface="Cambria Math" panose="02040503050406030204" pitchFamily="18" charset="0"/>
                            </a:rPr>
                          </m:ctrlPr>
                        </m:sSubPr>
                        <m:e>
                          <m:r>
                            <a:rPr lang="en-GB" sz="2000" b="0" i="1" smtClean="0">
                              <a:latin typeface="Cambria Math" panose="02040503050406030204" pitchFamily="18" charset="0"/>
                            </a:rPr>
                            <m:t>𝑤</m:t>
                          </m:r>
                        </m:e>
                        <m:sub>
                          <m:r>
                            <a:rPr lang="en-GB" sz="2000" b="0" i="1" smtClean="0">
                              <a:latin typeface="Cambria Math" panose="02040503050406030204" pitchFamily="18" charset="0"/>
                            </a:rPr>
                            <m:t>𝑛</m:t>
                          </m:r>
                        </m:sub>
                      </m:sSub>
                      <m:sSub>
                        <m:sSubPr>
                          <m:ctrlPr>
                            <a:rPr lang="en-US" sz="2000" i="1">
                              <a:latin typeface="Cambria Math" panose="02040503050406030204" pitchFamily="18" charset="0"/>
                            </a:rPr>
                          </m:ctrlPr>
                        </m:sSubPr>
                        <m:e>
                          <m:r>
                            <a:rPr lang="en-GB" sz="2000" b="0" i="1" smtClean="0">
                              <a:latin typeface="Cambria Math" panose="02040503050406030204" pitchFamily="18" charset="0"/>
                            </a:rPr>
                            <m:t>𝑥</m:t>
                          </m:r>
                        </m:e>
                        <m:sub>
                          <m:r>
                            <a:rPr lang="en-GB" sz="2000" b="0" i="1" smtClean="0">
                              <a:latin typeface="Cambria Math" panose="02040503050406030204" pitchFamily="18" charset="0"/>
                            </a:rPr>
                            <m:t>𝑛</m:t>
                          </m:r>
                        </m:sub>
                      </m:sSub>
                      <m:r>
                        <a:rPr lang="en-GB" sz="2000" b="0" i="1" smtClean="0">
                          <a:latin typeface="Cambria Math" panose="02040503050406030204" pitchFamily="18" charset="0"/>
                        </a:rPr>
                        <m:t>+</m:t>
                      </m:r>
                      <m:r>
                        <a:rPr lang="en-GB" sz="2000" b="1" i="1" smtClean="0">
                          <a:latin typeface="Cambria Math" panose="02040503050406030204" pitchFamily="18" charset="0"/>
                        </a:rPr>
                        <m:t>𝒃</m:t>
                      </m:r>
                    </m:oMath>
                  </m:oMathPara>
                </a14:m>
                <a:endParaRPr lang="en-US" sz="2000" dirty="0"/>
              </a:p>
            </p:txBody>
          </p:sp>
        </mc:Choice>
        <mc:Fallback xmlns="">
          <p:sp>
            <p:nvSpPr>
              <p:cNvPr id="37" name="Content Placeholder 2">
                <a:extLst>
                  <a:ext uri="{FF2B5EF4-FFF2-40B4-BE49-F238E27FC236}">
                    <a16:creationId xmlns:a16="http://schemas.microsoft.com/office/drawing/2014/main" id="{6F1EDD1B-AB1C-5C2B-7EB5-BC820792DE4D}"/>
                  </a:ext>
                </a:extLst>
              </p:cNvPr>
              <p:cNvSpPr txBox="1">
                <a:spLocks noRot="1" noChangeAspect="1" noMove="1" noResize="1" noEditPoints="1" noAdjustHandles="1" noChangeArrowheads="1" noChangeShapeType="1" noTextEdit="1"/>
              </p:cNvSpPr>
              <p:nvPr/>
            </p:nvSpPr>
            <p:spPr>
              <a:xfrm>
                <a:off x="540000" y="4399315"/>
                <a:ext cx="11072956" cy="906435"/>
              </a:xfrm>
              <a:prstGeom prst="rect">
                <a:avLst/>
              </a:prstGeom>
              <a:blipFill>
                <a:blip r:embed="rId8"/>
                <a:stretch>
                  <a:fillRect l="-60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8" name="Content Placeholder 2">
                <a:extLst>
                  <a:ext uri="{FF2B5EF4-FFF2-40B4-BE49-F238E27FC236}">
                    <a16:creationId xmlns:a16="http://schemas.microsoft.com/office/drawing/2014/main" id="{D37BF46B-08ED-6636-51F7-88BA63BD78A4}"/>
                  </a:ext>
                </a:extLst>
              </p:cNvPr>
              <p:cNvSpPr txBox="1">
                <a:spLocks/>
              </p:cNvSpPr>
              <p:nvPr/>
            </p:nvSpPr>
            <p:spPr>
              <a:xfrm>
                <a:off x="553015" y="5316309"/>
                <a:ext cx="11072956" cy="598728"/>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Just like before, the network will first assign random values to </a:t>
                </a:r>
                <a14:m>
                  <m:oMath xmlns:m="http://schemas.openxmlformats.org/officeDocument/2006/math">
                    <m:sSub>
                      <m:sSubPr>
                        <m:ctrlPr>
                          <a:rPr lang="en-US" sz="2000" i="1">
                            <a:latin typeface="Cambria Math" panose="02040503050406030204" pitchFamily="18" charset="0"/>
                          </a:rPr>
                        </m:ctrlPr>
                      </m:sSubPr>
                      <m:e>
                        <m:r>
                          <a:rPr lang="en-GB" sz="2000" i="1">
                            <a:latin typeface="Cambria Math" panose="02040503050406030204" pitchFamily="18" charset="0"/>
                          </a:rPr>
                          <m:t>𝑤</m:t>
                        </m:r>
                      </m:e>
                      <m:sub>
                        <m:r>
                          <a:rPr lang="en-GB" sz="2000" i="1">
                            <a:latin typeface="Cambria Math" panose="02040503050406030204" pitchFamily="18" charset="0"/>
                          </a:rPr>
                          <m:t>1</m:t>
                        </m:r>
                      </m:sub>
                    </m:sSub>
                    <m:sSub>
                      <m:sSubPr>
                        <m:ctrlPr>
                          <a:rPr lang="en-US" sz="2000" i="1">
                            <a:latin typeface="Cambria Math" panose="02040503050406030204" pitchFamily="18" charset="0"/>
                          </a:rPr>
                        </m:ctrlPr>
                      </m:sSubPr>
                      <m:e>
                        <m:r>
                          <a:rPr lang="en-US" sz="2000" b="0" i="1" smtClean="0">
                            <a:latin typeface="Cambria Math" panose="02040503050406030204" pitchFamily="18" charset="0"/>
                          </a:rPr>
                          <m:t>,</m:t>
                        </m:r>
                        <m:r>
                          <a:rPr lang="en-US" sz="2000" b="0" i="1" smtClean="0">
                            <a:latin typeface="Cambria Math" panose="02040503050406030204" pitchFamily="18" charset="0"/>
                          </a:rPr>
                          <m:t>𝑤</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GB" sz="2000" i="1">
                            <a:latin typeface="Cambria Math" panose="02040503050406030204" pitchFamily="18" charset="0"/>
                          </a:rPr>
                          <m:t>𝑤</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m:t>
                    </m:r>
                    <m:r>
                      <a:rPr lang="en-US" sz="2000" b="0" i="1" smtClean="0">
                        <a:latin typeface="Cambria Math" panose="02040503050406030204" pitchFamily="18" charset="0"/>
                      </a:rPr>
                      <m:t>𝑏</m:t>
                    </m:r>
                    <m:r>
                      <a:rPr lang="en-US" sz="2000" i="1" smtClean="0">
                        <a:latin typeface="Cambria Math" panose="02040503050406030204" pitchFamily="18" charset="0"/>
                      </a:rPr>
                      <m:t> </m:t>
                    </m:r>
                  </m:oMath>
                </a14:m>
                <a:endParaRPr lang="en-US" sz="2000" dirty="0"/>
              </a:p>
            </p:txBody>
          </p:sp>
        </mc:Choice>
        <mc:Fallback xmlns="">
          <p:sp>
            <p:nvSpPr>
              <p:cNvPr id="38" name="Content Placeholder 2">
                <a:extLst>
                  <a:ext uri="{FF2B5EF4-FFF2-40B4-BE49-F238E27FC236}">
                    <a16:creationId xmlns:a16="http://schemas.microsoft.com/office/drawing/2014/main" id="{D37BF46B-08ED-6636-51F7-88BA63BD78A4}"/>
                  </a:ext>
                </a:extLst>
              </p:cNvPr>
              <p:cNvSpPr txBox="1">
                <a:spLocks noRot="1" noChangeAspect="1" noMove="1" noResize="1" noEditPoints="1" noAdjustHandles="1" noChangeArrowheads="1" noChangeShapeType="1" noTextEdit="1"/>
              </p:cNvSpPr>
              <p:nvPr/>
            </p:nvSpPr>
            <p:spPr>
              <a:xfrm>
                <a:off x="553015" y="5316309"/>
                <a:ext cx="11072956" cy="598728"/>
              </a:xfrm>
              <a:prstGeom prst="rect">
                <a:avLst/>
              </a:prstGeom>
              <a:blipFill>
                <a:blip r:embed="rId9"/>
                <a:stretch>
                  <a:fillRect l="-60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76CEA65-B694-D42C-5221-233D4112BE98}"/>
                  </a:ext>
                </a:extLst>
              </p:cNvPr>
              <p:cNvSpPr txBox="1"/>
              <p:nvPr/>
            </p:nvSpPr>
            <p:spPr>
              <a:xfrm>
                <a:off x="5403068" y="2571230"/>
                <a:ext cx="1578560"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GB" sz="1600" b="0" i="1" smtClean="0">
                              <a:latin typeface="Cambria Math" panose="02040503050406030204" pitchFamily="18" charset="0"/>
                            </a:rPr>
                          </m:ctrlPr>
                        </m:sSupPr>
                        <m:e>
                          <m:r>
                            <a:rPr lang="en-US" sz="1600" b="0" i="1" smtClean="0">
                              <a:latin typeface="Cambria Math" panose="02040503050406030204" pitchFamily="18" charset="0"/>
                            </a:rPr>
                            <m:t>𝑍</m:t>
                          </m:r>
                          <m:r>
                            <a:rPr lang="en-US" sz="1600" b="0" i="1" smtClean="0">
                              <a:latin typeface="Cambria Math" panose="02040503050406030204" pitchFamily="18" charset="0"/>
                            </a:rPr>
                            <m:t>=</m:t>
                          </m:r>
                          <m:r>
                            <a:rPr lang="en-GB" sz="1600" b="0" i="1" smtClean="0">
                              <a:latin typeface="Cambria Math" panose="02040503050406030204" pitchFamily="18" charset="0"/>
                            </a:rPr>
                            <m:t>𝑊</m:t>
                          </m:r>
                        </m:e>
                        <m:sup>
                          <m:r>
                            <a:rPr lang="en-GB" sz="1600" b="0" i="1" smtClean="0">
                              <a:latin typeface="Cambria Math" panose="02040503050406030204" pitchFamily="18" charset="0"/>
                            </a:rPr>
                            <m:t>𝑇</m:t>
                          </m:r>
                        </m:sup>
                      </m:sSup>
                      <m:r>
                        <a:rPr lang="en-GB" sz="1600" b="0" i="1" smtClean="0">
                          <a:latin typeface="Cambria Math" panose="02040503050406030204" pitchFamily="18" charset="0"/>
                        </a:rPr>
                        <m:t>𝑋</m:t>
                      </m:r>
                      <m:r>
                        <a:rPr lang="en-GB" sz="1600" b="0" i="1" smtClean="0">
                          <a:latin typeface="Cambria Math" panose="02040503050406030204" pitchFamily="18" charset="0"/>
                        </a:rPr>
                        <m:t>+</m:t>
                      </m:r>
                      <m:r>
                        <a:rPr lang="en-GB" sz="1600" b="1" i="1" smtClean="0">
                          <a:latin typeface="Cambria Math" panose="02040503050406030204" pitchFamily="18" charset="0"/>
                        </a:rPr>
                        <m:t>𝒃</m:t>
                      </m:r>
                    </m:oMath>
                  </m:oMathPara>
                </a14:m>
                <a:endParaRPr lang="en-GB" sz="1600" dirty="0"/>
              </a:p>
            </p:txBody>
          </p:sp>
        </mc:Choice>
        <mc:Fallback xmlns="">
          <p:sp>
            <p:nvSpPr>
              <p:cNvPr id="15" name="TextBox 14">
                <a:extLst>
                  <a:ext uri="{FF2B5EF4-FFF2-40B4-BE49-F238E27FC236}">
                    <a16:creationId xmlns:a16="http://schemas.microsoft.com/office/drawing/2014/main" id="{076CEA65-B694-D42C-5221-233D4112BE98}"/>
                  </a:ext>
                </a:extLst>
              </p:cNvPr>
              <p:cNvSpPr txBox="1">
                <a:spLocks noRot="1" noChangeAspect="1" noMove="1" noResize="1" noEditPoints="1" noAdjustHandles="1" noChangeArrowheads="1" noChangeShapeType="1" noTextEdit="1"/>
              </p:cNvSpPr>
              <p:nvPr/>
            </p:nvSpPr>
            <p:spPr>
              <a:xfrm>
                <a:off x="5403068" y="2571230"/>
                <a:ext cx="1578560" cy="338554"/>
              </a:xfrm>
              <a:prstGeom prst="rect">
                <a:avLst/>
              </a:prstGeom>
              <a:blipFill>
                <a:blip r:embed="rId10"/>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D2DC956-1502-C3E6-9C4C-E7AF86868674}"/>
                  </a:ext>
                </a:extLst>
              </p:cNvPr>
              <p:cNvSpPr txBox="1"/>
              <p:nvPr/>
            </p:nvSpPr>
            <p:spPr>
              <a:xfrm>
                <a:off x="6606246" y="3460858"/>
                <a:ext cx="1578560" cy="34522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GB" sz="1600" i="1" smtClean="0">
                              <a:solidFill>
                                <a:schemeClr val="tx1"/>
                              </a:solidFill>
                              <a:latin typeface="Cambria Math" panose="02040503050406030204" pitchFamily="18" charset="0"/>
                            </a:rPr>
                          </m:ctrlPr>
                        </m:accPr>
                        <m:e>
                          <m:r>
                            <a:rPr lang="en-GB" sz="1600" i="1">
                              <a:solidFill>
                                <a:schemeClr val="tx1"/>
                              </a:solidFill>
                              <a:latin typeface="Cambria Math" panose="02040503050406030204" pitchFamily="18" charset="0"/>
                            </a:rPr>
                            <m:t>𝑦</m:t>
                          </m:r>
                        </m:e>
                      </m:acc>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𝑍</m:t>
                      </m:r>
                    </m:oMath>
                  </m:oMathPara>
                </a14:m>
                <a:endParaRPr lang="en-GB" sz="1600" dirty="0"/>
              </a:p>
            </p:txBody>
          </p:sp>
        </mc:Choice>
        <mc:Fallback xmlns="">
          <p:sp>
            <p:nvSpPr>
              <p:cNvPr id="17" name="TextBox 16">
                <a:extLst>
                  <a:ext uri="{FF2B5EF4-FFF2-40B4-BE49-F238E27FC236}">
                    <a16:creationId xmlns:a16="http://schemas.microsoft.com/office/drawing/2014/main" id="{0D2DC956-1502-C3E6-9C4C-E7AF86868674}"/>
                  </a:ext>
                </a:extLst>
              </p:cNvPr>
              <p:cNvSpPr txBox="1">
                <a:spLocks noRot="1" noChangeAspect="1" noMove="1" noResize="1" noEditPoints="1" noAdjustHandles="1" noChangeArrowheads="1" noChangeShapeType="1" noTextEdit="1"/>
              </p:cNvSpPr>
              <p:nvPr/>
            </p:nvSpPr>
            <p:spPr>
              <a:xfrm>
                <a:off x="6606246" y="3460858"/>
                <a:ext cx="1578560" cy="345223"/>
              </a:xfrm>
              <a:prstGeom prst="rect">
                <a:avLst/>
              </a:prstGeom>
              <a:blipFill>
                <a:blip r:embed="rId11"/>
                <a:stretch>
                  <a:fillRect b="-3571"/>
                </a:stretch>
              </a:blipFill>
            </p:spPr>
            <p:txBody>
              <a:bodyPr/>
              <a:lstStyle/>
              <a:p>
                <a:r>
                  <a:rPr lang="en-GB">
                    <a:noFill/>
                  </a:rPr>
                  <a:t> </a:t>
                </a:r>
              </a:p>
            </p:txBody>
          </p:sp>
        </mc:Fallback>
      </mc:AlternateContent>
    </p:spTree>
    <p:extLst>
      <p:ext uri="{BB962C8B-B14F-4D97-AF65-F5344CB8AC3E}">
        <p14:creationId xmlns:p14="http://schemas.microsoft.com/office/powerpoint/2010/main" val="1578224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14" grpId="0" animBg="1"/>
      <p:bldP spid="16" grpId="0" animBg="1"/>
      <p:bldP spid="24" grpId="0" animBg="1"/>
      <p:bldP spid="37" grpId="0"/>
      <p:bldP spid="3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0D4F12A-6EBC-9D7C-8D80-A1CB57BFA3F1}"/>
              </a:ext>
            </a:extLst>
          </p:cNvPr>
          <p:cNvSpPr>
            <a:spLocks noGrp="1"/>
          </p:cNvSpPr>
          <p:nvPr>
            <p:ph type="title"/>
          </p:nvPr>
        </p:nvSpPr>
        <p:spPr/>
        <p:txBody>
          <a:bodyPr>
            <a:normAutofit/>
          </a:bodyPr>
          <a:lstStyle/>
          <a:p>
            <a:r>
              <a:rPr lang="en-US" dirty="0"/>
              <a:t>Linear Regression Example:</a:t>
            </a:r>
          </a:p>
        </p:txBody>
      </p:sp>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23</a:t>
            </a:fld>
            <a:endParaRPr lang="en-US" dirty="0">
              <a:solidFill>
                <a:schemeClr val="tx1">
                  <a:lumMod val="75000"/>
                </a:schemeClr>
              </a:solidFill>
              <a:latin typeface="Euphemia" panose="020B0503040102020104" pitchFamily="34" charset="0"/>
            </a:endParaRPr>
          </a:p>
        </p:txBody>
      </p:sp>
      <mc:AlternateContent xmlns:mc="http://schemas.openxmlformats.org/markup-compatibility/2006" xmlns:a14="http://schemas.microsoft.com/office/drawing/2010/main">
        <mc:Choice Requires="a14">
          <p:sp>
            <p:nvSpPr>
              <p:cNvPr id="38" name="Content Placeholder 2">
                <a:extLst>
                  <a:ext uri="{FF2B5EF4-FFF2-40B4-BE49-F238E27FC236}">
                    <a16:creationId xmlns:a16="http://schemas.microsoft.com/office/drawing/2014/main" id="{D37BF46B-08ED-6636-51F7-88BA63BD78A4}"/>
                  </a:ext>
                </a:extLst>
              </p:cNvPr>
              <p:cNvSpPr txBox="1">
                <a:spLocks/>
              </p:cNvSpPr>
              <p:nvPr/>
            </p:nvSpPr>
            <p:spPr>
              <a:xfrm>
                <a:off x="540000" y="1490194"/>
                <a:ext cx="11072956" cy="598728"/>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 xmlns:m="http://schemas.openxmlformats.org/officeDocument/2006/math">
                    <m:sSub>
                      <m:sSubPr>
                        <m:ctrlPr>
                          <a:rPr lang="en-US" sz="2000" i="1">
                            <a:latin typeface="Cambria Math" panose="02040503050406030204" pitchFamily="18" charset="0"/>
                          </a:rPr>
                        </m:ctrlPr>
                      </m:sSubPr>
                      <m:e>
                        <m:r>
                          <a:rPr lang="en-GB" sz="2000" i="1">
                            <a:latin typeface="Cambria Math" panose="02040503050406030204" pitchFamily="18" charset="0"/>
                          </a:rPr>
                          <m:t>𝑤</m:t>
                        </m:r>
                      </m:e>
                      <m:sub>
                        <m:r>
                          <a:rPr lang="en-GB" sz="2000" i="1">
                            <a:latin typeface="Cambria Math" panose="02040503050406030204" pitchFamily="18" charset="0"/>
                          </a:rPr>
                          <m:t>1</m:t>
                        </m:r>
                      </m:sub>
                    </m:sSub>
                    <m:sSub>
                      <m:sSubPr>
                        <m:ctrlPr>
                          <a:rPr lang="en-US" sz="2000" i="1">
                            <a:latin typeface="Cambria Math" panose="02040503050406030204" pitchFamily="18" charset="0"/>
                          </a:rPr>
                        </m:ctrlPr>
                      </m:sSubPr>
                      <m:e>
                        <m:r>
                          <a:rPr lang="en-US" sz="2000" i="1">
                            <a:latin typeface="Cambria Math" panose="02040503050406030204" pitchFamily="18" charset="0"/>
                          </a:rPr>
                          <m:t>,</m:t>
                        </m:r>
                        <m:r>
                          <a:rPr lang="en-US" sz="2000" i="1">
                            <a:latin typeface="Cambria Math" panose="02040503050406030204" pitchFamily="18" charset="0"/>
                          </a:rPr>
                          <m:t>𝑤</m:t>
                        </m:r>
                      </m:e>
                      <m:sub>
                        <m:r>
                          <a:rPr lang="en-US" sz="2000" i="1">
                            <a:latin typeface="Cambria Math" panose="02040503050406030204" pitchFamily="18" charset="0"/>
                          </a:rPr>
                          <m:t>2</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GB" sz="2000" i="1">
                            <a:latin typeface="Cambria Math" panose="02040503050406030204" pitchFamily="18" charset="0"/>
                          </a:rPr>
                          <m:t>𝑤</m:t>
                        </m:r>
                      </m:e>
                      <m:sub>
                        <m:r>
                          <a:rPr lang="en-US" sz="2000" i="1">
                            <a:latin typeface="Cambria Math" panose="02040503050406030204" pitchFamily="18" charset="0"/>
                          </a:rPr>
                          <m:t>𝑛</m:t>
                        </m:r>
                      </m:sub>
                    </m:sSub>
                    <m:r>
                      <a:rPr lang="en-US" sz="2000" i="1">
                        <a:latin typeface="Cambria Math" panose="02040503050406030204" pitchFamily="18" charset="0"/>
                      </a:rPr>
                      <m:t>,</m:t>
                    </m:r>
                    <m:r>
                      <a:rPr lang="en-US" sz="2000" i="1">
                        <a:latin typeface="Cambria Math" panose="02040503050406030204" pitchFamily="18" charset="0"/>
                      </a:rPr>
                      <m:t>𝑏</m:t>
                    </m:r>
                    <m:r>
                      <a:rPr lang="en-US" sz="2000" i="1">
                        <a:latin typeface="Cambria Math" panose="02040503050406030204" pitchFamily="18" charset="0"/>
                      </a:rPr>
                      <m:t> </m:t>
                    </m:r>
                  </m:oMath>
                </a14:m>
                <a:r>
                  <a:rPr lang="en-US" sz="2000" dirty="0"/>
                  <a:t>need to be modified</a:t>
                </a:r>
              </a:p>
            </p:txBody>
          </p:sp>
        </mc:Choice>
        <mc:Fallback xmlns="">
          <p:sp>
            <p:nvSpPr>
              <p:cNvPr id="38" name="Content Placeholder 2">
                <a:extLst>
                  <a:ext uri="{FF2B5EF4-FFF2-40B4-BE49-F238E27FC236}">
                    <a16:creationId xmlns:a16="http://schemas.microsoft.com/office/drawing/2014/main" id="{D37BF46B-08ED-6636-51F7-88BA63BD78A4}"/>
                  </a:ext>
                </a:extLst>
              </p:cNvPr>
              <p:cNvSpPr txBox="1">
                <a:spLocks noRot="1" noChangeAspect="1" noMove="1" noResize="1" noEditPoints="1" noAdjustHandles="1" noChangeArrowheads="1" noChangeShapeType="1" noTextEdit="1"/>
              </p:cNvSpPr>
              <p:nvPr/>
            </p:nvSpPr>
            <p:spPr>
              <a:xfrm>
                <a:off x="540000" y="1490194"/>
                <a:ext cx="11072956" cy="598728"/>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DCBB468-5749-7546-BA22-2FE2377C182D}"/>
                  </a:ext>
                </a:extLst>
              </p:cNvPr>
              <p:cNvSpPr txBox="1">
                <a:spLocks/>
              </p:cNvSpPr>
              <p:nvPr/>
            </p:nvSpPr>
            <p:spPr>
              <a:xfrm>
                <a:off x="559522" y="1963273"/>
                <a:ext cx="11072956" cy="1118738"/>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f>
                        <m:fPr>
                          <m:ctrlPr>
                            <a:rPr lang="en-US" sz="2000" i="1" dirty="0" smtClean="0">
                              <a:latin typeface="Cambria Math" panose="02040503050406030204" pitchFamily="18" charset="0"/>
                            </a:rPr>
                          </m:ctrlPr>
                        </m:fPr>
                        <m:num>
                          <m:r>
                            <a:rPr lang="en-US" sz="2000" b="0" i="1" dirty="0" smtClean="0">
                              <a:latin typeface="Cambria Math" panose="02040503050406030204" pitchFamily="18" charset="0"/>
                            </a:rPr>
                            <m:t>𝑑</m:t>
                          </m:r>
                          <m:r>
                            <a:rPr lang="en-US" sz="2000" b="0" i="1" dirty="0" smtClean="0">
                              <a:latin typeface="Cambria Math" panose="02040503050406030204" pitchFamily="18" charset="0"/>
                            </a:rPr>
                            <m:t>(</m:t>
                          </m:r>
                          <m:r>
                            <a:rPr lang="en-US" sz="2000" b="0" i="1" dirty="0" smtClean="0">
                              <a:latin typeface="Cambria Math" panose="02040503050406030204" pitchFamily="18" charset="0"/>
                            </a:rPr>
                            <m:t>𝑀𝑆𝐸</m:t>
                          </m:r>
                          <m:r>
                            <a:rPr lang="en-US" sz="2000" b="0" i="1" dirty="0" smtClean="0">
                              <a:latin typeface="Cambria Math" panose="02040503050406030204" pitchFamily="18" charset="0"/>
                            </a:rPr>
                            <m:t>)</m:t>
                          </m:r>
                        </m:num>
                        <m:den>
                          <m:r>
                            <a:rPr lang="en-US" sz="2000" b="0" i="1" dirty="0" smtClean="0">
                              <a:latin typeface="Cambria Math" panose="02040503050406030204" pitchFamily="18" charset="0"/>
                            </a:rPr>
                            <m:t>𝑑</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𝑤</m:t>
                              </m:r>
                            </m:e>
                            <m:sub>
                              <m:r>
                                <a:rPr lang="en-US" sz="2000" b="0" i="1" dirty="0" smtClean="0">
                                  <a:latin typeface="Cambria Math" panose="02040503050406030204" pitchFamily="18" charset="0"/>
                                </a:rPr>
                                <m:t>1</m:t>
                              </m:r>
                            </m:sub>
                          </m:sSub>
                        </m:den>
                      </m:f>
                      <m:r>
                        <a:rPr lang="en-US" sz="2000" b="0" i="1" dirty="0" smtClean="0">
                          <a:latin typeface="Cambria Math" panose="02040503050406030204" pitchFamily="18" charset="0"/>
                        </a:rPr>
                        <m:t>;</m:t>
                      </m:r>
                      <m:f>
                        <m:fPr>
                          <m:ctrlPr>
                            <a:rPr lang="en-US" sz="2000" i="1" dirty="0">
                              <a:latin typeface="Cambria Math" panose="02040503050406030204" pitchFamily="18" charset="0"/>
                            </a:rPr>
                          </m:ctrlPr>
                        </m:fPr>
                        <m:num>
                          <m:r>
                            <a:rPr lang="en-US" sz="2000" i="1" dirty="0">
                              <a:latin typeface="Cambria Math" panose="02040503050406030204" pitchFamily="18" charset="0"/>
                            </a:rPr>
                            <m:t>𝑑</m:t>
                          </m:r>
                          <m:r>
                            <a:rPr lang="en-US" sz="2000" i="1" dirty="0">
                              <a:latin typeface="Cambria Math" panose="02040503050406030204" pitchFamily="18" charset="0"/>
                            </a:rPr>
                            <m:t>(</m:t>
                          </m:r>
                          <m:r>
                            <a:rPr lang="en-US" sz="2000" i="1" dirty="0">
                              <a:latin typeface="Cambria Math" panose="02040503050406030204" pitchFamily="18" charset="0"/>
                            </a:rPr>
                            <m:t>𝑀𝑆𝐸</m:t>
                          </m:r>
                          <m:r>
                            <a:rPr lang="en-US" sz="2000" i="1" dirty="0">
                              <a:latin typeface="Cambria Math" panose="02040503050406030204" pitchFamily="18" charset="0"/>
                            </a:rPr>
                            <m:t>)</m:t>
                          </m:r>
                        </m:num>
                        <m:den>
                          <m:r>
                            <a:rPr lang="en-US" sz="2000" i="1" dirty="0">
                              <a:latin typeface="Cambria Math" panose="02040503050406030204" pitchFamily="18" charset="0"/>
                            </a:rPr>
                            <m:t>𝑑</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𝑤</m:t>
                              </m:r>
                            </m:e>
                            <m:sub>
                              <m:r>
                                <a:rPr lang="en-US" sz="2000" b="0" i="1" dirty="0" smtClean="0">
                                  <a:latin typeface="Cambria Math" panose="02040503050406030204" pitchFamily="18" charset="0"/>
                                </a:rPr>
                                <m:t>2</m:t>
                              </m:r>
                            </m:sub>
                          </m:sSub>
                        </m:den>
                      </m:f>
                      <m:r>
                        <a:rPr lang="en-US" sz="2000" b="0" i="1" dirty="0" smtClean="0">
                          <a:latin typeface="Cambria Math" panose="02040503050406030204" pitchFamily="18" charset="0"/>
                        </a:rPr>
                        <m:t>;…;</m:t>
                      </m:r>
                      <m:f>
                        <m:fPr>
                          <m:ctrlPr>
                            <a:rPr lang="en-US" sz="2000" i="1" dirty="0">
                              <a:latin typeface="Cambria Math" panose="02040503050406030204" pitchFamily="18" charset="0"/>
                            </a:rPr>
                          </m:ctrlPr>
                        </m:fPr>
                        <m:num>
                          <m:r>
                            <a:rPr lang="en-US" sz="2000" i="1" dirty="0">
                              <a:latin typeface="Cambria Math" panose="02040503050406030204" pitchFamily="18" charset="0"/>
                            </a:rPr>
                            <m:t>𝑑</m:t>
                          </m:r>
                          <m:d>
                            <m:dPr>
                              <m:ctrlPr>
                                <a:rPr lang="en-US" sz="2000" i="1" dirty="0">
                                  <a:latin typeface="Cambria Math" panose="02040503050406030204" pitchFamily="18" charset="0"/>
                                </a:rPr>
                              </m:ctrlPr>
                            </m:dPr>
                            <m:e>
                              <m:r>
                                <a:rPr lang="en-US" sz="2000" i="1" dirty="0">
                                  <a:latin typeface="Cambria Math" panose="02040503050406030204" pitchFamily="18" charset="0"/>
                                </a:rPr>
                                <m:t>𝑀𝑆𝐸</m:t>
                              </m:r>
                            </m:e>
                          </m:d>
                        </m:num>
                        <m:den>
                          <m:r>
                            <a:rPr lang="en-US" sz="2000" i="1" dirty="0">
                              <a:latin typeface="Cambria Math" panose="02040503050406030204" pitchFamily="18" charset="0"/>
                            </a:rPr>
                            <m:t>𝑑</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𝑤</m:t>
                              </m:r>
                            </m:e>
                            <m:sub>
                              <m:r>
                                <a:rPr lang="en-US" sz="2000" b="0" i="1" dirty="0" smtClean="0">
                                  <a:latin typeface="Cambria Math" panose="02040503050406030204" pitchFamily="18" charset="0"/>
                                </a:rPr>
                                <m:t>𝑛</m:t>
                              </m:r>
                            </m:sub>
                          </m:sSub>
                        </m:den>
                      </m:f>
                      <m:r>
                        <a:rPr lang="en-US" sz="2000" b="0" i="1" dirty="0" smtClean="0">
                          <a:latin typeface="Cambria Math" panose="02040503050406030204" pitchFamily="18" charset="0"/>
                        </a:rPr>
                        <m:t>;</m:t>
                      </m:r>
                      <m:f>
                        <m:fPr>
                          <m:ctrlPr>
                            <a:rPr lang="en-US" sz="2000" i="1" dirty="0">
                              <a:latin typeface="Cambria Math" panose="02040503050406030204" pitchFamily="18" charset="0"/>
                            </a:rPr>
                          </m:ctrlPr>
                        </m:fPr>
                        <m:num>
                          <m:r>
                            <a:rPr lang="en-US" sz="2000" i="1" dirty="0">
                              <a:latin typeface="Cambria Math" panose="02040503050406030204" pitchFamily="18" charset="0"/>
                            </a:rPr>
                            <m:t>𝑑</m:t>
                          </m:r>
                          <m:r>
                            <a:rPr lang="en-US" sz="2000" i="1" dirty="0">
                              <a:latin typeface="Cambria Math" panose="02040503050406030204" pitchFamily="18" charset="0"/>
                            </a:rPr>
                            <m:t>(</m:t>
                          </m:r>
                          <m:r>
                            <a:rPr lang="en-US" sz="2000" i="1" dirty="0">
                              <a:latin typeface="Cambria Math" panose="02040503050406030204" pitchFamily="18" charset="0"/>
                            </a:rPr>
                            <m:t>𝑀𝑆𝐸</m:t>
                          </m:r>
                          <m:r>
                            <a:rPr lang="en-US" sz="2000" i="1" dirty="0">
                              <a:latin typeface="Cambria Math" panose="02040503050406030204" pitchFamily="18" charset="0"/>
                            </a:rPr>
                            <m:t>)</m:t>
                          </m:r>
                        </m:num>
                        <m:den>
                          <m:r>
                            <a:rPr lang="en-US" sz="2000" i="1" dirty="0">
                              <a:latin typeface="Cambria Math" panose="02040503050406030204" pitchFamily="18" charset="0"/>
                            </a:rPr>
                            <m:t>𝑑</m:t>
                          </m:r>
                          <m:r>
                            <a:rPr lang="en-US" sz="2000" b="0" i="1" dirty="0" smtClean="0">
                              <a:latin typeface="Cambria Math" panose="02040503050406030204" pitchFamily="18" charset="0"/>
                            </a:rPr>
                            <m:t>𝑏</m:t>
                          </m:r>
                        </m:den>
                      </m:f>
                    </m:oMath>
                  </m:oMathPara>
                </a14:m>
                <a:endParaRPr lang="en-US" sz="2000" dirty="0"/>
              </a:p>
            </p:txBody>
          </p:sp>
        </mc:Choice>
        <mc:Fallback xmlns="">
          <p:sp>
            <p:nvSpPr>
              <p:cNvPr id="3" name="Content Placeholder 2">
                <a:extLst>
                  <a:ext uri="{FF2B5EF4-FFF2-40B4-BE49-F238E27FC236}">
                    <a16:creationId xmlns:a16="http://schemas.microsoft.com/office/drawing/2014/main" id="{0DCBB468-5749-7546-BA22-2FE2377C182D}"/>
                  </a:ext>
                </a:extLst>
              </p:cNvPr>
              <p:cNvSpPr txBox="1">
                <a:spLocks noRot="1" noChangeAspect="1" noMove="1" noResize="1" noEditPoints="1" noAdjustHandles="1" noChangeArrowheads="1" noChangeShapeType="1" noTextEdit="1"/>
              </p:cNvSpPr>
              <p:nvPr/>
            </p:nvSpPr>
            <p:spPr>
              <a:xfrm>
                <a:off x="559522" y="1963273"/>
                <a:ext cx="11072956" cy="1118738"/>
              </a:xfrm>
              <a:prstGeom prst="rect">
                <a:avLst/>
              </a:prstGeom>
              <a:blipFill>
                <a:blip r:embed="rId4"/>
                <a:stretch>
                  <a:fillRect/>
                </a:stretch>
              </a:blipFill>
            </p:spPr>
            <p:txBody>
              <a:bodyPr/>
              <a:lstStyle/>
              <a:p>
                <a:r>
                  <a:rPr lang="en-GB">
                    <a:noFill/>
                  </a:rPr>
                  <a:t> </a:t>
                </a:r>
              </a:p>
            </p:txBody>
          </p:sp>
        </mc:Fallback>
      </mc:AlternateContent>
      <p:sp>
        <p:nvSpPr>
          <p:cNvPr id="11" name="Content Placeholder 2">
            <a:extLst>
              <a:ext uri="{FF2B5EF4-FFF2-40B4-BE49-F238E27FC236}">
                <a16:creationId xmlns:a16="http://schemas.microsoft.com/office/drawing/2014/main" id="{C93DC3B1-B297-954E-91DF-BF96EC2CCDD3}"/>
              </a:ext>
            </a:extLst>
          </p:cNvPr>
          <p:cNvSpPr txBox="1">
            <a:spLocks/>
          </p:cNvSpPr>
          <p:nvPr/>
        </p:nvSpPr>
        <p:spPr>
          <a:xfrm>
            <a:off x="540000" y="3018929"/>
            <a:ext cx="11072956" cy="598728"/>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Follow similar workings to single variable linear regression:</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40CB94A-5E14-A29A-8D42-1AC58409E15D}"/>
                  </a:ext>
                </a:extLst>
              </p:cNvPr>
              <p:cNvSpPr txBox="1"/>
              <p:nvPr/>
            </p:nvSpPr>
            <p:spPr>
              <a:xfrm>
                <a:off x="4743674" y="3617657"/>
                <a:ext cx="2704650" cy="5749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𝑀𝑆𝐸</m:t>
                          </m:r>
                          <m:r>
                            <a:rPr lang="en-US" i="1">
                              <a:latin typeface="Cambria Math" panose="02040503050406030204" pitchFamily="18" charset="0"/>
                            </a:rPr>
                            <m:t>)</m:t>
                          </m:r>
                        </m:num>
                        <m:den>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den>
                      </m:f>
                      <m:f>
                        <m:fPr>
                          <m:ctrlPr>
                            <a:rPr lang="en-US" i="1">
                              <a:latin typeface="Cambria Math" panose="02040503050406030204" pitchFamily="18" charset="0"/>
                            </a:rPr>
                          </m:ctrlPr>
                        </m:fPr>
                        <m:num>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num>
                        <m:den>
                          <m:r>
                            <a:rPr lang="en-US" i="1">
                              <a:latin typeface="Cambria Math" panose="02040503050406030204" pitchFamily="18" charset="0"/>
                            </a:rPr>
                            <m:t>𝑑𝑍</m:t>
                          </m:r>
                        </m:den>
                      </m:f>
                      <m:f>
                        <m:fPr>
                          <m:ctrlPr>
                            <a:rPr lang="en-US" i="1">
                              <a:latin typeface="Cambria Math" panose="02040503050406030204" pitchFamily="18" charset="0"/>
                            </a:rPr>
                          </m:ctrlPr>
                        </m:fPr>
                        <m:num>
                          <m:r>
                            <a:rPr lang="en-US" i="1">
                              <a:latin typeface="Cambria Math" panose="02040503050406030204" pitchFamily="18" charset="0"/>
                            </a:rPr>
                            <m:t>𝑑𝑍</m:t>
                          </m:r>
                        </m:num>
                        <m:den>
                          <m:r>
                            <a:rPr lang="en-US" i="1">
                              <a:latin typeface="Cambria Math" panose="02040503050406030204" pitchFamily="18" charset="0"/>
                            </a:rPr>
                            <m:t>𝑑</m:t>
                          </m:r>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den>
                      </m:f>
                    </m:oMath>
                  </m:oMathPara>
                </a14:m>
                <a:endParaRPr lang="en-GB" dirty="0"/>
              </a:p>
            </p:txBody>
          </p:sp>
        </mc:Choice>
        <mc:Fallback xmlns="">
          <p:sp>
            <p:nvSpPr>
              <p:cNvPr id="13" name="TextBox 12">
                <a:extLst>
                  <a:ext uri="{FF2B5EF4-FFF2-40B4-BE49-F238E27FC236}">
                    <a16:creationId xmlns:a16="http://schemas.microsoft.com/office/drawing/2014/main" id="{940CB94A-5E14-A29A-8D42-1AC58409E15D}"/>
                  </a:ext>
                </a:extLst>
              </p:cNvPr>
              <p:cNvSpPr txBox="1">
                <a:spLocks noRot="1" noChangeAspect="1" noMove="1" noResize="1" noEditPoints="1" noAdjustHandles="1" noChangeArrowheads="1" noChangeShapeType="1" noTextEdit="1"/>
              </p:cNvSpPr>
              <p:nvPr/>
            </p:nvSpPr>
            <p:spPr>
              <a:xfrm>
                <a:off x="4743674" y="3617657"/>
                <a:ext cx="2704650" cy="574901"/>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72ACDBF-7BAF-7667-0757-B860F29799D6}"/>
                  </a:ext>
                </a:extLst>
              </p:cNvPr>
              <p:cNvSpPr txBox="1"/>
              <p:nvPr/>
            </p:nvSpPr>
            <p:spPr>
              <a:xfrm>
                <a:off x="3898829" y="4376935"/>
                <a:ext cx="5061707" cy="756169"/>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𝑀𝑆𝐸</m:t>
                          </m:r>
                          <m:r>
                            <a:rPr lang="en-US" i="1">
                              <a:latin typeface="Cambria Math" panose="02040503050406030204" pitchFamily="18" charset="0"/>
                            </a:rPr>
                            <m:t>)</m:t>
                          </m:r>
                        </m:num>
                        <m:den>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den>
                      </m:f>
                      <m:f>
                        <m:fPr>
                          <m:ctrlPr>
                            <a:rPr lang="en-US" i="1">
                              <a:latin typeface="Cambria Math" panose="02040503050406030204" pitchFamily="18" charset="0"/>
                            </a:rPr>
                          </m:ctrlPr>
                        </m:fPr>
                        <m:num>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num>
                        <m:den>
                          <m:r>
                            <a:rPr lang="en-US" i="1">
                              <a:latin typeface="Cambria Math" panose="02040503050406030204" pitchFamily="18" charset="0"/>
                            </a:rPr>
                            <m:t>𝑑𝑍</m:t>
                          </m:r>
                        </m:den>
                      </m:f>
                      <m:f>
                        <m:fPr>
                          <m:ctrlPr>
                            <a:rPr lang="en-US" i="1">
                              <a:latin typeface="Cambria Math" panose="02040503050406030204" pitchFamily="18" charset="0"/>
                            </a:rPr>
                          </m:ctrlPr>
                        </m:fPr>
                        <m:num>
                          <m:r>
                            <a:rPr lang="en-US" i="1">
                              <a:latin typeface="Cambria Math" panose="02040503050406030204" pitchFamily="18" charset="0"/>
                            </a:rPr>
                            <m:t>𝑑𝑍</m:t>
                          </m:r>
                        </m:num>
                        <m:den>
                          <m:r>
                            <a:rPr lang="en-US" i="1">
                              <a:latin typeface="Cambria Math" panose="02040503050406030204" pitchFamily="18" charset="0"/>
                            </a:rPr>
                            <m:t>𝑑</m:t>
                          </m:r>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2</m:t>
                          </m:r>
                        </m:num>
                        <m:den>
                          <m:r>
                            <a:rPr lang="en-US" i="1">
                              <a:latin typeface="Cambria Math" panose="02040503050406030204" pitchFamily="18" charset="0"/>
                            </a:rPr>
                            <m:t>𝑚</m:t>
                          </m:r>
                        </m:den>
                      </m:f>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nary>
                        <m:naryPr>
                          <m:chr m:val="∑"/>
                          <m:ctrlPr>
                            <a:rPr lang="en-US" i="1">
                              <a:latin typeface="Cambria Math" panose="02040503050406030204" pitchFamily="18" charset="0"/>
                            </a:rPr>
                          </m:ctrlPr>
                        </m:naryPr>
                        <m:sub>
                          <m:r>
                            <a:rPr lang="en-US" b="0" i="1" smtClean="0">
                              <a:latin typeface="Cambria Math" panose="02040503050406030204" pitchFamily="18" charset="0"/>
                            </a:rPr>
                            <m:t>𝑘</m:t>
                          </m:r>
                          <m:r>
                            <a:rPr lang="en-US" i="1">
                              <a:latin typeface="Cambria Math" panose="02040503050406030204" pitchFamily="18" charset="0"/>
                            </a:rPr>
                            <m:t>=1</m:t>
                          </m:r>
                        </m:sub>
                        <m:sup>
                          <m:r>
                            <a:rPr lang="en-US" i="1">
                              <a:latin typeface="Cambria Math" panose="02040503050406030204" pitchFamily="18" charset="0"/>
                            </a:rPr>
                            <m:t>𝑚</m:t>
                          </m:r>
                        </m:sup>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𝑘</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𝑘</m:t>
                                  </m:r>
                                </m:sub>
                              </m:sSub>
                            </m:e>
                          </m:d>
                        </m:e>
                      </m:nary>
                    </m:oMath>
                  </m:oMathPara>
                </a14:m>
                <a:endParaRPr lang="en-GB" dirty="0"/>
              </a:p>
            </p:txBody>
          </p:sp>
        </mc:Choice>
        <mc:Fallback xmlns="">
          <p:sp>
            <p:nvSpPr>
              <p:cNvPr id="15" name="TextBox 14">
                <a:extLst>
                  <a:ext uri="{FF2B5EF4-FFF2-40B4-BE49-F238E27FC236}">
                    <a16:creationId xmlns:a16="http://schemas.microsoft.com/office/drawing/2014/main" id="{F72ACDBF-7BAF-7667-0757-B860F29799D6}"/>
                  </a:ext>
                </a:extLst>
              </p:cNvPr>
              <p:cNvSpPr txBox="1">
                <a:spLocks noRot="1" noChangeAspect="1" noMove="1" noResize="1" noEditPoints="1" noAdjustHandles="1" noChangeArrowheads="1" noChangeShapeType="1" noTextEdit="1"/>
              </p:cNvSpPr>
              <p:nvPr/>
            </p:nvSpPr>
            <p:spPr>
              <a:xfrm>
                <a:off x="3898829" y="4376935"/>
                <a:ext cx="5061707" cy="756169"/>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87BA24E-3D4A-460A-3A21-296BC8E1E0D5}"/>
                  </a:ext>
                </a:extLst>
              </p:cNvPr>
              <p:cNvSpPr txBox="1"/>
              <p:nvPr/>
            </p:nvSpPr>
            <p:spPr>
              <a:xfrm>
                <a:off x="4117029" y="5317481"/>
                <a:ext cx="4625305" cy="756169"/>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𝑑𝑏</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𝑀𝑆𝐸</m:t>
                          </m:r>
                          <m:r>
                            <a:rPr lang="en-US" i="1">
                              <a:latin typeface="Cambria Math" panose="02040503050406030204" pitchFamily="18" charset="0"/>
                            </a:rPr>
                            <m:t>)</m:t>
                          </m:r>
                        </m:num>
                        <m:den>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den>
                      </m:f>
                      <m:f>
                        <m:fPr>
                          <m:ctrlPr>
                            <a:rPr lang="en-US" i="1">
                              <a:latin typeface="Cambria Math" panose="02040503050406030204" pitchFamily="18" charset="0"/>
                            </a:rPr>
                          </m:ctrlPr>
                        </m:fPr>
                        <m:num>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num>
                        <m:den>
                          <m:r>
                            <a:rPr lang="en-US" i="1">
                              <a:latin typeface="Cambria Math" panose="02040503050406030204" pitchFamily="18" charset="0"/>
                            </a:rPr>
                            <m:t>𝑑𝑍</m:t>
                          </m:r>
                        </m:den>
                      </m:f>
                      <m:f>
                        <m:fPr>
                          <m:ctrlPr>
                            <a:rPr lang="en-US" i="1">
                              <a:latin typeface="Cambria Math" panose="02040503050406030204" pitchFamily="18" charset="0"/>
                            </a:rPr>
                          </m:ctrlPr>
                        </m:fPr>
                        <m:num>
                          <m:r>
                            <a:rPr lang="en-US" i="1">
                              <a:latin typeface="Cambria Math" panose="02040503050406030204" pitchFamily="18" charset="0"/>
                            </a:rPr>
                            <m:t>𝑑𝑍</m:t>
                          </m:r>
                        </m:num>
                        <m:den>
                          <m:r>
                            <a:rPr lang="en-US" i="1">
                              <a:latin typeface="Cambria Math" panose="02040503050406030204" pitchFamily="18" charset="0"/>
                            </a:rPr>
                            <m:t>𝑑</m:t>
                          </m:r>
                          <m:r>
                            <a:rPr lang="en-US" b="0" i="1" smtClean="0">
                              <a:latin typeface="Cambria Math" panose="02040503050406030204" pitchFamily="18" charset="0"/>
                            </a:rPr>
                            <m:t>𝑏</m:t>
                          </m:r>
                        </m:den>
                      </m:f>
                      <m:r>
                        <a:rPr lang="en-US" i="1">
                          <a:latin typeface="Cambria Math" panose="02040503050406030204" pitchFamily="18" charset="0"/>
                        </a:rPr>
                        <m:t>=</m:t>
                      </m:r>
                      <m:r>
                        <a:rPr lang="en-US" i="1" smtClean="0">
                          <a:latin typeface="Cambria Math" panose="02040503050406030204" pitchFamily="18" charset="0"/>
                        </a:rPr>
                        <m:t>−</m:t>
                      </m:r>
                      <m:f>
                        <m:fPr>
                          <m:ctrlPr>
                            <a:rPr lang="en-US" i="1">
                              <a:latin typeface="Cambria Math" panose="02040503050406030204" pitchFamily="18" charset="0"/>
                            </a:rPr>
                          </m:ctrlPr>
                        </m:fPr>
                        <m:num>
                          <m:r>
                            <a:rPr lang="en-US" i="1" smtClean="0">
                              <a:latin typeface="Cambria Math" panose="02040503050406030204" pitchFamily="18" charset="0"/>
                            </a:rPr>
                            <m:t>2</m:t>
                          </m:r>
                        </m:num>
                        <m:den>
                          <m:r>
                            <a:rPr lang="en-US" i="1">
                              <a:latin typeface="Cambria Math" panose="02040503050406030204" pitchFamily="18" charset="0"/>
                            </a:rPr>
                            <m:t>𝑚</m:t>
                          </m:r>
                        </m:den>
                      </m:f>
                      <m:nary>
                        <m:naryPr>
                          <m:chr m:val="∑"/>
                          <m:ctrlPr>
                            <a:rPr lang="en-US" i="1">
                              <a:latin typeface="Cambria Math" panose="02040503050406030204" pitchFamily="18" charset="0"/>
                            </a:rPr>
                          </m:ctrlPr>
                        </m:naryPr>
                        <m:sub>
                          <m:r>
                            <a:rPr lang="en-US" b="0" i="1" smtClean="0">
                              <a:latin typeface="Cambria Math" panose="02040503050406030204" pitchFamily="18" charset="0"/>
                            </a:rPr>
                            <m:t>𝑘</m:t>
                          </m:r>
                          <m:r>
                            <a:rPr lang="en-US" i="1">
                              <a:latin typeface="Cambria Math" panose="02040503050406030204" pitchFamily="18" charset="0"/>
                            </a:rPr>
                            <m:t>=1</m:t>
                          </m:r>
                        </m:sub>
                        <m:sup>
                          <m:r>
                            <a:rPr lang="en-US" i="1">
                              <a:latin typeface="Cambria Math" panose="02040503050406030204" pitchFamily="18" charset="0"/>
                            </a:rPr>
                            <m:t>𝑚</m:t>
                          </m:r>
                        </m:sup>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𝑘</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b="0" i="1" smtClean="0">
                                      <a:latin typeface="Cambria Math" panose="02040503050406030204" pitchFamily="18" charset="0"/>
                                    </a:rPr>
                                    <m:t>𝑘</m:t>
                                  </m:r>
                                </m:sub>
                              </m:sSub>
                            </m:e>
                          </m:d>
                        </m:e>
                      </m:nary>
                    </m:oMath>
                  </m:oMathPara>
                </a14:m>
                <a:endParaRPr lang="en-GB" dirty="0"/>
              </a:p>
            </p:txBody>
          </p:sp>
        </mc:Choice>
        <mc:Fallback xmlns="">
          <p:sp>
            <p:nvSpPr>
              <p:cNvPr id="17" name="TextBox 16">
                <a:extLst>
                  <a:ext uri="{FF2B5EF4-FFF2-40B4-BE49-F238E27FC236}">
                    <a16:creationId xmlns:a16="http://schemas.microsoft.com/office/drawing/2014/main" id="{687BA24E-3D4A-460A-3A21-296BC8E1E0D5}"/>
                  </a:ext>
                </a:extLst>
              </p:cNvPr>
              <p:cNvSpPr txBox="1">
                <a:spLocks noRot="1" noChangeAspect="1" noMove="1" noResize="1" noEditPoints="1" noAdjustHandles="1" noChangeArrowheads="1" noChangeShapeType="1" noTextEdit="1"/>
              </p:cNvSpPr>
              <p:nvPr/>
            </p:nvSpPr>
            <p:spPr>
              <a:xfrm>
                <a:off x="4117029" y="5317481"/>
                <a:ext cx="4625305" cy="756169"/>
              </a:xfrm>
              <a:prstGeom prst="rect">
                <a:avLst/>
              </a:prstGeom>
              <a:blipFill>
                <a:blip r:embed="rId7"/>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320251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0D4F12A-6EBC-9D7C-8D80-A1CB57BFA3F1}"/>
              </a:ext>
            </a:extLst>
          </p:cNvPr>
          <p:cNvSpPr>
            <a:spLocks noGrp="1"/>
          </p:cNvSpPr>
          <p:nvPr>
            <p:ph type="title"/>
          </p:nvPr>
        </p:nvSpPr>
        <p:spPr/>
        <p:txBody>
          <a:bodyPr>
            <a:normAutofit/>
          </a:bodyPr>
          <a:lstStyle/>
          <a:p>
            <a:r>
              <a:rPr lang="en-US" dirty="0"/>
              <a:t>Linear Regression Example:</a:t>
            </a:r>
          </a:p>
        </p:txBody>
      </p:sp>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24</a:t>
            </a:fld>
            <a:endParaRPr lang="en-US" dirty="0">
              <a:solidFill>
                <a:schemeClr val="tx1">
                  <a:lumMod val="75000"/>
                </a:schemeClr>
              </a:solidFill>
              <a:latin typeface="Euphemia" panose="020B0503040102020104" pitchFamily="34" charset="0"/>
            </a:endParaRPr>
          </a:p>
        </p:txBody>
      </p:sp>
      <p:sp>
        <p:nvSpPr>
          <p:cNvPr id="38" name="Content Placeholder 2">
            <a:extLst>
              <a:ext uri="{FF2B5EF4-FFF2-40B4-BE49-F238E27FC236}">
                <a16:creationId xmlns:a16="http://schemas.microsoft.com/office/drawing/2014/main" id="{D37BF46B-08ED-6636-51F7-88BA63BD78A4}"/>
              </a:ext>
            </a:extLst>
          </p:cNvPr>
          <p:cNvSpPr txBox="1">
            <a:spLocks/>
          </p:cNvSpPr>
          <p:nvPr/>
        </p:nvSpPr>
        <p:spPr>
          <a:xfrm>
            <a:off x="540000" y="1490194"/>
            <a:ext cx="11072956" cy="598728"/>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With the gradients and the learning rate, update the parameters</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AB66E59-C1DD-B545-B09C-5A378EEE00EC}"/>
                  </a:ext>
                </a:extLst>
              </p:cNvPr>
              <p:cNvSpPr txBox="1"/>
              <p:nvPr/>
            </p:nvSpPr>
            <p:spPr>
              <a:xfrm>
                <a:off x="617531" y="2110606"/>
                <a:ext cx="2222981" cy="5828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f>
                        <m:fPr>
                          <m:ctrlPr>
                            <a:rPr lang="en-GB" i="1" smtClean="0">
                              <a:latin typeface="Cambria Math" panose="02040503050406030204" pitchFamily="18" charset="0"/>
                            </a:rPr>
                          </m:ctrlPr>
                        </m:fPr>
                        <m:num>
                          <m:r>
                            <a:rPr lang="en-US" b="0" i="1" smtClean="0">
                              <a:latin typeface="Cambria Math" panose="02040503050406030204" pitchFamily="18" charset="0"/>
                            </a:rPr>
                            <m:t>𝑑</m:t>
                          </m:r>
                          <m:d>
                            <m:dPr>
                              <m:ctrlPr>
                                <a:rPr lang="en-US" b="0" i="1" smtClean="0">
                                  <a:latin typeface="Cambria Math" panose="02040503050406030204" pitchFamily="18" charset="0"/>
                                </a:rPr>
                              </m:ctrlPr>
                            </m:dPr>
                            <m:e>
                              <m:r>
                                <a:rPr lang="en-US" b="0" i="1" smtClean="0">
                                  <a:latin typeface="Cambria Math" panose="02040503050406030204" pitchFamily="18" charset="0"/>
                                </a:rPr>
                                <m:t>𝑀𝑆𝐸</m:t>
                              </m:r>
                            </m:e>
                          </m:d>
                        </m:num>
                        <m:den>
                          <m:r>
                            <a:rPr lang="en-US" b="0" i="1" smtClean="0">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den>
                      </m:f>
                    </m:oMath>
                  </m:oMathPara>
                </a14:m>
                <a:endParaRPr lang="en-GB" dirty="0"/>
              </a:p>
            </p:txBody>
          </p:sp>
        </mc:Choice>
        <mc:Fallback xmlns="">
          <p:sp>
            <p:nvSpPr>
              <p:cNvPr id="6" name="TextBox 5">
                <a:extLst>
                  <a:ext uri="{FF2B5EF4-FFF2-40B4-BE49-F238E27FC236}">
                    <a16:creationId xmlns:a16="http://schemas.microsoft.com/office/drawing/2014/main" id="{9AB66E59-C1DD-B545-B09C-5A378EEE00EC}"/>
                  </a:ext>
                </a:extLst>
              </p:cNvPr>
              <p:cNvSpPr txBox="1">
                <a:spLocks noRot="1" noChangeAspect="1" noMove="1" noResize="1" noEditPoints="1" noAdjustHandles="1" noChangeArrowheads="1" noChangeShapeType="1" noTextEdit="1"/>
              </p:cNvSpPr>
              <p:nvPr/>
            </p:nvSpPr>
            <p:spPr>
              <a:xfrm>
                <a:off x="617531" y="2110606"/>
                <a:ext cx="2222981" cy="582852"/>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E74E831-6E31-DBB2-19BD-CF349B73ECF2}"/>
                  </a:ext>
                </a:extLst>
              </p:cNvPr>
              <p:cNvSpPr txBox="1"/>
              <p:nvPr/>
            </p:nvSpPr>
            <p:spPr>
              <a:xfrm>
                <a:off x="3678309" y="2127893"/>
                <a:ext cx="2294474" cy="5729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2</m:t>
                          </m:r>
                        </m:sub>
                      </m:sSub>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2</m:t>
                              </m:r>
                            </m:sub>
                          </m:sSub>
                        </m:den>
                      </m:f>
                    </m:oMath>
                  </m:oMathPara>
                </a14:m>
                <a:endParaRPr lang="en-GB" dirty="0"/>
              </a:p>
            </p:txBody>
          </p:sp>
        </mc:Choice>
        <mc:Fallback xmlns="">
          <p:sp>
            <p:nvSpPr>
              <p:cNvPr id="9" name="TextBox 8">
                <a:extLst>
                  <a:ext uri="{FF2B5EF4-FFF2-40B4-BE49-F238E27FC236}">
                    <a16:creationId xmlns:a16="http://schemas.microsoft.com/office/drawing/2014/main" id="{CE74E831-6E31-DBB2-19BD-CF349B73ECF2}"/>
                  </a:ext>
                </a:extLst>
              </p:cNvPr>
              <p:cNvSpPr txBox="1">
                <a:spLocks noRot="1" noChangeAspect="1" noMove="1" noResize="1" noEditPoints="1" noAdjustHandles="1" noChangeArrowheads="1" noChangeShapeType="1" noTextEdit="1"/>
              </p:cNvSpPr>
              <p:nvPr/>
            </p:nvSpPr>
            <p:spPr>
              <a:xfrm>
                <a:off x="3678309" y="2127893"/>
                <a:ext cx="2294474" cy="572914"/>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957D1AE-3473-E21D-AFAA-E1C4CECBF00C}"/>
                  </a:ext>
                </a:extLst>
              </p:cNvPr>
              <p:cNvSpPr txBox="1"/>
              <p:nvPr/>
            </p:nvSpPr>
            <p:spPr>
              <a:xfrm>
                <a:off x="6810581" y="2157720"/>
                <a:ext cx="2248629" cy="5729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𝑛</m:t>
                          </m:r>
                        </m:sub>
                      </m:sSub>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𝑛</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𝑛</m:t>
                              </m:r>
                            </m:sub>
                          </m:sSub>
                        </m:den>
                      </m:f>
                    </m:oMath>
                  </m:oMathPara>
                </a14:m>
                <a:endParaRPr lang="en-GB" dirty="0"/>
              </a:p>
            </p:txBody>
          </p:sp>
        </mc:Choice>
        <mc:Fallback xmlns="">
          <p:sp>
            <p:nvSpPr>
              <p:cNvPr id="10" name="TextBox 9">
                <a:extLst>
                  <a:ext uri="{FF2B5EF4-FFF2-40B4-BE49-F238E27FC236}">
                    <a16:creationId xmlns:a16="http://schemas.microsoft.com/office/drawing/2014/main" id="{7957D1AE-3473-E21D-AFAA-E1C4CECBF00C}"/>
                  </a:ext>
                </a:extLst>
              </p:cNvPr>
              <p:cNvSpPr txBox="1">
                <a:spLocks noRot="1" noChangeAspect="1" noMove="1" noResize="1" noEditPoints="1" noAdjustHandles="1" noChangeArrowheads="1" noChangeShapeType="1" noTextEdit="1"/>
              </p:cNvSpPr>
              <p:nvPr/>
            </p:nvSpPr>
            <p:spPr>
              <a:xfrm>
                <a:off x="6810581" y="2157720"/>
                <a:ext cx="2248629" cy="572914"/>
              </a:xfrm>
              <a:prstGeom prst="rect">
                <a:avLst/>
              </a:prstGeom>
              <a:blipFill>
                <a:blip r:embed="rId5"/>
                <a:stretch>
                  <a:fillRect/>
                </a:stretch>
              </a:blipFill>
            </p:spPr>
            <p:txBody>
              <a:bodyPr/>
              <a:lstStyle/>
              <a:p>
                <a:r>
                  <a:rPr lang="en-GB">
                    <a:noFill/>
                  </a:rPr>
                  <a:t> </a:t>
                </a:r>
              </a:p>
            </p:txBody>
          </p:sp>
        </mc:Fallback>
      </mc:AlternateContent>
      <p:sp>
        <p:nvSpPr>
          <p:cNvPr id="14" name="Content Placeholder 2">
            <a:extLst>
              <a:ext uri="{FF2B5EF4-FFF2-40B4-BE49-F238E27FC236}">
                <a16:creationId xmlns:a16="http://schemas.microsoft.com/office/drawing/2014/main" id="{3F48C60E-DD24-404C-7B0C-451400E8C66D}"/>
              </a:ext>
            </a:extLst>
          </p:cNvPr>
          <p:cNvSpPr txBox="1">
            <a:spLocks/>
          </p:cNvSpPr>
          <p:nvPr/>
        </p:nvSpPr>
        <p:spPr>
          <a:xfrm>
            <a:off x="537011" y="2805560"/>
            <a:ext cx="11072956" cy="598728"/>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In terms of vectors:</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9B4419B-86B4-71D8-65B0-E56026F7D185}"/>
                  </a:ext>
                </a:extLst>
              </p:cNvPr>
              <p:cNvSpPr txBox="1"/>
              <p:nvPr/>
            </p:nvSpPr>
            <p:spPr>
              <a:xfrm>
                <a:off x="6864407" y="3516390"/>
                <a:ext cx="3052246" cy="20324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𝑖</m:t>
                      </m:r>
                      <m:r>
                        <a:rPr lang="en-US" b="0" i="1" smtClean="0">
                          <a:latin typeface="Cambria Math" panose="02040503050406030204" pitchFamily="18" charset="0"/>
                        </a:rPr>
                        <m:t>𝑓</m:t>
                      </m:r>
                      <m:r>
                        <a:rPr lang="en-US" b="0" i="1" smtClean="0">
                          <a:latin typeface="Cambria Math" panose="02040503050406030204" pitchFamily="18" charset="0"/>
                        </a:rPr>
                        <m:t> </m:t>
                      </m:r>
                      <m:r>
                        <a:rPr lang="en-US" b="0" i="1" smtClean="0">
                          <a:latin typeface="Cambria Math" panose="02040503050406030204" pitchFamily="18" charset="0"/>
                        </a:rPr>
                        <m:t>𝑑𝑊</m:t>
                      </m:r>
                      <m:r>
                        <a:rPr lang="en-US" b="0" i="1" smtClean="0">
                          <a:latin typeface="Cambria Math" panose="02040503050406030204" pitchFamily="18" charset="0"/>
                        </a:rPr>
                        <m:t>=</m:t>
                      </m:r>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m>
                                  <m:mPr>
                                    <m:mcs>
                                      <m:mc>
                                        <m:mcPr>
                                          <m:count m:val="1"/>
                                          <m:mcJc m:val="center"/>
                                        </m:mcPr>
                                      </m:mc>
                                    </m:mcs>
                                    <m:ctrlPr>
                                      <a:rPr lang="en-US" i="1">
                                        <a:latin typeface="Cambria Math" panose="02040503050406030204" pitchFamily="18" charset="0"/>
                                      </a:rPr>
                                    </m:ctrlPr>
                                  </m:mPr>
                                  <m:mr>
                                    <m:e>
                                      <m:f>
                                        <m:fPr>
                                          <m:ctrlPr>
                                            <a:rPr lang="en-GB" i="1">
                                              <a:latin typeface="Cambria Math" panose="02040503050406030204" pitchFamily="18" charset="0"/>
                                            </a:rPr>
                                          </m:ctrlPr>
                                        </m:fPr>
                                        <m:num>
                                          <m:r>
                                            <a:rPr lang="en-US" i="1">
                                              <a:latin typeface="Cambria Math" panose="02040503050406030204" pitchFamily="18" charset="0"/>
                                            </a:rPr>
                                            <m:t>𝑑</m:t>
                                          </m:r>
                                          <m:d>
                                            <m:dPr>
                                              <m:ctrlPr>
                                                <a:rPr lang="en-US" i="1">
                                                  <a:latin typeface="Cambria Math" panose="02040503050406030204" pitchFamily="18" charset="0"/>
                                                </a:rPr>
                                              </m:ctrlPr>
                                            </m:dPr>
                                            <m:e>
                                              <m:r>
                                                <a:rPr lang="en-US" i="1">
                                                  <a:latin typeface="Cambria Math" panose="02040503050406030204" pitchFamily="18" charset="0"/>
                                                </a:rPr>
                                                <m:t>𝑀𝑆𝐸</m:t>
                                              </m:r>
                                            </m:e>
                                          </m:d>
                                        </m:num>
                                        <m:den>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den>
                                      </m:f>
                                    </m:e>
                                  </m:mr>
                                  <m:mr>
                                    <m:e>
                                      <m:f>
                                        <m:fPr>
                                          <m:ctrlPr>
                                            <a:rPr lang="en-GB" i="1">
                                              <a:latin typeface="Cambria Math" panose="02040503050406030204" pitchFamily="18" charset="0"/>
                                            </a:rPr>
                                          </m:ctrlPr>
                                        </m:fPr>
                                        <m:num>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𝑀𝑆𝐸</m:t>
                                          </m:r>
                                          <m:r>
                                            <a:rPr lang="en-US" i="1">
                                              <a:latin typeface="Cambria Math" panose="02040503050406030204" pitchFamily="18" charset="0"/>
                                            </a:rPr>
                                            <m:t>)</m:t>
                                          </m:r>
                                        </m:num>
                                        <m:den>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m:t>
                                              </m:r>
                                            </m:sub>
                                          </m:sSub>
                                        </m:den>
                                      </m:f>
                                    </m:e>
                                  </m:mr>
                                </m:m>
                              </m:e>
                            </m:mr>
                            <m:mr>
                              <m:e>
                                <m:r>
                                  <a:rPr lang="en-US" i="1">
                                    <a:latin typeface="Cambria Math" panose="02040503050406030204" pitchFamily="18" charset="0"/>
                                  </a:rPr>
                                  <m:t>⋮</m:t>
                                </m:r>
                              </m:e>
                            </m:mr>
                            <m:mr>
                              <m:e>
                                <m:f>
                                  <m:fPr>
                                    <m:ctrlPr>
                                      <a:rPr lang="en-GB" i="1">
                                        <a:latin typeface="Cambria Math" panose="02040503050406030204" pitchFamily="18" charset="0"/>
                                      </a:rPr>
                                    </m:ctrlPr>
                                  </m:fPr>
                                  <m:num>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𝑀𝑆𝐸</m:t>
                                    </m:r>
                                    <m:r>
                                      <a:rPr lang="en-US" i="1">
                                        <a:latin typeface="Cambria Math" panose="02040503050406030204" pitchFamily="18" charset="0"/>
                                      </a:rPr>
                                      <m:t>)</m:t>
                                    </m:r>
                                  </m:num>
                                  <m:den>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𝑛</m:t>
                                        </m:r>
                                      </m:sub>
                                    </m:sSub>
                                  </m:den>
                                </m:f>
                              </m:e>
                            </m:mr>
                          </m:m>
                        </m:e>
                      </m:d>
                      <m:r>
                        <a:rPr lang="en-US" i="1" smtClean="0">
                          <a:latin typeface="Cambria Math" panose="02040503050406030204" pitchFamily="18" charset="0"/>
                          <a:ea typeface="Cambria Math" panose="02040503050406030204" pitchFamily="18" charset="0"/>
                        </a:rPr>
                        <m:t>≡</m:t>
                      </m:r>
                      <m:r>
                        <m:rPr>
                          <m:sty m:val="p"/>
                        </m:rP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𝑀𝑆𝐸</m:t>
                      </m:r>
                    </m:oMath>
                  </m:oMathPara>
                </a14:m>
                <a:endParaRPr lang="en-GB" dirty="0"/>
              </a:p>
            </p:txBody>
          </p:sp>
        </mc:Choice>
        <mc:Fallback xmlns="">
          <p:sp>
            <p:nvSpPr>
              <p:cNvPr id="18" name="TextBox 17">
                <a:extLst>
                  <a:ext uri="{FF2B5EF4-FFF2-40B4-BE49-F238E27FC236}">
                    <a16:creationId xmlns:a16="http://schemas.microsoft.com/office/drawing/2014/main" id="{79B4419B-86B4-71D8-65B0-E56026F7D185}"/>
                  </a:ext>
                </a:extLst>
              </p:cNvPr>
              <p:cNvSpPr txBox="1">
                <a:spLocks noRot="1" noChangeAspect="1" noMove="1" noResize="1" noEditPoints="1" noAdjustHandles="1" noChangeArrowheads="1" noChangeShapeType="1" noTextEdit="1"/>
              </p:cNvSpPr>
              <p:nvPr/>
            </p:nvSpPr>
            <p:spPr>
              <a:xfrm>
                <a:off x="6864407" y="3516390"/>
                <a:ext cx="3052246" cy="2032416"/>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38A3D09A-5F6A-3223-1EA0-6EAA2B9E753F}"/>
                  </a:ext>
                </a:extLst>
              </p:cNvPr>
              <p:cNvSpPr txBox="1"/>
              <p:nvPr/>
            </p:nvSpPr>
            <p:spPr>
              <a:xfrm>
                <a:off x="5184308" y="5571369"/>
                <a:ext cx="1823384" cy="307777"/>
              </a:xfrm>
              <a:prstGeom prst="rect">
                <a:avLst/>
              </a:prstGeom>
              <a:noFill/>
            </p:spPr>
            <p:txBody>
              <a:bodyPr wrap="none" lIns="0" tIns="0" rIns="0" bIns="0" rtlCol="0">
                <a:spAutoFit/>
              </a:bodyPr>
              <a:lstStyle/>
              <a:p>
                <a:r>
                  <a:rPr lang="en-US" b="0" dirty="0">
                    <a:ea typeface="Cambria Math" panose="02040503050406030204" pitchFamily="18" charset="0"/>
                  </a:rPr>
                  <a:t> </a:t>
                </a:r>
                <a14:m>
                  <m:oMath xmlns:m="http://schemas.openxmlformats.org/officeDocument/2006/math">
                    <m:r>
                      <m:rPr>
                        <m:sty m:val="p"/>
                      </m:rPr>
                      <a:rPr lang="en-US" sz="2000" b="0" i="0" smtClean="0">
                        <a:latin typeface="Cambria Math" panose="02040503050406030204" pitchFamily="18" charset="0"/>
                        <a:ea typeface="Cambria Math" panose="02040503050406030204" pitchFamily="18" charset="0"/>
                      </a:rPr>
                      <m:t>W</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𝑊</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𝛼</m:t>
                    </m:r>
                    <m:r>
                      <a:rPr lang="en-US" sz="2000" b="0" i="1" smtClean="0">
                        <a:latin typeface="Cambria Math" panose="02040503050406030204" pitchFamily="18" charset="0"/>
                        <a:ea typeface="Cambria Math" panose="02040503050406030204" pitchFamily="18" charset="0"/>
                      </a:rPr>
                      <m:t>𝑑𝑊</m:t>
                    </m:r>
                  </m:oMath>
                </a14:m>
                <a:endParaRPr lang="en-GB" dirty="0"/>
              </a:p>
            </p:txBody>
          </p:sp>
        </mc:Choice>
        <mc:Fallback xmlns="">
          <p:sp>
            <p:nvSpPr>
              <p:cNvPr id="19" name="TextBox 18">
                <a:extLst>
                  <a:ext uri="{FF2B5EF4-FFF2-40B4-BE49-F238E27FC236}">
                    <a16:creationId xmlns:a16="http://schemas.microsoft.com/office/drawing/2014/main" id="{38A3D09A-5F6A-3223-1EA0-6EAA2B9E753F}"/>
                  </a:ext>
                </a:extLst>
              </p:cNvPr>
              <p:cNvSpPr txBox="1">
                <a:spLocks noRot="1" noChangeAspect="1" noMove="1" noResize="1" noEditPoints="1" noAdjustHandles="1" noChangeArrowheads="1" noChangeShapeType="1" noTextEdit="1"/>
              </p:cNvSpPr>
              <p:nvPr/>
            </p:nvSpPr>
            <p:spPr>
              <a:xfrm>
                <a:off x="5184308" y="5571369"/>
                <a:ext cx="1823384" cy="307777"/>
              </a:xfrm>
              <a:prstGeom prst="rect">
                <a:avLst/>
              </a:prstGeom>
              <a:blipFill>
                <a:blip r:embed="rId7"/>
                <a:stretch>
                  <a:fillRect l="-1333" r="-667" b="-12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22BD2FE-E59F-C631-C94A-64399A0D4CB5}"/>
                  </a:ext>
                </a:extLst>
              </p:cNvPr>
              <p:cNvSpPr txBox="1"/>
              <p:nvPr/>
            </p:nvSpPr>
            <p:spPr>
              <a:xfrm>
                <a:off x="9764346" y="2114621"/>
                <a:ext cx="2112566" cy="5861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𝑏</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𝛼</m:t>
                      </m:r>
                      <m:f>
                        <m:fPr>
                          <m:ctrlPr>
                            <a:rPr lang="en-GB" sz="2000" i="1" smtClean="0">
                              <a:latin typeface="Cambria Math" panose="02040503050406030204" pitchFamily="18" charset="0"/>
                            </a:rPr>
                          </m:ctrlPr>
                        </m:fPr>
                        <m:num>
                          <m:r>
                            <a:rPr lang="en-US" sz="2000" b="0" i="1" smtClean="0">
                              <a:latin typeface="Cambria Math" panose="02040503050406030204" pitchFamily="18" charset="0"/>
                            </a:rPr>
                            <m:t>𝑑</m:t>
                          </m:r>
                          <m:r>
                            <a:rPr lang="en-US" sz="2000" b="0" i="1" smtClean="0">
                              <a:latin typeface="Cambria Math" panose="02040503050406030204" pitchFamily="18" charset="0"/>
                            </a:rPr>
                            <m:t>(</m:t>
                          </m:r>
                          <m:r>
                            <a:rPr lang="en-US" sz="2000" b="0" i="1" smtClean="0">
                              <a:latin typeface="Cambria Math" panose="02040503050406030204" pitchFamily="18" charset="0"/>
                            </a:rPr>
                            <m:t>𝑀𝑆𝐸</m:t>
                          </m:r>
                          <m:r>
                            <a:rPr lang="en-US" sz="2000" b="0" i="1" smtClean="0">
                              <a:latin typeface="Cambria Math" panose="02040503050406030204" pitchFamily="18" charset="0"/>
                            </a:rPr>
                            <m:t>)</m:t>
                          </m:r>
                        </m:num>
                        <m:den>
                          <m:r>
                            <a:rPr lang="en-US" sz="2000" b="0" i="1" smtClean="0">
                              <a:latin typeface="Cambria Math" panose="02040503050406030204" pitchFamily="18" charset="0"/>
                            </a:rPr>
                            <m:t>𝑑𝑏</m:t>
                          </m:r>
                        </m:den>
                      </m:f>
                    </m:oMath>
                  </m:oMathPara>
                </a14:m>
                <a:endParaRPr lang="en-GB" sz="2000" dirty="0"/>
              </a:p>
            </p:txBody>
          </p:sp>
        </mc:Choice>
        <mc:Fallback xmlns="">
          <p:sp>
            <p:nvSpPr>
              <p:cNvPr id="20" name="TextBox 19">
                <a:extLst>
                  <a:ext uri="{FF2B5EF4-FFF2-40B4-BE49-F238E27FC236}">
                    <a16:creationId xmlns:a16="http://schemas.microsoft.com/office/drawing/2014/main" id="{522BD2FE-E59F-C631-C94A-64399A0D4CB5}"/>
                  </a:ext>
                </a:extLst>
              </p:cNvPr>
              <p:cNvSpPr txBox="1">
                <a:spLocks noRot="1" noChangeAspect="1" noMove="1" noResize="1" noEditPoints="1" noAdjustHandles="1" noChangeArrowheads="1" noChangeShapeType="1" noTextEdit="1"/>
              </p:cNvSpPr>
              <p:nvPr/>
            </p:nvSpPr>
            <p:spPr>
              <a:xfrm>
                <a:off x="9764346" y="2114621"/>
                <a:ext cx="2112566" cy="586186"/>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CB2259B4-7ADA-BFB8-2797-BDCE4E2C3ECD}"/>
                  </a:ext>
                </a:extLst>
              </p:cNvPr>
              <p:cNvSpPr txBox="1"/>
              <p:nvPr/>
            </p:nvSpPr>
            <p:spPr>
              <a:xfrm>
                <a:off x="1686928" y="3425454"/>
                <a:ext cx="3640667" cy="21247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i="1" smtClean="0">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1</m:t>
                                          </m:r>
                                        </m:sub>
                                      </m:sSub>
                                    </m:e>
                                  </m:m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sub>
                                      </m:sSub>
                                    </m:e>
                                  </m:mr>
                                </m:m>
                              </m:e>
                            </m:mr>
                            <m:mr>
                              <m:e>
                                <m:r>
                                  <a:rPr lang="en-US" i="1">
                                    <a:latin typeface="Cambria Math" panose="02040503050406030204" pitchFamily="18" charset="0"/>
                                  </a:rPr>
                                  <m:t>⋮</m:t>
                                </m:r>
                              </m:e>
                            </m:m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𝑛</m:t>
                                    </m:r>
                                  </m:sub>
                                </m:sSub>
                              </m:e>
                            </m:mr>
                          </m:m>
                        </m:e>
                      </m:d>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m:t>
                                          </m:r>
                                        </m:sub>
                                      </m:sSub>
                                    </m:e>
                                  </m:mr>
                                </m:m>
                              </m:e>
                            </m:mr>
                            <m:mr>
                              <m:e>
                                <m:r>
                                  <a:rPr lang="en-US" i="1">
                                    <a:latin typeface="Cambria Math" panose="02040503050406030204" pitchFamily="18" charset="0"/>
                                  </a:rPr>
                                  <m:t>⋮</m:t>
                                </m:r>
                              </m:e>
                            </m:mr>
                            <m:m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𝑛</m:t>
                                    </m:r>
                                  </m:sub>
                                </m:sSub>
                              </m:e>
                            </m:mr>
                          </m:m>
                        </m:e>
                      </m:d>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d>
                        <m:dPr>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m>
                                  <m:mPr>
                                    <m:mcs>
                                      <m:mc>
                                        <m:mcPr>
                                          <m:count m:val="1"/>
                                          <m:mcJc m:val="center"/>
                                        </m:mcPr>
                                      </m:mc>
                                    </m:mcs>
                                    <m:ctrlPr>
                                      <a:rPr lang="en-US" b="0" i="1" smtClean="0">
                                        <a:latin typeface="Cambria Math" panose="02040503050406030204" pitchFamily="18" charset="0"/>
                                      </a:rPr>
                                    </m:ctrlPr>
                                  </m:mPr>
                                  <m:mr>
                                    <m:e>
                                      <m:f>
                                        <m:fPr>
                                          <m:ctrlPr>
                                            <a:rPr lang="en-GB" i="1">
                                              <a:latin typeface="Cambria Math" panose="02040503050406030204" pitchFamily="18" charset="0"/>
                                            </a:rPr>
                                          </m:ctrlPr>
                                        </m:fPr>
                                        <m:num>
                                          <m:r>
                                            <a:rPr lang="en-US" i="1">
                                              <a:latin typeface="Cambria Math" panose="02040503050406030204" pitchFamily="18" charset="0"/>
                                            </a:rPr>
                                            <m:t>𝑑</m:t>
                                          </m:r>
                                          <m:d>
                                            <m:dPr>
                                              <m:ctrlPr>
                                                <a:rPr lang="en-US" i="1">
                                                  <a:latin typeface="Cambria Math" panose="02040503050406030204" pitchFamily="18" charset="0"/>
                                                </a:rPr>
                                              </m:ctrlPr>
                                            </m:dPr>
                                            <m:e>
                                              <m:r>
                                                <a:rPr lang="en-US" i="1">
                                                  <a:latin typeface="Cambria Math" panose="02040503050406030204" pitchFamily="18" charset="0"/>
                                                </a:rPr>
                                                <m:t>𝑀𝑆𝐸</m:t>
                                              </m:r>
                                            </m:e>
                                          </m:d>
                                        </m:num>
                                        <m:den>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den>
                                      </m:f>
                                    </m:e>
                                  </m:mr>
                                  <m:mr>
                                    <m:e>
                                      <m:f>
                                        <m:fPr>
                                          <m:ctrlPr>
                                            <a:rPr lang="en-GB" i="1">
                                              <a:latin typeface="Cambria Math" panose="02040503050406030204" pitchFamily="18" charset="0"/>
                                            </a:rPr>
                                          </m:ctrlPr>
                                        </m:fPr>
                                        <m:num>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𝑀𝑆𝐸</m:t>
                                          </m:r>
                                          <m:r>
                                            <a:rPr lang="en-US" i="1">
                                              <a:latin typeface="Cambria Math" panose="02040503050406030204" pitchFamily="18" charset="0"/>
                                            </a:rPr>
                                            <m:t>)</m:t>
                                          </m:r>
                                        </m:num>
                                        <m:den>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m:t>
                                              </m:r>
                                            </m:sub>
                                          </m:sSub>
                                        </m:den>
                                      </m:f>
                                    </m:e>
                                  </m:mr>
                                </m:m>
                              </m:e>
                            </m:mr>
                            <m:mr>
                              <m:e>
                                <m:r>
                                  <a:rPr lang="en-US" b="0" i="1" smtClean="0">
                                    <a:latin typeface="Cambria Math" panose="02040503050406030204" pitchFamily="18" charset="0"/>
                                  </a:rPr>
                                  <m:t>⋮</m:t>
                                </m:r>
                              </m:e>
                            </m:mr>
                            <m:mr>
                              <m:e>
                                <m:f>
                                  <m:fPr>
                                    <m:ctrlPr>
                                      <a:rPr lang="en-GB" i="1">
                                        <a:latin typeface="Cambria Math" panose="02040503050406030204" pitchFamily="18" charset="0"/>
                                      </a:rPr>
                                    </m:ctrlPr>
                                  </m:fPr>
                                  <m:num>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𝑀𝑆𝐸</m:t>
                                    </m:r>
                                    <m:r>
                                      <a:rPr lang="en-US" i="1">
                                        <a:latin typeface="Cambria Math" panose="02040503050406030204" pitchFamily="18" charset="0"/>
                                      </a:rPr>
                                      <m:t>)</m:t>
                                    </m:r>
                                  </m:num>
                                  <m:den>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𝑛</m:t>
                                        </m:r>
                                      </m:sub>
                                    </m:sSub>
                                  </m:den>
                                </m:f>
                              </m:e>
                            </m:mr>
                          </m:m>
                        </m:e>
                      </m:d>
                    </m:oMath>
                  </m:oMathPara>
                </a14:m>
                <a:endParaRPr lang="en-GB" dirty="0"/>
              </a:p>
            </p:txBody>
          </p:sp>
        </mc:Choice>
        <mc:Fallback xmlns="">
          <p:sp>
            <p:nvSpPr>
              <p:cNvPr id="22" name="TextBox 21">
                <a:extLst>
                  <a:ext uri="{FF2B5EF4-FFF2-40B4-BE49-F238E27FC236}">
                    <a16:creationId xmlns:a16="http://schemas.microsoft.com/office/drawing/2014/main" id="{CB2259B4-7ADA-BFB8-2797-BDCE4E2C3ECD}"/>
                  </a:ext>
                </a:extLst>
              </p:cNvPr>
              <p:cNvSpPr txBox="1">
                <a:spLocks noRot="1" noChangeAspect="1" noMove="1" noResize="1" noEditPoints="1" noAdjustHandles="1" noChangeArrowheads="1" noChangeShapeType="1" noTextEdit="1"/>
              </p:cNvSpPr>
              <p:nvPr/>
            </p:nvSpPr>
            <p:spPr>
              <a:xfrm>
                <a:off x="1686928" y="3425454"/>
                <a:ext cx="3640667" cy="2124749"/>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88909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0D4F12A-6EBC-9D7C-8D80-A1CB57BFA3F1}"/>
              </a:ext>
            </a:extLst>
          </p:cNvPr>
          <p:cNvSpPr>
            <a:spLocks noGrp="1"/>
          </p:cNvSpPr>
          <p:nvPr>
            <p:ph type="title"/>
          </p:nvPr>
        </p:nvSpPr>
        <p:spPr>
          <a:xfrm>
            <a:off x="235527" y="137752"/>
            <a:ext cx="6135776" cy="666605"/>
          </a:xfrm>
        </p:spPr>
        <p:txBody>
          <a:bodyPr>
            <a:normAutofit/>
          </a:bodyPr>
          <a:lstStyle/>
          <a:p>
            <a:r>
              <a:rPr lang="en-US" dirty="0"/>
              <a:t>Linear Regression</a:t>
            </a:r>
          </a:p>
        </p:txBody>
      </p:sp>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25</a:t>
            </a:fld>
            <a:endParaRPr lang="en-US" dirty="0">
              <a:solidFill>
                <a:schemeClr val="tx1">
                  <a:lumMod val="75000"/>
                </a:schemeClr>
              </a:solidFill>
              <a:latin typeface="Euphemia" panose="020B0503040102020104" pitchFamily="34" charset="0"/>
            </a:endParaRPr>
          </a:p>
        </p:txBody>
      </p:sp>
      <p:sp>
        <p:nvSpPr>
          <p:cNvPr id="34" name="Content Placeholder 2">
            <a:extLst>
              <a:ext uri="{FF2B5EF4-FFF2-40B4-BE49-F238E27FC236}">
                <a16:creationId xmlns:a16="http://schemas.microsoft.com/office/drawing/2014/main" id="{0E6AFD4E-76D3-FC63-F7C4-1A80BABB8131}"/>
              </a:ext>
            </a:extLst>
          </p:cNvPr>
          <p:cNvSpPr txBox="1">
            <a:spLocks/>
          </p:cNvSpPr>
          <p:nvPr/>
        </p:nvSpPr>
        <p:spPr>
          <a:xfrm>
            <a:off x="559003" y="973877"/>
            <a:ext cx="10794797" cy="589559"/>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In Summary:</a:t>
            </a:r>
            <a:endParaRPr lang="en-US" dirty="0"/>
          </a:p>
        </p:txBody>
      </p:sp>
      <p:sp>
        <p:nvSpPr>
          <p:cNvPr id="3" name="Oval 2">
            <a:extLst>
              <a:ext uri="{FF2B5EF4-FFF2-40B4-BE49-F238E27FC236}">
                <a16:creationId xmlns:a16="http://schemas.microsoft.com/office/drawing/2014/main" id="{43517D3D-0A19-5079-0036-26D1E4EAC7B4}"/>
              </a:ext>
            </a:extLst>
          </p:cNvPr>
          <p:cNvSpPr/>
          <p:nvPr/>
        </p:nvSpPr>
        <p:spPr>
          <a:xfrm>
            <a:off x="4667105" y="1304411"/>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X</a:t>
            </a:r>
          </a:p>
        </p:txBody>
      </p:sp>
      <p:sp>
        <p:nvSpPr>
          <p:cNvPr id="6" name="Oval 5">
            <a:extLst>
              <a:ext uri="{FF2B5EF4-FFF2-40B4-BE49-F238E27FC236}">
                <a16:creationId xmlns:a16="http://schemas.microsoft.com/office/drawing/2014/main" id="{5E934A1A-39B0-0914-FD6C-EE0426D217DB}"/>
              </a:ext>
            </a:extLst>
          </p:cNvPr>
          <p:cNvSpPr/>
          <p:nvPr/>
        </p:nvSpPr>
        <p:spPr>
          <a:xfrm>
            <a:off x="5846670" y="1304409"/>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Z</a:t>
            </a:r>
            <a:endParaRPr lang="en-GB" dirty="0"/>
          </a:p>
        </p:txBody>
      </p:sp>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86771A63-BD1A-F91B-C97C-DFA95598CB33}"/>
                  </a:ext>
                </a:extLst>
              </p:cNvPr>
              <p:cNvSpPr/>
              <p:nvPr/>
            </p:nvSpPr>
            <p:spPr>
              <a:xfrm>
                <a:off x="7026233" y="1304409"/>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GB" i="1" smtClean="0">
                              <a:solidFill>
                                <a:schemeClr val="bg1"/>
                              </a:solidFill>
                              <a:latin typeface="Cambria Math" panose="02040503050406030204" pitchFamily="18" charset="0"/>
                            </a:rPr>
                          </m:ctrlPr>
                        </m:accPr>
                        <m:e>
                          <m:r>
                            <a:rPr lang="en-GB" b="0" i="1" smtClean="0">
                              <a:solidFill>
                                <a:schemeClr val="bg1"/>
                              </a:solidFill>
                              <a:latin typeface="Cambria Math" panose="02040503050406030204" pitchFamily="18" charset="0"/>
                            </a:rPr>
                            <m:t>𝑦</m:t>
                          </m:r>
                        </m:e>
                      </m:acc>
                    </m:oMath>
                  </m:oMathPara>
                </a14:m>
                <a:endParaRPr lang="en-GB" dirty="0"/>
              </a:p>
            </p:txBody>
          </p:sp>
        </mc:Choice>
        <mc:Fallback xmlns="">
          <p:sp>
            <p:nvSpPr>
              <p:cNvPr id="8" name="Oval 7">
                <a:extLst>
                  <a:ext uri="{FF2B5EF4-FFF2-40B4-BE49-F238E27FC236}">
                    <a16:creationId xmlns:a16="http://schemas.microsoft.com/office/drawing/2014/main" id="{86771A63-BD1A-F91B-C97C-DFA95598CB33}"/>
                  </a:ext>
                </a:extLst>
              </p:cNvPr>
              <p:cNvSpPr>
                <a:spLocks noRot="1" noChangeAspect="1" noMove="1" noResize="1" noEditPoints="1" noAdjustHandles="1" noChangeArrowheads="1" noChangeShapeType="1" noTextEdit="1"/>
              </p:cNvSpPr>
              <p:nvPr/>
            </p:nvSpPr>
            <p:spPr>
              <a:xfrm>
                <a:off x="7026233" y="1304409"/>
                <a:ext cx="432619" cy="447369"/>
              </a:xfrm>
              <a:prstGeom prst="ellipse">
                <a:avLst/>
              </a:prstGeom>
              <a:blipFill>
                <a:blip r:embed="rId3"/>
                <a:stretch>
                  <a:fillRect/>
                </a:stretch>
              </a:blipFill>
            </p:spPr>
            <p:txBody>
              <a:bodyPr/>
              <a:lstStyle/>
              <a:p>
                <a:r>
                  <a:rPr lang="en-GB">
                    <a:noFill/>
                  </a:rPr>
                  <a:t> </a:t>
                </a:r>
              </a:p>
            </p:txBody>
          </p:sp>
        </mc:Fallback>
      </mc:AlternateContent>
      <p:cxnSp>
        <p:nvCxnSpPr>
          <p:cNvPr id="9" name="Straight Arrow Connector 8">
            <a:extLst>
              <a:ext uri="{FF2B5EF4-FFF2-40B4-BE49-F238E27FC236}">
                <a16:creationId xmlns:a16="http://schemas.microsoft.com/office/drawing/2014/main" id="{2081643E-2887-FEB0-8FE9-4E623C519E5F}"/>
              </a:ext>
            </a:extLst>
          </p:cNvPr>
          <p:cNvCxnSpPr>
            <a:cxnSpLocks/>
          </p:cNvCxnSpPr>
          <p:nvPr/>
        </p:nvCxnSpPr>
        <p:spPr>
          <a:xfrm flipV="1">
            <a:off x="5099724" y="1528094"/>
            <a:ext cx="746946" cy="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DFCE581-87ED-E11B-7C31-91BD632DAB84}"/>
              </a:ext>
            </a:extLst>
          </p:cNvPr>
          <p:cNvCxnSpPr>
            <a:cxnSpLocks/>
          </p:cNvCxnSpPr>
          <p:nvPr/>
        </p:nvCxnSpPr>
        <p:spPr>
          <a:xfrm>
            <a:off x="6279288" y="1528094"/>
            <a:ext cx="74694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B33D51ED-AAA0-701A-0249-4E6F3D7D6B4A}"/>
              </a:ext>
            </a:extLst>
          </p:cNvPr>
          <p:cNvSpPr/>
          <p:nvPr/>
        </p:nvSpPr>
        <p:spPr>
          <a:xfrm>
            <a:off x="5336850" y="1266084"/>
            <a:ext cx="272693" cy="2465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W</a:t>
            </a:r>
          </a:p>
        </p:txBody>
      </p:sp>
      <p:cxnSp>
        <p:nvCxnSpPr>
          <p:cNvPr id="14" name="Connector: Curved 13">
            <a:extLst>
              <a:ext uri="{FF2B5EF4-FFF2-40B4-BE49-F238E27FC236}">
                <a16:creationId xmlns:a16="http://schemas.microsoft.com/office/drawing/2014/main" id="{136FD684-F94D-5D5F-5E39-1144735D542B}"/>
              </a:ext>
            </a:extLst>
          </p:cNvPr>
          <p:cNvCxnSpPr>
            <a:cxnSpLocks/>
            <a:stCxn id="8" idx="3"/>
            <a:endCxn id="6" idx="5"/>
          </p:cNvCxnSpPr>
          <p:nvPr/>
        </p:nvCxnSpPr>
        <p:spPr>
          <a:xfrm rot="5400000">
            <a:off x="6652761" y="1249434"/>
            <a:ext cx="12700" cy="873656"/>
          </a:xfrm>
          <a:prstGeom prst="curvedConnector3">
            <a:avLst>
              <a:gd name="adj1" fmla="val 2315874"/>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or: Curved 14">
            <a:extLst>
              <a:ext uri="{FF2B5EF4-FFF2-40B4-BE49-F238E27FC236}">
                <a16:creationId xmlns:a16="http://schemas.microsoft.com/office/drawing/2014/main" id="{ABCD4F59-2791-AEF0-82C7-F3898918712F}"/>
              </a:ext>
            </a:extLst>
          </p:cNvPr>
          <p:cNvCxnSpPr>
            <a:cxnSpLocks/>
            <a:stCxn id="6" idx="3"/>
            <a:endCxn id="3" idx="5"/>
          </p:cNvCxnSpPr>
          <p:nvPr/>
        </p:nvCxnSpPr>
        <p:spPr>
          <a:xfrm rot="5400000">
            <a:off x="5473196" y="1249434"/>
            <a:ext cx="2" cy="873658"/>
          </a:xfrm>
          <a:prstGeom prst="curvedConnector3">
            <a:avLst>
              <a:gd name="adj1" fmla="val 14705900000"/>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Content Placeholder 2">
                <a:extLst>
                  <a:ext uri="{FF2B5EF4-FFF2-40B4-BE49-F238E27FC236}">
                    <a16:creationId xmlns:a16="http://schemas.microsoft.com/office/drawing/2014/main" id="{2823D9BF-E443-1B8E-D33F-107E8EF1A32C}"/>
                  </a:ext>
                </a:extLst>
              </p:cNvPr>
              <p:cNvSpPr txBox="1">
                <a:spLocks/>
              </p:cNvSpPr>
              <p:nvPr/>
            </p:nvSpPr>
            <p:spPr>
              <a:xfrm>
                <a:off x="493623" y="2487383"/>
                <a:ext cx="10794797" cy="972333"/>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2.</a:t>
                </a:r>
                <a:r>
                  <a:rPr lang="en-US" sz="2000" b="1" dirty="0"/>
                  <a:t>Foreward Propagation</a:t>
                </a:r>
                <a:r>
                  <a:rPr lang="en-US" sz="2000" dirty="0"/>
                  <a:t>: The Network Calculates:</a:t>
                </a:r>
              </a:p>
              <a:p>
                <a:pPr marL="0" indent="0" algn="ctr">
                  <a:buNone/>
                </a:pPr>
                <a:r>
                  <a:rPr lang="en-US" sz="2000" dirty="0"/>
                  <a:t> </a:t>
                </a:r>
                <a14:m>
                  <m:oMath xmlns:m="http://schemas.openxmlformats.org/officeDocument/2006/math">
                    <m:r>
                      <a:rPr lang="en-US" sz="2000" b="0" i="1" smtClean="0">
                        <a:latin typeface="Cambria Math" panose="02040503050406030204" pitchFamily="18" charset="0"/>
                      </a:rPr>
                      <m:t>𝑍</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𝑊</m:t>
                        </m:r>
                      </m:e>
                      <m:sup>
                        <m:r>
                          <a:rPr lang="en-US" sz="2000" b="0" i="1" smtClean="0">
                            <a:latin typeface="Cambria Math" panose="02040503050406030204" pitchFamily="18" charset="0"/>
                          </a:rPr>
                          <m:t>𝑇</m:t>
                        </m:r>
                      </m:sup>
                    </m:sSup>
                    <m:r>
                      <a:rPr lang="en-US" sz="2000" b="0" i="1" smtClean="0">
                        <a:latin typeface="Cambria Math" panose="02040503050406030204" pitchFamily="18" charset="0"/>
                      </a:rPr>
                      <m:t>𝑋</m:t>
                    </m:r>
                    <m:r>
                      <a:rPr lang="en-US" sz="2000" b="0" i="1" smtClean="0">
                        <a:latin typeface="Cambria Math" panose="02040503050406030204" pitchFamily="18" charset="0"/>
                      </a:rPr>
                      <m:t>+</m:t>
                    </m:r>
                    <m:r>
                      <a:rPr lang="en-US" sz="2000" b="0" i="1" smtClean="0">
                        <a:latin typeface="Cambria Math" panose="02040503050406030204" pitchFamily="18" charset="0"/>
                      </a:rPr>
                      <m:t>𝑏</m:t>
                    </m:r>
                    <m:r>
                      <a:rPr lang="en-US" sz="2000" b="0" i="1" smtClean="0">
                        <a:latin typeface="Cambria Math" panose="02040503050406030204" pitchFamily="18" charset="0"/>
                      </a:rPr>
                      <m:t> ; </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𝑦</m:t>
                        </m:r>
                      </m:e>
                    </m:acc>
                    <m:r>
                      <a:rPr lang="en-US" sz="2000" b="0" i="1" smtClean="0">
                        <a:latin typeface="Cambria Math" panose="02040503050406030204" pitchFamily="18" charset="0"/>
                      </a:rPr>
                      <m:t>=</m:t>
                    </m:r>
                    <m:r>
                      <a:rPr lang="en-US" sz="2000" b="0" i="1" smtClean="0">
                        <a:latin typeface="Cambria Math" panose="02040503050406030204" pitchFamily="18" charset="0"/>
                      </a:rPr>
                      <m:t>𝑍</m:t>
                    </m:r>
                  </m:oMath>
                </a14:m>
                <a:endParaRPr lang="en-US" dirty="0"/>
              </a:p>
            </p:txBody>
          </p:sp>
        </mc:Choice>
        <mc:Fallback xmlns="">
          <p:sp>
            <p:nvSpPr>
              <p:cNvPr id="18" name="Content Placeholder 2">
                <a:extLst>
                  <a:ext uri="{FF2B5EF4-FFF2-40B4-BE49-F238E27FC236}">
                    <a16:creationId xmlns:a16="http://schemas.microsoft.com/office/drawing/2014/main" id="{2823D9BF-E443-1B8E-D33F-107E8EF1A32C}"/>
                  </a:ext>
                </a:extLst>
              </p:cNvPr>
              <p:cNvSpPr txBox="1">
                <a:spLocks noRot="1" noChangeAspect="1" noMove="1" noResize="1" noEditPoints="1" noAdjustHandles="1" noChangeArrowheads="1" noChangeShapeType="1" noTextEdit="1"/>
              </p:cNvSpPr>
              <p:nvPr/>
            </p:nvSpPr>
            <p:spPr>
              <a:xfrm>
                <a:off x="493623" y="2487383"/>
                <a:ext cx="10794797" cy="972333"/>
              </a:xfrm>
              <a:prstGeom prst="rect">
                <a:avLst/>
              </a:prstGeom>
              <a:blipFill>
                <a:blip r:embed="rId4"/>
                <a:stretch>
                  <a:fillRect l="-621" b="-1250"/>
                </a:stretch>
              </a:blipFill>
            </p:spPr>
            <p:txBody>
              <a:bodyPr/>
              <a:lstStyle/>
              <a:p>
                <a:r>
                  <a:rPr lang="en-GB">
                    <a:noFill/>
                  </a:rPr>
                  <a:t> </a:t>
                </a:r>
              </a:p>
            </p:txBody>
          </p:sp>
        </mc:Fallback>
      </mc:AlternateContent>
      <p:sp>
        <p:nvSpPr>
          <p:cNvPr id="23" name="Content Placeholder 2">
            <a:extLst>
              <a:ext uri="{FF2B5EF4-FFF2-40B4-BE49-F238E27FC236}">
                <a16:creationId xmlns:a16="http://schemas.microsoft.com/office/drawing/2014/main" id="{841AB581-F0BE-BF69-9512-21AC862D19B3}"/>
              </a:ext>
            </a:extLst>
          </p:cNvPr>
          <p:cNvSpPr txBox="1">
            <a:spLocks/>
          </p:cNvSpPr>
          <p:nvPr/>
        </p:nvSpPr>
        <p:spPr>
          <a:xfrm>
            <a:off x="512627" y="3582739"/>
            <a:ext cx="10794797" cy="972333"/>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3.</a:t>
            </a:r>
            <a:r>
              <a:rPr lang="en-US" sz="2000" b="1" dirty="0"/>
              <a:t>Backpropagation</a:t>
            </a:r>
            <a:r>
              <a:rPr lang="en-US" sz="2000" dirty="0"/>
              <a:t>: The network calculates derivatives to </a:t>
            </a:r>
            <a:r>
              <a:rPr lang="en-US" sz="2000" dirty="0" err="1"/>
              <a:t>minimise</a:t>
            </a:r>
            <a:r>
              <a:rPr lang="en-US" sz="2000" dirty="0"/>
              <a:t> the loss function</a:t>
            </a:r>
          </a:p>
          <a:p>
            <a:pPr marL="0" indent="0" algn="ctr">
              <a:buNone/>
            </a:pPr>
            <a:r>
              <a:rPr lang="en-US" sz="2000" dirty="0"/>
              <a:t> </a:t>
            </a:r>
            <a:endParaRPr lang="en-US" dirty="0"/>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0E4B0A2B-7C0B-1B4D-F768-31965B23CAD7}"/>
                  </a:ext>
                </a:extLst>
              </p:cNvPr>
              <p:cNvSpPr txBox="1"/>
              <p:nvPr/>
            </p:nvSpPr>
            <p:spPr>
              <a:xfrm>
                <a:off x="2672692" y="4146835"/>
                <a:ext cx="2704650" cy="5749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𝑀𝑆𝐸</m:t>
                          </m:r>
                          <m:r>
                            <a:rPr lang="en-US" i="1">
                              <a:latin typeface="Cambria Math" panose="02040503050406030204" pitchFamily="18" charset="0"/>
                            </a:rPr>
                            <m:t>)</m:t>
                          </m:r>
                        </m:num>
                        <m:den>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den>
                      </m:f>
                      <m:f>
                        <m:fPr>
                          <m:ctrlPr>
                            <a:rPr lang="en-US" i="1">
                              <a:latin typeface="Cambria Math" panose="02040503050406030204" pitchFamily="18" charset="0"/>
                            </a:rPr>
                          </m:ctrlPr>
                        </m:fPr>
                        <m:num>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num>
                        <m:den>
                          <m:r>
                            <a:rPr lang="en-US" i="1">
                              <a:latin typeface="Cambria Math" panose="02040503050406030204" pitchFamily="18" charset="0"/>
                            </a:rPr>
                            <m:t>𝑑𝑍</m:t>
                          </m:r>
                        </m:den>
                      </m:f>
                      <m:f>
                        <m:fPr>
                          <m:ctrlPr>
                            <a:rPr lang="en-US" i="1">
                              <a:latin typeface="Cambria Math" panose="02040503050406030204" pitchFamily="18" charset="0"/>
                            </a:rPr>
                          </m:ctrlPr>
                        </m:fPr>
                        <m:num>
                          <m:r>
                            <a:rPr lang="en-US" i="1">
                              <a:latin typeface="Cambria Math" panose="02040503050406030204" pitchFamily="18" charset="0"/>
                            </a:rPr>
                            <m:t>𝑑𝑍</m:t>
                          </m:r>
                        </m:num>
                        <m:den>
                          <m:r>
                            <a:rPr lang="en-US" i="1">
                              <a:latin typeface="Cambria Math" panose="02040503050406030204" pitchFamily="18" charset="0"/>
                            </a:rPr>
                            <m:t>𝑑</m:t>
                          </m:r>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den>
                      </m:f>
                    </m:oMath>
                  </m:oMathPara>
                </a14:m>
                <a:endParaRPr lang="en-GB" dirty="0"/>
              </a:p>
            </p:txBody>
          </p:sp>
        </mc:Choice>
        <mc:Fallback xmlns="">
          <p:sp>
            <p:nvSpPr>
              <p:cNvPr id="24" name="TextBox 23">
                <a:extLst>
                  <a:ext uri="{FF2B5EF4-FFF2-40B4-BE49-F238E27FC236}">
                    <a16:creationId xmlns:a16="http://schemas.microsoft.com/office/drawing/2014/main" id="{0E4B0A2B-7C0B-1B4D-F768-31965B23CAD7}"/>
                  </a:ext>
                </a:extLst>
              </p:cNvPr>
              <p:cNvSpPr txBox="1">
                <a:spLocks noRot="1" noChangeAspect="1" noMove="1" noResize="1" noEditPoints="1" noAdjustHandles="1" noChangeArrowheads="1" noChangeShapeType="1" noTextEdit="1"/>
              </p:cNvSpPr>
              <p:nvPr/>
            </p:nvSpPr>
            <p:spPr>
              <a:xfrm>
                <a:off x="2672692" y="4146835"/>
                <a:ext cx="2704650" cy="574901"/>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457F8CCD-00C9-51F5-9771-229F8B1BCACA}"/>
                  </a:ext>
                </a:extLst>
              </p:cNvPr>
              <p:cNvSpPr txBox="1"/>
              <p:nvPr/>
            </p:nvSpPr>
            <p:spPr>
              <a:xfrm>
                <a:off x="6784736" y="4146835"/>
                <a:ext cx="2637132" cy="5749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𝑑𝑏</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𝑀𝑆𝐸</m:t>
                          </m:r>
                          <m:r>
                            <a:rPr lang="en-US" i="1">
                              <a:latin typeface="Cambria Math" panose="02040503050406030204" pitchFamily="18" charset="0"/>
                            </a:rPr>
                            <m:t>)</m:t>
                          </m:r>
                        </m:num>
                        <m:den>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den>
                      </m:f>
                      <m:f>
                        <m:fPr>
                          <m:ctrlPr>
                            <a:rPr lang="en-US" i="1">
                              <a:latin typeface="Cambria Math" panose="02040503050406030204" pitchFamily="18" charset="0"/>
                            </a:rPr>
                          </m:ctrlPr>
                        </m:fPr>
                        <m:num>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num>
                        <m:den>
                          <m:r>
                            <a:rPr lang="en-US" i="1">
                              <a:latin typeface="Cambria Math" panose="02040503050406030204" pitchFamily="18" charset="0"/>
                            </a:rPr>
                            <m:t>𝑑𝑍</m:t>
                          </m:r>
                        </m:den>
                      </m:f>
                      <m:f>
                        <m:fPr>
                          <m:ctrlPr>
                            <a:rPr lang="en-US" i="1">
                              <a:latin typeface="Cambria Math" panose="02040503050406030204" pitchFamily="18" charset="0"/>
                            </a:rPr>
                          </m:ctrlPr>
                        </m:fPr>
                        <m:num>
                          <m:r>
                            <a:rPr lang="en-US" i="1">
                              <a:latin typeface="Cambria Math" panose="02040503050406030204" pitchFamily="18" charset="0"/>
                            </a:rPr>
                            <m:t>𝑑𝑍</m:t>
                          </m:r>
                        </m:num>
                        <m:den>
                          <m:r>
                            <a:rPr lang="en-US" i="1">
                              <a:latin typeface="Cambria Math" panose="02040503050406030204" pitchFamily="18" charset="0"/>
                            </a:rPr>
                            <m:t>𝑑</m:t>
                          </m:r>
                          <m:r>
                            <a:rPr lang="en-US" b="0" i="1" smtClean="0">
                              <a:latin typeface="Cambria Math" panose="02040503050406030204" pitchFamily="18" charset="0"/>
                            </a:rPr>
                            <m:t>𝑏</m:t>
                          </m:r>
                        </m:den>
                      </m:f>
                    </m:oMath>
                  </m:oMathPara>
                </a14:m>
                <a:endParaRPr lang="en-GB" dirty="0"/>
              </a:p>
            </p:txBody>
          </p:sp>
        </mc:Choice>
        <mc:Fallback xmlns="">
          <p:sp>
            <p:nvSpPr>
              <p:cNvPr id="25" name="TextBox 24">
                <a:extLst>
                  <a:ext uri="{FF2B5EF4-FFF2-40B4-BE49-F238E27FC236}">
                    <a16:creationId xmlns:a16="http://schemas.microsoft.com/office/drawing/2014/main" id="{457F8CCD-00C9-51F5-9771-229F8B1BCACA}"/>
                  </a:ext>
                </a:extLst>
              </p:cNvPr>
              <p:cNvSpPr txBox="1">
                <a:spLocks noRot="1" noChangeAspect="1" noMove="1" noResize="1" noEditPoints="1" noAdjustHandles="1" noChangeArrowheads="1" noChangeShapeType="1" noTextEdit="1"/>
              </p:cNvSpPr>
              <p:nvPr/>
            </p:nvSpPr>
            <p:spPr>
              <a:xfrm>
                <a:off x="6784736" y="4146835"/>
                <a:ext cx="2637132" cy="574901"/>
              </a:xfrm>
              <a:prstGeom prst="rect">
                <a:avLst/>
              </a:prstGeom>
              <a:blipFill>
                <a:blip r:embed="rId6"/>
                <a:stretch>
                  <a:fillRect/>
                </a:stretch>
              </a:blipFill>
            </p:spPr>
            <p:txBody>
              <a:bodyPr/>
              <a:lstStyle/>
              <a:p>
                <a:r>
                  <a:rPr lang="en-GB">
                    <a:noFill/>
                  </a:rPr>
                  <a:t> </a:t>
                </a:r>
              </a:p>
            </p:txBody>
          </p:sp>
        </mc:Fallback>
      </mc:AlternateContent>
      <p:sp>
        <p:nvSpPr>
          <p:cNvPr id="26" name="Content Placeholder 2">
            <a:extLst>
              <a:ext uri="{FF2B5EF4-FFF2-40B4-BE49-F238E27FC236}">
                <a16:creationId xmlns:a16="http://schemas.microsoft.com/office/drawing/2014/main" id="{7F5F7E59-48F1-F6DF-18DD-9157BA07EBAF}"/>
              </a:ext>
            </a:extLst>
          </p:cNvPr>
          <p:cNvSpPr txBox="1">
            <a:spLocks/>
          </p:cNvSpPr>
          <p:nvPr/>
        </p:nvSpPr>
        <p:spPr>
          <a:xfrm>
            <a:off x="512627" y="4751749"/>
            <a:ext cx="10794797" cy="972333"/>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4.</a:t>
            </a:r>
            <a:r>
              <a:rPr lang="en-US" sz="2000" b="1" dirty="0"/>
              <a:t>Update Parameters</a:t>
            </a:r>
            <a:r>
              <a:rPr lang="en-US" sz="2000" dirty="0"/>
              <a:t>: Using the gradients, parameters (</a:t>
            </a:r>
            <a:r>
              <a:rPr lang="en-US" sz="2000" dirty="0" err="1"/>
              <a:t>w,b</a:t>
            </a:r>
            <a:r>
              <a:rPr lang="en-US" sz="2000" dirty="0"/>
              <a:t>) are updated</a:t>
            </a:r>
          </a:p>
          <a:p>
            <a:pPr marL="0" indent="0" algn="ctr">
              <a:buNone/>
            </a:pPr>
            <a:r>
              <a:rPr lang="en-US" sz="2000" dirty="0"/>
              <a:t> </a:t>
            </a:r>
            <a:endParaRPr lang="en-US" dirty="0"/>
          </a:p>
        </p:txBody>
      </p:sp>
      <p:cxnSp>
        <p:nvCxnSpPr>
          <p:cNvPr id="30" name="Straight Arrow Connector 29">
            <a:extLst>
              <a:ext uri="{FF2B5EF4-FFF2-40B4-BE49-F238E27FC236}">
                <a16:creationId xmlns:a16="http://schemas.microsoft.com/office/drawing/2014/main" id="{DC2DF456-53DE-8B32-0081-FAA9676459EC}"/>
              </a:ext>
            </a:extLst>
          </p:cNvPr>
          <p:cNvCxnSpPr>
            <a:endCxn id="13" idx="0"/>
          </p:cNvCxnSpPr>
          <p:nvPr/>
        </p:nvCxnSpPr>
        <p:spPr>
          <a:xfrm>
            <a:off x="5099724" y="971304"/>
            <a:ext cx="373473" cy="294780"/>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5118981-3D13-E226-3870-DD90E3A267D7}"/>
              </a:ext>
            </a:extLst>
          </p:cNvPr>
          <p:cNvCxnSpPr/>
          <p:nvPr/>
        </p:nvCxnSpPr>
        <p:spPr>
          <a:xfrm>
            <a:off x="4289533" y="1272522"/>
            <a:ext cx="373473" cy="294780"/>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4CE24C78-2411-366C-0643-E9A714208E1F}"/>
                  </a:ext>
                </a:extLst>
              </p:cNvPr>
              <p:cNvSpPr txBox="1"/>
              <p:nvPr/>
            </p:nvSpPr>
            <p:spPr>
              <a:xfrm>
                <a:off x="2911142" y="5343199"/>
                <a:ext cx="167020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 →</m:t>
                      </m:r>
                      <m:r>
                        <a:rPr lang="en-US" b="0" i="1" smtClean="0">
                          <a:latin typeface="Cambria Math" panose="02040503050406030204" pitchFamily="18" charset="0"/>
                        </a:rPr>
                        <m:t>𝑊</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𝑑𝑊</m:t>
                      </m:r>
                    </m:oMath>
                  </m:oMathPara>
                </a14:m>
                <a:endParaRPr lang="en-GB" dirty="0"/>
              </a:p>
            </p:txBody>
          </p:sp>
        </mc:Choice>
        <mc:Fallback xmlns="">
          <p:sp>
            <p:nvSpPr>
              <p:cNvPr id="35" name="TextBox 34">
                <a:extLst>
                  <a:ext uri="{FF2B5EF4-FFF2-40B4-BE49-F238E27FC236}">
                    <a16:creationId xmlns:a16="http://schemas.microsoft.com/office/drawing/2014/main" id="{4CE24C78-2411-366C-0643-E9A714208E1F}"/>
                  </a:ext>
                </a:extLst>
              </p:cNvPr>
              <p:cNvSpPr txBox="1">
                <a:spLocks noRot="1" noChangeAspect="1" noMove="1" noResize="1" noEditPoints="1" noAdjustHandles="1" noChangeArrowheads="1" noChangeShapeType="1" noTextEdit="1"/>
              </p:cNvSpPr>
              <p:nvPr/>
            </p:nvSpPr>
            <p:spPr>
              <a:xfrm>
                <a:off x="2911142" y="5343199"/>
                <a:ext cx="1670201" cy="276999"/>
              </a:xfrm>
              <a:prstGeom prst="rect">
                <a:avLst/>
              </a:prstGeom>
              <a:blipFill>
                <a:blip r:embed="rId7"/>
                <a:stretch>
                  <a:fillRect l="-2555" r="-2555" b="-1111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2EDF1A33-CAF8-2BD4-87C9-E09487A4B05F}"/>
                  </a:ext>
                </a:extLst>
              </p:cNvPr>
              <p:cNvSpPr txBox="1"/>
              <p:nvPr/>
            </p:nvSpPr>
            <p:spPr>
              <a:xfrm>
                <a:off x="6979857" y="5214947"/>
                <a:ext cx="1904176" cy="5275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𝑑𝑏</m:t>
                          </m:r>
                        </m:den>
                      </m:f>
                    </m:oMath>
                  </m:oMathPara>
                </a14:m>
                <a:endParaRPr lang="en-GB" dirty="0"/>
              </a:p>
            </p:txBody>
          </p:sp>
        </mc:Choice>
        <mc:Fallback xmlns="">
          <p:sp>
            <p:nvSpPr>
              <p:cNvPr id="36" name="TextBox 35">
                <a:extLst>
                  <a:ext uri="{FF2B5EF4-FFF2-40B4-BE49-F238E27FC236}">
                    <a16:creationId xmlns:a16="http://schemas.microsoft.com/office/drawing/2014/main" id="{2EDF1A33-CAF8-2BD4-87C9-E09487A4B05F}"/>
                  </a:ext>
                </a:extLst>
              </p:cNvPr>
              <p:cNvSpPr txBox="1">
                <a:spLocks noRot="1" noChangeAspect="1" noMove="1" noResize="1" noEditPoints="1" noAdjustHandles="1" noChangeArrowheads="1" noChangeShapeType="1" noTextEdit="1"/>
              </p:cNvSpPr>
              <p:nvPr/>
            </p:nvSpPr>
            <p:spPr>
              <a:xfrm>
                <a:off x="6979857" y="5214947"/>
                <a:ext cx="1904176" cy="527580"/>
              </a:xfrm>
              <a:prstGeom prst="rect">
                <a:avLst/>
              </a:prstGeom>
              <a:blipFill>
                <a:blip r:embed="rId8"/>
                <a:stretch>
                  <a:fillRect/>
                </a:stretch>
              </a:blipFill>
            </p:spPr>
            <p:txBody>
              <a:bodyPr/>
              <a:lstStyle/>
              <a:p>
                <a:r>
                  <a:rPr lang="en-GB">
                    <a:noFill/>
                  </a:rPr>
                  <a:t> </a:t>
                </a:r>
              </a:p>
            </p:txBody>
          </p:sp>
        </mc:Fallback>
      </mc:AlternateContent>
      <p:sp>
        <p:nvSpPr>
          <p:cNvPr id="4" name="Content Placeholder 2">
            <a:extLst>
              <a:ext uri="{FF2B5EF4-FFF2-40B4-BE49-F238E27FC236}">
                <a16:creationId xmlns:a16="http://schemas.microsoft.com/office/drawing/2014/main" id="{D8D74F85-1D78-F486-5A93-F81731501E74}"/>
              </a:ext>
            </a:extLst>
          </p:cNvPr>
          <p:cNvSpPr txBox="1">
            <a:spLocks/>
          </p:cNvSpPr>
          <p:nvPr/>
        </p:nvSpPr>
        <p:spPr>
          <a:xfrm>
            <a:off x="493622" y="1909677"/>
            <a:ext cx="10794797" cy="609213"/>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1.</a:t>
            </a:r>
            <a:r>
              <a:rPr lang="en-US" sz="2000" b="1" dirty="0"/>
              <a:t>Random </a:t>
            </a:r>
            <a:r>
              <a:rPr lang="en-US" sz="2000" b="1" dirty="0" err="1"/>
              <a:t>Initialisation</a:t>
            </a:r>
            <a:r>
              <a:rPr lang="en-US" sz="2000" b="1" dirty="0"/>
              <a:t>:</a:t>
            </a:r>
            <a:r>
              <a:rPr lang="en-US" sz="2000" dirty="0"/>
              <a:t> Neural Network assigns random values to W and b.</a:t>
            </a:r>
            <a:endParaRPr lang="en-US" dirty="0"/>
          </a:p>
        </p:txBody>
      </p:sp>
      <p:sp>
        <p:nvSpPr>
          <p:cNvPr id="5" name="Content Placeholder 2">
            <a:extLst>
              <a:ext uri="{FF2B5EF4-FFF2-40B4-BE49-F238E27FC236}">
                <a16:creationId xmlns:a16="http://schemas.microsoft.com/office/drawing/2014/main" id="{D39D1D63-BFE8-53E9-E13F-6974DF339F2B}"/>
              </a:ext>
            </a:extLst>
          </p:cNvPr>
          <p:cNvSpPr txBox="1">
            <a:spLocks/>
          </p:cNvSpPr>
          <p:nvPr/>
        </p:nvSpPr>
        <p:spPr>
          <a:xfrm>
            <a:off x="512627" y="5728692"/>
            <a:ext cx="10794797" cy="609213"/>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5.</a:t>
            </a:r>
            <a:r>
              <a:rPr lang="en-US" sz="2000" b="1" dirty="0"/>
              <a:t>Repeat 2-4 for a set number of “Epochs”</a:t>
            </a:r>
            <a:endParaRPr lang="en-US" dirty="0"/>
          </a:p>
        </p:txBody>
      </p:sp>
    </p:spTree>
    <p:extLst>
      <p:ext uri="{BB962C8B-B14F-4D97-AF65-F5344CB8AC3E}">
        <p14:creationId xmlns:p14="http://schemas.microsoft.com/office/powerpoint/2010/main" val="2418096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 presetClass="entr" presetSubtype="0"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childTnLst>
                                </p:cTn>
                              </p:par>
                              <p:par>
                                <p:cTn id="26" presetID="10" presetClass="entr" presetSubtype="0"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8" grpId="0"/>
      <p:bldP spid="23" grpId="0"/>
      <p:bldP spid="24" grpId="0"/>
      <p:bldP spid="25" grpId="0"/>
      <p:bldP spid="26" grpId="0"/>
      <p:bldP spid="35" grpId="0"/>
      <p:bldP spid="36" grpId="0"/>
      <p:bldP spid="4"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DE1B3-C7C9-F944-A2A5-96292D579B33}"/>
              </a:ext>
            </a:extLst>
          </p:cNvPr>
          <p:cNvSpPr>
            <a:spLocks noGrp="1"/>
          </p:cNvSpPr>
          <p:nvPr>
            <p:ph type="title"/>
          </p:nvPr>
        </p:nvSpPr>
        <p:spPr/>
        <p:txBody>
          <a:bodyPr/>
          <a:lstStyle/>
          <a:p>
            <a:r>
              <a:rPr lang="en-US"/>
              <a:t>Logistic Regression</a:t>
            </a:r>
          </a:p>
        </p:txBody>
      </p:sp>
      <p:sp>
        <p:nvSpPr>
          <p:cNvPr id="6" name="Slide Number Placeholder 85">
            <a:extLst>
              <a:ext uri="{FF2B5EF4-FFF2-40B4-BE49-F238E27FC236}">
                <a16:creationId xmlns:a16="http://schemas.microsoft.com/office/drawing/2014/main" id="{3476CAFD-6B0F-1901-97AE-990A1B0EBE45}"/>
              </a:ext>
            </a:extLst>
          </p:cNvPr>
          <p:cNvSpPr>
            <a:spLocks noGrp="1"/>
          </p:cNvSpPr>
          <p:nvPr>
            <p:ph type="sldNum" sz="quarter" idx="12"/>
          </p:nvPr>
        </p:nvSpPr>
        <p:spPr>
          <a:xfrm>
            <a:off x="8180438" y="6376097"/>
            <a:ext cx="3487994" cy="365125"/>
          </a:xfrm>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26</a:t>
            </a:fld>
            <a:endParaRPr lang="en-US" dirty="0">
              <a:solidFill>
                <a:schemeClr val="tx1">
                  <a:lumMod val="75000"/>
                </a:schemeClr>
              </a:solidFill>
              <a:latin typeface="Euphemia" panose="020B0503040102020104" pitchFamily="34" charset="0"/>
            </a:endParaRPr>
          </a:p>
        </p:txBody>
      </p:sp>
    </p:spTree>
    <p:extLst>
      <p:ext uri="{BB962C8B-B14F-4D97-AF65-F5344CB8AC3E}">
        <p14:creationId xmlns:p14="http://schemas.microsoft.com/office/powerpoint/2010/main" val="15780467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87ABE-4233-5741-B4FC-CCD8DF2E124D}"/>
              </a:ext>
            </a:extLst>
          </p:cNvPr>
          <p:cNvSpPr>
            <a:spLocks noGrp="1"/>
          </p:cNvSpPr>
          <p:nvPr>
            <p:ph type="title"/>
          </p:nvPr>
        </p:nvSpPr>
        <p:spPr>
          <a:xfrm>
            <a:off x="235527" y="137752"/>
            <a:ext cx="7036130" cy="666605"/>
          </a:xfrm>
        </p:spPr>
        <p:txBody>
          <a:bodyPr/>
          <a:lstStyle/>
          <a:p>
            <a:r>
              <a:rPr lang="en-US" dirty="0"/>
              <a:t>Logistic Regression: Recap</a:t>
            </a:r>
          </a:p>
        </p:txBody>
      </p:sp>
      <p:pic>
        <p:nvPicPr>
          <p:cNvPr id="5" name="Picture 4">
            <a:extLst>
              <a:ext uri="{FF2B5EF4-FFF2-40B4-BE49-F238E27FC236}">
                <a16:creationId xmlns:a16="http://schemas.microsoft.com/office/drawing/2014/main" id="{C40DA1EF-DBE5-AC4F-81F0-CA725233C9F5}"/>
              </a:ext>
            </a:extLst>
          </p:cNvPr>
          <p:cNvPicPr>
            <a:picLocks noChangeAspect="1"/>
          </p:cNvPicPr>
          <p:nvPr/>
        </p:nvPicPr>
        <p:blipFill>
          <a:blip r:embed="rId2"/>
          <a:stretch>
            <a:fillRect/>
          </a:stretch>
        </p:blipFill>
        <p:spPr>
          <a:xfrm>
            <a:off x="415636" y="953986"/>
            <a:ext cx="4572000" cy="4572000"/>
          </a:xfrm>
          <a:prstGeom prst="rect">
            <a:avLst/>
          </a:prstGeom>
        </p:spPr>
      </p:pic>
      <p:sp>
        <p:nvSpPr>
          <p:cNvPr id="6" name="TextBox 5">
            <a:extLst>
              <a:ext uri="{FF2B5EF4-FFF2-40B4-BE49-F238E27FC236}">
                <a16:creationId xmlns:a16="http://schemas.microsoft.com/office/drawing/2014/main" id="{A208C9D8-E86E-4344-8808-D8AF33BDAC51}"/>
              </a:ext>
            </a:extLst>
          </p:cNvPr>
          <p:cNvSpPr txBox="1"/>
          <p:nvPr/>
        </p:nvSpPr>
        <p:spPr>
          <a:xfrm>
            <a:off x="4954650" y="1711873"/>
            <a:ext cx="6821714" cy="400110"/>
          </a:xfrm>
          <a:prstGeom prst="rect">
            <a:avLst/>
          </a:prstGeom>
          <a:noFill/>
        </p:spPr>
        <p:txBody>
          <a:bodyPr wrap="square" rtlCol="0">
            <a:spAutoFit/>
          </a:bodyPr>
          <a:lstStyle/>
          <a:p>
            <a:pPr algn="l"/>
            <a:r>
              <a:rPr lang="en-US" sz="2000" dirty="0"/>
              <a:t>We want to predict the probability that the engine will work.</a:t>
            </a:r>
          </a:p>
        </p:txBody>
      </p:sp>
      <p:sp>
        <p:nvSpPr>
          <p:cNvPr id="17" name="Oval 16">
            <a:extLst>
              <a:ext uri="{FF2B5EF4-FFF2-40B4-BE49-F238E27FC236}">
                <a16:creationId xmlns:a16="http://schemas.microsoft.com/office/drawing/2014/main" id="{6F4AB0B5-40FF-1646-8B8A-ADBC539F0630}"/>
              </a:ext>
            </a:extLst>
          </p:cNvPr>
          <p:cNvSpPr/>
          <p:nvPr/>
        </p:nvSpPr>
        <p:spPr>
          <a:xfrm>
            <a:off x="3585028" y="3239986"/>
            <a:ext cx="232229" cy="232229"/>
          </a:xfrm>
          <a:prstGeom prst="ellipse">
            <a:avLst/>
          </a:prstGeom>
          <a:noFill/>
          <a:ln w="28575">
            <a:solidFill>
              <a:schemeClr val="tx1"/>
            </a:solidFill>
          </a:ln>
          <a:effectLst>
            <a:glow rad="139700">
              <a:schemeClr val="accent2">
                <a:satMod val="175000"/>
                <a:alpha val="40000"/>
              </a:schemeClr>
            </a:glow>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8" name="Oval 17">
            <a:extLst>
              <a:ext uri="{FF2B5EF4-FFF2-40B4-BE49-F238E27FC236}">
                <a16:creationId xmlns:a16="http://schemas.microsoft.com/office/drawing/2014/main" id="{BE75DA61-613E-0142-88F0-4AC9ADC00962}"/>
              </a:ext>
            </a:extLst>
          </p:cNvPr>
          <p:cNvSpPr/>
          <p:nvPr/>
        </p:nvSpPr>
        <p:spPr>
          <a:xfrm>
            <a:off x="6337440" y="3525998"/>
            <a:ext cx="232229" cy="232229"/>
          </a:xfrm>
          <a:prstGeom prst="ellipse">
            <a:avLst/>
          </a:prstGeom>
          <a:noFill/>
          <a:ln w="28575">
            <a:solidFill>
              <a:schemeClr val="tx1"/>
            </a:solidFill>
          </a:ln>
          <a:effectLst>
            <a:glow rad="139700">
              <a:schemeClr val="accent2">
                <a:satMod val="175000"/>
                <a:alpha val="40000"/>
              </a:schemeClr>
            </a:glow>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9" name="TextBox 18">
            <a:extLst>
              <a:ext uri="{FF2B5EF4-FFF2-40B4-BE49-F238E27FC236}">
                <a16:creationId xmlns:a16="http://schemas.microsoft.com/office/drawing/2014/main" id="{9E507A1E-AD8B-6641-89F4-1E96AB717A56}"/>
              </a:ext>
            </a:extLst>
          </p:cNvPr>
          <p:cNvSpPr txBox="1"/>
          <p:nvPr/>
        </p:nvSpPr>
        <p:spPr>
          <a:xfrm>
            <a:off x="6854234" y="3411279"/>
            <a:ext cx="3164649" cy="461665"/>
          </a:xfrm>
          <a:prstGeom prst="rect">
            <a:avLst/>
          </a:prstGeom>
          <a:noFill/>
        </p:spPr>
        <p:txBody>
          <a:bodyPr wrap="none" rtlCol="0">
            <a:spAutoFit/>
          </a:bodyPr>
          <a:lstStyle/>
          <a:p>
            <a:pPr algn="l"/>
            <a:r>
              <a:rPr lang="en-US" sz="2400" dirty="0"/>
              <a:t>Will this engine work?</a:t>
            </a:r>
          </a:p>
        </p:txBody>
      </p:sp>
      <p:sp>
        <p:nvSpPr>
          <p:cNvPr id="20" name="TextBox 19">
            <a:extLst>
              <a:ext uri="{FF2B5EF4-FFF2-40B4-BE49-F238E27FC236}">
                <a16:creationId xmlns:a16="http://schemas.microsoft.com/office/drawing/2014/main" id="{EEB26332-0891-A645-BE72-F0166251F1BF}"/>
              </a:ext>
            </a:extLst>
          </p:cNvPr>
          <p:cNvSpPr txBox="1"/>
          <p:nvPr/>
        </p:nvSpPr>
        <p:spPr>
          <a:xfrm>
            <a:off x="415636" y="5925127"/>
            <a:ext cx="4188967" cy="400110"/>
          </a:xfrm>
          <a:prstGeom prst="rect">
            <a:avLst/>
          </a:prstGeom>
          <a:noFill/>
        </p:spPr>
        <p:txBody>
          <a:bodyPr wrap="none" rtlCol="0">
            <a:spAutoFit/>
          </a:bodyPr>
          <a:lstStyle/>
          <a:p>
            <a:pPr algn="l"/>
            <a:r>
              <a:rPr lang="en-US" sz="2000" dirty="0">
                <a:latin typeface="Arial" panose="020B0604020202020204" pitchFamily="34" charset="0"/>
                <a:cs typeface="Arial" panose="020B0604020202020204" pitchFamily="34" charset="0"/>
              </a:rPr>
              <a:t>Do this using </a:t>
            </a:r>
            <a:r>
              <a:rPr lang="en-US" sz="2000" b="1" dirty="0">
                <a:latin typeface="Arial" panose="020B0604020202020204" pitchFamily="34" charset="0"/>
                <a:cs typeface="Arial" panose="020B0604020202020204" pitchFamily="34" charset="0"/>
              </a:rPr>
              <a:t>Logistic Regression</a:t>
            </a:r>
            <a:endParaRPr lang="en-US" sz="2000" dirty="0">
              <a:latin typeface="Arial" panose="020B0604020202020204" pitchFamily="34" charset="0"/>
              <a:cs typeface="Arial" panose="020B0604020202020204" pitchFamily="34" charset="0"/>
            </a:endParaRPr>
          </a:p>
        </p:txBody>
      </p:sp>
      <p:cxnSp>
        <p:nvCxnSpPr>
          <p:cNvPr id="22" name="Straight Connector 21">
            <a:extLst>
              <a:ext uri="{FF2B5EF4-FFF2-40B4-BE49-F238E27FC236}">
                <a16:creationId xmlns:a16="http://schemas.microsoft.com/office/drawing/2014/main" id="{A82B9F15-2545-C443-AFB3-F22E6EC0B6D0}"/>
              </a:ext>
            </a:extLst>
          </p:cNvPr>
          <p:cNvCxnSpPr/>
          <p:nvPr/>
        </p:nvCxnSpPr>
        <p:spPr>
          <a:xfrm flipV="1">
            <a:off x="1210962" y="2187146"/>
            <a:ext cx="3150973" cy="1856324"/>
          </a:xfrm>
          <a:prstGeom prst="line">
            <a:avLst/>
          </a:prstGeom>
          <a:ln w="6032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D9F0DBF9-0ACB-428A-8975-590C5E462A40}"/>
                  </a:ext>
                </a:extLst>
              </p14:cNvPr>
              <p14:cNvContentPartPr/>
              <p14:nvPr/>
            </p14:nvContentPartPr>
            <p14:xfrm>
              <a:off x="1765440" y="1886040"/>
              <a:ext cx="2590920" cy="2254680"/>
            </p14:xfrm>
          </p:contentPart>
        </mc:Choice>
        <mc:Fallback xmlns="">
          <p:pic>
            <p:nvPicPr>
              <p:cNvPr id="7" name="Ink 6">
                <a:extLst>
                  <a:ext uri="{FF2B5EF4-FFF2-40B4-BE49-F238E27FC236}">
                    <a16:creationId xmlns:a16="http://schemas.microsoft.com/office/drawing/2014/main" id="{D9F0DBF9-0ACB-428A-8975-590C5E462A40}"/>
                  </a:ext>
                </a:extLst>
              </p:cNvPr>
              <p:cNvPicPr/>
              <p:nvPr/>
            </p:nvPicPr>
            <p:blipFill>
              <a:blip r:embed="rId8"/>
              <a:stretch>
                <a:fillRect/>
              </a:stretch>
            </p:blipFill>
            <p:spPr>
              <a:xfrm>
                <a:off x="1756080" y="1876680"/>
                <a:ext cx="2609640" cy="2273400"/>
              </a:xfrm>
              <a:prstGeom prst="rect">
                <a:avLst/>
              </a:prstGeom>
            </p:spPr>
          </p:pic>
        </mc:Fallback>
      </mc:AlternateContent>
      <p:sp>
        <p:nvSpPr>
          <p:cNvPr id="4" name="Slide Number Placeholder 85">
            <a:extLst>
              <a:ext uri="{FF2B5EF4-FFF2-40B4-BE49-F238E27FC236}">
                <a16:creationId xmlns:a16="http://schemas.microsoft.com/office/drawing/2014/main" id="{A890683F-77B5-BAE5-F9F2-F6959F9F586C}"/>
              </a:ext>
            </a:extLst>
          </p:cNvPr>
          <p:cNvSpPr>
            <a:spLocks noGrp="1"/>
          </p:cNvSpPr>
          <p:nvPr>
            <p:ph type="sldNum" sz="quarter" idx="12"/>
          </p:nvPr>
        </p:nvSpPr>
        <p:spPr>
          <a:xfrm>
            <a:off x="8180438" y="6376097"/>
            <a:ext cx="3487994" cy="365125"/>
          </a:xfrm>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27</a:t>
            </a:fld>
            <a:endParaRPr lang="en-US" dirty="0">
              <a:solidFill>
                <a:schemeClr val="tx1">
                  <a:lumMod val="75000"/>
                </a:schemeClr>
              </a:solidFill>
              <a:latin typeface="Euphemia" panose="020B0503040102020104" pitchFamily="34" charset="0"/>
            </a:endParaRPr>
          </a:p>
        </p:txBody>
      </p:sp>
    </p:spTree>
    <p:extLst>
      <p:ext uri="{BB962C8B-B14F-4D97-AF65-F5344CB8AC3E}">
        <p14:creationId xmlns:p14="http://schemas.microsoft.com/office/powerpoint/2010/main" val="35651504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0904C-8391-F24F-8823-FE26EA45BDE2}"/>
              </a:ext>
            </a:extLst>
          </p:cNvPr>
          <p:cNvSpPr>
            <a:spLocks noGrp="1"/>
          </p:cNvSpPr>
          <p:nvPr>
            <p:ph type="title"/>
          </p:nvPr>
        </p:nvSpPr>
        <p:spPr>
          <a:xfrm>
            <a:off x="235527" y="137752"/>
            <a:ext cx="8487559" cy="666605"/>
          </a:xfrm>
        </p:spPr>
        <p:txBody>
          <a:bodyPr/>
          <a:lstStyle/>
          <a:p>
            <a:r>
              <a:rPr lang="en-US" dirty="0"/>
              <a:t>Linear regression or Logistic Regression?</a:t>
            </a:r>
          </a:p>
        </p:txBody>
      </p:sp>
      <p:sp>
        <p:nvSpPr>
          <p:cNvPr id="4" name="TextBox 3">
            <a:extLst>
              <a:ext uri="{FF2B5EF4-FFF2-40B4-BE49-F238E27FC236}">
                <a16:creationId xmlns:a16="http://schemas.microsoft.com/office/drawing/2014/main" id="{89E3FDA0-6F37-704D-97F1-114AEA3EB6A2}"/>
              </a:ext>
            </a:extLst>
          </p:cNvPr>
          <p:cNvSpPr txBox="1"/>
          <p:nvPr/>
        </p:nvSpPr>
        <p:spPr>
          <a:xfrm>
            <a:off x="478971" y="1291771"/>
            <a:ext cx="7621189" cy="400110"/>
          </a:xfrm>
          <a:prstGeom prst="rect">
            <a:avLst/>
          </a:prstGeom>
          <a:noFill/>
        </p:spPr>
        <p:txBody>
          <a:bodyPr wrap="none" rtlCol="0">
            <a:spAutoFit/>
          </a:bodyPr>
          <a:lstStyle/>
          <a:p>
            <a:pPr algn="l"/>
            <a:r>
              <a:rPr lang="en-US" sz="2000" dirty="0">
                <a:latin typeface="Arial" panose="020B0604020202020204" pitchFamily="34" charset="0"/>
                <a:cs typeface="Arial" panose="020B0604020202020204" pitchFamily="34" charset="0"/>
              </a:rPr>
              <a:t>We want to predict a probability that is either 0 = 0% or 1 = 100%.</a:t>
            </a:r>
          </a:p>
        </p:txBody>
      </p:sp>
      <p:sp>
        <p:nvSpPr>
          <p:cNvPr id="5" name="TextBox 4">
            <a:extLst>
              <a:ext uri="{FF2B5EF4-FFF2-40B4-BE49-F238E27FC236}">
                <a16:creationId xmlns:a16="http://schemas.microsoft.com/office/drawing/2014/main" id="{3A06755D-1F87-454E-8FA2-C853401F8C25}"/>
              </a:ext>
            </a:extLst>
          </p:cNvPr>
          <p:cNvSpPr txBox="1"/>
          <p:nvPr/>
        </p:nvSpPr>
        <p:spPr>
          <a:xfrm>
            <a:off x="478971" y="2010017"/>
            <a:ext cx="7332457" cy="400110"/>
          </a:xfrm>
          <a:prstGeom prst="rect">
            <a:avLst/>
          </a:prstGeom>
          <a:noFill/>
        </p:spPr>
        <p:txBody>
          <a:bodyPr wrap="none" rtlCol="0">
            <a:spAutoFit/>
          </a:bodyPr>
          <a:lstStyle/>
          <a:p>
            <a:pPr algn="l"/>
            <a:r>
              <a:rPr lang="en-US" sz="2000" dirty="0">
                <a:latin typeface="Arial" panose="020B0604020202020204" pitchFamily="34" charset="0"/>
                <a:cs typeface="Arial" panose="020B0604020202020204" pitchFamily="34" charset="0"/>
              </a:rPr>
              <a:t>Linear regression gave us a value that </a:t>
            </a:r>
            <a:r>
              <a:rPr lang="en-US" sz="2000" b="1" dirty="0">
                <a:latin typeface="Arial" panose="020B0604020202020204" pitchFamily="34" charset="0"/>
                <a:cs typeface="Arial" panose="020B0604020202020204" pitchFamily="34" charset="0"/>
              </a:rPr>
              <a:t>is not between 0 and 1</a:t>
            </a:r>
            <a:endParaRPr lang="en-US" sz="2000" dirty="0">
              <a:latin typeface="Arial" panose="020B0604020202020204" pitchFamily="34" charset="0"/>
              <a:cs typeface="Arial" panose="020B0604020202020204" pitchFamily="34" charset="0"/>
            </a:endParaRPr>
          </a:p>
        </p:txBody>
      </p:sp>
      <p:grpSp>
        <p:nvGrpSpPr>
          <p:cNvPr id="8" name="Group 7">
            <a:extLst>
              <a:ext uri="{FF2B5EF4-FFF2-40B4-BE49-F238E27FC236}">
                <a16:creationId xmlns:a16="http://schemas.microsoft.com/office/drawing/2014/main" id="{3D96DC9E-2CB3-1B48-9FFE-CB6AB83890FB}"/>
              </a:ext>
            </a:extLst>
          </p:cNvPr>
          <p:cNvGrpSpPr/>
          <p:nvPr/>
        </p:nvGrpSpPr>
        <p:grpSpPr>
          <a:xfrm>
            <a:off x="2900516" y="2548608"/>
            <a:ext cx="5541843" cy="540805"/>
            <a:chOff x="1709057" y="2929650"/>
            <a:chExt cx="4590327" cy="766119"/>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C7E2DCA-FCFC-4542-8CC4-520BC32DC484}"/>
                    </a:ext>
                  </a:extLst>
                </p:cNvPr>
                <p:cNvSpPr txBox="1"/>
                <p:nvPr/>
              </p:nvSpPr>
              <p:spPr>
                <a:xfrm>
                  <a:off x="1808220" y="3066119"/>
                  <a:ext cx="4490919" cy="5232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cs typeface="Arial" panose="020B0604020202020204" pitchFamily="34" charset="0"/>
                              </a:rPr>
                            </m:ctrlPr>
                          </m:accPr>
                          <m:e>
                            <m:r>
                              <a:rPr lang="en-US" b="0" i="1" smtClean="0">
                                <a:latin typeface="Cambria Math" panose="02040503050406030204" pitchFamily="18" charset="0"/>
                                <a:cs typeface="Arial" panose="020B0604020202020204" pitchFamily="34" charset="0"/>
                              </a:rPr>
                              <m:t>𝑦</m:t>
                            </m:r>
                          </m:e>
                        </m:acc>
                        <m:r>
                          <a:rPr lang="en-US" b="0" i="1" smtClean="0">
                            <a:latin typeface="Cambria Math" panose="02040503050406030204" pitchFamily="18" charset="0"/>
                            <a:cs typeface="Arial" panose="020B0604020202020204" pitchFamily="34" charset="0"/>
                          </a:rPr>
                          <m:t>=</m:t>
                        </m:r>
                        <m:sSub>
                          <m:sSubPr>
                            <m:ctrlPr>
                              <a:rPr lang="en-US" i="1">
                                <a:latin typeface="Cambria Math" panose="02040503050406030204" pitchFamily="18" charset="0"/>
                              </a:rPr>
                            </m:ctrlPr>
                          </m:sSubPr>
                          <m:e>
                            <m:r>
                              <a:rPr lang="en-GB" i="1">
                                <a:latin typeface="Cambria Math" panose="02040503050406030204" pitchFamily="18" charset="0"/>
                              </a:rPr>
                              <m:t>𝑤</m:t>
                            </m:r>
                          </m:e>
                          <m:sub>
                            <m:r>
                              <a:rPr lang="en-GB" i="1">
                                <a:latin typeface="Cambria Math" panose="02040503050406030204" pitchFamily="18" charset="0"/>
                              </a:rPr>
                              <m:t>1</m:t>
                            </m:r>
                          </m:sub>
                        </m:sSub>
                        <m:sSub>
                          <m:sSubPr>
                            <m:ctrlPr>
                              <a:rPr lang="en-US"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m:t>
                            </m:r>
                          </m:sub>
                        </m:sSub>
                        <m:r>
                          <a:rPr lang="en-GB" i="1">
                            <a:latin typeface="Cambria Math" panose="02040503050406030204" pitchFamily="18" charset="0"/>
                          </a:rPr>
                          <m:t>+</m:t>
                        </m:r>
                        <m:sSub>
                          <m:sSubPr>
                            <m:ctrlPr>
                              <a:rPr lang="en-US" i="1">
                                <a:latin typeface="Cambria Math" panose="02040503050406030204" pitchFamily="18" charset="0"/>
                              </a:rPr>
                            </m:ctrlPr>
                          </m:sSubPr>
                          <m:e>
                            <m:r>
                              <a:rPr lang="en-GB" i="1">
                                <a:latin typeface="Cambria Math" panose="02040503050406030204" pitchFamily="18" charset="0"/>
                              </a:rPr>
                              <m:t>𝑤</m:t>
                            </m:r>
                          </m:e>
                          <m:sub>
                            <m:r>
                              <a:rPr lang="en-GB" i="1">
                                <a:latin typeface="Cambria Math" panose="02040503050406030204" pitchFamily="18" charset="0"/>
                              </a:rPr>
                              <m:t>2</m:t>
                            </m:r>
                          </m:sub>
                        </m:sSub>
                        <m:sSub>
                          <m:sSubPr>
                            <m:ctrlPr>
                              <a:rPr lang="en-US"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2</m:t>
                            </m:r>
                          </m:sub>
                        </m:sSub>
                        <m:r>
                          <a:rPr lang="en-GB" i="1">
                            <a:latin typeface="Cambria Math" panose="02040503050406030204" pitchFamily="18" charset="0"/>
                          </a:rPr>
                          <m:t>+</m:t>
                        </m:r>
                        <m:sSub>
                          <m:sSubPr>
                            <m:ctrlPr>
                              <a:rPr lang="en-US" i="1">
                                <a:latin typeface="Cambria Math" panose="02040503050406030204" pitchFamily="18" charset="0"/>
                              </a:rPr>
                            </m:ctrlPr>
                          </m:sSubPr>
                          <m:e>
                            <m:r>
                              <a:rPr lang="en-GB" i="1">
                                <a:latin typeface="Cambria Math" panose="02040503050406030204" pitchFamily="18" charset="0"/>
                              </a:rPr>
                              <m:t>𝑤</m:t>
                            </m:r>
                          </m:e>
                          <m:sub>
                            <m:r>
                              <a:rPr lang="en-GB" i="1">
                                <a:latin typeface="Cambria Math" panose="02040503050406030204" pitchFamily="18" charset="0"/>
                              </a:rPr>
                              <m:t>3</m:t>
                            </m:r>
                          </m:sub>
                        </m:sSub>
                        <m:sSub>
                          <m:sSubPr>
                            <m:ctrlPr>
                              <a:rPr lang="en-US"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3</m:t>
                            </m:r>
                          </m:sub>
                        </m:sSub>
                        <m:r>
                          <a:rPr lang="en-GB" i="1">
                            <a:latin typeface="Cambria Math" panose="02040503050406030204" pitchFamily="18" charset="0"/>
                          </a:rPr>
                          <m:t>+…+</m:t>
                        </m:r>
                        <m:sSub>
                          <m:sSubPr>
                            <m:ctrlPr>
                              <a:rPr lang="en-US" i="1">
                                <a:latin typeface="Cambria Math" panose="02040503050406030204" pitchFamily="18" charset="0"/>
                              </a:rPr>
                            </m:ctrlPr>
                          </m:sSubPr>
                          <m:e>
                            <m:r>
                              <a:rPr lang="en-GB" i="1">
                                <a:latin typeface="Cambria Math" panose="02040503050406030204" pitchFamily="18" charset="0"/>
                              </a:rPr>
                              <m:t>𝑤</m:t>
                            </m:r>
                          </m:e>
                          <m:sub>
                            <m:r>
                              <a:rPr lang="en-GB" i="1">
                                <a:latin typeface="Cambria Math" panose="02040503050406030204" pitchFamily="18" charset="0"/>
                              </a:rPr>
                              <m:t>𝑛</m:t>
                            </m:r>
                          </m:sub>
                        </m:sSub>
                        <m:sSub>
                          <m:sSubPr>
                            <m:ctrlPr>
                              <a:rPr lang="en-US"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𝑛</m:t>
                            </m:r>
                          </m:sub>
                        </m:sSub>
                        <m:r>
                          <a:rPr lang="en-GB" i="1">
                            <a:latin typeface="Cambria Math" panose="02040503050406030204" pitchFamily="18" charset="0"/>
                          </a:rPr>
                          <m:t>+</m:t>
                        </m:r>
                        <m:r>
                          <a:rPr lang="en-GB" b="1" i="1">
                            <a:latin typeface="Cambria Math" panose="02040503050406030204" pitchFamily="18" charset="0"/>
                          </a:rPr>
                          <m:t>𝒃</m:t>
                        </m:r>
                        <m:r>
                          <m:rPr>
                            <m:nor/>
                          </m:rPr>
                          <a:rPr lang="en-US" b="0" i="0" smtClean="0">
                            <a:latin typeface="Cambria Math" panose="02040503050406030204" pitchFamily="18" charset="0"/>
                          </a:rPr>
                          <m:t> </m:t>
                        </m:r>
                        <m:r>
                          <m:rPr>
                            <m:nor/>
                          </m:rPr>
                          <a:rPr lang="en-US" dirty="0">
                            <a:latin typeface="Arial" panose="020B0604020202020204" pitchFamily="34" charset="0"/>
                            <a:cs typeface="Arial" panose="020B0604020202020204" pitchFamily="34" charset="0"/>
                          </a:rPr>
                          <m:t>=</m:t>
                        </m:r>
                        <m:r>
                          <m:rPr>
                            <m:nor/>
                          </m:rPr>
                          <a:rPr lang="en-US" dirty="0">
                            <a:solidFill>
                              <a:schemeClr val="bg1"/>
                            </a:solidFill>
                          </a:rPr>
                          <m:t> </m:t>
                        </m:r>
                        <m:sSup>
                          <m:sSupPr>
                            <m:ctrlPr>
                              <a:rPr lang="en-US" i="1">
                                <a:latin typeface="Cambria Math" panose="02040503050406030204" pitchFamily="18" charset="0"/>
                              </a:rPr>
                            </m:ctrlPr>
                          </m:sSupPr>
                          <m:e>
                            <m:r>
                              <a:rPr lang="en-US" i="1">
                                <a:latin typeface="Cambria Math" panose="02040503050406030204" pitchFamily="18" charset="0"/>
                              </a:rPr>
                              <m:t>𝑊</m:t>
                            </m:r>
                          </m:e>
                          <m:sup>
                            <m:r>
                              <a:rPr lang="en-US" i="1">
                                <a:latin typeface="Cambria Math" panose="02040503050406030204" pitchFamily="18" charset="0"/>
                              </a:rPr>
                              <m:t>𝑇</m:t>
                            </m:r>
                          </m:sup>
                        </m:sSup>
                        <m:r>
                          <a:rPr lang="en-US" i="1">
                            <a:latin typeface="Cambria Math" panose="02040503050406030204" pitchFamily="18" charset="0"/>
                          </a:rPr>
                          <m:t>𝑋</m:t>
                        </m:r>
                        <m:r>
                          <m:rPr>
                            <m:nor/>
                          </m:rPr>
                          <a:rPr lang="en-US" dirty="0">
                            <a:latin typeface="Arial" panose="020B0604020202020204" pitchFamily="34" charset="0"/>
                            <a:cs typeface="Arial" panose="020B0604020202020204" pitchFamily="34" charset="0"/>
                          </a:rPr>
                          <m:t>+</m:t>
                        </m:r>
                        <m:r>
                          <m:rPr>
                            <m:nor/>
                          </m:rPr>
                          <a:rPr lang="en-US" dirty="0">
                            <a:latin typeface="Arial" panose="020B0604020202020204" pitchFamily="34" charset="0"/>
                            <a:cs typeface="Arial" panose="020B0604020202020204" pitchFamily="34" charset="0"/>
                          </a:rPr>
                          <m:t>b</m:t>
                        </m:r>
                      </m:oMath>
                    </m:oMathPara>
                  </a14:m>
                  <a:endParaRPr lang="en-US" dirty="0">
                    <a:latin typeface="Arial" panose="020B0604020202020204" pitchFamily="34" charset="0"/>
                    <a:cs typeface="Arial" panose="020B0604020202020204" pitchFamily="34" charset="0"/>
                  </a:endParaRPr>
                </a:p>
              </p:txBody>
            </p:sp>
          </mc:Choice>
          <mc:Fallback xmlns="">
            <p:sp>
              <p:nvSpPr>
                <p:cNvPr id="6" name="TextBox 5">
                  <a:extLst>
                    <a:ext uri="{FF2B5EF4-FFF2-40B4-BE49-F238E27FC236}">
                      <a16:creationId xmlns:a16="http://schemas.microsoft.com/office/drawing/2014/main" id="{CC7E2DCA-FCFC-4542-8CC4-520BC32DC484}"/>
                    </a:ext>
                  </a:extLst>
                </p:cNvPr>
                <p:cNvSpPr txBox="1">
                  <a:spLocks noRot="1" noChangeAspect="1" noMove="1" noResize="1" noEditPoints="1" noAdjustHandles="1" noChangeArrowheads="1" noChangeShapeType="1" noTextEdit="1"/>
                </p:cNvSpPr>
                <p:nvPr/>
              </p:nvSpPr>
              <p:spPr>
                <a:xfrm>
                  <a:off x="1808220" y="3066119"/>
                  <a:ext cx="4490919" cy="523206"/>
                </a:xfrm>
                <a:prstGeom prst="rect">
                  <a:avLst/>
                </a:prstGeom>
                <a:blipFill>
                  <a:blip r:embed="rId2"/>
                  <a:stretch>
                    <a:fillRect t="-5000" b="-8333"/>
                  </a:stretch>
                </a:blipFill>
              </p:spPr>
              <p:txBody>
                <a:bodyPr/>
                <a:lstStyle/>
                <a:p>
                  <a:r>
                    <a:rPr lang="en-GB">
                      <a:noFill/>
                    </a:rPr>
                    <a:t> </a:t>
                  </a:r>
                </a:p>
              </p:txBody>
            </p:sp>
          </mc:Fallback>
        </mc:AlternateContent>
        <p:sp>
          <p:nvSpPr>
            <p:cNvPr id="7" name="Rounded Rectangle 6">
              <a:extLst>
                <a:ext uri="{FF2B5EF4-FFF2-40B4-BE49-F238E27FC236}">
                  <a16:creationId xmlns:a16="http://schemas.microsoft.com/office/drawing/2014/main" id="{7DCDA14E-543A-654F-89D5-492AFC097CC4}"/>
                </a:ext>
              </a:extLst>
            </p:cNvPr>
            <p:cNvSpPr/>
            <p:nvPr/>
          </p:nvSpPr>
          <p:spPr>
            <a:xfrm>
              <a:off x="1709057" y="2929650"/>
              <a:ext cx="4590327" cy="766119"/>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latin typeface="Arial" panose="020B0604020202020204" pitchFamily="34" charset="0"/>
                <a:cs typeface="Arial" panose="020B0604020202020204" pitchFamily="34" charset="0"/>
              </a:endParaRPr>
            </a:p>
          </p:txBody>
        </p:sp>
      </p:grpSp>
      <p:sp>
        <p:nvSpPr>
          <p:cNvPr id="9" name="TextBox 8">
            <a:extLst>
              <a:ext uri="{FF2B5EF4-FFF2-40B4-BE49-F238E27FC236}">
                <a16:creationId xmlns:a16="http://schemas.microsoft.com/office/drawing/2014/main" id="{6C4C95D0-ED74-EE41-8A9A-518AEA95ED3F}"/>
              </a:ext>
            </a:extLst>
          </p:cNvPr>
          <p:cNvSpPr txBox="1"/>
          <p:nvPr/>
        </p:nvSpPr>
        <p:spPr>
          <a:xfrm>
            <a:off x="548970" y="3348241"/>
            <a:ext cx="10246849" cy="707886"/>
          </a:xfrm>
          <a:prstGeom prst="rect">
            <a:avLst/>
          </a:prstGeom>
          <a:noFill/>
        </p:spPr>
        <p:txBody>
          <a:bodyPr wrap="square" rtlCol="0">
            <a:spAutoFit/>
          </a:bodyPr>
          <a:lstStyle/>
          <a:p>
            <a:pPr algn="l"/>
            <a:r>
              <a:rPr lang="en-US" sz="2000" dirty="0">
                <a:latin typeface="Arial" panose="020B0604020202020204" pitchFamily="34" charset="0"/>
                <a:cs typeface="Arial" panose="020B0604020202020204" pitchFamily="34" charset="0"/>
              </a:rPr>
              <a:t>Wrap the result of the linear regression with another function.</a:t>
            </a:r>
          </a:p>
          <a:p>
            <a:pPr marL="800100" lvl="1"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In a neural network, this is called the </a:t>
            </a:r>
            <a:r>
              <a:rPr lang="en-US" sz="2000" b="1" dirty="0">
                <a:latin typeface="Arial" panose="020B0604020202020204" pitchFamily="34" charset="0"/>
                <a:cs typeface="Arial" panose="020B0604020202020204" pitchFamily="34" charset="0"/>
              </a:rPr>
              <a:t>Activation Function</a:t>
            </a:r>
          </a:p>
        </p:txBody>
      </p:sp>
      <p:sp>
        <p:nvSpPr>
          <p:cNvPr id="114" name="Rectangle 113">
            <a:extLst>
              <a:ext uri="{FF2B5EF4-FFF2-40B4-BE49-F238E27FC236}">
                <a16:creationId xmlns:a16="http://schemas.microsoft.com/office/drawing/2014/main" id="{65F6A3E7-8CE8-EE40-B269-63CAC1BFAFDA}"/>
              </a:ext>
            </a:extLst>
          </p:cNvPr>
          <p:cNvSpPr/>
          <p:nvPr/>
        </p:nvSpPr>
        <p:spPr>
          <a:xfrm>
            <a:off x="548970" y="4616263"/>
            <a:ext cx="3675529" cy="122364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latin typeface="Arial" panose="020B0604020202020204" pitchFamily="34" charset="0"/>
              <a:cs typeface="Arial" panose="020B0604020202020204" pitchFamily="34" charset="0"/>
            </a:endParaRPr>
          </a:p>
        </p:txBody>
      </p:sp>
      <p:pic>
        <p:nvPicPr>
          <p:cNvPr id="115" name="Picture 114">
            <a:extLst>
              <a:ext uri="{FF2B5EF4-FFF2-40B4-BE49-F238E27FC236}">
                <a16:creationId xmlns:a16="http://schemas.microsoft.com/office/drawing/2014/main" id="{3CE9F6C7-3444-4E46-92DA-0B8C3B0EF081}"/>
              </a:ext>
            </a:extLst>
          </p:cNvPr>
          <p:cNvPicPr>
            <a:picLocks noChangeAspect="1"/>
          </p:cNvPicPr>
          <p:nvPr/>
        </p:nvPicPr>
        <p:blipFill>
          <a:blip r:embed="rId3"/>
          <a:stretch>
            <a:fillRect/>
          </a:stretch>
        </p:blipFill>
        <p:spPr>
          <a:xfrm>
            <a:off x="1071284" y="4790432"/>
            <a:ext cx="2739151" cy="872916"/>
          </a:xfrm>
          <a:prstGeom prst="rect">
            <a:avLst/>
          </a:prstGeom>
        </p:spPr>
      </p:pic>
      <p:pic>
        <p:nvPicPr>
          <p:cNvPr id="10" name="Picture 9">
            <a:extLst>
              <a:ext uri="{FF2B5EF4-FFF2-40B4-BE49-F238E27FC236}">
                <a16:creationId xmlns:a16="http://schemas.microsoft.com/office/drawing/2014/main" id="{85A39AA4-8A17-52FA-3A25-D6A58379C3BE}"/>
              </a:ext>
            </a:extLst>
          </p:cNvPr>
          <p:cNvPicPr>
            <a:picLocks noChangeAspect="1"/>
          </p:cNvPicPr>
          <p:nvPr/>
        </p:nvPicPr>
        <p:blipFill>
          <a:blip r:embed="rId4"/>
          <a:stretch>
            <a:fillRect/>
          </a:stretch>
        </p:blipFill>
        <p:spPr>
          <a:xfrm>
            <a:off x="5978659" y="4124810"/>
            <a:ext cx="4243001" cy="2529652"/>
          </a:xfrm>
          <a:prstGeom prst="rect">
            <a:avLst/>
          </a:prstGeom>
        </p:spPr>
      </p:pic>
      <p:sp>
        <p:nvSpPr>
          <p:cNvPr id="11" name="Slide Number Placeholder 85">
            <a:extLst>
              <a:ext uri="{FF2B5EF4-FFF2-40B4-BE49-F238E27FC236}">
                <a16:creationId xmlns:a16="http://schemas.microsoft.com/office/drawing/2014/main" id="{580FBA78-2B11-2615-FCA6-937EA90E902A}"/>
              </a:ext>
            </a:extLst>
          </p:cNvPr>
          <p:cNvSpPr>
            <a:spLocks noGrp="1"/>
          </p:cNvSpPr>
          <p:nvPr>
            <p:ph type="sldNum" sz="quarter" idx="12"/>
          </p:nvPr>
        </p:nvSpPr>
        <p:spPr>
          <a:xfrm>
            <a:off x="8170605" y="6492875"/>
            <a:ext cx="3487994" cy="365125"/>
          </a:xfrm>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28</a:t>
            </a:fld>
            <a:endParaRPr lang="en-US" dirty="0">
              <a:solidFill>
                <a:schemeClr val="tx1">
                  <a:lumMod val="75000"/>
                </a:schemeClr>
              </a:solidFill>
              <a:latin typeface="Euphemia" panose="020B0503040102020104" pitchFamily="34" charset="0"/>
            </a:endParaRPr>
          </a:p>
        </p:txBody>
      </p:sp>
      <p:sp>
        <p:nvSpPr>
          <p:cNvPr id="13" name="TextBox 12">
            <a:extLst>
              <a:ext uri="{FF2B5EF4-FFF2-40B4-BE49-F238E27FC236}">
                <a16:creationId xmlns:a16="http://schemas.microsoft.com/office/drawing/2014/main" id="{47DFF615-F65C-2E89-762C-05ACFB9928EB}"/>
              </a:ext>
            </a:extLst>
          </p:cNvPr>
          <p:cNvSpPr txBox="1"/>
          <p:nvPr/>
        </p:nvSpPr>
        <p:spPr>
          <a:xfrm>
            <a:off x="548970" y="5903621"/>
            <a:ext cx="3675529"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Logistic Function</a:t>
            </a:r>
          </a:p>
        </p:txBody>
      </p:sp>
    </p:spTree>
    <p:extLst>
      <p:ext uri="{BB962C8B-B14F-4D97-AF65-F5344CB8AC3E}">
        <p14:creationId xmlns:p14="http://schemas.microsoft.com/office/powerpoint/2010/main" val="4206667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14"/>
                                        </p:tgtEl>
                                        <p:attrNameLst>
                                          <p:attrName>style.visibility</p:attrName>
                                        </p:attrNameLst>
                                      </p:cBhvr>
                                      <p:to>
                                        <p:strVal val="visible"/>
                                      </p:to>
                                    </p:set>
                                    <p:animEffect transition="in" filter="fade">
                                      <p:cBhvr>
                                        <p:cTn id="11" dur="500"/>
                                        <p:tgtEl>
                                          <p:spTgt spid="114"/>
                                        </p:tgtEl>
                                      </p:cBhvr>
                                    </p:animEffect>
                                  </p:childTnLst>
                                </p:cTn>
                              </p:par>
                              <p:par>
                                <p:cTn id="12" presetID="10" presetClass="entr" presetSubtype="0" fill="hold" nodeType="withEffect">
                                  <p:stCondLst>
                                    <p:cond delay="0"/>
                                  </p:stCondLst>
                                  <p:childTnLst>
                                    <p:set>
                                      <p:cBhvr>
                                        <p:cTn id="13" dur="1" fill="hold">
                                          <p:stCondLst>
                                            <p:cond delay="0"/>
                                          </p:stCondLst>
                                        </p:cTn>
                                        <p:tgtEl>
                                          <p:spTgt spid="115"/>
                                        </p:tgtEl>
                                        <p:attrNameLst>
                                          <p:attrName>style.visibility</p:attrName>
                                        </p:attrNameLst>
                                      </p:cBhvr>
                                      <p:to>
                                        <p:strVal val="visible"/>
                                      </p:to>
                                    </p:set>
                                    <p:animEffect transition="in" filter="fade">
                                      <p:cBhvr>
                                        <p:cTn id="14" dur="500"/>
                                        <p:tgtEl>
                                          <p:spTgt spid="115"/>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4" grpId="0" animBg="1"/>
      <p:bldP spid="1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0904C-8391-F24F-8823-FE26EA45BDE2}"/>
              </a:ext>
            </a:extLst>
          </p:cNvPr>
          <p:cNvSpPr>
            <a:spLocks noGrp="1"/>
          </p:cNvSpPr>
          <p:nvPr>
            <p:ph type="title"/>
          </p:nvPr>
        </p:nvSpPr>
        <p:spPr>
          <a:xfrm>
            <a:off x="235527" y="137752"/>
            <a:ext cx="8487559" cy="666605"/>
          </a:xfrm>
        </p:spPr>
        <p:txBody>
          <a:bodyPr/>
          <a:lstStyle/>
          <a:p>
            <a:r>
              <a:rPr lang="en-US" dirty="0"/>
              <a:t>Logistic Regression as a NN</a:t>
            </a:r>
          </a:p>
        </p:txBody>
      </p:sp>
      <p:sp>
        <p:nvSpPr>
          <p:cNvPr id="11" name="Slide Number Placeholder 85">
            <a:extLst>
              <a:ext uri="{FF2B5EF4-FFF2-40B4-BE49-F238E27FC236}">
                <a16:creationId xmlns:a16="http://schemas.microsoft.com/office/drawing/2014/main" id="{580FBA78-2B11-2615-FCA6-937EA90E902A}"/>
              </a:ext>
            </a:extLst>
          </p:cNvPr>
          <p:cNvSpPr>
            <a:spLocks noGrp="1"/>
          </p:cNvSpPr>
          <p:nvPr>
            <p:ph type="sldNum" sz="quarter" idx="12"/>
          </p:nvPr>
        </p:nvSpPr>
        <p:spPr>
          <a:xfrm>
            <a:off x="8170605" y="6492875"/>
            <a:ext cx="3487994" cy="365125"/>
          </a:xfrm>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29</a:t>
            </a:fld>
            <a:endParaRPr lang="en-US" dirty="0">
              <a:solidFill>
                <a:schemeClr val="tx1">
                  <a:lumMod val="75000"/>
                </a:schemeClr>
              </a:solidFill>
              <a:latin typeface="Euphemia" panose="020B0503040102020104" pitchFamily="34" charset="0"/>
            </a:endParaRPr>
          </a:p>
        </p:txBody>
      </p:sp>
      <mc:AlternateContent xmlns:mc="http://schemas.openxmlformats.org/markup-compatibility/2006" xmlns:a14="http://schemas.microsoft.com/office/drawing/2010/main">
        <mc:Choice Requires="a14">
          <p:sp>
            <p:nvSpPr>
              <p:cNvPr id="3" name="Oval 2">
                <a:extLst>
                  <a:ext uri="{FF2B5EF4-FFF2-40B4-BE49-F238E27FC236}">
                    <a16:creationId xmlns:a16="http://schemas.microsoft.com/office/drawing/2014/main" id="{5588C25E-2EF5-7B23-989D-685E8A086524}"/>
                  </a:ext>
                </a:extLst>
              </p:cNvPr>
              <p:cNvSpPr>
                <a:spLocks noChangeAspect="1"/>
              </p:cNvSpPr>
              <p:nvPr/>
            </p:nvSpPr>
            <p:spPr>
              <a:xfrm>
                <a:off x="3742041" y="2111344"/>
                <a:ext cx="737265" cy="737265"/>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GB" dirty="0">
                  <a:solidFill>
                    <a:schemeClr val="bg1"/>
                  </a:solidFill>
                </a:endParaRPr>
              </a:p>
            </p:txBody>
          </p:sp>
        </mc:Choice>
        <mc:Fallback xmlns="">
          <p:sp>
            <p:nvSpPr>
              <p:cNvPr id="3" name="Oval 2">
                <a:extLst>
                  <a:ext uri="{FF2B5EF4-FFF2-40B4-BE49-F238E27FC236}">
                    <a16:creationId xmlns:a16="http://schemas.microsoft.com/office/drawing/2014/main" id="{5588C25E-2EF5-7B23-989D-685E8A086524}"/>
                  </a:ext>
                </a:extLst>
              </p:cNvPr>
              <p:cNvSpPr>
                <a:spLocks noRot="1" noChangeAspect="1" noMove="1" noResize="1" noEditPoints="1" noAdjustHandles="1" noChangeArrowheads="1" noChangeShapeType="1" noTextEdit="1"/>
              </p:cNvSpPr>
              <p:nvPr/>
            </p:nvSpPr>
            <p:spPr>
              <a:xfrm>
                <a:off x="3742041" y="2111344"/>
                <a:ext cx="737265" cy="737265"/>
              </a:xfrm>
              <a:prstGeom prst="ellipse">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3C54889D-C117-1A34-F03D-5E68B447AE4D}"/>
                  </a:ext>
                </a:extLst>
              </p:cNvPr>
              <p:cNvSpPr>
                <a:spLocks noChangeAspect="1"/>
              </p:cNvSpPr>
              <p:nvPr/>
            </p:nvSpPr>
            <p:spPr>
              <a:xfrm>
                <a:off x="5776269" y="3429000"/>
                <a:ext cx="737265" cy="737265"/>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𝑔</m:t>
                      </m:r>
                      <m:r>
                        <a:rPr lang="en-US" sz="1600" b="0" i="1" smtClean="0">
                          <a:latin typeface="Cambria Math" panose="02040503050406030204" pitchFamily="18" charset="0"/>
                        </a:rPr>
                        <m:t>(</m:t>
                      </m:r>
                      <m:r>
                        <a:rPr lang="en-US" sz="1600" b="0" i="1" smtClean="0">
                          <a:latin typeface="Cambria Math" panose="02040503050406030204" pitchFamily="18" charset="0"/>
                        </a:rPr>
                        <m:t>𝑍</m:t>
                      </m:r>
                      <m:r>
                        <a:rPr lang="en-US" sz="1600" b="0" i="1" smtClean="0">
                          <a:latin typeface="Cambria Math" panose="02040503050406030204" pitchFamily="18" charset="0"/>
                        </a:rPr>
                        <m:t>)</m:t>
                      </m:r>
                    </m:oMath>
                  </m:oMathPara>
                </a14:m>
                <a:endParaRPr lang="en-GB" sz="1600" dirty="0"/>
              </a:p>
            </p:txBody>
          </p:sp>
        </mc:Choice>
        <mc:Fallback xmlns="">
          <p:sp>
            <p:nvSpPr>
              <p:cNvPr id="12" name="Oval 11">
                <a:extLst>
                  <a:ext uri="{FF2B5EF4-FFF2-40B4-BE49-F238E27FC236}">
                    <a16:creationId xmlns:a16="http://schemas.microsoft.com/office/drawing/2014/main" id="{3C54889D-C117-1A34-F03D-5E68B447AE4D}"/>
                  </a:ext>
                </a:extLst>
              </p:cNvPr>
              <p:cNvSpPr>
                <a:spLocks noRot="1" noChangeAspect="1" noMove="1" noResize="1" noEditPoints="1" noAdjustHandles="1" noChangeArrowheads="1" noChangeShapeType="1" noTextEdit="1"/>
              </p:cNvSpPr>
              <p:nvPr/>
            </p:nvSpPr>
            <p:spPr>
              <a:xfrm>
                <a:off x="5776269" y="3429000"/>
                <a:ext cx="737265" cy="737265"/>
              </a:xfrm>
              <a:prstGeom prst="ellipse">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2097D41C-62E8-3FC4-BDBA-FF2A713D381D}"/>
                  </a:ext>
                </a:extLst>
              </p:cNvPr>
              <p:cNvSpPr>
                <a:spLocks noChangeAspect="1"/>
              </p:cNvSpPr>
              <p:nvPr/>
            </p:nvSpPr>
            <p:spPr>
              <a:xfrm>
                <a:off x="7692512" y="3429000"/>
                <a:ext cx="737265" cy="737265"/>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GB" i="1" smtClean="0">
                              <a:solidFill>
                                <a:schemeClr val="bg1"/>
                              </a:solidFill>
                              <a:latin typeface="Cambria Math" panose="02040503050406030204" pitchFamily="18" charset="0"/>
                            </a:rPr>
                          </m:ctrlPr>
                        </m:accPr>
                        <m:e>
                          <m:r>
                            <a:rPr lang="en-GB" b="0" i="1" smtClean="0">
                              <a:solidFill>
                                <a:schemeClr val="bg1"/>
                              </a:solidFill>
                              <a:latin typeface="Cambria Math" panose="02040503050406030204" pitchFamily="18" charset="0"/>
                            </a:rPr>
                            <m:t>𝑦</m:t>
                          </m:r>
                        </m:e>
                      </m:acc>
                    </m:oMath>
                  </m:oMathPara>
                </a14:m>
                <a:endParaRPr lang="en-GB" dirty="0"/>
              </a:p>
            </p:txBody>
          </p:sp>
        </mc:Choice>
        <mc:Fallback xmlns="">
          <p:sp>
            <p:nvSpPr>
              <p:cNvPr id="14" name="Oval 13">
                <a:extLst>
                  <a:ext uri="{FF2B5EF4-FFF2-40B4-BE49-F238E27FC236}">
                    <a16:creationId xmlns:a16="http://schemas.microsoft.com/office/drawing/2014/main" id="{2097D41C-62E8-3FC4-BDBA-FF2A713D381D}"/>
                  </a:ext>
                </a:extLst>
              </p:cNvPr>
              <p:cNvSpPr>
                <a:spLocks noRot="1" noChangeAspect="1" noMove="1" noResize="1" noEditPoints="1" noAdjustHandles="1" noChangeArrowheads="1" noChangeShapeType="1" noTextEdit="1"/>
              </p:cNvSpPr>
              <p:nvPr/>
            </p:nvSpPr>
            <p:spPr>
              <a:xfrm>
                <a:off x="7692512" y="3429000"/>
                <a:ext cx="737265" cy="737265"/>
              </a:xfrm>
              <a:prstGeom prst="ellipse">
                <a:avLst/>
              </a:prstGeom>
              <a:blipFill>
                <a:blip r:embed="rId4"/>
                <a:stretch>
                  <a:fillRect/>
                </a:stretch>
              </a:blipFill>
            </p:spPr>
            <p:txBody>
              <a:bodyPr/>
              <a:lstStyle/>
              <a:p>
                <a:r>
                  <a:rPr lang="en-GB">
                    <a:noFill/>
                  </a:rPr>
                  <a:t> </a:t>
                </a:r>
              </a:p>
            </p:txBody>
          </p:sp>
        </mc:Fallback>
      </mc:AlternateContent>
      <p:cxnSp>
        <p:nvCxnSpPr>
          <p:cNvPr id="15" name="Straight Arrow Connector 14">
            <a:extLst>
              <a:ext uri="{FF2B5EF4-FFF2-40B4-BE49-F238E27FC236}">
                <a16:creationId xmlns:a16="http://schemas.microsoft.com/office/drawing/2014/main" id="{6714E1D0-5BDB-48A0-D5CA-15327D48DCFF}"/>
              </a:ext>
            </a:extLst>
          </p:cNvPr>
          <p:cNvCxnSpPr>
            <a:cxnSpLocks/>
            <a:stCxn id="3" idx="6"/>
            <a:endCxn id="12" idx="2"/>
          </p:cNvCxnSpPr>
          <p:nvPr/>
        </p:nvCxnSpPr>
        <p:spPr>
          <a:xfrm>
            <a:off x="4479306" y="2479977"/>
            <a:ext cx="1296963" cy="13176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4E946F7-BFED-6A47-20E5-3C5E47BF93F3}"/>
              </a:ext>
            </a:extLst>
          </p:cNvPr>
          <p:cNvCxnSpPr>
            <a:cxnSpLocks/>
            <a:stCxn id="12" idx="6"/>
            <a:endCxn id="14" idx="2"/>
          </p:cNvCxnSpPr>
          <p:nvPr/>
        </p:nvCxnSpPr>
        <p:spPr>
          <a:xfrm>
            <a:off x="6513534" y="3797633"/>
            <a:ext cx="11789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Oval 16">
                <a:extLst>
                  <a:ext uri="{FF2B5EF4-FFF2-40B4-BE49-F238E27FC236}">
                    <a16:creationId xmlns:a16="http://schemas.microsoft.com/office/drawing/2014/main" id="{6F42E50A-ECA2-8A45-38CC-6B3015FA7114}"/>
                  </a:ext>
                </a:extLst>
              </p:cNvPr>
              <p:cNvSpPr>
                <a:spLocks noChangeAspect="1"/>
              </p:cNvSpPr>
              <p:nvPr/>
            </p:nvSpPr>
            <p:spPr>
              <a:xfrm>
                <a:off x="3742041" y="4582084"/>
                <a:ext cx="737265" cy="737265"/>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𝑏</m:t>
                      </m:r>
                    </m:oMath>
                  </m:oMathPara>
                </a14:m>
                <a:endParaRPr lang="en-GB" dirty="0">
                  <a:solidFill>
                    <a:schemeClr val="bg1"/>
                  </a:solidFill>
                </a:endParaRPr>
              </a:p>
            </p:txBody>
          </p:sp>
        </mc:Choice>
        <mc:Fallback xmlns="">
          <p:sp>
            <p:nvSpPr>
              <p:cNvPr id="17" name="Oval 16">
                <a:extLst>
                  <a:ext uri="{FF2B5EF4-FFF2-40B4-BE49-F238E27FC236}">
                    <a16:creationId xmlns:a16="http://schemas.microsoft.com/office/drawing/2014/main" id="{6F42E50A-ECA2-8A45-38CC-6B3015FA7114}"/>
                  </a:ext>
                </a:extLst>
              </p:cNvPr>
              <p:cNvSpPr>
                <a:spLocks noRot="1" noChangeAspect="1" noMove="1" noResize="1" noEditPoints="1" noAdjustHandles="1" noChangeArrowheads="1" noChangeShapeType="1" noTextEdit="1"/>
              </p:cNvSpPr>
              <p:nvPr/>
            </p:nvSpPr>
            <p:spPr>
              <a:xfrm>
                <a:off x="3742041" y="4582084"/>
                <a:ext cx="737265" cy="737265"/>
              </a:xfrm>
              <a:prstGeom prst="ellipse">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Oval 17">
                <a:extLst>
                  <a:ext uri="{FF2B5EF4-FFF2-40B4-BE49-F238E27FC236}">
                    <a16:creationId xmlns:a16="http://schemas.microsoft.com/office/drawing/2014/main" id="{4A399D39-2E1B-2067-6878-C05676A352CB}"/>
                  </a:ext>
                </a:extLst>
              </p:cNvPr>
              <p:cNvSpPr>
                <a:spLocks noChangeAspect="1"/>
              </p:cNvSpPr>
              <p:nvPr/>
            </p:nvSpPr>
            <p:spPr>
              <a:xfrm>
                <a:off x="3742041" y="2928467"/>
                <a:ext cx="737265" cy="737265"/>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GB" i="1" smtClean="0">
                          <a:solidFill>
                            <a:schemeClr val="bg1"/>
                          </a:solidFill>
                          <a:latin typeface="Cambria Math" panose="02040503050406030204" pitchFamily="18" charset="0"/>
                        </a:rPr>
                        <m:t>⋮</m:t>
                      </m:r>
                    </m:oMath>
                  </m:oMathPara>
                </a14:m>
                <a:endParaRPr lang="en-GB" dirty="0">
                  <a:solidFill>
                    <a:schemeClr val="bg1"/>
                  </a:solidFill>
                </a:endParaRPr>
              </a:p>
            </p:txBody>
          </p:sp>
        </mc:Choice>
        <mc:Fallback xmlns="">
          <p:sp>
            <p:nvSpPr>
              <p:cNvPr id="18" name="Oval 17">
                <a:extLst>
                  <a:ext uri="{FF2B5EF4-FFF2-40B4-BE49-F238E27FC236}">
                    <a16:creationId xmlns:a16="http://schemas.microsoft.com/office/drawing/2014/main" id="{4A399D39-2E1B-2067-6878-C05676A352CB}"/>
                  </a:ext>
                </a:extLst>
              </p:cNvPr>
              <p:cNvSpPr>
                <a:spLocks noRot="1" noChangeAspect="1" noMove="1" noResize="1" noEditPoints="1" noAdjustHandles="1" noChangeArrowheads="1" noChangeShapeType="1" noTextEdit="1"/>
              </p:cNvSpPr>
              <p:nvPr/>
            </p:nvSpPr>
            <p:spPr>
              <a:xfrm>
                <a:off x="3742041" y="2928467"/>
                <a:ext cx="737265" cy="737265"/>
              </a:xfrm>
              <a:prstGeom prst="ellipse">
                <a:avLst/>
              </a:prstGeom>
              <a:blipFill>
                <a:blip r:embed="rId6"/>
                <a:stretch>
                  <a:fillRect/>
                </a:stretch>
              </a:blipFill>
            </p:spPr>
            <p:txBody>
              <a:bodyPr/>
              <a:lstStyle/>
              <a:p>
                <a:r>
                  <a:rPr lang="en-GB">
                    <a:noFill/>
                  </a:rPr>
                  <a:t> </a:t>
                </a:r>
              </a:p>
            </p:txBody>
          </p:sp>
        </mc:Fallback>
      </mc:AlternateContent>
      <p:cxnSp>
        <p:nvCxnSpPr>
          <p:cNvPr id="19" name="Straight Arrow Connector 18">
            <a:extLst>
              <a:ext uri="{FF2B5EF4-FFF2-40B4-BE49-F238E27FC236}">
                <a16:creationId xmlns:a16="http://schemas.microsoft.com/office/drawing/2014/main" id="{63C716CD-52E3-9D9B-2E28-0C352A5B3006}"/>
              </a:ext>
            </a:extLst>
          </p:cNvPr>
          <p:cNvCxnSpPr>
            <a:cxnSpLocks/>
            <a:stCxn id="18" idx="6"/>
            <a:endCxn id="12" idx="2"/>
          </p:cNvCxnSpPr>
          <p:nvPr/>
        </p:nvCxnSpPr>
        <p:spPr>
          <a:xfrm>
            <a:off x="4479306" y="3297100"/>
            <a:ext cx="1296963" cy="5005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F8459BD-7B4D-B40D-C536-FB1B6894E8D4}"/>
              </a:ext>
            </a:extLst>
          </p:cNvPr>
          <p:cNvCxnSpPr>
            <a:cxnSpLocks/>
            <a:stCxn id="21" idx="6"/>
            <a:endCxn id="12" idx="2"/>
          </p:cNvCxnSpPr>
          <p:nvPr/>
        </p:nvCxnSpPr>
        <p:spPr>
          <a:xfrm flipV="1">
            <a:off x="4479615" y="3797633"/>
            <a:ext cx="1296654" cy="3359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Oval 20">
                <a:extLst>
                  <a:ext uri="{FF2B5EF4-FFF2-40B4-BE49-F238E27FC236}">
                    <a16:creationId xmlns:a16="http://schemas.microsoft.com/office/drawing/2014/main" id="{BC7DB338-3898-1701-6F87-AAC5CC17F176}"/>
                  </a:ext>
                </a:extLst>
              </p:cNvPr>
              <p:cNvSpPr>
                <a:spLocks noChangeAspect="1"/>
              </p:cNvSpPr>
              <p:nvPr/>
            </p:nvSpPr>
            <p:spPr>
              <a:xfrm>
                <a:off x="3742350" y="3764961"/>
                <a:ext cx="737265" cy="737265"/>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𝑛</m:t>
                          </m:r>
                        </m:sub>
                      </m:sSub>
                    </m:oMath>
                  </m:oMathPara>
                </a14:m>
                <a:endParaRPr lang="en-GB" dirty="0">
                  <a:solidFill>
                    <a:schemeClr val="bg1"/>
                  </a:solidFill>
                </a:endParaRPr>
              </a:p>
            </p:txBody>
          </p:sp>
        </mc:Choice>
        <mc:Fallback xmlns="">
          <p:sp>
            <p:nvSpPr>
              <p:cNvPr id="21" name="Oval 20">
                <a:extLst>
                  <a:ext uri="{FF2B5EF4-FFF2-40B4-BE49-F238E27FC236}">
                    <a16:creationId xmlns:a16="http://schemas.microsoft.com/office/drawing/2014/main" id="{BC7DB338-3898-1701-6F87-AAC5CC17F176}"/>
                  </a:ext>
                </a:extLst>
              </p:cNvPr>
              <p:cNvSpPr>
                <a:spLocks noRot="1" noChangeAspect="1" noMove="1" noResize="1" noEditPoints="1" noAdjustHandles="1" noChangeArrowheads="1" noChangeShapeType="1" noTextEdit="1"/>
              </p:cNvSpPr>
              <p:nvPr/>
            </p:nvSpPr>
            <p:spPr>
              <a:xfrm>
                <a:off x="3742350" y="3764961"/>
                <a:ext cx="737265" cy="737265"/>
              </a:xfrm>
              <a:prstGeom prst="ellipse">
                <a:avLst/>
              </a:prstGeom>
              <a:blipFill>
                <a:blip r:embed="rId7"/>
                <a:stretch>
                  <a:fillRect/>
                </a:stretch>
              </a:blipFill>
            </p:spPr>
            <p:txBody>
              <a:bodyPr/>
              <a:lstStyle/>
              <a:p>
                <a:r>
                  <a:rPr lang="en-GB">
                    <a:noFill/>
                  </a:rPr>
                  <a:t> </a:t>
                </a:r>
              </a:p>
            </p:txBody>
          </p:sp>
        </mc:Fallback>
      </mc:AlternateContent>
      <p:cxnSp>
        <p:nvCxnSpPr>
          <p:cNvPr id="22" name="Straight Arrow Connector 21">
            <a:extLst>
              <a:ext uri="{FF2B5EF4-FFF2-40B4-BE49-F238E27FC236}">
                <a16:creationId xmlns:a16="http://schemas.microsoft.com/office/drawing/2014/main" id="{39C962F4-50DE-96CE-A8D1-AEB1F38B125E}"/>
              </a:ext>
            </a:extLst>
          </p:cNvPr>
          <p:cNvCxnSpPr>
            <a:cxnSpLocks/>
            <a:stCxn id="17" idx="6"/>
            <a:endCxn id="12" idx="2"/>
          </p:cNvCxnSpPr>
          <p:nvPr/>
        </p:nvCxnSpPr>
        <p:spPr>
          <a:xfrm flipV="1">
            <a:off x="4479306" y="3797633"/>
            <a:ext cx="1296963" cy="11530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id="{AA53D1E3-BF41-5552-DD02-95232071ADAE}"/>
                  </a:ext>
                </a:extLst>
              </p:cNvPr>
              <p:cNvSpPr txBox="1"/>
              <p:nvPr/>
            </p:nvSpPr>
            <p:spPr>
              <a:xfrm>
                <a:off x="5355622" y="3039536"/>
                <a:ext cx="1578560"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GB" sz="1600" b="0" i="1" smtClean="0">
                              <a:latin typeface="Cambria Math" panose="02040503050406030204" pitchFamily="18" charset="0"/>
                            </a:rPr>
                          </m:ctrlPr>
                        </m:sSupPr>
                        <m:e>
                          <m:r>
                            <a:rPr lang="en-US" sz="1600" b="0" i="1" smtClean="0">
                              <a:latin typeface="Cambria Math" panose="02040503050406030204" pitchFamily="18" charset="0"/>
                            </a:rPr>
                            <m:t>𝑍</m:t>
                          </m:r>
                          <m:r>
                            <a:rPr lang="en-US" sz="1600" b="0" i="1" smtClean="0">
                              <a:latin typeface="Cambria Math" panose="02040503050406030204" pitchFamily="18" charset="0"/>
                            </a:rPr>
                            <m:t>=</m:t>
                          </m:r>
                          <m:r>
                            <a:rPr lang="en-GB" sz="1600" b="0" i="1" smtClean="0">
                              <a:latin typeface="Cambria Math" panose="02040503050406030204" pitchFamily="18" charset="0"/>
                            </a:rPr>
                            <m:t>𝑊</m:t>
                          </m:r>
                        </m:e>
                        <m:sup>
                          <m:r>
                            <a:rPr lang="en-GB" sz="1600" b="0" i="1" smtClean="0">
                              <a:latin typeface="Cambria Math" panose="02040503050406030204" pitchFamily="18" charset="0"/>
                            </a:rPr>
                            <m:t>𝑇</m:t>
                          </m:r>
                        </m:sup>
                      </m:sSup>
                      <m:r>
                        <a:rPr lang="en-GB" sz="1600" b="0" i="1" smtClean="0">
                          <a:latin typeface="Cambria Math" panose="02040503050406030204" pitchFamily="18" charset="0"/>
                        </a:rPr>
                        <m:t>𝑋</m:t>
                      </m:r>
                      <m:r>
                        <a:rPr lang="en-GB" sz="1600" b="0" i="1" smtClean="0">
                          <a:latin typeface="Cambria Math" panose="02040503050406030204" pitchFamily="18" charset="0"/>
                        </a:rPr>
                        <m:t>+</m:t>
                      </m:r>
                      <m:r>
                        <a:rPr lang="en-GB" sz="1600" b="1" i="1" smtClean="0">
                          <a:latin typeface="Cambria Math" panose="02040503050406030204" pitchFamily="18" charset="0"/>
                        </a:rPr>
                        <m:t>𝒃</m:t>
                      </m:r>
                    </m:oMath>
                  </m:oMathPara>
                </a14:m>
                <a:endParaRPr lang="en-GB" sz="1600" dirty="0"/>
              </a:p>
            </p:txBody>
          </p:sp>
        </mc:Choice>
        <mc:Fallback xmlns="">
          <p:sp>
            <p:nvSpPr>
              <p:cNvPr id="95" name="TextBox 94">
                <a:extLst>
                  <a:ext uri="{FF2B5EF4-FFF2-40B4-BE49-F238E27FC236}">
                    <a16:creationId xmlns:a16="http://schemas.microsoft.com/office/drawing/2014/main" id="{AA53D1E3-BF41-5552-DD02-95232071ADAE}"/>
                  </a:ext>
                </a:extLst>
              </p:cNvPr>
              <p:cNvSpPr txBox="1">
                <a:spLocks noRot="1" noChangeAspect="1" noMove="1" noResize="1" noEditPoints="1" noAdjustHandles="1" noChangeArrowheads="1" noChangeShapeType="1" noTextEdit="1"/>
              </p:cNvSpPr>
              <p:nvPr/>
            </p:nvSpPr>
            <p:spPr>
              <a:xfrm>
                <a:off x="5355622" y="3039536"/>
                <a:ext cx="1578560" cy="338554"/>
              </a:xfrm>
              <a:prstGeom prst="rect">
                <a:avLst/>
              </a:prstGeom>
              <a:blipFill>
                <a:blip r:embed="rId8"/>
                <a:stretch>
                  <a:fillRect/>
                </a:stretch>
              </a:blipFill>
            </p:spPr>
            <p:txBody>
              <a:bodyPr/>
              <a:lstStyle/>
              <a:p>
                <a:r>
                  <a:rPr lang="en-GB">
                    <a:noFill/>
                  </a:rPr>
                  <a:t> </a:t>
                </a:r>
              </a:p>
            </p:txBody>
          </p:sp>
        </mc:Fallback>
      </mc:AlternateContent>
      <p:pic>
        <p:nvPicPr>
          <p:cNvPr id="96" name="Picture 95">
            <a:extLst>
              <a:ext uri="{FF2B5EF4-FFF2-40B4-BE49-F238E27FC236}">
                <a16:creationId xmlns:a16="http://schemas.microsoft.com/office/drawing/2014/main" id="{5394130F-A07E-E2E7-02F0-0C3937082134}"/>
              </a:ext>
            </a:extLst>
          </p:cNvPr>
          <p:cNvPicPr>
            <a:picLocks noChangeAspect="1"/>
          </p:cNvPicPr>
          <p:nvPr/>
        </p:nvPicPr>
        <p:blipFill>
          <a:blip r:embed="rId9"/>
          <a:stretch>
            <a:fillRect/>
          </a:stretch>
        </p:blipFill>
        <p:spPr>
          <a:xfrm>
            <a:off x="8723086" y="1205709"/>
            <a:ext cx="2739151" cy="872916"/>
          </a:xfrm>
          <a:prstGeom prst="rect">
            <a:avLst/>
          </a:prstGeom>
        </p:spPr>
      </p:pic>
      <p:sp>
        <p:nvSpPr>
          <p:cNvPr id="97" name="TextBox 96">
            <a:extLst>
              <a:ext uri="{FF2B5EF4-FFF2-40B4-BE49-F238E27FC236}">
                <a16:creationId xmlns:a16="http://schemas.microsoft.com/office/drawing/2014/main" id="{5173471D-F441-CC74-4DDD-8A9A448F2A4D}"/>
              </a:ext>
            </a:extLst>
          </p:cNvPr>
          <p:cNvSpPr txBox="1"/>
          <p:nvPr/>
        </p:nvSpPr>
        <p:spPr>
          <a:xfrm>
            <a:off x="478971" y="1291771"/>
            <a:ext cx="7760651" cy="400110"/>
          </a:xfrm>
          <a:prstGeom prst="rect">
            <a:avLst/>
          </a:prstGeom>
          <a:noFill/>
        </p:spPr>
        <p:txBody>
          <a:bodyPr wrap="none" rtlCol="0">
            <a:spAutoFit/>
          </a:bodyPr>
          <a:lstStyle/>
          <a:p>
            <a:pPr algn="l"/>
            <a:r>
              <a:rPr lang="en-US" sz="2000" dirty="0">
                <a:latin typeface="Arial" panose="020B0604020202020204" pitchFamily="34" charset="0"/>
                <a:cs typeface="Arial" panose="020B0604020202020204" pitchFamily="34" charset="0"/>
              </a:rPr>
              <a:t>We can represent </a:t>
            </a:r>
            <a:r>
              <a:rPr lang="en-US" sz="2000" dirty="0" err="1">
                <a:latin typeface="Arial" panose="020B0604020202020204" pitchFamily="34" charset="0"/>
                <a:cs typeface="Arial" panose="020B0604020202020204" pitchFamily="34" charset="0"/>
              </a:rPr>
              <a:t>Logisitic</a:t>
            </a:r>
            <a:r>
              <a:rPr lang="en-US" sz="2000" dirty="0">
                <a:latin typeface="Arial" panose="020B0604020202020204" pitchFamily="34" charset="0"/>
                <a:cs typeface="Arial" panose="020B0604020202020204" pitchFamily="34" charset="0"/>
              </a:rPr>
              <a:t> Regression as a Simple Neural Network</a:t>
            </a:r>
          </a:p>
        </p:txBody>
      </p:sp>
    </p:spTree>
    <p:extLst>
      <p:ext uri="{BB962C8B-B14F-4D97-AF65-F5344CB8AC3E}">
        <p14:creationId xmlns:p14="http://schemas.microsoft.com/office/powerpoint/2010/main" val="3141851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0" presetClass="entr" presetSubtype="0" fill="hold" nodeType="withEffect">
                                  <p:stCondLst>
                                    <p:cond delay="0"/>
                                  </p:stCondLst>
                                  <p:childTnLst>
                                    <p:set>
                                      <p:cBhvr>
                                        <p:cTn id="28" dur="1" fill="hold">
                                          <p:stCondLst>
                                            <p:cond delay="0"/>
                                          </p:stCondLst>
                                        </p:cTn>
                                        <p:tgtEl>
                                          <p:spTgt spid="96"/>
                                        </p:tgtEl>
                                        <p:attrNameLst>
                                          <p:attrName>style.visibility</p:attrName>
                                        </p:attrNameLst>
                                      </p:cBhvr>
                                      <p:to>
                                        <p:strVal val="visible"/>
                                      </p:to>
                                    </p:set>
                                    <p:animEffect transition="in" filter="fade">
                                      <p:cBhvr>
                                        <p:cTn id="29"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animBg="1"/>
      <p:bldP spid="14" grpId="0" animBg="1"/>
      <p:bldP spid="17" grpId="0" animBg="1"/>
      <p:bldP spid="18" grpId="0" animBg="1"/>
      <p:bldP spid="2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C4410-294E-5E14-8BCC-F1795DA7AB8D}"/>
              </a:ext>
            </a:extLst>
          </p:cNvPr>
          <p:cNvSpPr>
            <a:spLocks noGrp="1"/>
          </p:cNvSpPr>
          <p:nvPr>
            <p:ph type="title"/>
          </p:nvPr>
        </p:nvSpPr>
        <p:spPr/>
        <p:txBody>
          <a:bodyPr/>
          <a:lstStyle/>
          <a:p>
            <a:r>
              <a:rPr lang="en-US" dirty="0"/>
              <a:t>"Pre-requisites" of L4</a:t>
            </a:r>
          </a:p>
        </p:txBody>
      </p:sp>
      <p:sp>
        <p:nvSpPr>
          <p:cNvPr id="3" name="Slide Number Placeholder 85">
            <a:extLst>
              <a:ext uri="{FF2B5EF4-FFF2-40B4-BE49-F238E27FC236}">
                <a16:creationId xmlns:a16="http://schemas.microsoft.com/office/drawing/2014/main" id="{B11485F9-BB58-13A8-1380-85A969D7EC71}"/>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3</a:t>
            </a:fld>
            <a:endParaRPr lang="en-US" dirty="0">
              <a:solidFill>
                <a:schemeClr val="tx1">
                  <a:lumMod val="75000"/>
                </a:schemeClr>
              </a:solidFill>
              <a:latin typeface="Euphemia" panose="020B0503040102020104" pitchFamily="34" charset="0"/>
            </a:endParaRPr>
          </a:p>
        </p:txBody>
      </p:sp>
      <p:sp>
        <p:nvSpPr>
          <p:cNvPr id="5" name="Content Placeholder 2">
            <a:extLst>
              <a:ext uri="{FF2B5EF4-FFF2-40B4-BE49-F238E27FC236}">
                <a16:creationId xmlns:a16="http://schemas.microsoft.com/office/drawing/2014/main" id="{B0038969-BB2D-C0D1-090C-06C461FB0555}"/>
              </a:ext>
            </a:extLst>
          </p:cNvPr>
          <p:cNvSpPr txBox="1">
            <a:spLocks/>
          </p:cNvSpPr>
          <p:nvPr/>
        </p:nvSpPr>
        <p:spPr>
          <a:xfrm>
            <a:off x="539999" y="1598921"/>
            <a:ext cx="11085971" cy="1494447"/>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Not a mathematically rigorous lecture. We assume you know:</a:t>
            </a:r>
          </a:p>
          <a:p>
            <a:pPr marL="792480" lvl="1" indent="-342900"/>
            <a:r>
              <a:rPr lang="en-US" sz="2000" dirty="0"/>
              <a:t>Matrix Multiplication</a:t>
            </a:r>
          </a:p>
          <a:p>
            <a:pPr marL="792480" lvl="1" indent="-342900"/>
            <a:r>
              <a:rPr lang="en-US" sz="2000" dirty="0"/>
              <a:t>Chain Rule</a:t>
            </a:r>
          </a:p>
          <a:p>
            <a:pPr marL="792480" lvl="1" indent="-342900"/>
            <a:r>
              <a:rPr lang="en-US" sz="2000" dirty="0"/>
              <a:t>Linear and Logistic Regression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663AD86-2E47-0CE2-D93A-93C5EACF11BA}"/>
                  </a:ext>
                </a:extLst>
              </p:cNvPr>
              <p:cNvSpPr txBox="1"/>
              <p:nvPr/>
            </p:nvSpPr>
            <p:spPr>
              <a:xfrm>
                <a:off x="7048955" y="4088592"/>
                <a:ext cx="3819832" cy="76168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sz="2400" i="1" smtClean="0">
                              <a:latin typeface="Cambria Math" panose="02040503050406030204" pitchFamily="18" charset="0"/>
                            </a:rPr>
                          </m:ctrlPr>
                        </m:fPr>
                        <m:num>
                          <m:r>
                            <a:rPr lang="en-GB" sz="2400" b="0" i="1" smtClean="0">
                              <a:latin typeface="Cambria Math" panose="02040503050406030204" pitchFamily="18" charset="0"/>
                            </a:rPr>
                            <m:t>𝑑𝐿</m:t>
                          </m:r>
                        </m:num>
                        <m:den>
                          <m:r>
                            <a:rPr lang="en-GB" sz="2400" b="0" i="1" smtClean="0">
                              <a:latin typeface="Cambria Math" panose="02040503050406030204" pitchFamily="18" charset="0"/>
                            </a:rPr>
                            <m:t>𝑑</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𝑊</m:t>
                              </m:r>
                            </m:e>
                            <m:sub>
                              <m:r>
                                <a:rPr lang="en-GB" sz="2400" b="0" i="1" smtClean="0">
                                  <a:latin typeface="Cambria Math" panose="02040503050406030204" pitchFamily="18" charset="0"/>
                                </a:rPr>
                                <m:t>1</m:t>
                              </m:r>
                            </m:sub>
                          </m:sSub>
                        </m:den>
                      </m:f>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𝑑𝐿</m:t>
                          </m:r>
                        </m:num>
                        <m:den>
                          <m:r>
                            <a:rPr lang="en-GB" sz="2400" b="0" i="1" smtClean="0">
                              <a:latin typeface="Cambria Math" panose="02040503050406030204" pitchFamily="18" charset="0"/>
                            </a:rPr>
                            <m:t>𝑑</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𝑎</m:t>
                              </m:r>
                            </m:e>
                            <m:sub>
                              <m:r>
                                <a:rPr lang="en-GB" sz="2400" b="0" i="1" smtClean="0">
                                  <a:latin typeface="Cambria Math" panose="02040503050406030204" pitchFamily="18" charset="0"/>
                                </a:rPr>
                                <m:t>2</m:t>
                              </m:r>
                            </m:sub>
                          </m:sSub>
                        </m:den>
                      </m:f>
                      <m:f>
                        <m:fPr>
                          <m:ctrlPr>
                            <a:rPr lang="en-GB" sz="2400" b="0" i="1" smtClean="0">
                              <a:latin typeface="Cambria Math" panose="02040503050406030204" pitchFamily="18" charset="0"/>
                            </a:rPr>
                          </m:ctrlPr>
                        </m:fPr>
                        <m:num>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𝑑𝑎</m:t>
                              </m:r>
                            </m:e>
                            <m:sub>
                              <m:r>
                                <a:rPr lang="en-GB" sz="2400" b="0" i="1" smtClean="0">
                                  <a:latin typeface="Cambria Math" panose="02040503050406030204" pitchFamily="18" charset="0"/>
                                </a:rPr>
                                <m:t>2</m:t>
                              </m:r>
                            </m:sub>
                          </m:sSub>
                        </m:num>
                        <m:den>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𝑑𝑧</m:t>
                              </m:r>
                            </m:e>
                            <m:sub>
                              <m:r>
                                <a:rPr lang="en-GB" sz="2400" b="0" i="1" smtClean="0">
                                  <a:latin typeface="Cambria Math" panose="02040503050406030204" pitchFamily="18" charset="0"/>
                                </a:rPr>
                                <m:t>2</m:t>
                              </m:r>
                            </m:sub>
                          </m:sSub>
                        </m:den>
                      </m:f>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𝑑</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𝑧</m:t>
                              </m:r>
                            </m:e>
                            <m:sub>
                              <m:r>
                                <a:rPr lang="en-GB" sz="2400" b="0" i="1" smtClean="0">
                                  <a:latin typeface="Cambria Math" panose="02040503050406030204" pitchFamily="18" charset="0"/>
                                </a:rPr>
                                <m:t>2</m:t>
                              </m:r>
                            </m:sub>
                          </m:sSub>
                        </m:num>
                        <m:den>
                          <m:r>
                            <a:rPr lang="en-GB" sz="2400" b="0" i="1" smtClean="0">
                              <a:latin typeface="Cambria Math" panose="02040503050406030204" pitchFamily="18" charset="0"/>
                            </a:rPr>
                            <m:t>𝑑</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𝑎</m:t>
                              </m:r>
                            </m:e>
                            <m:sub>
                              <m:r>
                                <a:rPr lang="en-GB" sz="2400" b="0" i="1" smtClean="0">
                                  <a:latin typeface="Cambria Math" panose="02040503050406030204" pitchFamily="18" charset="0"/>
                                </a:rPr>
                                <m:t>1</m:t>
                              </m:r>
                            </m:sub>
                          </m:sSub>
                        </m:den>
                      </m:f>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𝑑𝑎</m:t>
                              </m:r>
                            </m:e>
                            <m:sub>
                              <m:r>
                                <a:rPr lang="en-GB" sz="2400" b="0" i="1" smtClean="0">
                                  <a:latin typeface="Cambria Math" panose="02040503050406030204" pitchFamily="18" charset="0"/>
                                </a:rPr>
                                <m:t>1</m:t>
                              </m:r>
                            </m:sub>
                          </m:sSub>
                        </m:num>
                        <m:den>
                          <m:sSub>
                            <m:sSubPr>
                              <m:ctrlPr>
                                <a:rPr lang="en-GB" sz="2400" i="1">
                                  <a:latin typeface="Cambria Math" panose="02040503050406030204" pitchFamily="18" charset="0"/>
                                </a:rPr>
                              </m:ctrlPr>
                            </m:sSubPr>
                            <m:e>
                              <m:r>
                                <a:rPr lang="en-GB" sz="2400" i="1">
                                  <a:latin typeface="Cambria Math" panose="02040503050406030204" pitchFamily="18" charset="0"/>
                                </a:rPr>
                                <m:t>𝑑𝑧</m:t>
                              </m:r>
                            </m:e>
                            <m:sub>
                              <m:r>
                                <a:rPr lang="en-GB" sz="2400" b="0" i="1" smtClean="0">
                                  <a:latin typeface="Cambria Math" panose="02040503050406030204" pitchFamily="18" charset="0"/>
                                </a:rPr>
                                <m:t>1</m:t>
                              </m:r>
                            </m:sub>
                          </m:sSub>
                        </m:den>
                      </m:f>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𝑑</m:t>
                              </m:r>
                              <m:r>
                                <a:rPr lang="en-GB" sz="2400" b="0" i="1" smtClean="0">
                                  <a:latin typeface="Cambria Math" panose="02040503050406030204" pitchFamily="18" charset="0"/>
                                </a:rPr>
                                <m:t>𝑧</m:t>
                              </m:r>
                            </m:e>
                            <m:sub>
                              <m:r>
                                <a:rPr lang="en-GB" sz="2400" b="0" i="1" smtClean="0">
                                  <a:latin typeface="Cambria Math" panose="02040503050406030204" pitchFamily="18" charset="0"/>
                                </a:rPr>
                                <m:t>1</m:t>
                              </m:r>
                            </m:sub>
                          </m:sSub>
                        </m:num>
                        <m:den>
                          <m:sSub>
                            <m:sSubPr>
                              <m:ctrlPr>
                                <a:rPr lang="en-GB" sz="2400" i="1">
                                  <a:latin typeface="Cambria Math" panose="02040503050406030204" pitchFamily="18" charset="0"/>
                                </a:rPr>
                              </m:ctrlPr>
                            </m:sSubPr>
                            <m:e>
                              <m:r>
                                <a:rPr lang="en-GB" sz="2400" i="1">
                                  <a:latin typeface="Cambria Math" panose="02040503050406030204" pitchFamily="18" charset="0"/>
                                </a:rPr>
                                <m:t>𝑑</m:t>
                              </m:r>
                              <m:r>
                                <a:rPr lang="en-GB" sz="2400" b="0" i="1" smtClean="0">
                                  <a:latin typeface="Cambria Math" panose="02040503050406030204" pitchFamily="18" charset="0"/>
                                </a:rPr>
                                <m:t>𝑊</m:t>
                              </m:r>
                            </m:e>
                            <m:sub>
                              <m:r>
                                <a:rPr lang="en-GB" sz="2400" b="0" i="1" smtClean="0">
                                  <a:latin typeface="Cambria Math" panose="02040503050406030204" pitchFamily="18" charset="0"/>
                                </a:rPr>
                                <m:t>1</m:t>
                              </m:r>
                            </m:sub>
                          </m:sSub>
                        </m:den>
                      </m:f>
                    </m:oMath>
                  </m:oMathPara>
                </a14:m>
                <a:endParaRPr lang="en-GB" sz="2400" dirty="0"/>
              </a:p>
            </p:txBody>
          </p:sp>
        </mc:Choice>
        <mc:Fallback xmlns="">
          <p:sp>
            <p:nvSpPr>
              <p:cNvPr id="4" name="TextBox 3">
                <a:extLst>
                  <a:ext uri="{FF2B5EF4-FFF2-40B4-BE49-F238E27FC236}">
                    <a16:creationId xmlns:a16="http://schemas.microsoft.com/office/drawing/2014/main" id="{0663AD86-2E47-0CE2-D93A-93C5EACF11BA}"/>
                  </a:ext>
                </a:extLst>
              </p:cNvPr>
              <p:cNvSpPr txBox="1">
                <a:spLocks noRot="1" noChangeAspect="1" noMove="1" noResize="1" noEditPoints="1" noAdjustHandles="1" noChangeArrowheads="1" noChangeShapeType="1" noTextEdit="1"/>
              </p:cNvSpPr>
              <p:nvPr/>
            </p:nvSpPr>
            <p:spPr>
              <a:xfrm>
                <a:off x="7048955" y="4088592"/>
                <a:ext cx="3819832" cy="761683"/>
              </a:xfrm>
              <a:prstGeom prst="rect">
                <a:avLst/>
              </a:prstGeom>
              <a:blipFill>
                <a:blip r:embed="rId2"/>
                <a:stretch>
                  <a:fillRect/>
                </a:stretch>
              </a:blipFill>
            </p:spPr>
            <p:txBody>
              <a:bodyPr/>
              <a:lstStyle/>
              <a:p>
                <a:r>
                  <a:rPr lang="en-GB">
                    <a:noFill/>
                  </a:rPr>
                  <a:t> </a:t>
                </a:r>
              </a:p>
            </p:txBody>
          </p:sp>
        </mc:Fallback>
      </mc:AlternateContent>
      <p:pic>
        <p:nvPicPr>
          <p:cNvPr id="1026" name="Picture 2" descr="Matrix Multiplication-Why is it a big deal? | by Charchithowitzer | Medium">
            <a:extLst>
              <a:ext uri="{FF2B5EF4-FFF2-40B4-BE49-F238E27FC236}">
                <a16:creationId xmlns:a16="http://schemas.microsoft.com/office/drawing/2014/main" id="{BABA8C57-D746-59DD-ECF6-27BE18327E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0542" y="3667313"/>
            <a:ext cx="4758813" cy="160424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2">
            <a:extLst>
              <a:ext uri="{FF2B5EF4-FFF2-40B4-BE49-F238E27FC236}">
                <a16:creationId xmlns:a16="http://schemas.microsoft.com/office/drawing/2014/main" id="{DE529C3E-B1D1-5D85-9189-1F2E6F654C32}"/>
              </a:ext>
            </a:extLst>
          </p:cNvPr>
          <p:cNvSpPr txBox="1"/>
          <p:nvPr/>
        </p:nvSpPr>
        <p:spPr>
          <a:xfrm>
            <a:off x="0" y="6512209"/>
            <a:ext cx="9605894" cy="24622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000" dirty="0">
                <a:solidFill>
                  <a:schemeClr val="tx1">
                    <a:lumMod val="65000"/>
                  </a:schemeClr>
                </a:solidFill>
                <a:latin typeface="Euphemia" panose="020B0503040102020104" pitchFamily="34" charset="0"/>
                <a:ea typeface="Assistant Light"/>
                <a:cs typeface="Assistant Light"/>
                <a:sym typeface="Assistant Light"/>
              </a:rPr>
              <a:t>Credit: </a:t>
            </a:r>
            <a:r>
              <a:rPr lang="en-GB" sz="1000" dirty="0">
                <a:solidFill>
                  <a:schemeClr val="tx1">
                    <a:lumMod val="65000"/>
                  </a:schemeClr>
                </a:solidFill>
                <a:latin typeface="Euphemia" panose="020B0503040102020104" pitchFamily="34" charset="0"/>
                <a:ea typeface="Assistant Light"/>
                <a:cs typeface="Assistant Light"/>
                <a:sym typeface="Assistant Light"/>
                <a:hlinkClick r:id="rId4"/>
              </a:rPr>
              <a:t>https://charchithowitzer.medium.com/matrix-multiplication-why-is-it-a-big-deal-cc8ef7490008</a:t>
            </a:r>
            <a:r>
              <a:rPr lang="en-GB" sz="1000" dirty="0">
                <a:solidFill>
                  <a:schemeClr val="tx1">
                    <a:lumMod val="65000"/>
                  </a:schemeClr>
                </a:solidFill>
                <a:latin typeface="Euphemia" panose="020B0503040102020104" pitchFamily="34" charset="0"/>
                <a:ea typeface="Assistant Light"/>
                <a:cs typeface="Assistant Light"/>
                <a:sym typeface="Assistant Light"/>
              </a:rPr>
              <a:t> </a:t>
            </a:r>
          </a:p>
        </p:txBody>
      </p:sp>
    </p:spTree>
    <p:extLst>
      <p:ext uri="{BB962C8B-B14F-4D97-AF65-F5344CB8AC3E}">
        <p14:creationId xmlns:p14="http://schemas.microsoft.com/office/powerpoint/2010/main" val="36542844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78902-C7EA-5C4C-BAF9-CE12436650A2}"/>
              </a:ext>
            </a:extLst>
          </p:cNvPr>
          <p:cNvSpPr>
            <a:spLocks noGrp="1"/>
          </p:cNvSpPr>
          <p:nvPr>
            <p:ph type="title"/>
          </p:nvPr>
        </p:nvSpPr>
        <p:spPr/>
        <p:txBody>
          <a:bodyPr/>
          <a:lstStyle/>
          <a:p>
            <a:r>
              <a:rPr lang="en-US" dirty="0"/>
              <a:t>Logistic regression: the model</a:t>
            </a:r>
          </a:p>
        </p:txBody>
      </p:sp>
      <p:sp>
        <p:nvSpPr>
          <p:cNvPr id="3" name="Slide Number Placeholder 2">
            <a:extLst>
              <a:ext uri="{FF2B5EF4-FFF2-40B4-BE49-F238E27FC236}">
                <a16:creationId xmlns:a16="http://schemas.microsoft.com/office/drawing/2014/main" id="{ACF66B3B-0530-CF4F-B8E2-B19D21DD40AF}"/>
              </a:ext>
            </a:extLst>
          </p:cNvPr>
          <p:cNvSpPr>
            <a:spLocks noGrp="1"/>
          </p:cNvSpPr>
          <p:nvPr>
            <p:ph type="sldNum" sz="quarter" idx="12"/>
          </p:nvPr>
        </p:nvSpPr>
        <p:spPr/>
        <p:txBody>
          <a:bodyPr/>
          <a:lstStyle/>
          <a:p>
            <a:fld id="{606299B1-918B-9046-9AD3-7EA6D41A1C46}" type="slidenum">
              <a:rPr lang="en-US" smtClean="0"/>
              <a:pPr/>
              <a:t>30</a:t>
            </a:fld>
            <a:endParaRPr lang="en-US"/>
          </a:p>
        </p:txBody>
      </p:sp>
      <p:sp>
        <p:nvSpPr>
          <p:cNvPr id="5" name="TextBox 4">
            <a:extLst>
              <a:ext uri="{FF2B5EF4-FFF2-40B4-BE49-F238E27FC236}">
                <a16:creationId xmlns:a16="http://schemas.microsoft.com/office/drawing/2014/main" id="{392F182E-C9C5-4B44-BC4E-BE06F8E64D7B}"/>
              </a:ext>
            </a:extLst>
          </p:cNvPr>
          <p:cNvSpPr txBox="1"/>
          <p:nvPr/>
        </p:nvSpPr>
        <p:spPr>
          <a:xfrm>
            <a:off x="740229" y="1204686"/>
            <a:ext cx="3163045" cy="400110"/>
          </a:xfrm>
          <a:prstGeom prst="rect">
            <a:avLst/>
          </a:prstGeom>
          <a:noFill/>
        </p:spPr>
        <p:txBody>
          <a:bodyPr wrap="none" rtlCol="0">
            <a:spAutoFit/>
          </a:bodyPr>
          <a:lstStyle/>
          <a:p>
            <a:pPr algn="l"/>
            <a:r>
              <a:rPr lang="en-US" sz="2000" dirty="0">
                <a:latin typeface="Arial" panose="020B0604020202020204" pitchFamily="34" charset="0"/>
                <a:cs typeface="Arial" panose="020B0604020202020204" pitchFamily="34" charset="0"/>
              </a:rPr>
              <a:t>Logistic regression model:</a:t>
            </a:r>
          </a:p>
        </p:txBody>
      </p:sp>
      <p:sp>
        <p:nvSpPr>
          <p:cNvPr id="7" name="TextBox 6">
            <a:extLst>
              <a:ext uri="{FF2B5EF4-FFF2-40B4-BE49-F238E27FC236}">
                <a16:creationId xmlns:a16="http://schemas.microsoft.com/office/drawing/2014/main" id="{D8BBC1DB-940F-444F-80DD-EB75B660D1E0}"/>
              </a:ext>
            </a:extLst>
          </p:cNvPr>
          <p:cNvSpPr txBox="1"/>
          <p:nvPr/>
        </p:nvSpPr>
        <p:spPr>
          <a:xfrm>
            <a:off x="1527419" y="3708855"/>
            <a:ext cx="3172663" cy="369332"/>
          </a:xfrm>
          <a:prstGeom prst="rect">
            <a:avLst/>
          </a:prstGeom>
          <a:noFill/>
        </p:spPr>
        <p:txBody>
          <a:bodyPr wrap="square" rtlCol="0">
            <a:spAutoFit/>
          </a:bodyPr>
          <a:lstStyle/>
          <a:p>
            <a:pPr algn="l"/>
            <a:r>
              <a:rPr lang="en-US" dirty="0">
                <a:solidFill>
                  <a:srgbClr val="C00000"/>
                </a:solidFill>
                <a:latin typeface="Arial" panose="020B0604020202020204" pitchFamily="34" charset="0"/>
                <a:cs typeface="Arial" panose="020B0604020202020204" pitchFamily="34" charset="0"/>
              </a:rPr>
              <a:t>Output from linear regression</a:t>
            </a:r>
          </a:p>
        </p:txBody>
      </p:sp>
      <p:pic>
        <p:nvPicPr>
          <p:cNvPr id="12" name="Picture 11">
            <a:extLst>
              <a:ext uri="{FF2B5EF4-FFF2-40B4-BE49-F238E27FC236}">
                <a16:creationId xmlns:a16="http://schemas.microsoft.com/office/drawing/2014/main" id="{42762E68-26D7-954D-9326-13F07BA9C35F}"/>
              </a:ext>
            </a:extLst>
          </p:cNvPr>
          <p:cNvPicPr>
            <a:picLocks noChangeAspect="1"/>
          </p:cNvPicPr>
          <p:nvPr/>
        </p:nvPicPr>
        <p:blipFill>
          <a:blip r:embed="rId3"/>
          <a:stretch>
            <a:fillRect/>
          </a:stretch>
        </p:blipFill>
        <p:spPr>
          <a:xfrm>
            <a:off x="9592499" y="1665240"/>
            <a:ext cx="1796375" cy="572471"/>
          </a:xfrm>
          <a:prstGeom prst="rect">
            <a:avLst/>
          </a:prstGeom>
        </p:spPr>
      </p:pic>
      <p:sp>
        <p:nvSpPr>
          <p:cNvPr id="13" name="TextBox 12">
            <a:extLst>
              <a:ext uri="{FF2B5EF4-FFF2-40B4-BE49-F238E27FC236}">
                <a16:creationId xmlns:a16="http://schemas.microsoft.com/office/drawing/2014/main" id="{BA7612B7-6DF8-7E48-B7BE-ED075EEB10E0}"/>
              </a:ext>
            </a:extLst>
          </p:cNvPr>
          <p:cNvSpPr txBox="1"/>
          <p:nvPr/>
        </p:nvSpPr>
        <p:spPr>
          <a:xfrm>
            <a:off x="9418207" y="1204090"/>
            <a:ext cx="2151551" cy="400110"/>
          </a:xfrm>
          <a:prstGeom prst="rect">
            <a:avLst/>
          </a:prstGeom>
          <a:noFill/>
        </p:spPr>
        <p:txBody>
          <a:bodyPr wrap="none" rtlCol="0">
            <a:spAutoFit/>
          </a:bodyPr>
          <a:lstStyle/>
          <a:p>
            <a:pPr algn="l"/>
            <a:r>
              <a:rPr lang="en-US" sz="2000" dirty="0">
                <a:solidFill>
                  <a:srgbClr val="C00000"/>
                </a:solidFill>
                <a:latin typeface="Arial" panose="020B0604020202020204" pitchFamily="34" charset="0"/>
                <a:cs typeface="Arial" panose="020B0604020202020204" pitchFamily="34" charset="0"/>
              </a:rPr>
              <a:t>Sigmoid</a:t>
            </a:r>
            <a:r>
              <a:rPr lang="en-US" sz="2000" dirty="0">
                <a:latin typeface="Arial" panose="020B0604020202020204" pitchFamily="34" charset="0"/>
                <a:cs typeface="Arial" panose="020B0604020202020204" pitchFamily="34" charset="0"/>
              </a:rPr>
              <a:t> function:</a:t>
            </a:r>
          </a:p>
        </p:txBody>
      </p:sp>
      <p:sp>
        <p:nvSpPr>
          <p:cNvPr id="10" name="Rectangle 9">
            <a:extLst>
              <a:ext uri="{FF2B5EF4-FFF2-40B4-BE49-F238E27FC236}">
                <a16:creationId xmlns:a16="http://schemas.microsoft.com/office/drawing/2014/main" id="{D69EF4FA-05C9-1749-5243-5C163BAA3FAE}"/>
              </a:ext>
            </a:extLst>
          </p:cNvPr>
          <p:cNvSpPr/>
          <p:nvPr/>
        </p:nvSpPr>
        <p:spPr>
          <a:xfrm>
            <a:off x="2401129" y="2548859"/>
            <a:ext cx="421105" cy="4211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a:t>
            </a:r>
            <a:endParaRPr lang="en-GB" dirty="0">
              <a:solidFill>
                <a:schemeClr val="bg1"/>
              </a:solidFill>
            </a:endParaRPr>
          </a:p>
        </p:txBody>
      </p:sp>
      <p:sp>
        <p:nvSpPr>
          <p:cNvPr id="11" name="Rectangle 10">
            <a:extLst>
              <a:ext uri="{FF2B5EF4-FFF2-40B4-BE49-F238E27FC236}">
                <a16:creationId xmlns:a16="http://schemas.microsoft.com/office/drawing/2014/main" id="{342F276F-C917-184C-BC63-69F15BCC239C}"/>
              </a:ext>
            </a:extLst>
          </p:cNvPr>
          <p:cNvSpPr/>
          <p:nvPr/>
        </p:nvSpPr>
        <p:spPr>
          <a:xfrm>
            <a:off x="2401129" y="3012054"/>
            <a:ext cx="421105" cy="4211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w</a:t>
            </a:r>
            <a:endParaRPr lang="en-GB" dirty="0">
              <a:solidFill>
                <a:schemeClr val="bg1"/>
              </a:solidFill>
            </a:endParaRP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F2BB09D5-8179-6C67-0AA1-1334BE394F8E}"/>
                  </a:ext>
                </a:extLst>
              </p:cNvPr>
              <p:cNvSpPr/>
              <p:nvPr/>
            </p:nvSpPr>
            <p:spPr>
              <a:xfrm>
                <a:off x="3423812" y="3012053"/>
                <a:ext cx="1546802" cy="4211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𝑍</m:t>
                      </m:r>
                      <m:r>
                        <a:rPr lang="en-US" b="0" i="1" smtClean="0">
                          <a:solidFill>
                            <a:schemeClr val="bg1"/>
                          </a:solidFill>
                          <a:latin typeface="Cambria Math" panose="02040503050406030204" pitchFamily="18" charset="0"/>
                        </a:rPr>
                        <m:t>=</m:t>
                      </m:r>
                      <m:sSup>
                        <m:sSupPr>
                          <m:ctrlPr>
                            <a:rPr lang="en-US" i="1">
                              <a:solidFill>
                                <a:schemeClr val="bg1"/>
                              </a:solidFill>
                              <a:latin typeface="Cambria Math" panose="02040503050406030204" pitchFamily="18" charset="0"/>
                            </a:rPr>
                          </m:ctrlPr>
                        </m:sSupPr>
                        <m:e>
                          <m:r>
                            <a:rPr lang="en-US" i="1">
                              <a:solidFill>
                                <a:schemeClr val="bg1"/>
                              </a:solidFill>
                              <a:latin typeface="Cambria Math" panose="02040503050406030204" pitchFamily="18" charset="0"/>
                            </a:rPr>
                            <m:t>𝑊</m:t>
                          </m:r>
                        </m:e>
                        <m:sup>
                          <m:r>
                            <a:rPr lang="en-US" i="1">
                              <a:solidFill>
                                <a:schemeClr val="bg1"/>
                              </a:solidFill>
                              <a:latin typeface="Cambria Math" panose="02040503050406030204" pitchFamily="18" charset="0"/>
                            </a:rPr>
                            <m:t>𝑇</m:t>
                          </m:r>
                        </m:sup>
                      </m:sSup>
                      <m:r>
                        <a:rPr lang="en-US" i="1">
                          <a:solidFill>
                            <a:schemeClr val="bg1"/>
                          </a:solidFill>
                          <a:latin typeface="Cambria Math" panose="02040503050406030204" pitchFamily="18" charset="0"/>
                        </a:rPr>
                        <m:t>𝑋</m:t>
                      </m:r>
                      <m:r>
                        <a:rPr lang="en-US" i="1">
                          <a:solidFill>
                            <a:schemeClr val="bg1"/>
                          </a:solidFill>
                          <a:latin typeface="Cambria Math" panose="02040503050406030204" pitchFamily="18" charset="0"/>
                        </a:rPr>
                        <m:t>+</m:t>
                      </m:r>
                      <m:r>
                        <a:rPr lang="en-US" i="1">
                          <a:solidFill>
                            <a:schemeClr val="bg1"/>
                          </a:solidFill>
                          <a:latin typeface="Cambria Math" panose="02040503050406030204" pitchFamily="18" charset="0"/>
                        </a:rPr>
                        <m:t>𝑏</m:t>
                      </m:r>
                    </m:oMath>
                  </m:oMathPara>
                </a14:m>
                <a:endParaRPr lang="en-GB" dirty="0">
                  <a:solidFill>
                    <a:schemeClr val="bg1"/>
                  </a:solidFill>
                </a:endParaRPr>
              </a:p>
            </p:txBody>
          </p:sp>
        </mc:Choice>
        <mc:Fallback xmlns="">
          <p:sp>
            <p:nvSpPr>
              <p:cNvPr id="16" name="Rectangle 15">
                <a:extLst>
                  <a:ext uri="{FF2B5EF4-FFF2-40B4-BE49-F238E27FC236}">
                    <a16:creationId xmlns:a16="http://schemas.microsoft.com/office/drawing/2014/main" id="{F2BB09D5-8179-6C67-0AA1-1334BE394F8E}"/>
                  </a:ext>
                </a:extLst>
              </p:cNvPr>
              <p:cNvSpPr>
                <a:spLocks noRot="1" noChangeAspect="1" noMove="1" noResize="1" noEditPoints="1" noAdjustHandles="1" noChangeArrowheads="1" noChangeShapeType="1" noTextEdit="1"/>
              </p:cNvSpPr>
              <p:nvPr/>
            </p:nvSpPr>
            <p:spPr>
              <a:xfrm>
                <a:off x="3423812" y="3012053"/>
                <a:ext cx="1546802" cy="421105"/>
              </a:xfrm>
              <a:prstGeom prst="rect">
                <a:avLst/>
              </a:prstGeom>
              <a:blipFill>
                <a:blip r:embed="rId4"/>
                <a:stretch>
                  <a:fillRect l="-39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F6EC8934-E45B-F369-2185-D30D6DB6FE20}"/>
                  </a:ext>
                </a:extLst>
              </p:cNvPr>
              <p:cNvSpPr/>
              <p:nvPr/>
            </p:nvSpPr>
            <p:spPr>
              <a:xfrm>
                <a:off x="7347279" y="3020497"/>
                <a:ext cx="766145" cy="4211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i="1" smtClean="0">
                              <a:solidFill>
                                <a:schemeClr val="bg1"/>
                              </a:solidFill>
                              <a:latin typeface="Cambria Math" panose="02040503050406030204" pitchFamily="18" charset="0"/>
                            </a:rPr>
                          </m:ctrlPr>
                        </m:accPr>
                        <m:e>
                          <m:r>
                            <a:rPr lang="en-US" i="1">
                              <a:solidFill>
                                <a:schemeClr val="bg1"/>
                              </a:solidFill>
                              <a:latin typeface="Cambria Math" panose="02040503050406030204" pitchFamily="18" charset="0"/>
                            </a:rPr>
                            <m:t>𝑦</m:t>
                          </m:r>
                        </m:e>
                      </m:acc>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𝐴</m:t>
                      </m:r>
                    </m:oMath>
                  </m:oMathPara>
                </a14:m>
                <a:endParaRPr lang="en-GB" dirty="0">
                  <a:solidFill>
                    <a:schemeClr val="bg1"/>
                  </a:solidFill>
                </a:endParaRPr>
              </a:p>
            </p:txBody>
          </p:sp>
        </mc:Choice>
        <mc:Fallback xmlns="">
          <p:sp>
            <p:nvSpPr>
              <p:cNvPr id="17" name="Rectangle 16">
                <a:extLst>
                  <a:ext uri="{FF2B5EF4-FFF2-40B4-BE49-F238E27FC236}">
                    <a16:creationId xmlns:a16="http://schemas.microsoft.com/office/drawing/2014/main" id="{F6EC8934-E45B-F369-2185-D30D6DB6FE20}"/>
                  </a:ext>
                </a:extLst>
              </p:cNvPr>
              <p:cNvSpPr>
                <a:spLocks noRot="1" noChangeAspect="1" noMove="1" noResize="1" noEditPoints="1" noAdjustHandles="1" noChangeArrowheads="1" noChangeShapeType="1" noTextEdit="1"/>
              </p:cNvSpPr>
              <p:nvPr/>
            </p:nvSpPr>
            <p:spPr>
              <a:xfrm>
                <a:off x="7347279" y="3020497"/>
                <a:ext cx="766145" cy="421105"/>
              </a:xfrm>
              <a:prstGeom prst="rect">
                <a:avLst/>
              </a:prstGeom>
              <a:blipFill>
                <a:blip r:embed="rId5"/>
                <a:stretch>
                  <a:fillRect l="-2344"/>
                </a:stretch>
              </a:blipFill>
            </p:spPr>
            <p:txBody>
              <a:bodyPr/>
              <a:lstStyle/>
              <a:p>
                <a:r>
                  <a:rPr lang="en-GB">
                    <a:noFill/>
                  </a:rPr>
                  <a:t> </a:t>
                </a:r>
              </a:p>
            </p:txBody>
          </p:sp>
        </mc:Fallback>
      </mc:AlternateContent>
      <p:cxnSp>
        <p:nvCxnSpPr>
          <p:cNvPr id="18" name="Straight Arrow Connector 17">
            <a:extLst>
              <a:ext uri="{FF2B5EF4-FFF2-40B4-BE49-F238E27FC236}">
                <a16:creationId xmlns:a16="http://schemas.microsoft.com/office/drawing/2014/main" id="{3D9DF0FE-71E3-833B-8461-7F4EB6017E9E}"/>
              </a:ext>
            </a:extLst>
          </p:cNvPr>
          <p:cNvCxnSpPr>
            <a:cxnSpLocks/>
            <a:stCxn id="10" idx="3"/>
            <a:endCxn id="16" idx="1"/>
          </p:cNvCxnSpPr>
          <p:nvPr/>
        </p:nvCxnSpPr>
        <p:spPr>
          <a:xfrm>
            <a:off x="2822234" y="2759412"/>
            <a:ext cx="601578" cy="4631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6C20B6A-EDEB-2FBC-6F59-57975B807693}"/>
              </a:ext>
            </a:extLst>
          </p:cNvPr>
          <p:cNvCxnSpPr>
            <a:cxnSpLocks/>
            <a:stCxn id="11" idx="3"/>
            <a:endCxn id="16" idx="1"/>
          </p:cNvCxnSpPr>
          <p:nvPr/>
        </p:nvCxnSpPr>
        <p:spPr>
          <a:xfrm flipV="1">
            <a:off x="2822234" y="3222606"/>
            <a:ext cx="601578"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C32C83A-450E-469F-A5EA-6AE453ABFAFC}"/>
              </a:ext>
            </a:extLst>
          </p:cNvPr>
          <p:cNvCxnSpPr>
            <a:cxnSpLocks/>
            <a:stCxn id="16" idx="3"/>
            <a:endCxn id="21" idx="1"/>
          </p:cNvCxnSpPr>
          <p:nvPr/>
        </p:nvCxnSpPr>
        <p:spPr>
          <a:xfrm>
            <a:off x="4970614" y="3222606"/>
            <a:ext cx="58994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13E041C2-CD6A-F89E-F6BB-3BA68AA1F36E}"/>
                  </a:ext>
                </a:extLst>
              </p:cNvPr>
              <p:cNvSpPr/>
              <p:nvPr/>
            </p:nvSpPr>
            <p:spPr>
              <a:xfrm>
                <a:off x="5560554" y="3012053"/>
                <a:ext cx="1196785" cy="4211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𝐴</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𝑔</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𝑍</m:t>
                      </m:r>
                      <m:r>
                        <a:rPr lang="en-US" b="0" i="1" smtClean="0">
                          <a:solidFill>
                            <a:schemeClr val="bg1"/>
                          </a:solidFill>
                          <a:latin typeface="Cambria Math" panose="02040503050406030204" pitchFamily="18" charset="0"/>
                        </a:rPr>
                        <m:t>)</m:t>
                      </m:r>
                    </m:oMath>
                  </m:oMathPara>
                </a14:m>
                <a:endParaRPr lang="en-GB" dirty="0">
                  <a:solidFill>
                    <a:schemeClr val="bg1"/>
                  </a:solidFill>
                </a:endParaRPr>
              </a:p>
            </p:txBody>
          </p:sp>
        </mc:Choice>
        <mc:Fallback xmlns="">
          <p:sp>
            <p:nvSpPr>
              <p:cNvPr id="21" name="Rectangle 20">
                <a:extLst>
                  <a:ext uri="{FF2B5EF4-FFF2-40B4-BE49-F238E27FC236}">
                    <a16:creationId xmlns:a16="http://schemas.microsoft.com/office/drawing/2014/main" id="{13E041C2-CD6A-F89E-F6BB-3BA68AA1F36E}"/>
                  </a:ext>
                </a:extLst>
              </p:cNvPr>
              <p:cNvSpPr>
                <a:spLocks noRot="1" noChangeAspect="1" noMove="1" noResize="1" noEditPoints="1" noAdjustHandles="1" noChangeArrowheads="1" noChangeShapeType="1" noTextEdit="1"/>
              </p:cNvSpPr>
              <p:nvPr/>
            </p:nvSpPr>
            <p:spPr>
              <a:xfrm>
                <a:off x="5560554" y="3012053"/>
                <a:ext cx="1196785" cy="421105"/>
              </a:xfrm>
              <a:prstGeom prst="rect">
                <a:avLst/>
              </a:prstGeom>
              <a:blipFill>
                <a:blip r:embed="rId6"/>
                <a:stretch>
                  <a:fillRect b="-5634"/>
                </a:stretch>
              </a:blipFill>
            </p:spPr>
            <p:txBody>
              <a:bodyPr/>
              <a:lstStyle/>
              <a:p>
                <a:r>
                  <a:rPr lang="en-GB">
                    <a:noFill/>
                  </a:rPr>
                  <a:t> </a:t>
                </a:r>
              </a:p>
            </p:txBody>
          </p:sp>
        </mc:Fallback>
      </mc:AlternateContent>
      <p:cxnSp>
        <p:nvCxnSpPr>
          <p:cNvPr id="22" name="Straight Arrow Connector 21">
            <a:extLst>
              <a:ext uri="{FF2B5EF4-FFF2-40B4-BE49-F238E27FC236}">
                <a16:creationId xmlns:a16="http://schemas.microsoft.com/office/drawing/2014/main" id="{D55B92AF-7403-8E90-15BD-ED11A85B8D5C}"/>
              </a:ext>
            </a:extLst>
          </p:cNvPr>
          <p:cNvCxnSpPr>
            <a:cxnSpLocks/>
            <a:stCxn id="21" idx="3"/>
            <a:endCxn id="17" idx="1"/>
          </p:cNvCxnSpPr>
          <p:nvPr/>
        </p:nvCxnSpPr>
        <p:spPr>
          <a:xfrm>
            <a:off x="6757339" y="3222606"/>
            <a:ext cx="589940" cy="84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54D06F0-68A4-F492-E973-93EA2FA2061F}"/>
              </a:ext>
            </a:extLst>
          </p:cNvPr>
          <p:cNvCxnSpPr>
            <a:cxnSpLocks/>
            <a:stCxn id="7" idx="0"/>
            <a:endCxn id="16" idx="2"/>
          </p:cNvCxnSpPr>
          <p:nvPr/>
        </p:nvCxnSpPr>
        <p:spPr>
          <a:xfrm flipV="1">
            <a:off x="3113751" y="3433158"/>
            <a:ext cx="1083462" cy="275697"/>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B91E255E-6D78-3FCB-0F7E-39059DF00D39}"/>
              </a:ext>
            </a:extLst>
          </p:cNvPr>
          <p:cNvSpPr txBox="1"/>
          <p:nvPr/>
        </p:nvSpPr>
        <p:spPr>
          <a:xfrm>
            <a:off x="5174452" y="3713814"/>
            <a:ext cx="3501280" cy="646331"/>
          </a:xfrm>
          <a:prstGeom prst="rect">
            <a:avLst/>
          </a:prstGeom>
          <a:noFill/>
        </p:spPr>
        <p:txBody>
          <a:bodyPr wrap="square" rtlCol="0">
            <a:spAutoFit/>
          </a:bodyPr>
          <a:lstStyle/>
          <a:p>
            <a:pPr algn="l"/>
            <a:r>
              <a:rPr lang="en-US" dirty="0">
                <a:solidFill>
                  <a:srgbClr val="C00000"/>
                </a:solidFill>
                <a:latin typeface="Arial" panose="020B0604020202020204" pitchFamily="34" charset="0"/>
                <a:cs typeface="Arial" panose="020B0604020202020204" pitchFamily="34" charset="0"/>
              </a:rPr>
              <a:t>Wrapping the output around an activation function</a:t>
            </a:r>
          </a:p>
        </p:txBody>
      </p:sp>
      <p:cxnSp>
        <p:nvCxnSpPr>
          <p:cNvPr id="29" name="Straight Arrow Connector 28">
            <a:extLst>
              <a:ext uri="{FF2B5EF4-FFF2-40B4-BE49-F238E27FC236}">
                <a16:creationId xmlns:a16="http://schemas.microsoft.com/office/drawing/2014/main" id="{F95E58FD-0BE1-567B-FD86-FC8F10DFB895}"/>
              </a:ext>
            </a:extLst>
          </p:cNvPr>
          <p:cNvCxnSpPr>
            <a:cxnSpLocks/>
            <a:stCxn id="28" idx="0"/>
            <a:endCxn id="21" idx="2"/>
          </p:cNvCxnSpPr>
          <p:nvPr/>
        </p:nvCxnSpPr>
        <p:spPr>
          <a:xfrm flipH="1" flipV="1">
            <a:off x="6158947" y="3433158"/>
            <a:ext cx="766145" cy="280656"/>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BA80559-1AD6-82C9-2BAA-B3C6D7D62A85}"/>
              </a:ext>
            </a:extLst>
          </p:cNvPr>
          <p:cNvSpPr txBox="1"/>
          <p:nvPr/>
        </p:nvSpPr>
        <p:spPr>
          <a:xfrm>
            <a:off x="515375" y="4690698"/>
            <a:ext cx="10246849" cy="400110"/>
          </a:xfrm>
          <a:prstGeom prst="rect">
            <a:avLst/>
          </a:prstGeom>
          <a:noFill/>
        </p:spPr>
        <p:txBody>
          <a:bodyPr wrap="square" rtlCol="0">
            <a:spAutoFit/>
          </a:bodyPr>
          <a:lstStyle/>
          <a:p>
            <a:pPr algn="l"/>
            <a:r>
              <a:rPr lang="en-US" sz="2000" dirty="0">
                <a:latin typeface="Arial" panose="020B0604020202020204" pitchFamily="34" charset="0"/>
                <a:cs typeface="Arial" panose="020B0604020202020204" pitchFamily="34" charset="0"/>
              </a:rPr>
              <a:t>The probability that the engine works is represented by g(Z)</a:t>
            </a:r>
            <a:endParaRPr lang="en-US" sz="2000" b="1" dirty="0">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65A0BF79-CA63-8EBD-B5F5-308F8470F3DD}"/>
              </a:ext>
            </a:extLst>
          </p:cNvPr>
          <p:cNvSpPr txBox="1"/>
          <p:nvPr/>
        </p:nvSpPr>
        <p:spPr>
          <a:xfrm>
            <a:off x="515375" y="5346223"/>
            <a:ext cx="10246849" cy="400110"/>
          </a:xfrm>
          <a:prstGeom prst="rect">
            <a:avLst/>
          </a:prstGeom>
          <a:noFill/>
        </p:spPr>
        <p:txBody>
          <a:bodyPr wrap="square" rtlCol="0">
            <a:spAutoFit/>
          </a:bodyPr>
          <a:lstStyle/>
          <a:p>
            <a:pPr algn="l"/>
            <a:r>
              <a:rPr lang="en-US" sz="2000" dirty="0">
                <a:latin typeface="Arial" panose="020B0604020202020204" pitchFamily="34" charset="0"/>
                <a:cs typeface="Arial" panose="020B0604020202020204" pitchFamily="34" charset="0"/>
              </a:rPr>
              <a:t>We still need to define a Loss function</a:t>
            </a:r>
            <a:endParaRPr lang="en-US" sz="2000" b="1" dirty="0">
              <a:latin typeface="Arial" panose="020B0604020202020204" pitchFamily="34" charset="0"/>
              <a:cs typeface="Arial" panose="020B0604020202020204" pitchFamily="34" charset="0"/>
            </a:endParaRPr>
          </a:p>
        </p:txBody>
      </p:sp>
      <p:cxnSp>
        <p:nvCxnSpPr>
          <p:cNvPr id="35" name="Straight Arrow Connector 34">
            <a:extLst>
              <a:ext uri="{FF2B5EF4-FFF2-40B4-BE49-F238E27FC236}">
                <a16:creationId xmlns:a16="http://schemas.microsoft.com/office/drawing/2014/main" id="{2E0A5935-5741-D328-1C94-FEC449E5BA12}"/>
              </a:ext>
            </a:extLst>
          </p:cNvPr>
          <p:cNvCxnSpPr>
            <a:cxnSpLocks/>
          </p:cNvCxnSpPr>
          <p:nvPr/>
        </p:nvCxnSpPr>
        <p:spPr>
          <a:xfrm>
            <a:off x="2609050" y="2225585"/>
            <a:ext cx="6495621" cy="12126"/>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64065219-6F6D-C7FD-C68D-CE01464BD350}"/>
              </a:ext>
            </a:extLst>
          </p:cNvPr>
          <p:cNvSpPr txBox="1"/>
          <p:nvPr/>
        </p:nvSpPr>
        <p:spPr>
          <a:xfrm>
            <a:off x="4567084" y="1802604"/>
            <a:ext cx="2579552" cy="400110"/>
          </a:xfrm>
          <a:prstGeom prst="rect">
            <a:avLst/>
          </a:prstGeom>
          <a:noFill/>
        </p:spPr>
        <p:txBody>
          <a:bodyPr wrap="square" rtlCol="0">
            <a:spAutoFit/>
          </a:bodyPr>
          <a:lstStyle/>
          <a:p>
            <a:pPr algn="l"/>
            <a:r>
              <a:rPr lang="en-US" sz="2000" dirty="0">
                <a:latin typeface="Arial" panose="020B0604020202020204" pitchFamily="34" charset="0"/>
                <a:cs typeface="Arial" panose="020B0604020202020204" pitchFamily="34" charset="0"/>
              </a:rPr>
              <a:t>Forward Propagation</a:t>
            </a:r>
          </a:p>
        </p:txBody>
      </p:sp>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id="{CCC7A627-2986-1C4C-40EC-ADDC65A1A0C2}"/>
                  </a:ext>
                </a:extLst>
              </p:cNvPr>
              <p:cNvSpPr/>
              <p:nvPr/>
            </p:nvSpPr>
            <p:spPr>
              <a:xfrm>
                <a:off x="8619797" y="3020497"/>
                <a:ext cx="749969" cy="4211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𝐿𝑜𝑠𝑠</m:t>
                      </m:r>
                    </m:oMath>
                  </m:oMathPara>
                </a14:m>
                <a:endParaRPr lang="en-GB" dirty="0">
                  <a:solidFill>
                    <a:schemeClr val="bg1"/>
                  </a:solidFill>
                </a:endParaRPr>
              </a:p>
            </p:txBody>
          </p:sp>
        </mc:Choice>
        <mc:Fallback xmlns="">
          <p:sp>
            <p:nvSpPr>
              <p:cNvPr id="39" name="Rectangle 38">
                <a:extLst>
                  <a:ext uri="{FF2B5EF4-FFF2-40B4-BE49-F238E27FC236}">
                    <a16:creationId xmlns:a16="http://schemas.microsoft.com/office/drawing/2014/main" id="{CCC7A627-2986-1C4C-40EC-ADDC65A1A0C2}"/>
                  </a:ext>
                </a:extLst>
              </p:cNvPr>
              <p:cNvSpPr>
                <a:spLocks noRot="1" noChangeAspect="1" noMove="1" noResize="1" noEditPoints="1" noAdjustHandles="1" noChangeArrowheads="1" noChangeShapeType="1" noTextEdit="1"/>
              </p:cNvSpPr>
              <p:nvPr/>
            </p:nvSpPr>
            <p:spPr>
              <a:xfrm>
                <a:off x="8619797" y="3020497"/>
                <a:ext cx="749969" cy="421105"/>
              </a:xfrm>
              <a:prstGeom prst="rect">
                <a:avLst/>
              </a:prstGeom>
              <a:blipFill>
                <a:blip r:embed="rId7"/>
                <a:stretch>
                  <a:fillRect/>
                </a:stretch>
              </a:blipFill>
            </p:spPr>
            <p:txBody>
              <a:bodyPr/>
              <a:lstStyle/>
              <a:p>
                <a:r>
                  <a:rPr lang="en-GB">
                    <a:noFill/>
                  </a:rPr>
                  <a:t> </a:t>
                </a:r>
              </a:p>
            </p:txBody>
          </p:sp>
        </mc:Fallback>
      </mc:AlternateContent>
      <p:cxnSp>
        <p:nvCxnSpPr>
          <p:cNvPr id="40" name="Straight Arrow Connector 39">
            <a:extLst>
              <a:ext uri="{FF2B5EF4-FFF2-40B4-BE49-F238E27FC236}">
                <a16:creationId xmlns:a16="http://schemas.microsoft.com/office/drawing/2014/main" id="{02BB7424-F030-8E4A-41C5-7C57F5D5F554}"/>
              </a:ext>
            </a:extLst>
          </p:cNvPr>
          <p:cNvCxnSpPr>
            <a:cxnSpLocks/>
            <a:stCxn id="17" idx="3"/>
            <a:endCxn id="39" idx="1"/>
          </p:cNvCxnSpPr>
          <p:nvPr/>
        </p:nvCxnSpPr>
        <p:spPr>
          <a:xfrm>
            <a:off x="8113424" y="3231050"/>
            <a:ext cx="5063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3159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8" grpId="0"/>
      <p:bldP spid="33" grpId="0"/>
      <p:bldP spid="34" grpId="0"/>
      <p:bldP spid="3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0D4F12A-6EBC-9D7C-8D80-A1CB57BFA3F1}"/>
              </a:ext>
            </a:extLst>
          </p:cNvPr>
          <p:cNvSpPr>
            <a:spLocks noGrp="1"/>
          </p:cNvSpPr>
          <p:nvPr>
            <p:ph type="title"/>
          </p:nvPr>
        </p:nvSpPr>
        <p:spPr>
          <a:xfrm>
            <a:off x="235527" y="137752"/>
            <a:ext cx="6765041" cy="666605"/>
          </a:xfrm>
        </p:spPr>
        <p:txBody>
          <a:bodyPr>
            <a:normAutofit/>
          </a:bodyPr>
          <a:lstStyle/>
          <a:p>
            <a:r>
              <a:rPr lang="en-US" dirty="0"/>
              <a:t>Logistic Regression Loss Function</a:t>
            </a:r>
          </a:p>
        </p:txBody>
      </p:sp>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31</a:t>
            </a:fld>
            <a:endParaRPr lang="en-US" dirty="0">
              <a:solidFill>
                <a:schemeClr val="tx1">
                  <a:lumMod val="75000"/>
                </a:schemeClr>
              </a:solidFill>
              <a:latin typeface="Euphemia" panose="020B0503040102020104" pitchFamily="34" charset="0"/>
            </a:endParaRPr>
          </a:p>
        </p:txBody>
      </p:sp>
      <p:sp>
        <p:nvSpPr>
          <p:cNvPr id="12" name="TextBox 2">
            <a:extLst>
              <a:ext uri="{FF2B5EF4-FFF2-40B4-BE49-F238E27FC236}">
                <a16:creationId xmlns:a16="http://schemas.microsoft.com/office/drawing/2014/main" id="{A7347F02-861B-1E0C-4C6D-9569D527E682}"/>
              </a:ext>
            </a:extLst>
          </p:cNvPr>
          <p:cNvSpPr txBox="1"/>
          <p:nvPr/>
        </p:nvSpPr>
        <p:spPr>
          <a:xfrm>
            <a:off x="0" y="6512209"/>
            <a:ext cx="9605894" cy="24622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000" dirty="0">
                <a:solidFill>
                  <a:schemeClr val="tx1">
                    <a:lumMod val="65000"/>
                  </a:schemeClr>
                </a:solidFill>
                <a:latin typeface="Euphemia" panose="020B0503040102020104" pitchFamily="34" charset="0"/>
                <a:ea typeface="Assistant Light"/>
                <a:cs typeface="Assistant Light"/>
                <a:sym typeface="Assistant Light"/>
              </a:rPr>
              <a:t>Credit: https://towardsdatascience.com/step-by-step-guide-to-building-your-own-neural-network-from-scratch-df64b1c5ab6e</a:t>
            </a:r>
          </a:p>
        </p:txBody>
      </p:sp>
      <p:sp>
        <p:nvSpPr>
          <p:cNvPr id="5" name="Content Placeholder 2">
            <a:extLst>
              <a:ext uri="{FF2B5EF4-FFF2-40B4-BE49-F238E27FC236}">
                <a16:creationId xmlns:a16="http://schemas.microsoft.com/office/drawing/2014/main" id="{694E0948-6FCC-5143-372F-4C6A7C79CF67}"/>
              </a:ext>
            </a:extLst>
          </p:cNvPr>
          <p:cNvSpPr txBox="1">
            <a:spLocks/>
          </p:cNvSpPr>
          <p:nvPr/>
        </p:nvSpPr>
        <p:spPr>
          <a:xfrm>
            <a:off x="539999" y="1598921"/>
            <a:ext cx="11085971" cy="1106763"/>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A measure of how "badly" the model performed.</a:t>
            </a:r>
          </a:p>
          <a:p>
            <a:pPr marL="792480" lvl="1" indent="-342900"/>
            <a:r>
              <a:rPr lang="en-US" sz="2000" dirty="0"/>
              <a:t>Logistic Regression uses a "Cross Entropy" Loss Function</a:t>
            </a:r>
          </a:p>
        </p:txBody>
      </p:sp>
      <p:pic>
        <p:nvPicPr>
          <p:cNvPr id="4098" name="Picture 2">
            <a:extLst>
              <a:ext uri="{FF2B5EF4-FFF2-40B4-BE49-F238E27FC236}">
                <a16:creationId xmlns:a16="http://schemas.microsoft.com/office/drawing/2014/main" id="{5BB09EF2-45ED-708C-DD32-2F9DD806A3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6747" y="2838223"/>
            <a:ext cx="8098506" cy="165440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graphicFrame>
            <p:nvGraphicFramePr>
              <p:cNvPr id="3" name="Table 3">
                <a:extLst>
                  <a:ext uri="{FF2B5EF4-FFF2-40B4-BE49-F238E27FC236}">
                    <a16:creationId xmlns:a16="http://schemas.microsoft.com/office/drawing/2014/main" id="{4F6A3F7F-A086-4FB4-549C-2D0075FB14FB}"/>
                  </a:ext>
                </a:extLst>
              </p:cNvPr>
              <p:cNvGraphicFramePr>
                <a:graphicFrameLocks noGrp="1"/>
              </p:cNvGraphicFramePr>
              <p:nvPr>
                <p:extLst>
                  <p:ext uri="{D42A27DB-BD31-4B8C-83A1-F6EECF244321}">
                    <p14:modId xmlns:p14="http://schemas.microsoft.com/office/powerpoint/2010/main" val="4173452974"/>
                  </p:ext>
                </p:extLst>
              </p:nvPr>
            </p:nvGraphicFramePr>
            <p:xfrm>
              <a:off x="2032000" y="4669336"/>
              <a:ext cx="8128000" cy="370840"/>
            </p:xfrm>
            <a:graphic>
              <a:graphicData uri="http://schemas.openxmlformats.org/drawingml/2006/table">
                <a:tbl>
                  <a:tblPr firstRow="1" bandRow="1">
                    <a:tableStyleId>{073A0DAA-6AF3-43AB-8588-CEC1D06C72B9}</a:tableStyleId>
                  </a:tblPr>
                  <a:tblGrid>
                    <a:gridCol w="4064000">
                      <a:extLst>
                        <a:ext uri="{9D8B030D-6E8A-4147-A177-3AD203B41FA5}">
                          <a16:colId xmlns:a16="http://schemas.microsoft.com/office/drawing/2014/main" val="3552938404"/>
                        </a:ext>
                      </a:extLst>
                    </a:gridCol>
                    <a:gridCol w="4064000">
                      <a:extLst>
                        <a:ext uri="{9D8B030D-6E8A-4147-A177-3AD203B41FA5}">
                          <a16:colId xmlns:a16="http://schemas.microsoft.com/office/drawing/2014/main" val="598066559"/>
                        </a:ext>
                      </a:extLst>
                    </a:gridCol>
                  </a:tblGrid>
                  <a:tr h="370840">
                    <a:tc>
                      <a:txBody>
                        <a:bodyPr/>
                        <a:lstStyle/>
                        <a:p>
                          <a:pPr algn="ctr"/>
                          <a14:m>
                            <m:oMath xmlns:m="http://schemas.openxmlformats.org/officeDocument/2006/math">
                              <m:sSub>
                                <m:sSubPr>
                                  <m:ctrlPr>
                                    <a:rPr lang="en-GB" sz="1800" b="0" i="1" smtClean="0">
                                      <a:solidFill>
                                        <a:schemeClr val="tx1"/>
                                      </a:solidFill>
                                      <a:latin typeface="Cambria Math" panose="02040503050406030204" pitchFamily="18" charset="0"/>
                                    </a:rPr>
                                  </m:ctrlPr>
                                </m:sSubPr>
                                <m:e>
                                  <m:r>
                                    <a:rPr lang="en-GB" sz="1800" b="0" i="1" smtClean="0">
                                      <a:solidFill>
                                        <a:schemeClr val="tx1"/>
                                      </a:solidFill>
                                      <a:latin typeface="Cambria Math" panose="02040503050406030204" pitchFamily="18" charset="0"/>
                                    </a:rPr>
                                    <m:t>𝑦</m:t>
                                  </m:r>
                                </m:e>
                                <m:sub>
                                  <m:r>
                                    <a:rPr lang="en-GB" sz="1800" b="0" i="1" smtClean="0">
                                      <a:solidFill>
                                        <a:schemeClr val="tx1"/>
                                      </a:solidFill>
                                      <a:latin typeface="Cambria Math" panose="02040503050406030204" pitchFamily="18" charset="0"/>
                                    </a:rPr>
                                    <m:t>𝑖</m:t>
                                  </m:r>
                                </m:sub>
                              </m:sSub>
                            </m:oMath>
                          </a14:m>
                          <a:r>
                            <a:rPr lang="en-GB" sz="1800" b="0" dirty="0">
                              <a:solidFill>
                                <a:schemeClr val="tx1"/>
                              </a:solidFill>
                            </a:rPr>
                            <a:t> Label for the </a:t>
                          </a:r>
                          <a:r>
                            <a:rPr lang="en-GB" sz="1800" b="0" dirty="0" err="1">
                              <a:solidFill>
                                <a:schemeClr val="tx1"/>
                              </a:solidFill>
                            </a:rPr>
                            <a:t>i-th</a:t>
                          </a:r>
                          <a:r>
                            <a:rPr lang="en-GB" sz="1800" b="0" dirty="0">
                              <a:solidFill>
                                <a:schemeClr val="tx1"/>
                              </a:solidFill>
                            </a:rPr>
                            <a:t> example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GB" sz="1800" b="0" i="1" smtClean="0">
                                      <a:solidFill>
                                        <a:schemeClr val="tx1"/>
                                      </a:solidFill>
                                      <a:latin typeface="Cambria Math" panose="02040503050406030204" pitchFamily="18" charset="0"/>
                                    </a:rPr>
                                  </m:ctrlPr>
                                </m:sSubPr>
                                <m:e>
                                  <m:acc>
                                    <m:accPr>
                                      <m:chr m:val="̂"/>
                                      <m:ctrlPr>
                                        <a:rPr lang="en-GB" sz="1800" b="0" i="1" smtClean="0">
                                          <a:solidFill>
                                            <a:schemeClr val="tx1"/>
                                          </a:solidFill>
                                          <a:latin typeface="Cambria Math" panose="02040503050406030204" pitchFamily="18" charset="0"/>
                                        </a:rPr>
                                      </m:ctrlPr>
                                    </m:accPr>
                                    <m:e>
                                      <m:r>
                                        <a:rPr lang="en-GB" sz="1800" b="0" i="1" smtClean="0">
                                          <a:solidFill>
                                            <a:schemeClr val="tx1"/>
                                          </a:solidFill>
                                          <a:latin typeface="Cambria Math" panose="02040503050406030204" pitchFamily="18" charset="0"/>
                                        </a:rPr>
                                        <m:t>𝑦</m:t>
                                      </m:r>
                                    </m:e>
                                  </m:acc>
                                </m:e>
                                <m:sub>
                                  <m:r>
                                    <a:rPr lang="en-GB" sz="1800" b="0" i="1" smtClean="0">
                                      <a:solidFill>
                                        <a:schemeClr val="tx1"/>
                                      </a:solidFill>
                                      <a:latin typeface="Cambria Math" panose="02040503050406030204" pitchFamily="18" charset="0"/>
                                    </a:rPr>
                                    <m:t>𝑖</m:t>
                                  </m:r>
                                </m:sub>
                              </m:sSub>
                            </m:oMath>
                          </a14:m>
                          <a:r>
                            <a:rPr lang="en-GB" sz="1800" b="0" dirty="0">
                              <a:solidFill>
                                <a:schemeClr val="tx1"/>
                              </a:solidFill>
                            </a:rPr>
                            <a:t> Prediction for the </a:t>
                          </a:r>
                          <a:r>
                            <a:rPr lang="en-GB" sz="1800" b="0" dirty="0" err="1">
                              <a:solidFill>
                                <a:schemeClr val="tx1"/>
                              </a:solidFill>
                            </a:rPr>
                            <a:t>i-th</a:t>
                          </a:r>
                          <a:r>
                            <a:rPr lang="en-GB" sz="1800" b="0" dirty="0">
                              <a:solidFill>
                                <a:schemeClr val="tx1"/>
                              </a:solidFill>
                            </a:rPr>
                            <a:t> example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33025553"/>
                      </a:ext>
                    </a:extLst>
                  </a:tr>
                </a:tbl>
              </a:graphicData>
            </a:graphic>
          </p:graphicFrame>
        </mc:Choice>
        <mc:Fallback xmlns="">
          <p:graphicFrame>
            <p:nvGraphicFramePr>
              <p:cNvPr id="3" name="Table 3">
                <a:extLst>
                  <a:ext uri="{FF2B5EF4-FFF2-40B4-BE49-F238E27FC236}">
                    <a16:creationId xmlns:a16="http://schemas.microsoft.com/office/drawing/2014/main" id="{4F6A3F7F-A086-4FB4-549C-2D0075FB14FB}"/>
                  </a:ext>
                </a:extLst>
              </p:cNvPr>
              <p:cNvGraphicFramePr>
                <a:graphicFrameLocks noGrp="1"/>
              </p:cNvGraphicFramePr>
              <p:nvPr>
                <p:extLst>
                  <p:ext uri="{D42A27DB-BD31-4B8C-83A1-F6EECF244321}">
                    <p14:modId xmlns:p14="http://schemas.microsoft.com/office/powerpoint/2010/main" val="4173452974"/>
                  </p:ext>
                </p:extLst>
              </p:nvPr>
            </p:nvGraphicFramePr>
            <p:xfrm>
              <a:off x="2032000" y="4669336"/>
              <a:ext cx="8128000" cy="370840"/>
            </p:xfrm>
            <a:graphic>
              <a:graphicData uri="http://schemas.openxmlformats.org/drawingml/2006/table">
                <a:tbl>
                  <a:tblPr firstRow="1" bandRow="1">
                    <a:tableStyleId>{073A0DAA-6AF3-43AB-8588-CEC1D06C72B9}</a:tableStyleId>
                  </a:tblPr>
                  <a:tblGrid>
                    <a:gridCol w="4064000">
                      <a:extLst>
                        <a:ext uri="{9D8B030D-6E8A-4147-A177-3AD203B41FA5}">
                          <a16:colId xmlns:a16="http://schemas.microsoft.com/office/drawing/2014/main" val="3552938404"/>
                        </a:ext>
                      </a:extLst>
                    </a:gridCol>
                    <a:gridCol w="4064000">
                      <a:extLst>
                        <a:ext uri="{9D8B030D-6E8A-4147-A177-3AD203B41FA5}">
                          <a16:colId xmlns:a16="http://schemas.microsoft.com/office/drawing/2014/main" val="598066559"/>
                        </a:ext>
                      </a:extLst>
                    </a:gridCol>
                  </a:tblGrid>
                  <a:tr h="370840">
                    <a:tc>
                      <a:txBody>
                        <a:bodyPr/>
                        <a:lstStyle/>
                        <a:p>
                          <a:endParaRPr lang="en-US"/>
                        </a:p>
                      </a:txBody>
                      <a:tcPr>
                        <a:lnL w="12700" cmpd="sng">
                          <a:noFill/>
                        </a:lnL>
                        <a:lnR w="12700" cmpd="sng">
                          <a:noFill/>
                        </a:lnR>
                        <a:lnT w="12700" cmpd="sng">
                          <a:noFill/>
                        </a:lnT>
                        <a:lnB w="38100" cmpd="sng">
                          <a:noFill/>
                        </a:lnB>
                        <a:lnTlToBr w="12700" cmpd="sng">
                          <a:noFill/>
                          <a:prstDash val="solid"/>
                        </a:lnTlToBr>
                        <a:lnBlToTr w="12700" cmpd="sng">
                          <a:noFill/>
                          <a:prstDash val="solid"/>
                        </a:lnBlToTr>
                        <a:blipFill>
                          <a:blip r:embed="rId4"/>
                          <a:stretch>
                            <a:fillRect t="-8065" r="-100000" b="-24194"/>
                          </a:stretch>
                        </a:blipFill>
                      </a:tcPr>
                    </a:tc>
                    <a:tc>
                      <a:txBody>
                        <a:bodyPr/>
                        <a:lstStyle/>
                        <a:p>
                          <a:endParaRPr lang="en-US"/>
                        </a:p>
                      </a:txBody>
                      <a:tcPr>
                        <a:lnL w="12700" cmpd="sng">
                          <a:noFill/>
                        </a:lnL>
                        <a:lnR w="12700" cmpd="sng">
                          <a:noFill/>
                        </a:lnR>
                        <a:lnT w="12700" cmpd="sng">
                          <a:noFill/>
                        </a:lnT>
                        <a:lnB w="38100" cmpd="sng">
                          <a:noFill/>
                        </a:lnB>
                        <a:lnTlToBr w="12700" cmpd="sng">
                          <a:noFill/>
                          <a:prstDash val="solid"/>
                        </a:lnTlToBr>
                        <a:lnBlToTr w="12700" cmpd="sng">
                          <a:noFill/>
                          <a:prstDash val="solid"/>
                        </a:lnBlToTr>
                        <a:blipFill>
                          <a:blip r:embed="rId4"/>
                          <a:stretch>
                            <a:fillRect l="-100000" t="-8065" b="-24194"/>
                          </a:stretch>
                        </a:blipFill>
                      </a:tcPr>
                    </a:tc>
                    <a:extLst>
                      <a:ext uri="{0D108BD9-81ED-4DB2-BD59-A6C34878D82A}">
                        <a16:rowId xmlns:a16="http://schemas.microsoft.com/office/drawing/2014/main" val="2733025553"/>
                      </a:ext>
                    </a:extLst>
                  </a:tr>
                </a:tbl>
              </a:graphicData>
            </a:graphic>
          </p:graphicFrame>
        </mc:Fallback>
      </mc:AlternateContent>
    </p:spTree>
    <p:extLst>
      <p:ext uri="{BB962C8B-B14F-4D97-AF65-F5344CB8AC3E}">
        <p14:creationId xmlns:p14="http://schemas.microsoft.com/office/powerpoint/2010/main" val="39956701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0D4F12A-6EBC-9D7C-8D80-A1CB57BFA3F1}"/>
              </a:ext>
            </a:extLst>
          </p:cNvPr>
          <p:cNvSpPr>
            <a:spLocks noGrp="1"/>
          </p:cNvSpPr>
          <p:nvPr>
            <p:ph type="title"/>
          </p:nvPr>
        </p:nvSpPr>
        <p:spPr/>
        <p:txBody>
          <a:bodyPr>
            <a:normAutofit/>
          </a:bodyPr>
          <a:lstStyle/>
          <a:p>
            <a:r>
              <a:rPr lang="en-US" dirty="0"/>
              <a:t>Loss Function </a:t>
            </a:r>
          </a:p>
        </p:txBody>
      </p:sp>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32</a:t>
            </a:fld>
            <a:endParaRPr lang="en-US" dirty="0">
              <a:solidFill>
                <a:schemeClr val="tx1">
                  <a:lumMod val="75000"/>
                </a:schemeClr>
              </a:solidFill>
              <a:latin typeface="Euphemia" panose="020B0503040102020104" pitchFamily="34" charset="0"/>
            </a:endParaRPr>
          </a:p>
        </p:txBody>
      </p:sp>
      <p:sp>
        <p:nvSpPr>
          <p:cNvPr id="5" name="Content Placeholder 2">
            <a:extLst>
              <a:ext uri="{FF2B5EF4-FFF2-40B4-BE49-F238E27FC236}">
                <a16:creationId xmlns:a16="http://schemas.microsoft.com/office/drawing/2014/main" id="{694E0948-6FCC-5143-372F-4C6A7C79CF67}"/>
              </a:ext>
            </a:extLst>
          </p:cNvPr>
          <p:cNvSpPr txBox="1">
            <a:spLocks/>
          </p:cNvSpPr>
          <p:nvPr/>
        </p:nvSpPr>
        <p:spPr>
          <a:xfrm>
            <a:off x="539999" y="1598921"/>
            <a:ext cx="11085971" cy="1106763"/>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p>
        </p:txBody>
      </p:sp>
      <p:pic>
        <p:nvPicPr>
          <p:cNvPr id="3" name="Picture 2">
            <a:extLst>
              <a:ext uri="{FF2B5EF4-FFF2-40B4-BE49-F238E27FC236}">
                <a16:creationId xmlns:a16="http://schemas.microsoft.com/office/drawing/2014/main" id="{49E07BF5-3BBC-111D-B237-7301F6B422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8744" y="1388604"/>
            <a:ext cx="7294512" cy="1490165"/>
          </a:xfrm>
          <a:prstGeom prst="rect">
            <a:avLst/>
          </a:prstGeom>
          <a:noFill/>
          <a:extLst>
            <a:ext uri="{909E8E84-426E-40DD-AFC4-6F175D3DCCD1}">
              <a14:hiddenFill xmlns:a14="http://schemas.microsoft.com/office/drawing/2010/main">
                <a:solidFill>
                  <a:srgbClr val="FFFFFF"/>
                </a:solidFill>
              </a14:hiddenFill>
            </a:ext>
          </a:extLst>
        </p:spPr>
      </p:pic>
      <p:sp>
        <p:nvSpPr>
          <p:cNvPr id="8" name="Left Brace 7">
            <a:extLst>
              <a:ext uri="{FF2B5EF4-FFF2-40B4-BE49-F238E27FC236}">
                <a16:creationId xmlns:a16="http://schemas.microsoft.com/office/drawing/2014/main" id="{696D99FC-1522-D71F-C8E6-D9788DF8838A}"/>
              </a:ext>
            </a:extLst>
          </p:cNvPr>
          <p:cNvSpPr/>
          <p:nvPr/>
        </p:nvSpPr>
        <p:spPr>
          <a:xfrm rot="16200000">
            <a:off x="4010643" y="2594800"/>
            <a:ext cx="272113" cy="948923"/>
          </a:xfrm>
          <a:prstGeom prst="leftBrace">
            <a:avLst>
              <a:gd name="adj1" fmla="val 0"/>
              <a:gd name="adj2" fmla="val 50000"/>
            </a:avLst>
          </a:prstGeom>
          <a:ln>
            <a:solidFill>
              <a:schemeClr val="tx1"/>
            </a:solidFill>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GB"/>
          </a:p>
        </p:txBody>
      </p:sp>
      <p:sp>
        <p:nvSpPr>
          <p:cNvPr id="9" name="Rectangle 8">
            <a:extLst>
              <a:ext uri="{FF2B5EF4-FFF2-40B4-BE49-F238E27FC236}">
                <a16:creationId xmlns:a16="http://schemas.microsoft.com/office/drawing/2014/main" id="{078C981A-2E03-A23F-0903-E1E79A7861EC}"/>
              </a:ext>
            </a:extLst>
          </p:cNvPr>
          <p:cNvSpPr/>
          <p:nvPr/>
        </p:nvSpPr>
        <p:spPr>
          <a:xfrm>
            <a:off x="3260794" y="3189671"/>
            <a:ext cx="1771809" cy="73447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Average over all </a:t>
            </a:r>
            <a:r>
              <a:rPr lang="en-GB" i="1" dirty="0">
                <a:solidFill>
                  <a:schemeClr val="bg1"/>
                </a:solidFill>
              </a:rPr>
              <a:t>m</a:t>
            </a:r>
            <a:r>
              <a:rPr lang="en-GB" dirty="0">
                <a:solidFill>
                  <a:schemeClr val="bg1"/>
                </a:solidFill>
              </a:rPr>
              <a:t> examples</a:t>
            </a:r>
          </a:p>
        </p:txBody>
      </p: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00660768-C45B-6C80-56C1-A05E1E13DE52}"/>
                  </a:ext>
                </a:extLst>
              </p:cNvPr>
              <p:cNvSpPr txBox="1">
                <a:spLocks/>
              </p:cNvSpPr>
              <p:nvPr/>
            </p:nvSpPr>
            <p:spPr>
              <a:xfrm>
                <a:off x="702454" y="4174851"/>
                <a:ext cx="11085971" cy="1497822"/>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t>Note that: </a:t>
                </a:r>
                <a14:m>
                  <m:oMath xmlns:m="http://schemas.openxmlformats.org/officeDocument/2006/math">
                    <m:sSub>
                      <m:sSubPr>
                        <m:ctrlPr>
                          <a:rPr lang="en-GB" sz="2000" i="1" smtClean="0">
                            <a:latin typeface="Cambria Math" panose="02040503050406030204" pitchFamily="18" charset="0"/>
                          </a:rPr>
                        </m:ctrlPr>
                      </m:sSubPr>
                      <m:e>
                        <m:r>
                          <a:rPr lang="en-GB" sz="2000" b="0" i="1" smtClean="0">
                            <a:latin typeface="Cambria Math" panose="02040503050406030204" pitchFamily="18" charset="0"/>
                          </a:rPr>
                          <m:t>0≤</m:t>
                        </m:r>
                        <m:acc>
                          <m:accPr>
                            <m:chr m:val="̂"/>
                            <m:ctrlPr>
                              <a:rPr lang="en-GB" sz="2000" i="1" smtClean="0">
                                <a:latin typeface="Cambria Math" panose="02040503050406030204" pitchFamily="18" charset="0"/>
                              </a:rPr>
                            </m:ctrlPr>
                          </m:accPr>
                          <m:e>
                            <m:r>
                              <a:rPr lang="en-GB" sz="2000" b="0" i="1" smtClean="0">
                                <a:latin typeface="Cambria Math" panose="02040503050406030204" pitchFamily="18" charset="0"/>
                              </a:rPr>
                              <m:t>𝑦</m:t>
                            </m:r>
                          </m:e>
                        </m:acc>
                      </m:e>
                      <m:sub>
                        <m:r>
                          <a:rPr lang="en-GB" sz="2000" b="0" i="1" smtClean="0">
                            <a:latin typeface="Cambria Math" panose="02040503050406030204" pitchFamily="18" charset="0"/>
                          </a:rPr>
                          <m:t>𝑖</m:t>
                        </m:r>
                      </m:sub>
                    </m:sSub>
                    <m:r>
                      <a:rPr lang="en-GB" sz="2000" b="0" i="1" smtClean="0">
                        <a:latin typeface="Cambria Math" panose="02040503050406030204" pitchFamily="18" charset="0"/>
                      </a:rPr>
                      <m:t>≤1</m:t>
                    </m:r>
                  </m:oMath>
                </a14:m>
                <a:endParaRPr lang="en-GB" sz="2000" dirty="0"/>
              </a:p>
              <a:p>
                <a:pPr lvl="1"/>
                <a:r>
                  <a:rPr lang="en-GB" sz="2000" dirty="0"/>
                  <a:t>Meaning both </a:t>
                </a:r>
                <a14:m>
                  <m:oMath xmlns:m="http://schemas.openxmlformats.org/officeDocument/2006/math">
                    <m:func>
                      <m:funcPr>
                        <m:ctrlPr>
                          <a:rPr lang="en-GB" sz="2000" i="1" smtClean="0">
                            <a:latin typeface="Cambria Math" panose="02040503050406030204" pitchFamily="18" charset="0"/>
                          </a:rPr>
                        </m:ctrlPr>
                      </m:funcPr>
                      <m:fName>
                        <m:r>
                          <m:rPr>
                            <m:sty m:val="p"/>
                          </m:rPr>
                          <a:rPr lang="en-GB" sz="2000" i="0" smtClean="0">
                            <a:latin typeface="Cambria Math" panose="02040503050406030204" pitchFamily="18" charset="0"/>
                          </a:rPr>
                          <m:t>log</m:t>
                        </m:r>
                      </m:fName>
                      <m:e>
                        <m:sSub>
                          <m:sSubPr>
                            <m:ctrlPr>
                              <a:rPr lang="en-GB" sz="2000" i="1">
                                <a:latin typeface="Cambria Math" panose="02040503050406030204" pitchFamily="18" charset="0"/>
                              </a:rPr>
                            </m:ctrlPr>
                          </m:sSubPr>
                          <m:e>
                            <m:acc>
                              <m:accPr>
                                <m:chr m:val="̂"/>
                                <m:ctrlPr>
                                  <a:rPr lang="en-GB" sz="2000" i="1">
                                    <a:latin typeface="Cambria Math" panose="02040503050406030204" pitchFamily="18" charset="0"/>
                                  </a:rPr>
                                </m:ctrlPr>
                              </m:accPr>
                              <m:e>
                                <m:r>
                                  <a:rPr lang="en-GB" sz="2000" i="1">
                                    <a:latin typeface="Cambria Math" panose="02040503050406030204" pitchFamily="18" charset="0"/>
                                  </a:rPr>
                                  <m:t>𝑦</m:t>
                                </m:r>
                              </m:e>
                            </m:acc>
                          </m:e>
                          <m:sub>
                            <m:r>
                              <a:rPr lang="en-GB" sz="2000" i="1">
                                <a:latin typeface="Cambria Math" panose="02040503050406030204" pitchFamily="18" charset="0"/>
                              </a:rPr>
                              <m:t>𝑖</m:t>
                            </m:r>
                          </m:sub>
                        </m:sSub>
                      </m:e>
                    </m:func>
                    <m:r>
                      <a:rPr lang="en-GB" sz="2000" b="0" i="1" smtClean="0">
                        <a:latin typeface="Cambria Math" panose="02040503050406030204" pitchFamily="18" charset="0"/>
                      </a:rPr>
                      <m:t> </m:t>
                    </m:r>
                    <m:r>
                      <a:rPr lang="en-GB" sz="2000" b="0" i="1" smtClean="0">
                        <a:latin typeface="Cambria Math" panose="02040503050406030204" pitchFamily="18" charset="0"/>
                      </a:rPr>
                      <m:t>𝑎𝑛𝑑</m:t>
                    </m:r>
                    <m:r>
                      <a:rPr lang="en-GB" sz="2000" b="0" i="1" smtClean="0">
                        <a:latin typeface="Cambria Math" panose="02040503050406030204" pitchFamily="18" charset="0"/>
                      </a:rPr>
                      <m:t> </m:t>
                    </m:r>
                    <m:func>
                      <m:funcPr>
                        <m:ctrlPr>
                          <a:rPr lang="en-GB" sz="2000" b="0" i="1" smtClean="0">
                            <a:latin typeface="Cambria Math" panose="02040503050406030204" pitchFamily="18" charset="0"/>
                          </a:rPr>
                        </m:ctrlPr>
                      </m:funcPr>
                      <m:fName>
                        <m:r>
                          <m:rPr>
                            <m:sty m:val="p"/>
                          </m:rPr>
                          <a:rPr lang="en-GB" sz="2000" b="0" i="0" smtClean="0">
                            <a:latin typeface="Cambria Math" panose="02040503050406030204" pitchFamily="18" charset="0"/>
                          </a:rPr>
                          <m:t>log</m:t>
                        </m:r>
                      </m:fName>
                      <m:e>
                        <m:r>
                          <a:rPr lang="en-GB" sz="2000" b="0" i="1" smtClean="0">
                            <a:latin typeface="Cambria Math" panose="02040503050406030204" pitchFamily="18" charset="0"/>
                          </a:rPr>
                          <m:t>(1−</m:t>
                        </m:r>
                        <m:sSub>
                          <m:sSubPr>
                            <m:ctrlPr>
                              <a:rPr lang="en-GB" sz="2000" i="1">
                                <a:latin typeface="Cambria Math" panose="02040503050406030204" pitchFamily="18" charset="0"/>
                              </a:rPr>
                            </m:ctrlPr>
                          </m:sSubPr>
                          <m:e>
                            <m:acc>
                              <m:accPr>
                                <m:chr m:val="̂"/>
                                <m:ctrlPr>
                                  <a:rPr lang="en-GB" sz="2000" i="1">
                                    <a:latin typeface="Cambria Math" panose="02040503050406030204" pitchFamily="18" charset="0"/>
                                  </a:rPr>
                                </m:ctrlPr>
                              </m:accPr>
                              <m:e>
                                <m:r>
                                  <a:rPr lang="en-GB" sz="2000" i="1">
                                    <a:latin typeface="Cambria Math" panose="02040503050406030204" pitchFamily="18" charset="0"/>
                                  </a:rPr>
                                  <m:t>𝑦</m:t>
                                </m:r>
                              </m:e>
                            </m:acc>
                          </m:e>
                          <m:sub>
                            <m:r>
                              <a:rPr lang="en-GB" sz="2000" i="1">
                                <a:latin typeface="Cambria Math" panose="02040503050406030204" pitchFamily="18" charset="0"/>
                              </a:rPr>
                              <m:t>𝑖</m:t>
                            </m:r>
                          </m:sub>
                        </m:sSub>
                        <m:r>
                          <a:rPr lang="en-GB" sz="2000" b="0" i="1" smtClean="0">
                            <a:latin typeface="Cambria Math" panose="02040503050406030204" pitchFamily="18" charset="0"/>
                          </a:rPr>
                          <m:t>)</m:t>
                        </m:r>
                      </m:e>
                    </m:func>
                  </m:oMath>
                </a14:m>
                <a:r>
                  <a:rPr lang="en-GB" sz="2000" dirty="0"/>
                  <a:t> are negative </a:t>
                </a:r>
              </a:p>
              <a:p>
                <a:pPr lvl="1"/>
                <a:r>
                  <a:rPr lang="en-GB" sz="2000" dirty="0"/>
                  <a:t>A larger value of J should mean worse performance: minus sign added </a:t>
                </a:r>
                <a:endParaRPr lang="en-US" sz="2000" dirty="0"/>
              </a:p>
            </p:txBody>
          </p:sp>
        </mc:Choice>
        <mc:Fallback xmlns="">
          <p:sp>
            <p:nvSpPr>
              <p:cNvPr id="10" name="Content Placeholder 2">
                <a:extLst>
                  <a:ext uri="{FF2B5EF4-FFF2-40B4-BE49-F238E27FC236}">
                    <a16:creationId xmlns:a16="http://schemas.microsoft.com/office/drawing/2014/main" id="{00660768-C45B-6C80-56C1-A05E1E13DE52}"/>
                  </a:ext>
                </a:extLst>
              </p:cNvPr>
              <p:cNvSpPr txBox="1">
                <a:spLocks noRot="1" noChangeAspect="1" noMove="1" noResize="1" noEditPoints="1" noAdjustHandles="1" noChangeArrowheads="1" noChangeShapeType="1" noTextEdit="1"/>
              </p:cNvSpPr>
              <p:nvPr/>
            </p:nvSpPr>
            <p:spPr>
              <a:xfrm>
                <a:off x="702454" y="4174851"/>
                <a:ext cx="11085971" cy="1497822"/>
              </a:xfrm>
              <a:prstGeom prst="rect">
                <a:avLst/>
              </a:prstGeom>
              <a:blipFill>
                <a:blip r:embed="rId4"/>
                <a:stretch>
                  <a:fillRect l="-550"/>
                </a:stretch>
              </a:blipFill>
            </p:spPr>
            <p:txBody>
              <a:bodyPr/>
              <a:lstStyle/>
              <a:p>
                <a:r>
                  <a:rPr lang="en-GB">
                    <a:noFill/>
                  </a:rPr>
                  <a:t> </a:t>
                </a:r>
              </a:p>
            </p:txBody>
          </p:sp>
        </mc:Fallback>
      </mc:AlternateContent>
      <p:sp>
        <p:nvSpPr>
          <p:cNvPr id="11" name="Left Brace 10">
            <a:extLst>
              <a:ext uri="{FF2B5EF4-FFF2-40B4-BE49-F238E27FC236}">
                <a16:creationId xmlns:a16="http://schemas.microsoft.com/office/drawing/2014/main" id="{2EE2FDB1-1ACD-B27C-80B3-434A98F509C8}"/>
              </a:ext>
            </a:extLst>
          </p:cNvPr>
          <p:cNvSpPr/>
          <p:nvPr/>
        </p:nvSpPr>
        <p:spPr>
          <a:xfrm rot="16200000">
            <a:off x="7078196" y="675523"/>
            <a:ext cx="272113" cy="4783283"/>
          </a:xfrm>
          <a:prstGeom prst="leftBrace">
            <a:avLst>
              <a:gd name="adj1" fmla="val 0"/>
              <a:gd name="adj2" fmla="val 50000"/>
            </a:avLst>
          </a:prstGeom>
          <a:ln>
            <a:solidFill>
              <a:schemeClr val="tx1"/>
            </a:solidFill>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GB"/>
          </a:p>
        </p:txBody>
      </p:sp>
      <p:sp>
        <p:nvSpPr>
          <p:cNvPr id="13" name="Rectangle 12">
            <a:extLst>
              <a:ext uri="{FF2B5EF4-FFF2-40B4-BE49-F238E27FC236}">
                <a16:creationId xmlns:a16="http://schemas.microsoft.com/office/drawing/2014/main" id="{93808CD7-CC81-5FDA-69DF-4D83A68DB693}"/>
              </a:ext>
            </a:extLst>
          </p:cNvPr>
          <p:cNvSpPr/>
          <p:nvPr/>
        </p:nvSpPr>
        <p:spPr>
          <a:xfrm>
            <a:off x="6328347" y="3196446"/>
            <a:ext cx="1771809" cy="73447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Loss for one example</a:t>
            </a:r>
          </a:p>
        </p:txBody>
      </p:sp>
    </p:spTree>
    <p:extLst>
      <p:ext uri="{BB962C8B-B14F-4D97-AF65-F5344CB8AC3E}">
        <p14:creationId xmlns:p14="http://schemas.microsoft.com/office/powerpoint/2010/main" val="15426191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0D4F12A-6EBC-9D7C-8D80-A1CB57BFA3F1}"/>
              </a:ext>
            </a:extLst>
          </p:cNvPr>
          <p:cNvSpPr>
            <a:spLocks noGrp="1"/>
          </p:cNvSpPr>
          <p:nvPr>
            <p:ph type="title"/>
          </p:nvPr>
        </p:nvSpPr>
        <p:spPr/>
        <p:txBody>
          <a:bodyPr>
            <a:normAutofit/>
          </a:bodyPr>
          <a:lstStyle/>
          <a:p>
            <a:r>
              <a:rPr lang="en-US" dirty="0"/>
              <a:t>Loss Function</a:t>
            </a:r>
          </a:p>
        </p:txBody>
      </p:sp>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33</a:t>
            </a:fld>
            <a:endParaRPr lang="en-US" dirty="0">
              <a:solidFill>
                <a:schemeClr val="tx1">
                  <a:lumMod val="75000"/>
                </a:schemeClr>
              </a:solidFill>
              <a:latin typeface="Euphemia" panose="020B0503040102020104" pitchFamily="34" charset="0"/>
            </a:endParaRPr>
          </a:p>
        </p:txBody>
      </p:sp>
      <p:pic>
        <p:nvPicPr>
          <p:cNvPr id="3" name="Picture 2">
            <a:extLst>
              <a:ext uri="{FF2B5EF4-FFF2-40B4-BE49-F238E27FC236}">
                <a16:creationId xmlns:a16="http://schemas.microsoft.com/office/drawing/2014/main" id="{91B70454-8029-5033-4A1C-9CF0CF49F8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8744" y="1388604"/>
            <a:ext cx="7294512" cy="149016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CFB80E76-3C2B-C5A9-B4AF-AB6A3C7899CF}"/>
              </a:ext>
            </a:extLst>
          </p:cNvPr>
          <p:cNvPicPr>
            <a:picLocks noChangeAspect="1"/>
          </p:cNvPicPr>
          <p:nvPr/>
        </p:nvPicPr>
        <p:blipFill>
          <a:blip r:embed="rId4"/>
          <a:stretch>
            <a:fillRect/>
          </a:stretch>
        </p:blipFill>
        <p:spPr>
          <a:xfrm>
            <a:off x="2448744" y="3034628"/>
            <a:ext cx="6489357" cy="3244679"/>
          </a:xfrm>
          <a:prstGeom prst="rect">
            <a:avLst/>
          </a:prstGeom>
        </p:spPr>
      </p:pic>
    </p:spTree>
    <p:extLst>
      <p:ext uri="{BB962C8B-B14F-4D97-AF65-F5344CB8AC3E}">
        <p14:creationId xmlns:p14="http://schemas.microsoft.com/office/powerpoint/2010/main" val="14639398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0D4F12A-6EBC-9D7C-8D80-A1CB57BFA3F1}"/>
              </a:ext>
            </a:extLst>
          </p:cNvPr>
          <p:cNvSpPr>
            <a:spLocks noGrp="1"/>
          </p:cNvSpPr>
          <p:nvPr>
            <p:ph type="title"/>
          </p:nvPr>
        </p:nvSpPr>
        <p:spPr>
          <a:xfrm>
            <a:off x="235527" y="137752"/>
            <a:ext cx="6548731" cy="666605"/>
          </a:xfrm>
        </p:spPr>
        <p:txBody>
          <a:bodyPr>
            <a:normAutofit fontScale="90000"/>
          </a:bodyPr>
          <a:lstStyle/>
          <a:p>
            <a:r>
              <a:rPr lang="en-US" dirty="0"/>
              <a:t>Backpropagation in Logistic Regression</a:t>
            </a:r>
          </a:p>
        </p:txBody>
      </p:sp>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34</a:t>
            </a:fld>
            <a:endParaRPr lang="en-US" dirty="0">
              <a:solidFill>
                <a:schemeClr val="tx1">
                  <a:lumMod val="75000"/>
                </a:schemeClr>
              </a:solidFill>
              <a:latin typeface="Euphemia" panose="020B0503040102020104" pitchFamily="34" charset="0"/>
            </a:endParaRPr>
          </a:p>
        </p:txBody>
      </p:sp>
      <p:sp>
        <p:nvSpPr>
          <p:cNvPr id="19" name="Rectangle 18">
            <a:extLst>
              <a:ext uri="{FF2B5EF4-FFF2-40B4-BE49-F238E27FC236}">
                <a16:creationId xmlns:a16="http://schemas.microsoft.com/office/drawing/2014/main" id="{51C98197-7B6B-5323-B94F-B4A10FC5BE9B}"/>
              </a:ext>
            </a:extLst>
          </p:cNvPr>
          <p:cNvSpPr/>
          <p:nvPr/>
        </p:nvSpPr>
        <p:spPr>
          <a:xfrm>
            <a:off x="2637257" y="1074020"/>
            <a:ext cx="421105" cy="4211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a:t>
            </a:r>
            <a:endParaRPr lang="en-GB" dirty="0">
              <a:solidFill>
                <a:schemeClr val="bg1"/>
              </a:solidFill>
            </a:endParaRPr>
          </a:p>
        </p:txBody>
      </p:sp>
      <p:sp>
        <p:nvSpPr>
          <p:cNvPr id="20" name="Rectangle 19">
            <a:extLst>
              <a:ext uri="{FF2B5EF4-FFF2-40B4-BE49-F238E27FC236}">
                <a16:creationId xmlns:a16="http://schemas.microsoft.com/office/drawing/2014/main" id="{C7D721E6-5C74-194D-0AC4-CCF8A037EEE8}"/>
              </a:ext>
            </a:extLst>
          </p:cNvPr>
          <p:cNvSpPr/>
          <p:nvPr/>
        </p:nvSpPr>
        <p:spPr>
          <a:xfrm>
            <a:off x="2637257" y="1537215"/>
            <a:ext cx="421105" cy="4211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W</a:t>
            </a:r>
            <a:endParaRPr lang="en-GB" dirty="0">
              <a:solidFill>
                <a:schemeClr val="bg1"/>
              </a:solidFill>
            </a:endParaRPr>
          </a:p>
        </p:txBody>
      </p:sp>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EA35B9DB-3422-34BC-91CA-529444EC6148}"/>
                  </a:ext>
                </a:extLst>
              </p:cNvPr>
              <p:cNvSpPr/>
              <p:nvPr/>
            </p:nvSpPr>
            <p:spPr>
              <a:xfrm>
                <a:off x="3564735" y="1537214"/>
                <a:ext cx="1530975" cy="4211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𝑍</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𝑊</m:t>
                          </m:r>
                        </m:e>
                        <m:sup>
                          <m:r>
                            <a:rPr lang="en-US" b="0" i="1" smtClean="0">
                              <a:solidFill>
                                <a:schemeClr val="bg1"/>
                              </a:solidFill>
                              <a:latin typeface="Cambria Math" panose="02040503050406030204" pitchFamily="18" charset="0"/>
                            </a:rPr>
                            <m:t>𝑇</m:t>
                          </m:r>
                        </m:sup>
                      </m:sSup>
                      <m:r>
                        <a:rPr lang="en-US" b="0" i="1" smtClean="0">
                          <a:solidFill>
                            <a:schemeClr val="bg1"/>
                          </a:solidFill>
                          <a:latin typeface="Cambria Math" panose="02040503050406030204" pitchFamily="18" charset="0"/>
                        </a:rPr>
                        <m:t>𝑋</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𝑏</m:t>
                      </m:r>
                    </m:oMath>
                  </m:oMathPara>
                </a14:m>
                <a:endParaRPr lang="en-GB" dirty="0">
                  <a:solidFill>
                    <a:schemeClr val="bg1"/>
                  </a:solidFill>
                </a:endParaRPr>
              </a:p>
            </p:txBody>
          </p:sp>
        </mc:Choice>
        <mc:Fallback xmlns="">
          <p:sp>
            <p:nvSpPr>
              <p:cNvPr id="21" name="Rectangle 20">
                <a:extLst>
                  <a:ext uri="{FF2B5EF4-FFF2-40B4-BE49-F238E27FC236}">
                    <a16:creationId xmlns:a16="http://schemas.microsoft.com/office/drawing/2014/main" id="{EA35B9DB-3422-34BC-91CA-529444EC6148}"/>
                  </a:ext>
                </a:extLst>
              </p:cNvPr>
              <p:cNvSpPr>
                <a:spLocks noRot="1" noChangeAspect="1" noMove="1" noResize="1" noEditPoints="1" noAdjustHandles="1" noChangeArrowheads="1" noChangeShapeType="1" noTextEdit="1"/>
              </p:cNvSpPr>
              <p:nvPr/>
            </p:nvSpPr>
            <p:spPr>
              <a:xfrm>
                <a:off x="3564735" y="1537214"/>
                <a:ext cx="1530975" cy="421105"/>
              </a:xfrm>
              <a:prstGeom prst="rect">
                <a:avLst/>
              </a:prstGeom>
              <a:blipFill>
                <a:blip r:embed="rId3"/>
                <a:stretch>
                  <a:fillRect l="-118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ECAA7961-6D95-5606-95B8-E4D7C46A4988}"/>
                  </a:ext>
                </a:extLst>
              </p:cNvPr>
              <p:cNvSpPr/>
              <p:nvPr/>
            </p:nvSpPr>
            <p:spPr>
              <a:xfrm>
                <a:off x="7583407" y="1545658"/>
                <a:ext cx="766145" cy="4211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i="1" smtClean="0">
                              <a:solidFill>
                                <a:schemeClr val="bg1"/>
                              </a:solidFill>
                              <a:latin typeface="Cambria Math" panose="02040503050406030204" pitchFamily="18" charset="0"/>
                            </a:rPr>
                          </m:ctrlPr>
                        </m:accPr>
                        <m:e>
                          <m:r>
                            <a:rPr lang="en-US" i="1">
                              <a:solidFill>
                                <a:schemeClr val="bg1"/>
                              </a:solidFill>
                              <a:latin typeface="Cambria Math" panose="02040503050406030204" pitchFamily="18" charset="0"/>
                            </a:rPr>
                            <m:t>𝑦</m:t>
                          </m:r>
                        </m:e>
                      </m:acc>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𝐴</m:t>
                      </m:r>
                    </m:oMath>
                  </m:oMathPara>
                </a14:m>
                <a:endParaRPr lang="en-GB" dirty="0">
                  <a:solidFill>
                    <a:schemeClr val="bg1"/>
                  </a:solidFill>
                </a:endParaRPr>
              </a:p>
            </p:txBody>
          </p:sp>
        </mc:Choice>
        <mc:Fallback xmlns="">
          <p:sp>
            <p:nvSpPr>
              <p:cNvPr id="22" name="Rectangle 21">
                <a:extLst>
                  <a:ext uri="{FF2B5EF4-FFF2-40B4-BE49-F238E27FC236}">
                    <a16:creationId xmlns:a16="http://schemas.microsoft.com/office/drawing/2014/main" id="{ECAA7961-6D95-5606-95B8-E4D7C46A4988}"/>
                  </a:ext>
                </a:extLst>
              </p:cNvPr>
              <p:cNvSpPr>
                <a:spLocks noRot="1" noChangeAspect="1" noMove="1" noResize="1" noEditPoints="1" noAdjustHandles="1" noChangeArrowheads="1" noChangeShapeType="1" noTextEdit="1"/>
              </p:cNvSpPr>
              <p:nvPr/>
            </p:nvSpPr>
            <p:spPr>
              <a:xfrm>
                <a:off x="7583407" y="1545658"/>
                <a:ext cx="766145" cy="421105"/>
              </a:xfrm>
              <a:prstGeom prst="rect">
                <a:avLst/>
              </a:prstGeom>
              <a:blipFill>
                <a:blip r:embed="rId4"/>
                <a:stretch>
                  <a:fillRect l="-2344"/>
                </a:stretch>
              </a:blipFill>
            </p:spPr>
            <p:txBody>
              <a:bodyPr/>
              <a:lstStyle/>
              <a:p>
                <a:r>
                  <a:rPr lang="en-GB">
                    <a:noFill/>
                  </a:rPr>
                  <a:t> </a:t>
                </a:r>
              </a:p>
            </p:txBody>
          </p:sp>
        </mc:Fallback>
      </mc:AlternateContent>
      <p:cxnSp>
        <p:nvCxnSpPr>
          <p:cNvPr id="23" name="Straight Arrow Connector 22">
            <a:extLst>
              <a:ext uri="{FF2B5EF4-FFF2-40B4-BE49-F238E27FC236}">
                <a16:creationId xmlns:a16="http://schemas.microsoft.com/office/drawing/2014/main" id="{45A83008-6D54-80E0-20D1-32D00171F67B}"/>
              </a:ext>
            </a:extLst>
          </p:cNvPr>
          <p:cNvCxnSpPr>
            <a:cxnSpLocks/>
            <a:stCxn id="19" idx="3"/>
            <a:endCxn id="21" idx="1"/>
          </p:cNvCxnSpPr>
          <p:nvPr/>
        </p:nvCxnSpPr>
        <p:spPr>
          <a:xfrm>
            <a:off x="3058362" y="1284573"/>
            <a:ext cx="506373" cy="4631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F8BE609-54B3-F40A-B280-DCDAE16A4387}"/>
              </a:ext>
            </a:extLst>
          </p:cNvPr>
          <p:cNvCxnSpPr>
            <a:cxnSpLocks/>
            <a:stCxn id="20" idx="3"/>
            <a:endCxn id="21" idx="1"/>
          </p:cNvCxnSpPr>
          <p:nvPr/>
        </p:nvCxnSpPr>
        <p:spPr>
          <a:xfrm flipV="1">
            <a:off x="3058362" y="1747767"/>
            <a:ext cx="506373"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34D19D6-C5DC-A2FF-8032-9498CC050213}"/>
              </a:ext>
            </a:extLst>
          </p:cNvPr>
          <p:cNvCxnSpPr>
            <a:cxnSpLocks/>
            <a:stCxn id="21" idx="3"/>
            <a:endCxn id="26" idx="1"/>
          </p:cNvCxnSpPr>
          <p:nvPr/>
        </p:nvCxnSpPr>
        <p:spPr>
          <a:xfrm>
            <a:off x="5095710" y="1747767"/>
            <a:ext cx="700972"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3235B5E7-8323-2EBE-4004-36837E02EF93}"/>
                  </a:ext>
                </a:extLst>
              </p:cNvPr>
              <p:cNvSpPr/>
              <p:nvPr/>
            </p:nvSpPr>
            <p:spPr>
              <a:xfrm>
                <a:off x="5796682" y="1537214"/>
                <a:ext cx="1196785" cy="4211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𝐴</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𝑔</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𝑍</m:t>
                      </m:r>
                      <m:r>
                        <a:rPr lang="en-US" b="0" i="1" smtClean="0">
                          <a:solidFill>
                            <a:schemeClr val="bg1"/>
                          </a:solidFill>
                          <a:latin typeface="Cambria Math" panose="02040503050406030204" pitchFamily="18" charset="0"/>
                        </a:rPr>
                        <m:t>)</m:t>
                      </m:r>
                    </m:oMath>
                  </m:oMathPara>
                </a14:m>
                <a:endParaRPr lang="en-GB" dirty="0">
                  <a:solidFill>
                    <a:schemeClr val="bg1"/>
                  </a:solidFill>
                </a:endParaRPr>
              </a:p>
            </p:txBody>
          </p:sp>
        </mc:Choice>
        <mc:Fallback xmlns="">
          <p:sp>
            <p:nvSpPr>
              <p:cNvPr id="26" name="Rectangle 25">
                <a:extLst>
                  <a:ext uri="{FF2B5EF4-FFF2-40B4-BE49-F238E27FC236}">
                    <a16:creationId xmlns:a16="http://schemas.microsoft.com/office/drawing/2014/main" id="{3235B5E7-8323-2EBE-4004-36837E02EF93}"/>
                  </a:ext>
                </a:extLst>
              </p:cNvPr>
              <p:cNvSpPr>
                <a:spLocks noRot="1" noChangeAspect="1" noMove="1" noResize="1" noEditPoints="1" noAdjustHandles="1" noChangeArrowheads="1" noChangeShapeType="1" noTextEdit="1"/>
              </p:cNvSpPr>
              <p:nvPr/>
            </p:nvSpPr>
            <p:spPr>
              <a:xfrm>
                <a:off x="5796682" y="1537214"/>
                <a:ext cx="1196785" cy="421105"/>
              </a:xfrm>
              <a:prstGeom prst="rect">
                <a:avLst/>
              </a:prstGeom>
              <a:blipFill>
                <a:blip r:embed="rId5"/>
                <a:stretch>
                  <a:fillRect b="-5634"/>
                </a:stretch>
              </a:blipFill>
            </p:spPr>
            <p:txBody>
              <a:bodyPr/>
              <a:lstStyle/>
              <a:p>
                <a:r>
                  <a:rPr lang="en-GB">
                    <a:noFill/>
                  </a:rPr>
                  <a:t> </a:t>
                </a:r>
              </a:p>
            </p:txBody>
          </p:sp>
        </mc:Fallback>
      </mc:AlternateContent>
      <p:cxnSp>
        <p:nvCxnSpPr>
          <p:cNvPr id="27" name="Straight Arrow Connector 26">
            <a:extLst>
              <a:ext uri="{FF2B5EF4-FFF2-40B4-BE49-F238E27FC236}">
                <a16:creationId xmlns:a16="http://schemas.microsoft.com/office/drawing/2014/main" id="{4AC7F492-7882-A55B-07ED-6E91981503F4}"/>
              </a:ext>
            </a:extLst>
          </p:cNvPr>
          <p:cNvCxnSpPr>
            <a:cxnSpLocks/>
            <a:stCxn id="26" idx="3"/>
            <a:endCxn id="22" idx="1"/>
          </p:cNvCxnSpPr>
          <p:nvPr/>
        </p:nvCxnSpPr>
        <p:spPr>
          <a:xfrm>
            <a:off x="6993467" y="1747767"/>
            <a:ext cx="589940" cy="84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706254D0-9E23-5B91-723E-30F24D44DA6B}"/>
                  </a:ext>
                </a:extLst>
              </p:cNvPr>
              <p:cNvSpPr/>
              <p:nvPr/>
            </p:nvSpPr>
            <p:spPr>
              <a:xfrm>
                <a:off x="8855925" y="1545658"/>
                <a:ext cx="749969" cy="4211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b="0" i="1" smtClean="0">
                        <a:solidFill>
                          <a:schemeClr val="bg1"/>
                        </a:solidFill>
                        <a:latin typeface="Cambria Math" panose="02040503050406030204" pitchFamily="18" charset="0"/>
                      </a:rPr>
                      <m:t>𝐽</m:t>
                    </m:r>
                    <m:r>
                      <a:rPr lang="en-US" b="0" i="1" smtClean="0">
                        <a:solidFill>
                          <a:schemeClr val="bg1"/>
                        </a:solidFill>
                        <a:latin typeface="Cambria Math" panose="02040503050406030204" pitchFamily="18" charset="0"/>
                      </a:rPr>
                      <m:t>(</m:t>
                    </m:r>
                    <m:acc>
                      <m:accPr>
                        <m:chr m:val="̂"/>
                        <m:ctrlPr>
                          <a:rPr lang="en-US" i="1">
                            <a:solidFill>
                              <a:schemeClr val="bg1"/>
                            </a:solidFill>
                            <a:latin typeface="Cambria Math" panose="02040503050406030204" pitchFamily="18" charset="0"/>
                          </a:rPr>
                        </m:ctrlPr>
                      </m:accPr>
                      <m:e>
                        <m:r>
                          <a:rPr lang="en-US" i="1">
                            <a:solidFill>
                              <a:schemeClr val="bg1"/>
                            </a:solidFill>
                            <a:latin typeface="Cambria Math" panose="02040503050406030204" pitchFamily="18" charset="0"/>
                          </a:rPr>
                          <m:t>𝑦</m:t>
                        </m:r>
                      </m:e>
                    </m:acc>
                  </m:oMath>
                </a14:m>
                <a:r>
                  <a:rPr lang="en-GB" dirty="0">
                    <a:solidFill>
                      <a:schemeClr val="bg1"/>
                    </a:solidFill>
                  </a:rPr>
                  <a:t>)</a:t>
                </a:r>
              </a:p>
            </p:txBody>
          </p:sp>
        </mc:Choice>
        <mc:Fallback xmlns="">
          <p:sp>
            <p:nvSpPr>
              <p:cNvPr id="30" name="Rectangle 29">
                <a:extLst>
                  <a:ext uri="{FF2B5EF4-FFF2-40B4-BE49-F238E27FC236}">
                    <a16:creationId xmlns:a16="http://schemas.microsoft.com/office/drawing/2014/main" id="{706254D0-9E23-5B91-723E-30F24D44DA6B}"/>
                  </a:ext>
                </a:extLst>
              </p:cNvPr>
              <p:cNvSpPr>
                <a:spLocks noRot="1" noChangeAspect="1" noMove="1" noResize="1" noEditPoints="1" noAdjustHandles="1" noChangeArrowheads="1" noChangeShapeType="1" noTextEdit="1"/>
              </p:cNvSpPr>
              <p:nvPr/>
            </p:nvSpPr>
            <p:spPr>
              <a:xfrm>
                <a:off x="8855925" y="1545658"/>
                <a:ext cx="749969" cy="421105"/>
              </a:xfrm>
              <a:prstGeom prst="rect">
                <a:avLst/>
              </a:prstGeom>
              <a:blipFill>
                <a:blip r:embed="rId6"/>
                <a:stretch>
                  <a:fillRect r="-16000" b="-14085"/>
                </a:stretch>
              </a:blipFill>
            </p:spPr>
            <p:txBody>
              <a:bodyPr/>
              <a:lstStyle/>
              <a:p>
                <a:r>
                  <a:rPr lang="en-GB">
                    <a:noFill/>
                  </a:rPr>
                  <a:t> </a:t>
                </a:r>
              </a:p>
            </p:txBody>
          </p:sp>
        </mc:Fallback>
      </mc:AlternateContent>
      <p:cxnSp>
        <p:nvCxnSpPr>
          <p:cNvPr id="31" name="Straight Arrow Connector 30">
            <a:extLst>
              <a:ext uri="{FF2B5EF4-FFF2-40B4-BE49-F238E27FC236}">
                <a16:creationId xmlns:a16="http://schemas.microsoft.com/office/drawing/2014/main" id="{6541F543-F899-0BDF-4082-73ABC838D4C7}"/>
              </a:ext>
            </a:extLst>
          </p:cNvPr>
          <p:cNvCxnSpPr>
            <a:cxnSpLocks/>
            <a:stCxn id="22" idx="3"/>
            <a:endCxn id="30" idx="1"/>
          </p:cNvCxnSpPr>
          <p:nvPr/>
        </p:nvCxnSpPr>
        <p:spPr>
          <a:xfrm>
            <a:off x="8349552" y="1756211"/>
            <a:ext cx="5063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Content Placeholder 2">
                <a:extLst>
                  <a:ext uri="{FF2B5EF4-FFF2-40B4-BE49-F238E27FC236}">
                    <a16:creationId xmlns:a16="http://schemas.microsoft.com/office/drawing/2014/main" id="{A2864641-DF9C-34A6-600D-985012A8BB50}"/>
                  </a:ext>
                </a:extLst>
              </p:cNvPr>
              <p:cNvSpPr txBox="1">
                <a:spLocks/>
              </p:cNvSpPr>
              <p:nvPr/>
            </p:nvSpPr>
            <p:spPr>
              <a:xfrm>
                <a:off x="553014" y="2480624"/>
                <a:ext cx="11072956" cy="970140"/>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f>
                        <m:fPr>
                          <m:ctrlPr>
                            <a:rPr lang="en-US" sz="2000" i="1" dirty="0" smtClean="0">
                              <a:latin typeface="Cambria Math" panose="02040503050406030204" pitchFamily="18" charset="0"/>
                            </a:rPr>
                          </m:ctrlPr>
                        </m:fPr>
                        <m:num>
                          <m:r>
                            <a:rPr lang="en-US" sz="2000" b="0" i="1" dirty="0" smtClean="0">
                              <a:latin typeface="Cambria Math" panose="02040503050406030204" pitchFamily="18" charset="0"/>
                            </a:rPr>
                            <m:t>𝑑</m:t>
                          </m:r>
                          <m:r>
                            <a:rPr lang="en-US" sz="2000" b="0" i="1" dirty="0" smtClean="0">
                              <a:latin typeface="Cambria Math" panose="02040503050406030204" pitchFamily="18" charset="0"/>
                            </a:rPr>
                            <m:t>(</m:t>
                          </m:r>
                          <m:r>
                            <a:rPr lang="en-US" sz="2000" b="0" i="1" dirty="0" smtClean="0">
                              <a:latin typeface="Cambria Math" panose="02040503050406030204" pitchFamily="18" charset="0"/>
                            </a:rPr>
                            <m:t>𝐽</m:t>
                          </m:r>
                          <m:r>
                            <a:rPr lang="en-US" sz="2000" b="0" i="1" dirty="0" smtClean="0">
                              <a:latin typeface="Cambria Math" panose="02040503050406030204" pitchFamily="18" charset="0"/>
                            </a:rPr>
                            <m:t>)</m:t>
                          </m:r>
                        </m:num>
                        <m:den>
                          <m:r>
                            <a:rPr lang="en-US" sz="2000" b="0" i="1" dirty="0" smtClean="0">
                              <a:latin typeface="Cambria Math" panose="02040503050406030204" pitchFamily="18" charset="0"/>
                            </a:rPr>
                            <m:t>𝑑</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𝑤</m:t>
                              </m:r>
                            </m:e>
                            <m:sub>
                              <m:r>
                                <a:rPr lang="en-US" sz="2000" b="0" i="1" dirty="0" smtClean="0">
                                  <a:latin typeface="Cambria Math" panose="02040503050406030204" pitchFamily="18" charset="0"/>
                                </a:rPr>
                                <m:t>1</m:t>
                              </m:r>
                            </m:sub>
                          </m:sSub>
                        </m:den>
                      </m:f>
                      <m:r>
                        <a:rPr lang="en-US" sz="2000" b="0" i="1" dirty="0" smtClean="0">
                          <a:latin typeface="Cambria Math" panose="02040503050406030204" pitchFamily="18" charset="0"/>
                        </a:rPr>
                        <m:t>;</m:t>
                      </m:r>
                      <m:f>
                        <m:fPr>
                          <m:ctrlPr>
                            <a:rPr lang="en-US" sz="2000" i="1" dirty="0">
                              <a:latin typeface="Cambria Math" panose="02040503050406030204" pitchFamily="18" charset="0"/>
                            </a:rPr>
                          </m:ctrlPr>
                        </m:fPr>
                        <m:num>
                          <m:r>
                            <a:rPr lang="en-US" sz="2000" i="1" dirty="0">
                              <a:latin typeface="Cambria Math" panose="02040503050406030204" pitchFamily="18" charset="0"/>
                            </a:rPr>
                            <m:t>𝑑</m:t>
                          </m:r>
                          <m:r>
                            <a:rPr lang="en-US" sz="2000" i="1" dirty="0">
                              <a:latin typeface="Cambria Math" panose="02040503050406030204" pitchFamily="18" charset="0"/>
                            </a:rPr>
                            <m:t>(</m:t>
                          </m:r>
                          <m:r>
                            <a:rPr lang="en-US" sz="2000" b="0" i="1" dirty="0" smtClean="0">
                              <a:latin typeface="Cambria Math" panose="02040503050406030204" pitchFamily="18" charset="0"/>
                            </a:rPr>
                            <m:t>𝐽</m:t>
                          </m:r>
                          <m:r>
                            <a:rPr lang="en-US" sz="2000" i="1" dirty="0">
                              <a:latin typeface="Cambria Math" panose="02040503050406030204" pitchFamily="18" charset="0"/>
                            </a:rPr>
                            <m:t>)</m:t>
                          </m:r>
                        </m:num>
                        <m:den>
                          <m:r>
                            <a:rPr lang="en-US" sz="2000" i="1" dirty="0">
                              <a:latin typeface="Cambria Math" panose="02040503050406030204" pitchFamily="18" charset="0"/>
                            </a:rPr>
                            <m:t>𝑑</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𝑤</m:t>
                              </m:r>
                            </m:e>
                            <m:sub>
                              <m:r>
                                <a:rPr lang="en-US" sz="2000" b="0" i="1" dirty="0" smtClean="0">
                                  <a:latin typeface="Cambria Math" panose="02040503050406030204" pitchFamily="18" charset="0"/>
                                </a:rPr>
                                <m:t>2</m:t>
                              </m:r>
                            </m:sub>
                          </m:sSub>
                        </m:den>
                      </m:f>
                      <m:r>
                        <a:rPr lang="en-US" sz="2000" b="0" i="1" dirty="0" smtClean="0">
                          <a:latin typeface="Cambria Math" panose="02040503050406030204" pitchFamily="18" charset="0"/>
                        </a:rPr>
                        <m:t>;…;</m:t>
                      </m:r>
                      <m:f>
                        <m:fPr>
                          <m:ctrlPr>
                            <a:rPr lang="en-US" sz="2000" i="1" dirty="0">
                              <a:latin typeface="Cambria Math" panose="02040503050406030204" pitchFamily="18" charset="0"/>
                            </a:rPr>
                          </m:ctrlPr>
                        </m:fPr>
                        <m:num>
                          <m:r>
                            <a:rPr lang="en-US" sz="2000" i="1" dirty="0">
                              <a:latin typeface="Cambria Math" panose="02040503050406030204" pitchFamily="18" charset="0"/>
                            </a:rPr>
                            <m:t>𝑑</m:t>
                          </m:r>
                          <m:d>
                            <m:dPr>
                              <m:ctrlPr>
                                <a:rPr lang="en-US" sz="2000" i="1" dirty="0">
                                  <a:latin typeface="Cambria Math" panose="02040503050406030204" pitchFamily="18" charset="0"/>
                                </a:rPr>
                              </m:ctrlPr>
                            </m:dPr>
                            <m:e>
                              <m:r>
                                <a:rPr lang="en-US" sz="2000" b="0" i="1" dirty="0" smtClean="0">
                                  <a:latin typeface="Cambria Math" panose="02040503050406030204" pitchFamily="18" charset="0"/>
                                </a:rPr>
                                <m:t>𝐽</m:t>
                              </m:r>
                            </m:e>
                          </m:d>
                        </m:num>
                        <m:den>
                          <m:r>
                            <a:rPr lang="en-US" sz="2000" i="1" dirty="0">
                              <a:latin typeface="Cambria Math" panose="02040503050406030204" pitchFamily="18" charset="0"/>
                            </a:rPr>
                            <m:t>𝑑</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𝑤</m:t>
                              </m:r>
                            </m:e>
                            <m:sub>
                              <m:r>
                                <a:rPr lang="en-US" sz="2000" b="0" i="1" dirty="0" smtClean="0">
                                  <a:latin typeface="Cambria Math" panose="02040503050406030204" pitchFamily="18" charset="0"/>
                                </a:rPr>
                                <m:t>𝑛</m:t>
                              </m:r>
                            </m:sub>
                          </m:sSub>
                        </m:den>
                      </m:f>
                      <m:r>
                        <a:rPr lang="en-US" sz="2000" b="0" i="1" dirty="0" smtClean="0">
                          <a:latin typeface="Cambria Math" panose="02040503050406030204" pitchFamily="18" charset="0"/>
                        </a:rPr>
                        <m:t>;</m:t>
                      </m:r>
                      <m:f>
                        <m:fPr>
                          <m:ctrlPr>
                            <a:rPr lang="en-US" sz="2000" i="1" dirty="0">
                              <a:latin typeface="Cambria Math" panose="02040503050406030204" pitchFamily="18" charset="0"/>
                            </a:rPr>
                          </m:ctrlPr>
                        </m:fPr>
                        <m:num>
                          <m:r>
                            <a:rPr lang="en-US" sz="2000" i="1" dirty="0">
                              <a:latin typeface="Cambria Math" panose="02040503050406030204" pitchFamily="18" charset="0"/>
                            </a:rPr>
                            <m:t>𝑑</m:t>
                          </m:r>
                          <m:r>
                            <a:rPr lang="en-US" sz="2000" i="1" dirty="0">
                              <a:latin typeface="Cambria Math" panose="02040503050406030204" pitchFamily="18" charset="0"/>
                            </a:rPr>
                            <m:t>(</m:t>
                          </m:r>
                          <m:r>
                            <a:rPr lang="en-US" sz="2000" b="0" i="1" dirty="0" smtClean="0">
                              <a:latin typeface="Cambria Math" panose="02040503050406030204" pitchFamily="18" charset="0"/>
                            </a:rPr>
                            <m:t>𝐽</m:t>
                          </m:r>
                          <m:r>
                            <a:rPr lang="en-US" sz="2000" i="1" dirty="0">
                              <a:latin typeface="Cambria Math" panose="02040503050406030204" pitchFamily="18" charset="0"/>
                            </a:rPr>
                            <m:t>)</m:t>
                          </m:r>
                        </m:num>
                        <m:den>
                          <m:r>
                            <a:rPr lang="en-US" sz="2000" i="1" dirty="0">
                              <a:latin typeface="Cambria Math" panose="02040503050406030204" pitchFamily="18" charset="0"/>
                            </a:rPr>
                            <m:t>𝑑</m:t>
                          </m:r>
                          <m:r>
                            <a:rPr lang="en-US" sz="2000" b="0" i="1" dirty="0" smtClean="0">
                              <a:latin typeface="Cambria Math" panose="02040503050406030204" pitchFamily="18" charset="0"/>
                            </a:rPr>
                            <m:t>𝑏</m:t>
                          </m:r>
                        </m:den>
                      </m:f>
                    </m:oMath>
                  </m:oMathPara>
                </a14:m>
                <a:endParaRPr lang="en-US" sz="2000" dirty="0"/>
              </a:p>
            </p:txBody>
          </p:sp>
        </mc:Choice>
        <mc:Fallback xmlns="">
          <p:sp>
            <p:nvSpPr>
              <p:cNvPr id="49" name="Content Placeholder 2">
                <a:extLst>
                  <a:ext uri="{FF2B5EF4-FFF2-40B4-BE49-F238E27FC236}">
                    <a16:creationId xmlns:a16="http://schemas.microsoft.com/office/drawing/2014/main" id="{A2864641-DF9C-34A6-600D-985012A8BB50}"/>
                  </a:ext>
                </a:extLst>
              </p:cNvPr>
              <p:cNvSpPr txBox="1">
                <a:spLocks noRot="1" noChangeAspect="1" noMove="1" noResize="1" noEditPoints="1" noAdjustHandles="1" noChangeArrowheads="1" noChangeShapeType="1" noTextEdit="1"/>
              </p:cNvSpPr>
              <p:nvPr/>
            </p:nvSpPr>
            <p:spPr>
              <a:xfrm>
                <a:off x="553014" y="2480624"/>
                <a:ext cx="11072956" cy="970140"/>
              </a:xfrm>
              <a:prstGeom prst="rect">
                <a:avLst/>
              </a:prstGeom>
              <a:blipFill>
                <a:blip r:embed="rId7"/>
                <a:stretch>
                  <a:fillRect/>
                </a:stretch>
              </a:blipFill>
            </p:spPr>
            <p:txBody>
              <a:bodyPr/>
              <a:lstStyle/>
              <a:p>
                <a:r>
                  <a:rPr lang="en-GB">
                    <a:noFill/>
                  </a:rPr>
                  <a:t> </a:t>
                </a:r>
              </a:p>
            </p:txBody>
          </p:sp>
        </mc:Fallback>
      </mc:AlternateContent>
      <p:sp>
        <p:nvSpPr>
          <p:cNvPr id="50" name="Content Placeholder 2">
            <a:extLst>
              <a:ext uri="{FF2B5EF4-FFF2-40B4-BE49-F238E27FC236}">
                <a16:creationId xmlns:a16="http://schemas.microsoft.com/office/drawing/2014/main" id="{3047E8D5-349E-4C9C-4904-A2DCBF9C4ED2}"/>
              </a:ext>
            </a:extLst>
          </p:cNvPr>
          <p:cNvSpPr txBox="1">
            <a:spLocks/>
          </p:cNvSpPr>
          <p:nvPr/>
        </p:nvSpPr>
        <p:spPr>
          <a:xfrm>
            <a:off x="553014" y="2126687"/>
            <a:ext cx="11085971" cy="564490"/>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We need to compute:</a:t>
            </a:r>
          </a:p>
          <a:p>
            <a:pPr marL="0" indent="0">
              <a:buNone/>
            </a:pPr>
            <a:endParaRPr lang="en-US" sz="2000" dirty="0"/>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E2891DAB-43D5-DCB2-4221-1D407EA0F41E}"/>
                  </a:ext>
                </a:extLst>
              </p:cNvPr>
              <p:cNvSpPr txBox="1"/>
              <p:nvPr/>
            </p:nvSpPr>
            <p:spPr>
              <a:xfrm>
                <a:off x="2278473" y="3606623"/>
                <a:ext cx="2524474" cy="6388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sz="2000" i="1" smtClean="0">
                              <a:latin typeface="Cambria Math" panose="02040503050406030204" pitchFamily="18" charset="0"/>
                            </a:rPr>
                          </m:ctrlPr>
                        </m:fPr>
                        <m:num>
                          <m:r>
                            <a:rPr lang="en-US" sz="2000" b="0" i="1" smtClean="0">
                              <a:latin typeface="Cambria Math" panose="02040503050406030204" pitchFamily="18" charset="0"/>
                            </a:rPr>
                            <m:t>𝑑</m:t>
                          </m:r>
                          <m:r>
                            <a:rPr lang="en-US" sz="2000" b="0" i="1" smtClean="0">
                              <a:latin typeface="Cambria Math" panose="02040503050406030204" pitchFamily="18" charset="0"/>
                            </a:rPr>
                            <m:t>(</m:t>
                          </m:r>
                          <m:r>
                            <a:rPr lang="en-US" sz="2000" b="0" i="1" smtClean="0">
                              <a:latin typeface="Cambria Math" panose="02040503050406030204" pitchFamily="18" charset="0"/>
                            </a:rPr>
                            <m:t>𝐽</m:t>
                          </m:r>
                          <m:r>
                            <a:rPr lang="en-US" sz="2000" b="0" i="1" smtClean="0">
                              <a:latin typeface="Cambria Math" panose="02040503050406030204" pitchFamily="18" charset="0"/>
                            </a:rPr>
                            <m:t>)</m:t>
                          </m:r>
                        </m:num>
                        <m:den>
                          <m:r>
                            <a:rPr lang="en-US" sz="2000" b="0" i="1" smtClean="0">
                              <a:latin typeface="Cambria Math" panose="02040503050406030204" pitchFamily="18" charset="0"/>
                            </a:rPr>
                            <m:t>𝑑</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𝑖</m:t>
                              </m:r>
                            </m:sub>
                          </m:sSub>
                        </m:den>
                      </m:f>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𝑑</m:t>
                          </m:r>
                          <m:r>
                            <a:rPr lang="en-US" sz="2000" i="1">
                              <a:latin typeface="Cambria Math" panose="02040503050406030204" pitchFamily="18" charset="0"/>
                            </a:rPr>
                            <m:t>(</m:t>
                          </m:r>
                          <m:r>
                            <a:rPr lang="en-US" sz="2000" b="0" i="1" smtClean="0">
                              <a:latin typeface="Cambria Math" panose="02040503050406030204" pitchFamily="18" charset="0"/>
                            </a:rPr>
                            <m:t>𝐽</m:t>
                          </m:r>
                          <m:r>
                            <a:rPr lang="en-US" sz="2000" i="1">
                              <a:latin typeface="Cambria Math" panose="02040503050406030204" pitchFamily="18" charset="0"/>
                            </a:rPr>
                            <m:t>)</m:t>
                          </m:r>
                        </m:num>
                        <m:den>
                          <m:r>
                            <a:rPr lang="en-US" sz="2000" i="1">
                              <a:latin typeface="Cambria Math" panose="02040503050406030204" pitchFamily="18" charset="0"/>
                            </a:rPr>
                            <m:t>𝑑</m:t>
                          </m:r>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den>
                      </m:f>
                      <m:f>
                        <m:fPr>
                          <m:ctrlPr>
                            <a:rPr lang="en-US" sz="2000" i="1">
                              <a:latin typeface="Cambria Math" panose="02040503050406030204" pitchFamily="18" charset="0"/>
                            </a:rPr>
                          </m:ctrlPr>
                        </m:fPr>
                        <m:num>
                          <m:r>
                            <a:rPr lang="en-US" sz="2000" i="1">
                              <a:latin typeface="Cambria Math" panose="02040503050406030204" pitchFamily="18" charset="0"/>
                            </a:rPr>
                            <m:t>𝑑</m:t>
                          </m:r>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num>
                        <m:den>
                          <m:r>
                            <a:rPr lang="en-US" sz="2000" i="1">
                              <a:latin typeface="Cambria Math" panose="02040503050406030204" pitchFamily="18" charset="0"/>
                            </a:rPr>
                            <m:t>𝑑</m:t>
                          </m:r>
                          <m:r>
                            <a:rPr lang="en-US" sz="2000" b="0" i="1" smtClean="0">
                              <a:latin typeface="Cambria Math" panose="02040503050406030204" pitchFamily="18" charset="0"/>
                            </a:rPr>
                            <m:t>𝐴</m:t>
                          </m:r>
                        </m:den>
                      </m:f>
                      <m:f>
                        <m:fPr>
                          <m:ctrlPr>
                            <a:rPr lang="en-US" sz="2000" i="1">
                              <a:latin typeface="Cambria Math" panose="02040503050406030204" pitchFamily="18" charset="0"/>
                            </a:rPr>
                          </m:ctrlPr>
                        </m:fPr>
                        <m:num>
                          <m:r>
                            <a:rPr lang="en-US" sz="2000" i="1">
                              <a:latin typeface="Cambria Math" panose="02040503050406030204" pitchFamily="18" charset="0"/>
                            </a:rPr>
                            <m:t>𝑑</m:t>
                          </m:r>
                          <m:r>
                            <a:rPr lang="en-US" sz="2000" b="0" i="1" smtClean="0">
                              <a:latin typeface="Cambria Math" panose="02040503050406030204" pitchFamily="18" charset="0"/>
                            </a:rPr>
                            <m:t>𝐴</m:t>
                          </m:r>
                        </m:num>
                        <m:den>
                          <m:r>
                            <a:rPr lang="en-US" sz="2000" i="1">
                              <a:latin typeface="Cambria Math" panose="02040503050406030204" pitchFamily="18" charset="0"/>
                            </a:rPr>
                            <m:t>𝑑</m:t>
                          </m:r>
                          <m:r>
                            <a:rPr lang="en-US" sz="2000" b="0" i="1" smtClean="0">
                              <a:latin typeface="Cambria Math" panose="02040503050406030204" pitchFamily="18" charset="0"/>
                            </a:rPr>
                            <m:t>𝑍</m:t>
                          </m:r>
                        </m:den>
                      </m:f>
                      <m:f>
                        <m:fPr>
                          <m:ctrlPr>
                            <a:rPr lang="en-US" sz="2000" i="1">
                              <a:latin typeface="Cambria Math" panose="02040503050406030204" pitchFamily="18" charset="0"/>
                            </a:rPr>
                          </m:ctrlPr>
                        </m:fPr>
                        <m:num>
                          <m:r>
                            <a:rPr lang="en-US" sz="2000" i="1">
                              <a:latin typeface="Cambria Math" panose="02040503050406030204" pitchFamily="18" charset="0"/>
                            </a:rPr>
                            <m:t>𝑑</m:t>
                          </m:r>
                          <m:r>
                            <a:rPr lang="en-US" sz="2000" b="0" i="1" smtClean="0">
                              <a:latin typeface="Cambria Math" panose="02040503050406030204" pitchFamily="18" charset="0"/>
                            </a:rPr>
                            <m:t>𝑍</m:t>
                          </m:r>
                        </m:num>
                        <m:den>
                          <m:r>
                            <a:rPr lang="en-US" sz="2000" i="1">
                              <a:latin typeface="Cambria Math" panose="02040503050406030204" pitchFamily="18" charset="0"/>
                            </a:rPr>
                            <m:t>𝑑</m:t>
                          </m:r>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𝑖</m:t>
                              </m:r>
                            </m:sub>
                          </m:sSub>
                        </m:den>
                      </m:f>
                    </m:oMath>
                  </m:oMathPara>
                </a14:m>
                <a:endParaRPr lang="en-GB" sz="2000" dirty="0"/>
              </a:p>
            </p:txBody>
          </p:sp>
        </mc:Choice>
        <mc:Fallback xmlns="">
          <p:sp>
            <p:nvSpPr>
              <p:cNvPr id="51" name="TextBox 50">
                <a:extLst>
                  <a:ext uri="{FF2B5EF4-FFF2-40B4-BE49-F238E27FC236}">
                    <a16:creationId xmlns:a16="http://schemas.microsoft.com/office/drawing/2014/main" id="{E2891DAB-43D5-DCB2-4221-1D407EA0F41E}"/>
                  </a:ext>
                </a:extLst>
              </p:cNvPr>
              <p:cNvSpPr txBox="1">
                <a:spLocks noRot="1" noChangeAspect="1" noMove="1" noResize="1" noEditPoints="1" noAdjustHandles="1" noChangeArrowheads="1" noChangeShapeType="1" noTextEdit="1"/>
              </p:cNvSpPr>
              <p:nvPr/>
            </p:nvSpPr>
            <p:spPr>
              <a:xfrm>
                <a:off x="2278473" y="3606623"/>
                <a:ext cx="2524474" cy="638829"/>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711C6799-6E88-E1F3-D6D1-582B5FF5CEA3}"/>
                  </a:ext>
                </a:extLst>
              </p:cNvPr>
              <p:cNvSpPr txBox="1"/>
              <p:nvPr/>
            </p:nvSpPr>
            <p:spPr>
              <a:xfrm>
                <a:off x="7389055" y="3606535"/>
                <a:ext cx="2411494" cy="6388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sz="2000" i="1" smtClean="0">
                              <a:latin typeface="Cambria Math" panose="02040503050406030204" pitchFamily="18" charset="0"/>
                            </a:rPr>
                          </m:ctrlPr>
                        </m:fPr>
                        <m:num>
                          <m:r>
                            <a:rPr lang="en-US" sz="2000" b="0" i="1" smtClean="0">
                              <a:latin typeface="Cambria Math" panose="02040503050406030204" pitchFamily="18" charset="0"/>
                            </a:rPr>
                            <m:t>𝑑</m:t>
                          </m:r>
                          <m:r>
                            <a:rPr lang="en-US" sz="2000" b="0" i="1" smtClean="0">
                              <a:latin typeface="Cambria Math" panose="02040503050406030204" pitchFamily="18" charset="0"/>
                            </a:rPr>
                            <m:t>(</m:t>
                          </m:r>
                          <m:r>
                            <a:rPr lang="en-US" sz="2000" b="0" i="1" smtClean="0">
                              <a:latin typeface="Cambria Math" panose="02040503050406030204" pitchFamily="18" charset="0"/>
                            </a:rPr>
                            <m:t>𝐽</m:t>
                          </m:r>
                          <m:r>
                            <a:rPr lang="en-US" sz="2000" b="0" i="1" smtClean="0">
                              <a:latin typeface="Cambria Math" panose="02040503050406030204" pitchFamily="18" charset="0"/>
                            </a:rPr>
                            <m:t>)</m:t>
                          </m:r>
                        </m:num>
                        <m:den>
                          <m:r>
                            <a:rPr lang="en-US" sz="2000" b="0" i="1" smtClean="0">
                              <a:latin typeface="Cambria Math" panose="02040503050406030204" pitchFamily="18" charset="0"/>
                            </a:rPr>
                            <m:t>𝑑𝑏</m:t>
                          </m:r>
                        </m:den>
                      </m:f>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𝑑</m:t>
                          </m:r>
                          <m:r>
                            <a:rPr lang="en-US" sz="2000" i="1">
                              <a:latin typeface="Cambria Math" panose="02040503050406030204" pitchFamily="18" charset="0"/>
                            </a:rPr>
                            <m:t>(</m:t>
                          </m:r>
                          <m:r>
                            <a:rPr lang="en-US" sz="2000" b="0" i="1" smtClean="0">
                              <a:latin typeface="Cambria Math" panose="02040503050406030204" pitchFamily="18" charset="0"/>
                            </a:rPr>
                            <m:t>𝐽</m:t>
                          </m:r>
                          <m:r>
                            <a:rPr lang="en-US" sz="2000" i="1">
                              <a:latin typeface="Cambria Math" panose="02040503050406030204" pitchFamily="18" charset="0"/>
                            </a:rPr>
                            <m:t>)</m:t>
                          </m:r>
                        </m:num>
                        <m:den>
                          <m:r>
                            <a:rPr lang="en-US" sz="2000" i="1">
                              <a:latin typeface="Cambria Math" panose="02040503050406030204" pitchFamily="18" charset="0"/>
                            </a:rPr>
                            <m:t>𝑑</m:t>
                          </m:r>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den>
                      </m:f>
                      <m:f>
                        <m:fPr>
                          <m:ctrlPr>
                            <a:rPr lang="en-US" sz="2000" i="1">
                              <a:latin typeface="Cambria Math" panose="02040503050406030204" pitchFamily="18" charset="0"/>
                            </a:rPr>
                          </m:ctrlPr>
                        </m:fPr>
                        <m:num>
                          <m:r>
                            <a:rPr lang="en-US" sz="2000" i="1">
                              <a:latin typeface="Cambria Math" panose="02040503050406030204" pitchFamily="18" charset="0"/>
                            </a:rPr>
                            <m:t>𝑑</m:t>
                          </m:r>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num>
                        <m:den>
                          <m:r>
                            <a:rPr lang="en-US" sz="2000" i="1">
                              <a:latin typeface="Cambria Math" panose="02040503050406030204" pitchFamily="18" charset="0"/>
                            </a:rPr>
                            <m:t>𝑑</m:t>
                          </m:r>
                          <m:r>
                            <a:rPr lang="en-US" sz="2000" b="0" i="1" smtClean="0">
                              <a:latin typeface="Cambria Math" panose="02040503050406030204" pitchFamily="18" charset="0"/>
                            </a:rPr>
                            <m:t>𝐴</m:t>
                          </m:r>
                        </m:den>
                      </m:f>
                      <m:f>
                        <m:fPr>
                          <m:ctrlPr>
                            <a:rPr lang="en-US" sz="2000" i="1">
                              <a:latin typeface="Cambria Math" panose="02040503050406030204" pitchFamily="18" charset="0"/>
                            </a:rPr>
                          </m:ctrlPr>
                        </m:fPr>
                        <m:num>
                          <m:r>
                            <a:rPr lang="en-US" sz="2000" i="1">
                              <a:latin typeface="Cambria Math" panose="02040503050406030204" pitchFamily="18" charset="0"/>
                            </a:rPr>
                            <m:t>𝑑</m:t>
                          </m:r>
                          <m:r>
                            <a:rPr lang="en-US" sz="2000" b="0" i="1" smtClean="0">
                              <a:latin typeface="Cambria Math" panose="02040503050406030204" pitchFamily="18" charset="0"/>
                            </a:rPr>
                            <m:t>𝐴</m:t>
                          </m:r>
                        </m:num>
                        <m:den>
                          <m:r>
                            <a:rPr lang="en-US" sz="2000" i="1">
                              <a:latin typeface="Cambria Math" panose="02040503050406030204" pitchFamily="18" charset="0"/>
                            </a:rPr>
                            <m:t>𝑑</m:t>
                          </m:r>
                          <m:r>
                            <a:rPr lang="en-US" sz="2000" b="0" i="1" smtClean="0">
                              <a:latin typeface="Cambria Math" panose="02040503050406030204" pitchFamily="18" charset="0"/>
                            </a:rPr>
                            <m:t>𝑍</m:t>
                          </m:r>
                        </m:den>
                      </m:f>
                      <m:f>
                        <m:fPr>
                          <m:ctrlPr>
                            <a:rPr lang="en-US" sz="2000" i="1">
                              <a:latin typeface="Cambria Math" panose="02040503050406030204" pitchFamily="18" charset="0"/>
                            </a:rPr>
                          </m:ctrlPr>
                        </m:fPr>
                        <m:num>
                          <m:r>
                            <a:rPr lang="en-US" sz="2000" i="1">
                              <a:latin typeface="Cambria Math" panose="02040503050406030204" pitchFamily="18" charset="0"/>
                            </a:rPr>
                            <m:t>𝑑</m:t>
                          </m:r>
                          <m:r>
                            <a:rPr lang="en-US" sz="2000" b="0" i="1" smtClean="0">
                              <a:latin typeface="Cambria Math" panose="02040503050406030204" pitchFamily="18" charset="0"/>
                            </a:rPr>
                            <m:t>𝑍</m:t>
                          </m:r>
                        </m:num>
                        <m:den>
                          <m:r>
                            <a:rPr lang="en-US" sz="2000" i="1">
                              <a:latin typeface="Cambria Math" panose="02040503050406030204" pitchFamily="18" charset="0"/>
                            </a:rPr>
                            <m:t>𝑑</m:t>
                          </m:r>
                          <m:r>
                            <a:rPr lang="en-US" sz="2000" b="0" i="1" smtClean="0">
                              <a:latin typeface="Cambria Math" panose="02040503050406030204" pitchFamily="18" charset="0"/>
                            </a:rPr>
                            <m:t>𝑏</m:t>
                          </m:r>
                        </m:den>
                      </m:f>
                    </m:oMath>
                  </m:oMathPara>
                </a14:m>
                <a:endParaRPr lang="en-GB" sz="2000" dirty="0"/>
              </a:p>
            </p:txBody>
          </p:sp>
        </mc:Choice>
        <mc:Fallback xmlns="">
          <p:sp>
            <p:nvSpPr>
              <p:cNvPr id="52" name="TextBox 51">
                <a:extLst>
                  <a:ext uri="{FF2B5EF4-FFF2-40B4-BE49-F238E27FC236}">
                    <a16:creationId xmlns:a16="http://schemas.microsoft.com/office/drawing/2014/main" id="{711C6799-6E88-E1F3-D6D1-582B5FF5CEA3}"/>
                  </a:ext>
                </a:extLst>
              </p:cNvPr>
              <p:cNvSpPr txBox="1">
                <a:spLocks noRot="1" noChangeAspect="1" noMove="1" noResize="1" noEditPoints="1" noAdjustHandles="1" noChangeArrowheads="1" noChangeShapeType="1" noTextEdit="1"/>
              </p:cNvSpPr>
              <p:nvPr/>
            </p:nvSpPr>
            <p:spPr>
              <a:xfrm>
                <a:off x="7389055" y="3606535"/>
                <a:ext cx="2411494" cy="638829"/>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59BC8009-B4C3-F663-0413-A6675CBFC2E8}"/>
                  </a:ext>
                </a:extLst>
              </p:cNvPr>
              <p:cNvSpPr txBox="1"/>
              <p:nvPr/>
            </p:nvSpPr>
            <p:spPr>
              <a:xfrm>
                <a:off x="7330116" y="5045760"/>
                <a:ext cx="1823384" cy="307777"/>
              </a:xfrm>
              <a:prstGeom prst="rect">
                <a:avLst/>
              </a:prstGeom>
              <a:noFill/>
            </p:spPr>
            <p:txBody>
              <a:bodyPr wrap="none" lIns="0" tIns="0" rIns="0" bIns="0" rtlCol="0">
                <a:spAutoFit/>
              </a:bodyPr>
              <a:lstStyle/>
              <a:p>
                <a:r>
                  <a:rPr lang="en-US" b="0" dirty="0">
                    <a:ea typeface="Cambria Math" panose="02040503050406030204" pitchFamily="18" charset="0"/>
                  </a:rPr>
                  <a:t> </a:t>
                </a:r>
                <a14:m>
                  <m:oMath xmlns:m="http://schemas.openxmlformats.org/officeDocument/2006/math">
                    <m:r>
                      <m:rPr>
                        <m:sty m:val="p"/>
                      </m:rPr>
                      <a:rPr lang="en-US" sz="2000" b="0" i="0" smtClean="0">
                        <a:latin typeface="Cambria Math" panose="02040503050406030204" pitchFamily="18" charset="0"/>
                        <a:ea typeface="Cambria Math" panose="02040503050406030204" pitchFamily="18" charset="0"/>
                      </a:rPr>
                      <m:t>W</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𝑊</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𝛼</m:t>
                    </m:r>
                    <m:r>
                      <a:rPr lang="en-US" sz="2000" b="0" i="1" smtClean="0">
                        <a:latin typeface="Cambria Math" panose="02040503050406030204" pitchFamily="18" charset="0"/>
                        <a:ea typeface="Cambria Math" panose="02040503050406030204" pitchFamily="18" charset="0"/>
                      </a:rPr>
                      <m:t>𝑑𝑊</m:t>
                    </m:r>
                  </m:oMath>
                </a14:m>
                <a:endParaRPr lang="en-GB" dirty="0"/>
              </a:p>
            </p:txBody>
          </p:sp>
        </mc:Choice>
        <mc:Fallback xmlns="">
          <p:sp>
            <p:nvSpPr>
              <p:cNvPr id="53" name="TextBox 52">
                <a:extLst>
                  <a:ext uri="{FF2B5EF4-FFF2-40B4-BE49-F238E27FC236}">
                    <a16:creationId xmlns:a16="http://schemas.microsoft.com/office/drawing/2014/main" id="{59BC8009-B4C3-F663-0413-A6675CBFC2E8}"/>
                  </a:ext>
                </a:extLst>
              </p:cNvPr>
              <p:cNvSpPr txBox="1">
                <a:spLocks noRot="1" noChangeAspect="1" noMove="1" noResize="1" noEditPoints="1" noAdjustHandles="1" noChangeArrowheads="1" noChangeShapeType="1" noTextEdit="1"/>
              </p:cNvSpPr>
              <p:nvPr/>
            </p:nvSpPr>
            <p:spPr>
              <a:xfrm>
                <a:off x="7330116" y="5045760"/>
                <a:ext cx="1823384" cy="307777"/>
              </a:xfrm>
              <a:prstGeom prst="rect">
                <a:avLst/>
              </a:prstGeom>
              <a:blipFill>
                <a:blip r:embed="rId10"/>
                <a:stretch>
                  <a:fillRect l="-1333" r="-667" b="-12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D37E2A18-42D1-0B50-C011-FBFC57E6BE7C}"/>
                  </a:ext>
                </a:extLst>
              </p:cNvPr>
              <p:cNvSpPr txBox="1"/>
              <p:nvPr/>
            </p:nvSpPr>
            <p:spPr>
              <a:xfrm>
                <a:off x="1689558" y="4293070"/>
                <a:ext cx="3640667" cy="21247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i="1" smtClean="0">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1</m:t>
                                          </m:r>
                                        </m:sub>
                                      </m:sSub>
                                    </m:e>
                                  </m:m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sub>
                                      </m:sSub>
                                    </m:e>
                                  </m:mr>
                                </m:m>
                              </m:e>
                            </m:mr>
                            <m:mr>
                              <m:e>
                                <m:r>
                                  <a:rPr lang="en-US" i="1">
                                    <a:latin typeface="Cambria Math" panose="02040503050406030204" pitchFamily="18" charset="0"/>
                                  </a:rPr>
                                  <m:t>⋮</m:t>
                                </m:r>
                              </m:e>
                            </m:m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𝑛</m:t>
                                    </m:r>
                                  </m:sub>
                                </m:sSub>
                              </m:e>
                            </m:mr>
                          </m:m>
                        </m:e>
                      </m:d>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m:t>
                                          </m:r>
                                        </m:sub>
                                      </m:sSub>
                                    </m:e>
                                  </m:mr>
                                </m:m>
                              </m:e>
                            </m:mr>
                            <m:mr>
                              <m:e>
                                <m:r>
                                  <a:rPr lang="en-US" i="1">
                                    <a:latin typeface="Cambria Math" panose="02040503050406030204" pitchFamily="18" charset="0"/>
                                  </a:rPr>
                                  <m:t>⋮</m:t>
                                </m:r>
                              </m:e>
                            </m:mr>
                            <m:m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𝑛</m:t>
                                    </m:r>
                                  </m:sub>
                                </m:sSub>
                              </m:e>
                            </m:mr>
                          </m:m>
                        </m:e>
                      </m:d>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d>
                        <m:dPr>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m>
                                  <m:mPr>
                                    <m:mcs>
                                      <m:mc>
                                        <m:mcPr>
                                          <m:count m:val="1"/>
                                          <m:mcJc m:val="center"/>
                                        </m:mcPr>
                                      </m:mc>
                                    </m:mcs>
                                    <m:ctrlPr>
                                      <a:rPr lang="en-US" b="0" i="1" smtClean="0">
                                        <a:latin typeface="Cambria Math" panose="02040503050406030204" pitchFamily="18" charset="0"/>
                                      </a:rPr>
                                    </m:ctrlPr>
                                  </m:mPr>
                                  <m:mr>
                                    <m:e>
                                      <m:f>
                                        <m:fPr>
                                          <m:ctrlPr>
                                            <a:rPr lang="en-GB" i="1">
                                              <a:latin typeface="Cambria Math" panose="02040503050406030204" pitchFamily="18" charset="0"/>
                                            </a:rPr>
                                          </m:ctrlPr>
                                        </m:fPr>
                                        <m:num>
                                          <m:r>
                                            <a:rPr lang="en-US" i="1">
                                              <a:latin typeface="Cambria Math" panose="02040503050406030204" pitchFamily="18" charset="0"/>
                                            </a:rPr>
                                            <m:t>𝑑</m:t>
                                          </m:r>
                                          <m:d>
                                            <m:dPr>
                                              <m:ctrlPr>
                                                <a:rPr lang="en-US" i="1">
                                                  <a:latin typeface="Cambria Math" panose="02040503050406030204" pitchFamily="18" charset="0"/>
                                                </a:rPr>
                                              </m:ctrlPr>
                                            </m:dPr>
                                            <m:e>
                                              <m:r>
                                                <a:rPr lang="en-US" b="0" i="1" smtClean="0">
                                                  <a:latin typeface="Cambria Math" panose="02040503050406030204" pitchFamily="18" charset="0"/>
                                                </a:rPr>
                                                <m:t>𝐽</m:t>
                                              </m:r>
                                            </m:e>
                                          </m:d>
                                        </m:num>
                                        <m:den>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den>
                                      </m:f>
                                    </m:e>
                                  </m:mr>
                                  <m:mr>
                                    <m:e>
                                      <m:f>
                                        <m:fPr>
                                          <m:ctrlPr>
                                            <a:rPr lang="en-GB" i="1">
                                              <a:latin typeface="Cambria Math" panose="02040503050406030204" pitchFamily="18" charset="0"/>
                                            </a:rPr>
                                          </m:ctrlPr>
                                        </m:fPr>
                                        <m:num>
                                          <m:r>
                                            <a:rPr lang="en-US" i="1">
                                              <a:latin typeface="Cambria Math" panose="02040503050406030204" pitchFamily="18" charset="0"/>
                                            </a:rPr>
                                            <m:t>𝑑</m:t>
                                          </m:r>
                                          <m:d>
                                            <m:dPr>
                                              <m:ctrlPr>
                                                <a:rPr lang="en-US" i="1">
                                                  <a:latin typeface="Cambria Math" panose="02040503050406030204" pitchFamily="18" charset="0"/>
                                                </a:rPr>
                                              </m:ctrlPr>
                                            </m:dPr>
                                            <m:e>
                                              <m:r>
                                                <a:rPr lang="en-US" b="0" i="1" smtClean="0">
                                                  <a:latin typeface="Cambria Math" panose="02040503050406030204" pitchFamily="18" charset="0"/>
                                                </a:rPr>
                                                <m:t>𝐽</m:t>
                                              </m:r>
                                            </m:e>
                                          </m:d>
                                        </m:num>
                                        <m:den>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m:t>
                                              </m:r>
                                            </m:sub>
                                          </m:sSub>
                                        </m:den>
                                      </m:f>
                                    </m:e>
                                  </m:mr>
                                </m:m>
                              </m:e>
                            </m:mr>
                            <m:mr>
                              <m:e>
                                <m:r>
                                  <a:rPr lang="en-US" b="0" i="1" smtClean="0">
                                    <a:latin typeface="Cambria Math" panose="02040503050406030204" pitchFamily="18" charset="0"/>
                                  </a:rPr>
                                  <m:t>⋮</m:t>
                                </m:r>
                              </m:e>
                            </m:mr>
                            <m:mr>
                              <m:e>
                                <m:f>
                                  <m:fPr>
                                    <m:ctrlPr>
                                      <a:rPr lang="en-GB" i="1">
                                        <a:latin typeface="Cambria Math" panose="02040503050406030204" pitchFamily="18" charset="0"/>
                                      </a:rPr>
                                    </m:ctrlPr>
                                  </m:fPr>
                                  <m:num>
                                    <m:r>
                                      <a:rPr lang="en-US" i="1">
                                        <a:latin typeface="Cambria Math" panose="02040503050406030204" pitchFamily="18" charset="0"/>
                                      </a:rPr>
                                      <m:t>𝑑</m:t>
                                    </m:r>
                                    <m:d>
                                      <m:dPr>
                                        <m:ctrlPr>
                                          <a:rPr lang="en-US" i="1">
                                            <a:latin typeface="Cambria Math" panose="02040503050406030204" pitchFamily="18" charset="0"/>
                                          </a:rPr>
                                        </m:ctrlPr>
                                      </m:dPr>
                                      <m:e>
                                        <m:r>
                                          <a:rPr lang="en-US" b="0" i="1" smtClean="0">
                                            <a:latin typeface="Cambria Math" panose="02040503050406030204" pitchFamily="18" charset="0"/>
                                          </a:rPr>
                                          <m:t>𝐽</m:t>
                                        </m:r>
                                      </m:e>
                                    </m:d>
                                  </m:num>
                                  <m:den>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𝑛</m:t>
                                        </m:r>
                                      </m:sub>
                                    </m:sSub>
                                  </m:den>
                                </m:f>
                              </m:e>
                            </m:mr>
                          </m:m>
                        </m:e>
                      </m:d>
                    </m:oMath>
                  </m:oMathPara>
                </a14:m>
                <a:endParaRPr lang="en-GB" dirty="0"/>
              </a:p>
            </p:txBody>
          </p:sp>
        </mc:Choice>
        <mc:Fallback xmlns="">
          <p:sp>
            <p:nvSpPr>
              <p:cNvPr id="54" name="TextBox 53">
                <a:extLst>
                  <a:ext uri="{FF2B5EF4-FFF2-40B4-BE49-F238E27FC236}">
                    <a16:creationId xmlns:a16="http://schemas.microsoft.com/office/drawing/2014/main" id="{D37E2A18-42D1-0B50-C011-FBFC57E6BE7C}"/>
                  </a:ext>
                </a:extLst>
              </p:cNvPr>
              <p:cNvSpPr txBox="1">
                <a:spLocks noRot="1" noChangeAspect="1" noMove="1" noResize="1" noEditPoints="1" noAdjustHandles="1" noChangeArrowheads="1" noChangeShapeType="1" noTextEdit="1"/>
              </p:cNvSpPr>
              <p:nvPr/>
            </p:nvSpPr>
            <p:spPr>
              <a:xfrm>
                <a:off x="1689558" y="4293070"/>
                <a:ext cx="3640667" cy="2124749"/>
              </a:xfrm>
              <a:prstGeom prst="rect">
                <a:avLst/>
              </a:prstGeom>
              <a:blipFill>
                <a:blip r:embed="rId11"/>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4380CB70-EBD0-08C3-8A0F-9FE724E27CDB}"/>
                  </a:ext>
                </a:extLst>
              </p:cNvPr>
              <p:cNvSpPr txBox="1"/>
              <p:nvPr/>
            </p:nvSpPr>
            <p:spPr>
              <a:xfrm>
                <a:off x="7389055" y="5404036"/>
                <a:ext cx="2112566" cy="5861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𝑏</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𝛼</m:t>
                      </m:r>
                      <m:f>
                        <m:fPr>
                          <m:ctrlPr>
                            <a:rPr lang="en-GB" sz="2000" i="1" smtClean="0">
                              <a:latin typeface="Cambria Math" panose="02040503050406030204" pitchFamily="18" charset="0"/>
                            </a:rPr>
                          </m:ctrlPr>
                        </m:fPr>
                        <m:num>
                          <m:r>
                            <a:rPr lang="en-US" sz="2000" b="0" i="1" smtClean="0">
                              <a:latin typeface="Cambria Math" panose="02040503050406030204" pitchFamily="18" charset="0"/>
                            </a:rPr>
                            <m:t>𝑑</m:t>
                          </m:r>
                          <m:r>
                            <a:rPr lang="en-US" sz="2000" b="0" i="1" smtClean="0">
                              <a:latin typeface="Cambria Math" panose="02040503050406030204" pitchFamily="18" charset="0"/>
                            </a:rPr>
                            <m:t>(</m:t>
                          </m:r>
                          <m:r>
                            <a:rPr lang="en-US" sz="2000" b="0" i="1" smtClean="0">
                              <a:latin typeface="Cambria Math" panose="02040503050406030204" pitchFamily="18" charset="0"/>
                            </a:rPr>
                            <m:t>𝑀𝑆𝐸</m:t>
                          </m:r>
                          <m:r>
                            <a:rPr lang="en-US" sz="2000" b="0" i="1" smtClean="0">
                              <a:latin typeface="Cambria Math" panose="02040503050406030204" pitchFamily="18" charset="0"/>
                            </a:rPr>
                            <m:t>)</m:t>
                          </m:r>
                        </m:num>
                        <m:den>
                          <m:r>
                            <a:rPr lang="en-US" sz="2000" b="0" i="1" smtClean="0">
                              <a:latin typeface="Cambria Math" panose="02040503050406030204" pitchFamily="18" charset="0"/>
                            </a:rPr>
                            <m:t>𝑑𝑏</m:t>
                          </m:r>
                        </m:den>
                      </m:f>
                    </m:oMath>
                  </m:oMathPara>
                </a14:m>
                <a:endParaRPr lang="en-GB" sz="2000" dirty="0"/>
              </a:p>
            </p:txBody>
          </p:sp>
        </mc:Choice>
        <mc:Fallback xmlns="">
          <p:sp>
            <p:nvSpPr>
              <p:cNvPr id="56" name="TextBox 55">
                <a:extLst>
                  <a:ext uri="{FF2B5EF4-FFF2-40B4-BE49-F238E27FC236}">
                    <a16:creationId xmlns:a16="http://schemas.microsoft.com/office/drawing/2014/main" id="{4380CB70-EBD0-08C3-8A0F-9FE724E27CDB}"/>
                  </a:ext>
                </a:extLst>
              </p:cNvPr>
              <p:cNvSpPr txBox="1">
                <a:spLocks noRot="1" noChangeAspect="1" noMove="1" noResize="1" noEditPoints="1" noAdjustHandles="1" noChangeArrowheads="1" noChangeShapeType="1" noTextEdit="1"/>
              </p:cNvSpPr>
              <p:nvPr/>
            </p:nvSpPr>
            <p:spPr>
              <a:xfrm>
                <a:off x="7389055" y="5404036"/>
                <a:ext cx="2112566" cy="586186"/>
              </a:xfrm>
              <a:prstGeom prst="rect">
                <a:avLst/>
              </a:prstGeom>
              <a:blipFill>
                <a:blip r:embed="rId12"/>
                <a:stretch>
                  <a:fillRect/>
                </a:stretch>
              </a:blipFill>
            </p:spPr>
            <p:txBody>
              <a:bodyPr/>
              <a:lstStyle/>
              <a:p>
                <a:r>
                  <a:rPr lang="en-GB">
                    <a:noFill/>
                  </a:rPr>
                  <a:t> </a:t>
                </a:r>
              </a:p>
            </p:txBody>
          </p:sp>
        </mc:Fallback>
      </mc:AlternateContent>
      <p:sp>
        <p:nvSpPr>
          <p:cNvPr id="57" name="Arrow: Right 56">
            <a:extLst>
              <a:ext uri="{FF2B5EF4-FFF2-40B4-BE49-F238E27FC236}">
                <a16:creationId xmlns:a16="http://schemas.microsoft.com/office/drawing/2014/main" id="{CE95132B-4F22-F9C7-4A5E-5AE705AAB441}"/>
              </a:ext>
            </a:extLst>
          </p:cNvPr>
          <p:cNvSpPr/>
          <p:nvPr/>
        </p:nvSpPr>
        <p:spPr>
          <a:xfrm>
            <a:off x="5600288" y="5161720"/>
            <a:ext cx="978408" cy="484632"/>
          </a:xfrm>
          <a:prstGeom prst="right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ysClr val="windowText" lastClr="000000"/>
              </a:solidFill>
            </a:endParaRPr>
          </a:p>
        </p:txBody>
      </p:sp>
    </p:spTree>
    <p:extLst>
      <p:ext uri="{BB962C8B-B14F-4D97-AF65-F5344CB8AC3E}">
        <p14:creationId xmlns:p14="http://schemas.microsoft.com/office/powerpoint/2010/main" val="2158250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1" grpId="0"/>
      <p:bldP spid="52" grpId="0"/>
      <p:bldP spid="53" grpId="0"/>
      <p:bldP spid="54" grpId="0"/>
      <p:bldP spid="56" grpId="0"/>
      <p:bldP spid="5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0D4F12A-6EBC-9D7C-8D80-A1CB57BFA3F1}"/>
              </a:ext>
            </a:extLst>
          </p:cNvPr>
          <p:cNvSpPr>
            <a:spLocks noGrp="1"/>
          </p:cNvSpPr>
          <p:nvPr>
            <p:ph type="title"/>
          </p:nvPr>
        </p:nvSpPr>
        <p:spPr/>
        <p:txBody>
          <a:bodyPr>
            <a:normAutofit/>
          </a:bodyPr>
          <a:lstStyle/>
          <a:p>
            <a:r>
              <a:rPr lang="en-US" dirty="0"/>
              <a:t>Loss Function Derivative</a:t>
            </a:r>
          </a:p>
        </p:txBody>
      </p:sp>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35</a:t>
            </a:fld>
            <a:endParaRPr lang="en-US" dirty="0">
              <a:solidFill>
                <a:schemeClr val="tx1">
                  <a:lumMod val="75000"/>
                </a:schemeClr>
              </a:solidFill>
              <a:latin typeface="Euphemia" panose="020B0503040102020104" pitchFamily="34" charset="0"/>
            </a:endParaRP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694E0948-6FCC-5143-372F-4C6A7C79CF67}"/>
                  </a:ext>
                </a:extLst>
              </p:cNvPr>
              <p:cNvSpPr txBox="1">
                <a:spLocks/>
              </p:cNvSpPr>
              <p:nvPr/>
            </p:nvSpPr>
            <p:spPr>
              <a:xfrm>
                <a:off x="553014" y="2795908"/>
                <a:ext cx="11085971" cy="665568"/>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Determine </a:t>
                </a:r>
                <a14:m>
                  <m:oMath xmlns:m="http://schemas.openxmlformats.org/officeDocument/2006/math">
                    <m:f>
                      <m:fPr>
                        <m:ctrlPr>
                          <a:rPr lang="en-US" sz="2000" i="1" smtClean="0">
                            <a:latin typeface="Cambria Math" panose="02040503050406030204" pitchFamily="18" charset="0"/>
                          </a:rPr>
                        </m:ctrlPr>
                      </m:fPr>
                      <m:num>
                        <m:r>
                          <a:rPr lang="en-GB" sz="2000" b="0" i="1" smtClean="0">
                            <a:latin typeface="Cambria Math" panose="02040503050406030204" pitchFamily="18" charset="0"/>
                          </a:rPr>
                          <m:t>𝑑𝐽</m:t>
                        </m:r>
                      </m:num>
                      <m:den>
                        <m:r>
                          <a:rPr lang="en-GB" sz="2000" b="0" i="1" smtClean="0">
                            <a:latin typeface="Cambria Math" panose="02040503050406030204" pitchFamily="18" charset="0"/>
                          </a:rPr>
                          <m:t>𝑑</m:t>
                        </m:r>
                        <m:acc>
                          <m:accPr>
                            <m:chr m:val="̂"/>
                            <m:ctrlPr>
                              <a:rPr lang="en-GB" sz="2000" b="0" i="1" smtClean="0">
                                <a:latin typeface="Cambria Math" panose="02040503050406030204" pitchFamily="18" charset="0"/>
                              </a:rPr>
                            </m:ctrlPr>
                          </m:accPr>
                          <m:e>
                            <m:r>
                              <a:rPr lang="en-GB" sz="2000" b="0" i="1" smtClean="0">
                                <a:latin typeface="Cambria Math" panose="02040503050406030204" pitchFamily="18" charset="0"/>
                              </a:rPr>
                              <m:t>𝑦</m:t>
                            </m:r>
                          </m:e>
                        </m:acc>
                      </m:den>
                    </m:f>
                    <m:r>
                      <a:rPr lang="en-US" sz="2000" b="0" i="1" smtClean="0">
                        <a:latin typeface="Cambria Math" panose="02040503050406030204" pitchFamily="18" charset="0"/>
                      </a:rPr>
                      <m:t>:</m:t>
                    </m:r>
                    <m:r>
                      <a:rPr lang="en-US" sz="2000" b="0" i="0" smtClean="0">
                        <a:latin typeface="Cambria Math" panose="02040503050406030204" pitchFamily="18" charset="0"/>
                      </a:rPr>
                      <m:t> </m:t>
                    </m:r>
                  </m:oMath>
                </a14:m>
                <a:r>
                  <a:rPr lang="en-US" sz="2000" dirty="0"/>
                  <a:t>Let </a:t>
                </a:r>
                <a14:m>
                  <m:oMath xmlns:m="http://schemas.openxmlformats.org/officeDocument/2006/math">
                    <m:r>
                      <a:rPr lang="en-GB" sz="2000" b="0" i="1" smtClean="0">
                        <a:latin typeface="Cambria Math" panose="02040503050406030204" pitchFamily="18" charset="0"/>
                      </a:rPr>
                      <m:t>𝐿</m:t>
                    </m:r>
                    <m:d>
                      <m:dPr>
                        <m:ctrlPr>
                          <a:rPr lang="en-GB" sz="2000" b="0" i="1" smtClean="0">
                            <a:latin typeface="Cambria Math" panose="02040503050406030204" pitchFamily="18" charset="0"/>
                          </a:rPr>
                        </m:ctrlPr>
                      </m:dPr>
                      <m:e>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𝑦</m:t>
                            </m:r>
                          </m:e>
                          <m:sub>
                            <m:r>
                              <a:rPr lang="en-GB" sz="2000" b="0" i="1" smtClean="0">
                                <a:latin typeface="Cambria Math" panose="02040503050406030204" pitchFamily="18" charset="0"/>
                              </a:rPr>
                              <m:t>𝑖</m:t>
                            </m:r>
                          </m:sub>
                        </m:sSub>
                        <m:r>
                          <a:rPr lang="en-GB" sz="2000" b="0" i="1" smtClean="0">
                            <a:latin typeface="Cambria Math" panose="02040503050406030204" pitchFamily="18" charset="0"/>
                          </a:rPr>
                          <m:t>,</m:t>
                        </m:r>
                        <m:sSub>
                          <m:sSubPr>
                            <m:ctrlPr>
                              <a:rPr lang="en-GB" sz="2000" b="0" i="1" smtClean="0">
                                <a:latin typeface="Cambria Math" panose="02040503050406030204" pitchFamily="18" charset="0"/>
                              </a:rPr>
                            </m:ctrlPr>
                          </m:sSubPr>
                          <m:e>
                            <m:acc>
                              <m:accPr>
                                <m:chr m:val="̂"/>
                                <m:ctrlPr>
                                  <a:rPr lang="en-GB" sz="2000" b="0" i="1" smtClean="0">
                                    <a:latin typeface="Cambria Math" panose="02040503050406030204" pitchFamily="18" charset="0"/>
                                  </a:rPr>
                                </m:ctrlPr>
                              </m:accPr>
                              <m:e>
                                <m:r>
                                  <a:rPr lang="en-GB" sz="2000" b="0" i="1" smtClean="0">
                                    <a:latin typeface="Cambria Math" panose="02040503050406030204" pitchFamily="18" charset="0"/>
                                  </a:rPr>
                                  <m:t>𝑦</m:t>
                                </m:r>
                              </m:e>
                            </m:acc>
                          </m:e>
                          <m:sub>
                            <m:r>
                              <a:rPr lang="en-GB" sz="2000" b="0" i="1" smtClean="0">
                                <a:latin typeface="Cambria Math" panose="02040503050406030204" pitchFamily="18" charset="0"/>
                              </a:rPr>
                              <m:t>𝑖</m:t>
                            </m:r>
                          </m:sub>
                        </m:sSub>
                      </m:e>
                    </m:d>
                    <m:r>
                      <a:rPr lang="en-GB" sz="2000" b="0" i="1" smtClean="0">
                        <a:latin typeface="Cambria Math" panose="02040503050406030204" pitchFamily="18" charset="0"/>
                      </a:rPr>
                      <m:t>=</m:t>
                    </m:r>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𝑦</m:t>
                        </m:r>
                      </m:e>
                      <m:sub>
                        <m:r>
                          <a:rPr lang="en-GB" sz="2000" b="0" i="1" smtClean="0">
                            <a:latin typeface="Cambria Math" panose="02040503050406030204" pitchFamily="18" charset="0"/>
                          </a:rPr>
                          <m:t>𝑖</m:t>
                        </m:r>
                      </m:sub>
                    </m:sSub>
                    <m:func>
                      <m:funcPr>
                        <m:ctrlPr>
                          <a:rPr lang="en-GB" sz="2000" b="0" i="1" smtClean="0">
                            <a:latin typeface="Cambria Math" panose="02040503050406030204" pitchFamily="18" charset="0"/>
                          </a:rPr>
                        </m:ctrlPr>
                      </m:funcPr>
                      <m:fName>
                        <m:r>
                          <m:rPr>
                            <m:sty m:val="p"/>
                          </m:rPr>
                          <a:rPr lang="en-GB" sz="2000" b="0" i="0" smtClean="0">
                            <a:latin typeface="Cambria Math" panose="02040503050406030204" pitchFamily="18" charset="0"/>
                          </a:rPr>
                          <m:t>log</m:t>
                        </m:r>
                      </m:fName>
                      <m:e>
                        <m:sSub>
                          <m:sSubPr>
                            <m:ctrlPr>
                              <a:rPr lang="en-GB" sz="2000" b="0" i="1" smtClean="0">
                                <a:latin typeface="Cambria Math" panose="02040503050406030204" pitchFamily="18" charset="0"/>
                              </a:rPr>
                            </m:ctrlPr>
                          </m:sSubPr>
                          <m:e>
                            <m:acc>
                              <m:accPr>
                                <m:chr m:val="̂"/>
                                <m:ctrlPr>
                                  <a:rPr lang="en-GB" sz="2000" b="0" i="1" smtClean="0">
                                    <a:latin typeface="Cambria Math" panose="02040503050406030204" pitchFamily="18" charset="0"/>
                                  </a:rPr>
                                </m:ctrlPr>
                              </m:accPr>
                              <m:e>
                                <m:r>
                                  <a:rPr lang="en-GB" sz="2000" b="0" i="1" smtClean="0">
                                    <a:latin typeface="Cambria Math" panose="02040503050406030204" pitchFamily="18" charset="0"/>
                                  </a:rPr>
                                  <m:t>𝑦</m:t>
                                </m:r>
                              </m:e>
                            </m:acc>
                          </m:e>
                          <m:sub>
                            <m:r>
                              <a:rPr lang="en-GB" sz="2000" b="0" i="1" smtClean="0">
                                <a:latin typeface="Cambria Math" panose="02040503050406030204" pitchFamily="18" charset="0"/>
                              </a:rPr>
                              <m:t>𝑖</m:t>
                            </m:r>
                          </m:sub>
                        </m:sSub>
                      </m:e>
                    </m:func>
                    <m:r>
                      <a:rPr lang="en-GB" sz="2000" b="0" i="1" smtClean="0">
                        <a:latin typeface="Cambria Math" panose="02040503050406030204" pitchFamily="18" charset="0"/>
                      </a:rPr>
                      <m:t>+(1−</m:t>
                    </m:r>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𝑦</m:t>
                        </m:r>
                      </m:e>
                      <m:sub>
                        <m:r>
                          <a:rPr lang="en-GB" sz="2000" b="0" i="1" smtClean="0">
                            <a:latin typeface="Cambria Math" panose="02040503050406030204" pitchFamily="18" charset="0"/>
                          </a:rPr>
                          <m:t>𝑖</m:t>
                        </m:r>
                      </m:sub>
                    </m:sSub>
                    <m:r>
                      <a:rPr lang="en-GB" sz="2000" b="0" i="1" smtClean="0">
                        <a:latin typeface="Cambria Math" panose="02040503050406030204" pitchFamily="18" charset="0"/>
                      </a:rPr>
                      <m:t>)</m:t>
                    </m:r>
                    <m:func>
                      <m:funcPr>
                        <m:ctrlPr>
                          <a:rPr lang="en-GB" sz="2000" b="0" i="1" smtClean="0">
                            <a:latin typeface="Cambria Math" panose="02040503050406030204" pitchFamily="18" charset="0"/>
                          </a:rPr>
                        </m:ctrlPr>
                      </m:funcPr>
                      <m:fName>
                        <m:r>
                          <m:rPr>
                            <m:sty m:val="p"/>
                          </m:rPr>
                          <a:rPr lang="en-GB" sz="2000" b="0" i="0" smtClean="0">
                            <a:latin typeface="Cambria Math" panose="02040503050406030204" pitchFamily="18" charset="0"/>
                          </a:rPr>
                          <m:t>log</m:t>
                        </m:r>
                      </m:fName>
                      <m:e>
                        <m:r>
                          <a:rPr lang="en-GB" sz="2000" b="0" i="1" smtClean="0">
                            <a:latin typeface="Cambria Math" panose="02040503050406030204" pitchFamily="18" charset="0"/>
                          </a:rPr>
                          <m:t>(1−</m:t>
                        </m:r>
                        <m:sSub>
                          <m:sSubPr>
                            <m:ctrlPr>
                              <a:rPr lang="en-GB" sz="2000" b="0" i="1" smtClean="0">
                                <a:latin typeface="Cambria Math" panose="02040503050406030204" pitchFamily="18" charset="0"/>
                              </a:rPr>
                            </m:ctrlPr>
                          </m:sSubPr>
                          <m:e>
                            <m:acc>
                              <m:accPr>
                                <m:chr m:val="̂"/>
                                <m:ctrlPr>
                                  <a:rPr lang="en-GB" sz="2000" b="0" i="1" smtClean="0">
                                    <a:latin typeface="Cambria Math" panose="02040503050406030204" pitchFamily="18" charset="0"/>
                                  </a:rPr>
                                </m:ctrlPr>
                              </m:accPr>
                              <m:e>
                                <m:r>
                                  <a:rPr lang="en-GB" sz="2000" b="0" i="1" smtClean="0">
                                    <a:latin typeface="Cambria Math" panose="02040503050406030204" pitchFamily="18" charset="0"/>
                                  </a:rPr>
                                  <m:t>𝑦</m:t>
                                </m:r>
                              </m:e>
                            </m:acc>
                          </m:e>
                          <m:sub>
                            <m:r>
                              <a:rPr lang="en-GB" sz="2000" b="0" i="1" smtClean="0">
                                <a:latin typeface="Cambria Math" panose="02040503050406030204" pitchFamily="18" charset="0"/>
                              </a:rPr>
                              <m:t>𝑖</m:t>
                            </m:r>
                          </m:sub>
                        </m:sSub>
                        <m:r>
                          <a:rPr lang="en-GB" sz="2000" b="0" i="1" smtClean="0">
                            <a:latin typeface="Cambria Math" panose="02040503050406030204" pitchFamily="18" charset="0"/>
                          </a:rPr>
                          <m:t>)</m:t>
                        </m:r>
                      </m:e>
                    </m:func>
                  </m:oMath>
                </a14:m>
                <a:endParaRPr lang="en-US" sz="2000" dirty="0"/>
              </a:p>
            </p:txBody>
          </p:sp>
        </mc:Choice>
        <mc:Fallback xmlns="">
          <p:sp>
            <p:nvSpPr>
              <p:cNvPr id="5" name="Content Placeholder 2">
                <a:extLst>
                  <a:ext uri="{FF2B5EF4-FFF2-40B4-BE49-F238E27FC236}">
                    <a16:creationId xmlns:a16="http://schemas.microsoft.com/office/drawing/2014/main" id="{694E0948-6FCC-5143-372F-4C6A7C79CF67}"/>
                  </a:ext>
                </a:extLst>
              </p:cNvPr>
              <p:cNvSpPr txBox="1">
                <a:spLocks noRot="1" noChangeAspect="1" noMove="1" noResize="1" noEditPoints="1" noAdjustHandles="1" noChangeArrowheads="1" noChangeShapeType="1" noTextEdit="1"/>
              </p:cNvSpPr>
              <p:nvPr/>
            </p:nvSpPr>
            <p:spPr>
              <a:xfrm>
                <a:off x="553014" y="2795908"/>
                <a:ext cx="11085971" cy="665568"/>
              </a:xfrm>
              <a:prstGeom prst="rect">
                <a:avLst/>
              </a:prstGeom>
              <a:blipFill>
                <a:blip r:embed="rId3"/>
                <a:stretch>
                  <a:fillRect l="-605" b="-3670"/>
                </a:stretch>
              </a:blipFill>
            </p:spPr>
            <p:txBody>
              <a:bodyPr/>
              <a:lstStyle/>
              <a:p>
                <a:r>
                  <a:rPr lang="en-GB">
                    <a:noFill/>
                  </a:rPr>
                  <a:t> </a:t>
                </a:r>
              </a:p>
            </p:txBody>
          </p:sp>
        </mc:Fallback>
      </mc:AlternateContent>
      <p:pic>
        <p:nvPicPr>
          <p:cNvPr id="3" name="Picture 2">
            <a:extLst>
              <a:ext uri="{FF2B5EF4-FFF2-40B4-BE49-F238E27FC236}">
                <a16:creationId xmlns:a16="http://schemas.microsoft.com/office/drawing/2014/main" id="{91B70454-8029-5033-4A1C-9CF0CF49F8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8744" y="1388604"/>
            <a:ext cx="7294512" cy="149016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CEF7501-ECE3-F9EF-FD30-3137014AFE22}"/>
                  </a:ext>
                </a:extLst>
              </p:cNvPr>
              <p:cNvSpPr txBox="1"/>
              <p:nvPr/>
            </p:nvSpPr>
            <p:spPr>
              <a:xfrm>
                <a:off x="2752744" y="3578173"/>
                <a:ext cx="2949899" cy="8485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1800" i="1" smtClean="0">
                              <a:latin typeface="Cambria Math" panose="02040503050406030204" pitchFamily="18" charset="0"/>
                            </a:rPr>
                          </m:ctrlPr>
                        </m:fPr>
                        <m:num>
                          <m:r>
                            <a:rPr lang="en-GB" sz="1800" b="0" i="1" smtClean="0">
                              <a:latin typeface="Cambria Math" panose="02040503050406030204" pitchFamily="18" charset="0"/>
                            </a:rPr>
                            <m:t>𝑑𝐽</m:t>
                          </m:r>
                        </m:num>
                        <m:den>
                          <m:r>
                            <a:rPr lang="en-GB" sz="1800" b="0" i="1" smtClean="0">
                              <a:latin typeface="Cambria Math" panose="02040503050406030204" pitchFamily="18" charset="0"/>
                            </a:rPr>
                            <m:t>𝑑</m:t>
                          </m:r>
                          <m:acc>
                            <m:accPr>
                              <m:chr m:val="̂"/>
                              <m:ctrlPr>
                                <a:rPr lang="en-GB" sz="1800" b="0" i="1" smtClean="0">
                                  <a:latin typeface="Cambria Math" panose="02040503050406030204" pitchFamily="18" charset="0"/>
                                </a:rPr>
                              </m:ctrlPr>
                            </m:accPr>
                            <m:e>
                              <m:r>
                                <a:rPr lang="en-GB" sz="1800" b="0" i="1" smtClean="0">
                                  <a:latin typeface="Cambria Math" panose="02040503050406030204" pitchFamily="18" charset="0"/>
                                </a:rPr>
                                <m:t>𝑦</m:t>
                              </m:r>
                            </m:e>
                          </m:acc>
                        </m:den>
                      </m:f>
                      <m:r>
                        <a:rPr lang="en-GB" sz="1800" b="0" i="1" smtClean="0">
                          <a:latin typeface="Cambria Math" panose="02040503050406030204" pitchFamily="18" charset="0"/>
                        </a:rPr>
                        <m:t>=</m:t>
                      </m:r>
                      <m:f>
                        <m:fPr>
                          <m:ctrlPr>
                            <a:rPr lang="en-GB" sz="1800" b="0" i="1" smtClean="0">
                              <a:latin typeface="Cambria Math" panose="02040503050406030204" pitchFamily="18" charset="0"/>
                            </a:rPr>
                          </m:ctrlPr>
                        </m:fPr>
                        <m:num>
                          <m:r>
                            <a:rPr lang="en-GB" sz="1800" b="0" i="1" smtClean="0">
                              <a:latin typeface="Cambria Math" panose="02040503050406030204" pitchFamily="18" charset="0"/>
                            </a:rPr>
                            <m:t>𝑑</m:t>
                          </m:r>
                        </m:num>
                        <m:den>
                          <m:r>
                            <a:rPr lang="en-GB" i="1">
                              <a:latin typeface="Cambria Math" panose="02040503050406030204" pitchFamily="18" charset="0"/>
                            </a:rPr>
                            <m:t>𝑑</m:t>
                          </m:r>
                          <m:acc>
                            <m:accPr>
                              <m:chr m:val="̂"/>
                              <m:ctrlPr>
                                <a:rPr lang="en-GB" i="1">
                                  <a:latin typeface="Cambria Math" panose="02040503050406030204" pitchFamily="18" charset="0"/>
                                </a:rPr>
                              </m:ctrlPr>
                            </m:accPr>
                            <m:e>
                              <m:r>
                                <a:rPr lang="en-GB" i="1">
                                  <a:latin typeface="Cambria Math" panose="02040503050406030204" pitchFamily="18" charset="0"/>
                                </a:rPr>
                                <m:t>𝑦</m:t>
                              </m:r>
                            </m:e>
                          </m:acc>
                        </m:den>
                      </m:f>
                      <m:d>
                        <m:dPr>
                          <m:ctrlPr>
                            <a:rPr lang="en-GB" sz="1800" b="0" i="1" smtClean="0">
                              <a:latin typeface="Cambria Math" panose="02040503050406030204" pitchFamily="18" charset="0"/>
                            </a:rPr>
                          </m:ctrlPr>
                        </m:dPr>
                        <m:e>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𝑚</m:t>
                              </m:r>
                            </m:den>
                          </m:f>
                          <m:nary>
                            <m:naryPr>
                              <m:chr m:val="∑"/>
                              <m:ctrlPr>
                                <a:rPr lang="en-GB" i="1">
                                  <a:latin typeface="Cambria Math" panose="02040503050406030204" pitchFamily="18" charset="0"/>
                                </a:rPr>
                              </m:ctrlPr>
                            </m:naryPr>
                            <m:sub>
                              <m:r>
                                <m:rPr>
                                  <m:brk m:alnAt="23"/>
                                </m:rPr>
                                <a:rPr lang="en-GB" i="1">
                                  <a:latin typeface="Cambria Math" panose="02040503050406030204" pitchFamily="18" charset="0"/>
                                </a:rPr>
                                <m:t>𝑖</m:t>
                              </m:r>
                              <m:r>
                                <a:rPr lang="en-GB" i="1">
                                  <a:latin typeface="Cambria Math" panose="02040503050406030204" pitchFamily="18" charset="0"/>
                                </a:rPr>
                                <m:t>=1</m:t>
                              </m:r>
                            </m:sub>
                            <m:sup>
                              <m:r>
                                <a:rPr lang="en-GB" i="1">
                                  <a:latin typeface="Cambria Math" panose="02040503050406030204" pitchFamily="18" charset="0"/>
                                </a:rPr>
                                <m:t>𝑚</m:t>
                              </m:r>
                            </m:sup>
                            <m:e>
                              <m:r>
                                <a:rPr lang="en-GB" i="1">
                                  <a:latin typeface="Cambria Math" panose="02040503050406030204" pitchFamily="18" charset="0"/>
                                </a:rPr>
                                <m:t>𝐿</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sub>
                                  </m:sSub>
                                  <m:r>
                                    <a:rPr lang="en-GB" i="1">
                                      <a:latin typeface="Cambria Math" panose="02040503050406030204" pitchFamily="18" charset="0"/>
                                    </a:rPr>
                                    <m:t>,</m:t>
                                  </m:r>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i="1">
                                              <a:latin typeface="Cambria Math" panose="02040503050406030204" pitchFamily="18" charset="0"/>
                                            </a:rPr>
                                            <m:t>𝑦</m:t>
                                          </m:r>
                                        </m:e>
                                      </m:acc>
                                    </m:e>
                                    <m:sub>
                                      <m:r>
                                        <a:rPr lang="en-GB" i="1">
                                          <a:latin typeface="Cambria Math" panose="02040503050406030204" pitchFamily="18" charset="0"/>
                                        </a:rPr>
                                        <m:t>𝑖</m:t>
                                      </m:r>
                                    </m:sub>
                                  </m:sSub>
                                </m:e>
                              </m:d>
                            </m:e>
                          </m:nary>
                        </m:e>
                      </m:d>
                    </m:oMath>
                  </m:oMathPara>
                </a14:m>
                <a:endParaRPr lang="en-GB" dirty="0"/>
              </a:p>
            </p:txBody>
          </p:sp>
        </mc:Choice>
        <mc:Fallback xmlns="">
          <p:sp>
            <p:nvSpPr>
              <p:cNvPr id="14" name="TextBox 13">
                <a:extLst>
                  <a:ext uri="{FF2B5EF4-FFF2-40B4-BE49-F238E27FC236}">
                    <a16:creationId xmlns:a16="http://schemas.microsoft.com/office/drawing/2014/main" id="{5CEF7501-ECE3-F9EF-FD30-3137014AFE22}"/>
                  </a:ext>
                </a:extLst>
              </p:cNvPr>
              <p:cNvSpPr txBox="1">
                <a:spLocks noRot="1" noChangeAspect="1" noMove="1" noResize="1" noEditPoints="1" noAdjustHandles="1" noChangeArrowheads="1" noChangeShapeType="1" noTextEdit="1"/>
              </p:cNvSpPr>
              <p:nvPr/>
            </p:nvSpPr>
            <p:spPr>
              <a:xfrm>
                <a:off x="2752744" y="3578173"/>
                <a:ext cx="2949899" cy="848566"/>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C120797-B531-330B-BC29-A4EE1F03C614}"/>
                  </a:ext>
                </a:extLst>
              </p:cNvPr>
              <p:cNvSpPr txBox="1"/>
              <p:nvPr/>
            </p:nvSpPr>
            <p:spPr>
              <a:xfrm>
                <a:off x="4494674" y="4499037"/>
                <a:ext cx="3687319" cy="6839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GB" sz="1800" i="1" smtClean="0">
                              <a:latin typeface="Cambria Math" panose="02040503050406030204" pitchFamily="18" charset="0"/>
                            </a:rPr>
                          </m:ctrlPr>
                        </m:fPr>
                        <m:num>
                          <m:r>
                            <a:rPr lang="en-GB" sz="1800" b="0" i="1" smtClean="0">
                              <a:latin typeface="Cambria Math" panose="02040503050406030204" pitchFamily="18" charset="0"/>
                            </a:rPr>
                            <m:t>𝑑</m:t>
                          </m:r>
                        </m:num>
                        <m:den>
                          <m:r>
                            <a:rPr lang="en-GB" b="0" i="1">
                              <a:latin typeface="Cambria Math" panose="02040503050406030204" pitchFamily="18" charset="0"/>
                            </a:rPr>
                            <m:t>𝑑</m:t>
                          </m:r>
                          <m:acc>
                            <m:accPr>
                              <m:chr m:val="̂"/>
                              <m:ctrlPr>
                                <a:rPr lang="en-GB" i="1">
                                  <a:latin typeface="Cambria Math" panose="02040503050406030204" pitchFamily="18" charset="0"/>
                                </a:rPr>
                              </m:ctrlPr>
                            </m:accPr>
                            <m:e>
                              <m:r>
                                <a:rPr lang="en-GB" b="0" i="1">
                                  <a:latin typeface="Cambria Math" panose="02040503050406030204" pitchFamily="18" charset="0"/>
                                </a:rPr>
                                <m:t>𝑦</m:t>
                              </m:r>
                            </m:e>
                          </m:acc>
                        </m:den>
                      </m:f>
                      <m:d>
                        <m:dPr>
                          <m:ctrlPr>
                            <a:rPr lang="en-GB" sz="1800" i="1" smtClean="0">
                              <a:latin typeface="Cambria Math" panose="02040503050406030204" pitchFamily="18" charset="0"/>
                            </a:rPr>
                          </m:ctrlPr>
                        </m:dPr>
                        <m:e>
                          <m:r>
                            <a:rPr lang="en-GB" sz="1800" b="0" i="1" smtClean="0">
                              <a:latin typeface="Cambria Math" panose="02040503050406030204" pitchFamily="18" charset="0"/>
                            </a:rPr>
                            <m:t>𝐿</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b="0" i="1">
                                      <a:latin typeface="Cambria Math" panose="02040503050406030204" pitchFamily="18" charset="0"/>
                                    </a:rPr>
                                    <m:t>𝑦</m:t>
                                  </m:r>
                                </m:e>
                                <m:sub>
                                  <m:r>
                                    <a:rPr lang="en-GB" b="0" i="1">
                                      <a:latin typeface="Cambria Math" panose="02040503050406030204" pitchFamily="18" charset="0"/>
                                    </a:rPr>
                                    <m:t>𝑖</m:t>
                                  </m:r>
                                </m:sub>
                              </m:sSub>
                              <m:r>
                                <a:rPr lang="en-GB" b="0" i="1">
                                  <a:latin typeface="Cambria Math" panose="02040503050406030204" pitchFamily="18" charset="0"/>
                                </a:rPr>
                                <m:t>,</m:t>
                              </m:r>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b="0" i="1">
                                          <a:latin typeface="Cambria Math" panose="02040503050406030204" pitchFamily="18" charset="0"/>
                                        </a:rPr>
                                        <m:t>𝑦</m:t>
                                      </m:r>
                                    </m:e>
                                  </m:acc>
                                </m:e>
                                <m:sub>
                                  <m:r>
                                    <a:rPr lang="en-GB" b="0" i="1">
                                      <a:latin typeface="Cambria Math" panose="02040503050406030204" pitchFamily="18" charset="0"/>
                                    </a:rPr>
                                    <m:t>𝑖</m:t>
                                  </m:r>
                                </m:sub>
                              </m:sSub>
                            </m:e>
                          </m:d>
                        </m:e>
                      </m:d>
                      <m:r>
                        <a:rPr lang="en-GB" sz="1800" b="0" i="1" smtClean="0">
                          <a:latin typeface="Cambria Math" panose="02040503050406030204" pitchFamily="18" charset="0"/>
                        </a:rPr>
                        <m:t>=</m:t>
                      </m:r>
                      <m:f>
                        <m:fPr>
                          <m:ctrlPr>
                            <a:rPr lang="en-GB" sz="1800" i="1" smtClean="0">
                              <a:latin typeface="Cambria Math" panose="02040503050406030204" pitchFamily="18" charset="0"/>
                            </a:rPr>
                          </m:ctrlPr>
                        </m:fPr>
                        <m:num>
                          <m:sSub>
                            <m:sSubPr>
                              <m:ctrlPr>
                                <a:rPr lang="en-GB" i="1">
                                  <a:latin typeface="Cambria Math" panose="02040503050406030204" pitchFamily="18" charset="0"/>
                                </a:rPr>
                              </m:ctrlPr>
                            </m:sSubPr>
                            <m:e>
                              <m:r>
                                <a:rPr lang="en-GB" b="0" i="1">
                                  <a:latin typeface="Cambria Math" panose="02040503050406030204" pitchFamily="18" charset="0"/>
                                </a:rPr>
                                <m:t>𝑦</m:t>
                              </m:r>
                            </m:e>
                            <m:sub>
                              <m:r>
                                <a:rPr lang="en-GB" b="0" i="1">
                                  <a:latin typeface="Cambria Math" panose="02040503050406030204" pitchFamily="18" charset="0"/>
                                </a:rPr>
                                <m:t>𝑖</m:t>
                              </m:r>
                            </m:sub>
                          </m:sSub>
                        </m:num>
                        <m:den>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b="0" i="1">
                                      <a:latin typeface="Cambria Math" panose="02040503050406030204" pitchFamily="18" charset="0"/>
                                    </a:rPr>
                                    <m:t>𝑦</m:t>
                                  </m:r>
                                </m:e>
                              </m:acc>
                            </m:e>
                            <m:sub>
                              <m:r>
                                <a:rPr lang="en-GB" b="0" i="1">
                                  <a:latin typeface="Cambria Math" panose="02040503050406030204" pitchFamily="18" charset="0"/>
                                </a:rPr>
                                <m:t>𝑖</m:t>
                              </m:r>
                            </m:sub>
                          </m:sSub>
                        </m:den>
                      </m:f>
                      <m:r>
                        <a:rPr lang="en-US" sz="1800" b="0" i="1" smtClean="0">
                          <a:latin typeface="Cambria Math" panose="02040503050406030204" pitchFamily="18" charset="0"/>
                        </a:rPr>
                        <m:t>−</m:t>
                      </m:r>
                      <m:f>
                        <m:fPr>
                          <m:ctrlPr>
                            <a:rPr lang="en-US" sz="1800" i="1" smtClean="0">
                              <a:latin typeface="Cambria Math" panose="02040503050406030204" pitchFamily="18" charset="0"/>
                            </a:rPr>
                          </m:ctrlPr>
                        </m:fPr>
                        <m:num>
                          <m:r>
                            <a:rPr lang="en-US" sz="1800" b="0" i="1" smtClean="0">
                              <a:latin typeface="Cambria Math" panose="02040503050406030204" pitchFamily="18" charset="0"/>
                            </a:rPr>
                            <m:t>(1−</m:t>
                          </m:r>
                          <m:sSub>
                            <m:sSubPr>
                              <m:ctrlPr>
                                <a:rPr lang="en-GB" i="1">
                                  <a:latin typeface="Cambria Math" panose="02040503050406030204" pitchFamily="18" charset="0"/>
                                </a:rPr>
                              </m:ctrlPr>
                            </m:sSubPr>
                            <m:e>
                              <m:r>
                                <a:rPr lang="en-GB" b="0" i="1">
                                  <a:latin typeface="Cambria Math" panose="02040503050406030204" pitchFamily="18" charset="0"/>
                                </a:rPr>
                                <m:t>𝑦</m:t>
                              </m:r>
                            </m:e>
                            <m:sub>
                              <m:r>
                                <a:rPr lang="en-GB" b="0" i="1">
                                  <a:latin typeface="Cambria Math" panose="02040503050406030204" pitchFamily="18" charset="0"/>
                                </a:rPr>
                                <m:t>𝑖</m:t>
                              </m:r>
                            </m:sub>
                          </m:sSub>
                          <m:r>
                            <a:rPr lang="en-US" b="0" i="1" smtClean="0">
                              <a:latin typeface="Cambria Math" panose="02040503050406030204" pitchFamily="18" charset="0"/>
                            </a:rPr>
                            <m:t>)</m:t>
                          </m:r>
                        </m:num>
                        <m:den>
                          <m:r>
                            <a:rPr lang="en-US" sz="1800" b="0" i="1" smtClean="0">
                              <a:latin typeface="Cambria Math" panose="02040503050406030204" pitchFamily="18" charset="0"/>
                            </a:rPr>
                            <m:t>1−</m:t>
                          </m:r>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b="0" i="1">
                                      <a:latin typeface="Cambria Math" panose="02040503050406030204" pitchFamily="18" charset="0"/>
                                    </a:rPr>
                                    <m:t>𝑦</m:t>
                                  </m:r>
                                </m:e>
                              </m:acc>
                            </m:e>
                            <m:sub>
                              <m:r>
                                <a:rPr lang="en-GB" b="0" i="1">
                                  <a:latin typeface="Cambria Math" panose="02040503050406030204" pitchFamily="18" charset="0"/>
                                </a:rPr>
                                <m:t>𝑖</m:t>
                              </m:r>
                            </m:sub>
                          </m:sSub>
                        </m:den>
                      </m:f>
                    </m:oMath>
                  </m:oMathPara>
                </a14:m>
                <a:endParaRPr lang="en-GB" dirty="0"/>
              </a:p>
            </p:txBody>
          </p:sp>
        </mc:Choice>
        <mc:Fallback xmlns="">
          <p:sp>
            <p:nvSpPr>
              <p:cNvPr id="18" name="TextBox 17">
                <a:extLst>
                  <a:ext uri="{FF2B5EF4-FFF2-40B4-BE49-F238E27FC236}">
                    <a16:creationId xmlns:a16="http://schemas.microsoft.com/office/drawing/2014/main" id="{9C120797-B531-330B-BC29-A4EE1F03C614}"/>
                  </a:ext>
                </a:extLst>
              </p:cNvPr>
              <p:cNvSpPr txBox="1">
                <a:spLocks noRot="1" noChangeAspect="1" noMove="1" noResize="1" noEditPoints="1" noAdjustHandles="1" noChangeArrowheads="1" noChangeShapeType="1" noTextEdit="1"/>
              </p:cNvSpPr>
              <p:nvPr/>
            </p:nvSpPr>
            <p:spPr>
              <a:xfrm>
                <a:off x="4494674" y="4499037"/>
                <a:ext cx="3687319" cy="683905"/>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05ECB4D-B261-DD8B-488C-96AFD4CD1008}"/>
                  </a:ext>
                </a:extLst>
              </p:cNvPr>
              <p:cNvSpPr txBox="1"/>
              <p:nvPr/>
            </p:nvSpPr>
            <p:spPr>
              <a:xfrm>
                <a:off x="7000056" y="3598185"/>
                <a:ext cx="2949899" cy="8485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GB" i="1">
                              <a:latin typeface="Cambria Math" panose="02040503050406030204" pitchFamily="18" charset="0"/>
                            </a:rPr>
                            <m:t>𝑑𝐽</m:t>
                          </m:r>
                        </m:num>
                        <m:den>
                          <m:r>
                            <a:rPr lang="en-GB" i="1">
                              <a:latin typeface="Cambria Math" panose="02040503050406030204" pitchFamily="18" charset="0"/>
                            </a:rPr>
                            <m:t>𝑑</m:t>
                          </m:r>
                          <m:acc>
                            <m:accPr>
                              <m:chr m:val="̂"/>
                              <m:ctrlPr>
                                <a:rPr lang="en-GB" i="1">
                                  <a:latin typeface="Cambria Math" panose="02040503050406030204" pitchFamily="18" charset="0"/>
                                </a:rPr>
                              </m:ctrlPr>
                            </m:accPr>
                            <m:e>
                              <m:r>
                                <a:rPr lang="en-GB" i="1">
                                  <a:latin typeface="Cambria Math" panose="02040503050406030204" pitchFamily="18" charset="0"/>
                                </a:rPr>
                                <m:t>𝑦</m:t>
                              </m:r>
                            </m:e>
                          </m:acc>
                        </m:den>
                      </m:f>
                      <m:r>
                        <a:rPr lang="en-GB" sz="1800" b="0" i="1" smtClean="0">
                          <a:latin typeface="Cambria Math" panose="02040503050406030204" pitchFamily="18" charset="0"/>
                        </a:rPr>
                        <m:t>=−</m:t>
                      </m:r>
                      <m:f>
                        <m:fPr>
                          <m:ctrlPr>
                            <a:rPr lang="en-GB" sz="1800" b="0" i="1" smtClean="0">
                              <a:latin typeface="Cambria Math" panose="02040503050406030204" pitchFamily="18" charset="0"/>
                            </a:rPr>
                          </m:ctrlPr>
                        </m:fPr>
                        <m:num>
                          <m:r>
                            <a:rPr lang="en-GB" sz="1800" b="0" i="1" smtClean="0">
                              <a:latin typeface="Cambria Math" panose="02040503050406030204" pitchFamily="18" charset="0"/>
                            </a:rPr>
                            <m:t>1</m:t>
                          </m:r>
                        </m:num>
                        <m:den>
                          <m:r>
                            <a:rPr lang="en-GB" sz="1800" b="0" i="1" smtClean="0">
                              <a:latin typeface="Cambria Math" panose="02040503050406030204" pitchFamily="18" charset="0"/>
                            </a:rPr>
                            <m:t>𝑚</m:t>
                          </m:r>
                        </m:den>
                      </m:f>
                      <m:nary>
                        <m:naryPr>
                          <m:chr m:val="∑"/>
                          <m:ctrlPr>
                            <a:rPr lang="en-GB" sz="1800" b="0" i="1" smtClean="0">
                              <a:latin typeface="Cambria Math" panose="02040503050406030204" pitchFamily="18" charset="0"/>
                            </a:rPr>
                          </m:ctrlPr>
                        </m:naryPr>
                        <m:sub>
                          <m:r>
                            <m:rPr>
                              <m:brk m:alnAt="23"/>
                            </m:rPr>
                            <a:rPr lang="en-GB" sz="1800" b="0" i="1" smtClean="0">
                              <a:latin typeface="Cambria Math" panose="02040503050406030204" pitchFamily="18" charset="0"/>
                            </a:rPr>
                            <m:t>𝑖</m:t>
                          </m:r>
                          <m:r>
                            <a:rPr lang="en-GB" sz="1800" b="0" i="1" smtClean="0">
                              <a:latin typeface="Cambria Math" panose="02040503050406030204" pitchFamily="18" charset="0"/>
                            </a:rPr>
                            <m:t>=1</m:t>
                          </m:r>
                        </m:sub>
                        <m:sup>
                          <m:r>
                            <a:rPr lang="en-GB" sz="1800" b="0" i="1" smtClean="0">
                              <a:latin typeface="Cambria Math" panose="02040503050406030204" pitchFamily="18" charset="0"/>
                            </a:rPr>
                            <m:t>𝑚</m:t>
                          </m:r>
                        </m:sup>
                        <m:e>
                          <m:f>
                            <m:fPr>
                              <m:ctrlPr>
                                <a:rPr lang="en-GB" i="1">
                                  <a:latin typeface="Cambria Math" panose="02040503050406030204" pitchFamily="18" charset="0"/>
                                </a:rPr>
                              </m:ctrlPr>
                            </m:fPr>
                            <m:num>
                              <m:r>
                                <a:rPr lang="en-GB" i="1">
                                  <a:latin typeface="Cambria Math" panose="02040503050406030204" pitchFamily="18" charset="0"/>
                                </a:rPr>
                                <m:t>𝑑</m:t>
                              </m:r>
                            </m:num>
                            <m:den>
                              <m:r>
                                <a:rPr lang="en-GB" i="1">
                                  <a:latin typeface="Cambria Math" panose="02040503050406030204" pitchFamily="18" charset="0"/>
                                </a:rPr>
                                <m:t>𝑑</m:t>
                              </m:r>
                              <m:acc>
                                <m:accPr>
                                  <m:chr m:val="̂"/>
                                  <m:ctrlPr>
                                    <a:rPr lang="en-GB" i="1">
                                      <a:latin typeface="Cambria Math" panose="02040503050406030204" pitchFamily="18" charset="0"/>
                                    </a:rPr>
                                  </m:ctrlPr>
                                </m:accPr>
                                <m:e>
                                  <m:r>
                                    <a:rPr lang="en-GB" i="1">
                                      <a:latin typeface="Cambria Math" panose="02040503050406030204" pitchFamily="18" charset="0"/>
                                    </a:rPr>
                                    <m:t>𝑦</m:t>
                                  </m:r>
                                </m:e>
                              </m:acc>
                            </m:den>
                          </m:f>
                        </m:e>
                      </m:nary>
                      <m:r>
                        <a:rPr lang="en-GB" sz="1800" b="0" i="1" smtClean="0">
                          <a:latin typeface="Cambria Math" panose="02040503050406030204" pitchFamily="18" charset="0"/>
                        </a:rPr>
                        <m:t>(</m:t>
                      </m:r>
                      <m:r>
                        <a:rPr lang="en-GB" sz="1800" b="0" i="1" smtClean="0">
                          <a:latin typeface="Cambria Math" panose="02040503050406030204" pitchFamily="18" charset="0"/>
                        </a:rPr>
                        <m:t>𝐿</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sub>
                          </m:sSub>
                          <m:r>
                            <a:rPr lang="en-GB" i="1">
                              <a:latin typeface="Cambria Math" panose="02040503050406030204" pitchFamily="18" charset="0"/>
                            </a:rPr>
                            <m:t>,</m:t>
                          </m:r>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i="1">
                                      <a:latin typeface="Cambria Math" panose="02040503050406030204" pitchFamily="18" charset="0"/>
                                    </a:rPr>
                                    <m:t>𝑦</m:t>
                                  </m:r>
                                </m:e>
                              </m:acc>
                            </m:e>
                            <m:sub>
                              <m:r>
                                <a:rPr lang="en-GB" i="1">
                                  <a:latin typeface="Cambria Math" panose="02040503050406030204" pitchFamily="18" charset="0"/>
                                </a:rPr>
                                <m:t>𝑖</m:t>
                              </m:r>
                            </m:sub>
                          </m:sSub>
                        </m:e>
                      </m:d>
                      <m:r>
                        <a:rPr lang="en-GB" sz="1800" b="0" i="1" smtClean="0">
                          <a:latin typeface="Cambria Math" panose="02040503050406030204" pitchFamily="18" charset="0"/>
                        </a:rPr>
                        <m:t>)</m:t>
                      </m:r>
                    </m:oMath>
                  </m:oMathPara>
                </a14:m>
                <a:endParaRPr lang="en-GB" dirty="0"/>
              </a:p>
            </p:txBody>
          </p:sp>
        </mc:Choice>
        <mc:Fallback xmlns="">
          <p:sp>
            <p:nvSpPr>
              <p:cNvPr id="6" name="TextBox 5">
                <a:extLst>
                  <a:ext uri="{FF2B5EF4-FFF2-40B4-BE49-F238E27FC236}">
                    <a16:creationId xmlns:a16="http://schemas.microsoft.com/office/drawing/2014/main" id="{A05ECB4D-B261-DD8B-488C-96AFD4CD1008}"/>
                  </a:ext>
                </a:extLst>
              </p:cNvPr>
              <p:cNvSpPr txBox="1">
                <a:spLocks noRot="1" noChangeAspect="1" noMove="1" noResize="1" noEditPoints="1" noAdjustHandles="1" noChangeArrowheads="1" noChangeShapeType="1" noTextEdit="1"/>
              </p:cNvSpPr>
              <p:nvPr/>
            </p:nvSpPr>
            <p:spPr>
              <a:xfrm>
                <a:off x="7000056" y="3598185"/>
                <a:ext cx="2949899" cy="848566"/>
              </a:xfrm>
              <a:prstGeom prst="rect">
                <a:avLst/>
              </a:prstGeom>
              <a:blipFill>
                <a:blip r:embed="rId7"/>
                <a:stretch>
                  <a:fillRect/>
                </a:stretch>
              </a:blipFill>
            </p:spPr>
            <p:txBody>
              <a:bodyPr/>
              <a:lstStyle/>
              <a:p>
                <a:r>
                  <a:rPr lang="en-GB">
                    <a:noFill/>
                  </a:rPr>
                  <a:t> </a:t>
                </a:r>
              </a:p>
            </p:txBody>
          </p:sp>
        </mc:Fallback>
      </mc:AlternateContent>
      <p:sp>
        <p:nvSpPr>
          <p:cNvPr id="8" name="Arrow: Right 7">
            <a:extLst>
              <a:ext uri="{FF2B5EF4-FFF2-40B4-BE49-F238E27FC236}">
                <a16:creationId xmlns:a16="http://schemas.microsoft.com/office/drawing/2014/main" id="{B971982E-24FB-FE4F-08E7-85C4AA1AE6C7}"/>
              </a:ext>
            </a:extLst>
          </p:cNvPr>
          <p:cNvSpPr/>
          <p:nvPr/>
        </p:nvSpPr>
        <p:spPr>
          <a:xfrm>
            <a:off x="5851391" y="3933203"/>
            <a:ext cx="973886" cy="178529"/>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47DBE25-52B4-88F2-FD16-1553942C984A}"/>
                  </a:ext>
                </a:extLst>
              </p:cNvPr>
              <p:cNvSpPr txBox="1"/>
              <p:nvPr/>
            </p:nvSpPr>
            <p:spPr>
              <a:xfrm>
                <a:off x="4714218" y="5235228"/>
                <a:ext cx="3248230" cy="8485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b="1" i="1">
                              <a:latin typeface="Cambria Math" panose="02040503050406030204" pitchFamily="18" charset="0"/>
                            </a:rPr>
                          </m:ctrlPr>
                        </m:fPr>
                        <m:num>
                          <m:r>
                            <a:rPr lang="en-GB" b="1" i="1">
                              <a:latin typeface="Cambria Math" panose="02040503050406030204" pitchFamily="18" charset="0"/>
                            </a:rPr>
                            <m:t>𝒅𝑱</m:t>
                          </m:r>
                        </m:num>
                        <m:den>
                          <m:r>
                            <a:rPr lang="en-GB" b="1" i="1">
                              <a:latin typeface="Cambria Math" panose="02040503050406030204" pitchFamily="18" charset="0"/>
                            </a:rPr>
                            <m:t>𝒅</m:t>
                          </m:r>
                          <m:acc>
                            <m:accPr>
                              <m:chr m:val="̂"/>
                              <m:ctrlPr>
                                <a:rPr lang="en-GB" b="1" i="1">
                                  <a:latin typeface="Cambria Math" panose="02040503050406030204" pitchFamily="18" charset="0"/>
                                </a:rPr>
                              </m:ctrlPr>
                            </m:accPr>
                            <m:e>
                              <m:r>
                                <a:rPr lang="en-GB" b="1" i="1">
                                  <a:latin typeface="Cambria Math" panose="02040503050406030204" pitchFamily="18" charset="0"/>
                                </a:rPr>
                                <m:t>𝒚</m:t>
                              </m:r>
                            </m:e>
                          </m:acc>
                        </m:den>
                      </m:f>
                      <m:r>
                        <a:rPr lang="en-GB" sz="1800" b="1" i="1" smtClean="0">
                          <a:latin typeface="Cambria Math" panose="02040503050406030204" pitchFamily="18" charset="0"/>
                        </a:rPr>
                        <m:t>=−</m:t>
                      </m:r>
                      <m:f>
                        <m:fPr>
                          <m:ctrlPr>
                            <a:rPr lang="en-GB" sz="1800" b="1" i="1" smtClean="0">
                              <a:latin typeface="Cambria Math" panose="02040503050406030204" pitchFamily="18" charset="0"/>
                            </a:rPr>
                          </m:ctrlPr>
                        </m:fPr>
                        <m:num>
                          <m:r>
                            <a:rPr lang="en-GB" sz="1800" b="1" i="1" smtClean="0">
                              <a:latin typeface="Cambria Math" panose="02040503050406030204" pitchFamily="18" charset="0"/>
                            </a:rPr>
                            <m:t>𝟏</m:t>
                          </m:r>
                        </m:num>
                        <m:den>
                          <m:r>
                            <a:rPr lang="en-GB" sz="1800" b="1" i="1" smtClean="0">
                              <a:latin typeface="Cambria Math" panose="02040503050406030204" pitchFamily="18" charset="0"/>
                            </a:rPr>
                            <m:t>𝒎</m:t>
                          </m:r>
                        </m:den>
                      </m:f>
                      <m:nary>
                        <m:naryPr>
                          <m:chr m:val="∑"/>
                          <m:ctrlPr>
                            <a:rPr lang="en-GB" sz="1800" b="1" i="1" smtClean="0">
                              <a:latin typeface="Cambria Math" panose="02040503050406030204" pitchFamily="18" charset="0"/>
                            </a:rPr>
                          </m:ctrlPr>
                        </m:naryPr>
                        <m:sub>
                          <m:r>
                            <m:rPr>
                              <m:brk m:alnAt="23"/>
                            </m:rPr>
                            <a:rPr lang="en-GB" sz="1800" b="1" i="1" smtClean="0">
                              <a:latin typeface="Cambria Math" panose="02040503050406030204" pitchFamily="18" charset="0"/>
                            </a:rPr>
                            <m:t>𝒊</m:t>
                          </m:r>
                          <m:r>
                            <a:rPr lang="en-GB" sz="1800" b="1" i="1" smtClean="0">
                              <a:latin typeface="Cambria Math" panose="02040503050406030204" pitchFamily="18" charset="0"/>
                            </a:rPr>
                            <m:t>=</m:t>
                          </m:r>
                          <m:r>
                            <a:rPr lang="en-GB" sz="1800" b="1" i="1" smtClean="0">
                              <a:latin typeface="Cambria Math" panose="02040503050406030204" pitchFamily="18" charset="0"/>
                            </a:rPr>
                            <m:t>𝟏</m:t>
                          </m:r>
                        </m:sub>
                        <m:sup>
                          <m:r>
                            <a:rPr lang="en-GB" sz="1800" b="1" i="1" smtClean="0">
                              <a:latin typeface="Cambria Math" panose="02040503050406030204" pitchFamily="18" charset="0"/>
                            </a:rPr>
                            <m:t>𝒎</m:t>
                          </m:r>
                        </m:sup>
                        <m:e>
                          <m:d>
                            <m:dPr>
                              <m:begChr m:val="{"/>
                              <m:endChr m:val="}"/>
                              <m:ctrlPr>
                                <a:rPr lang="en-GB" sz="1800" b="1" i="1" smtClean="0">
                                  <a:latin typeface="Cambria Math" panose="02040503050406030204" pitchFamily="18" charset="0"/>
                                </a:rPr>
                              </m:ctrlPr>
                            </m:dPr>
                            <m:e>
                              <m:f>
                                <m:fPr>
                                  <m:ctrlPr>
                                    <a:rPr lang="en-GB" b="1" i="1">
                                      <a:latin typeface="Cambria Math" panose="02040503050406030204" pitchFamily="18" charset="0"/>
                                    </a:rPr>
                                  </m:ctrlPr>
                                </m:fPr>
                                <m:num>
                                  <m:sSub>
                                    <m:sSubPr>
                                      <m:ctrlPr>
                                        <a:rPr lang="en-GB" b="1" i="1">
                                          <a:latin typeface="Cambria Math" panose="02040503050406030204" pitchFamily="18" charset="0"/>
                                        </a:rPr>
                                      </m:ctrlPr>
                                    </m:sSubPr>
                                    <m:e>
                                      <m:r>
                                        <a:rPr lang="en-GB" b="1" i="1">
                                          <a:latin typeface="Cambria Math" panose="02040503050406030204" pitchFamily="18" charset="0"/>
                                        </a:rPr>
                                        <m:t>𝒚</m:t>
                                      </m:r>
                                    </m:e>
                                    <m:sub>
                                      <m:r>
                                        <a:rPr lang="en-GB" b="1" i="1">
                                          <a:latin typeface="Cambria Math" panose="02040503050406030204" pitchFamily="18" charset="0"/>
                                        </a:rPr>
                                        <m:t>𝒊</m:t>
                                      </m:r>
                                    </m:sub>
                                  </m:sSub>
                                </m:num>
                                <m:den>
                                  <m:sSub>
                                    <m:sSubPr>
                                      <m:ctrlPr>
                                        <a:rPr lang="en-GB" b="1" i="1">
                                          <a:latin typeface="Cambria Math" panose="02040503050406030204" pitchFamily="18" charset="0"/>
                                        </a:rPr>
                                      </m:ctrlPr>
                                    </m:sSubPr>
                                    <m:e>
                                      <m:acc>
                                        <m:accPr>
                                          <m:chr m:val="̂"/>
                                          <m:ctrlPr>
                                            <a:rPr lang="en-GB" b="1" i="1">
                                              <a:latin typeface="Cambria Math" panose="02040503050406030204" pitchFamily="18" charset="0"/>
                                            </a:rPr>
                                          </m:ctrlPr>
                                        </m:accPr>
                                        <m:e>
                                          <m:r>
                                            <a:rPr lang="en-GB" b="1" i="1">
                                              <a:latin typeface="Cambria Math" panose="02040503050406030204" pitchFamily="18" charset="0"/>
                                            </a:rPr>
                                            <m:t>𝒚</m:t>
                                          </m:r>
                                        </m:e>
                                      </m:acc>
                                    </m:e>
                                    <m:sub>
                                      <m:r>
                                        <a:rPr lang="en-GB" b="1" i="1">
                                          <a:latin typeface="Cambria Math" panose="02040503050406030204" pitchFamily="18" charset="0"/>
                                        </a:rPr>
                                        <m:t>𝒊</m:t>
                                      </m:r>
                                    </m:sub>
                                  </m:sSub>
                                </m:den>
                              </m:f>
                              <m:r>
                                <a:rPr lang="en-US" b="1" i="1">
                                  <a:latin typeface="Cambria Math" panose="02040503050406030204" pitchFamily="18" charset="0"/>
                                </a:rPr>
                                <m:t>−</m:t>
                              </m:r>
                              <m:f>
                                <m:fPr>
                                  <m:ctrlPr>
                                    <a:rPr lang="en-US" b="1" i="1">
                                      <a:latin typeface="Cambria Math" panose="02040503050406030204" pitchFamily="18" charset="0"/>
                                    </a:rPr>
                                  </m:ctrlPr>
                                </m:fPr>
                                <m:num>
                                  <m:r>
                                    <a:rPr lang="en-US" b="1" i="1">
                                      <a:latin typeface="Cambria Math" panose="02040503050406030204" pitchFamily="18" charset="0"/>
                                    </a:rPr>
                                    <m:t>(</m:t>
                                  </m:r>
                                  <m:r>
                                    <a:rPr lang="en-US" b="1" i="1">
                                      <a:latin typeface="Cambria Math" panose="02040503050406030204" pitchFamily="18" charset="0"/>
                                    </a:rPr>
                                    <m:t>𝟏</m:t>
                                  </m:r>
                                  <m:r>
                                    <a:rPr lang="en-US" b="1" i="1">
                                      <a:latin typeface="Cambria Math" panose="02040503050406030204" pitchFamily="18" charset="0"/>
                                    </a:rPr>
                                    <m:t>−</m:t>
                                  </m:r>
                                  <m:sSub>
                                    <m:sSubPr>
                                      <m:ctrlPr>
                                        <a:rPr lang="en-GB" b="1" i="1">
                                          <a:latin typeface="Cambria Math" panose="02040503050406030204" pitchFamily="18" charset="0"/>
                                        </a:rPr>
                                      </m:ctrlPr>
                                    </m:sSubPr>
                                    <m:e>
                                      <m:r>
                                        <a:rPr lang="en-GB" b="1" i="1">
                                          <a:latin typeface="Cambria Math" panose="02040503050406030204" pitchFamily="18" charset="0"/>
                                        </a:rPr>
                                        <m:t>𝒚</m:t>
                                      </m:r>
                                    </m:e>
                                    <m:sub>
                                      <m:r>
                                        <a:rPr lang="en-GB" b="1" i="1">
                                          <a:latin typeface="Cambria Math" panose="02040503050406030204" pitchFamily="18" charset="0"/>
                                        </a:rPr>
                                        <m:t>𝒊</m:t>
                                      </m:r>
                                    </m:sub>
                                  </m:sSub>
                                  <m:r>
                                    <a:rPr lang="en-US" b="1" i="1">
                                      <a:latin typeface="Cambria Math" panose="02040503050406030204" pitchFamily="18" charset="0"/>
                                    </a:rPr>
                                    <m:t>)</m:t>
                                  </m:r>
                                </m:num>
                                <m:den>
                                  <m:r>
                                    <a:rPr lang="en-US" b="1" i="1">
                                      <a:latin typeface="Cambria Math" panose="02040503050406030204" pitchFamily="18" charset="0"/>
                                    </a:rPr>
                                    <m:t>𝟏</m:t>
                                  </m:r>
                                  <m:r>
                                    <a:rPr lang="en-US" b="1" i="1">
                                      <a:latin typeface="Cambria Math" panose="02040503050406030204" pitchFamily="18" charset="0"/>
                                    </a:rPr>
                                    <m:t>−</m:t>
                                  </m:r>
                                  <m:sSub>
                                    <m:sSubPr>
                                      <m:ctrlPr>
                                        <a:rPr lang="en-GB" b="1" i="1">
                                          <a:latin typeface="Cambria Math" panose="02040503050406030204" pitchFamily="18" charset="0"/>
                                        </a:rPr>
                                      </m:ctrlPr>
                                    </m:sSubPr>
                                    <m:e>
                                      <m:acc>
                                        <m:accPr>
                                          <m:chr m:val="̂"/>
                                          <m:ctrlPr>
                                            <a:rPr lang="en-GB" b="1" i="1">
                                              <a:latin typeface="Cambria Math" panose="02040503050406030204" pitchFamily="18" charset="0"/>
                                            </a:rPr>
                                          </m:ctrlPr>
                                        </m:accPr>
                                        <m:e>
                                          <m:r>
                                            <a:rPr lang="en-GB" b="1" i="1">
                                              <a:latin typeface="Cambria Math" panose="02040503050406030204" pitchFamily="18" charset="0"/>
                                            </a:rPr>
                                            <m:t>𝒚</m:t>
                                          </m:r>
                                        </m:e>
                                      </m:acc>
                                    </m:e>
                                    <m:sub>
                                      <m:r>
                                        <a:rPr lang="en-GB" b="1" i="1">
                                          <a:latin typeface="Cambria Math" panose="02040503050406030204" pitchFamily="18" charset="0"/>
                                        </a:rPr>
                                        <m:t>𝒊</m:t>
                                      </m:r>
                                    </m:sub>
                                  </m:sSub>
                                </m:den>
                              </m:f>
                            </m:e>
                          </m:d>
                        </m:e>
                      </m:nary>
                    </m:oMath>
                  </m:oMathPara>
                </a14:m>
                <a:endParaRPr lang="en-GB" b="1" dirty="0"/>
              </a:p>
            </p:txBody>
          </p:sp>
        </mc:Choice>
        <mc:Fallback xmlns="">
          <p:sp>
            <p:nvSpPr>
              <p:cNvPr id="9" name="TextBox 8">
                <a:extLst>
                  <a:ext uri="{FF2B5EF4-FFF2-40B4-BE49-F238E27FC236}">
                    <a16:creationId xmlns:a16="http://schemas.microsoft.com/office/drawing/2014/main" id="{F47DBE25-52B4-88F2-FD16-1553942C984A}"/>
                  </a:ext>
                </a:extLst>
              </p:cNvPr>
              <p:cNvSpPr txBox="1">
                <a:spLocks noRot="1" noChangeAspect="1" noMove="1" noResize="1" noEditPoints="1" noAdjustHandles="1" noChangeArrowheads="1" noChangeShapeType="1" noTextEdit="1"/>
              </p:cNvSpPr>
              <p:nvPr/>
            </p:nvSpPr>
            <p:spPr>
              <a:xfrm>
                <a:off x="4714218" y="5235228"/>
                <a:ext cx="3248230" cy="848566"/>
              </a:xfrm>
              <a:prstGeom prst="rect">
                <a:avLst/>
              </a:prstGeom>
              <a:blipFill>
                <a:blip r:embed="rId8"/>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385986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8" grpId="0"/>
      <p:bldP spid="6" grpId="0"/>
      <p:bldP spid="8" grpId="0" animBg="1"/>
      <p:bldP spid="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0D4F12A-6EBC-9D7C-8D80-A1CB57BFA3F1}"/>
              </a:ext>
            </a:extLst>
          </p:cNvPr>
          <p:cNvSpPr>
            <a:spLocks noGrp="1"/>
          </p:cNvSpPr>
          <p:nvPr>
            <p:ph type="title"/>
          </p:nvPr>
        </p:nvSpPr>
        <p:spPr>
          <a:xfrm>
            <a:off x="235527" y="137752"/>
            <a:ext cx="6548731" cy="666605"/>
          </a:xfrm>
        </p:spPr>
        <p:txBody>
          <a:bodyPr>
            <a:normAutofit fontScale="90000"/>
          </a:bodyPr>
          <a:lstStyle/>
          <a:p>
            <a:r>
              <a:rPr lang="en-US" dirty="0"/>
              <a:t>Backpropagation in Logistic Regression</a:t>
            </a:r>
          </a:p>
        </p:txBody>
      </p:sp>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36</a:t>
            </a:fld>
            <a:endParaRPr lang="en-US" dirty="0">
              <a:solidFill>
                <a:schemeClr val="tx1">
                  <a:lumMod val="75000"/>
                </a:schemeClr>
              </a:solidFill>
              <a:latin typeface="Euphemia" panose="020B0503040102020104" pitchFamily="34" charset="0"/>
            </a:endParaRPr>
          </a:p>
        </p:txBody>
      </p:sp>
      <p:sp>
        <p:nvSpPr>
          <p:cNvPr id="19" name="Rectangle 18">
            <a:extLst>
              <a:ext uri="{FF2B5EF4-FFF2-40B4-BE49-F238E27FC236}">
                <a16:creationId xmlns:a16="http://schemas.microsoft.com/office/drawing/2014/main" id="{51C98197-7B6B-5323-B94F-B4A10FC5BE9B}"/>
              </a:ext>
            </a:extLst>
          </p:cNvPr>
          <p:cNvSpPr/>
          <p:nvPr/>
        </p:nvSpPr>
        <p:spPr>
          <a:xfrm>
            <a:off x="2637257" y="1074020"/>
            <a:ext cx="421105" cy="4211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a:t>
            </a:r>
            <a:endParaRPr lang="en-GB" dirty="0">
              <a:solidFill>
                <a:schemeClr val="bg1"/>
              </a:solidFill>
            </a:endParaRPr>
          </a:p>
        </p:txBody>
      </p:sp>
      <p:sp>
        <p:nvSpPr>
          <p:cNvPr id="20" name="Rectangle 19">
            <a:extLst>
              <a:ext uri="{FF2B5EF4-FFF2-40B4-BE49-F238E27FC236}">
                <a16:creationId xmlns:a16="http://schemas.microsoft.com/office/drawing/2014/main" id="{C7D721E6-5C74-194D-0AC4-CCF8A037EEE8}"/>
              </a:ext>
            </a:extLst>
          </p:cNvPr>
          <p:cNvSpPr/>
          <p:nvPr/>
        </p:nvSpPr>
        <p:spPr>
          <a:xfrm>
            <a:off x="2637257" y="1537215"/>
            <a:ext cx="421105" cy="4211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W</a:t>
            </a:r>
            <a:endParaRPr lang="en-GB" dirty="0">
              <a:solidFill>
                <a:schemeClr val="bg1"/>
              </a:solidFill>
            </a:endParaRPr>
          </a:p>
        </p:txBody>
      </p:sp>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EA35B9DB-3422-34BC-91CA-529444EC6148}"/>
                  </a:ext>
                </a:extLst>
              </p:cNvPr>
              <p:cNvSpPr/>
              <p:nvPr/>
            </p:nvSpPr>
            <p:spPr>
              <a:xfrm>
                <a:off x="3564735" y="1537214"/>
                <a:ext cx="1530975" cy="4211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𝑍</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𝑊</m:t>
                          </m:r>
                        </m:e>
                        <m:sup>
                          <m:r>
                            <a:rPr lang="en-US" b="0" i="1" smtClean="0">
                              <a:solidFill>
                                <a:schemeClr val="bg1"/>
                              </a:solidFill>
                              <a:latin typeface="Cambria Math" panose="02040503050406030204" pitchFamily="18" charset="0"/>
                            </a:rPr>
                            <m:t>𝑇</m:t>
                          </m:r>
                        </m:sup>
                      </m:sSup>
                      <m:r>
                        <a:rPr lang="en-US" b="0" i="1" smtClean="0">
                          <a:solidFill>
                            <a:schemeClr val="bg1"/>
                          </a:solidFill>
                          <a:latin typeface="Cambria Math" panose="02040503050406030204" pitchFamily="18" charset="0"/>
                        </a:rPr>
                        <m:t>𝑋</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𝑏</m:t>
                      </m:r>
                    </m:oMath>
                  </m:oMathPara>
                </a14:m>
                <a:endParaRPr lang="en-GB" dirty="0">
                  <a:solidFill>
                    <a:schemeClr val="bg1"/>
                  </a:solidFill>
                </a:endParaRPr>
              </a:p>
            </p:txBody>
          </p:sp>
        </mc:Choice>
        <mc:Fallback xmlns="">
          <p:sp>
            <p:nvSpPr>
              <p:cNvPr id="21" name="Rectangle 20">
                <a:extLst>
                  <a:ext uri="{FF2B5EF4-FFF2-40B4-BE49-F238E27FC236}">
                    <a16:creationId xmlns:a16="http://schemas.microsoft.com/office/drawing/2014/main" id="{EA35B9DB-3422-34BC-91CA-529444EC6148}"/>
                  </a:ext>
                </a:extLst>
              </p:cNvPr>
              <p:cNvSpPr>
                <a:spLocks noRot="1" noChangeAspect="1" noMove="1" noResize="1" noEditPoints="1" noAdjustHandles="1" noChangeArrowheads="1" noChangeShapeType="1" noTextEdit="1"/>
              </p:cNvSpPr>
              <p:nvPr/>
            </p:nvSpPr>
            <p:spPr>
              <a:xfrm>
                <a:off x="3564735" y="1537214"/>
                <a:ext cx="1530975" cy="421105"/>
              </a:xfrm>
              <a:prstGeom prst="rect">
                <a:avLst/>
              </a:prstGeom>
              <a:blipFill>
                <a:blip r:embed="rId3"/>
                <a:stretch>
                  <a:fillRect l="-118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ECAA7961-6D95-5606-95B8-E4D7C46A4988}"/>
                  </a:ext>
                </a:extLst>
              </p:cNvPr>
              <p:cNvSpPr/>
              <p:nvPr/>
            </p:nvSpPr>
            <p:spPr>
              <a:xfrm>
                <a:off x="7583407" y="1545658"/>
                <a:ext cx="766145" cy="4211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i="1" smtClean="0">
                              <a:solidFill>
                                <a:schemeClr val="bg1"/>
                              </a:solidFill>
                              <a:latin typeface="Cambria Math" panose="02040503050406030204" pitchFamily="18" charset="0"/>
                            </a:rPr>
                          </m:ctrlPr>
                        </m:accPr>
                        <m:e>
                          <m:r>
                            <a:rPr lang="en-US" i="1">
                              <a:solidFill>
                                <a:schemeClr val="bg1"/>
                              </a:solidFill>
                              <a:latin typeface="Cambria Math" panose="02040503050406030204" pitchFamily="18" charset="0"/>
                            </a:rPr>
                            <m:t>𝑦</m:t>
                          </m:r>
                        </m:e>
                      </m:acc>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𝐴</m:t>
                      </m:r>
                    </m:oMath>
                  </m:oMathPara>
                </a14:m>
                <a:endParaRPr lang="en-GB" dirty="0">
                  <a:solidFill>
                    <a:schemeClr val="bg1"/>
                  </a:solidFill>
                </a:endParaRPr>
              </a:p>
            </p:txBody>
          </p:sp>
        </mc:Choice>
        <mc:Fallback xmlns="">
          <p:sp>
            <p:nvSpPr>
              <p:cNvPr id="22" name="Rectangle 21">
                <a:extLst>
                  <a:ext uri="{FF2B5EF4-FFF2-40B4-BE49-F238E27FC236}">
                    <a16:creationId xmlns:a16="http://schemas.microsoft.com/office/drawing/2014/main" id="{ECAA7961-6D95-5606-95B8-E4D7C46A4988}"/>
                  </a:ext>
                </a:extLst>
              </p:cNvPr>
              <p:cNvSpPr>
                <a:spLocks noRot="1" noChangeAspect="1" noMove="1" noResize="1" noEditPoints="1" noAdjustHandles="1" noChangeArrowheads="1" noChangeShapeType="1" noTextEdit="1"/>
              </p:cNvSpPr>
              <p:nvPr/>
            </p:nvSpPr>
            <p:spPr>
              <a:xfrm>
                <a:off x="7583407" y="1545658"/>
                <a:ext cx="766145" cy="421105"/>
              </a:xfrm>
              <a:prstGeom prst="rect">
                <a:avLst/>
              </a:prstGeom>
              <a:blipFill>
                <a:blip r:embed="rId4"/>
                <a:stretch>
                  <a:fillRect l="-2344"/>
                </a:stretch>
              </a:blipFill>
            </p:spPr>
            <p:txBody>
              <a:bodyPr/>
              <a:lstStyle/>
              <a:p>
                <a:r>
                  <a:rPr lang="en-GB">
                    <a:noFill/>
                  </a:rPr>
                  <a:t> </a:t>
                </a:r>
              </a:p>
            </p:txBody>
          </p:sp>
        </mc:Fallback>
      </mc:AlternateContent>
      <p:cxnSp>
        <p:nvCxnSpPr>
          <p:cNvPr id="23" name="Straight Arrow Connector 22">
            <a:extLst>
              <a:ext uri="{FF2B5EF4-FFF2-40B4-BE49-F238E27FC236}">
                <a16:creationId xmlns:a16="http://schemas.microsoft.com/office/drawing/2014/main" id="{45A83008-6D54-80E0-20D1-32D00171F67B}"/>
              </a:ext>
            </a:extLst>
          </p:cNvPr>
          <p:cNvCxnSpPr>
            <a:cxnSpLocks/>
            <a:stCxn id="19" idx="3"/>
            <a:endCxn id="21" idx="1"/>
          </p:cNvCxnSpPr>
          <p:nvPr/>
        </p:nvCxnSpPr>
        <p:spPr>
          <a:xfrm>
            <a:off x="3058362" y="1284573"/>
            <a:ext cx="506373" cy="4631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F8BE609-54B3-F40A-B280-DCDAE16A4387}"/>
              </a:ext>
            </a:extLst>
          </p:cNvPr>
          <p:cNvCxnSpPr>
            <a:cxnSpLocks/>
            <a:stCxn id="20" idx="3"/>
            <a:endCxn id="21" idx="1"/>
          </p:cNvCxnSpPr>
          <p:nvPr/>
        </p:nvCxnSpPr>
        <p:spPr>
          <a:xfrm flipV="1">
            <a:off x="3058362" y="1747767"/>
            <a:ext cx="506373"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34D19D6-C5DC-A2FF-8032-9498CC050213}"/>
              </a:ext>
            </a:extLst>
          </p:cNvPr>
          <p:cNvCxnSpPr>
            <a:cxnSpLocks/>
            <a:stCxn id="21" idx="3"/>
            <a:endCxn id="26" idx="1"/>
          </p:cNvCxnSpPr>
          <p:nvPr/>
        </p:nvCxnSpPr>
        <p:spPr>
          <a:xfrm>
            <a:off x="5095710" y="1747767"/>
            <a:ext cx="700972"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3235B5E7-8323-2EBE-4004-36837E02EF93}"/>
                  </a:ext>
                </a:extLst>
              </p:cNvPr>
              <p:cNvSpPr/>
              <p:nvPr/>
            </p:nvSpPr>
            <p:spPr>
              <a:xfrm>
                <a:off x="5796682" y="1537214"/>
                <a:ext cx="1196785" cy="4211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𝐴</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𝑔</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𝑍</m:t>
                      </m:r>
                      <m:r>
                        <a:rPr lang="en-US" b="0" i="1" smtClean="0">
                          <a:solidFill>
                            <a:schemeClr val="bg1"/>
                          </a:solidFill>
                          <a:latin typeface="Cambria Math" panose="02040503050406030204" pitchFamily="18" charset="0"/>
                        </a:rPr>
                        <m:t>)</m:t>
                      </m:r>
                    </m:oMath>
                  </m:oMathPara>
                </a14:m>
                <a:endParaRPr lang="en-GB" dirty="0">
                  <a:solidFill>
                    <a:schemeClr val="bg1"/>
                  </a:solidFill>
                </a:endParaRPr>
              </a:p>
            </p:txBody>
          </p:sp>
        </mc:Choice>
        <mc:Fallback xmlns="">
          <p:sp>
            <p:nvSpPr>
              <p:cNvPr id="26" name="Rectangle 25">
                <a:extLst>
                  <a:ext uri="{FF2B5EF4-FFF2-40B4-BE49-F238E27FC236}">
                    <a16:creationId xmlns:a16="http://schemas.microsoft.com/office/drawing/2014/main" id="{3235B5E7-8323-2EBE-4004-36837E02EF93}"/>
                  </a:ext>
                </a:extLst>
              </p:cNvPr>
              <p:cNvSpPr>
                <a:spLocks noRot="1" noChangeAspect="1" noMove="1" noResize="1" noEditPoints="1" noAdjustHandles="1" noChangeArrowheads="1" noChangeShapeType="1" noTextEdit="1"/>
              </p:cNvSpPr>
              <p:nvPr/>
            </p:nvSpPr>
            <p:spPr>
              <a:xfrm>
                <a:off x="5796682" y="1537214"/>
                <a:ext cx="1196785" cy="421105"/>
              </a:xfrm>
              <a:prstGeom prst="rect">
                <a:avLst/>
              </a:prstGeom>
              <a:blipFill>
                <a:blip r:embed="rId5"/>
                <a:stretch>
                  <a:fillRect b="-5634"/>
                </a:stretch>
              </a:blipFill>
            </p:spPr>
            <p:txBody>
              <a:bodyPr/>
              <a:lstStyle/>
              <a:p>
                <a:r>
                  <a:rPr lang="en-GB">
                    <a:noFill/>
                  </a:rPr>
                  <a:t> </a:t>
                </a:r>
              </a:p>
            </p:txBody>
          </p:sp>
        </mc:Fallback>
      </mc:AlternateContent>
      <p:cxnSp>
        <p:nvCxnSpPr>
          <p:cNvPr id="27" name="Straight Arrow Connector 26">
            <a:extLst>
              <a:ext uri="{FF2B5EF4-FFF2-40B4-BE49-F238E27FC236}">
                <a16:creationId xmlns:a16="http://schemas.microsoft.com/office/drawing/2014/main" id="{4AC7F492-7882-A55B-07ED-6E91981503F4}"/>
              </a:ext>
            </a:extLst>
          </p:cNvPr>
          <p:cNvCxnSpPr>
            <a:cxnSpLocks/>
            <a:stCxn id="26" idx="3"/>
            <a:endCxn id="22" idx="1"/>
          </p:cNvCxnSpPr>
          <p:nvPr/>
        </p:nvCxnSpPr>
        <p:spPr>
          <a:xfrm>
            <a:off x="6993467" y="1747767"/>
            <a:ext cx="589940" cy="84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706254D0-9E23-5B91-723E-30F24D44DA6B}"/>
                  </a:ext>
                </a:extLst>
              </p:cNvPr>
              <p:cNvSpPr/>
              <p:nvPr/>
            </p:nvSpPr>
            <p:spPr>
              <a:xfrm>
                <a:off x="8855925" y="1545658"/>
                <a:ext cx="749969" cy="4211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b="0" i="1" smtClean="0">
                        <a:solidFill>
                          <a:schemeClr val="bg1"/>
                        </a:solidFill>
                        <a:latin typeface="Cambria Math" panose="02040503050406030204" pitchFamily="18" charset="0"/>
                      </a:rPr>
                      <m:t>𝐽</m:t>
                    </m:r>
                    <m:r>
                      <a:rPr lang="en-US" b="0" i="1" smtClean="0">
                        <a:solidFill>
                          <a:schemeClr val="bg1"/>
                        </a:solidFill>
                        <a:latin typeface="Cambria Math" panose="02040503050406030204" pitchFamily="18" charset="0"/>
                      </a:rPr>
                      <m:t>(</m:t>
                    </m:r>
                    <m:acc>
                      <m:accPr>
                        <m:chr m:val="̂"/>
                        <m:ctrlPr>
                          <a:rPr lang="en-US" i="1">
                            <a:solidFill>
                              <a:schemeClr val="bg1"/>
                            </a:solidFill>
                            <a:latin typeface="Cambria Math" panose="02040503050406030204" pitchFamily="18" charset="0"/>
                          </a:rPr>
                        </m:ctrlPr>
                      </m:accPr>
                      <m:e>
                        <m:r>
                          <a:rPr lang="en-US" i="1">
                            <a:solidFill>
                              <a:schemeClr val="bg1"/>
                            </a:solidFill>
                            <a:latin typeface="Cambria Math" panose="02040503050406030204" pitchFamily="18" charset="0"/>
                          </a:rPr>
                          <m:t>𝑦</m:t>
                        </m:r>
                      </m:e>
                    </m:acc>
                  </m:oMath>
                </a14:m>
                <a:r>
                  <a:rPr lang="en-GB" dirty="0">
                    <a:solidFill>
                      <a:schemeClr val="bg1"/>
                    </a:solidFill>
                  </a:rPr>
                  <a:t>)</a:t>
                </a:r>
              </a:p>
            </p:txBody>
          </p:sp>
        </mc:Choice>
        <mc:Fallback xmlns="">
          <p:sp>
            <p:nvSpPr>
              <p:cNvPr id="30" name="Rectangle 29">
                <a:extLst>
                  <a:ext uri="{FF2B5EF4-FFF2-40B4-BE49-F238E27FC236}">
                    <a16:creationId xmlns:a16="http://schemas.microsoft.com/office/drawing/2014/main" id="{706254D0-9E23-5B91-723E-30F24D44DA6B}"/>
                  </a:ext>
                </a:extLst>
              </p:cNvPr>
              <p:cNvSpPr>
                <a:spLocks noRot="1" noChangeAspect="1" noMove="1" noResize="1" noEditPoints="1" noAdjustHandles="1" noChangeArrowheads="1" noChangeShapeType="1" noTextEdit="1"/>
              </p:cNvSpPr>
              <p:nvPr/>
            </p:nvSpPr>
            <p:spPr>
              <a:xfrm>
                <a:off x="8855925" y="1545658"/>
                <a:ext cx="749969" cy="421105"/>
              </a:xfrm>
              <a:prstGeom prst="rect">
                <a:avLst/>
              </a:prstGeom>
              <a:blipFill>
                <a:blip r:embed="rId6"/>
                <a:stretch>
                  <a:fillRect r="-16000" b="-14085"/>
                </a:stretch>
              </a:blipFill>
            </p:spPr>
            <p:txBody>
              <a:bodyPr/>
              <a:lstStyle/>
              <a:p>
                <a:r>
                  <a:rPr lang="en-GB">
                    <a:noFill/>
                  </a:rPr>
                  <a:t> </a:t>
                </a:r>
              </a:p>
            </p:txBody>
          </p:sp>
        </mc:Fallback>
      </mc:AlternateContent>
      <p:cxnSp>
        <p:nvCxnSpPr>
          <p:cNvPr id="31" name="Straight Arrow Connector 30">
            <a:extLst>
              <a:ext uri="{FF2B5EF4-FFF2-40B4-BE49-F238E27FC236}">
                <a16:creationId xmlns:a16="http://schemas.microsoft.com/office/drawing/2014/main" id="{6541F543-F899-0BDF-4082-73ABC838D4C7}"/>
              </a:ext>
            </a:extLst>
          </p:cNvPr>
          <p:cNvCxnSpPr>
            <a:cxnSpLocks/>
            <a:stCxn id="22" idx="3"/>
            <a:endCxn id="30" idx="1"/>
          </p:cNvCxnSpPr>
          <p:nvPr/>
        </p:nvCxnSpPr>
        <p:spPr>
          <a:xfrm>
            <a:off x="8349552" y="1756211"/>
            <a:ext cx="5063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Content Placeholder 2">
            <a:extLst>
              <a:ext uri="{FF2B5EF4-FFF2-40B4-BE49-F238E27FC236}">
                <a16:creationId xmlns:a16="http://schemas.microsoft.com/office/drawing/2014/main" id="{3047E8D5-349E-4C9C-4904-A2DCBF9C4ED2}"/>
              </a:ext>
            </a:extLst>
          </p:cNvPr>
          <p:cNvSpPr txBox="1">
            <a:spLocks/>
          </p:cNvSpPr>
          <p:nvPr/>
        </p:nvSpPr>
        <p:spPr>
          <a:xfrm>
            <a:off x="553014" y="2126687"/>
            <a:ext cx="11085971" cy="564490"/>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Now compute the derivatives</a:t>
            </a:r>
          </a:p>
          <a:p>
            <a:pPr marL="0" indent="0">
              <a:buNone/>
            </a:pPr>
            <a:endParaRPr lang="en-US" sz="2000" dirty="0"/>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E2891DAB-43D5-DCB2-4221-1D407EA0F41E}"/>
                  </a:ext>
                </a:extLst>
              </p:cNvPr>
              <p:cNvSpPr txBox="1"/>
              <p:nvPr/>
            </p:nvSpPr>
            <p:spPr>
              <a:xfrm>
                <a:off x="2294271" y="2691264"/>
                <a:ext cx="2524474" cy="6388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sz="2000" i="1" smtClean="0">
                              <a:latin typeface="Cambria Math" panose="02040503050406030204" pitchFamily="18" charset="0"/>
                            </a:rPr>
                          </m:ctrlPr>
                        </m:fPr>
                        <m:num>
                          <m:r>
                            <a:rPr lang="en-US" sz="2000" b="0" i="1" smtClean="0">
                              <a:latin typeface="Cambria Math" panose="02040503050406030204" pitchFamily="18" charset="0"/>
                            </a:rPr>
                            <m:t>𝑑</m:t>
                          </m:r>
                          <m:r>
                            <a:rPr lang="en-US" sz="2000" b="0" i="1" smtClean="0">
                              <a:latin typeface="Cambria Math" panose="02040503050406030204" pitchFamily="18" charset="0"/>
                            </a:rPr>
                            <m:t>(</m:t>
                          </m:r>
                          <m:r>
                            <a:rPr lang="en-US" sz="2000" b="0" i="1" smtClean="0">
                              <a:latin typeface="Cambria Math" panose="02040503050406030204" pitchFamily="18" charset="0"/>
                            </a:rPr>
                            <m:t>𝐽</m:t>
                          </m:r>
                          <m:r>
                            <a:rPr lang="en-US" sz="2000" b="0" i="1" smtClean="0">
                              <a:latin typeface="Cambria Math" panose="02040503050406030204" pitchFamily="18" charset="0"/>
                            </a:rPr>
                            <m:t>)</m:t>
                          </m:r>
                        </m:num>
                        <m:den>
                          <m:r>
                            <a:rPr lang="en-US" sz="2000" b="0" i="1" smtClean="0">
                              <a:latin typeface="Cambria Math" panose="02040503050406030204" pitchFamily="18" charset="0"/>
                            </a:rPr>
                            <m:t>𝑑</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𝑖</m:t>
                              </m:r>
                            </m:sub>
                          </m:sSub>
                        </m:den>
                      </m:f>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𝑑</m:t>
                          </m:r>
                          <m:r>
                            <a:rPr lang="en-US" sz="2000" i="1">
                              <a:latin typeface="Cambria Math" panose="02040503050406030204" pitchFamily="18" charset="0"/>
                            </a:rPr>
                            <m:t>(</m:t>
                          </m:r>
                          <m:r>
                            <a:rPr lang="en-US" sz="2000" b="0" i="1" smtClean="0">
                              <a:latin typeface="Cambria Math" panose="02040503050406030204" pitchFamily="18" charset="0"/>
                            </a:rPr>
                            <m:t>𝐽</m:t>
                          </m:r>
                          <m:r>
                            <a:rPr lang="en-US" sz="2000" i="1">
                              <a:latin typeface="Cambria Math" panose="02040503050406030204" pitchFamily="18" charset="0"/>
                            </a:rPr>
                            <m:t>)</m:t>
                          </m:r>
                        </m:num>
                        <m:den>
                          <m:r>
                            <a:rPr lang="en-US" sz="2000" i="1">
                              <a:latin typeface="Cambria Math" panose="02040503050406030204" pitchFamily="18" charset="0"/>
                            </a:rPr>
                            <m:t>𝑑</m:t>
                          </m:r>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den>
                      </m:f>
                      <m:f>
                        <m:fPr>
                          <m:ctrlPr>
                            <a:rPr lang="en-US" sz="2000" i="1">
                              <a:latin typeface="Cambria Math" panose="02040503050406030204" pitchFamily="18" charset="0"/>
                            </a:rPr>
                          </m:ctrlPr>
                        </m:fPr>
                        <m:num>
                          <m:r>
                            <a:rPr lang="en-US" sz="2000" i="1">
                              <a:latin typeface="Cambria Math" panose="02040503050406030204" pitchFamily="18" charset="0"/>
                            </a:rPr>
                            <m:t>𝑑</m:t>
                          </m:r>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num>
                        <m:den>
                          <m:r>
                            <a:rPr lang="en-US" sz="2000" i="1">
                              <a:latin typeface="Cambria Math" panose="02040503050406030204" pitchFamily="18" charset="0"/>
                            </a:rPr>
                            <m:t>𝑑</m:t>
                          </m:r>
                          <m:r>
                            <a:rPr lang="en-US" sz="2000" b="0" i="1" smtClean="0">
                              <a:latin typeface="Cambria Math" panose="02040503050406030204" pitchFamily="18" charset="0"/>
                            </a:rPr>
                            <m:t>𝐴</m:t>
                          </m:r>
                        </m:den>
                      </m:f>
                      <m:f>
                        <m:fPr>
                          <m:ctrlPr>
                            <a:rPr lang="en-US" sz="2000" i="1">
                              <a:latin typeface="Cambria Math" panose="02040503050406030204" pitchFamily="18" charset="0"/>
                            </a:rPr>
                          </m:ctrlPr>
                        </m:fPr>
                        <m:num>
                          <m:r>
                            <a:rPr lang="en-US" sz="2000" i="1">
                              <a:latin typeface="Cambria Math" panose="02040503050406030204" pitchFamily="18" charset="0"/>
                            </a:rPr>
                            <m:t>𝑑</m:t>
                          </m:r>
                          <m:r>
                            <a:rPr lang="en-US" sz="2000" b="0" i="1" smtClean="0">
                              <a:latin typeface="Cambria Math" panose="02040503050406030204" pitchFamily="18" charset="0"/>
                            </a:rPr>
                            <m:t>𝐴</m:t>
                          </m:r>
                        </m:num>
                        <m:den>
                          <m:r>
                            <a:rPr lang="en-US" sz="2000" i="1">
                              <a:latin typeface="Cambria Math" panose="02040503050406030204" pitchFamily="18" charset="0"/>
                            </a:rPr>
                            <m:t>𝑑</m:t>
                          </m:r>
                          <m:r>
                            <a:rPr lang="en-US" sz="2000" b="0" i="1" smtClean="0">
                              <a:latin typeface="Cambria Math" panose="02040503050406030204" pitchFamily="18" charset="0"/>
                            </a:rPr>
                            <m:t>𝑍</m:t>
                          </m:r>
                        </m:den>
                      </m:f>
                      <m:f>
                        <m:fPr>
                          <m:ctrlPr>
                            <a:rPr lang="en-US" sz="2000" i="1">
                              <a:latin typeface="Cambria Math" panose="02040503050406030204" pitchFamily="18" charset="0"/>
                            </a:rPr>
                          </m:ctrlPr>
                        </m:fPr>
                        <m:num>
                          <m:r>
                            <a:rPr lang="en-US" sz="2000" i="1">
                              <a:latin typeface="Cambria Math" panose="02040503050406030204" pitchFamily="18" charset="0"/>
                            </a:rPr>
                            <m:t>𝑑</m:t>
                          </m:r>
                          <m:r>
                            <a:rPr lang="en-US" sz="2000" b="0" i="1" smtClean="0">
                              <a:latin typeface="Cambria Math" panose="02040503050406030204" pitchFamily="18" charset="0"/>
                            </a:rPr>
                            <m:t>𝑍</m:t>
                          </m:r>
                        </m:num>
                        <m:den>
                          <m:r>
                            <a:rPr lang="en-US" sz="2000" i="1">
                              <a:latin typeface="Cambria Math" panose="02040503050406030204" pitchFamily="18" charset="0"/>
                            </a:rPr>
                            <m:t>𝑑</m:t>
                          </m:r>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𝑖</m:t>
                              </m:r>
                            </m:sub>
                          </m:sSub>
                        </m:den>
                      </m:f>
                    </m:oMath>
                  </m:oMathPara>
                </a14:m>
                <a:endParaRPr lang="en-GB" sz="2000" dirty="0"/>
              </a:p>
            </p:txBody>
          </p:sp>
        </mc:Choice>
        <mc:Fallback xmlns="">
          <p:sp>
            <p:nvSpPr>
              <p:cNvPr id="51" name="TextBox 50">
                <a:extLst>
                  <a:ext uri="{FF2B5EF4-FFF2-40B4-BE49-F238E27FC236}">
                    <a16:creationId xmlns:a16="http://schemas.microsoft.com/office/drawing/2014/main" id="{E2891DAB-43D5-DCB2-4221-1D407EA0F41E}"/>
                  </a:ext>
                </a:extLst>
              </p:cNvPr>
              <p:cNvSpPr txBox="1">
                <a:spLocks noRot="1" noChangeAspect="1" noMove="1" noResize="1" noEditPoints="1" noAdjustHandles="1" noChangeArrowheads="1" noChangeShapeType="1" noTextEdit="1"/>
              </p:cNvSpPr>
              <p:nvPr/>
            </p:nvSpPr>
            <p:spPr>
              <a:xfrm>
                <a:off x="2294271" y="2691264"/>
                <a:ext cx="2524474" cy="638829"/>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711C6799-6E88-E1F3-D6D1-582B5FF5CEA3}"/>
                  </a:ext>
                </a:extLst>
              </p:cNvPr>
              <p:cNvSpPr txBox="1"/>
              <p:nvPr/>
            </p:nvSpPr>
            <p:spPr>
              <a:xfrm>
                <a:off x="7404853" y="2691176"/>
                <a:ext cx="2411494" cy="6388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sz="2000" i="1" smtClean="0">
                              <a:latin typeface="Cambria Math" panose="02040503050406030204" pitchFamily="18" charset="0"/>
                            </a:rPr>
                          </m:ctrlPr>
                        </m:fPr>
                        <m:num>
                          <m:r>
                            <a:rPr lang="en-US" sz="2000" b="0" i="1" smtClean="0">
                              <a:latin typeface="Cambria Math" panose="02040503050406030204" pitchFamily="18" charset="0"/>
                            </a:rPr>
                            <m:t>𝑑</m:t>
                          </m:r>
                          <m:r>
                            <a:rPr lang="en-US" sz="2000" b="0" i="1" smtClean="0">
                              <a:latin typeface="Cambria Math" panose="02040503050406030204" pitchFamily="18" charset="0"/>
                            </a:rPr>
                            <m:t>(</m:t>
                          </m:r>
                          <m:r>
                            <a:rPr lang="en-US" sz="2000" b="0" i="1" smtClean="0">
                              <a:latin typeface="Cambria Math" panose="02040503050406030204" pitchFamily="18" charset="0"/>
                            </a:rPr>
                            <m:t>𝐽</m:t>
                          </m:r>
                          <m:r>
                            <a:rPr lang="en-US" sz="2000" b="0" i="1" smtClean="0">
                              <a:latin typeface="Cambria Math" panose="02040503050406030204" pitchFamily="18" charset="0"/>
                            </a:rPr>
                            <m:t>)</m:t>
                          </m:r>
                        </m:num>
                        <m:den>
                          <m:r>
                            <a:rPr lang="en-US" sz="2000" b="0" i="1" smtClean="0">
                              <a:latin typeface="Cambria Math" panose="02040503050406030204" pitchFamily="18" charset="0"/>
                            </a:rPr>
                            <m:t>𝑑𝑏</m:t>
                          </m:r>
                        </m:den>
                      </m:f>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𝑑</m:t>
                          </m:r>
                          <m:r>
                            <a:rPr lang="en-US" sz="2000" i="1">
                              <a:latin typeface="Cambria Math" panose="02040503050406030204" pitchFamily="18" charset="0"/>
                            </a:rPr>
                            <m:t>(</m:t>
                          </m:r>
                          <m:r>
                            <a:rPr lang="en-US" sz="2000" b="0" i="1" smtClean="0">
                              <a:latin typeface="Cambria Math" panose="02040503050406030204" pitchFamily="18" charset="0"/>
                            </a:rPr>
                            <m:t>𝐽</m:t>
                          </m:r>
                          <m:r>
                            <a:rPr lang="en-US" sz="2000" i="1">
                              <a:latin typeface="Cambria Math" panose="02040503050406030204" pitchFamily="18" charset="0"/>
                            </a:rPr>
                            <m:t>)</m:t>
                          </m:r>
                        </m:num>
                        <m:den>
                          <m:r>
                            <a:rPr lang="en-US" sz="2000" i="1">
                              <a:latin typeface="Cambria Math" panose="02040503050406030204" pitchFamily="18" charset="0"/>
                            </a:rPr>
                            <m:t>𝑑</m:t>
                          </m:r>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den>
                      </m:f>
                      <m:f>
                        <m:fPr>
                          <m:ctrlPr>
                            <a:rPr lang="en-US" sz="2000" i="1">
                              <a:latin typeface="Cambria Math" panose="02040503050406030204" pitchFamily="18" charset="0"/>
                            </a:rPr>
                          </m:ctrlPr>
                        </m:fPr>
                        <m:num>
                          <m:r>
                            <a:rPr lang="en-US" sz="2000" i="1">
                              <a:latin typeface="Cambria Math" panose="02040503050406030204" pitchFamily="18" charset="0"/>
                            </a:rPr>
                            <m:t>𝑑</m:t>
                          </m:r>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num>
                        <m:den>
                          <m:r>
                            <a:rPr lang="en-US" sz="2000" i="1">
                              <a:latin typeface="Cambria Math" panose="02040503050406030204" pitchFamily="18" charset="0"/>
                            </a:rPr>
                            <m:t>𝑑</m:t>
                          </m:r>
                          <m:r>
                            <a:rPr lang="en-US" sz="2000" b="0" i="1" smtClean="0">
                              <a:latin typeface="Cambria Math" panose="02040503050406030204" pitchFamily="18" charset="0"/>
                            </a:rPr>
                            <m:t>𝐴</m:t>
                          </m:r>
                        </m:den>
                      </m:f>
                      <m:f>
                        <m:fPr>
                          <m:ctrlPr>
                            <a:rPr lang="en-US" sz="2000" i="1">
                              <a:latin typeface="Cambria Math" panose="02040503050406030204" pitchFamily="18" charset="0"/>
                            </a:rPr>
                          </m:ctrlPr>
                        </m:fPr>
                        <m:num>
                          <m:r>
                            <a:rPr lang="en-US" sz="2000" i="1">
                              <a:latin typeface="Cambria Math" panose="02040503050406030204" pitchFamily="18" charset="0"/>
                            </a:rPr>
                            <m:t>𝑑</m:t>
                          </m:r>
                          <m:r>
                            <a:rPr lang="en-US" sz="2000" b="0" i="1" smtClean="0">
                              <a:latin typeface="Cambria Math" panose="02040503050406030204" pitchFamily="18" charset="0"/>
                            </a:rPr>
                            <m:t>𝐴</m:t>
                          </m:r>
                        </m:num>
                        <m:den>
                          <m:r>
                            <a:rPr lang="en-US" sz="2000" i="1">
                              <a:latin typeface="Cambria Math" panose="02040503050406030204" pitchFamily="18" charset="0"/>
                            </a:rPr>
                            <m:t>𝑑</m:t>
                          </m:r>
                          <m:r>
                            <a:rPr lang="en-US" sz="2000" b="0" i="1" smtClean="0">
                              <a:latin typeface="Cambria Math" panose="02040503050406030204" pitchFamily="18" charset="0"/>
                            </a:rPr>
                            <m:t>𝑍</m:t>
                          </m:r>
                        </m:den>
                      </m:f>
                      <m:f>
                        <m:fPr>
                          <m:ctrlPr>
                            <a:rPr lang="en-US" sz="2000" i="1">
                              <a:latin typeface="Cambria Math" panose="02040503050406030204" pitchFamily="18" charset="0"/>
                            </a:rPr>
                          </m:ctrlPr>
                        </m:fPr>
                        <m:num>
                          <m:r>
                            <a:rPr lang="en-US" sz="2000" i="1">
                              <a:latin typeface="Cambria Math" panose="02040503050406030204" pitchFamily="18" charset="0"/>
                            </a:rPr>
                            <m:t>𝑑</m:t>
                          </m:r>
                          <m:r>
                            <a:rPr lang="en-US" sz="2000" b="0" i="1" smtClean="0">
                              <a:latin typeface="Cambria Math" panose="02040503050406030204" pitchFamily="18" charset="0"/>
                            </a:rPr>
                            <m:t>𝑍</m:t>
                          </m:r>
                        </m:num>
                        <m:den>
                          <m:r>
                            <a:rPr lang="en-US" sz="2000" i="1">
                              <a:latin typeface="Cambria Math" panose="02040503050406030204" pitchFamily="18" charset="0"/>
                            </a:rPr>
                            <m:t>𝑑</m:t>
                          </m:r>
                          <m:r>
                            <a:rPr lang="en-US" sz="2000" b="0" i="1" smtClean="0">
                              <a:latin typeface="Cambria Math" panose="02040503050406030204" pitchFamily="18" charset="0"/>
                            </a:rPr>
                            <m:t>𝑏</m:t>
                          </m:r>
                        </m:den>
                      </m:f>
                    </m:oMath>
                  </m:oMathPara>
                </a14:m>
                <a:endParaRPr lang="en-GB" sz="2000" dirty="0"/>
              </a:p>
            </p:txBody>
          </p:sp>
        </mc:Choice>
        <mc:Fallback xmlns="">
          <p:sp>
            <p:nvSpPr>
              <p:cNvPr id="52" name="TextBox 51">
                <a:extLst>
                  <a:ext uri="{FF2B5EF4-FFF2-40B4-BE49-F238E27FC236}">
                    <a16:creationId xmlns:a16="http://schemas.microsoft.com/office/drawing/2014/main" id="{711C6799-6E88-E1F3-D6D1-582B5FF5CEA3}"/>
                  </a:ext>
                </a:extLst>
              </p:cNvPr>
              <p:cNvSpPr txBox="1">
                <a:spLocks noRot="1" noChangeAspect="1" noMove="1" noResize="1" noEditPoints="1" noAdjustHandles="1" noChangeArrowheads="1" noChangeShapeType="1" noTextEdit="1"/>
              </p:cNvSpPr>
              <p:nvPr/>
            </p:nvSpPr>
            <p:spPr>
              <a:xfrm>
                <a:off x="7404853" y="2691176"/>
                <a:ext cx="2411494" cy="638829"/>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EBF9537-72C9-620E-9511-01455C50993B}"/>
                  </a:ext>
                </a:extLst>
              </p:cNvPr>
              <p:cNvSpPr txBox="1"/>
              <p:nvPr/>
            </p:nvSpPr>
            <p:spPr>
              <a:xfrm>
                <a:off x="2008780" y="3429000"/>
                <a:ext cx="3111909" cy="8485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GB" b="0" i="1">
                              <a:latin typeface="Cambria Math" panose="02040503050406030204" pitchFamily="18" charset="0"/>
                            </a:rPr>
                            <m:t>𝑑𝐽</m:t>
                          </m:r>
                        </m:num>
                        <m:den>
                          <m:r>
                            <a:rPr lang="en-GB" b="0" i="1">
                              <a:latin typeface="Cambria Math" panose="02040503050406030204" pitchFamily="18" charset="0"/>
                            </a:rPr>
                            <m:t>𝑑</m:t>
                          </m:r>
                          <m:acc>
                            <m:accPr>
                              <m:chr m:val="̂"/>
                              <m:ctrlPr>
                                <a:rPr lang="en-GB" i="1">
                                  <a:latin typeface="Cambria Math" panose="02040503050406030204" pitchFamily="18" charset="0"/>
                                </a:rPr>
                              </m:ctrlPr>
                            </m:accPr>
                            <m:e>
                              <m:r>
                                <a:rPr lang="en-GB" b="0" i="1">
                                  <a:latin typeface="Cambria Math" panose="02040503050406030204" pitchFamily="18" charset="0"/>
                                </a:rPr>
                                <m:t>𝑦</m:t>
                              </m:r>
                            </m:e>
                          </m:acc>
                        </m:den>
                      </m:f>
                      <m:r>
                        <a:rPr lang="en-GB" sz="1800" b="0" i="1" smtClean="0">
                          <a:latin typeface="Cambria Math" panose="02040503050406030204" pitchFamily="18" charset="0"/>
                        </a:rPr>
                        <m:t>=−</m:t>
                      </m:r>
                      <m:f>
                        <m:fPr>
                          <m:ctrlPr>
                            <a:rPr lang="en-GB" sz="1800" i="1" smtClean="0">
                              <a:latin typeface="Cambria Math" panose="02040503050406030204" pitchFamily="18" charset="0"/>
                            </a:rPr>
                          </m:ctrlPr>
                        </m:fPr>
                        <m:num>
                          <m:r>
                            <a:rPr lang="en-GB" sz="1800" b="0" i="1" smtClean="0">
                              <a:latin typeface="Cambria Math" panose="02040503050406030204" pitchFamily="18" charset="0"/>
                            </a:rPr>
                            <m:t>1</m:t>
                          </m:r>
                        </m:num>
                        <m:den>
                          <m:r>
                            <a:rPr lang="en-GB" sz="1800" b="0" i="1" smtClean="0">
                              <a:latin typeface="Cambria Math" panose="02040503050406030204" pitchFamily="18" charset="0"/>
                            </a:rPr>
                            <m:t>𝑚</m:t>
                          </m:r>
                        </m:den>
                      </m:f>
                      <m:nary>
                        <m:naryPr>
                          <m:chr m:val="∑"/>
                          <m:ctrlPr>
                            <a:rPr lang="en-GB" sz="1800" i="1" smtClean="0">
                              <a:latin typeface="Cambria Math" panose="02040503050406030204" pitchFamily="18" charset="0"/>
                            </a:rPr>
                          </m:ctrlPr>
                        </m:naryPr>
                        <m:sub>
                          <m:r>
                            <m:rPr>
                              <m:brk m:alnAt="23"/>
                            </m:rPr>
                            <a:rPr lang="en-GB" sz="1800" b="0" i="1" smtClean="0">
                              <a:latin typeface="Cambria Math" panose="02040503050406030204" pitchFamily="18" charset="0"/>
                            </a:rPr>
                            <m:t>𝑖</m:t>
                          </m:r>
                          <m:r>
                            <a:rPr lang="en-GB" sz="1800" b="0" i="1" smtClean="0">
                              <a:latin typeface="Cambria Math" panose="02040503050406030204" pitchFamily="18" charset="0"/>
                            </a:rPr>
                            <m:t>=1</m:t>
                          </m:r>
                        </m:sub>
                        <m:sup>
                          <m:r>
                            <a:rPr lang="en-GB" sz="1800" b="0" i="1" smtClean="0">
                              <a:latin typeface="Cambria Math" panose="02040503050406030204" pitchFamily="18" charset="0"/>
                            </a:rPr>
                            <m:t>𝑚</m:t>
                          </m:r>
                        </m:sup>
                        <m:e>
                          <m:d>
                            <m:dPr>
                              <m:begChr m:val="{"/>
                              <m:endChr m:val="}"/>
                              <m:ctrlPr>
                                <a:rPr lang="en-GB" sz="1800" i="1" smtClean="0">
                                  <a:latin typeface="Cambria Math" panose="02040503050406030204" pitchFamily="18" charset="0"/>
                                </a:rPr>
                              </m:ctrlPr>
                            </m:dPr>
                            <m:e>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b="0" i="1">
                                          <a:latin typeface="Cambria Math" panose="02040503050406030204" pitchFamily="18" charset="0"/>
                                        </a:rPr>
                                        <m:t>𝑦</m:t>
                                      </m:r>
                                    </m:e>
                                    <m:sub>
                                      <m:r>
                                        <a:rPr lang="en-GB" b="0" i="1">
                                          <a:latin typeface="Cambria Math" panose="02040503050406030204" pitchFamily="18" charset="0"/>
                                        </a:rPr>
                                        <m:t>𝑖</m:t>
                                      </m:r>
                                    </m:sub>
                                  </m:sSub>
                                </m:num>
                                <m:den>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b="0" i="1">
                                              <a:latin typeface="Cambria Math" panose="02040503050406030204" pitchFamily="18" charset="0"/>
                                            </a:rPr>
                                            <m:t>𝑦</m:t>
                                          </m:r>
                                        </m:e>
                                      </m:acc>
                                    </m:e>
                                    <m:sub>
                                      <m:r>
                                        <a:rPr lang="en-GB" b="0" i="1">
                                          <a:latin typeface="Cambria Math" panose="02040503050406030204" pitchFamily="18" charset="0"/>
                                        </a:rPr>
                                        <m:t>𝑖</m:t>
                                      </m:r>
                                    </m:sub>
                                  </m:sSub>
                                </m:den>
                              </m:f>
                              <m:r>
                                <a:rPr lang="en-US" b="0" i="1">
                                  <a:latin typeface="Cambria Math" panose="02040503050406030204" pitchFamily="18" charset="0"/>
                                </a:rPr>
                                <m:t>−</m:t>
                              </m:r>
                              <m:f>
                                <m:fPr>
                                  <m:ctrlPr>
                                    <a:rPr lang="en-US" i="1">
                                      <a:latin typeface="Cambria Math" panose="02040503050406030204" pitchFamily="18" charset="0"/>
                                    </a:rPr>
                                  </m:ctrlPr>
                                </m:fPr>
                                <m:num>
                                  <m:r>
                                    <a:rPr lang="en-US" b="0" i="1">
                                      <a:latin typeface="Cambria Math" panose="02040503050406030204" pitchFamily="18" charset="0"/>
                                    </a:rPr>
                                    <m:t>(1−</m:t>
                                  </m:r>
                                  <m:sSub>
                                    <m:sSubPr>
                                      <m:ctrlPr>
                                        <a:rPr lang="en-GB" i="1">
                                          <a:latin typeface="Cambria Math" panose="02040503050406030204" pitchFamily="18" charset="0"/>
                                        </a:rPr>
                                      </m:ctrlPr>
                                    </m:sSubPr>
                                    <m:e>
                                      <m:r>
                                        <a:rPr lang="en-GB" b="0" i="1">
                                          <a:latin typeface="Cambria Math" panose="02040503050406030204" pitchFamily="18" charset="0"/>
                                        </a:rPr>
                                        <m:t>𝑦</m:t>
                                      </m:r>
                                    </m:e>
                                    <m:sub>
                                      <m:r>
                                        <a:rPr lang="en-GB" b="0" i="1">
                                          <a:latin typeface="Cambria Math" panose="02040503050406030204" pitchFamily="18" charset="0"/>
                                        </a:rPr>
                                        <m:t>𝑖</m:t>
                                      </m:r>
                                    </m:sub>
                                  </m:sSub>
                                  <m:r>
                                    <a:rPr lang="en-US" b="0" i="1">
                                      <a:latin typeface="Cambria Math" panose="02040503050406030204" pitchFamily="18" charset="0"/>
                                    </a:rPr>
                                    <m:t>)</m:t>
                                  </m:r>
                                </m:num>
                                <m:den>
                                  <m:r>
                                    <a:rPr lang="en-US" b="0" i="1">
                                      <a:latin typeface="Cambria Math" panose="02040503050406030204" pitchFamily="18" charset="0"/>
                                    </a:rPr>
                                    <m:t>1−</m:t>
                                  </m:r>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b="0" i="1">
                                              <a:latin typeface="Cambria Math" panose="02040503050406030204" pitchFamily="18" charset="0"/>
                                            </a:rPr>
                                            <m:t>𝑦</m:t>
                                          </m:r>
                                        </m:e>
                                      </m:acc>
                                    </m:e>
                                    <m:sub>
                                      <m:r>
                                        <a:rPr lang="en-GB" b="0" i="1">
                                          <a:latin typeface="Cambria Math" panose="02040503050406030204" pitchFamily="18" charset="0"/>
                                        </a:rPr>
                                        <m:t>𝑖</m:t>
                                      </m:r>
                                    </m:sub>
                                  </m:sSub>
                                </m:den>
                              </m:f>
                            </m:e>
                          </m:d>
                        </m:e>
                      </m:nary>
                    </m:oMath>
                  </m:oMathPara>
                </a14:m>
                <a:endParaRPr lang="en-GB" dirty="0"/>
              </a:p>
            </p:txBody>
          </p:sp>
        </mc:Choice>
        <mc:Fallback xmlns="">
          <p:sp>
            <p:nvSpPr>
              <p:cNvPr id="4" name="TextBox 3">
                <a:extLst>
                  <a:ext uri="{FF2B5EF4-FFF2-40B4-BE49-F238E27FC236}">
                    <a16:creationId xmlns:a16="http://schemas.microsoft.com/office/drawing/2014/main" id="{7EBF9537-72C9-620E-9511-01455C50993B}"/>
                  </a:ext>
                </a:extLst>
              </p:cNvPr>
              <p:cNvSpPr txBox="1">
                <a:spLocks noRot="1" noChangeAspect="1" noMove="1" noResize="1" noEditPoints="1" noAdjustHandles="1" noChangeArrowheads="1" noChangeShapeType="1" noTextEdit="1"/>
              </p:cNvSpPr>
              <p:nvPr/>
            </p:nvSpPr>
            <p:spPr>
              <a:xfrm>
                <a:off x="2008780" y="3429000"/>
                <a:ext cx="3111909" cy="848566"/>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7FB955F-CA6D-3D88-2A4D-713A1EB0350D}"/>
                  </a:ext>
                </a:extLst>
              </p:cNvPr>
              <p:cNvSpPr txBox="1"/>
              <p:nvPr/>
            </p:nvSpPr>
            <p:spPr>
              <a:xfrm>
                <a:off x="6458018" y="3524067"/>
                <a:ext cx="4289440" cy="66646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1800" i="1" smtClean="0">
                              <a:latin typeface="Cambria Math" panose="02040503050406030204" pitchFamily="18" charset="0"/>
                            </a:rPr>
                          </m:ctrlPr>
                        </m:fPr>
                        <m:num>
                          <m:r>
                            <a:rPr lang="en-US" sz="1800" i="1">
                              <a:latin typeface="Cambria Math" panose="02040503050406030204" pitchFamily="18" charset="0"/>
                            </a:rPr>
                            <m:t>𝑑</m:t>
                          </m:r>
                          <m:acc>
                            <m:accPr>
                              <m:chr m:val="̂"/>
                              <m:ctrlPr>
                                <a:rPr lang="en-US" sz="1800" i="1">
                                  <a:latin typeface="Cambria Math" panose="02040503050406030204" pitchFamily="18" charset="0"/>
                                </a:rPr>
                              </m:ctrlPr>
                            </m:accPr>
                            <m:e>
                              <m:r>
                                <a:rPr lang="en-US" sz="1800" i="1">
                                  <a:latin typeface="Cambria Math" panose="02040503050406030204" pitchFamily="18" charset="0"/>
                                </a:rPr>
                                <m:t>𝑦</m:t>
                              </m:r>
                            </m:e>
                          </m:acc>
                        </m:num>
                        <m:den>
                          <m:r>
                            <a:rPr lang="en-US" sz="1800" i="1">
                              <a:latin typeface="Cambria Math" panose="02040503050406030204" pitchFamily="18" charset="0"/>
                            </a:rPr>
                            <m:t>𝑑</m:t>
                          </m:r>
                          <m:r>
                            <a:rPr lang="en-US" sz="1800" b="0" i="1" smtClean="0">
                              <a:latin typeface="Cambria Math" panose="02040503050406030204" pitchFamily="18" charset="0"/>
                            </a:rPr>
                            <m:t>𝐴</m:t>
                          </m:r>
                        </m:den>
                      </m:f>
                      <m:r>
                        <a:rPr lang="en-US" sz="1800" b="0" i="1" smtClean="0">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𝑑𝐴</m:t>
                          </m:r>
                        </m:num>
                        <m:den>
                          <m:r>
                            <a:rPr lang="en-US" i="1">
                              <a:latin typeface="Cambria Math" panose="02040503050406030204" pitchFamily="18" charset="0"/>
                            </a:rPr>
                            <m:t>𝑑𝑍</m:t>
                          </m:r>
                        </m:den>
                      </m:f>
                      <m:r>
                        <a:rPr lang="en-US" b="0" i="1" smtClean="0">
                          <a:latin typeface="Cambria Math" panose="02040503050406030204" pitchFamily="18" charset="0"/>
                        </a:rPr>
                        <m:t>=</m:t>
                      </m:r>
                      <m:r>
                        <a:rPr lang="en-US" b="0" i="1" smtClean="0">
                          <a:latin typeface="Cambria Math" panose="02040503050406030204" pitchFamily="18" charset="0"/>
                        </a:rPr>
                        <m:t>𝐴</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𝐴</m:t>
                          </m:r>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𝑑𝑍</m:t>
                          </m:r>
                        </m:num>
                        <m:den>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den>
                      </m:f>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𝑖</m:t>
                          </m:r>
                        </m:sub>
                      </m:sSub>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𝑑𝑍</m:t>
                          </m:r>
                        </m:num>
                        <m:den>
                          <m:r>
                            <a:rPr lang="en-US" i="1">
                              <a:latin typeface="Cambria Math" panose="02040503050406030204" pitchFamily="18" charset="0"/>
                            </a:rPr>
                            <m:t>𝑑𝑏</m:t>
                          </m:r>
                        </m:den>
                      </m:f>
                      <m:r>
                        <a:rPr lang="en-US" b="0" i="1" smtClean="0">
                          <a:latin typeface="Cambria Math" panose="02040503050406030204" pitchFamily="18" charset="0"/>
                        </a:rPr>
                        <m:t>=1</m:t>
                      </m:r>
                    </m:oMath>
                  </m:oMathPara>
                </a14:m>
                <a:endParaRPr lang="en-GB" dirty="0"/>
              </a:p>
            </p:txBody>
          </p:sp>
        </mc:Choice>
        <mc:Fallback xmlns="">
          <p:sp>
            <p:nvSpPr>
              <p:cNvPr id="6" name="TextBox 5">
                <a:extLst>
                  <a:ext uri="{FF2B5EF4-FFF2-40B4-BE49-F238E27FC236}">
                    <a16:creationId xmlns:a16="http://schemas.microsoft.com/office/drawing/2014/main" id="{F7FB955F-CA6D-3D88-2A4D-713A1EB0350D}"/>
                  </a:ext>
                </a:extLst>
              </p:cNvPr>
              <p:cNvSpPr txBox="1">
                <a:spLocks noRot="1" noChangeAspect="1" noMove="1" noResize="1" noEditPoints="1" noAdjustHandles="1" noChangeArrowheads="1" noChangeShapeType="1" noTextEdit="1"/>
              </p:cNvSpPr>
              <p:nvPr/>
            </p:nvSpPr>
            <p:spPr>
              <a:xfrm>
                <a:off x="6458018" y="3524067"/>
                <a:ext cx="4289440" cy="666464"/>
              </a:xfrm>
              <a:prstGeom prst="rect">
                <a:avLst/>
              </a:prstGeom>
              <a:blipFill>
                <a:blip r:embed="rId10"/>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CFA1309-7609-2F3A-B82F-0FF196D58E21}"/>
                  </a:ext>
                </a:extLst>
              </p:cNvPr>
              <p:cNvSpPr txBox="1"/>
              <p:nvPr/>
            </p:nvSpPr>
            <p:spPr>
              <a:xfrm>
                <a:off x="3743368" y="4350357"/>
                <a:ext cx="4846775" cy="8402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sz="2000" i="1" smtClean="0">
                              <a:latin typeface="Cambria Math" panose="02040503050406030204" pitchFamily="18" charset="0"/>
                            </a:rPr>
                          </m:ctrlPr>
                        </m:fPr>
                        <m:num>
                          <m:r>
                            <a:rPr lang="en-US" sz="2000" b="0" i="1" smtClean="0">
                              <a:latin typeface="Cambria Math" panose="02040503050406030204" pitchFamily="18" charset="0"/>
                            </a:rPr>
                            <m:t>𝑑</m:t>
                          </m:r>
                          <m:r>
                            <a:rPr lang="en-US" sz="2000" b="0" i="1" smtClean="0">
                              <a:latin typeface="Cambria Math" panose="02040503050406030204" pitchFamily="18" charset="0"/>
                            </a:rPr>
                            <m:t>(</m:t>
                          </m:r>
                          <m:r>
                            <a:rPr lang="en-US" sz="2000" b="0" i="1" smtClean="0">
                              <a:latin typeface="Cambria Math" panose="02040503050406030204" pitchFamily="18" charset="0"/>
                            </a:rPr>
                            <m:t>𝐽</m:t>
                          </m:r>
                          <m:r>
                            <a:rPr lang="en-US" sz="2000" b="0" i="1" smtClean="0">
                              <a:latin typeface="Cambria Math" panose="02040503050406030204" pitchFamily="18" charset="0"/>
                            </a:rPr>
                            <m:t>)</m:t>
                          </m:r>
                        </m:num>
                        <m:den>
                          <m:r>
                            <a:rPr lang="en-US" sz="2000" b="0" i="1" smtClean="0">
                              <a:latin typeface="Cambria Math" panose="02040503050406030204" pitchFamily="18" charset="0"/>
                            </a:rPr>
                            <m:t>𝑑</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𝑖</m:t>
                              </m:r>
                            </m:sub>
                          </m:sSub>
                        </m:den>
                      </m:f>
                      <m:r>
                        <a:rPr lang="en-US" sz="2000" b="0" i="1" smtClean="0">
                          <a:latin typeface="Cambria Math" panose="02040503050406030204" pitchFamily="18" charset="0"/>
                        </a:rPr>
                        <m:t>=</m:t>
                      </m:r>
                      <m:r>
                        <a:rPr lang="en-GB" sz="2000" i="1">
                          <a:latin typeface="Cambria Math" panose="02040503050406030204" pitchFamily="18" charset="0"/>
                        </a:rPr>
                        <m:t>−</m:t>
                      </m:r>
                      <m:f>
                        <m:fPr>
                          <m:ctrlPr>
                            <a:rPr lang="en-GB" sz="2000" i="1">
                              <a:latin typeface="Cambria Math" panose="02040503050406030204" pitchFamily="18" charset="0"/>
                            </a:rPr>
                          </m:ctrlPr>
                        </m:fPr>
                        <m:num>
                          <m:r>
                            <a:rPr lang="en-GB" sz="2000" i="1">
                              <a:latin typeface="Cambria Math" panose="02040503050406030204" pitchFamily="18" charset="0"/>
                            </a:rPr>
                            <m:t>1</m:t>
                          </m:r>
                        </m:num>
                        <m:den>
                          <m:r>
                            <a:rPr lang="en-GB" sz="2000" i="1">
                              <a:latin typeface="Cambria Math" panose="02040503050406030204" pitchFamily="18" charset="0"/>
                            </a:rPr>
                            <m:t>𝑚</m:t>
                          </m:r>
                        </m:den>
                      </m:f>
                      <m:r>
                        <a:rPr lang="en-US" sz="2000" i="1">
                          <a:latin typeface="Cambria Math" panose="02040503050406030204" pitchFamily="18" charset="0"/>
                        </a:rPr>
                        <m:t>𝐴</m:t>
                      </m:r>
                      <m:d>
                        <m:dPr>
                          <m:ctrlPr>
                            <a:rPr lang="en-US" sz="2000" i="1">
                              <a:latin typeface="Cambria Math" panose="02040503050406030204" pitchFamily="18" charset="0"/>
                            </a:rPr>
                          </m:ctrlPr>
                        </m:dPr>
                        <m:e>
                          <m:r>
                            <a:rPr lang="en-US" sz="2000" i="1">
                              <a:latin typeface="Cambria Math" panose="02040503050406030204" pitchFamily="18" charset="0"/>
                            </a:rPr>
                            <m:t>1−</m:t>
                          </m:r>
                          <m:r>
                            <a:rPr lang="en-US" sz="2000" i="1">
                              <a:latin typeface="Cambria Math" panose="02040503050406030204" pitchFamily="18" charset="0"/>
                            </a:rPr>
                            <m:t>𝐴</m:t>
                          </m:r>
                        </m:e>
                      </m:d>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nary>
                        <m:naryPr>
                          <m:chr m:val="∑"/>
                          <m:ctrlPr>
                            <a:rPr lang="en-GB" sz="2000" i="1">
                              <a:latin typeface="Cambria Math" panose="02040503050406030204" pitchFamily="18" charset="0"/>
                            </a:rPr>
                          </m:ctrlPr>
                        </m:naryPr>
                        <m:sub>
                          <m:r>
                            <a:rPr lang="en-US" sz="2000" b="0" i="1" smtClean="0">
                              <a:latin typeface="Cambria Math" panose="02040503050406030204" pitchFamily="18" charset="0"/>
                            </a:rPr>
                            <m:t>𝑘</m:t>
                          </m:r>
                          <m:r>
                            <a:rPr lang="en-GB" sz="2000" i="1">
                              <a:latin typeface="Cambria Math" panose="02040503050406030204" pitchFamily="18" charset="0"/>
                            </a:rPr>
                            <m:t>=1</m:t>
                          </m:r>
                        </m:sub>
                        <m:sup>
                          <m:r>
                            <a:rPr lang="en-GB" sz="2000" i="1">
                              <a:latin typeface="Cambria Math" panose="02040503050406030204" pitchFamily="18" charset="0"/>
                            </a:rPr>
                            <m:t>𝑚</m:t>
                          </m:r>
                        </m:sup>
                        <m:e>
                          <m:d>
                            <m:dPr>
                              <m:begChr m:val="{"/>
                              <m:endChr m:val="}"/>
                              <m:ctrlPr>
                                <a:rPr lang="en-GB" sz="2000" i="1">
                                  <a:latin typeface="Cambria Math" panose="02040503050406030204" pitchFamily="18" charset="0"/>
                                </a:rPr>
                              </m:ctrlPr>
                            </m:dPr>
                            <m:e>
                              <m:f>
                                <m:fPr>
                                  <m:ctrlPr>
                                    <a:rPr lang="en-GB" sz="2000" i="1">
                                      <a:latin typeface="Cambria Math" panose="02040503050406030204" pitchFamily="18" charset="0"/>
                                    </a:rPr>
                                  </m:ctrlPr>
                                </m:fPr>
                                <m:num>
                                  <m:sSub>
                                    <m:sSubPr>
                                      <m:ctrlPr>
                                        <a:rPr lang="en-GB" sz="2000" i="1">
                                          <a:latin typeface="Cambria Math" panose="02040503050406030204" pitchFamily="18" charset="0"/>
                                        </a:rPr>
                                      </m:ctrlPr>
                                    </m:sSubPr>
                                    <m:e>
                                      <m:r>
                                        <a:rPr lang="en-GB" sz="2000" i="1">
                                          <a:latin typeface="Cambria Math" panose="02040503050406030204" pitchFamily="18" charset="0"/>
                                        </a:rPr>
                                        <m:t>𝑦</m:t>
                                      </m:r>
                                    </m:e>
                                    <m:sub>
                                      <m:r>
                                        <a:rPr lang="en-US" sz="2000" b="0" i="1" smtClean="0">
                                          <a:latin typeface="Cambria Math" panose="02040503050406030204" pitchFamily="18" charset="0"/>
                                        </a:rPr>
                                        <m:t>𝑘</m:t>
                                      </m:r>
                                    </m:sub>
                                  </m:sSub>
                                </m:num>
                                <m:den>
                                  <m:sSub>
                                    <m:sSubPr>
                                      <m:ctrlPr>
                                        <a:rPr lang="en-GB" sz="2000" i="1">
                                          <a:latin typeface="Cambria Math" panose="02040503050406030204" pitchFamily="18" charset="0"/>
                                        </a:rPr>
                                      </m:ctrlPr>
                                    </m:sSubPr>
                                    <m:e>
                                      <m:acc>
                                        <m:accPr>
                                          <m:chr m:val="̂"/>
                                          <m:ctrlPr>
                                            <a:rPr lang="en-GB" sz="2000" i="1">
                                              <a:latin typeface="Cambria Math" panose="02040503050406030204" pitchFamily="18" charset="0"/>
                                            </a:rPr>
                                          </m:ctrlPr>
                                        </m:accPr>
                                        <m:e>
                                          <m:r>
                                            <a:rPr lang="en-GB" sz="2000" i="1">
                                              <a:latin typeface="Cambria Math" panose="02040503050406030204" pitchFamily="18" charset="0"/>
                                            </a:rPr>
                                            <m:t>𝑦</m:t>
                                          </m:r>
                                        </m:e>
                                      </m:acc>
                                    </m:e>
                                    <m:sub>
                                      <m:r>
                                        <a:rPr lang="en-US" sz="2000" b="0" i="1" smtClean="0">
                                          <a:latin typeface="Cambria Math" panose="02040503050406030204" pitchFamily="18" charset="0"/>
                                        </a:rPr>
                                        <m:t>𝑘</m:t>
                                      </m:r>
                                    </m:sub>
                                  </m:sSub>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sSub>
                                    <m:sSubPr>
                                      <m:ctrlPr>
                                        <a:rPr lang="en-GB" sz="2000" i="1">
                                          <a:latin typeface="Cambria Math" panose="02040503050406030204" pitchFamily="18" charset="0"/>
                                        </a:rPr>
                                      </m:ctrlPr>
                                    </m:sSubPr>
                                    <m:e>
                                      <m:r>
                                        <a:rPr lang="en-GB" sz="2000" i="1">
                                          <a:latin typeface="Cambria Math" panose="02040503050406030204" pitchFamily="18" charset="0"/>
                                        </a:rPr>
                                        <m:t>𝑦</m:t>
                                      </m:r>
                                    </m:e>
                                    <m:sub>
                                      <m:r>
                                        <a:rPr lang="en-US" sz="2000" b="0" i="1" smtClean="0">
                                          <a:latin typeface="Cambria Math" panose="02040503050406030204" pitchFamily="18" charset="0"/>
                                        </a:rPr>
                                        <m:t>𝑘</m:t>
                                      </m:r>
                                    </m:sub>
                                  </m:sSub>
                                  <m:r>
                                    <a:rPr lang="en-US" sz="2000" i="1">
                                      <a:latin typeface="Cambria Math" panose="02040503050406030204" pitchFamily="18" charset="0"/>
                                    </a:rPr>
                                    <m:t>)</m:t>
                                  </m:r>
                                </m:num>
                                <m:den>
                                  <m:r>
                                    <a:rPr lang="en-US" sz="2000" i="1">
                                      <a:latin typeface="Cambria Math" panose="02040503050406030204" pitchFamily="18" charset="0"/>
                                    </a:rPr>
                                    <m:t>1−</m:t>
                                  </m:r>
                                  <m:sSub>
                                    <m:sSubPr>
                                      <m:ctrlPr>
                                        <a:rPr lang="en-GB" sz="2000" i="1">
                                          <a:latin typeface="Cambria Math" panose="02040503050406030204" pitchFamily="18" charset="0"/>
                                        </a:rPr>
                                      </m:ctrlPr>
                                    </m:sSubPr>
                                    <m:e>
                                      <m:acc>
                                        <m:accPr>
                                          <m:chr m:val="̂"/>
                                          <m:ctrlPr>
                                            <a:rPr lang="en-GB" sz="2000" i="1">
                                              <a:latin typeface="Cambria Math" panose="02040503050406030204" pitchFamily="18" charset="0"/>
                                            </a:rPr>
                                          </m:ctrlPr>
                                        </m:accPr>
                                        <m:e>
                                          <m:r>
                                            <a:rPr lang="en-GB" sz="2000" i="1">
                                              <a:latin typeface="Cambria Math" panose="02040503050406030204" pitchFamily="18" charset="0"/>
                                            </a:rPr>
                                            <m:t>𝑦</m:t>
                                          </m:r>
                                        </m:e>
                                      </m:acc>
                                    </m:e>
                                    <m:sub>
                                      <m:r>
                                        <a:rPr lang="en-US" sz="2000" b="0" i="1" smtClean="0">
                                          <a:latin typeface="Cambria Math" panose="02040503050406030204" pitchFamily="18" charset="0"/>
                                        </a:rPr>
                                        <m:t>𝑘</m:t>
                                      </m:r>
                                    </m:sub>
                                  </m:sSub>
                                </m:den>
                              </m:f>
                            </m:e>
                          </m:d>
                        </m:e>
                      </m:nary>
                    </m:oMath>
                  </m:oMathPara>
                </a14:m>
                <a:endParaRPr lang="en-GB" sz="2000" dirty="0"/>
              </a:p>
            </p:txBody>
          </p:sp>
        </mc:Choice>
        <mc:Fallback xmlns="">
          <p:sp>
            <p:nvSpPr>
              <p:cNvPr id="8" name="TextBox 7">
                <a:extLst>
                  <a:ext uri="{FF2B5EF4-FFF2-40B4-BE49-F238E27FC236}">
                    <a16:creationId xmlns:a16="http://schemas.microsoft.com/office/drawing/2014/main" id="{2CFA1309-7609-2F3A-B82F-0FF196D58E21}"/>
                  </a:ext>
                </a:extLst>
              </p:cNvPr>
              <p:cNvSpPr txBox="1">
                <a:spLocks noRot="1" noChangeAspect="1" noMove="1" noResize="1" noEditPoints="1" noAdjustHandles="1" noChangeArrowheads="1" noChangeShapeType="1" noTextEdit="1"/>
              </p:cNvSpPr>
              <p:nvPr/>
            </p:nvSpPr>
            <p:spPr>
              <a:xfrm>
                <a:off x="3743368" y="4350357"/>
                <a:ext cx="4846775" cy="840295"/>
              </a:xfrm>
              <a:prstGeom prst="rect">
                <a:avLst/>
              </a:prstGeom>
              <a:blipFill>
                <a:blip r:embed="rId11"/>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24412E8-75CB-C1D8-FABA-46D12EFB430B}"/>
                  </a:ext>
                </a:extLst>
              </p:cNvPr>
              <p:cNvSpPr txBox="1"/>
              <p:nvPr/>
            </p:nvSpPr>
            <p:spPr>
              <a:xfrm>
                <a:off x="3782384" y="5312342"/>
                <a:ext cx="4627229" cy="8402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sz="2000" i="1" smtClean="0">
                              <a:latin typeface="Cambria Math" panose="02040503050406030204" pitchFamily="18" charset="0"/>
                            </a:rPr>
                          </m:ctrlPr>
                        </m:fPr>
                        <m:num>
                          <m:r>
                            <a:rPr lang="en-US" sz="2000" b="0" i="1" smtClean="0">
                              <a:latin typeface="Cambria Math" panose="02040503050406030204" pitchFamily="18" charset="0"/>
                            </a:rPr>
                            <m:t>𝑑</m:t>
                          </m:r>
                          <m:r>
                            <a:rPr lang="en-US" sz="2000" b="0" i="1" smtClean="0">
                              <a:latin typeface="Cambria Math" panose="02040503050406030204" pitchFamily="18" charset="0"/>
                            </a:rPr>
                            <m:t>(</m:t>
                          </m:r>
                          <m:r>
                            <a:rPr lang="en-US" sz="2000" b="0" i="1" smtClean="0">
                              <a:latin typeface="Cambria Math" panose="02040503050406030204" pitchFamily="18" charset="0"/>
                            </a:rPr>
                            <m:t>𝐽</m:t>
                          </m:r>
                          <m:r>
                            <a:rPr lang="en-US" sz="2000" b="0" i="1" smtClean="0">
                              <a:latin typeface="Cambria Math" panose="02040503050406030204" pitchFamily="18" charset="0"/>
                            </a:rPr>
                            <m:t>)</m:t>
                          </m:r>
                        </m:num>
                        <m:den>
                          <m:r>
                            <a:rPr lang="en-US" sz="2000" b="0" i="1" smtClean="0">
                              <a:latin typeface="Cambria Math" panose="02040503050406030204" pitchFamily="18" charset="0"/>
                            </a:rPr>
                            <m:t>𝑑𝑏</m:t>
                          </m:r>
                        </m:den>
                      </m:f>
                      <m:r>
                        <a:rPr lang="en-US" sz="2000" b="0" i="1" smtClean="0">
                          <a:latin typeface="Cambria Math" panose="02040503050406030204" pitchFamily="18" charset="0"/>
                        </a:rPr>
                        <m:t>=</m:t>
                      </m:r>
                      <m:r>
                        <a:rPr lang="en-GB" sz="2000" i="1">
                          <a:latin typeface="Cambria Math" panose="02040503050406030204" pitchFamily="18" charset="0"/>
                        </a:rPr>
                        <m:t>−</m:t>
                      </m:r>
                      <m:f>
                        <m:fPr>
                          <m:ctrlPr>
                            <a:rPr lang="en-GB" sz="2000" i="1">
                              <a:latin typeface="Cambria Math" panose="02040503050406030204" pitchFamily="18" charset="0"/>
                            </a:rPr>
                          </m:ctrlPr>
                        </m:fPr>
                        <m:num>
                          <m:r>
                            <a:rPr lang="en-GB" sz="2000" i="1">
                              <a:latin typeface="Cambria Math" panose="02040503050406030204" pitchFamily="18" charset="0"/>
                            </a:rPr>
                            <m:t>1</m:t>
                          </m:r>
                        </m:num>
                        <m:den>
                          <m:r>
                            <a:rPr lang="en-GB" sz="2000" i="1">
                              <a:latin typeface="Cambria Math" panose="02040503050406030204" pitchFamily="18" charset="0"/>
                            </a:rPr>
                            <m:t>𝑚</m:t>
                          </m:r>
                        </m:den>
                      </m:f>
                      <m:r>
                        <a:rPr lang="en-US" sz="2000" i="1">
                          <a:latin typeface="Cambria Math" panose="02040503050406030204" pitchFamily="18" charset="0"/>
                        </a:rPr>
                        <m:t>𝐴</m:t>
                      </m:r>
                      <m:d>
                        <m:dPr>
                          <m:ctrlPr>
                            <a:rPr lang="en-US" sz="2000" i="1">
                              <a:latin typeface="Cambria Math" panose="02040503050406030204" pitchFamily="18" charset="0"/>
                            </a:rPr>
                          </m:ctrlPr>
                        </m:dPr>
                        <m:e>
                          <m:r>
                            <a:rPr lang="en-US" sz="2000" i="1">
                              <a:latin typeface="Cambria Math" panose="02040503050406030204" pitchFamily="18" charset="0"/>
                            </a:rPr>
                            <m:t>1−</m:t>
                          </m:r>
                          <m:r>
                            <a:rPr lang="en-US" sz="2000" i="1">
                              <a:latin typeface="Cambria Math" panose="02040503050406030204" pitchFamily="18" charset="0"/>
                            </a:rPr>
                            <m:t>𝐴</m:t>
                          </m:r>
                        </m:e>
                      </m:d>
                      <m:nary>
                        <m:naryPr>
                          <m:chr m:val="∑"/>
                          <m:ctrlPr>
                            <a:rPr lang="en-GB" sz="2000" i="1">
                              <a:latin typeface="Cambria Math" panose="02040503050406030204" pitchFamily="18" charset="0"/>
                            </a:rPr>
                          </m:ctrlPr>
                        </m:naryPr>
                        <m:sub>
                          <m:r>
                            <a:rPr lang="en-US" sz="2000" b="0" i="1" smtClean="0">
                              <a:latin typeface="Cambria Math" panose="02040503050406030204" pitchFamily="18" charset="0"/>
                            </a:rPr>
                            <m:t>𝑘</m:t>
                          </m:r>
                          <m:r>
                            <a:rPr lang="en-GB" sz="2000" i="1">
                              <a:latin typeface="Cambria Math" panose="02040503050406030204" pitchFamily="18" charset="0"/>
                            </a:rPr>
                            <m:t>=1</m:t>
                          </m:r>
                        </m:sub>
                        <m:sup>
                          <m:r>
                            <a:rPr lang="en-GB" sz="2000" i="1">
                              <a:latin typeface="Cambria Math" panose="02040503050406030204" pitchFamily="18" charset="0"/>
                            </a:rPr>
                            <m:t>𝑚</m:t>
                          </m:r>
                        </m:sup>
                        <m:e>
                          <m:d>
                            <m:dPr>
                              <m:begChr m:val="{"/>
                              <m:endChr m:val="}"/>
                              <m:ctrlPr>
                                <a:rPr lang="en-GB" sz="2000" i="1">
                                  <a:latin typeface="Cambria Math" panose="02040503050406030204" pitchFamily="18" charset="0"/>
                                </a:rPr>
                              </m:ctrlPr>
                            </m:dPr>
                            <m:e>
                              <m:f>
                                <m:fPr>
                                  <m:ctrlPr>
                                    <a:rPr lang="en-GB" sz="2000" i="1">
                                      <a:latin typeface="Cambria Math" panose="02040503050406030204" pitchFamily="18" charset="0"/>
                                    </a:rPr>
                                  </m:ctrlPr>
                                </m:fPr>
                                <m:num>
                                  <m:sSub>
                                    <m:sSubPr>
                                      <m:ctrlPr>
                                        <a:rPr lang="en-GB" sz="2000" i="1">
                                          <a:latin typeface="Cambria Math" panose="02040503050406030204" pitchFamily="18" charset="0"/>
                                        </a:rPr>
                                      </m:ctrlPr>
                                    </m:sSubPr>
                                    <m:e>
                                      <m:r>
                                        <a:rPr lang="en-GB" sz="2000" i="1">
                                          <a:latin typeface="Cambria Math" panose="02040503050406030204" pitchFamily="18" charset="0"/>
                                        </a:rPr>
                                        <m:t>𝑦</m:t>
                                      </m:r>
                                    </m:e>
                                    <m:sub>
                                      <m:r>
                                        <a:rPr lang="en-US" sz="2000" b="0" i="1" smtClean="0">
                                          <a:latin typeface="Cambria Math" panose="02040503050406030204" pitchFamily="18" charset="0"/>
                                        </a:rPr>
                                        <m:t>𝑘</m:t>
                                      </m:r>
                                    </m:sub>
                                  </m:sSub>
                                </m:num>
                                <m:den>
                                  <m:sSub>
                                    <m:sSubPr>
                                      <m:ctrlPr>
                                        <a:rPr lang="en-GB" sz="2000" i="1">
                                          <a:latin typeface="Cambria Math" panose="02040503050406030204" pitchFamily="18" charset="0"/>
                                        </a:rPr>
                                      </m:ctrlPr>
                                    </m:sSubPr>
                                    <m:e>
                                      <m:acc>
                                        <m:accPr>
                                          <m:chr m:val="̂"/>
                                          <m:ctrlPr>
                                            <a:rPr lang="en-GB" sz="2000" i="1">
                                              <a:latin typeface="Cambria Math" panose="02040503050406030204" pitchFamily="18" charset="0"/>
                                            </a:rPr>
                                          </m:ctrlPr>
                                        </m:accPr>
                                        <m:e>
                                          <m:r>
                                            <a:rPr lang="en-GB" sz="2000" i="1">
                                              <a:latin typeface="Cambria Math" panose="02040503050406030204" pitchFamily="18" charset="0"/>
                                            </a:rPr>
                                            <m:t>𝑦</m:t>
                                          </m:r>
                                        </m:e>
                                      </m:acc>
                                    </m:e>
                                    <m:sub>
                                      <m:r>
                                        <a:rPr lang="en-US" sz="2000" b="0" i="1" smtClean="0">
                                          <a:latin typeface="Cambria Math" panose="02040503050406030204" pitchFamily="18" charset="0"/>
                                        </a:rPr>
                                        <m:t>𝑘</m:t>
                                      </m:r>
                                    </m:sub>
                                  </m:sSub>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sSub>
                                    <m:sSubPr>
                                      <m:ctrlPr>
                                        <a:rPr lang="en-GB" sz="2000" i="1">
                                          <a:latin typeface="Cambria Math" panose="02040503050406030204" pitchFamily="18" charset="0"/>
                                        </a:rPr>
                                      </m:ctrlPr>
                                    </m:sSubPr>
                                    <m:e>
                                      <m:r>
                                        <a:rPr lang="en-GB" sz="2000" i="1">
                                          <a:latin typeface="Cambria Math" panose="02040503050406030204" pitchFamily="18" charset="0"/>
                                        </a:rPr>
                                        <m:t>𝑦</m:t>
                                      </m:r>
                                    </m:e>
                                    <m:sub>
                                      <m:r>
                                        <a:rPr lang="en-US" sz="2000" b="0" i="1" smtClean="0">
                                          <a:latin typeface="Cambria Math" panose="02040503050406030204" pitchFamily="18" charset="0"/>
                                        </a:rPr>
                                        <m:t>𝑘</m:t>
                                      </m:r>
                                    </m:sub>
                                  </m:sSub>
                                  <m:r>
                                    <a:rPr lang="en-US" sz="2000" i="1">
                                      <a:latin typeface="Cambria Math" panose="02040503050406030204" pitchFamily="18" charset="0"/>
                                    </a:rPr>
                                    <m:t>)</m:t>
                                  </m:r>
                                </m:num>
                                <m:den>
                                  <m:r>
                                    <a:rPr lang="en-US" sz="2000" i="1">
                                      <a:latin typeface="Cambria Math" panose="02040503050406030204" pitchFamily="18" charset="0"/>
                                    </a:rPr>
                                    <m:t>1−</m:t>
                                  </m:r>
                                  <m:sSub>
                                    <m:sSubPr>
                                      <m:ctrlPr>
                                        <a:rPr lang="en-GB" sz="2000" i="1">
                                          <a:latin typeface="Cambria Math" panose="02040503050406030204" pitchFamily="18" charset="0"/>
                                        </a:rPr>
                                      </m:ctrlPr>
                                    </m:sSubPr>
                                    <m:e>
                                      <m:acc>
                                        <m:accPr>
                                          <m:chr m:val="̂"/>
                                          <m:ctrlPr>
                                            <a:rPr lang="en-GB" sz="2000" i="1">
                                              <a:latin typeface="Cambria Math" panose="02040503050406030204" pitchFamily="18" charset="0"/>
                                            </a:rPr>
                                          </m:ctrlPr>
                                        </m:accPr>
                                        <m:e>
                                          <m:r>
                                            <a:rPr lang="en-GB" sz="2000" i="1">
                                              <a:latin typeface="Cambria Math" panose="02040503050406030204" pitchFamily="18" charset="0"/>
                                            </a:rPr>
                                            <m:t>𝑦</m:t>
                                          </m:r>
                                        </m:e>
                                      </m:acc>
                                    </m:e>
                                    <m:sub>
                                      <m:r>
                                        <a:rPr lang="en-US" sz="2000" b="0" i="1" smtClean="0">
                                          <a:latin typeface="Cambria Math" panose="02040503050406030204" pitchFamily="18" charset="0"/>
                                        </a:rPr>
                                        <m:t>𝑘</m:t>
                                      </m:r>
                                    </m:sub>
                                  </m:sSub>
                                </m:den>
                              </m:f>
                            </m:e>
                          </m:d>
                        </m:e>
                      </m:nary>
                    </m:oMath>
                  </m:oMathPara>
                </a14:m>
                <a:endParaRPr lang="en-GB" sz="2000" dirty="0"/>
              </a:p>
            </p:txBody>
          </p:sp>
        </mc:Choice>
        <mc:Fallback xmlns="">
          <p:sp>
            <p:nvSpPr>
              <p:cNvPr id="9" name="TextBox 8">
                <a:extLst>
                  <a:ext uri="{FF2B5EF4-FFF2-40B4-BE49-F238E27FC236}">
                    <a16:creationId xmlns:a16="http://schemas.microsoft.com/office/drawing/2014/main" id="{B24412E8-75CB-C1D8-FABA-46D12EFB430B}"/>
                  </a:ext>
                </a:extLst>
              </p:cNvPr>
              <p:cNvSpPr txBox="1">
                <a:spLocks noRot="1" noChangeAspect="1" noMove="1" noResize="1" noEditPoints="1" noAdjustHandles="1" noChangeArrowheads="1" noChangeShapeType="1" noTextEdit="1"/>
              </p:cNvSpPr>
              <p:nvPr/>
            </p:nvSpPr>
            <p:spPr>
              <a:xfrm>
                <a:off x="3782384" y="5312342"/>
                <a:ext cx="4627229" cy="840295"/>
              </a:xfrm>
              <a:prstGeom prst="rect">
                <a:avLst/>
              </a:prstGeom>
              <a:blipFill>
                <a:blip r:embed="rId12"/>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221256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4" grpId="0"/>
      <p:bldP spid="6" grpId="0"/>
      <p:bldP spid="8" grpId="0"/>
      <p:bldP spid="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0D4F12A-6EBC-9D7C-8D80-A1CB57BFA3F1}"/>
              </a:ext>
            </a:extLst>
          </p:cNvPr>
          <p:cNvSpPr>
            <a:spLocks noGrp="1"/>
          </p:cNvSpPr>
          <p:nvPr>
            <p:ph type="title"/>
          </p:nvPr>
        </p:nvSpPr>
        <p:spPr>
          <a:xfrm>
            <a:off x="235527" y="137752"/>
            <a:ext cx="6135776" cy="666605"/>
          </a:xfrm>
        </p:spPr>
        <p:txBody>
          <a:bodyPr>
            <a:normAutofit/>
          </a:bodyPr>
          <a:lstStyle/>
          <a:p>
            <a:r>
              <a:rPr lang="en-US" dirty="0"/>
              <a:t>Logistic Regression</a:t>
            </a:r>
          </a:p>
        </p:txBody>
      </p:sp>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37</a:t>
            </a:fld>
            <a:endParaRPr lang="en-US" dirty="0">
              <a:solidFill>
                <a:schemeClr val="tx1">
                  <a:lumMod val="75000"/>
                </a:schemeClr>
              </a:solidFill>
              <a:latin typeface="Euphemia" panose="020B0503040102020104" pitchFamily="34" charset="0"/>
            </a:endParaRPr>
          </a:p>
        </p:txBody>
      </p:sp>
      <p:sp>
        <p:nvSpPr>
          <p:cNvPr id="34" name="Content Placeholder 2">
            <a:extLst>
              <a:ext uri="{FF2B5EF4-FFF2-40B4-BE49-F238E27FC236}">
                <a16:creationId xmlns:a16="http://schemas.microsoft.com/office/drawing/2014/main" id="{0E6AFD4E-76D3-FC63-F7C4-1A80BABB8131}"/>
              </a:ext>
            </a:extLst>
          </p:cNvPr>
          <p:cNvSpPr txBox="1">
            <a:spLocks/>
          </p:cNvSpPr>
          <p:nvPr/>
        </p:nvSpPr>
        <p:spPr>
          <a:xfrm>
            <a:off x="559003" y="973877"/>
            <a:ext cx="10794797" cy="589559"/>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In Summary:</a:t>
            </a:r>
            <a:endParaRPr lang="en-US" dirty="0"/>
          </a:p>
        </p:txBody>
      </p:sp>
      <p:sp>
        <p:nvSpPr>
          <p:cNvPr id="3" name="Oval 2">
            <a:extLst>
              <a:ext uri="{FF2B5EF4-FFF2-40B4-BE49-F238E27FC236}">
                <a16:creationId xmlns:a16="http://schemas.microsoft.com/office/drawing/2014/main" id="{43517D3D-0A19-5079-0036-26D1E4EAC7B4}"/>
              </a:ext>
            </a:extLst>
          </p:cNvPr>
          <p:cNvSpPr/>
          <p:nvPr/>
        </p:nvSpPr>
        <p:spPr>
          <a:xfrm>
            <a:off x="4667105" y="1304411"/>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X</a:t>
            </a:r>
          </a:p>
        </p:txBody>
      </p:sp>
      <p:sp>
        <p:nvSpPr>
          <p:cNvPr id="6" name="Oval 5">
            <a:extLst>
              <a:ext uri="{FF2B5EF4-FFF2-40B4-BE49-F238E27FC236}">
                <a16:creationId xmlns:a16="http://schemas.microsoft.com/office/drawing/2014/main" id="{5E934A1A-39B0-0914-FD6C-EE0426D217DB}"/>
              </a:ext>
            </a:extLst>
          </p:cNvPr>
          <p:cNvSpPr/>
          <p:nvPr/>
        </p:nvSpPr>
        <p:spPr>
          <a:xfrm>
            <a:off x="5846670" y="1304409"/>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endParaRPr lang="en-GB" dirty="0"/>
          </a:p>
        </p:txBody>
      </p:sp>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86771A63-BD1A-F91B-C97C-DFA95598CB33}"/>
                  </a:ext>
                </a:extLst>
              </p:cNvPr>
              <p:cNvSpPr/>
              <p:nvPr/>
            </p:nvSpPr>
            <p:spPr>
              <a:xfrm>
                <a:off x="7026233" y="1304409"/>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GB" i="1" smtClean="0">
                              <a:solidFill>
                                <a:schemeClr val="bg1"/>
                              </a:solidFill>
                              <a:latin typeface="Cambria Math" panose="02040503050406030204" pitchFamily="18" charset="0"/>
                            </a:rPr>
                          </m:ctrlPr>
                        </m:accPr>
                        <m:e>
                          <m:r>
                            <a:rPr lang="en-GB" b="0" i="1" smtClean="0">
                              <a:solidFill>
                                <a:schemeClr val="bg1"/>
                              </a:solidFill>
                              <a:latin typeface="Cambria Math" panose="02040503050406030204" pitchFamily="18" charset="0"/>
                            </a:rPr>
                            <m:t>𝑦</m:t>
                          </m:r>
                        </m:e>
                      </m:acc>
                    </m:oMath>
                  </m:oMathPara>
                </a14:m>
                <a:endParaRPr lang="en-GB" dirty="0"/>
              </a:p>
            </p:txBody>
          </p:sp>
        </mc:Choice>
        <mc:Fallback xmlns="">
          <p:sp>
            <p:nvSpPr>
              <p:cNvPr id="8" name="Oval 7">
                <a:extLst>
                  <a:ext uri="{FF2B5EF4-FFF2-40B4-BE49-F238E27FC236}">
                    <a16:creationId xmlns:a16="http://schemas.microsoft.com/office/drawing/2014/main" id="{86771A63-BD1A-F91B-C97C-DFA95598CB33}"/>
                  </a:ext>
                </a:extLst>
              </p:cNvPr>
              <p:cNvSpPr>
                <a:spLocks noRot="1" noChangeAspect="1" noMove="1" noResize="1" noEditPoints="1" noAdjustHandles="1" noChangeArrowheads="1" noChangeShapeType="1" noTextEdit="1"/>
              </p:cNvSpPr>
              <p:nvPr/>
            </p:nvSpPr>
            <p:spPr>
              <a:xfrm>
                <a:off x="7026233" y="1304409"/>
                <a:ext cx="432619" cy="447369"/>
              </a:xfrm>
              <a:prstGeom prst="ellipse">
                <a:avLst/>
              </a:prstGeom>
              <a:blipFill>
                <a:blip r:embed="rId3"/>
                <a:stretch>
                  <a:fillRect/>
                </a:stretch>
              </a:blipFill>
            </p:spPr>
            <p:txBody>
              <a:bodyPr/>
              <a:lstStyle/>
              <a:p>
                <a:r>
                  <a:rPr lang="en-GB">
                    <a:noFill/>
                  </a:rPr>
                  <a:t> </a:t>
                </a:r>
              </a:p>
            </p:txBody>
          </p:sp>
        </mc:Fallback>
      </mc:AlternateContent>
      <p:cxnSp>
        <p:nvCxnSpPr>
          <p:cNvPr id="9" name="Straight Arrow Connector 8">
            <a:extLst>
              <a:ext uri="{FF2B5EF4-FFF2-40B4-BE49-F238E27FC236}">
                <a16:creationId xmlns:a16="http://schemas.microsoft.com/office/drawing/2014/main" id="{2081643E-2887-FEB0-8FE9-4E623C519E5F}"/>
              </a:ext>
            </a:extLst>
          </p:cNvPr>
          <p:cNvCxnSpPr>
            <a:cxnSpLocks/>
          </p:cNvCxnSpPr>
          <p:nvPr/>
        </p:nvCxnSpPr>
        <p:spPr>
          <a:xfrm flipV="1">
            <a:off x="5099724" y="1528094"/>
            <a:ext cx="746946" cy="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DFCE581-87ED-E11B-7C31-91BD632DAB84}"/>
              </a:ext>
            </a:extLst>
          </p:cNvPr>
          <p:cNvCxnSpPr>
            <a:cxnSpLocks/>
          </p:cNvCxnSpPr>
          <p:nvPr/>
        </p:nvCxnSpPr>
        <p:spPr>
          <a:xfrm>
            <a:off x="6279288" y="1528094"/>
            <a:ext cx="74694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B33D51ED-AAA0-701A-0249-4E6F3D7D6B4A}"/>
              </a:ext>
            </a:extLst>
          </p:cNvPr>
          <p:cNvSpPr/>
          <p:nvPr/>
        </p:nvSpPr>
        <p:spPr>
          <a:xfrm>
            <a:off x="5336850" y="1266084"/>
            <a:ext cx="272693" cy="2465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w</a:t>
            </a:r>
          </a:p>
        </p:txBody>
      </p:sp>
      <p:cxnSp>
        <p:nvCxnSpPr>
          <p:cNvPr id="14" name="Connector: Curved 13">
            <a:extLst>
              <a:ext uri="{FF2B5EF4-FFF2-40B4-BE49-F238E27FC236}">
                <a16:creationId xmlns:a16="http://schemas.microsoft.com/office/drawing/2014/main" id="{136FD684-F94D-5D5F-5E39-1144735D542B}"/>
              </a:ext>
            </a:extLst>
          </p:cNvPr>
          <p:cNvCxnSpPr>
            <a:cxnSpLocks/>
            <a:stCxn id="8" idx="3"/>
            <a:endCxn id="6" idx="5"/>
          </p:cNvCxnSpPr>
          <p:nvPr/>
        </p:nvCxnSpPr>
        <p:spPr>
          <a:xfrm rot="5400000">
            <a:off x="6652761" y="1249434"/>
            <a:ext cx="12700" cy="873656"/>
          </a:xfrm>
          <a:prstGeom prst="curvedConnector3">
            <a:avLst>
              <a:gd name="adj1" fmla="val 2315874"/>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or: Curved 14">
            <a:extLst>
              <a:ext uri="{FF2B5EF4-FFF2-40B4-BE49-F238E27FC236}">
                <a16:creationId xmlns:a16="http://schemas.microsoft.com/office/drawing/2014/main" id="{ABCD4F59-2791-AEF0-82C7-F3898918712F}"/>
              </a:ext>
            </a:extLst>
          </p:cNvPr>
          <p:cNvCxnSpPr>
            <a:cxnSpLocks/>
            <a:stCxn id="6" idx="3"/>
            <a:endCxn id="3" idx="5"/>
          </p:cNvCxnSpPr>
          <p:nvPr/>
        </p:nvCxnSpPr>
        <p:spPr>
          <a:xfrm rot="5400000">
            <a:off x="5473196" y="1249434"/>
            <a:ext cx="2" cy="873658"/>
          </a:xfrm>
          <a:prstGeom prst="curvedConnector3">
            <a:avLst>
              <a:gd name="adj1" fmla="val 14705900000"/>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Content Placeholder 2">
                <a:extLst>
                  <a:ext uri="{FF2B5EF4-FFF2-40B4-BE49-F238E27FC236}">
                    <a16:creationId xmlns:a16="http://schemas.microsoft.com/office/drawing/2014/main" id="{2823D9BF-E443-1B8E-D33F-107E8EF1A32C}"/>
                  </a:ext>
                </a:extLst>
              </p:cNvPr>
              <p:cNvSpPr txBox="1">
                <a:spLocks/>
              </p:cNvSpPr>
              <p:nvPr/>
            </p:nvSpPr>
            <p:spPr>
              <a:xfrm>
                <a:off x="493623" y="2487383"/>
                <a:ext cx="10794797" cy="972333"/>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2.</a:t>
                </a:r>
                <a:r>
                  <a:rPr lang="en-US" sz="2000" b="1" dirty="0"/>
                  <a:t>Forward Propagation</a:t>
                </a:r>
                <a:r>
                  <a:rPr lang="en-US" sz="2000" dirty="0"/>
                  <a:t>: The Network Calculates:</a:t>
                </a:r>
              </a:p>
              <a:p>
                <a:pPr marL="0" indent="0" algn="ctr">
                  <a:buNone/>
                </a:pPr>
                <a:r>
                  <a:rPr lang="en-US" sz="2000" dirty="0"/>
                  <a:t> </a:t>
                </a:r>
                <a14:m>
                  <m:oMath xmlns:m="http://schemas.openxmlformats.org/officeDocument/2006/math">
                    <m:r>
                      <a:rPr lang="en-US" sz="2000" b="0" i="1" smtClean="0">
                        <a:latin typeface="Cambria Math" panose="02040503050406030204" pitchFamily="18" charset="0"/>
                      </a:rPr>
                      <m:t>𝑍</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𝑊</m:t>
                        </m:r>
                      </m:e>
                      <m:sup>
                        <m:r>
                          <a:rPr lang="en-US" sz="2000" b="0" i="1" smtClean="0">
                            <a:latin typeface="Cambria Math" panose="02040503050406030204" pitchFamily="18" charset="0"/>
                          </a:rPr>
                          <m:t>𝑇</m:t>
                        </m:r>
                      </m:sup>
                    </m:sSup>
                    <m:r>
                      <a:rPr lang="en-US" sz="2000" b="0" i="1" smtClean="0">
                        <a:latin typeface="Cambria Math" panose="02040503050406030204" pitchFamily="18" charset="0"/>
                      </a:rPr>
                      <m:t>𝑋</m:t>
                    </m:r>
                    <m:r>
                      <a:rPr lang="en-US" sz="2000" b="0" i="1" smtClean="0">
                        <a:latin typeface="Cambria Math" panose="02040503050406030204" pitchFamily="18" charset="0"/>
                      </a:rPr>
                      <m:t>+</m:t>
                    </m:r>
                    <m:r>
                      <a:rPr lang="en-US" sz="2000" b="0" i="1" smtClean="0">
                        <a:latin typeface="Cambria Math" panose="02040503050406030204" pitchFamily="18" charset="0"/>
                      </a:rPr>
                      <m:t>𝑏</m:t>
                    </m:r>
                    <m:r>
                      <a:rPr lang="en-US" sz="2000" b="0" i="1" smtClean="0">
                        <a:latin typeface="Cambria Math" panose="02040503050406030204" pitchFamily="18" charset="0"/>
                      </a:rPr>
                      <m:t> ;</m:t>
                    </m:r>
                    <m:r>
                      <a:rPr lang="en-US" sz="2000" b="0" i="1" smtClean="0">
                        <a:latin typeface="Cambria Math" panose="02040503050406030204" pitchFamily="18" charset="0"/>
                      </a:rPr>
                      <m:t>𝐴</m:t>
                    </m:r>
                    <m:r>
                      <a:rPr lang="en-US" sz="2000" b="0" i="1" smtClean="0">
                        <a:latin typeface="Cambria Math" panose="02040503050406030204" pitchFamily="18" charset="0"/>
                      </a:rPr>
                      <m:t>=</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𝑍</m:t>
                        </m:r>
                      </m:e>
                    </m:d>
                    <m:r>
                      <a:rPr lang="en-US" sz="2000" b="0" i="1" smtClean="0">
                        <a:latin typeface="Cambria Math" panose="02040503050406030204" pitchFamily="18" charset="0"/>
                      </a:rPr>
                      <m:t>; </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𝑦</m:t>
                        </m:r>
                      </m:e>
                    </m:acc>
                    <m:r>
                      <a:rPr lang="en-US" sz="2000" b="0" i="1" smtClean="0">
                        <a:latin typeface="Cambria Math" panose="02040503050406030204" pitchFamily="18" charset="0"/>
                      </a:rPr>
                      <m:t>=</m:t>
                    </m:r>
                    <m:r>
                      <a:rPr lang="en-US" sz="2000" b="0" i="1" smtClean="0">
                        <a:latin typeface="Cambria Math" panose="02040503050406030204" pitchFamily="18" charset="0"/>
                      </a:rPr>
                      <m:t>𝐴</m:t>
                    </m:r>
                  </m:oMath>
                </a14:m>
                <a:endParaRPr lang="en-US" dirty="0"/>
              </a:p>
            </p:txBody>
          </p:sp>
        </mc:Choice>
        <mc:Fallback xmlns="">
          <p:sp>
            <p:nvSpPr>
              <p:cNvPr id="18" name="Content Placeholder 2">
                <a:extLst>
                  <a:ext uri="{FF2B5EF4-FFF2-40B4-BE49-F238E27FC236}">
                    <a16:creationId xmlns:a16="http://schemas.microsoft.com/office/drawing/2014/main" id="{2823D9BF-E443-1B8E-D33F-107E8EF1A32C}"/>
                  </a:ext>
                </a:extLst>
              </p:cNvPr>
              <p:cNvSpPr txBox="1">
                <a:spLocks noRot="1" noChangeAspect="1" noMove="1" noResize="1" noEditPoints="1" noAdjustHandles="1" noChangeArrowheads="1" noChangeShapeType="1" noTextEdit="1"/>
              </p:cNvSpPr>
              <p:nvPr/>
            </p:nvSpPr>
            <p:spPr>
              <a:xfrm>
                <a:off x="493623" y="2487383"/>
                <a:ext cx="10794797" cy="972333"/>
              </a:xfrm>
              <a:prstGeom prst="rect">
                <a:avLst/>
              </a:prstGeom>
              <a:blipFill>
                <a:blip r:embed="rId4"/>
                <a:stretch>
                  <a:fillRect l="-621" b="-1250"/>
                </a:stretch>
              </a:blipFill>
            </p:spPr>
            <p:txBody>
              <a:bodyPr/>
              <a:lstStyle/>
              <a:p>
                <a:r>
                  <a:rPr lang="en-GB">
                    <a:noFill/>
                  </a:rPr>
                  <a:t> </a:t>
                </a:r>
              </a:p>
            </p:txBody>
          </p:sp>
        </mc:Fallback>
      </mc:AlternateContent>
      <p:sp>
        <p:nvSpPr>
          <p:cNvPr id="23" name="Content Placeholder 2">
            <a:extLst>
              <a:ext uri="{FF2B5EF4-FFF2-40B4-BE49-F238E27FC236}">
                <a16:creationId xmlns:a16="http://schemas.microsoft.com/office/drawing/2014/main" id="{841AB581-F0BE-BF69-9512-21AC862D19B3}"/>
              </a:ext>
            </a:extLst>
          </p:cNvPr>
          <p:cNvSpPr txBox="1">
            <a:spLocks/>
          </p:cNvSpPr>
          <p:nvPr/>
        </p:nvSpPr>
        <p:spPr>
          <a:xfrm>
            <a:off x="512627" y="3582739"/>
            <a:ext cx="10794797" cy="972333"/>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3.</a:t>
            </a:r>
            <a:r>
              <a:rPr lang="en-US" sz="2000" b="1" dirty="0"/>
              <a:t>Backpropagation</a:t>
            </a:r>
            <a:r>
              <a:rPr lang="en-US" sz="2000" dirty="0"/>
              <a:t>: The network calculates derivatives to </a:t>
            </a:r>
            <a:r>
              <a:rPr lang="en-US" sz="2000" dirty="0" err="1"/>
              <a:t>minimise</a:t>
            </a:r>
            <a:r>
              <a:rPr lang="en-US" sz="2000" dirty="0"/>
              <a:t> the loss function</a:t>
            </a:r>
          </a:p>
          <a:p>
            <a:pPr marL="0" indent="0" algn="ctr">
              <a:buNone/>
            </a:pPr>
            <a:r>
              <a:rPr lang="en-US" sz="2000" dirty="0"/>
              <a:t> </a:t>
            </a:r>
            <a:endParaRPr lang="en-US" dirty="0"/>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0E4B0A2B-7C0B-1B4D-F768-31965B23CAD7}"/>
                  </a:ext>
                </a:extLst>
              </p:cNvPr>
              <p:cNvSpPr txBox="1"/>
              <p:nvPr/>
            </p:nvSpPr>
            <p:spPr>
              <a:xfrm>
                <a:off x="2672692" y="4146835"/>
                <a:ext cx="2271199" cy="5749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𝐽</m:t>
                          </m:r>
                          <m:r>
                            <a:rPr lang="en-US" b="0" i="1" smtClean="0">
                              <a:latin typeface="Cambria Math" panose="02040503050406030204" pitchFamily="18" charset="0"/>
                            </a:rPr>
                            <m:t>)</m:t>
                          </m:r>
                        </m:num>
                        <m:den>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r>
                            <a:rPr lang="en-US" i="1">
                              <a:latin typeface="Cambria Math" panose="02040503050406030204" pitchFamily="18" charset="0"/>
                            </a:rPr>
                            <m:t>(</m:t>
                          </m:r>
                          <m:r>
                            <a:rPr lang="en-US" b="0" i="1" smtClean="0">
                              <a:latin typeface="Cambria Math" panose="02040503050406030204" pitchFamily="18" charset="0"/>
                            </a:rPr>
                            <m:t>𝐽</m:t>
                          </m:r>
                          <m:r>
                            <a:rPr lang="en-US" i="1">
                              <a:latin typeface="Cambria Math" panose="02040503050406030204" pitchFamily="18" charset="0"/>
                            </a:rPr>
                            <m:t>)</m:t>
                          </m:r>
                        </m:num>
                        <m:den>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den>
                      </m:f>
                      <m:f>
                        <m:fPr>
                          <m:ctrlPr>
                            <a:rPr lang="en-US" i="1">
                              <a:latin typeface="Cambria Math" panose="02040503050406030204" pitchFamily="18" charset="0"/>
                            </a:rPr>
                          </m:ctrlPr>
                        </m:fPr>
                        <m:num>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num>
                        <m:den>
                          <m:r>
                            <a:rPr lang="en-US" i="1">
                              <a:latin typeface="Cambria Math" panose="02040503050406030204" pitchFamily="18" charset="0"/>
                            </a:rPr>
                            <m:t>𝑑</m:t>
                          </m:r>
                          <m:r>
                            <a:rPr lang="en-US" b="0" i="1" smtClean="0">
                              <a:latin typeface="Cambria Math" panose="02040503050406030204" pitchFamily="18" charset="0"/>
                            </a:rPr>
                            <m:t>𝐴</m:t>
                          </m:r>
                        </m:den>
                      </m:f>
                      <m:f>
                        <m:fPr>
                          <m:ctrlPr>
                            <a:rPr lang="en-US" i="1" smtClean="0">
                              <a:latin typeface="Cambria Math" panose="02040503050406030204" pitchFamily="18" charset="0"/>
                            </a:rPr>
                          </m:ctrlPr>
                        </m:fPr>
                        <m:num>
                          <m:r>
                            <a:rPr lang="en-US" b="0" i="1" smtClean="0">
                              <a:latin typeface="Cambria Math" panose="02040503050406030204" pitchFamily="18" charset="0"/>
                            </a:rPr>
                            <m:t>𝑑𝐴</m:t>
                          </m:r>
                        </m:num>
                        <m:den>
                          <m:r>
                            <a:rPr lang="en-US" b="0" i="1" smtClean="0">
                              <a:latin typeface="Cambria Math" panose="02040503050406030204" pitchFamily="18" charset="0"/>
                            </a:rPr>
                            <m:t>𝑑𝑍</m:t>
                          </m:r>
                        </m:den>
                      </m:f>
                      <m:f>
                        <m:fPr>
                          <m:ctrlPr>
                            <a:rPr lang="en-US" i="1">
                              <a:latin typeface="Cambria Math" panose="02040503050406030204" pitchFamily="18" charset="0"/>
                            </a:rPr>
                          </m:ctrlPr>
                        </m:fPr>
                        <m:num>
                          <m:r>
                            <a:rPr lang="en-US" i="1">
                              <a:latin typeface="Cambria Math" panose="02040503050406030204" pitchFamily="18" charset="0"/>
                            </a:rPr>
                            <m:t>𝑑𝑍</m:t>
                          </m:r>
                        </m:num>
                        <m:den>
                          <m:r>
                            <a:rPr lang="en-US" i="1">
                              <a:latin typeface="Cambria Math" panose="02040503050406030204" pitchFamily="18" charset="0"/>
                            </a:rPr>
                            <m:t>𝑑</m:t>
                          </m:r>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den>
                      </m:f>
                    </m:oMath>
                  </m:oMathPara>
                </a14:m>
                <a:endParaRPr lang="en-GB" dirty="0"/>
              </a:p>
            </p:txBody>
          </p:sp>
        </mc:Choice>
        <mc:Fallback xmlns="">
          <p:sp>
            <p:nvSpPr>
              <p:cNvPr id="24" name="TextBox 23">
                <a:extLst>
                  <a:ext uri="{FF2B5EF4-FFF2-40B4-BE49-F238E27FC236}">
                    <a16:creationId xmlns:a16="http://schemas.microsoft.com/office/drawing/2014/main" id="{0E4B0A2B-7C0B-1B4D-F768-31965B23CAD7}"/>
                  </a:ext>
                </a:extLst>
              </p:cNvPr>
              <p:cNvSpPr txBox="1">
                <a:spLocks noRot="1" noChangeAspect="1" noMove="1" noResize="1" noEditPoints="1" noAdjustHandles="1" noChangeArrowheads="1" noChangeShapeType="1" noTextEdit="1"/>
              </p:cNvSpPr>
              <p:nvPr/>
            </p:nvSpPr>
            <p:spPr>
              <a:xfrm>
                <a:off x="2672692" y="4146835"/>
                <a:ext cx="2271199" cy="574901"/>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457F8CCD-00C9-51F5-9771-229F8B1BCACA}"/>
                  </a:ext>
                </a:extLst>
              </p:cNvPr>
              <p:cNvSpPr txBox="1"/>
              <p:nvPr/>
            </p:nvSpPr>
            <p:spPr>
              <a:xfrm>
                <a:off x="6784736" y="4146835"/>
                <a:ext cx="2922018" cy="5749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𝑑𝑏</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𝑀𝑆𝐸</m:t>
                          </m:r>
                          <m:r>
                            <a:rPr lang="en-US" i="1">
                              <a:latin typeface="Cambria Math" panose="02040503050406030204" pitchFamily="18" charset="0"/>
                            </a:rPr>
                            <m:t>)</m:t>
                          </m:r>
                        </m:num>
                        <m:den>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den>
                      </m:f>
                      <m:f>
                        <m:fPr>
                          <m:ctrlPr>
                            <a:rPr lang="en-US" i="1">
                              <a:latin typeface="Cambria Math" panose="02040503050406030204" pitchFamily="18" charset="0"/>
                            </a:rPr>
                          </m:ctrlPr>
                        </m:fPr>
                        <m:num>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num>
                        <m:den>
                          <m:r>
                            <a:rPr lang="en-US" i="1">
                              <a:latin typeface="Cambria Math" panose="02040503050406030204" pitchFamily="18" charset="0"/>
                            </a:rPr>
                            <m:t>𝑑</m:t>
                          </m:r>
                          <m:r>
                            <a:rPr lang="en-US" b="0" i="1" smtClean="0">
                              <a:latin typeface="Cambria Math" panose="02040503050406030204" pitchFamily="18" charset="0"/>
                            </a:rPr>
                            <m:t>𝐴</m:t>
                          </m:r>
                        </m:den>
                      </m:f>
                      <m:f>
                        <m:fPr>
                          <m:ctrlPr>
                            <a:rPr lang="en-US" i="1">
                              <a:latin typeface="Cambria Math" panose="02040503050406030204" pitchFamily="18" charset="0"/>
                            </a:rPr>
                          </m:ctrlPr>
                        </m:fPr>
                        <m:num>
                          <m:r>
                            <a:rPr lang="en-US" i="1">
                              <a:latin typeface="Cambria Math" panose="02040503050406030204" pitchFamily="18" charset="0"/>
                            </a:rPr>
                            <m:t>𝑑𝐴</m:t>
                          </m:r>
                        </m:num>
                        <m:den>
                          <m:r>
                            <a:rPr lang="en-US" i="1">
                              <a:latin typeface="Cambria Math" panose="02040503050406030204" pitchFamily="18" charset="0"/>
                            </a:rPr>
                            <m:t>𝑑𝑍</m:t>
                          </m:r>
                        </m:den>
                      </m:f>
                      <m:f>
                        <m:fPr>
                          <m:ctrlPr>
                            <a:rPr lang="en-US" i="1">
                              <a:latin typeface="Cambria Math" panose="02040503050406030204" pitchFamily="18" charset="0"/>
                            </a:rPr>
                          </m:ctrlPr>
                        </m:fPr>
                        <m:num>
                          <m:r>
                            <a:rPr lang="en-US" i="1">
                              <a:latin typeface="Cambria Math" panose="02040503050406030204" pitchFamily="18" charset="0"/>
                            </a:rPr>
                            <m:t>𝑑𝑍</m:t>
                          </m:r>
                        </m:num>
                        <m:den>
                          <m:r>
                            <a:rPr lang="en-US" i="1">
                              <a:latin typeface="Cambria Math" panose="02040503050406030204" pitchFamily="18" charset="0"/>
                            </a:rPr>
                            <m:t>𝑑</m:t>
                          </m:r>
                          <m:r>
                            <a:rPr lang="en-US" b="0" i="1" smtClean="0">
                              <a:latin typeface="Cambria Math" panose="02040503050406030204" pitchFamily="18" charset="0"/>
                            </a:rPr>
                            <m:t>𝑏</m:t>
                          </m:r>
                        </m:den>
                      </m:f>
                    </m:oMath>
                  </m:oMathPara>
                </a14:m>
                <a:endParaRPr lang="en-GB" dirty="0"/>
              </a:p>
            </p:txBody>
          </p:sp>
        </mc:Choice>
        <mc:Fallback xmlns="">
          <p:sp>
            <p:nvSpPr>
              <p:cNvPr id="25" name="TextBox 24">
                <a:extLst>
                  <a:ext uri="{FF2B5EF4-FFF2-40B4-BE49-F238E27FC236}">
                    <a16:creationId xmlns:a16="http://schemas.microsoft.com/office/drawing/2014/main" id="{457F8CCD-00C9-51F5-9771-229F8B1BCACA}"/>
                  </a:ext>
                </a:extLst>
              </p:cNvPr>
              <p:cNvSpPr txBox="1">
                <a:spLocks noRot="1" noChangeAspect="1" noMove="1" noResize="1" noEditPoints="1" noAdjustHandles="1" noChangeArrowheads="1" noChangeShapeType="1" noTextEdit="1"/>
              </p:cNvSpPr>
              <p:nvPr/>
            </p:nvSpPr>
            <p:spPr>
              <a:xfrm>
                <a:off x="6784736" y="4146835"/>
                <a:ext cx="2922018" cy="574901"/>
              </a:xfrm>
              <a:prstGeom prst="rect">
                <a:avLst/>
              </a:prstGeom>
              <a:blipFill>
                <a:blip r:embed="rId6"/>
                <a:stretch>
                  <a:fillRect/>
                </a:stretch>
              </a:blipFill>
            </p:spPr>
            <p:txBody>
              <a:bodyPr/>
              <a:lstStyle/>
              <a:p>
                <a:r>
                  <a:rPr lang="en-GB">
                    <a:noFill/>
                  </a:rPr>
                  <a:t> </a:t>
                </a:r>
              </a:p>
            </p:txBody>
          </p:sp>
        </mc:Fallback>
      </mc:AlternateContent>
      <p:sp>
        <p:nvSpPr>
          <p:cNvPr id="26" name="Content Placeholder 2">
            <a:extLst>
              <a:ext uri="{FF2B5EF4-FFF2-40B4-BE49-F238E27FC236}">
                <a16:creationId xmlns:a16="http://schemas.microsoft.com/office/drawing/2014/main" id="{7F5F7E59-48F1-F6DF-18DD-9157BA07EBAF}"/>
              </a:ext>
            </a:extLst>
          </p:cNvPr>
          <p:cNvSpPr txBox="1">
            <a:spLocks/>
          </p:cNvSpPr>
          <p:nvPr/>
        </p:nvSpPr>
        <p:spPr>
          <a:xfrm>
            <a:off x="512627" y="4751749"/>
            <a:ext cx="10794797" cy="972333"/>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4.</a:t>
            </a:r>
            <a:r>
              <a:rPr lang="en-US" sz="2000" b="1" dirty="0"/>
              <a:t>Update Parameters</a:t>
            </a:r>
            <a:r>
              <a:rPr lang="en-US" sz="2000" dirty="0"/>
              <a:t>: Using the gradients, parameters (</a:t>
            </a:r>
            <a:r>
              <a:rPr lang="en-US" sz="2000" dirty="0" err="1"/>
              <a:t>w,b</a:t>
            </a:r>
            <a:r>
              <a:rPr lang="en-US" sz="2000" dirty="0"/>
              <a:t>) are updated</a:t>
            </a:r>
          </a:p>
          <a:p>
            <a:pPr marL="0" indent="0" algn="ctr">
              <a:buNone/>
            </a:pPr>
            <a:r>
              <a:rPr lang="en-US" sz="2000" dirty="0"/>
              <a:t> </a:t>
            </a:r>
            <a:endParaRPr lang="en-US" dirty="0"/>
          </a:p>
        </p:txBody>
      </p:sp>
      <p:cxnSp>
        <p:nvCxnSpPr>
          <p:cNvPr id="30" name="Straight Arrow Connector 29">
            <a:extLst>
              <a:ext uri="{FF2B5EF4-FFF2-40B4-BE49-F238E27FC236}">
                <a16:creationId xmlns:a16="http://schemas.microsoft.com/office/drawing/2014/main" id="{DC2DF456-53DE-8B32-0081-FAA9676459EC}"/>
              </a:ext>
            </a:extLst>
          </p:cNvPr>
          <p:cNvCxnSpPr>
            <a:endCxn id="13" idx="0"/>
          </p:cNvCxnSpPr>
          <p:nvPr/>
        </p:nvCxnSpPr>
        <p:spPr>
          <a:xfrm>
            <a:off x="5099724" y="971304"/>
            <a:ext cx="373473" cy="294780"/>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5118981-3D13-E226-3870-DD90E3A267D7}"/>
              </a:ext>
            </a:extLst>
          </p:cNvPr>
          <p:cNvCxnSpPr/>
          <p:nvPr/>
        </p:nvCxnSpPr>
        <p:spPr>
          <a:xfrm>
            <a:off x="4289533" y="1272522"/>
            <a:ext cx="373473" cy="294780"/>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4CE24C78-2411-366C-0643-E9A714208E1F}"/>
                  </a:ext>
                </a:extLst>
              </p:cNvPr>
              <p:cNvSpPr txBox="1"/>
              <p:nvPr/>
            </p:nvSpPr>
            <p:spPr>
              <a:xfrm>
                <a:off x="2910071" y="5343199"/>
                <a:ext cx="156619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r>
                        <a:rPr lang="en-US" i="1" smtClean="0">
                          <a:latin typeface="Cambria Math" panose="02040503050406030204" pitchFamily="18" charset="0"/>
                        </a:rPr>
                        <m:t>𝑑</m:t>
                      </m:r>
                      <m:r>
                        <a:rPr lang="en-US" b="0" i="1" smtClean="0">
                          <a:latin typeface="Cambria Math" panose="02040503050406030204" pitchFamily="18" charset="0"/>
                        </a:rPr>
                        <m:t>𝑊</m:t>
                      </m:r>
                    </m:oMath>
                  </m:oMathPara>
                </a14:m>
                <a:endParaRPr lang="en-GB" dirty="0"/>
              </a:p>
            </p:txBody>
          </p:sp>
        </mc:Choice>
        <mc:Fallback xmlns="">
          <p:sp>
            <p:nvSpPr>
              <p:cNvPr id="35" name="TextBox 34">
                <a:extLst>
                  <a:ext uri="{FF2B5EF4-FFF2-40B4-BE49-F238E27FC236}">
                    <a16:creationId xmlns:a16="http://schemas.microsoft.com/office/drawing/2014/main" id="{4CE24C78-2411-366C-0643-E9A714208E1F}"/>
                  </a:ext>
                </a:extLst>
              </p:cNvPr>
              <p:cNvSpPr txBox="1">
                <a:spLocks noRot="1" noChangeAspect="1" noMove="1" noResize="1" noEditPoints="1" noAdjustHandles="1" noChangeArrowheads="1" noChangeShapeType="1" noTextEdit="1"/>
              </p:cNvSpPr>
              <p:nvPr/>
            </p:nvSpPr>
            <p:spPr>
              <a:xfrm>
                <a:off x="2910071" y="5343199"/>
                <a:ext cx="1566198" cy="276999"/>
              </a:xfrm>
              <a:prstGeom prst="rect">
                <a:avLst/>
              </a:prstGeom>
              <a:blipFill>
                <a:blip r:embed="rId7"/>
                <a:stretch>
                  <a:fillRect l="-1556" r="-2724" b="-1111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2EDF1A33-CAF8-2BD4-87C9-E09487A4B05F}"/>
                  </a:ext>
                </a:extLst>
              </p:cNvPr>
              <p:cNvSpPr txBox="1"/>
              <p:nvPr/>
            </p:nvSpPr>
            <p:spPr>
              <a:xfrm>
                <a:off x="6979857" y="5214947"/>
                <a:ext cx="1904176" cy="5275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𝑑𝑏</m:t>
                          </m:r>
                        </m:den>
                      </m:f>
                    </m:oMath>
                  </m:oMathPara>
                </a14:m>
                <a:endParaRPr lang="en-GB" dirty="0"/>
              </a:p>
            </p:txBody>
          </p:sp>
        </mc:Choice>
        <mc:Fallback xmlns="">
          <p:sp>
            <p:nvSpPr>
              <p:cNvPr id="36" name="TextBox 35">
                <a:extLst>
                  <a:ext uri="{FF2B5EF4-FFF2-40B4-BE49-F238E27FC236}">
                    <a16:creationId xmlns:a16="http://schemas.microsoft.com/office/drawing/2014/main" id="{2EDF1A33-CAF8-2BD4-87C9-E09487A4B05F}"/>
                  </a:ext>
                </a:extLst>
              </p:cNvPr>
              <p:cNvSpPr txBox="1">
                <a:spLocks noRot="1" noChangeAspect="1" noMove="1" noResize="1" noEditPoints="1" noAdjustHandles="1" noChangeArrowheads="1" noChangeShapeType="1" noTextEdit="1"/>
              </p:cNvSpPr>
              <p:nvPr/>
            </p:nvSpPr>
            <p:spPr>
              <a:xfrm>
                <a:off x="6979857" y="5214947"/>
                <a:ext cx="1904176" cy="527580"/>
              </a:xfrm>
              <a:prstGeom prst="rect">
                <a:avLst/>
              </a:prstGeom>
              <a:blipFill>
                <a:blip r:embed="rId8"/>
                <a:stretch>
                  <a:fillRect/>
                </a:stretch>
              </a:blipFill>
            </p:spPr>
            <p:txBody>
              <a:bodyPr/>
              <a:lstStyle/>
              <a:p>
                <a:r>
                  <a:rPr lang="en-GB">
                    <a:noFill/>
                  </a:rPr>
                  <a:t> </a:t>
                </a:r>
              </a:p>
            </p:txBody>
          </p:sp>
        </mc:Fallback>
      </mc:AlternateContent>
      <p:sp>
        <p:nvSpPr>
          <p:cNvPr id="4" name="Content Placeholder 2">
            <a:extLst>
              <a:ext uri="{FF2B5EF4-FFF2-40B4-BE49-F238E27FC236}">
                <a16:creationId xmlns:a16="http://schemas.microsoft.com/office/drawing/2014/main" id="{D8D74F85-1D78-F486-5A93-F81731501E74}"/>
              </a:ext>
            </a:extLst>
          </p:cNvPr>
          <p:cNvSpPr txBox="1">
            <a:spLocks/>
          </p:cNvSpPr>
          <p:nvPr/>
        </p:nvSpPr>
        <p:spPr>
          <a:xfrm>
            <a:off x="493622" y="1909677"/>
            <a:ext cx="10794797" cy="609213"/>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1.</a:t>
            </a:r>
            <a:r>
              <a:rPr lang="en-US" sz="2000" b="1" dirty="0"/>
              <a:t>Random </a:t>
            </a:r>
            <a:r>
              <a:rPr lang="en-US" sz="2000" b="1" dirty="0" err="1"/>
              <a:t>Initialisation</a:t>
            </a:r>
            <a:r>
              <a:rPr lang="en-US" sz="2000" b="1" dirty="0"/>
              <a:t>:</a:t>
            </a:r>
            <a:r>
              <a:rPr lang="en-US" sz="2000" dirty="0"/>
              <a:t> Neural Network assigns random values to W and b.</a:t>
            </a:r>
            <a:endParaRPr lang="en-US" dirty="0"/>
          </a:p>
        </p:txBody>
      </p:sp>
      <p:sp>
        <p:nvSpPr>
          <p:cNvPr id="5" name="Content Placeholder 2">
            <a:extLst>
              <a:ext uri="{FF2B5EF4-FFF2-40B4-BE49-F238E27FC236}">
                <a16:creationId xmlns:a16="http://schemas.microsoft.com/office/drawing/2014/main" id="{D39D1D63-BFE8-53E9-E13F-6974DF339F2B}"/>
              </a:ext>
            </a:extLst>
          </p:cNvPr>
          <p:cNvSpPr txBox="1">
            <a:spLocks/>
          </p:cNvSpPr>
          <p:nvPr/>
        </p:nvSpPr>
        <p:spPr>
          <a:xfrm>
            <a:off x="512627" y="5728692"/>
            <a:ext cx="10794797" cy="609213"/>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5.</a:t>
            </a:r>
            <a:r>
              <a:rPr lang="en-US" sz="2000" b="1" dirty="0"/>
              <a:t>Repeat 2-4 for a set number of “Epochs”</a:t>
            </a:r>
            <a:endParaRPr lang="en-US" dirty="0"/>
          </a:p>
        </p:txBody>
      </p:sp>
    </p:spTree>
    <p:extLst>
      <p:ext uri="{BB962C8B-B14F-4D97-AF65-F5344CB8AC3E}">
        <p14:creationId xmlns:p14="http://schemas.microsoft.com/office/powerpoint/2010/main" val="3144214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 presetClass="entr" presetSubtype="0"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childTnLst>
                                </p:cTn>
                              </p:par>
                              <p:par>
                                <p:cTn id="26" presetID="10" presetClass="entr" presetSubtype="0"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8" grpId="0"/>
      <p:bldP spid="23" grpId="0"/>
      <p:bldP spid="24" grpId="0"/>
      <p:bldP spid="25" grpId="0"/>
      <p:bldP spid="26" grpId="0"/>
      <p:bldP spid="35" grpId="0"/>
      <p:bldP spid="36" grpId="0"/>
      <p:bldP spid="4" grpId="0"/>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38</a:t>
            </a:fld>
            <a:endParaRPr lang="en-US" dirty="0">
              <a:solidFill>
                <a:schemeClr val="tx1">
                  <a:lumMod val="75000"/>
                </a:schemeClr>
              </a:solidFill>
              <a:latin typeface="Euphemia" panose="020B0503040102020104" pitchFamily="34" charset="0"/>
            </a:endParaRPr>
          </a:p>
        </p:txBody>
      </p:sp>
      <p:sp>
        <p:nvSpPr>
          <p:cNvPr id="12" name="TextBox 2">
            <a:extLst>
              <a:ext uri="{FF2B5EF4-FFF2-40B4-BE49-F238E27FC236}">
                <a16:creationId xmlns:a16="http://schemas.microsoft.com/office/drawing/2014/main" id="{A7347F02-861B-1E0C-4C6D-9569D527E682}"/>
              </a:ext>
            </a:extLst>
          </p:cNvPr>
          <p:cNvSpPr txBox="1"/>
          <p:nvPr/>
        </p:nvSpPr>
        <p:spPr>
          <a:xfrm>
            <a:off x="0" y="6512209"/>
            <a:ext cx="9605894" cy="24622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000" dirty="0">
                <a:solidFill>
                  <a:schemeClr val="tx1">
                    <a:lumMod val="65000"/>
                  </a:schemeClr>
                </a:solidFill>
                <a:latin typeface="Euphemia" panose="020B0503040102020104" pitchFamily="34" charset="0"/>
                <a:ea typeface="Assistant Light"/>
                <a:cs typeface="Assistant Light"/>
                <a:sym typeface="Assistant Light"/>
              </a:rPr>
              <a:t>Credit: </a:t>
            </a:r>
            <a:r>
              <a:rPr lang="en-GB" sz="1000" dirty="0">
                <a:solidFill>
                  <a:schemeClr val="tx1">
                    <a:lumMod val="65000"/>
                  </a:schemeClr>
                </a:solidFill>
                <a:latin typeface="Euphemia" panose="020B0503040102020104" pitchFamily="34" charset="0"/>
                <a:ea typeface="Assistant Light"/>
                <a:cs typeface="Assistant Light"/>
                <a:sym typeface="Assistant Light"/>
                <a:hlinkClick r:id="rId3">
                  <a:extLst>
                    <a:ext uri="{A12FA001-AC4F-418D-AE19-62706E023703}">
                      <ahyp:hlinkClr xmlns:ahyp="http://schemas.microsoft.com/office/drawing/2018/hyperlinkcolor" val="tx"/>
                    </a:ext>
                  </a:extLst>
                </a:hlinkClick>
              </a:rPr>
              <a:t>https://medium.com/@marcellvollmer/how-to-make-it-simple-to-explain-ai-ml-dl-and-data-science-a49e54d54a12</a:t>
            </a:r>
            <a:r>
              <a:rPr lang="en-GB" sz="1000" dirty="0">
                <a:solidFill>
                  <a:schemeClr val="tx1">
                    <a:lumMod val="65000"/>
                  </a:schemeClr>
                </a:solidFill>
                <a:latin typeface="Euphemia" panose="020B0503040102020104" pitchFamily="34" charset="0"/>
                <a:ea typeface="Assistant Light"/>
                <a:cs typeface="Assistant Light"/>
                <a:sym typeface="Assistant Light"/>
              </a:rPr>
              <a:t> </a:t>
            </a:r>
          </a:p>
        </p:txBody>
      </p:sp>
      <p:sp>
        <p:nvSpPr>
          <p:cNvPr id="4" name="Title 3">
            <a:extLst>
              <a:ext uri="{FF2B5EF4-FFF2-40B4-BE49-F238E27FC236}">
                <a16:creationId xmlns:a16="http://schemas.microsoft.com/office/drawing/2014/main" id="{89A977F2-08B9-B1FD-EC7C-F6BB0981C871}"/>
              </a:ext>
            </a:extLst>
          </p:cNvPr>
          <p:cNvSpPr>
            <a:spLocks noGrp="1"/>
          </p:cNvSpPr>
          <p:nvPr>
            <p:ph type="title"/>
          </p:nvPr>
        </p:nvSpPr>
        <p:spPr/>
        <p:txBody>
          <a:bodyPr/>
          <a:lstStyle/>
          <a:p>
            <a:r>
              <a:rPr lang="en-US" dirty="0"/>
              <a:t>What about General NNs?</a:t>
            </a:r>
            <a:endParaRPr lang="en-GB" dirty="0"/>
          </a:p>
        </p:txBody>
      </p:sp>
      <p:sp>
        <p:nvSpPr>
          <p:cNvPr id="5" name="TextBox 4">
            <a:extLst>
              <a:ext uri="{FF2B5EF4-FFF2-40B4-BE49-F238E27FC236}">
                <a16:creationId xmlns:a16="http://schemas.microsoft.com/office/drawing/2014/main" id="{28A76007-6D9D-D383-1C68-58FEFB26963A}"/>
              </a:ext>
            </a:extLst>
          </p:cNvPr>
          <p:cNvSpPr txBox="1"/>
          <p:nvPr/>
        </p:nvSpPr>
        <p:spPr>
          <a:xfrm>
            <a:off x="2683313" y="1460237"/>
            <a:ext cx="2266967" cy="400110"/>
          </a:xfrm>
          <a:prstGeom prst="rect">
            <a:avLst/>
          </a:prstGeom>
          <a:noFill/>
        </p:spPr>
        <p:txBody>
          <a:bodyPr wrap="none" rtlCol="0">
            <a:spAutoFit/>
          </a:bodyPr>
          <a:lstStyle/>
          <a:p>
            <a:pPr algn="l"/>
            <a:r>
              <a:rPr lang="en-US" sz="2000" dirty="0">
                <a:latin typeface="Arial" panose="020B0604020202020204" pitchFamily="34" charset="0"/>
                <a:cs typeface="Arial" panose="020B0604020202020204" pitchFamily="34" charset="0"/>
              </a:rPr>
              <a:t>Linear Regression</a:t>
            </a:r>
          </a:p>
        </p:txBody>
      </p:sp>
      <mc:AlternateContent xmlns:mc="http://schemas.openxmlformats.org/markup-compatibility/2006" xmlns:a14="http://schemas.microsoft.com/office/drawing/2010/main">
        <mc:Choice Requires="a14">
          <p:sp>
            <p:nvSpPr>
              <p:cNvPr id="20" name="Oval 19">
                <a:extLst>
                  <a:ext uri="{FF2B5EF4-FFF2-40B4-BE49-F238E27FC236}">
                    <a16:creationId xmlns:a16="http://schemas.microsoft.com/office/drawing/2014/main" id="{E938FE02-B97C-ED89-4D25-C100D8A26B67}"/>
                  </a:ext>
                </a:extLst>
              </p:cNvPr>
              <p:cNvSpPr/>
              <p:nvPr/>
            </p:nvSpPr>
            <p:spPr>
              <a:xfrm>
                <a:off x="2250695" y="1948595"/>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GB" dirty="0">
                  <a:solidFill>
                    <a:schemeClr val="bg1"/>
                  </a:solidFill>
                </a:endParaRPr>
              </a:p>
            </p:txBody>
          </p:sp>
        </mc:Choice>
        <mc:Fallback xmlns="">
          <p:sp>
            <p:nvSpPr>
              <p:cNvPr id="20" name="Oval 19">
                <a:extLst>
                  <a:ext uri="{FF2B5EF4-FFF2-40B4-BE49-F238E27FC236}">
                    <a16:creationId xmlns:a16="http://schemas.microsoft.com/office/drawing/2014/main" id="{E938FE02-B97C-ED89-4D25-C100D8A26B67}"/>
                  </a:ext>
                </a:extLst>
              </p:cNvPr>
              <p:cNvSpPr>
                <a:spLocks noRot="1" noChangeAspect="1" noMove="1" noResize="1" noEditPoints="1" noAdjustHandles="1" noChangeArrowheads="1" noChangeShapeType="1" noTextEdit="1"/>
              </p:cNvSpPr>
              <p:nvPr/>
            </p:nvSpPr>
            <p:spPr>
              <a:xfrm>
                <a:off x="2250695" y="1948595"/>
                <a:ext cx="432619" cy="447369"/>
              </a:xfrm>
              <a:prstGeom prst="ellipse">
                <a:avLst/>
              </a:prstGeom>
              <a:blipFill>
                <a:blip r:embed="rId4"/>
                <a:stretch>
                  <a:fillRect/>
                </a:stretch>
              </a:blipFill>
            </p:spPr>
            <p:txBody>
              <a:bodyPr/>
              <a:lstStyle/>
              <a:p>
                <a:r>
                  <a:rPr lang="en-GB">
                    <a:noFill/>
                  </a:rPr>
                  <a:t> </a:t>
                </a:r>
              </a:p>
            </p:txBody>
          </p:sp>
        </mc:Fallback>
      </mc:AlternateContent>
      <p:sp>
        <p:nvSpPr>
          <p:cNvPr id="21" name="Oval 20">
            <a:extLst>
              <a:ext uri="{FF2B5EF4-FFF2-40B4-BE49-F238E27FC236}">
                <a16:creationId xmlns:a16="http://schemas.microsoft.com/office/drawing/2014/main" id="{7ED73853-4CB5-6094-C4B7-89DE7777BF72}"/>
              </a:ext>
            </a:extLst>
          </p:cNvPr>
          <p:cNvSpPr/>
          <p:nvPr/>
        </p:nvSpPr>
        <p:spPr>
          <a:xfrm>
            <a:off x="3453648" y="2722916"/>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Z</a:t>
            </a:r>
            <a:endParaRPr lang="en-GB" dirty="0"/>
          </a:p>
        </p:txBody>
      </p:sp>
      <mc:AlternateContent xmlns:mc="http://schemas.openxmlformats.org/markup-compatibility/2006" xmlns:a14="http://schemas.microsoft.com/office/drawing/2010/main">
        <mc:Choice Requires="a14">
          <p:sp>
            <p:nvSpPr>
              <p:cNvPr id="22" name="Oval 21">
                <a:extLst>
                  <a:ext uri="{FF2B5EF4-FFF2-40B4-BE49-F238E27FC236}">
                    <a16:creationId xmlns:a16="http://schemas.microsoft.com/office/drawing/2014/main" id="{E1076E45-2C1B-59AD-7751-3C75D552DDE7}"/>
                  </a:ext>
                </a:extLst>
              </p:cNvPr>
              <p:cNvSpPr/>
              <p:nvPr/>
            </p:nvSpPr>
            <p:spPr>
              <a:xfrm>
                <a:off x="4633211" y="2722916"/>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GB" i="1" smtClean="0">
                              <a:solidFill>
                                <a:schemeClr val="bg1"/>
                              </a:solidFill>
                              <a:latin typeface="Cambria Math" panose="02040503050406030204" pitchFamily="18" charset="0"/>
                            </a:rPr>
                          </m:ctrlPr>
                        </m:accPr>
                        <m:e>
                          <m:r>
                            <a:rPr lang="en-GB" b="0" i="1" smtClean="0">
                              <a:solidFill>
                                <a:schemeClr val="bg1"/>
                              </a:solidFill>
                              <a:latin typeface="Cambria Math" panose="02040503050406030204" pitchFamily="18" charset="0"/>
                            </a:rPr>
                            <m:t>𝑦</m:t>
                          </m:r>
                        </m:e>
                      </m:acc>
                    </m:oMath>
                  </m:oMathPara>
                </a14:m>
                <a:endParaRPr lang="en-GB" dirty="0"/>
              </a:p>
            </p:txBody>
          </p:sp>
        </mc:Choice>
        <mc:Fallback xmlns="">
          <p:sp>
            <p:nvSpPr>
              <p:cNvPr id="22" name="Oval 21">
                <a:extLst>
                  <a:ext uri="{FF2B5EF4-FFF2-40B4-BE49-F238E27FC236}">
                    <a16:creationId xmlns:a16="http://schemas.microsoft.com/office/drawing/2014/main" id="{E1076E45-2C1B-59AD-7751-3C75D552DDE7}"/>
                  </a:ext>
                </a:extLst>
              </p:cNvPr>
              <p:cNvSpPr>
                <a:spLocks noRot="1" noChangeAspect="1" noMove="1" noResize="1" noEditPoints="1" noAdjustHandles="1" noChangeArrowheads="1" noChangeShapeType="1" noTextEdit="1"/>
              </p:cNvSpPr>
              <p:nvPr/>
            </p:nvSpPr>
            <p:spPr>
              <a:xfrm>
                <a:off x="4633211" y="2722916"/>
                <a:ext cx="432619" cy="447369"/>
              </a:xfrm>
              <a:prstGeom prst="ellipse">
                <a:avLst/>
              </a:prstGeom>
              <a:blipFill>
                <a:blip r:embed="rId5"/>
                <a:stretch>
                  <a:fillRect/>
                </a:stretch>
              </a:blipFill>
            </p:spPr>
            <p:txBody>
              <a:bodyPr/>
              <a:lstStyle/>
              <a:p>
                <a:r>
                  <a:rPr lang="en-GB">
                    <a:noFill/>
                  </a:rPr>
                  <a:t> </a:t>
                </a:r>
              </a:p>
            </p:txBody>
          </p:sp>
        </mc:Fallback>
      </mc:AlternateContent>
      <p:cxnSp>
        <p:nvCxnSpPr>
          <p:cNvPr id="23" name="Straight Arrow Connector 22">
            <a:extLst>
              <a:ext uri="{FF2B5EF4-FFF2-40B4-BE49-F238E27FC236}">
                <a16:creationId xmlns:a16="http://schemas.microsoft.com/office/drawing/2014/main" id="{2FA05D5E-646C-2C29-6E05-83DD981E631E}"/>
              </a:ext>
            </a:extLst>
          </p:cNvPr>
          <p:cNvCxnSpPr>
            <a:cxnSpLocks/>
            <a:stCxn id="20" idx="6"/>
            <a:endCxn id="21" idx="2"/>
          </p:cNvCxnSpPr>
          <p:nvPr/>
        </p:nvCxnSpPr>
        <p:spPr>
          <a:xfrm>
            <a:off x="2683314" y="2172280"/>
            <a:ext cx="770334" cy="7743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5CF7474-5339-C329-0035-8311127095B5}"/>
              </a:ext>
            </a:extLst>
          </p:cNvPr>
          <p:cNvCxnSpPr>
            <a:cxnSpLocks/>
          </p:cNvCxnSpPr>
          <p:nvPr/>
        </p:nvCxnSpPr>
        <p:spPr>
          <a:xfrm>
            <a:off x="3886266" y="2946601"/>
            <a:ext cx="74694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Oval 24">
                <a:extLst>
                  <a:ext uri="{FF2B5EF4-FFF2-40B4-BE49-F238E27FC236}">
                    <a16:creationId xmlns:a16="http://schemas.microsoft.com/office/drawing/2014/main" id="{F9821FAA-250B-EF4D-D383-CAF744B81CE6}"/>
                  </a:ext>
                </a:extLst>
              </p:cNvPr>
              <p:cNvSpPr/>
              <p:nvPr/>
            </p:nvSpPr>
            <p:spPr>
              <a:xfrm>
                <a:off x="2250694" y="3512668"/>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𝑏</m:t>
                      </m:r>
                    </m:oMath>
                  </m:oMathPara>
                </a14:m>
                <a:endParaRPr lang="en-GB" dirty="0">
                  <a:solidFill>
                    <a:schemeClr val="bg1"/>
                  </a:solidFill>
                </a:endParaRPr>
              </a:p>
            </p:txBody>
          </p:sp>
        </mc:Choice>
        <mc:Fallback xmlns="">
          <p:sp>
            <p:nvSpPr>
              <p:cNvPr id="25" name="Oval 24">
                <a:extLst>
                  <a:ext uri="{FF2B5EF4-FFF2-40B4-BE49-F238E27FC236}">
                    <a16:creationId xmlns:a16="http://schemas.microsoft.com/office/drawing/2014/main" id="{F9821FAA-250B-EF4D-D383-CAF744B81CE6}"/>
                  </a:ext>
                </a:extLst>
              </p:cNvPr>
              <p:cNvSpPr>
                <a:spLocks noRot="1" noChangeAspect="1" noMove="1" noResize="1" noEditPoints="1" noAdjustHandles="1" noChangeArrowheads="1" noChangeShapeType="1" noTextEdit="1"/>
              </p:cNvSpPr>
              <p:nvPr/>
            </p:nvSpPr>
            <p:spPr>
              <a:xfrm>
                <a:off x="2250694" y="3512668"/>
                <a:ext cx="432619" cy="447369"/>
              </a:xfrm>
              <a:prstGeom prst="ellipse">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6" name="Oval 25">
                <a:extLst>
                  <a:ext uri="{FF2B5EF4-FFF2-40B4-BE49-F238E27FC236}">
                    <a16:creationId xmlns:a16="http://schemas.microsoft.com/office/drawing/2014/main" id="{A4739122-D5F2-FFDA-1C3C-65848A11F886}"/>
                  </a:ext>
                </a:extLst>
              </p:cNvPr>
              <p:cNvSpPr/>
              <p:nvPr/>
            </p:nvSpPr>
            <p:spPr>
              <a:xfrm>
                <a:off x="2250694" y="2464857"/>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oMath>
                  </m:oMathPara>
                </a14:m>
                <a:endParaRPr lang="en-GB" dirty="0">
                  <a:solidFill>
                    <a:schemeClr val="bg1"/>
                  </a:solidFill>
                </a:endParaRPr>
              </a:p>
            </p:txBody>
          </p:sp>
        </mc:Choice>
        <mc:Fallback xmlns="">
          <p:sp>
            <p:nvSpPr>
              <p:cNvPr id="26" name="Oval 25">
                <a:extLst>
                  <a:ext uri="{FF2B5EF4-FFF2-40B4-BE49-F238E27FC236}">
                    <a16:creationId xmlns:a16="http://schemas.microsoft.com/office/drawing/2014/main" id="{A4739122-D5F2-FFDA-1C3C-65848A11F886}"/>
                  </a:ext>
                </a:extLst>
              </p:cNvPr>
              <p:cNvSpPr>
                <a:spLocks noRot="1" noChangeAspect="1" noMove="1" noResize="1" noEditPoints="1" noAdjustHandles="1" noChangeArrowheads="1" noChangeShapeType="1" noTextEdit="1"/>
              </p:cNvSpPr>
              <p:nvPr/>
            </p:nvSpPr>
            <p:spPr>
              <a:xfrm>
                <a:off x="2250694" y="2464857"/>
                <a:ext cx="432619" cy="447369"/>
              </a:xfrm>
              <a:prstGeom prst="ellipse">
                <a:avLst/>
              </a:prstGeom>
              <a:blipFill>
                <a:blip r:embed="rId7"/>
                <a:stretch>
                  <a:fillRect/>
                </a:stretch>
              </a:blipFill>
            </p:spPr>
            <p:txBody>
              <a:bodyPr/>
              <a:lstStyle/>
              <a:p>
                <a:r>
                  <a:rPr lang="en-GB">
                    <a:noFill/>
                  </a:rPr>
                  <a:t> </a:t>
                </a:r>
              </a:p>
            </p:txBody>
          </p:sp>
        </mc:Fallback>
      </mc:AlternateContent>
      <p:cxnSp>
        <p:nvCxnSpPr>
          <p:cNvPr id="27" name="Straight Arrow Connector 26">
            <a:extLst>
              <a:ext uri="{FF2B5EF4-FFF2-40B4-BE49-F238E27FC236}">
                <a16:creationId xmlns:a16="http://schemas.microsoft.com/office/drawing/2014/main" id="{3A501CE1-8B1A-78A1-5929-5D6625BCBBB1}"/>
              </a:ext>
            </a:extLst>
          </p:cNvPr>
          <p:cNvCxnSpPr>
            <a:cxnSpLocks/>
            <a:stCxn id="26" idx="6"/>
            <a:endCxn id="21" idx="2"/>
          </p:cNvCxnSpPr>
          <p:nvPr/>
        </p:nvCxnSpPr>
        <p:spPr>
          <a:xfrm>
            <a:off x="2683313" y="2688542"/>
            <a:ext cx="770335" cy="258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76E3652-2264-CB84-55B4-A580A4CF8E28}"/>
              </a:ext>
            </a:extLst>
          </p:cNvPr>
          <p:cNvCxnSpPr>
            <a:cxnSpLocks/>
            <a:stCxn id="29" idx="6"/>
            <a:endCxn id="21" idx="2"/>
          </p:cNvCxnSpPr>
          <p:nvPr/>
        </p:nvCxnSpPr>
        <p:spPr>
          <a:xfrm flipV="1">
            <a:off x="2683313" y="2946601"/>
            <a:ext cx="770335" cy="2582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Oval 28">
                <a:extLst>
                  <a:ext uri="{FF2B5EF4-FFF2-40B4-BE49-F238E27FC236}">
                    <a16:creationId xmlns:a16="http://schemas.microsoft.com/office/drawing/2014/main" id="{38EBCB73-15D5-6AC0-0007-81684ED1120A}"/>
                  </a:ext>
                </a:extLst>
              </p:cNvPr>
              <p:cNvSpPr/>
              <p:nvPr/>
            </p:nvSpPr>
            <p:spPr>
              <a:xfrm>
                <a:off x="2250694" y="2981119"/>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𝑛</m:t>
                          </m:r>
                        </m:sub>
                      </m:sSub>
                    </m:oMath>
                  </m:oMathPara>
                </a14:m>
                <a:endParaRPr lang="en-GB" dirty="0">
                  <a:solidFill>
                    <a:schemeClr val="bg1"/>
                  </a:solidFill>
                </a:endParaRPr>
              </a:p>
            </p:txBody>
          </p:sp>
        </mc:Choice>
        <mc:Fallback xmlns="">
          <p:sp>
            <p:nvSpPr>
              <p:cNvPr id="29" name="Oval 28">
                <a:extLst>
                  <a:ext uri="{FF2B5EF4-FFF2-40B4-BE49-F238E27FC236}">
                    <a16:creationId xmlns:a16="http://schemas.microsoft.com/office/drawing/2014/main" id="{38EBCB73-15D5-6AC0-0007-81684ED1120A}"/>
                  </a:ext>
                </a:extLst>
              </p:cNvPr>
              <p:cNvSpPr>
                <a:spLocks noRot="1" noChangeAspect="1" noMove="1" noResize="1" noEditPoints="1" noAdjustHandles="1" noChangeArrowheads="1" noChangeShapeType="1" noTextEdit="1"/>
              </p:cNvSpPr>
              <p:nvPr/>
            </p:nvSpPr>
            <p:spPr>
              <a:xfrm>
                <a:off x="2250694" y="2981119"/>
                <a:ext cx="432619" cy="447369"/>
              </a:xfrm>
              <a:prstGeom prst="ellipse">
                <a:avLst/>
              </a:prstGeom>
              <a:blipFill>
                <a:blip r:embed="rId8"/>
                <a:stretch>
                  <a:fillRect/>
                </a:stretch>
              </a:blipFill>
            </p:spPr>
            <p:txBody>
              <a:bodyPr/>
              <a:lstStyle/>
              <a:p>
                <a:r>
                  <a:rPr lang="en-GB">
                    <a:noFill/>
                  </a:rPr>
                  <a:t> </a:t>
                </a:r>
              </a:p>
            </p:txBody>
          </p:sp>
        </mc:Fallback>
      </mc:AlternateContent>
      <p:cxnSp>
        <p:nvCxnSpPr>
          <p:cNvPr id="30" name="Straight Arrow Connector 29">
            <a:extLst>
              <a:ext uri="{FF2B5EF4-FFF2-40B4-BE49-F238E27FC236}">
                <a16:creationId xmlns:a16="http://schemas.microsoft.com/office/drawing/2014/main" id="{90126404-C56F-E68B-CA53-BB57FA3598DE}"/>
              </a:ext>
            </a:extLst>
          </p:cNvPr>
          <p:cNvCxnSpPr>
            <a:cxnSpLocks/>
            <a:stCxn id="25" idx="6"/>
            <a:endCxn id="21" idx="2"/>
          </p:cNvCxnSpPr>
          <p:nvPr/>
        </p:nvCxnSpPr>
        <p:spPr>
          <a:xfrm flipV="1">
            <a:off x="2683313" y="2946601"/>
            <a:ext cx="770335" cy="7897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98BA2FC3-4FA7-EA9E-A32E-F028B4A5D654}"/>
                  </a:ext>
                </a:extLst>
              </p:cNvPr>
              <p:cNvSpPr txBox="1"/>
              <p:nvPr/>
            </p:nvSpPr>
            <p:spPr>
              <a:xfrm>
                <a:off x="2857062" y="2315592"/>
                <a:ext cx="1578560"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GB" sz="1600" b="0" i="1" smtClean="0">
                              <a:latin typeface="Cambria Math" panose="02040503050406030204" pitchFamily="18" charset="0"/>
                            </a:rPr>
                          </m:ctrlPr>
                        </m:sSupPr>
                        <m:e>
                          <m:r>
                            <a:rPr lang="en-US" sz="1600" b="0" i="1" smtClean="0">
                              <a:latin typeface="Cambria Math" panose="02040503050406030204" pitchFamily="18" charset="0"/>
                            </a:rPr>
                            <m:t>𝑍</m:t>
                          </m:r>
                          <m:r>
                            <a:rPr lang="en-US" sz="1600" b="0" i="1" smtClean="0">
                              <a:latin typeface="Cambria Math" panose="02040503050406030204" pitchFamily="18" charset="0"/>
                            </a:rPr>
                            <m:t>=</m:t>
                          </m:r>
                          <m:r>
                            <a:rPr lang="en-GB" sz="1600" b="0" i="1" smtClean="0">
                              <a:latin typeface="Cambria Math" panose="02040503050406030204" pitchFamily="18" charset="0"/>
                            </a:rPr>
                            <m:t>𝑊</m:t>
                          </m:r>
                        </m:e>
                        <m:sup>
                          <m:r>
                            <a:rPr lang="en-GB" sz="1600" b="0" i="1" smtClean="0">
                              <a:latin typeface="Cambria Math" panose="02040503050406030204" pitchFamily="18" charset="0"/>
                            </a:rPr>
                            <m:t>𝑇</m:t>
                          </m:r>
                        </m:sup>
                      </m:sSup>
                      <m:r>
                        <a:rPr lang="en-GB" sz="1600" b="0" i="1" smtClean="0">
                          <a:latin typeface="Cambria Math" panose="02040503050406030204" pitchFamily="18" charset="0"/>
                        </a:rPr>
                        <m:t>𝑋</m:t>
                      </m:r>
                      <m:r>
                        <a:rPr lang="en-GB" sz="1600" b="0" i="1" smtClean="0">
                          <a:latin typeface="Cambria Math" panose="02040503050406030204" pitchFamily="18" charset="0"/>
                        </a:rPr>
                        <m:t>+</m:t>
                      </m:r>
                      <m:r>
                        <a:rPr lang="en-GB" sz="1600" b="1" i="1" smtClean="0">
                          <a:latin typeface="Cambria Math" panose="02040503050406030204" pitchFamily="18" charset="0"/>
                        </a:rPr>
                        <m:t>𝒃</m:t>
                      </m:r>
                    </m:oMath>
                  </m:oMathPara>
                </a14:m>
                <a:endParaRPr lang="en-GB" sz="1600" dirty="0"/>
              </a:p>
            </p:txBody>
          </p:sp>
        </mc:Choice>
        <mc:Fallback xmlns="">
          <p:sp>
            <p:nvSpPr>
              <p:cNvPr id="31" name="TextBox 30">
                <a:extLst>
                  <a:ext uri="{FF2B5EF4-FFF2-40B4-BE49-F238E27FC236}">
                    <a16:creationId xmlns:a16="http://schemas.microsoft.com/office/drawing/2014/main" id="{98BA2FC3-4FA7-EA9E-A32E-F028B4A5D654}"/>
                  </a:ext>
                </a:extLst>
              </p:cNvPr>
              <p:cNvSpPr txBox="1">
                <a:spLocks noRot="1" noChangeAspect="1" noMove="1" noResize="1" noEditPoints="1" noAdjustHandles="1" noChangeArrowheads="1" noChangeShapeType="1" noTextEdit="1"/>
              </p:cNvSpPr>
              <p:nvPr/>
            </p:nvSpPr>
            <p:spPr>
              <a:xfrm>
                <a:off x="2857062" y="2315592"/>
                <a:ext cx="1578560" cy="338554"/>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92097293-A90D-9FA2-CD41-3B4967F0626F}"/>
                  </a:ext>
                </a:extLst>
              </p:cNvPr>
              <p:cNvSpPr txBox="1"/>
              <p:nvPr/>
            </p:nvSpPr>
            <p:spPr>
              <a:xfrm>
                <a:off x="4060240" y="3205220"/>
                <a:ext cx="1578560" cy="34522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GB" sz="1600" i="1" smtClean="0">
                              <a:solidFill>
                                <a:schemeClr val="tx1"/>
                              </a:solidFill>
                              <a:latin typeface="Cambria Math" panose="02040503050406030204" pitchFamily="18" charset="0"/>
                            </a:rPr>
                          </m:ctrlPr>
                        </m:accPr>
                        <m:e>
                          <m:r>
                            <a:rPr lang="en-GB" sz="1600" i="1">
                              <a:solidFill>
                                <a:schemeClr val="tx1"/>
                              </a:solidFill>
                              <a:latin typeface="Cambria Math" panose="02040503050406030204" pitchFamily="18" charset="0"/>
                            </a:rPr>
                            <m:t>𝑦</m:t>
                          </m:r>
                        </m:e>
                      </m:acc>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𝑍</m:t>
                      </m:r>
                    </m:oMath>
                  </m:oMathPara>
                </a14:m>
                <a:endParaRPr lang="en-GB" sz="1600" dirty="0"/>
              </a:p>
            </p:txBody>
          </p:sp>
        </mc:Choice>
        <mc:Fallback xmlns="">
          <p:sp>
            <p:nvSpPr>
              <p:cNvPr id="32" name="TextBox 31">
                <a:extLst>
                  <a:ext uri="{FF2B5EF4-FFF2-40B4-BE49-F238E27FC236}">
                    <a16:creationId xmlns:a16="http://schemas.microsoft.com/office/drawing/2014/main" id="{92097293-A90D-9FA2-CD41-3B4967F0626F}"/>
                  </a:ext>
                </a:extLst>
              </p:cNvPr>
              <p:cNvSpPr txBox="1">
                <a:spLocks noRot="1" noChangeAspect="1" noMove="1" noResize="1" noEditPoints="1" noAdjustHandles="1" noChangeArrowheads="1" noChangeShapeType="1" noTextEdit="1"/>
              </p:cNvSpPr>
              <p:nvPr/>
            </p:nvSpPr>
            <p:spPr>
              <a:xfrm>
                <a:off x="4060240" y="3205220"/>
                <a:ext cx="1578560" cy="345223"/>
              </a:xfrm>
              <a:prstGeom prst="rect">
                <a:avLst/>
              </a:prstGeom>
              <a:blipFill>
                <a:blip r:embed="rId10"/>
                <a:stretch>
                  <a:fillRect b="-357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6" name="Oval 45">
                <a:extLst>
                  <a:ext uri="{FF2B5EF4-FFF2-40B4-BE49-F238E27FC236}">
                    <a16:creationId xmlns:a16="http://schemas.microsoft.com/office/drawing/2014/main" id="{9EA4A76B-7A75-87DE-A29F-45E8475BC752}"/>
                  </a:ext>
                </a:extLst>
              </p:cNvPr>
              <p:cNvSpPr/>
              <p:nvPr/>
            </p:nvSpPr>
            <p:spPr>
              <a:xfrm>
                <a:off x="6553427" y="1942459"/>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GB" dirty="0">
                  <a:solidFill>
                    <a:schemeClr val="bg1"/>
                  </a:solidFill>
                </a:endParaRPr>
              </a:p>
            </p:txBody>
          </p:sp>
        </mc:Choice>
        <mc:Fallback xmlns="">
          <p:sp>
            <p:nvSpPr>
              <p:cNvPr id="46" name="Oval 45">
                <a:extLst>
                  <a:ext uri="{FF2B5EF4-FFF2-40B4-BE49-F238E27FC236}">
                    <a16:creationId xmlns:a16="http://schemas.microsoft.com/office/drawing/2014/main" id="{9EA4A76B-7A75-87DE-A29F-45E8475BC752}"/>
                  </a:ext>
                </a:extLst>
              </p:cNvPr>
              <p:cNvSpPr>
                <a:spLocks noRot="1" noChangeAspect="1" noMove="1" noResize="1" noEditPoints="1" noAdjustHandles="1" noChangeArrowheads="1" noChangeShapeType="1" noTextEdit="1"/>
              </p:cNvSpPr>
              <p:nvPr/>
            </p:nvSpPr>
            <p:spPr>
              <a:xfrm>
                <a:off x="6553427" y="1942459"/>
                <a:ext cx="432619" cy="447369"/>
              </a:xfrm>
              <a:prstGeom prst="ellipse">
                <a:avLst/>
              </a:prstGeom>
              <a:blipFill>
                <a:blip r:embed="rId11"/>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7" name="Oval 46">
                <a:extLst>
                  <a:ext uri="{FF2B5EF4-FFF2-40B4-BE49-F238E27FC236}">
                    <a16:creationId xmlns:a16="http://schemas.microsoft.com/office/drawing/2014/main" id="{694960A3-F7FF-DA38-7DF0-FFC9DE851195}"/>
                  </a:ext>
                </a:extLst>
              </p:cNvPr>
              <p:cNvSpPr/>
              <p:nvPr/>
            </p:nvSpPr>
            <p:spPr>
              <a:xfrm>
                <a:off x="7756380" y="2648010"/>
                <a:ext cx="717261" cy="548782"/>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𝑍</m:t>
                      </m:r>
                      <m:r>
                        <a:rPr lang="en-US" b="0" i="1" smtClean="0">
                          <a:latin typeface="Cambria Math" panose="02040503050406030204" pitchFamily="18" charset="0"/>
                        </a:rPr>
                        <m:t>)</m:t>
                      </m:r>
                    </m:oMath>
                  </m:oMathPara>
                </a14:m>
                <a:endParaRPr lang="en-GB" dirty="0"/>
              </a:p>
            </p:txBody>
          </p:sp>
        </mc:Choice>
        <mc:Fallback xmlns="">
          <p:sp>
            <p:nvSpPr>
              <p:cNvPr id="47" name="Oval 46">
                <a:extLst>
                  <a:ext uri="{FF2B5EF4-FFF2-40B4-BE49-F238E27FC236}">
                    <a16:creationId xmlns:a16="http://schemas.microsoft.com/office/drawing/2014/main" id="{694960A3-F7FF-DA38-7DF0-FFC9DE851195}"/>
                  </a:ext>
                </a:extLst>
              </p:cNvPr>
              <p:cNvSpPr>
                <a:spLocks noRot="1" noChangeAspect="1" noMove="1" noResize="1" noEditPoints="1" noAdjustHandles="1" noChangeArrowheads="1" noChangeShapeType="1" noTextEdit="1"/>
              </p:cNvSpPr>
              <p:nvPr/>
            </p:nvSpPr>
            <p:spPr>
              <a:xfrm>
                <a:off x="7756380" y="2648010"/>
                <a:ext cx="717261" cy="548782"/>
              </a:xfrm>
              <a:prstGeom prst="ellipse">
                <a:avLst/>
              </a:prstGeom>
              <a:blipFill>
                <a:blip r:embed="rId1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Oval 47">
                <a:extLst>
                  <a:ext uri="{FF2B5EF4-FFF2-40B4-BE49-F238E27FC236}">
                    <a16:creationId xmlns:a16="http://schemas.microsoft.com/office/drawing/2014/main" id="{3B0A324C-064B-22DE-0479-5A8A5D8263E2}"/>
                  </a:ext>
                </a:extLst>
              </p:cNvPr>
              <p:cNvSpPr/>
              <p:nvPr/>
            </p:nvSpPr>
            <p:spPr>
              <a:xfrm>
                <a:off x="9190902" y="2682405"/>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GB" i="1" smtClean="0">
                              <a:solidFill>
                                <a:schemeClr val="bg1"/>
                              </a:solidFill>
                              <a:latin typeface="Cambria Math" panose="02040503050406030204" pitchFamily="18" charset="0"/>
                            </a:rPr>
                          </m:ctrlPr>
                        </m:accPr>
                        <m:e>
                          <m:r>
                            <a:rPr lang="en-GB" b="0" i="1" smtClean="0">
                              <a:solidFill>
                                <a:schemeClr val="bg1"/>
                              </a:solidFill>
                              <a:latin typeface="Cambria Math" panose="02040503050406030204" pitchFamily="18" charset="0"/>
                            </a:rPr>
                            <m:t>𝑦</m:t>
                          </m:r>
                        </m:e>
                      </m:acc>
                    </m:oMath>
                  </m:oMathPara>
                </a14:m>
                <a:endParaRPr lang="en-GB" dirty="0"/>
              </a:p>
            </p:txBody>
          </p:sp>
        </mc:Choice>
        <mc:Fallback xmlns="">
          <p:sp>
            <p:nvSpPr>
              <p:cNvPr id="48" name="Oval 47">
                <a:extLst>
                  <a:ext uri="{FF2B5EF4-FFF2-40B4-BE49-F238E27FC236}">
                    <a16:creationId xmlns:a16="http://schemas.microsoft.com/office/drawing/2014/main" id="{3B0A324C-064B-22DE-0479-5A8A5D8263E2}"/>
                  </a:ext>
                </a:extLst>
              </p:cNvPr>
              <p:cNvSpPr>
                <a:spLocks noRot="1" noChangeAspect="1" noMove="1" noResize="1" noEditPoints="1" noAdjustHandles="1" noChangeArrowheads="1" noChangeShapeType="1" noTextEdit="1"/>
              </p:cNvSpPr>
              <p:nvPr/>
            </p:nvSpPr>
            <p:spPr>
              <a:xfrm>
                <a:off x="9190902" y="2682405"/>
                <a:ext cx="432619" cy="447369"/>
              </a:xfrm>
              <a:prstGeom prst="ellipse">
                <a:avLst/>
              </a:prstGeom>
              <a:blipFill>
                <a:blip r:embed="rId13"/>
                <a:stretch>
                  <a:fillRect/>
                </a:stretch>
              </a:blipFill>
            </p:spPr>
            <p:txBody>
              <a:bodyPr/>
              <a:lstStyle/>
              <a:p>
                <a:r>
                  <a:rPr lang="en-GB">
                    <a:noFill/>
                  </a:rPr>
                  <a:t> </a:t>
                </a:r>
              </a:p>
            </p:txBody>
          </p:sp>
        </mc:Fallback>
      </mc:AlternateContent>
      <p:cxnSp>
        <p:nvCxnSpPr>
          <p:cNvPr id="49" name="Straight Arrow Connector 48">
            <a:extLst>
              <a:ext uri="{FF2B5EF4-FFF2-40B4-BE49-F238E27FC236}">
                <a16:creationId xmlns:a16="http://schemas.microsoft.com/office/drawing/2014/main" id="{005437CF-D511-4298-6419-44C9D6087BAC}"/>
              </a:ext>
            </a:extLst>
          </p:cNvPr>
          <p:cNvCxnSpPr>
            <a:cxnSpLocks/>
            <a:stCxn id="46" idx="6"/>
            <a:endCxn id="47" idx="2"/>
          </p:cNvCxnSpPr>
          <p:nvPr/>
        </p:nvCxnSpPr>
        <p:spPr>
          <a:xfrm>
            <a:off x="6986046" y="2166144"/>
            <a:ext cx="770334" cy="7562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4F41565E-2093-E346-2276-05BF41A512AD}"/>
              </a:ext>
            </a:extLst>
          </p:cNvPr>
          <p:cNvCxnSpPr>
            <a:cxnSpLocks/>
          </p:cNvCxnSpPr>
          <p:nvPr/>
        </p:nvCxnSpPr>
        <p:spPr>
          <a:xfrm>
            <a:off x="8473641" y="2906090"/>
            <a:ext cx="74694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Oval 50">
                <a:extLst>
                  <a:ext uri="{FF2B5EF4-FFF2-40B4-BE49-F238E27FC236}">
                    <a16:creationId xmlns:a16="http://schemas.microsoft.com/office/drawing/2014/main" id="{E876381C-5F3E-D324-661F-78EF8CBBE6DE}"/>
                  </a:ext>
                </a:extLst>
              </p:cNvPr>
              <p:cNvSpPr/>
              <p:nvPr/>
            </p:nvSpPr>
            <p:spPr>
              <a:xfrm>
                <a:off x="6553426" y="3506532"/>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𝑏</m:t>
                      </m:r>
                    </m:oMath>
                  </m:oMathPara>
                </a14:m>
                <a:endParaRPr lang="en-GB" dirty="0">
                  <a:solidFill>
                    <a:schemeClr val="bg1"/>
                  </a:solidFill>
                </a:endParaRPr>
              </a:p>
            </p:txBody>
          </p:sp>
        </mc:Choice>
        <mc:Fallback xmlns="">
          <p:sp>
            <p:nvSpPr>
              <p:cNvPr id="51" name="Oval 50">
                <a:extLst>
                  <a:ext uri="{FF2B5EF4-FFF2-40B4-BE49-F238E27FC236}">
                    <a16:creationId xmlns:a16="http://schemas.microsoft.com/office/drawing/2014/main" id="{E876381C-5F3E-D324-661F-78EF8CBBE6DE}"/>
                  </a:ext>
                </a:extLst>
              </p:cNvPr>
              <p:cNvSpPr>
                <a:spLocks noRot="1" noChangeAspect="1" noMove="1" noResize="1" noEditPoints="1" noAdjustHandles="1" noChangeArrowheads="1" noChangeShapeType="1" noTextEdit="1"/>
              </p:cNvSpPr>
              <p:nvPr/>
            </p:nvSpPr>
            <p:spPr>
              <a:xfrm>
                <a:off x="6553426" y="3506532"/>
                <a:ext cx="432619" cy="447369"/>
              </a:xfrm>
              <a:prstGeom prst="ellipse">
                <a:avLst/>
              </a:prstGeom>
              <a:blipFill>
                <a:blip r:embed="rId1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2" name="Oval 51">
                <a:extLst>
                  <a:ext uri="{FF2B5EF4-FFF2-40B4-BE49-F238E27FC236}">
                    <a16:creationId xmlns:a16="http://schemas.microsoft.com/office/drawing/2014/main" id="{EB4B20C9-21CC-E1E6-1F09-1C3141B32D98}"/>
                  </a:ext>
                </a:extLst>
              </p:cNvPr>
              <p:cNvSpPr/>
              <p:nvPr/>
            </p:nvSpPr>
            <p:spPr>
              <a:xfrm>
                <a:off x="6553426" y="2458721"/>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a:solidFill>
                            <a:schemeClr val="bg1"/>
                          </a:solidFill>
                          <a:latin typeface="Cambria Math" panose="02040503050406030204" pitchFamily="18" charset="0"/>
                        </a:rPr>
                        <m:t>⋮</m:t>
                      </m:r>
                    </m:oMath>
                  </m:oMathPara>
                </a14:m>
                <a:endParaRPr lang="en-GB" dirty="0">
                  <a:solidFill>
                    <a:schemeClr val="bg1"/>
                  </a:solidFill>
                </a:endParaRPr>
              </a:p>
            </p:txBody>
          </p:sp>
        </mc:Choice>
        <mc:Fallback xmlns="">
          <p:sp>
            <p:nvSpPr>
              <p:cNvPr id="52" name="Oval 51">
                <a:extLst>
                  <a:ext uri="{FF2B5EF4-FFF2-40B4-BE49-F238E27FC236}">
                    <a16:creationId xmlns:a16="http://schemas.microsoft.com/office/drawing/2014/main" id="{EB4B20C9-21CC-E1E6-1F09-1C3141B32D98}"/>
                  </a:ext>
                </a:extLst>
              </p:cNvPr>
              <p:cNvSpPr>
                <a:spLocks noRot="1" noChangeAspect="1" noMove="1" noResize="1" noEditPoints="1" noAdjustHandles="1" noChangeArrowheads="1" noChangeShapeType="1" noTextEdit="1"/>
              </p:cNvSpPr>
              <p:nvPr/>
            </p:nvSpPr>
            <p:spPr>
              <a:xfrm>
                <a:off x="6553426" y="2458721"/>
                <a:ext cx="432619" cy="447369"/>
              </a:xfrm>
              <a:prstGeom prst="ellipse">
                <a:avLst/>
              </a:prstGeom>
              <a:blipFill>
                <a:blip r:embed="rId15"/>
                <a:stretch>
                  <a:fillRect/>
                </a:stretch>
              </a:blipFill>
            </p:spPr>
            <p:txBody>
              <a:bodyPr/>
              <a:lstStyle/>
              <a:p>
                <a:r>
                  <a:rPr lang="en-GB">
                    <a:noFill/>
                  </a:rPr>
                  <a:t> </a:t>
                </a:r>
              </a:p>
            </p:txBody>
          </p:sp>
        </mc:Fallback>
      </mc:AlternateContent>
      <p:cxnSp>
        <p:nvCxnSpPr>
          <p:cNvPr id="53" name="Straight Arrow Connector 52">
            <a:extLst>
              <a:ext uri="{FF2B5EF4-FFF2-40B4-BE49-F238E27FC236}">
                <a16:creationId xmlns:a16="http://schemas.microsoft.com/office/drawing/2014/main" id="{5BADE465-FFEF-5F27-1286-CAB5236B531F}"/>
              </a:ext>
            </a:extLst>
          </p:cNvPr>
          <p:cNvCxnSpPr>
            <a:cxnSpLocks/>
            <a:stCxn id="52" idx="6"/>
            <a:endCxn id="47" idx="2"/>
          </p:cNvCxnSpPr>
          <p:nvPr/>
        </p:nvCxnSpPr>
        <p:spPr>
          <a:xfrm>
            <a:off x="6986045" y="2682406"/>
            <a:ext cx="770335" cy="2399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41CE8A20-9706-52C9-AEA7-092CE45646C4}"/>
              </a:ext>
            </a:extLst>
          </p:cNvPr>
          <p:cNvCxnSpPr>
            <a:cxnSpLocks/>
            <a:stCxn id="55" idx="6"/>
            <a:endCxn id="47" idx="2"/>
          </p:cNvCxnSpPr>
          <p:nvPr/>
        </p:nvCxnSpPr>
        <p:spPr>
          <a:xfrm flipV="1">
            <a:off x="6986045" y="2922401"/>
            <a:ext cx="770335" cy="2762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Oval 54">
                <a:extLst>
                  <a:ext uri="{FF2B5EF4-FFF2-40B4-BE49-F238E27FC236}">
                    <a16:creationId xmlns:a16="http://schemas.microsoft.com/office/drawing/2014/main" id="{752A64E0-CD0D-AEFD-CFC1-67006790A50B}"/>
                  </a:ext>
                </a:extLst>
              </p:cNvPr>
              <p:cNvSpPr/>
              <p:nvPr/>
            </p:nvSpPr>
            <p:spPr>
              <a:xfrm>
                <a:off x="6553426" y="2974983"/>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𝑛</m:t>
                          </m:r>
                        </m:sub>
                      </m:sSub>
                    </m:oMath>
                  </m:oMathPara>
                </a14:m>
                <a:endParaRPr lang="en-GB" dirty="0">
                  <a:solidFill>
                    <a:schemeClr val="bg1"/>
                  </a:solidFill>
                </a:endParaRPr>
              </a:p>
            </p:txBody>
          </p:sp>
        </mc:Choice>
        <mc:Fallback xmlns="">
          <p:sp>
            <p:nvSpPr>
              <p:cNvPr id="55" name="Oval 54">
                <a:extLst>
                  <a:ext uri="{FF2B5EF4-FFF2-40B4-BE49-F238E27FC236}">
                    <a16:creationId xmlns:a16="http://schemas.microsoft.com/office/drawing/2014/main" id="{752A64E0-CD0D-AEFD-CFC1-67006790A50B}"/>
                  </a:ext>
                </a:extLst>
              </p:cNvPr>
              <p:cNvSpPr>
                <a:spLocks noRot="1" noChangeAspect="1" noMove="1" noResize="1" noEditPoints="1" noAdjustHandles="1" noChangeArrowheads="1" noChangeShapeType="1" noTextEdit="1"/>
              </p:cNvSpPr>
              <p:nvPr/>
            </p:nvSpPr>
            <p:spPr>
              <a:xfrm>
                <a:off x="6553426" y="2974983"/>
                <a:ext cx="432619" cy="447369"/>
              </a:xfrm>
              <a:prstGeom prst="ellipse">
                <a:avLst/>
              </a:prstGeom>
              <a:blipFill>
                <a:blip r:embed="rId16"/>
                <a:stretch>
                  <a:fillRect/>
                </a:stretch>
              </a:blipFill>
            </p:spPr>
            <p:txBody>
              <a:bodyPr/>
              <a:lstStyle/>
              <a:p>
                <a:r>
                  <a:rPr lang="en-GB">
                    <a:noFill/>
                  </a:rPr>
                  <a:t> </a:t>
                </a:r>
              </a:p>
            </p:txBody>
          </p:sp>
        </mc:Fallback>
      </mc:AlternateContent>
      <p:cxnSp>
        <p:nvCxnSpPr>
          <p:cNvPr id="56" name="Straight Arrow Connector 55">
            <a:extLst>
              <a:ext uri="{FF2B5EF4-FFF2-40B4-BE49-F238E27FC236}">
                <a16:creationId xmlns:a16="http://schemas.microsoft.com/office/drawing/2014/main" id="{2C3737C4-30DB-2AAD-9E75-68744C5926A2}"/>
              </a:ext>
            </a:extLst>
          </p:cNvPr>
          <p:cNvCxnSpPr>
            <a:cxnSpLocks/>
            <a:stCxn id="51" idx="6"/>
            <a:endCxn id="47" idx="2"/>
          </p:cNvCxnSpPr>
          <p:nvPr/>
        </p:nvCxnSpPr>
        <p:spPr>
          <a:xfrm flipV="1">
            <a:off x="6986045" y="2922401"/>
            <a:ext cx="770335" cy="8078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D2FED0EE-9B10-7A26-1716-964850B8E551}"/>
                  </a:ext>
                </a:extLst>
              </p:cNvPr>
              <p:cNvSpPr txBox="1"/>
              <p:nvPr/>
            </p:nvSpPr>
            <p:spPr>
              <a:xfrm>
                <a:off x="7159794" y="2309456"/>
                <a:ext cx="1578560"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GB" sz="1600" b="0" i="1" smtClean="0">
                              <a:latin typeface="Cambria Math" panose="02040503050406030204" pitchFamily="18" charset="0"/>
                            </a:rPr>
                          </m:ctrlPr>
                        </m:sSupPr>
                        <m:e>
                          <m:r>
                            <a:rPr lang="en-US" sz="1600" b="0" i="1" smtClean="0">
                              <a:latin typeface="Cambria Math" panose="02040503050406030204" pitchFamily="18" charset="0"/>
                            </a:rPr>
                            <m:t>𝑍</m:t>
                          </m:r>
                          <m:r>
                            <a:rPr lang="en-US" sz="1600" b="0" i="1" smtClean="0">
                              <a:latin typeface="Cambria Math" panose="02040503050406030204" pitchFamily="18" charset="0"/>
                            </a:rPr>
                            <m:t>=</m:t>
                          </m:r>
                          <m:r>
                            <a:rPr lang="en-GB" sz="1600" b="0" i="1" smtClean="0">
                              <a:latin typeface="Cambria Math" panose="02040503050406030204" pitchFamily="18" charset="0"/>
                            </a:rPr>
                            <m:t>𝑊</m:t>
                          </m:r>
                        </m:e>
                        <m:sup>
                          <m:r>
                            <a:rPr lang="en-GB" sz="1600" b="0" i="1" smtClean="0">
                              <a:latin typeface="Cambria Math" panose="02040503050406030204" pitchFamily="18" charset="0"/>
                            </a:rPr>
                            <m:t>𝑇</m:t>
                          </m:r>
                        </m:sup>
                      </m:sSup>
                      <m:r>
                        <a:rPr lang="en-GB" sz="1600" b="0" i="1" smtClean="0">
                          <a:latin typeface="Cambria Math" panose="02040503050406030204" pitchFamily="18" charset="0"/>
                        </a:rPr>
                        <m:t>𝑋</m:t>
                      </m:r>
                      <m:r>
                        <a:rPr lang="en-GB" sz="1600" b="0" i="1" smtClean="0">
                          <a:latin typeface="Cambria Math" panose="02040503050406030204" pitchFamily="18" charset="0"/>
                        </a:rPr>
                        <m:t>+</m:t>
                      </m:r>
                      <m:r>
                        <a:rPr lang="en-GB" sz="1600" b="1" i="1" smtClean="0">
                          <a:latin typeface="Cambria Math" panose="02040503050406030204" pitchFamily="18" charset="0"/>
                        </a:rPr>
                        <m:t>𝒃</m:t>
                      </m:r>
                    </m:oMath>
                  </m:oMathPara>
                </a14:m>
                <a:endParaRPr lang="en-GB" sz="1600" dirty="0"/>
              </a:p>
            </p:txBody>
          </p:sp>
        </mc:Choice>
        <mc:Fallback xmlns="">
          <p:sp>
            <p:nvSpPr>
              <p:cNvPr id="57" name="TextBox 56">
                <a:extLst>
                  <a:ext uri="{FF2B5EF4-FFF2-40B4-BE49-F238E27FC236}">
                    <a16:creationId xmlns:a16="http://schemas.microsoft.com/office/drawing/2014/main" id="{D2FED0EE-9B10-7A26-1716-964850B8E551}"/>
                  </a:ext>
                </a:extLst>
              </p:cNvPr>
              <p:cNvSpPr txBox="1">
                <a:spLocks noRot="1" noChangeAspect="1" noMove="1" noResize="1" noEditPoints="1" noAdjustHandles="1" noChangeArrowheads="1" noChangeShapeType="1" noTextEdit="1"/>
              </p:cNvSpPr>
              <p:nvPr/>
            </p:nvSpPr>
            <p:spPr>
              <a:xfrm>
                <a:off x="7159794" y="2309456"/>
                <a:ext cx="1578560" cy="338554"/>
              </a:xfrm>
              <a:prstGeom prst="rect">
                <a:avLst/>
              </a:prstGeom>
              <a:blipFill>
                <a:blip r:embed="rId1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5ACFB07E-B931-5174-8E0A-B27F7C25EF98}"/>
                  </a:ext>
                </a:extLst>
              </p:cNvPr>
              <p:cNvSpPr txBox="1"/>
              <p:nvPr/>
            </p:nvSpPr>
            <p:spPr>
              <a:xfrm>
                <a:off x="8617931" y="3124575"/>
                <a:ext cx="1578560" cy="34522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GB" sz="1600" i="1" smtClean="0">
                              <a:solidFill>
                                <a:schemeClr val="tx1"/>
                              </a:solidFill>
                              <a:latin typeface="Cambria Math" panose="02040503050406030204" pitchFamily="18" charset="0"/>
                            </a:rPr>
                          </m:ctrlPr>
                        </m:accPr>
                        <m:e>
                          <m:r>
                            <a:rPr lang="en-GB" sz="1600" i="1">
                              <a:solidFill>
                                <a:schemeClr val="tx1"/>
                              </a:solidFill>
                              <a:latin typeface="Cambria Math" panose="02040503050406030204" pitchFamily="18" charset="0"/>
                            </a:rPr>
                            <m:t>𝑦</m:t>
                          </m:r>
                        </m:e>
                      </m:acc>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𝑔</m:t>
                      </m:r>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𝑍</m:t>
                      </m:r>
                      <m:r>
                        <a:rPr lang="en-US" sz="1600" b="0" i="1" smtClean="0">
                          <a:solidFill>
                            <a:schemeClr val="tx1"/>
                          </a:solidFill>
                          <a:latin typeface="Cambria Math" panose="02040503050406030204" pitchFamily="18" charset="0"/>
                        </a:rPr>
                        <m:t>)</m:t>
                      </m:r>
                    </m:oMath>
                  </m:oMathPara>
                </a14:m>
                <a:endParaRPr lang="en-GB" sz="1600" dirty="0"/>
              </a:p>
            </p:txBody>
          </p:sp>
        </mc:Choice>
        <mc:Fallback xmlns="">
          <p:sp>
            <p:nvSpPr>
              <p:cNvPr id="67" name="TextBox 66">
                <a:extLst>
                  <a:ext uri="{FF2B5EF4-FFF2-40B4-BE49-F238E27FC236}">
                    <a16:creationId xmlns:a16="http://schemas.microsoft.com/office/drawing/2014/main" id="{5ACFB07E-B931-5174-8E0A-B27F7C25EF98}"/>
                  </a:ext>
                </a:extLst>
              </p:cNvPr>
              <p:cNvSpPr txBox="1">
                <a:spLocks noRot="1" noChangeAspect="1" noMove="1" noResize="1" noEditPoints="1" noAdjustHandles="1" noChangeArrowheads="1" noChangeShapeType="1" noTextEdit="1"/>
              </p:cNvSpPr>
              <p:nvPr/>
            </p:nvSpPr>
            <p:spPr>
              <a:xfrm>
                <a:off x="8617931" y="3124575"/>
                <a:ext cx="1578560" cy="345223"/>
              </a:xfrm>
              <a:prstGeom prst="rect">
                <a:avLst/>
              </a:prstGeom>
              <a:blipFill>
                <a:blip r:embed="rId18"/>
                <a:stretch>
                  <a:fillRect b="-10714"/>
                </a:stretch>
              </a:blipFill>
            </p:spPr>
            <p:txBody>
              <a:bodyPr/>
              <a:lstStyle/>
              <a:p>
                <a:r>
                  <a:rPr lang="en-GB">
                    <a:noFill/>
                  </a:rPr>
                  <a:t> </a:t>
                </a:r>
              </a:p>
            </p:txBody>
          </p:sp>
        </mc:Fallback>
      </mc:AlternateContent>
      <p:sp>
        <p:nvSpPr>
          <p:cNvPr id="3" name="TextBox 2">
            <a:extLst>
              <a:ext uri="{FF2B5EF4-FFF2-40B4-BE49-F238E27FC236}">
                <a16:creationId xmlns:a16="http://schemas.microsoft.com/office/drawing/2014/main" id="{E36B9348-AED2-E2AE-2807-1883358061FD}"/>
              </a:ext>
            </a:extLst>
          </p:cNvPr>
          <p:cNvSpPr txBox="1"/>
          <p:nvPr/>
        </p:nvSpPr>
        <p:spPr>
          <a:xfrm>
            <a:off x="6384767" y="1443192"/>
            <a:ext cx="4177747" cy="400110"/>
          </a:xfrm>
          <a:prstGeom prst="rect">
            <a:avLst/>
          </a:prstGeom>
          <a:noFill/>
        </p:spPr>
        <p:txBody>
          <a:bodyPr wrap="none" rtlCol="0">
            <a:spAutoFit/>
          </a:bodyPr>
          <a:lstStyle/>
          <a:p>
            <a:pPr algn="l"/>
            <a:r>
              <a:rPr lang="en-US" sz="2000" dirty="0">
                <a:latin typeface="Arial" panose="020B0604020202020204" pitchFamily="34" charset="0"/>
                <a:cs typeface="Arial" panose="020B0604020202020204" pitchFamily="34" charset="0"/>
              </a:rPr>
              <a:t>Logistic Regression (Classification)</a:t>
            </a:r>
          </a:p>
        </p:txBody>
      </p:sp>
      <p:sp>
        <p:nvSpPr>
          <p:cNvPr id="6" name="TextBox 5">
            <a:extLst>
              <a:ext uri="{FF2B5EF4-FFF2-40B4-BE49-F238E27FC236}">
                <a16:creationId xmlns:a16="http://schemas.microsoft.com/office/drawing/2014/main" id="{CDD45BC4-0009-00A1-4A76-E637E8DAC1AF}"/>
              </a:ext>
            </a:extLst>
          </p:cNvPr>
          <p:cNvSpPr txBox="1"/>
          <p:nvPr/>
        </p:nvSpPr>
        <p:spPr>
          <a:xfrm>
            <a:off x="594439" y="4301396"/>
            <a:ext cx="10759361" cy="400110"/>
          </a:xfrm>
          <a:prstGeom prst="rect">
            <a:avLst/>
          </a:prstGeom>
          <a:noFill/>
        </p:spPr>
        <p:txBody>
          <a:bodyPr wrap="square" rtlCol="0">
            <a:spAutoFit/>
          </a:bodyPr>
          <a:lstStyle/>
          <a:p>
            <a:pPr algn="l"/>
            <a:r>
              <a:rPr lang="en-US" sz="2000" dirty="0">
                <a:latin typeface="Arial" panose="020B0604020202020204" pitchFamily="34" charset="0"/>
                <a:cs typeface="Arial" panose="020B0604020202020204" pitchFamily="34" charset="0"/>
              </a:rPr>
              <a:t>See that a neural network can function as a regressor or a classifier</a:t>
            </a:r>
          </a:p>
        </p:txBody>
      </p:sp>
      <p:sp>
        <p:nvSpPr>
          <p:cNvPr id="7" name="TextBox 6">
            <a:extLst>
              <a:ext uri="{FF2B5EF4-FFF2-40B4-BE49-F238E27FC236}">
                <a16:creationId xmlns:a16="http://schemas.microsoft.com/office/drawing/2014/main" id="{AFC1A8CA-93F5-C5D6-F01A-5410AC87C76A}"/>
              </a:ext>
            </a:extLst>
          </p:cNvPr>
          <p:cNvSpPr txBox="1"/>
          <p:nvPr/>
        </p:nvSpPr>
        <p:spPr>
          <a:xfrm>
            <a:off x="594438" y="4805177"/>
            <a:ext cx="10759361" cy="400110"/>
          </a:xfrm>
          <a:prstGeom prst="rect">
            <a:avLst/>
          </a:prstGeom>
          <a:noFill/>
        </p:spPr>
        <p:txBody>
          <a:bodyPr wrap="square" rtlCol="0">
            <a:spAutoFit/>
          </a:bodyPr>
          <a:lstStyle/>
          <a:p>
            <a:pPr algn="l"/>
            <a:r>
              <a:rPr lang="en-US" sz="2000" dirty="0">
                <a:latin typeface="Arial" panose="020B0604020202020204" pitchFamily="34" charset="0"/>
                <a:cs typeface="Arial" panose="020B0604020202020204" pitchFamily="34" charset="0"/>
              </a:rPr>
              <a:t>It only depends on which activation function we are using!</a:t>
            </a:r>
          </a:p>
        </p:txBody>
      </p:sp>
    </p:spTree>
    <p:extLst>
      <p:ext uri="{BB962C8B-B14F-4D97-AF65-F5344CB8AC3E}">
        <p14:creationId xmlns:p14="http://schemas.microsoft.com/office/powerpoint/2010/main" val="1864993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5" grpId="0" animBg="1"/>
      <p:bldP spid="26" grpId="0" animBg="1"/>
      <p:bldP spid="29" grpId="0" animBg="1"/>
      <p:bldP spid="31" grpId="0"/>
      <p:bldP spid="32" grpId="0"/>
      <p:bldP spid="46" grpId="0" animBg="1"/>
      <p:bldP spid="47" grpId="0" animBg="1"/>
      <p:bldP spid="48" grpId="0" animBg="1"/>
      <p:bldP spid="51" grpId="0" animBg="1"/>
      <p:bldP spid="52" grpId="0" animBg="1"/>
      <p:bldP spid="55" grpId="0" animBg="1"/>
      <p:bldP spid="57" grpId="0"/>
      <p:bldP spid="67" grpId="0"/>
      <p:bldP spid="6" grpId="0"/>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DE1B3-C7C9-F944-A2A5-96292D579B33}"/>
              </a:ext>
            </a:extLst>
          </p:cNvPr>
          <p:cNvSpPr>
            <a:spLocks noGrp="1"/>
          </p:cNvSpPr>
          <p:nvPr>
            <p:ph type="title"/>
          </p:nvPr>
        </p:nvSpPr>
        <p:spPr/>
        <p:txBody>
          <a:bodyPr/>
          <a:lstStyle/>
          <a:p>
            <a:r>
              <a:rPr lang="en-US" dirty="0"/>
              <a:t>General NNs</a:t>
            </a:r>
          </a:p>
        </p:txBody>
      </p:sp>
      <p:sp>
        <p:nvSpPr>
          <p:cNvPr id="6" name="Slide Number Placeholder 85">
            <a:extLst>
              <a:ext uri="{FF2B5EF4-FFF2-40B4-BE49-F238E27FC236}">
                <a16:creationId xmlns:a16="http://schemas.microsoft.com/office/drawing/2014/main" id="{3476CAFD-6B0F-1901-97AE-990A1B0EBE45}"/>
              </a:ext>
            </a:extLst>
          </p:cNvPr>
          <p:cNvSpPr>
            <a:spLocks noGrp="1"/>
          </p:cNvSpPr>
          <p:nvPr>
            <p:ph type="sldNum" sz="quarter" idx="12"/>
          </p:nvPr>
        </p:nvSpPr>
        <p:spPr>
          <a:xfrm>
            <a:off x="8180438" y="6376097"/>
            <a:ext cx="3487994" cy="365125"/>
          </a:xfrm>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39</a:t>
            </a:fld>
            <a:endParaRPr lang="en-US" dirty="0">
              <a:solidFill>
                <a:schemeClr val="tx1">
                  <a:lumMod val="75000"/>
                </a:schemeClr>
              </a:solidFill>
              <a:latin typeface="Euphemia" panose="020B0503040102020104" pitchFamily="34" charset="0"/>
            </a:endParaRPr>
          </a:p>
        </p:txBody>
      </p:sp>
    </p:spTree>
    <p:extLst>
      <p:ext uri="{BB962C8B-B14F-4D97-AF65-F5344CB8AC3E}">
        <p14:creationId xmlns:p14="http://schemas.microsoft.com/office/powerpoint/2010/main" val="468421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C4410-294E-5E14-8BCC-F1795DA7AB8D}"/>
              </a:ext>
            </a:extLst>
          </p:cNvPr>
          <p:cNvSpPr>
            <a:spLocks noGrp="1"/>
          </p:cNvSpPr>
          <p:nvPr>
            <p:ph type="title"/>
          </p:nvPr>
        </p:nvSpPr>
        <p:spPr/>
        <p:txBody>
          <a:bodyPr/>
          <a:lstStyle/>
          <a:p>
            <a:r>
              <a:rPr lang="en-US" dirty="0"/>
              <a:t>Overview of L4</a:t>
            </a:r>
          </a:p>
        </p:txBody>
      </p:sp>
      <p:sp>
        <p:nvSpPr>
          <p:cNvPr id="3" name="Slide Number Placeholder 85">
            <a:extLst>
              <a:ext uri="{FF2B5EF4-FFF2-40B4-BE49-F238E27FC236}">
                <a16:creationId xmlns:a16="http://schemas.microsoft.com/office/drawing/2014/main" id="{B11485F9-BB58-13A8-1380-85A969D7EC71}"/>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4</a:t>
            </a:fld>
            <a:endParaRPr lang="en-US" dirty="0">
              <a:solidFill>
                <a:schemeClr val="tx1">
                  <a:lumMod val="75000"/>
                </a:schemeClr>
              </a:solidFill>
              <a:latin typeface="Euphemia" panose="020B0503040102020104" pitchFamily="34" charset="0"/>
            </a:endParaRPr>
          </a:p>
        </p:txBody>
      </p:sp>
      <p:grpSp>
        <p:nvGrpSpPr>
          <p:cNvPr id="18" name="Group 17">
            <a:extLst>
              <a:ext uri="{FF2B5EF4-FFF2-40B4-BE49-F238E27FC236}">
                <a16:creationId xmlns:a16="http://schemas.microsoft.com/office/drawing/2014/main" id="{BA31570E-4B9F-4A76-473D-3D5BC7F75BF5}"/>
              </a:ext>
            </a:extLst>
          </p:cNvPr>
          <p:cNvGrpSpPr/>
          <p:nvPr/>
        </p:nvGrpSpPr>
        <p:grpSpPr>
          <a:xfrm>
            <a:off x="757140" y="3209520"/>
            <a:ext cx="3665639" cy="872524"/>
            <a:chOff x="550865" y="1849809"/>
            <a:chExt cx="3665639" cy="872524"/>
          </a:xfrm>
        </p:grpSpPr>
        <p:sp>
          <p:nvSpPr>
            <p:cNvPr id="19" name="Google Shape;4850;p43">
              <a:extLst>
                <a:ext uri="{FF2B5EF4-FFF2-40B4-BE49-F238E27FC236}">
                  <a16:creationId xmlns:a16="http://schemas.microsoft.com/office/drawing/2014/main" id="{EF58948C-FB60-99D5-7F29-E2CEFDA0F104}"/>
                </a:ext>
              </a:extLst>
            </p:cNvPr>
            <p:cNvSpPr txBox="1">
              <a:spLocks/>
            </p:cNvSpPr>
            <p:nvPr/>
          </p:nvSpPr>
          <p:spPr>
            <a:xfrm>
              <a:off x="1900645" y="2144501"/>
              <a:ext cx="2315859" cy="28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3"/>
                </a:buClr>
                <a:buSzPts val="2500"/>
                <a:buFont typeface="Share Tech"/>
                <a:buNone/>
                <a:defRPr sz="22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2pPr>
              <a:lvl3pPr marR="0" lvl="2"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3pPr>
              <a:lvl4pPr marR="0" lvl="3"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4pPr>
              <a:lvl5pPr marR="0" lvl="4"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5pPr>
              <a:lvl6pPr marR="0" lvl="5"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6pPr>
              <a:lvl7pPr marR="0" lvl="6"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7pPr>
              <a:lvl8pPr marR="0" lvl="7"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8pPr>
              <a:lvl9pPr marR="0" lvl="8"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9pPr>
            </a:lstStyle>
            <a:p>
              <a:pPr>
                <a:defRPr/>
              </a:pPr>
              <a:r>
                <a:rPr lang="en-GB" kern="0" dirty="0">
                  <a:solidFill>
                    <a:schemeClr val="tx1"/>
                  </a:solidFill>
                  <a:latin typeface="Arial"/>
                </a:rPr>
                <a:t>Linear Regression as a NN</a:t>
              </a:r>
              <a:endParaRPr lang="en-US">
                <a:solidFill>
                  <a:schemeClr val="tx1"/>
                </a:solidFill>
                <a:latin typeface="Arial"/>
              </a:endParaRPr>
            </a:p>
          </p:txBody>
        </p:sp>
        <p:sp>
          <p:nvSpPr>
            <p:cNvPr id="21" name="Google Shape;4852;p43">
              <a:extLst>
                <a:ext uri="{FF2B5EF4-FFF2-40B4-BE49-F238E27FC236}">
                  <a16:creationId xmlns:a16="http://schemas.microsoft.com/office/drawing/2014/main" id="{D12BDE4F-0F87-B4E0-B226-F0E88EF8CBCC}"/>
                </a:ext>
              </a:extLst>
            </p:cNvPr>
            <p:cNvSpPr txBox="1">
              <a:spLocks/>
            </p:cNvSpPr>
            <p:nvPr/>
          </p:nvSpPr>
          <p:spPr>
            <a:xfrm>
              <a:off x="550865" y="1849809"/>
              <a:ext cx="1080000" cy="872524"/>
            </a:xfrm>
            <a:prstGeom prst="rect">
              <a:avLst/>
            </a:prstGeom>
            <a:noFill/>
            <a:ln w="9525" cap="flat" cmpd="sng">
              <a:solidFill>
                <a:schemeClr val="accent1">
                  <a:lumMod val="40000"/>
                  <a:lumOff val="60000"/>
                </a:schemeClr>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1pPr>
              <a:lvl2pPr marR="0" lvl="1"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2pPr>
              <a:lvl3pPr marR="0" lvl="2"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3pPr>
              <a:lvl4pPr marR="0" lvl="3"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4pPr>
              <a:lvl5pPr marR="0" lvl="4"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5pPr>
              <a:lvl6pPr marR="0" lvl="5"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6pPr>
              <a:lvl7pPr marR="0" lvl="6"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7pPr>
              <a:lvl8pPr marR="0" lvl="7"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8pPr>
              <a:lvl9pPr marR="0" lvl="8"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9pPr>
            </a:lstStyle>
            <a:p>
              <a:pPr marL="0" marR="0" lvl="0" indent="0" algn="ctr" defTabSz="914400" rtl="0" eaLnBrk="1" fontAlgn="auto" latinLnBrk="0" hangingPunct="1">
                <a:lnSpc>
                  <a:spcPct val="100000"/>
                </a:lnSpc>
                <a:spcBef>
                  <a:spcPts val="0"/>
                </a:spcBef>
                <a:spcAft>
                  <a:spcPts val="0"/>
                </a:spcAft>
                <a:buClr>
                  <a:srgbClr val="D789FF"/>
                </a:buClr>
                <a:buSzPts val="3600"/>
                <a:buFont typeface="Share Tech"/>
                <a:buNone/>
                <a:tabLst/>
                <a:defRPr/>
              </a:pPr>
              <a:r>
                <a:rPr lang="en" sz="5400" kern="0" dirty="0">
                  <a:solidFill>
                    <a:schemeClr val="tx1"/>
                  </a:solidFill>
                  <a:latin typeface="+mj-lt"/>
                </a:rPr>
                <a:t>1</a:t>
              </a:r>
              <a:endParaRPr kumimoji="0" lang="en" sz="4400" b="0" i="0" u="none" strike="noStrike" kern="0" cap="none" spc="0" normalizeH="0" baseline="0" noProof="0" dirty="0">
                <a:ln>
                  <a:noFill/>
                </a:ln>
                <a:solidFill>
                  <a:schemeClr val="tx1"/>
                </a:solidFill>
                <a:effectLst/>
                <a:uLnTx/>
                <a:uFillTx/>
                <a:latin typeface="+mj-lt"/>
                <a:sym typeface="Share Tech"/>
              </a:endParaRPr>
            </a:p>
          </p:txBody>
        </p:sp>
      </p:grpSp>
      <p:grpSp>
        <p:nvGrpSpPr>
          <p:cNvPr id="34" name="Group 33">
            <a:extLst>
              <a:ext uri="{FF2B5EF4-FFF2-40B4-BE49-F238E27FC236}">
                <a16:creationId xmlns:a16="http://schemas.microsoft.com/office/drawing/2014/main" id="{A6F23E65-8B66-F594-F439-452768EB80A3}"/>
              </a:ext>
            </a:extLst>
          </p:cNvPr>
          <p:cNvGrpSpPr/>
          <p:nvPr/>
        </p:nvGrpSpPr>
        <p:grpSpPr>
          <a:xfrm>
            <a:off x="4418075" y="3209520"/>
            <a:ext cx="3819810" cy="872524"/>
            <a:chOff x="550865" y="1849809"/>
            <a:chExt cx="3819810" cy="872524"/>
          </a:xfrm>
        </p:grpSpPr>
        <p:sp>
          <p:nvSpPr>
            <p:cNvPr id="35" name="Google Shape;4850;p43">
              <a:extLst>
                <a:ext uri="{FF2B5EF4-FFF2-40B4-BE49-F238E27FC236}">
                  <a16:creationId xmlns:a16="http://schemas.microsoft.com/office/drawing/2014/main" id="{3511F469-49E8-2728-D2F9-D6331D1D8DBF}"/>
                </a:ext>
              </a:extLst>
            </p:cNvPr>
            <p:cNvSpPr txBox="1">
              <a:spLocks/>
            </p:cNvSpPr>
            <p:nvPr/>
          </p:nvSpPr>
          <p:spPr>
            <a:xfrm>
              <a:off x="1954175" y="2133128"/>
              <a:ext cx="2416500" cy="28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3"/>
                </a:buClr>
                <a:buSzPts val="2500"/>
                <a:buFont typeface="Share Tech"/>
                <a:buNone/>
                <a:defRPr sz="22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2pPr>
              <a:lvl3pPr marR="0" lvl="2"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3pPr>
              <a:lvl4pPr marR="0" lvl="3"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4pPr>
              <a:lvl5pPr marR="0" lvl="4"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5pPr>
              <a:lvl6pPr marR="0" lvl="5"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6pPr>
              <a:lvl7pPr marR="0" lvl="6"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7pPr>
              <a:lvl8pPr marR="0" lvl="7"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8pPr>
              <a:lvl9pPr marR="0" lvl="8"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9pPr>
            </a:lstStyle>
            <a:p>
              <a:pPr>
                <a:defRPr/>
              </a:pPr>
              <a:r>
                <a:rPr lang="en-GB" kern="0" dirty="0">
                  <a:solidFill>
                    <a:schemeClr val="tx1"/>
                  </a:solidFill>
                  <a:latin typeface="+mn-lt"/>
                </a:rPr>
                <a:t>Logistic Regression as a NN</a:t>
              </a:r>
              <a:endParaRPr lang="en-US" dirty="0">
                <a:solidFill>
                  <a:schemeClr val="tx1"/>
                </a:solidFill>
              </a:endParaRPr>
            </a:p>
          </p:txBody>
        </p:sp>
        <p:sp>
          <p:nvSpPr>
            <p:cNvPr id="37" name="Google Shape;4852;p43">
              <a:extLst>
                <a:ext uri="{FF2B5EF4-FFF2-40B4-BE49-F238E27FC236}">
                  <a16:creationId xmlns:a16="http://schemas.microsoft.com/office/drawing/2014/main" id="{D8E44B42-DF24-9DB4-39A0-CF08E5E93F2A}"/>
                </a:ext>
              </a:extLst>
            </p:cNvPr>
            <p:cNvSpPr txBox="1">
              <a:spLocks/>
            </p:cNvSpPr>
            <p:nvPr/>
          </p:nvSpPr>
          <p:spPr>
            <a:xfrm>
              <a:off x="550865" y="1849809"/>
              <a:ext cx="1080000" cy="872524"/>
            </a:xfrm>
            <a:prstGeom prst="rect">
              <a:avLst/>
            </a:prstGeom>
            <a:noFill/>
            <a:ln w="9525" cap="flat" cmpd="sng">
              <a:solidFill>
                <a:schemeClr val="accent1">
                  <a:lumMod val="40000"/>
                  <a:lumOff val="60000"/>
                </a:schemeClr>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1pPr>
              <a:lvl2pPr marR="0" lvl="1"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2pPr>
              <a:lvl3pPr marR="0" lvl="2"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3pPr>
              <a:lvl4pPr marR="0" lvl="3"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4pPr>
              <a:lvl5pPr marR="0" lvl="4"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5pPr>
              <a:lvl6pPr marR="0" lvl="5"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6pPr>
              <a:lvl7pPr marR="0" lvl="6"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7pPr>
              <a:lvl8pPr marR="0" lvl="7"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8pPr>
              <a:lvl9pPr marR="0" lvl="8"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9pPr>
            </a:lstStyle>
            <a:p>
              <a:pPr marL="0" marR="0" lvl="0" indent="0" algn="ctr" defTabSz="914400" rtl="0" eaLnBrk="1" fontAlgn="auto" latinLnBrk="0" hangingPunct="1">
                <a:lnSpc>
                  <a:spcPct val="100000"/>
                </a:lnSpc>
                <a:spcBef>
                  <a:spcPts val="0"/>
                </a:spcBef>
                <a:spcAft>
                  <a:spcPts val="0"/>
                </a:spcAft>
                <a:buClr>
                  <a:srgbClr val="D789FF"/>
                </a:buClr>
                <a:buSzPts val="3600"/>
                <a:buFont typeface="Share Tech"/>
                <a:buNone/>
                <a:tabLst/>
                <a:defRPr/>
              </a:pPr>
              <a:r>
                <a:rPr lang="en" sz="5400" kern="0" dirty="0">
                  <a:solidFill>
                    <a:schemeClr val="tx1"/>
                  </a:solidFill>
                  <a:latin typeface="+mj-lt"/>
                </a:rPr>
                <a:t>2</a:t>
              </a:r>
              <a:endParaRPr kumimoji="0" lang="en" sz="4400" b="0" i="0" u="none" strike="noStrike" kern="0" cap="none" spc="0" normalizeH="0" baseline="0" noProof="0" dirty="0">
                <a:ln>
                  <a:noFill/>
                </a:ln>
                <a:solidFill>
                  <a:schemeClr val="tx1"/>
                </a:solidFill>
                <a:effectLst/>
                <a:uLnTx/>
                <a:uFillTx/>
                <a:latin typeface="+mj-lt"/>
                <a:sym typeface="Share Tech"/>
              </a:endParaRPr>
            </a:p>
          </p:txBody>
        </p:sp>
      </p:grpSp>
      <p:grpSp>
        <p:nvGrpSpPr>
          <p:cNvPr id="38" name="Group 37">
            <a:extLst>
              <a:ext uri="{FF2B5EF4-FFF2-40B4-BE49-F238E27FC236}">
                <a16:creationId xmlns:a16="http://schemas.microsoft.com/office/drawing/2014/main" id="{0F9A7AB1-6784-4615-E031-A5A609AE7250}"/>
              </a:ext>
            </a:extLst>
          </p:cNvPr>
          <p:cNvGrpSpPr/>
          <p:nvPr/>
        </p:nvGrpSpPr>
        <p:grpSpPr>
          <a:xfrm>
            <a:off x="7983885" y="3209520"/>
            <a:ext cx="3769010" cy="872524"/>
            <a:chOff x="550865" y="1849809"/>
            <a:chExt cx="3769010" cy="872524"/>
          </a:xfrm>
        </p:grpSpPr>
        <p:sp>
          <p:nvSpPr>
            <p:cNvPr id="39" name="Google Shape;4850;p43">
              <a:extLst>
                <a:ext uri="{FF2B5EF4-FFF2-40B4-BE49-F238E27FC236}">
                  <a16:creationId xmlns:a16="http://schemas.microsoft.com/office/drawing/2014/main" id="{DE81962A-F0B3-4566-C042-BFA23362CECB}"/>
                </a:ext>
              </a:extLst>
            </p:cNvPr>
            <p:cNvSpPr txBox="1">
              <a:spLocks/>
            </p:cNvSpPr>
            <p:nvPr/>
          </p:nvSpPr>
          <p:spPr>
            <a:xfrm>
              <a:off x="1903375" y="2143288"/>
              <a:ext cx="2416500" cy="28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3"/>
                </a:buClr>
                <a:buSzPts val="2500"/>
                <a:buFont typeface="Share Tech"/>
                <a:buNone/>
                <a:defRPr sz="22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2pPr>
              <a:lvl3pPr marR="0" lvl="2"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3pPr>
              <a:lvl4pPr marR="0" lvl="3"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4pPr>
              <a:lvl5pPr marR="0" lvl="4"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5pPr>
              <a:lvl6pPr marR="0" lvl="5"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6pPr>
              <a:lvl7pPr marR="0" lvl="6"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7pPr>
              <a:lvl8pPr marR="0" lvl="7"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8pPr>
              <a:lvl9pPr marR="0" lvl="8"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9pPr>
            </a:lstStyle>
            <a:p>
              <a:pPr>
                <a:defRPr/>
              </a:pPr>
              <a:r>
                <a:rPr lang="en-GB" kern="0" dirty="0">
                  <a:solidFill>
                    <a:schemeClr val="tx1"/>
                  </a:solidFill>
                  <a:latin typeface="+mn-lt"/>
                </a:rPr>
                <a:t>General NNs</a:t>
              </a:r>
              <a:endParaRPr lang="en-US" dirty="0">
                <a:solidFill>
                  <a:schemeClr val="tx1"/>
                </a:solidFill>
              </a:endParaRPr>
            </a:p>
          </p:txBody>
        </p:sp>
        <p:sp>
          <p:nvSpPr>
            <p:cNvPr id="41" name="Google Shape;4852;p43">
              <a:extLst>
                <a:ext uri="{FF2B5EF4-FFF2-40B4-BE49-F238E27FC236}">
                  <a16:creationId xmlns:a16="http://schemas.microsoft.com/office/drawing/2014/main" id="{17D1B6E3-C0DA-3C52-C7F7-BE9609FA9E14}"/>
                </a:ext>
              </a:extLst>
            </p:cNvPr>
            <p:cNvSpPr txBox="1">
              <a:spLocks/>
            </p:cNvSpPr>
            <p:nvPr/>
          </p:nvSpPr>
          <p:spPr>
            <a:xfrm>
              <a:off x="550865" y="1849809"/>
              <a:ext cx="1080000" cy="872524"/>
            </a:xfrm>
            <a:prstGeom prst="rect">
              <a:avLst/>
            </a:prstGeom>
            <a:noFill/>
            <a:ln w="9525" cap="flat" cmpd="sng">
              <a:solidFill>
                <a:schemeClr val="accent1">
                  <a:lumMod val="40000"/>
                  <a:lumOff val="60000"/>
                </a:schemeClr>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1pPr>
              <a:lvl2pPr marR="0" lvl="1"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2pPr>
              <a:lvl3pPr marR="0" lvl="2"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3pPr>
              <a:lvl4pPr marR="0" lvl="3"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4pPr>
              <a:lvl5pPr marR="0" lvl="4"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5pPr>
              <a:lvl6pPr marR="0" lvl="5"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6pPr>
              <a:lvl7pPr marR="0" lvl="6"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7pPr>
              <a:lvl8pPr marR="0" lvl="7"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8pPr>
              <a:lvl9pPr marR="0" lvl="8"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9pPr>
            </a:lstStyle>
            <a:p>
              <a:pPr marL="0" marR="0" lvl="0" indent="0" algn="ctr" defTabSz="914400" rtl="0" eaLnBrk="1" fontAlgn="auto" latinLnBrk="0" hangingPunct="1">
                <a:lnSpc>
                  <a:spcPct val="100000"/>
                </a:lnSpc>
                <a:spcBef>
                  <a:spcPts val="0"/>
                </a:spcBef>
                <a:spcAft>
                  <a:spcPts val="0"/>
                </a:spcAft>
                <a:buClr>
                  <a:srgbClr val="D789FF"/>
                </a:buClr>
                <a:buSzPts val="3600"/>
                <a:buFont typeface="Share Tech"/>
                <a:buNone/>
                <a:tabLst/>
                <a:defRPr/>
              </a:pPr>
              <a:r>
                <a:rPr lang="en" sz="5400" kern="0" dirty="0">
                  <a:solidFill>
                    <a:schemeClr val="tx1"/>
                  </a:solidFill>
                  <a:latin typeface="+mj-lt"/>
                </a:rPr>
                <a:t>3</a:t>
              </a:r>
              <a:endParaRPr kumimoji="0" lang="en" sz="4400" b="0" i="0" u="none" strike="noStrike" kern="0" cap="none" spc="0" normalizeH="0" baseline="0" noProof="0" dirty="0">
                <a:ln>
                  <a:noFill/>
                </a:ln>
                <a:solidFill>
                  <a:schemeClr val="tx1"/>
                </a:solidFill>
                <a:effectLst/>
                <a:uLnTx/>
                <a:uFillTx/>
                <a:latin typeface="+mj-lt"/>
                <a:sym typeface="Share Tech"/>
              </a:endParaRPr>
            </a:p>
          </p:txBody>
        </p:sp>
      </p:grpSp>
    </p:spTree>
    <p:extLst>
      <p:ext uri="{BB962C8B-B14F-4D97-AF65-F5344CB8AC3E}">
        <p14:creationId xmlns:p14="http://schemas.microsoft.com/office/powerpoint/2010/main" val="1059303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40</a:t>
            </a:fld>
            <a:endParaRPr lang="en-US" dirty="0">
              <a:solidFill>
                <a:schemeClr val="tx1">
                  <a:lumMod val="75000"/>
                </a:schemeClr>
              </a:solidFill>
              <a:latin typeface="Euphemia" panose="020B0503040102020104" pitchFamily="34" charset="0"/>
            </a:endParaRPr>
          </a:p>
        </p:txBody>
      </p:sp>
      <p:sp>
        <p:nvSpPr>
          <p:cNvPr id="12" name="TextBox 2">
            <a:extLst>
              <a:ext uri="{FF2B5EF4-FFF2-40B4-BE49-F238E27FC236}">
                <a16:creationId xmlns:a16="http://schemas.microsoft.com/office/drawing/2014/main" id="{A7347F02-861B-1E0C-4C6D-9569D527E682}"/>
              </a:ext>
            </a:extLst>
          </p:cNvPr>
          <p:cNvSpPr txBox="1"/>
          <p:nvPr/>
        </p:nvSpPr>
        <p:spPr>
          <a:xfrm>
            <a:off x="0" y="6512209"/>
            <a:ext cx="9605894" cy="24622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000" dirty="0">
                <a:solidFill>
                  <a:schemeClr val="tx1">
                    <a:lumMod val="65000"/>
                  </a:schemeClr>
                </a:solidFill>
                <a:latin typeface="Euphemia" panose="020B0503040102020104" pitchFamily="34" charset="0"/>
                <a:ea typeface="Assistant Light"/>
                <a:cs typeface="Assistant Light"/>
                <a:sym typeface="Assistant Light"/>
              </a:rPr>
              <a:t>Credit: </a:t>
            </a:r>
            <a:r>
              <a:rPr lang="en-GB" sz="1000" dirty="0">
                <a:solidFill>
                  <a:schemeClr val="tx1">
                    <a:lumMod val="65000"/>
                  </a:schemeClr>
                </a:solidFill>
                <a:latin typeface="Euphemia" panose="020B0503040102020104" pitchFamily="34" charset="0"/>
                <a:ea typeface="Assistant Light"/>
                <a:cs typeface="Assistant Light"/>
                <a:sym typeface="Assistant Light"/>
                <a:hlinkClick r:id="rId3">
                  <a:extLst>
                    <a:ext uri="{A12FA001-AC4F-418D-AE19-62706E023703}">
                      <ahyp:hlinkClr xmlns:ahyp="http://schemas.microsoft.com/office/drawing/2018/hyperlinkcolor" val="tx"/>
                    </a:ext>
                  </a:extLst>
                </a:hlinkClick>
              </a:rPr>
              <a:t>https://medium.com/@marcellvollmer/how-to-make-it-simple-to-explain-ai-ml-dl-and-data-science-a49e54d54a12</a:t>
            </a:r>
            <a:r>
              <a:rPr lang="en-GB" sz="1000" dirty="0">
                <a:solidFill>
                  <a:schemeClr val="tx1">
                    <a:lumMod val="65000"/>
                  </a:schemeClr>
                </a:solidFill>
                <a:latin typeface="Euphemia" panose="020B0503040102020104" pitchFamily="34" charset="0"/>
                <a:ea typeface="Assistant Light"/>
                <a:cs typeface="Assistant Light"/>
                <a:sym typeface="Assistant Light"/>
              </a:rPr>
              <a:t> </a:t>
            </a:r>
          </a:p>
        </p:txBody>
      </p:sp>
      <p:sp>
        <p:nvSpPr>
          <p:cNvPr id="4" name="Title 3">
            <a:extLst>
              <a:ext uri="{FF2B5EF4-FFF2-40B4-BE49-F238E27FC236}">
                <a16:creationId xmlns:a16="http://schemas.microsoft.com/office/drawing/2014/main" id="{89A977F2-08B9-B1FD-EC7C-F6BB0981C871}"/>
              </a:ext>
            </a:extLst>
          </p:cNvPr>
          <p:cNvSpPr>
            <a:spLocks noGrp="1"/>
          </p:cNvSpPr>
          <p:nvPr>
            <p:ph type="title"/>
          </p:nvPr>
        </p:nvSpPr>
        <p:spPr/>
        <p:txBody>
          <a:bodyPr/>
          <a:lstStyle/>
          <a:p>
            <a:r>
              <a:rPr lang="en-US" dirty="0"/>
              <a:t>What about General NNs?</a:t>
            </a:r>
            <a:endParaRPr lang="en-GB" dirty="0"/>
          </a:p>
        </p:txBody>
      </p:sp>
      <p:sp>
        <p:nvSpPr>
          <p:cNvPr id="5" name="TextBox 4">
            <a:extLst>
              <a:ext uri="{FF2B5EF4-FFF2-40B4-BE49-F238E27FC236}">
                <a16:creationId xmlns:a16="http://schemas.microsoft.com/office/drawing/2014/main" id="{28A76007-6D9D-D383-1C68-58FEFB26963A}"/>
              </a:ext>
            </a:extLst>
          </p:cNvPr>
          <p:cNvSpPr txBox="1"/>
          <p:nvPr/>
        </p:nvSpPr>
        <p:spPr>
          <a:xfrm>
            <a:off x="478971" y="1291771"/>
            <a:ext cx="10413941" cy="400110"/>
          </a:xfrm>
          <a:prstGeom prst="rect">
            <a:avLst/>
          </a:prstGeom>
          <a:noFill/>
        </p:spPr>
        <p:txBody>
          <a:bodyPr wrap="none" rtlCol="0">
            <a:spAutoFit/>
          </a:bodyPr>
          <a:lstStyle/>
          <a:p>
            <a:pPr algn="l"/>
            <a:r>
              <a:rPr lang="en-US" sz="2000" dirty="0">
                <a:latin typeface="Arial" panose="020B0604020202020204" pitchFamily="34" charset="0"/>
                <a:cs typeface="Arial" panose="020B0604020202020204" pitchFamily="34" charset="0"/>
              </a:rPr>
              <a:t>Until now, we only considered problems where there are only 1 neuron and 1 hidden layer.</a:t>
            </a:r>
          </a:p>
        </p:txBody>
      </p:sp>
      <mc:AlternateContent xmlns:mc="http://schemas.openxmlformats.org/markup-compatibility/2006" xmlns:a14="http://schemas.microsoft.com/office/drawing/2010/main">
        <mc:Choice Requires="a14">
          <p:sp>
            <p:nvSpPr>
              <p:cNvPr id="20" name="Oval 19">
                <a:extLst>
                  <a:ext uri="{FF2B5EF4-FFF2-40B4-BE49-F238E27FC236}">
                    <a16:creationId xmlns:a16="http://schemas.microsoft.com/office/drawing/2014/main" id="{E938FE02-B97C-ED89-4D25-C100D8A26B67}"/>
                  </a:ext>
                </a:extLst>
              </p:cNvPr>
              <p:cNvSpPr/>
              <p:nvPr/>
            </p:nvSpPr>
            <p:spPr>
              <a:xfrm>
                <a:off x="2250695" y="1948595"/>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GB" dirty="0">
                  <a:solidFill>
                    <a:schemeClr val="bg1"/>
                  </a:solidFill>
                </a:endParaRPr>
              </a:p>
            </p:txBody>
          </p:sp>
        </mc:Choice>
        <mc:Fallback xmlns="">
          <p:sp>
            <p:nvSpPr>
              <p:cNvPr id="20" name="Oval 19">
                <a:extLst>
                  <a:ext uri="{FF2B5EF4-FFF2-40B4-BE49-F238E27FC236}">
                    <a16:creationId xmlns:a16="http://schemas.microsoft.com/office/drawing/2014/main" id="{E938FE02-B97C-ED89-4D25-C100D8A26B67}"/>
                  </a:ext>
                </a:extLst>
              </p:cNvPr>
              <p:cNvSpPr>
                <a:spLocks noRot="1" noChangeAspect="1" noMove="1" noResize="1" noEditPoints="1" noAdjustHandles="1" noChangeArrowheads="1" noChangeShapeType="1" noTextEdit="1"/>
              </p:cNvSpPr>
              <p:nvPr/>
            </p:nvSpPr>
            <p:spPr>
              <a:xfrm>
                <a:off x="2250695" y="1948595"/>
                <a:ext cx="432619" cy="447369"/>
              </a:xfrm>
              <a:prstGeom prst="ellipse">
                <a:avLst/>
              </a:prstGeom>
              <a:blipFill>
                <a:blip r:embed="rId4"/>
                <a:stretch>
                  <a:fillRect/>
                </a:stretch>
              </a:blipFill>
            </p:spPr>
            <p:txBody>
              <a:bodyPr/>
              <a:lstStyle/>
              <a:p>
                <a:r>
                  <a:rPr lang="en-GB">
                    <a:noFill/>
                  </a:rPr>
                  <a:t> </a:t>
                </a:r>
              </a:p>
            </p:txBody>
          </p:sp>
        </mc:Fallback>
      </mc:AlternateContent>
      <p:sp>
        <p:nvSpPr>
          <p:cNvPr id="21" name="Oval 20">
            <a:extLst>
              <a:ext uri="{FF2B5EF4-FFF2-40B4-BE49-F238E27FC236}">
                <a16:creationId xmlns:a16="http://schemas.microsoft.com/office/drawing/2014/main" id="{7ED73853-4CB5-6094-C4B7-89DE7777BF72}"/>
              </a:ext>
            </a:extLst>
          </p:cNvPr>
          <p:cNvSpPr/>
          <p:nvPr/>
        </p:nvSpPr>
        <p:spPr>
          <a:xfrm>
            <a:off x="3453648" y="2722916"/>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Z</a:t>
            </a:r>
            <a:endParaRPr lang="en-GB" dirty="0"/>
          </a:p>
        </p:txBody>
      </p:sp>
      <mc:AlternateContent xmlns:mc="http://schemas.openxmlformats.org/markup-compatibility/2006" xmlns:a14="http://schemas.microsoft.com/office/drawing/2010/main">
        <mc:Choice Requires="a14">
          <p:sp>
            <p:nvSpPr>
              <p:cNvPr id="22" name="Oval 21">
                <a:extLst>
                  <a:ext uri="{FF2B5EF4-FFF2-40B4-BE49-F238E27FC236}">
                    <a16:creationId xmlns:a16="http://schemas.microsoft.com/office/drawing/2014/main" id="{E1076E45-2C1B-59AD-7751-3C75D552DDE7}"/>
                  </a:ext>
                </a:extLst>
              </p:cNvPr>
              <p:cNvSpPr/>
              <p:nvPr/>
            </p:nvSpPr>
            <p:spPr>
              <a:xfrm>
                <a:off x="4633211" y="2722916"/>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GB" i="1" smtClean="0">
                              <a:solidFill>
                                <a:schemeClr val="bg1"/>
                              </a:solidFill>
                              <a:latin typeface="Cambria Math" panose="02040503050406030204" pitchFamily="18" charset="0"/>
                            </a:rPr>
                          </m:ctrlPr>
                        </m:accPr>
                        <m:e>
                          <m:r>
                            <a:rPr lang="en-GB" b="0" i="1" smtClean="0">
                              <a:solidFill>
                                <a:schemeClr val="bg1"/>
                              </a:solidFill>
                              <a:latin typeface="Cambria Math" panose="02040503050406030204" pitchFamily="18" charset="0"/>
                            </a:rPr>
                            <m:t>𝑦</m:t>
                          </m:r>
                        </m:e>
                      </m:acc>
                    </m:oMath>
                  </m:oMathPara>
                </a14:m>
                <a:endParaRPr lang="en-GB" dirty="0"/>
              </a:p>
            </p:txBody>
          </p:sp>
        </mc:Choice>
        <mc:Fallback xmlns="">
          <p:sp>
            <p:nvSpPr>
              <p:cNvPr id="22" name="Oval 21">
                <a:extLst>
                  <a:ext uri="{FF2B5EF4-FFF2-40B4-BE49-F238E27FC236}">
                    <a16:creationId xmlns:a16="http://schemas.microsoft.com/office/drawing/2014/main" id="{E1076E45-2C1B-59AD-7751-3C75D552DDE7}"/>
                  </a:ext>
                </a:extLst>
              </p:cNvPr>
              <p:cNvSpPr>
                <a:spLocks noRot="1" noChangeAspect="1" noMove="1" noResize="1" noEditPoints="1" noAdjustHandles="1" noChangeArrowheads="1" noChangeShapeType="1" noTextEdit="1"/>
              </p:cNvSpPr>
              <p:nvPr/>
            </p:nvSpPr>
            <p:spPr>
              <a:xfrm>
                <a:off x="4633211" y="2722916"/>
                <a:ext cx="432619" cy="447369"/>
              </a:xfrm>
              <a:prstGeom prst="ellipse">
                <a:avLst/>
              </a:prstGeom>
              <a:blipFill>
                <a:blip r:embed="rId5"/>
                <a:stretch>
                  <a:fillRect/>
                </a:stretch>
              </a:blipFill>
            </p:spPr>
            <p:txBody>
              <a:bodyPr/>
              <a:lstStyle/>
              <a:p>
                <a:r>
                  <a:rPr lang="en-GB">
                    <a:noFill/>
                  </a:rPr>
                  <a:t> </a:t>
                </a:r>
              </a:p>
            </p:txBody>
          </p:sp>
        </mc:Fallback>
      </mc:AlternateContent>
      <p:cxnSp>
        <p:nvCxnSpPr>
          <p:cNvPr id="23" name="Straight Arrow Connector 22">
            <a:extLst>
              <a:ext uri="{FF2B5EF4-FFF2-40B4-BE49-F238E27FC236}">
                <a16:creationId xmlns:a16="http://schemas.microsoft.com/office/drawing/2014/main" id="{2FA05D5E-646C-2C29-6E05-83DD981E631E}"/>
              </a:ext>
            </a:extLst>
          </p:cNvPr>
          <p:cNvCxnSpPr>
            <a:cxnSpLocks/>
            <a:stCxn id="20" idx="6"/>
            <a:endCxn id="21" idx="2"/>
          </p:cNvCxnSpPr>
          <p:nvPr/>
        </p:nvCxnSpPr>
        <p:spPr>
          <a:xfrm>
            <a:off x="2683314" y="2172280"/>
            <a:ext cx="770334" cy="7743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5CF7474-5339-C329-0035-8311127095B5}"/>
              </a:ext>
            </a:extLst>
          </p:cNvPr>
          <p:cNvCxnSpPr>
            <a:cxnSpLocks/>
          </p:cNvCxnSpPr>
          <p:nvPr/>
        </p:nvCxnSpPr>
        <p:spPr>
          <a:xfrm>
            <a:off x="3886266" y="2946601"/>
            <a:ext cx="74694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Oval 24">
                <a:extLst>
                  <a:ext uri="{FF2B5EF4-FFF2-40B4-BE49-F238E27FC236}">
                    <a16:creationId xmlns:a16="http://schemas.microsoft.com/office/drawing/2014/main" id="{F9821FAA-250B-EF4D-D383-CAF744B81CE6}"/>
                  </a:ext>
                </a:extLst>
              </p:cNvPr>
              <p:cNvSpPr/>
              <p:nvPr/>
            </p:nvSpPr>
            <p:spPr>
              <a:xfrm>
                <a:off x="2250694" y="3512668"/>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𝑏</m:t>
                      </m:r>
                    </m:oMath>
                  </m:oMathPara>
                </a14:m>
                <a:endParaRPr lang="en-GB" dirty="0">
                  <a:solidFill>
                    <a:schemeClr val="bg1"/>
                  </a:solidFill>
                </a:endParaRPr>
              </a:p>
            </p:txBody>
          </p:sp>
        </mc:Choice>
        <mc:Fallback xmlns="">
          <p:sp>
            <p:nvSpPr>
              <p:cNvPr id="25" name="Oval 24">
                <a:extLst>
                  <a:ext uri="{FF2B5EF4-FFF2-40B4-BE49-F238E27FC236}">
                    <a16:creationId xmlns:a16="http://schemas.microsoft.com/office/drawing/2014/main" id="{F9821FAA-250B-EF4D-D383-CAF744B81CE6}"/>
                  </a:ext>
                </a:extLst>
              </p:cNvPr>
              <p:cNvSpPr>
                <a:spLocks noRot="1" noChangeAspect="1" noMove="1" noResize="1" noEditPoints="1" noAdjustHandles="1" noChangeArrowheads="1" noChangeShapeType="1" noTextEdit="1"/>
              </p:cNvSpPr>
              <p:nvPr/>
            </p:nvSpPr>
            <p:spPr>
              <a:xfrm>
                <a:off x="2250694" y="3512668"/>
                <a:ext cx="432619" cy="447369"/>
              </a:xfrm>
              <a:prstGeom prst="ellipse">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6" name="Oval 25">
                <a:extLst>
                  <a:ext uri="{FF2B5EF4-FFF2-40B4-BE49-F238E27FC236}">
                    <a16:creationId xmlns:a16="http://schemas.microsoft.com/office/drawing/2014/main" id="{A4739122-D5F2-FFDA-1C3C-65848A11F886}"/>
                  </a:ext>
                </a:extLst>
              </p:cNvPr>
              <p:cNvSpPr/>
              <p:nvPr/>
            </p:nvSpPr>
            <p:spPr>
              <a:xfrm>
                <a:off x="2250694" y="2464857"/>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oMath>
                  </m:oMathPara>
                </a14:m>
                <a:endParaRPr lang="en-GB" dirty="0">
                  <a:solidFill>
                    <a:schemeClr val="bg1"/>
                  </a:solidFill>
                </a:endParaRPr>
              </a:p>
            </p:txBody>
          </p:sp>
        </mc:Choice>
        <mc:Fallback xmlns="">
          <p:sp>
            <p:nvSpPr>
              <p:cNvPr id="26" name="Oval 25">
                <a:extLst>
                  <a:ext uri="{FF2B5EF4-FFF2-40B4-BE49-F238E27FC236}">
                    <a16:creationId xmlns:a16="http://schemas.microsoft.com/office/drawing/2014/main" id="{A4739122-D5F2-FFDA-1C3C-65848A11F886}"/>
                  </a:ext>
                </a:extLst>
              </p:cNvPr>
              <p:cNvSpPr>
                <a:spLocks noRot="1" noChangeAspect="1" noMove="1" noResize="1" noEditPoints="1" noAdjustHandles="1" noChangeArrowheads="1" noChangeShapeType="1" noTextEdit="1"/>
              </p:cNvSpPr>
              <p:nvPr/>
            </p:nvSpPr>
            <p:spPr>
              <a:xfrm>
                <a:off x="2250694" y="2464857"/>
                <a:ext cx="432619" cy="447369"/>
              </a:xfrm>
              <a:prstGeom prst="ellipse">
                <a:avLst/>
              </a:prstGeom>
              <a:blipFill>
                <a:blip r:embed="rId7"/>
                <a:stretch>
                  <a:fillRect/>
                </a:stretch>
              </a:blipFill>
            </p:spPr>
            <p:txBody>
              <a:bodyPr/>
              <a:lstStyle/>
              <a:p>
                <a:r>
                  <a:rPr lang="en-GB">
                    <a:noFill/>
                  </a:rPr>
                  <a:t> </a:t>
                </a:r>
              </a:p>
            </p:txBody>
          </p:sp>
        </mc:Fallback>
      </mc:AlternateContent>
      <p:cxnSp>
        <p:nvCxnSpPr>
          <p:cNvPr id="27" name="Straight Arrow Connector 26">
            <a:extLst>
              <a:ext uri="{FF2B5EF4-FFF2-40B4-BE49-F238E27FC236}">
                <a16:creationId xmlns:a16="http://schemas.microsoft.com/office/drawing/2014/main" id="{3A501CE1-8B1A-78A1-5929-5D6625BCBBB1}"/>
              </a:ext>
            </a:extLst>
          </p:cNvPr>
          <p:cNvCxnSpPr>
            <a:cxnSpLocks/>
            <a:stCxn id="26" idx="6"/>
            <a:endCxn id="21" idx="2"/>
          </p:cNvCxnSpPr>
          <p:nvPr/>
        </p:nvCxnSpPr>
        <p:spPr>
          <a:xfrm>
            <a:off x="2683313" y="2688542"/>
            <a:ext cx="770335" cy="258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76E3652-2264-CB84-55B4-A580A4CF8E28}"/>
              </a:ext>
            </a:extLst>
          </p:cNvPr>
          <p:cNvCxnSpPr>
            <a:cxnSpLocks/>
            <a:stCxn id="29" idx="6"/>
            <a:endCxn id="21" idx="2"/>
          </p:cNvCxnSpPr>
          <p:nvPr/>
        </p:nvCxnSpPr>
        <p:spPr>
          <a:xfrm flipV="1">
            <a:off x="2683313" y="2946601"/>
            <a:ext cx="770335" cy="2582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Oval 28">
                <a:extLst>
                  <a:ext uri="{FF2B5EF4-FFF2-40B4-BE49-F238E27FC236}">
                    <a16:creationId xmlns:a16="http://schemas.microsoft.com/office/drawing/2014/main" id="{38EBCB73-15D5-6AC0-0007-81684ED1120A}"/>
                  </a:ext>
                </a:extLst>
              </p:cNvPr>
              <p:cNvSpPr/>
              <p:nvPr/>
            </p:nvSpPr>
            <p:spPr>
              <a:xfrm>
                <a:off x="2250694" y="2981119"/>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𝑛</m:t>
                          </m:r>
                        </m:sub>
                      </m:sSub>
                    </m:oMath>
                  </m:oMathPara>
                </a14:m>
                <a:endParaRPr lang="en-GB" dirty="0">
                  <a:solidFill>
                    <a:schemeClr val="bg1"/>
                  </a:solidFill>
                </a:endParaRPr>
              </a:p>
            </p:txBody>
          </p:sp>
        </mc:Choice>
        <mc:Fallback xmlns="">
          <p:sp>
            <p:nvSpPr>
              <p:cNvPr id="29" name="Oval 28">
                <a:extLst>
                  <a:ext uri="{FF2B5EF4-FFF2-40B4-BE49-F238E27FC236}">
                    <a16:creationId xmlns:a16="http://schemas.microsoft.com/office/drawing/2014/main" id="{38EBCB73-15D5-6AC0-0007-81684ED1120A}"/>
                  </a:ext>
                </a:extLst>
              </p:cNvPr>
              <p:cNvSpPr>
                <a:spLocks noRot="1" noChangeAspect="1" noMove="1" noResize="1" noEditPoints="1" noAdjustHandles="1" noChangeArrowheads="1" noChangeShapeType="1" noTextEdit="1"/>
              </p:cNvSpPr>
              <p:nvPr/>
            </p:nvSpPr>
            <p:spPr>
              <a:xfrm>
                <a:off x="2250694" y="2981119"/>
                <a:ext cx="432619" cy="447369"/>
              </a:xfrm>
              <a:prstGeom prst="ellipse">
                <a:avLst/>
              </a:prstGeom>
              <a:blipFill>
                <a:blip r:embed="rId8"/>
                <a:stretch>
                  <a:fillRect/>
                </a:stretch>
              </a:blipFill>
            </p:spPr>
            <p:txBody>
              <a:bodyPr/>
              <a:lstStyle/>
              <a:p>
                <a:r>
                  <a:rPr lang="en-GB">
                    <a:noFill/>
                  </a:rPr>
                  <a:t> </a:t>
                </a:r>
              </a:p>
            </p:txBody>
          </p:sp>
        </mc:Fallback>
      </mc:AlternateContent>
      <p:cxnSp>
        <p:nvCxnSpPr>
          <p:cNvPr id="30" name="Straight Arrow Connector 29">
            <a:extLst>
              <a:ext uri="{FF2B5EF4-FFF2-40B4-BE49-F238E27FC236}">
                <a16:creationId xmlns:a16="http://schemas.microsoft.com/office/drawing/2014/main" id="{90126404-C56F-E68B-CA53-BB57FA3598DE}"/>
              </a:ext>
            </a:extLst>
          </p:cNvPr>
          <p:cNvCxnSpPr>
            <a:cxnSpLocks/>
            <a:stCxn id="25" idx="6"/>
            <a:endCxn id="21" idx="2"/>
          </p:cNvCxnSpPr>
          <p:nvPr/>
        </p:nvCxnSpPr>
        <p:spPr>
          <a:xfrm flipV="1">
            <a:off x="2683313" y="2946601"/>
            <a:ext cx="770335" cy="7897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98BA2FC3-4FA7-EA9E-A32E-F028B4A5D654}"/>
                  </a:ext>
                </a:extLst>
              </p:cNvPr>
              <p:cNvSpPr txBox="1"/>
              <p:nvPr/>
            </p:nvSpPr>
            <p:spPr>
              <a:xfrm>
                <a:off x="2857062" y="2315592"/>
                <a:ext cx="1578560"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GB" sz="1600" b="0" i="1" smtClean="0">
                              <a:latin typeface="Cambria Math" panose="02040503050406030204" pitchFamily="18" charset="0"/>
                            </a:rPr>
                          </m:ctrlPr>
                        </m:sSupPr>
                        <m:e>
                          <m:r>
                            <a:rPr lang="en-US" sz="1600" b="0" i="1" smtClean="0">
                              <a:latin typeface="Cambria Math" panose="02040503050406030204" pitchFamily="18" charset="0"/>
                            </a:rPr>
                            <m:t>𝑍</m:t>
                          </m:r>
                          <m:r>
                            <a:rPr lang="en-US" sz="1600" b="0" i="1" smtClean="0">
                              <a:latin typeface="Cambria Math" panose="02040503050406030204" pitchFamily="18" charset="0"/>
                            </a:rPr>
                            <m:t>=</m:t>
                          </m:r>
                          <m:r>
                            <a:rPr lang="en-GB" sz="1600" b="0" i="1" smtClean="0">
                              <a:latin typeface="Cambria Math" panose="02040503050406030204" pitchFamily="18" charset="0"/>
                            </a:rPr>
                            <m:t>𝑊</m:t>
                          </m:r>
                        </m:e>
                        <m:sup>
                          <m:r>
                            <a:rPr lang="en-GB" sz="1600" b="0" i="1" smtClean="0">
                              <a:latin typeface="Cambria Math" panose="02040503050406030204" pitchFamily="18" charset="0"/>
                            </a:rPr>
                            <m:t>𝑇</m:t>
                          </m:r>
                        </m:sup>
                      </m:sSup>
                      <m:r>
                        <a:rPr lang="en-GB" sz="1600" b="0" i="1" smtClean="0">
                          <a:latin typeface="Cambria Math" panose="02040503050406030204" pitchFamily="18" charset="0"/>
                        </a:rPr>
                        <m:t>𝑋</m:t>
                      </m:r>
                      <m:r>
                        <a:rPr lang="en-GB" sz="1600" b="0" i="1" smtClean="0">
                          <a:latin typeface="Cambria Math" panose="02040503050406030204" pitchFamily="18" charset="0"/>
                        </a:rPr>
                        <m:t>+</m:t>
                      </m:r>
                      <m:r>
                        <a:rPr lang="en-GB" sz="1600" b="1" i="1" smtClean="0">
                          <a:latin typeface="Cambria Math" panose="02040503050406030204" pitchFamily="18" charset="0"/>
                        </a:rPr>
                        <m:t>𝒃</m:t>
                      </m:r>
                    </m:oMath>
                  </m:oMathPara>
                </a14:m>
                <a:endParaRPr lang="en-GB" sz="1600" dirty="0"/>
              </a:p>
            </p:txBody>
          </p:sp>
        </mc:Choice>
        <mc:Fallback xmlns="">
          <p:sp>
            <p:nvSpPr>
              <p:cNvPr id="31" name="TextBox 30">
                <a:extLst>
                  <a:ext uri="{FF2B5EF4-FFF2-40B4-BE49-F238E27FC236}">
                    <a16:creationId xmlns:a16="http://schemas.microsoft.com/office/drawing/2014/main" id="{98BA2FC3-4FA7-EA9E-A32E-F028B4A5D654}"/>
                  </a:ext>
                </a:extLst>
              </p:cNvPr>
              <p:cNvSpPr txBox="1">
                <a:spLocks noRot="1" noChangeAspect="1" noMove="1" noResize="1" noEditPoints="1" noAdjustHandles="1" noChangeArrowheads="1" noChangeShapeType="1" noTextEdit="1"/>
              </p:cNvSpPr>
              <p:nvPr/>
            </p:nvSpPr>
            <p:spPr>
              <a:xfrm>
                <a:off x="2857062" y="2315592"/>
                <a:ext cx="1578560" cy="338554"/>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92097293-A90D-9FA2-CD41-3B4967F0626F}"/>
                  </a:ext>
                </a:extLst>
              </p:cNvPr>
              <p:cNvSpPr txBox="1"/>
              <p:nvPr/>
            </p:nvSpPr>
            <p:spPr>
              <a:xfrm>
                <a:off x="4060240" y="3205220"/>
                <a:ext cx="1578560" cy="34522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GB" sz="1600" i="1" smtClean="0">
                              <a:solidFill>
                                <a:schemeClr val="tx1"/>
                              </a:solidFill>
                              <a:latin typeface="Cambria Math" panose="02040503050406030204" pitchFamily="18" charset="0"/>
                            </a:rPr>
                          </m:ctrlPr>
                        </m:accPr>
                        <m:e>
                          <m:r>
                            <a:rPr lang="en-GB" sz="1600" i="1">
                              <a:solidFill>
                                <a:schemeClr val="tx1"/>
                              </a:solidFill>
                              <a:latin typeface="Cambria Math" panose="02040503050406030204" pitchFamily="18" charset="0"/>
                            </a:rPr>
                            <m:t>𝑦</m:t>
                          </m:r>
                        </m:e>
                      </m:acc>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𝑍</m:t>
                      </m:r>
                    </m:oMath>
                  </m:oMathPara>
                </a14:m>
                <a:endParaRPr lang="en-GB" sz="1600" dirty="0"/>
              </a:p>
            </p:txBody>
          </p:sp>
        </mc:Choice>
        <mc:Fallback xmlns="">
          <p:sp>
            <p:nvSpPr>
              <p:cNvPr id="32" name="TextBox 31">
                <a:extLst>
                  <a:ext uri="{FF2B5EF4-FFF2-40B4-BE49-F238E27FC236}">
                    <a16:creationId xmlns:a16="http://schemas.microsoft.com/office/drawing/2014/main" id="{92097293-A90D-9FA2-CD41-3B4967F0626F}"/>
                  </a:ext>
                </a:extLst>
              </p:cNvPr>
              <p:cNvSpPr txBox="1">
                <a:spLocks noRot="1" noChangeAspect="1" noMove="1" noResize="1" noEditPoints="1" noAdjustHandles="1" noChangeArrowheads="1" noChangeShapeType="1" noTextEdit="1"/>
              </p:cNvSpPr>
              <p:nvPr/>
            </p:nvSpPr>
            <p:spPr>
              <a:xfrm>
                <a:off x="4060240" y="3205220"/>
                <a:ext cx="1578560" cy="345223"/>
              </a:xfrm>
              <a:prstGeom prst="rect">
                <a:avLst/>
              </a:prstGeom>
              <a:blipFill>
                <a:blip r:embed="rId10"/>
                <a:stretch>
                  <a:fillRect b="-357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6" name="Oval 45">
                <a:extLst>
                  <a:ext uri="{FF2B5EF4-FFF2-40B4-BE49-F238E27FC236}">
                    <a16:creationId xmlns:a16="http://schemas.microsoft.com/office/drawing/2014/main" id="{9EA4A76B-7A75-87DE-A29F-45E8475BC752}"/>
                  </a:ext>
                </a:extLst>
              </p:cNvPr>
              <p:cNvSpPr/>
              <p:nvPr/>
            </p:nvSpPr>
            <p:spPr>
              <a:xfrm>
                <a:off x="6553427" y="1942459"/>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GB" dirty="0">
                  <a:solidFill>
                    <a:schemeClr val="bg1"/>
                  </a:solidFill>
                </a:endParaRPr>
              </a:p>
            </p:txBody>
          </p:sp>
        </mc:Choice>
        <mc:Fallback xmlns="">
          <p:sp>
            <p:nvSpPr>
              <p:cNvPr id="46" name="Oval 45">
                <a:extLst>
                  <a:ext uri="{FF2B5EF4-FFF2-40B4-BE49-F238E27FC236}">
                    <a16:creationId xmlns:a16="http://schemas.microsoft.com/office/drawing/2014/main" id="{9EA4A76B-7A75-87DE-A29F-45E8475BC752}"/>
                  </a:ext>
                </a:extLst>
              </p:cNvPr>
              <p:cNvSpPr>
                <a:spLocks noRot="1" noChangeAspect="1" noMove="1" noResize="1" noEditPoints="1" noAdjustHandles="1" noChangeArrowheads="1" noChangeShapeType="1" noTextEdit="1"/>
              </p:cNvSpPr>
              <p:nvPr/>
            </p:nvSpPr>
            <p:spPr>
              <a:xfrm>
                <a:off x="6553427" y="1942459"/>
                <a:ext cx="432619" cy="447369"/>
              </a:xfrm>
              <a:prstGeom prst="ellipse">
                <a:avLst/>
              </a:prstGeom>
              <a:blipFill>
                <a:blip r:embed="rId11"/>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7" name="Oval 46">
                <a:extLst>
                  <a:ext uri="{FF2B5EF4-FFF2-40B4-BE49-F238E27FC236}">
                    <a16:creationId xmlns:a16="http://schemas.microsoft.com/office/drawing/2014/main" id="{694960A3-F7FF-DA38-7DF0-FFC9DE851195}"/>
                  </a:ext>
                </a:extLst>
              </p:cNvPr>
              <p:cNvSpPr/>
              <p:nvPr/>
            </p:nvSpPr>
            <p:spPr>
              <a:xfrm>
                <a:off x="7756380" y="2648010"/>
                <a:ext cx="717261" cy="548782"/>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𝑍</m:t>
                      </m:r>
                      <m:r>
                        <a:rPr lang="en-US" b="0" i="1" smtClean="0">
                          <a:latin typeface="Cambria Math" panose="02040503050406030204" pitchFamily="18" charset="0"/>
                        </a:rPr>
                        <m:t>)</m:t>
                      </m:r>
                    </m:oMath>
                  </m:oMathPara>
                </a14:m>
                <a:endParaRPr lang="en-GB" dirty="0"/>
              </a:p>
            </p:txBody>
          </p:sp>
        </mc:Choice>
        <mc:Fallback xmlns="">
          <p:sp>
            <p:nvSpPr>
              <p:cNvPr id="47" name="Oval 46">
                <a:extLst>
                  <a:ext uri="{FF2B5EF4-FFF2-40B4-BE49-F238E27FC236}">
                    <a16:creationId xmlns:a16="http://schemas.microsoft.com/office/drawing/2014/main" id="{694960A3-F7FF-DA38-7DF0-FFC9DE851195}"/>
                  </a:ext>
                </a:extLst>
              </p:cNvPr>
              <p:cNvSpPr>
                <a:spLocks noRot="1" noChangeAspect="1" noMove="1" noResize="1" noEditPoints="1" noAdjustHandles="1" noChangeArrowheads="1" noChangeShapeType="1" noTextEdit="1"/>
              </p:cNvSpPr>
              <p:nvPr/>
            </p:nvSpPr>
            <p:spPr>
              <a:xfrm>
                <a:off x="7756380" y="2648010"/>
                <a:ext cx="717261" cy="548782"/>
              </a:xfrm>
              <a:prstGeom prst="ellipse">
                <a:avLst/>
              </a:prstGeom>
              <a:blipFill>
                <a:blip r:embed="rId1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Oval 47">
                <a:extLst>
                  <a:ext uri="{FF2B5EF4-FFF2-40B4-BE49-F238E27FC236}">
                    <a16:creationId xmlns:a16="http://schemas.microsoft.com/office/drawing/2014/main" id="{3B0A324C-064B-22DE-0479-5A8A5D8263E2}"/>
                  </a:ext>
                </a:extLst>
              </p:cNvPr>
              <p:cNvSpPr/>
              <p:nvPr/>
            </p:nvSpPr>
            <p:spPr>
              <a:xfrm>
                <a:off x="9190902" y="2682405"/>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GB" i="1" smtClean="0">
                              <a:solidFill>
                                <a:schemeClr val="bg1"/>
                              </a:solidFill>
                              <a:latin typeface="Cambria Math" panose="02040503050406030204" pitchFamily="18" charset="0"/>
                            </a:rPr>
                          </m:ctrlPr>
                        </m:accPr>
                        <m:e>
                          <m:r>
                            <a:rPr lang="en-GB" b="0" i="1" smtClean="0">
                              <a:solidFill>
                                <a:schemeClr val="bg1"/>
                              </a:solidFill>
                              <a:latin typeface="Cambria Math" panose="02040503050406030204" pitchFamily="18" charset="0"/>
                            </a:rPr>
                            <m:t>𝑦</m:t>
                          </m:r>
                        </m:e>
                      </m:acc>
                    </m:oMath>
                  </m:oMathPara>
                </a14:m>
                <a:endParaRPr lang="en-GB" dirty="0"/>
              </a:p>
            </p:txBody>
          </p:sp>
        </mc:Choice>
        <mc:Fallback xmlns="">
          <p:sp>
            <p:nvSpPr>
              <p:cNvPr id="48" name="Oval 47">
                <a:extLst>
                  <a:ext uri="{FF2B5EF4-FFF2-40B4-BE49-F238E27FC236}">
                    <a16:creationId xmlns:a16="http://schemas.microsoft.com/office/drawing/2014/main" id="{3B0A324C-064B-22DE-0479-5A8A5D8263E2}"/>
                  </a:ext>
                </a:extLst>
              </p:cNvPr>
              <p:cNvSpPr>
                <a:spLocks noRot="1" noChangeAspect="1" noMove="1" noResize="1" noEditPoints="1" noAdjustHandles="1" noChangeArrowheads="1" noChangeShapeType="1" noTextEdit="1"/>
              </p:cNvSpPr>
              <p:nvPr/>
            </p:nvSpPr>
            <p:spPr>
              <a:xfrm>
                <a:off x="9190902" y="2682405"/>
                <a:ext cx="432619" cy="447369"/>
              </a:xfrm>
              <a:prstGeom prst="ellipse">
                <a:avLst/>
              </a:prstGeom>
              <a:blipFill>
                <a:blip r:embed="rId13"/>
                <a:stretch>
                  <a:fillRect/>
                </a:stretch>
              </a:blipFill>
            </p:spPr>
            <p:txBody>
              <a:bodyPr/>
              <a:lstStyle/>
              <a:p>
                <a:r>
                  <a:rPr lang="en-GB">
                    <a:noFill/>
                  </a:rPr>
                  <a:t> </a:t>
                </a:r>
              </a:p>
            </p:txBody>
          </p:sp>
        </mc:Fallback>
      </mc:AlternateContent>
      <p:cxnSp>
        <p:nvCxnSpPr>
          <p:cNvPr id="49" name="Straight Arrow Connector 48">
            <a:extLst>
              <a:ext uri="{FF2B5EF4-FFF2-40B4-BE49-F238E27FC236}">
                <a16:creationId xmlns:a16="http://schemas.microsoft.com/office/drawing/2014/main" id="{005437CF-D511-4298-6419-44C9D6087BAC}"/>
              </a:ext>
            </a:extLst>
          </p:cNvPr>
          <p:cNvCxnSpPr>
            <a:cxnSpLocks/>
            <a:stCxn id="46" idx="6"/>
            <a:endCxn id="47" idx="2"/>
          </p:cNvCxnSpPr>
          <p:nvPr/>
        </p:nvCxnSpPr>
        <p:spPr>
          <a:xfrm>
            <a:off x="6986046" y="2166144"/>
            <a:ext cx="770334" cy="7562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4F41565E-2093-E346-2276-05BF41A512AD}"/>
              </a:ext>
            </a:extLst>
          </p:cNvPr>
          <p:cNvCxnSpPr>
            <a:cxnSpLocks/>
          </p:cNvCxnSpPr>
          <p:nvPr/>
        </p:nvCxnSpPr>
        <p:spPr>
          <a:xfrm>
            <a:off x="8473641" y="2906090"/>
            <a:ext cx="74694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Oval 50">
                <a:extLst>
                  <a:ext uri="{FF2B5EF4-FFF2-40B4-BE49-F238E27FC236}">
                    <a16:creationId xmlns:a16="http://schemas.microsoft.com/office/drawing/2014/main" id="{E876381C-5F3E-D324-661F-78EF8CBBE6DE}"/>
                  </a:ext>
                </a:extLst>
              </p:cNvPr>
              <p:cNvSpPr/>
              <p:nvPr/>
            </p:nvSpPr>
            <p:spPr>
              <a:xfrm>
                <a:off x="6553426" y="3506532"/>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𝑏</m:t>
                      </m:r>
                    </m:oMath>
                  </m:oMathPara>
                </a14:m>
                <a:endParaRPr lang="en-GB" dirty="0">
                  <a:solidFill>
                    <a:schemeClr val="bg1"/>
                  </a:solidFill>
                </a:endParaRPr>
              </a:p>
            </p:txBody>
          </p:sp>
        </mc:Choice>
        <mc:Fallback xmlns="">
          <p:sp>
            <p:nvSpPr>
              <p:cNvPr id="51" name="Oval 50">
                <a:extLst>
                  <a:ext uri="{FF2B5EF4-FFF2-40B4-BE49-F238E27FC236}">
                    <a16:creationId xmlns:a16="http://schemas.microsoft.com/office/drawing/2014/main" id="{E876381C-5F3E-D324-661F-78EF8CBBE6DE}"/>
                  </a:ext>
                </a:extLst>
              </p:cNvPr>
              <p:cNvSpPr>
                <a:spLocks noRot="1" noChangeAspect="1" noMove="1" noResize="1" noEditPoints="1" noAdjustHandles="1" noChangeArrowheads="1" noChangeShapeType="1" noTextEdit="1"/>
              </p:cNvSpPr>
              <p:nvPr/>
            </p:nvSpPr>
            <p:spPr>
              <a:xfrm>
                <a:off x="6553426" y="3506532"/>
                <a:ext cx="432619" cy="447369"/>
              </a:xfrm>
              <a:prstGeom prst="ellipse">
                <a:avLst/>
              </a:prstGeom>
              <a:blipFill>
                <a:blip r:embed="rId1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2" name="Oval 51">
                <a:extLst>
                  <a:ext uri="{FF2B5EF4-FFF2-40B4-BE49-F238E27FC236}">
                    <a16:creationId xmlns:a16="http://schemas.microsoft.com/office/drawing/2014/main" id="{EB4B20C9-21CC-E1E6-1F09-1C3141B32D98}"/>
                  </a:ext>
                </a:extLst>
              </p:cNvPr>
              <p:cNvSpPr/>
              <p:nvPr/>
            </p:nvSpPr>
            <p:spPr>
              <a:xfrm>
                <a:off x="6553426" y="2458721"/>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a:solidFill>
                            <a:schemeClr val="bg1"/>
                          </a:solidFill>
                          <a:latin typeface="Cambria Math" panose="02040503050406030204" pitchFamily="18" charset="0"/>
                        </a:rPr>
                        <m:t>⋮</m:t>
                      </m:r>
                    </m:oMath>
                  </m:oMathPara>
                </a14:m>
                <a:endParaRPr lang="en-GB" dirty="0">
                  <a:solidFill>
                    <a:schemeClr val="bg1"/>
                  </a:solidFill>
                </a:endParaRPr>
              </a:p>
            </p:txBody>
          </p:sp>
        </mc:Choice>
        <mc:Fallback xmlns="">
          <p:sp>
            <p:nvSpPr>
              <p:cNvPr id="52" name="Oval 51">
                <a:extLst>
                  <a:ext uri="{FF2B5EF4-FFF2-40B4-BE49-F238E27FC236}">
                    <a16:creationId xmlns:a16="http://schemas.microsoft.com/office/drawing/2014/main" id="{EB4B20C9-21CC-E1E6-1F09-1C3141B32D98}"/>
                  </a:ext>
                </a:extLst>
              </p:cNvPr>
              <p:cNvSpPr>
                <a:spLocks noRot="1" noChangeAspect="1" noMove="1" noResize="1" noEditPoints="1" noAdjustHandles="1" noChangeArrowheads="1" noChangeShapeType="1" noTextEdit="1"/>
              </p:cNvSpPr>
              <p:nvPr/>
            </p:nvSpPr>
            <p:spPr>
              <a:xfrm>
                <a:off x="6553426" y="2458721"/>
                <a:ext cx="432619" cy="447369"/>
              </a:xfrm>
              <a:prstGeom prst="ellipse">
                <a:avLst/>
              </a:prstGeom>
              <a:blipFill>
                <a:blip r:embed="rId15"/>
                <a:stretch>
                  <a:fillRect/>
                </a:stretch>
              </a:blipFill>
            </p:spPr>
            <p:txBody>
              <a:bodyPr/>
              <a:lstStyle/>
              <a:p>
                <a:r>
                  <a:rPr lang="en-GB">
                    <a:noFill/>
                  </a:rPr>
                  <a:t> </a:t>
                </a:r>
              </a:p>
            </p:txBody>
          </p:sp>
        </mc:Fallback>
      </mc:AlternateContent>
      <p:cxnSp>
        <p:nvCxnSpPr>
          <p:cNvPr id="53" name="Straight Arrow Connector 52">
            <a:extLst>
              <a:ext uri="{FF2B5EF4-FFF2-40B4-BE49-F238E27FC236}">
                <a16:creationId xmlns:a16="http://schemas.microsoft.com/office/drawing/2014/main" id="{5BADE465-FFEF-5F27-1286-CAB5236B531F}"/>
              </a:ext>
            </a:extLst>
          </p:cNvPr>
          <p:cNvCxnSpPr>
            <a:cxnSpLocks/>
            <a:stCxn id="52" idx="6"/>
            <a:endCxn id="47" idx="2"/>
          </p:cNvCxnSpPr>
          <p:nvPr/>
        </p:nvCxnSpPr>
        <p:spPr>
          <a:xfrm>
            <a:off x="6986045" y="2682406"/>
            <a:ext cx="770335" cy="2399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41CE8A20-9706-52C9-AEA7-092CE45646C4}"/>
              </a:ext>
            </a:extLst>
          </p:cNvPr>
          <p:cNvCxnSpPr>
            <a:cxnSpLocks/>
            <a:stCxn id="55" idx="6"/>
            <a:endCxn id="47" idx="2"/>
          </p:cNvCxnSpPr>
          <p:nvPr/>
        </p:nvCxnSpPr>
        <p:spPr>
          <a:xfrm flipV="1">
            <a:off x="6986045" y="2922401"/>
            <a:ext cx="770335" cy="2762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Oval 54">
                <a:extLst>
                  <a:ext uri="{FF2B5EF4-FFF2-40B4-BE49-F238E27FC236}">
                    <a16:creationId xmlns:a16="http://schemas.microsoft.com/office/drawing/2014/main" id="{752A64E0-CD0D-AEFD-CFC1-67006790A50B}"/>
                  </a:ext>
                </a:extLst>
              </p:cNvPr>
              <p:cNvSpPr/>
              <p:nvPr/>
            </p:nvSpPr>
            <p:spPr>
              <a:xfrm>
                <a:off x="6553426" y="2974983"/>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𝑛</m:t>
                          </m:r>
                        </m:sub>
                      </m:sSub>
                    </m:oMath>
                  </m:oMathPara>
                </a14:m>
                <a:endParaRPr lang="en-GB" dirty="0">
                  <a:solidFill>
                    <a:schemeClr val="bg1"/>
                  </a:solidFill>
                </a:endParaRPr>
              </a:p>
            </p:txBody>
          </p:sp>
        </mc:Choice>
        <mc:Fallback xmlns="">
          <p:sp>
            <p:nvSpPr>
              <p:cNvPr id="55" name="Oval 54">
                <a:extLst>
                  <a:ext uri="{FF2B5EF4-FFF2-40B4-BE49-F238E27FC236}">
                    <a16:creationId xmlns:a16="http://schemas.microsoft.com/office/drawing/2014/main" id="{752A64E0-CD0D-AEFD-CFC1-67006790A50B}"/>
                  </a:ext>
                </a:extLst>
              </p:cNvPr>
              <p:cNvSpPr>
                <a:spLocks noRot="1" noChangeAspect="1" noMove="1" noResize="1" noEditPoints="1" noAdjustHandles="1" noChangeArrowheads="1" noChangeShapeType="1" noTextEdit="1"/>
              </p:cNvSpPr>
              <p:nvPr/>
            </p:nvSpPr>
            <p:spPr>
              <a:xfrm>
                <a:off x="6553426" y="2974983"/>
                <a:ext cx="432619" cy="447369"/>
              </a:xfrm>
              <a:prstGeom prst="ellipse">
                <a:avLst/>
              </a:prstGeom>
              <a:blipFill>
                <a:blip r:embed="rId16"/>
                <a:stretch>
                  <a:fillRect/>
                </a:stretch>
              </a:blipFill>
            </p:spPr>
            <p:txBody>
              <a:bodyPr/>
              <a:lstStyle/>
              <a:p>
                <a:r>
                  <a:rPr lang="en-GB">
                    <a:noFill/>
                  </a:rPr>
                  <a:t> </a:t>
                </a:r>
              </a:p>
            </p:txBody>
          </p:sp>
        </mc:Fallback>
      </mc:AlternateContent>
      <p:cxnSp>
        <p:nvCxnSpPr>
          <p:cNvPr id="56" name="Straight Arrow Connector 55">
            <a:extLst>
              <a:ext uri="{FF2B5EF4-FFF2-40B4-BE49-F238E27FC236}">
                <a16:creationId xmlns:a16="http://schemas.microsoft.com/office/drawing/2014/main" id="{2C3737C4-30DB-2AAD-9E75-68744C5926A2}"/>
              </a:ext>
            </a:extLst>
          </p:cNvPr>
          <p:cNvCxnSpPr>
            <a:cxnSpLocks/>
            <a:stCxn id="51" idx="6"/>
            <a:endCxn id="47" idx="2"/>
          </p:cNvCxnSpPr>
          <p:nvPr/>
        </p:nvCxnSpPr>
        <p:spPr>
          <a:xfrm flipV="1">
            <a:off x="6986045" y="2922401"/>
            <a:ext cx="770335" cy="8078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D2FED0EE-9B10-7A26-1716-964850B8E551}"/>
                  </a:ext>
                </a:extLst>
              </p:cNvPr>
              <p:cNvSpPr txBox="1"/>
              <p:nvPr/>
            </p:nvSpPr>
            <p:spPr>
              <a:xfrm>
                <a:off x="7159794" y="2309456"/>
                <a:ext cx="1578560"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GB" sz="1600" b="0" i="1" smtClean="0">
                              <a:latin typeface="Cambria Math" panose="02040503050406030204" pitchFamily="18" charset="0"/>
                            </a:rPr>
                          </m:ctrlPr>
                        </m:sSupPr>
                        <m:e>
                          <m:r>
                            <a:rPr lang="en-US" sz="1600" b="0" i="1" smtClean="0">
                              <a:latin typeface="Cambria Math" panose="02040503050406030204" pitchFamily="18" charset="0"/>
                            </a:rPr>
                            <m:t>𝑍</m:t>
                          </m:r>
                          <m:r>
                            <a:rPr lang="en-US" sz="1600" b="0" i="1" smtClean="0">
                              <a:latin typeface="Cambria Math" panose="02040503050406030204" pitchFamily="18" charset="0"/>
                            </a:rPr>
                            <m:t>=</m:t>
                          </m:r>
                          <m:r>
                            <a:rPr lang="en-GB" sz="1600" b="0" i="1" smtClean="0">
                              <a:latin typeface="Cambria Math" panose="02040503050406030204" pitchFamily="18" charset="0"/>
                            </a:rPr>
                            <m:t>𝑊</m:t>
                          </m:r>
                        </m:e>
                        <m:sup>
                          <m:r>
                            <a:rPr lang="en-GB" sz="1600" b="0" i="1" smtClean="0">
                              <a:latin typeface="Cambria Math" panose="02040503050406030204" pitchFamily="18" charset="0"/>
                            </a:rPr>
                            <m:t>𝑇</m:t>
                          </m:r>
                        </m:sup>
                      </m:sSup>
                      <m:r>
                        <a:rPr lang="en-GB" sz="1600" b="0" i="1" smtClean="0">
                          <a:latin typeface="Cambria Math" panose="02040503050406030204" pitchFamily="18" charset="0"/>
                        </a:rPr>
                        <m:t>𝑋</m:t>
                      </m:r>
                      <m:r>
                        <a:rPr lang="en-GB" sz="1600" b="0" i="1" smtClean="0">
                          <a:latin typeface="Cambria Math" panose="02040503050406030204" pitchFamily="18" charset="0"/>
                        </a:rPr>
                        <m:t>+</m:t>
                      </m:r>
                      <m:r>
                        <a:rPr lang="en-GB" sz="1600" b="1" i="1" smtClean="0">
                          <a:latin typeface="Cambria Math" panose="02040503050406030204" pitchFamily="18" charset="0"/>
                        </a:rPr>
                        <m:t>𝒃</m:t>
                      </m:r>
                    </m:oMath>
                  </m:oMathPara>
                </a14:m>
                <a:endParaRPr lang="en-GB" sz="1600" dirty="0"/>
              </a:p>
            </p:txBody>
          </p:sp>
        </mc:Choice>
        <mc:Fallback xmlns="">
          <p:sp>
            <p:nvSpPr>
              <p:cNvPr id="57" name="TextBox 56">
                <a:extLst>
                  <a:ext uri="{FF2B5EF4-FFF2-40B4-BE49-F238E27FC236}">
                    <a16:creationId xmlns:a16="http://schemas.microsoft.com/office/drawing/2014/main" id="{D2FED0EE-9B10-7A26-1716-964850B8E551}"/>
                  </a:ext>
                </a:extLst>
              </p:cNvPr>
              <p:cNvSpPr txBox="1">
                <a:spLocks noRot="1" noChangeAspect="1" noMove="1" noResize="1" noEditPoints="1" noAdjustHandles="1" noChangeArrowheads="1" noChangeShapeType="1" noTextEdit="1"/>
              </p:cNvSpPr>
              <p:nvPr/>
            </p:nvSpPr>
            <p:spPr>
              <a:xfrm>
                <a:off x="7159794" y="2309456"/>
                <a:ext cx="1578560" cy="338554"/>
              </a:xfrm>
              <a:prstGeom prst="rect">
                <a:avLst/>
              </a:prstGeom>
              <a:blipFill>
                <a:blip r:embed="rId1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5ACFB07E-B931-5174-8E0A-B27F7C25EF98}"/>
                  </a:ext>
                </a:extLst>
              </p:cNvPr>
              <p:cNvSpPr txBox="1"/>
              <p:nvPr/>
            </p:nvSpPr>
            <p:spPr>
              <a:xfrm>
                <a:off x="8617931" y="3124575"/>
                <a:ext cx="1578560" cy="34522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GB" sz="1600" i="1" smtClean="0">
                              <a:solidFill>
                                <a:schemeClr val="tx1"/>
                              </a:solidFill>
                              <a:latin typeface="Cambria Math" panose="02040503050406030204" pitchFamily="18" charset="0"/>
                            </a:rPr>
                          </m:ctrlPr>
                        </m:accPr>
                        <m:e>
                          <m:r>
                            <a:rPr lang="en-GB" sz="1600" i="1">
                              <a:solidFill>
                                <a:schemeClr val="tx1"/>
                              </a:solidFill>
                              <a:latin typeface="Cambria Math" panose="02040503050406030204" pitchFamily="18" charset="0"/>
                            </a:rPr>
                            <m:t>𝑦</m:t>
                          </m:r>
                        </m:e>
                      </m:acc>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𝑔</m:t>
                      </m:r>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𝑍</m:t>
                      </m:r>
                      <m:r>
                        <a:rPr lang="en-US" sz="1600" b="0" i="1" smtClean="0">
                          <a:solidFill>
                            <a:schemeClr val="tx1"/>
                          </a:solidFill>
                          <a:latin typeface="Cambria Math" panose="02040503050406030204" pitchFamily="18" charset="0"/>
                        </a:rPr>
                        <m:t>)</m:t>
                      </m:r>
                    </m:oMath>
                  </m:oMathPara>
                </a14:m>
                <a:endParaRPr lang="en-GB" sz="1600" dirty="0"/>
              </a:p>
            </p:txBody>
          </p:sp>
        </mc:Choice>
        <mc:Fallback xmlns="">
          <p:sp>
            <p:nvSpPr>
              <p:cNvPr id="67" name="TextBox 66">
                <a:extLst>
                  <a:ext uri="{FF2B5EF4-FFF2-40B4-BE49-F238E27FC236}">
                    <a16:creationId xmlns:a16="http://schemas.microsoft.com/office/drawing/2014/main" id="{5ACFB07E-B931-5174-8E0A-B27F7C25EF98}"/>
                  </a:ext>
                </a:extLst>
              </p:cNvPr>
              <p:cNvSpPr txBox="1">
                <a:spLocks noRot="1" noChangeAspect="1" noMove="1" noResize="1" noEditPoints="1" noAdjustHandles="1" noChangeArrowheads="1" noChangeShapeType="1" noTextEdit="1"/>
              </p:cNvSpPr>
              <p:nvPr/>
            </p:nvSpPr>
            <p:spPr>
              <a:xfrm>
                <a:off x="8617931" y="3124575"/>
                <a:ext cx="1578560" cy="345223"/>
              </a:xfrm>
              <a:prstGeom prst="rect">
                <a:avLst/>
              </a:prstGeom>
              <a:blipFill>
                <a:blip r:embed="rId18"/>
                <a:stretch>
                  <a:fillRect b="-10714"/>
                </a:stretch>
              </a:blipFill>
            </p:spPr>
            <p:txBody>
              <a:bodyPr/>
              <a:lstStyle/>
              <a:p>
                <a:r>
                  <a:rPr lang="en-GB">
                    <a:noFill/>
                  </a:rPr>
                  <a:t> </a:t>
                </a:r>
              </a:p>
            </p:txBody>
          </p:sp>
        </mc:Fallback>
      </mc:AlternateContent>
      <p:sp>
        <p:nvSpPr>
          <p:cNvPr id="68" name="TextBox 67">
            <a:extLst>
              <a:ext uri="{FF2B5EF4-FFF2-40B4-BE49-F238E27FC236}">
                <a16:creationId xmlns:a16="http://schemas.microsoft.com/office/drawing/2014/main" id="{774F88A6-B4D8-8987-02F5-0BE55EB94529}"/>
              </a:ext>
            </a:extLst>
          </p:cNvPr>
          <p:cNvSpPr txBox="1"/>
          <p:nvPr/>
        </p:nvSpPr>
        <p:spPr>
          <a:xfrm>
            <a:off x="478970" y="4138729"/>
            <a:ext cx="4443845" cy="400110"/>
          </a:xfrm>
          <a:prstGeom prst="rect">
            <a:avLst/>
          </a:prstGeom>
          <a:noFill/>
        </p:spPr>
        <p:txBody>
          <a:bodyPr wrap="none" rtlCol="0">
            <a:spAutoFit/>
          </a:bodyPr>
          <a:lstStyle/>
          <a:p>
            <a:pPr algn="l"/>
            <a:r>
              <a:rPr lang="en-US" sz="2000" dirty="0">
                <a:latin typeface="Arial" panose="020B0604020202020204" pitchFamily="34" charset="0"/>
                <a:cs typeface="Arial" panose="020B0604020202020204" pitchFamily="34" charset="0"/>
              </a:rPr>
              <a:t>What about general neural networks?</a:t>
            </a:r>
          </a:p>
        </p:txBody>
      </p:sp>
      <p:pic>
        <p:nvPicPr>
          <p:cNvPr id="69" name="Picture 68" descr="Applied Deep Learning - Part 1: Artificial Neural Networks | by Arden  Dertat | Towards Data Science">
            <a:extLst>
              <a:ext uri="{FF2B5EF4-FFF2-40B4-BE49-F238E27FC236}">
                <a16:creationId xmlns:a16="http://schemas.microsoft.com/office/drawing/2014/main" id="{A8C3A1EB-4F8C-C947-C827-33E8449E53EC}"/>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018579" y="4196803"/>
            <a:ext cx="3500416" cy="2287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053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5" grpId="0" animBg="1"/>
      <p:bldP spid="26" grpId="0" animBg="1"/>
      <p:bldP spid="29" grpId="0" animBg="1"/>
      <p:bldP spid="31" grpId="0"/>
      <p:bldP spid="32" grpId="0"/>
      <p:bldP spid="46" grpId="0" animBg="1"/>
      <p:bldP spid="47" grpId="0" animBg="1"/>
      <p:bldP spid="48" grpId="0" animBg="1"/>
      <p:bldP spid="51" grpId="0" animBg="1"/>
      <p:bldP spid="52" grpId="0" animBg="1"/>
      <p:bldP spid="55" grpId="0" animBg="1"/>
      <p:bldP spid="57" grpId="0"/>
      <p:bldP spid="67" grpId="0"/>
      <p:bldP spid="6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0D4F12A-6EBC-9D7C-8D80-A1CB57BFA3F1}"/>
              </a:ext>
            </a:extLst>
          </p:cNvPr>
          <p:cNvSpPr>
            <a:spLocks noGrp="1"/>
          </p:cNvSpPr>
          <p:nvPr>
            <p:ph type="title"/>
          </p:nvPr>
        </p:nvSpPr>
        <p:spPr/>
        <p:txBody>
          <a:bodyPr>
            <a:normAutofit/>
          </a:bodyPr>
          <a:lstStyle/>
          <a:p>
            <a:r>
              <a:rPr lang="en-US" dirty="0"/>
              <a:t>Some (More) Notation</a:t>
            </a:r>
          </a:p>
        </p:txBody>
      </p:sp>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41</a:t>
            </a:fld>
            <a:endParaRPr lang="en-US" dirty="0">
              <a:solidFill>
                <a:schemeClr val="tx1">
                  <a:lumMod val="75000"/>
                </a:schemeClr>
              </a:solidFill>
              <a:latin typeface="Euphemia" panose="020B0503040102020104" pitchFamily="34" charset="0"/>
            </a:endParaRPr>
          </a:p>
        </p:txBody>
      </p:sp>
      <p:sp>
        <p:nvSpPr>
          <p:cNvPr id="12" name="TextBox 2">
            <a:extLst>
              <a:ext uri="{FF2B5EF4-FFF2-40B4-BE49-F238E27FC236}">
                <a16:creationId xmlns:a16="http://schemas.microsoft.com/office/drawing/2014/main" id="{A7347F02-861B-1E0C-4C6D-9569D527E682}"/>
              </a:ext>
            </a:extLst>
          </p:cNvPr>
          <p:cNvSpPr txBox="1"/>
          <p:nvPr/>
        </p:nvSpPr>
        <p:spPr>
          <a:xfrm>
            <a:off x="0" y="6512209"/>
            <a:ext cx="9605894" cy="24622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000">
                <a:solidFill>
                  <a:schemeClr val="tx1">
                    <a:lumMod val="65000"/>
                  </a:schemeClr>
                </a:solidFill>
                <a:latin typeface="Euphemia" panose="020B0503040102020104" pitchFamily="34" charset="0"/>
                <a:ea typeface="Assistant Light"/>
                <a:cs typeface="Assistant Light"/>
                <a:sym typeface="Assistant Light"/>
              </a:rPr>
              <a:t>Credit: </a:t>
            </a:r>
            <a:r>
              <a:rPr lang="en-GB" sz="1000">
                <a:solidFill>
                  <a:schemeClr val="tx1">
                    <a:lumMod val="65000"/>
                  </a:schemeClr>
                </a:solidFill>
                <a:latin typeface="Euphemia" panose="020B0503040102020104" pitchFamily="34" charset="0"/>
                <a:ea typeface="Assistant Light"/>
                <a:cs typeface="Assistant Light"/>
                <a:sym typeface="Assistant Light"/>
                <a:hlinkClick r:id="rId3">
                  <a:extLst>
                    <a:ext uri="{A12FA001-AC4F-418D-AE19-62706E023703}">
                      <ahyp:hlinkClr xmlns:ahyp="http://schemas.microsoft.com/office/drawing/2018/hyperlinkcolor" val="tx"/>
                    </a:ext>
                  </a:extLst>
                </a:hlinkClick>
              </a:rPr>
              <a:t>https://medium.com/@marcellvollmer/how-to-make-it-simple-to-explain-ai-ml-dl-and-data-science-a49e54d54a12</a:t>
            </a:r>
            <a:r>
              <a:rPr lang="en-GB" sz="1000">
                <a:solidFill>
                  <a:schemeClr val="tx1">
                    <a:lumMod val="65000"/>
                  </a:schemeClr>
                </a:solidFill>
                <a:latin typeface="Euphemia" panose="020B0503040102020104" pitchFamily="34" charset="0"/>
                <a:ea typeface="Assistant Light"/>
                <a:cs typeface="Assistant Light"/>
                <a:sym typeface="Assistant Light"/>
              </a:rPr>
              <a:t> </a:t>
            </a:r>
          </a:p>
        </p:txBody>
      </p:sp>
      <p:pic>
        <p:nvPicPr>
          <p:cNvPr id="3" name="Picture 2" descr="Applied Deep Learning - Part 1: Artificial Neural Networks | by Arden  Dertat | Towards Data Science">
            <a:extLst>
              <a:ext uri="{FF2B5EF4-FFF2-40B4-BE49-F238E27FC236}">
                <a16:creationId xmlns:a16="http://schemas.microsoft.com/office/drawing/2014/main" id="{5FE9DCC4-1968-B752-3211-ED056C6518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2926" y="1415841"/>
            <a:ext cx="3807357" cy="248756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D13442D0-4077-FDED-45E4-6A1A4C7C60B8}"/>
                  </a:ext>
                </a:extLst>
              </p:cNvPr>
              <p:cNvSpPr txBox="1">
                <a:spLocks/>
              </p:cNvSpPr>
              <p:nvPr/>
            </p:nvSpPr>
            <p:spPr>
              <a:xfrm>
                <a:off x="6232425" y="1674144"/>
                <a:ext cx="5419575" cy="429971"/>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 Input, Label Matrix: </a:t>
                </a:r>
                <a14:m>
                  <m:oMath xmlns:m="http://schemas.openxmlformats.org/officeDocument/2006/math">
                    <m:r>
                      <a:rPr lang="en-GB" sz="2000" b="1" i="1" smtClean="0">
                        <a:latin typeface="Cambria Math" panose="02040503050406030204" pitchFamily="18" charset="0"/>
                      </a:rPr>
                      <m:t>𝑿</m:t>
                    </m:r>
                    <m:r>
                      <a:rPr lang="en-GB" sz="2000" b="1" i="1" smtClean="0">
                        <a:latin typeface="Cambria Math" panose="02040503050406030204" pitchFamily="18" charset="0"/>
                      </a:rPr>
                      <m:t>, </m:t>
                    </m:r>
                    <m:r>
                      <a:rPr lang="en-GB" sz="2000" b="1" i="1" smtClean="0">
                        <a:latin typeface="Cambria Math" panose="02040503050406030204" pitchFamily="18" charset="0"/>
                      </a:rPr>
                      <m:t>𝒀</m:t>
                    </m:r>
                  </m:oMath>
                </a14:m>
                <a:endParaRPr lang="en-US" sz="2000" b="1" dirty="0"/>
              </a:p>
            </p:txBody>
          </p:sp>
        </mc:Choice>
        <mc:Fallback xmlns="">
          <p:sp>
            <p:nvSpPr>
              <p:cNvPr id="4" name="Content Placeholder 2">
                <a:extLst>
                  <a:ext uri="{FF2B5EF4-FFF2-40B4-BE49-F238E27FC236}">
                    <a16:creationId xmlns:a16="http://schemas.microsoft.com/office/drawing/2014/main" id="{D13442D0-4077-FDED-45E4-6A1A4C7C60B8}"/>
                  </a:ext>
                </a:extLst>
              </p:cNvPr>
              <p:cNvSpPr txBox="1">
                <a:spLocks noRot="1" noChangeAspect="1" noMove="1" noResize="1" noEditPoints="1" noAdjustHandles="1" noChangeArrowheads="1" noChangeShapeType="1" noTextEdit="1"/>
              </p:cNvSpPr>
              <p:nvPr/>
            </p:nvSpPr>
            <p:spPr>
              <a:xfrm>
                <a:off x="6232425" y="1674144"/>
                <a:ext cx="5419575" cy="429971"/>
              </a:xfrm>
              <a:prstGeom prst="rect">
                <a:avLst/>
              </a:prstGeom>
              <a:blipFill>
                <a:blip r:embed="rId5"/>
                <a:stretch>
                  <a:fillRect l="-1012" b="-28571"/>
                </a:stretch>
              </a:blipFill>
            </p:spPr>
            <p:txBody>
              <a:bodyPr/>
              <a:lstStyle/>
              <a:p>
                <a:r>
                  <a:rPr lang="en-GB">
                    <a:noFill/>
                  </a:rPr>
                  <a:t> </a:t>
                </a:r>
              </a:p>
            </p:txBody>
          </p:sp>
        </mc:Fallback>
      </mc:AlternateContent>
      <p:sp>
        <p:nvSpPr>
          <p:cNvPr id="10" name="TextBox 9">
            <a:extLst>
              <a:ext uri="{FF2B5EF4-FFF2-40B4-BE49-F238E27FC236}">
                <a16:creationId xmlns:a16="http://schemas.microsoft.com/office/drawing/2014/main" id="{7E6E74AA-6878-105D-43BE-CB8256866A9F}"/>
              </a:ext>
            </a:extLst>
          </p:cNvPr>
          <p:cNvSpPr txBox="1"/>
          <p:nvPr/>
        </p:nvSpPr>
        <p:spPr>
          <a:xfrm>
            <a:off x="6232425" y="3014911"/>
            <a:ext cx="5419575" cy="400110"/>
          </a:xfrm>
          <a:prstGeom prst="rect">
            <a:avLst/>
          </a:prstGeom>
          <a:noFill/>
        </p:spPr>
        <p:txBody>
          <a:bodyPr wrap="square">
            <a:spAutoFit/>
          </a:bodyPr>
          <a:lstStyle/>
          <a:p>
            <a:pPr marL="342900" indent="-342900">
              <a:buFont typeface="Arial" panose="020B0604020202020204" pitchFamily="34" charset="0"/>
              <a:buChar char="•"/>
            </a:pPr>
            <a:r>
              <a:rPr lang="en-US" sz="2000" dirty="0"/>
              <a:t>Input Layer: Layer 0</a:t>
            </a:r>
          </a:p>
        </p:txBody>
      </p:sp>
      <p:sp>
        <p:nvSpPr>
          <p:cNvPr id="13" name="TextBox 12">
            <a:extLst>
              <a:ext uri="{FF2B5EF4-FFF2-40B4-BE49-F238E27FC236}">
                <a16:creationId xmlns:a16="http://schemas.microsoft.com/office/drawing/2014/main" id="{A489CF08-933E-7C4A-D6DB-D967A15CE84E}"/>
              </a:ext>
            </a:extLst>
          </p:cNvPr>
          <p:cNvSpPr txBox="1"/>
          <p:nvPr/>
        </p:nvSpPr>
        <p:spPr>
          <a:xfrm>
            <a:off x="6232425" y="2579067"/>
            <a:ext cx="5740589" cy="400110"/>
          </a:xfrm>
          <a:prstGeom prst="rect">
            <a:avLst/>
          </a:prstGeom>
          <a:noFill/>
        </p:spPr>
        <p:txBody>
          <a:bodyPr wrap="square">
            <a:spAutoFit/>
          </a:bodyPr>
          <a:lstStyle/>
          <a:p>
            <a:pPr marL="342900" indent="-342900">
              <a:buFont typeface="Arial" panose="020B0604020202020204" pitchFamily="34" charset="0"/>
              <a:buChar char="•"/>
            </a:pPr>
            <a:r>
              <a:rPr lang="en-US" sz="2000" dirty="0"/>
              <a:t>Number Of Layers: All layers excluding input</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D31C0E3-6C03-5613-E7A3-B277DCA41726}"/>
                  </a:ext>
                </a:extLst>
              </p:cNvPr>
              <p:cNvSpPr txBox="1"/>
              <p:nvPr/>
            </p:nvSpPr>
            <p:spPr>
              <a:xfrm>
                <a:off x="6239581" y="4317315"/>
                <a:ext cx="5227889" cy="413318"/>
              </a:xfrm>
              <a:prstGeom prst="rect">
                <a:avLst/>
              </a:prstGeom>
              <a:noFill/>
            </p:spPr>
            <p:txBody>
              <a:bodyPr wrap="square">
                <a:spAutoFit/>
              </a:bodyPr>
              <a:lstStyle/>
              <a:p>
                <a:pPr marL="342900" indent="-342900">
                  <a:buFont typeface="Arial" panose="020B0604020202020204" pitchFamily="34" charset="0"/>
                  <a:buChar char="•"/>
                </a:pPr>
                <a:r>
                  <a:rPr lang="en-US" sz="2000" dirty="0"/>
                  <a:t>Values in layer L is denoted by: </a:t>
                </a:r>
                <a14:m>
                  <m:oMath xmlns:m="http://schemas.openxmlformats.org/officeDocument/2006/math">
                    <m:sSup>
                      <m:sSupPr>
                        <m:ctrlPr>
                          <a:rPr lang="en-US" sz="2000" i="1" smtClean="0">
                            <a:latin typeface="Cambria Math" panose="02040503050406030204" pitchFamily="18" charset="0"/>
                          </a:rPr>
                        </m:ctrlPr>
                      </m:sSupPr>
                      <m:e>
                        <m:r>
                          <a:rPr lang="en-GB" sz="2000" b="0" i="1" smtClean="0">
                            <a:latin typeface="Cambria Math" panose="02040503050406030204" pitchFamily="18" charset="0"/>
                          </a:rPr>
                          <m:t>𝑊</m:t>
                        </m:r>
                      </m:e>
                      <m:sup>
                        <m:r>
                          <a:rPr lang="en-GB" sz="2000" b="0" i="1" smtClean="0">
                            <a:latin typeface="Cambria Math" panose="02040503050406030204" pitchFamily="18" charset="0"/>
                          </a:rPr>
                          <m:t>[</m:t>
                        </m:r>
                        <m:r>
                          <a:rPr lang="en-GB" sz="2000" b="0" i="1" smtClean="0">
                            <a:latin typeface="Cambria Math" panose="02040503050406030204" pitchFamily="18" charset="0"/>
                          </a:rPr>
                          <m:t>𝐿</m:t>
                        </m:r>
                        <m:r>
                          <a:rPr lang="en-GB" sz="2000" b="0" i="1" smtClean="0">
                            <a:latin typeface="Cambria Math" panose="02040503050406030204" pitchFamily="18" charset="0"/>
                          </a:rPr>
                          <m:t>]</m:t>
                        </m:r>
                      </m:sup>
                    </m:sSup>
                  </m:oMath>
                </a14:m>
                <a:endParaRPr lang="en-GB" sz="2000" dirty="0"/>
              </a:p>
            </p:txBody>
          </p:sp>
        </mc:Choice>
        <mc:Fallback xmlns="">
          <p:sp>
            <p:nvSpPr>
              <p:cNvPr id="15" name="TextBox 14">
                <a:extLst>
                  <a:ext uri="{FF2B5EF4-FFF2-40B4-BE49-F238E27FC236}">
                    <a16:creationId xmlns:a16="http://schemas.microsoft.com/office/drawing/2014/main" id="{BD31C0E3-6C03-5613-E7A3-B277DCA41726}"/>
                  </a:ext>
                </a:extLst>
              </p:cNvPr>
              <p:cNvSpPr txBox="1">
                <a:spLocks noRot="1" noChangeAspect="1" noMove="1" noResize="1" noEditPoints="1" noAdjustHandles="1" noChangeArrowheads="1" noChangeShapeType="1" noTextEdit="1"/>
              </p:cNvSpPr>
              <p:nvPr/>
            </p:nvSpPr>
            <p:spPr>
              <a:xfrm>
                <a:off x="6239581" y="4317315"/>
                <a:ext cx="5227889" cy="413318"/>
              </a:xfrm>
              <a:prstGeom prst="rect">
                <a:avLst/>
              </a:prstGeom>
              <a:blipFill>
                <a:blip r:embed="rId6"/>
                <a:stretch>
                  <a:fillRect l="-1050" t="-2941" b="-26471"/>
                </a:stretch>
              </a:blipFill>
            </p:spPr>
            <p:txBody>
              <a:bodyPr/>
              <a:lstStyle/>
              <a:p>
                <a:r>
                  <a:rPr lang="en-GB">
                    <a:noFill/>
                  </a:rPr>
                  <a:t> </a:t>
                </a:r>
              </a:p>
            </p:txBody>
          </p:sp>
        </mc:Fallback>
      </mc:AlternateContent>
      <p:sp>
        <p:nvSpPr>
          <p:cNvPr id="17" name="TextBox 16">
            <a:extLst>
              <a:ext uri="{FF2B5EF4-FFF2-40B4-BE49-F238E27FC236}">
                <a16:creationId xmlns:a16="http://schemas.microsoft.com/office/drawing/2014/main" id="{61817C4A-5C39-EB79-F51E-677CC3B45D72}"/>
              </a:ext>
            </a:extLst>
          </p:cNvPr>
          <p:cNvSpPr txBox="1"/>
          <p:nvPr/>
        </p:nvSpPr>
        <p:spPr>
          <a:xfrm>
            <a:off x="6232425" y="3454918"/>
            <a:ext cx="5005846" cy="400110"/>
          </a:xfrm>
          <a:prstGeom prst="rect">
            <a:avLst/>
          </a:prstGeom>
          <a:noFill/>
        </p:spPr>
        <p:txBody>
          <a:bodyPr wrap="square">
            <a:spAutoFit/>
          </a:bodyPr>
          <a:lstStyle/>
          <a:p>
            <a:pPr marL="342900" indent="-342900">
              <a:buFont typeface="Arial" panose="020B0604020202020204" pitchFamily="34" charset="0"/>
              <a:buChar char="•"/>
            </a:pPr>
            <a:r>
              <a:rPr lang="en-US" sz="2000" b="1" dirty="0"/>
              <a:t>Number of examples: m</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33DBC18F-4986-483B-B386-7F74BC4A4A59}"/>
                  </a:ext>
                </a:extLst>
              </p:cNvPr>
              <p:cNvSpPr txBox="1"/>
              <p:nvPr/>
            </p:nvSpPr>
            <p:spPr>
              <a:xfrm>
                <a:off x="6239581" y="3898939"/>
                <a:ext cx="4890535" cy="424283"/>
              </a:xfrm>
              <a:prstGeom prst="rect">
                <a:avLst/>
              </a:prstGeom>
              <a:noFill/>
            </p:spPr>
            <p:txBody>
              <a:bodyPr wrap="square">
                <a:spAutoFit/>
              </a:bodyPr>
              <a:lstStyle/>
              <a:p>
                <a:pPr marL="342900" indent="-342900">
                  <a:buFont typeface="Arial" panose="020B0604020202020204" pitchFamily="34" charset="0"/>
                  <a:buChar char="•"/>
                </a:pPr>
                <a:r>
                  <a:rPr lang="en-US" sz="2000" dirty="0"/>
                  <a:t>Input, Label Size: </a:t>
                </a:r>
                <a14:m>
                  <m:oMath xmlns:m="http://schemas.openxmlformats.org/officeDocument/2006/math">
                    <m:sSub>
                      <m:sSubPr>
                        <m:ctrlPr>
                          <a:rPr lang="en-US" sz="2000" i="1" smtClean="0">
                            <a:latin typeface="Cambria Math" panose="02040503050406030204" pitchFamily="18" charset="0"/>
                          </a:rPr>
                        </m:ctrlPr>
                      </m:sSubPr>
                      <m:e>
                        <m:r>
                          <a:rPr lang="en-GB" sz="2000" b="0" i="1" smtClean="0">
                            <a:latin typeface="Cambria Math" panose="02040503050406030204" pitchFamily="18" charset="0"/>
                          </a:rPr>
                          <m:t>𝑛</m:t>
                        </m:r>
                      </m:e>
                      <m:sub>
                        <m:r>
                          <a:rPr lang="en-GB" sz="2000" b="0" i="1" smtClean="0">
                            <a:latin typeface="Cambria Math" panose="02040503050406030204" pitchFamily="18" charset="0"/>
                          </a:rPr>
                          <m:t>𝑥</m:t>
                        </m:r>
                      </m:sub>
                    </m:sSub>
                    <m:r>
                      <a:rPr lang="en-GB" sz="2000" b="0" i="0" smtClean="0">
                        <a:latin typeface="Cambria Math" panose="02040503050406030204" pitchFamily="18" charset="0"/>
                      </a:rPr>
                      <m:t>,</m:t>
                    </m:r>
                  </m:oMath>
                </a14:m>
                <a:r>
                  <a:rPr lang="en-US" sz="2000" dirty="0"/>
                  <a:t> </a:t>
                </a:r>
                <a14:m>
                  <m:oMath xmlns:m="http://schemas.openxmlformats.org/officeDocument/2006/math">
                    <m:sSub>
                      <m:sSubPr>
                        <m:ctrlPr>
                          <a:rPr lang="en-US" sz="2000" i="1" smtClean="0">
                            <a:latin typeface="Cambria Math" panose="02040503050406030204" pitchFamily="18" charset="0"/>
                          </a:rPr>
                        </m:ctrlPr>
                      </m:sSubPr>
                      <m:e>
                        <m:r>
                          <a:rPr lang="en-GB" sz="2000" i="1">
                            <a:latin typeface="Cambria Math" panose="02040503050406030204" pitchFamily="18" charset="0"/>
                          </a:rPr>
                          <m:t>𝑛</m:t>
                        </m:r>
                      </m:e>
                      <m:sub>
                        <m:r>
                          <a:rPr lang="en-GB" sz="2000" b="0" i="1" smtClean="0">
                            <a:latin typeface="Cambria Math" panose="02040503050406030204" pitchFamily="18" charset="0"/>
                          </a:rPr>
                          <m:t>𝑦</m:t>
                        </m:r>
                      </m:sub>
                    </m:sSub>
                  </m:oMath>
                </a14:m>
                <a:endParaRPr lang="en-US" sz="2000" dirty="0"/>
              </a:p>
            </p:txBody>
          </p:sp>
        </mc:Choice>
        <mc:Fallback xmlns="">
          <p:sp>
            <p:nvSpPr>
              <p:cNvPr id="19" name="TextBox 18">
                <a:extLst>
                  <a:ext uri="{FF2B5EF4-FFF2-40B4-BE49-F238E27FC236}">
                    <a16:creationId xmlns:a16="http://schemas.microsoft.com/office/drawing/2014/main" id="{33DBC18F-4986-483B-B386-7F74BC4A4A59}"/>
                  </a:ext>
                </a:extLst>
              </p:cNvPr>
              <p:cNvSpPr txBox="1">
                <a:spLocks noRot="1" noChangeAspect="1" noMove="1" noResize="1" noEditPoints="1" noAdjustHandles="1" noChangeArrowheads="1" noChangeShapeType="1" noTextEdit="1"/>
              </p:cNvSpPr>
              <p:nvPr/>
            </p:nvSpPr>
            <p:spPr>
              <a:xfrm>
                <a:off x="6239581" y="3898939"/>
                <a:ext cx="4890535" cy="424283"/>
              </a:xfrm>
              <a:prstGeom prst="rect">
                <a:avLst/>
              </a:prstGeom>
              <a:blipFill>
                <a:blip r:embed="rId7"/>
                <a:stretch>
                  <a:fillRect l="-1122" t="-8696" b="-2029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791A9D3-E2DE-FBDC-CADA-DDBF9E1D436B}"/>
                  </a:ext>
                </a:extLst>
              </p:cNvPr>
              <p:cNvSpPr txBox="1"/>
              <p:nvPr/>
            </p:nvSpPr>
            <p:spPr>
              <a:xfrm>
                <a:off x="6246737" y="4676573"/>
                <a:ext cx="5733433" cy="483017"/>
              </a:xfrm>
              <a:prstGeom prst="rect">
                <a:avLst/>
              </a:prstGeom>
              <a:noFill/>
            </p:spPr>
            <p:txBody>
              <a:bodyPr wrap="square">
                <a:spAutoFit/>
              </a:bodyPr>
              <a:lstStyle/>
              <a:p>
                <a:pPr marL="285750" indent="-285750">
                  <a:buFont typeface="Arial" panose="020B0604020202020204" pitchFamily="34" charset="0"/>
                  <a:buChar char="•"/>
                </a:pPr>
                <a:r>
                  <a:rPr lang="en-US" sz="2000" dirty="0"/>
                  <a:t> Number of neurons in  (hidden) layer L: </a:t>
                </a:r>
                <a14:m>
                  <m:oMath xmlns:m="http://schemas.openxmlformats.org/officeDocument/2006/math">
                    <m:sSubSup>
                      <m:sSubSupPr>
                        <m:ctrlPr>
                          <a:rPr lang="en-US" sz="2000" i="1" smtClean="0">
                            <a:latin typeface="Cambria Math" panose="02040503050406030204" pitchFamily="18" charset="0"/>
                          </a:rPr>
                        </m:ctrlPr>
                      </m:sSubSupPr>
                      <m:e>
                        <m:r>
                          <a:rPr lang="en-GB" sz="2000" b="0" i="1" smtClean="0">
                            <a:latin typeface="Cambria Math" panose="02040503050406030204" pitchFamily="18" charset="0"/>
                          </a:rPr>
                          <m:t>𝑛</m:t>
                        </m:r>
                      </m:e>
                      <m:sub>
                        <m:r>
                          <a:rPr lang="en-GB" sz="2000" b="0" i="1" smtClean="0">
                            <a:latin typeface="Cambria Math" panose="02040503050406030204" pitchFamily="18" charset="0"/>
                          </a:rPr>
                          <m:t>h</m:t>
                        </m:r>
                      </m:sub>
                      <m:sup>
                        <m:r>
                          <a:rPr lang="en-GB" sz="2000" b="0" i="1" smtClean="0">
                            <a:latin typeface="Cambria Math" panose="02040503050406030204" pitchFamily="18" charset="0"/>
                          </a:rPr>
                          <m:t>[</m:t>
                        </m:r>
                        <m:r>
                          <a:rPr lang="en-GB" sz="2000" b="0" i="1" smtClean="0">
                            <a:latin typeface="Cambria Math" panose="02040503050406030204" pitchFamily="18" charset="0"/>
                          </a:rPr>
                          <m:t>𝐿</m:t>
                        </m:r>
                        <m:r>
                          <a:rPr lang="en-GB" sz="2000" b="0" i="1" smtClean="0">
                            <a:latin typeface="Cambria Math" panose="02040503050406030204" pitchFamily="18" charset="0"/>
                          </a:rPr>
                          <m:t>]</m:t>
                        </m:r>
                      </m:sup>
                    </m:sSubSup>
                  </m:oMath>
                </a14:m>
                <a:endParaRPr lang="en-GB" sz="2000" dirty="0"/>
              </a:p>
            </p:txBody>
          </p:sp>
        </mc:Choice>
        <mc:Fallback xmlns="">
          <p:sp>
            <p:nvSpPr>
              <p:cNvPr id="21" name="TextBox 20">
                <a:extLst>
                  <a:ext uri="{FF2B5EF4-FFF2-40B4-BE49-F238E27FC236}">
                    <a16:creationId xmlns:a16="http://schemas.microsoft.com/office/drawing/2014/main" id="{4791A9D3-E2DE-FBDC-CADA-DDBF9E1D436B}"/>
                  </a:ext>
                </a:extLst>
              </p:cNvPr>
              <p:cNvSpPr txBox="1">
                <a:spLocks noRot="1" noChangeAspect="1" noMove="1" noResize="1" noEditPoints="1" noAdjustHandles="1" noChangeArrowheads="1" noChangeShapeType="1" noTextEdit="1"/>
              </p:cNvSpPr>
              <p:nvPr/>
            </p:nvSpPr>
            <p:spPr>
              <a:xfrm>
                <a:off x="6246737" y="4676573"/>
                <a:ext cx="5733433" cy="483017"/>
              </a:xfrm>
              <a:prstGeom prst="rect">
                <a:avLst/>
              </a:prstGeom>
              <a:blipFill>
                <a:blip r:embed="rId8"/>
                <a:stretch>
                  <a:fillRect l="-957" b="-17722"/>
                </a:stretch>
              </a:blipFill>
            </p:spPr>
            <p:txBody>
              <a:bodyPr/>
              <a:lstStyle/>
              <a:p>
                <a:r>
                  <a:rPr lang="en-GB">
                    <a:noFill/>
                  </a:rPr>
                  <a:t> </a:t>
                </a:r>
              </a:p>
            </p:txBody>
          </p:sp>
        </mc:Fallback>
      </mc:AlternateContent>
      <p:pic>
        <p:nvPicPr>
          <p:cNvPr id="29" name="Picture 28">
            <a:extLst>
              <a:ext uri="{FF2B5EF4-FFF2-40B4-BE49-F238E27FC236}">
                <a16:creationId xmlns:a16="http://schemas.microsoft.com/office/drawing/2014/main" id="{21CABBEF-804A-D0C7-78F6-5A5F99BB072B}"/>
              </a:ext>
            </a:extLst>
          </p:cNvPr>
          <p:cNvPicPr>
            <a:picLocks noChangeAspect="1"/>
          </p:cNvPicPr>
          <p:nvPr/>
        </p:nvPicPr>
        <p:blipFill>
          <a:blip r:embed="rId9"/>
          <a:stretch>
            <a:fillRect/>
          </a:stretch>
        </p:blipFill>
        <p:spPr>
          <a:xfrm>
            <a:off x="540000" y="4000776"/>
            <a:ext cx="5227889" cy="2357391"/>
          </a:xfrm>
          <a:prstGeom prst="rect">
            <a:avLst/>
          </a:prstGeom>
        </p:spPr>
      </p:pic>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2859367F-6DBE-1489-94E6-575A0B388D03}"/>
                  </a:ext>
                </a:extLst>
              </p:cNvPr>
              <p:cNvSpPr txBox="1"/>
              <p:nvPr/>
            </p:nvSpPr>
            <p:spPr>
              <a:xfrm>
                <a:off x="6239581" y="2141536"/>
                <a:ext cx="5740589" cy="400110"/>
              </a:xfrm>
              <a:prstGeom prst="rect">
                <a:avLst/>
              </a:prstGeom>
              <a:noFill/>
            </p:spPr>
            <p:txBody>
              <a:bodyPr wrap="square">
                <a:spAutoFit/>
              </a:bodyPr>
              <a:lstStyle/>
              <a:p>
                <a:pPr marL="342900" indent="-342900">
                  <a:buFont typeface="Arial" panose="020B0604020202020204" pitchFamily="34" charset="0"/>
                  <a:buChar char="•"/>
                </a:pPr>
                <a:r>
                  <a:rPr lang="en-US" sz="2000" b="1" dirty="0"/>
                  <a:t>Prediction Matrix: </a:t>
                </a:r>
                <a14:m>
                  <m:oMath xmlns:m="http://schemas.openxmlformats.org/officeDocument/2006/math">
                    <m:acc>
                      <m:accPr>
                        <m:chr m:val="̂"/>
                        <m:ctrlPr>
                          <a:rPr lang="en-US" sz="2000" b="1" i="1" smtClean="0">
                            <a:latin typeface="Cambria Math" panose="02040503050406030204" pitchFamily="18" charset="0"/>
                          </a:rPr>
                        </m:ctrlPr>
                      </m:accPr>
                      <m:e>
                        <m:r>
                          <a:rPr lang="en-GB" sz="2000" b="1" i="1" smtClean="0">
                            <a:latin typeface="Cambria Math" panose="02040503050406030204" pitchFamily="18" charset="0"/>
                          </a:rPr>
                          <m:t>𝒚</m:t>
                        </m:r>
                      </m:e>
                    </m:acc>
                  </m:oMath>
                </a14:m>
                <a:endParaRPr lang="en-US" sz="2000" b="1" dirty="0"/>
              </a:p>
            </p:txBody>
          </p:sp>
        </mc:Choice>
        <mc:Fallback xmlns="">
          <p:sp>
            <p:nvSpPr>
              <p:cNvPr id="30" name="TextBox 29">
                <a:extLst>
                  <a:ext uri="{FF2B5EF4-FFF2-40B4-BE49-F238E27FC236}">
                    <a16:creationId xmlns:a16="http://schemas.microsoft.com/office/drawing/2014/main" id="{2859367F-6DBE-1489-94E6-575A0B388D03}"/>
                  </a:ext>
                </a:extLst>
              </p:cNvPr>
              <p:cNvSpPr txBox="1">
                <a:spLocks noRot="1" noChangeAspect="1" noMove="1" noResize="1" noEditPoints="1" noAdjustHandles="1" noChangeArrowheads="1" noChangeShapeType="1" noTextEdit="1"/>
              </p:cNvSpPr>
              <p:nvPr/>
            </p:nvSpPr>
            <p:spPr>
              <a:xfrm>
                <a:off x="6239581" y="2141536"/>
                <a:ext cx="5740589" cy="400110"/>
              </a:xfrm>
              <a:prstGeom prst="rect">
                <a:avLst/>
              </a:prstGeom>
              <a:blipFill>
                <a:blip r:embed="rId10"/>
                <a:stretch>
                  <a:fillRect l="-956" t="-6061" b="-27273"/>
                </a:stretch>
              </a:blipFill>
            </p:spPr>
            <p:txBody>
              <a:bodyPr/>
              <a:lstStyle/>
              <a:p>
                <a:r>
                  <a:rPr lang="en-GB">
                    <a:noFill/>
                  </a:rPr>
                  <a:t> </a:t>
                </a:r>
              </a:p>
            </p:txBody>
          </p:sp>
        </mc:Fallback>
      </mc:AlternateContent>
    </p:spTree>
    <p:extLst>
      <p:ext uri="{BB962C8B-B14F-4D97-AF65-F5344CB8AC3E}">
        <p14:creationId xmlns:p14="http://schemas.microsoft.com/office/powerpoint/2010/main" val="3476481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42</a:t>
            </a:fld>
            <a:endParaRPr lang="en-US" dirty="0">
              <a:solidFill>
                <a:schemeClr val="tx1">
                  <a:lumMod val="75000"/>
                </a:schemeClr>
              </a:solidFill>
              <a:latin typeface="Euphemia" panose="020B0503040102020104" pitchFamily="34" charset="0"/>
            </a:endParaRPr>
          </a:p>
        </p:txBody>
      </p:sp>
      <p:sp>
        <p:nvSpPr>
          <p:cNvPr id="4" name="Title 3">
            <a:extLst>
              <a:ext uri="{FF2B5EF4-FFF2-40B4-BE49-F238E27FC236}">
                <a16:creationId xmlns:a16="http://schemas.microsoft.com/office/drawing/2014/main" id="{948D47FD-B587-488C-4253-02BD6F36AD26}"/>
              </a:ext>
            </a:extLst>
          </p:cNvPr>
          <p:cNvSpPr>
            <a:spLocks noGrp="1"/>
          </p:cNvSpPr>
          <p:nvPr>
            <p:ph type="title"/>
          </p:nvPr>
        </p:nvSpPr>
        <p:spPr/>
        <p:txBody>
          <a:bodyPr/>
          <a:lstStyle/>
          <a:p>
            <a:r>
              <a:rPr lang="en-US" dirty="0"/>
              <a:t>General NNs</a:t>
            </a:r>
            <a:endParaRPr lang="en-GB"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D2208F5-69FA-AA61-F743-93F33AA0CDAD}"/>
                  </a:ext>
                </a:extLst>
              </p:cNvPr>
              <p:cNvSpPr txBox="1"/>
              <p:nvPr/>
            </p:nvSpPr>
            <p:spPr>
              <a:xfrm>
                <a:off x="478971" y="1291771"/>
                <a:ext cx="11339403" cy="729239"/>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Consider Input Layer to hidden layer 1 and number each hidden neuron 1 to 4 with some activation function </a:t>
                </a:r>
                <a14:m>
                  <m:oMath xmlns:m="http://schemas.openxmlformats.org/officeDocument/2006/math">
                    <m:sSup>
                      <m:sSupPr>
                        <m:ctrlPr>
                          <a:rPr lang="en-US" sz="2000" i="1">
                            <a:latin typeface="Cambria Math" panose="02040503050406030204" pitchFamily="18" charset="0"/>
                            <a:cs typeface="Arial" panose="020B0604020202020204" pitchFamily="34" charset="0"/>
                          </a:rPr>
                        </m:ctrlPr>
                      </m:sSupPr>
                      <m:e>
                        <m:r>
                          <a:rPr lang="en-US" sz="2000" i="1">
                            <a:latin typeface="Cambria Math" panose="02040503050406030204" pitchFamily="18" charset="0"/>
                            <a:cs typeface="Arial" panose="020B0604020202020204" pitchFamily="34" charset="0"/>
                          </a:rPr>
                          <m:t>𝑔</m:t>
                        </m:r>
                      </m:e>
                      <m:sup>
                        <m:d>
                          <m:dPr>
                            <m:begChr m:val="["/>
                            <m:endChr m:val="]"/>
                            <m:ctrlPr>
                              <a:rPr lang="en-US" sz="2000" i="1">
                                <a:latin typeface="Cambria Math" panose="02040503050406030204" pitchFamily="18" charset="0"/>
                                <a:cs typeface="Arial" panose="020B0604020202020204" pitchFamily="34" charset="0"/>
                              </a:rPr>
                            </m:ctrlPr>
                          </m:dPr>
                          <m:e>
                            <m:r>
                              <a:rPr lang="en-US" sz="2000" i="1">
                                <a:latin typeface="Cambria Math" panose="02040503050406030204" pitchFamily="18" charset="0"/>
                                <a:cs typeface="Arial" panose="020B0604020202020204" pitchFamily="34" charset="0"/>
                              </a:rPr>
                              <m:t>1</m:t>
                            </m:r>
                          </m:e>
                        </m:d>
                      </m:sup>
                    </m:sSup>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𝑥</m:t>
                    </m:r>
                    <m:r>
                      <a:rPr lang="en-US" sz="2000" b="0" i="1" smtClean="0">
                        <a:latin typeface="Cambria Math" panose="02040503050406030204" pitchFamily="18" charset="0"/>
                        <a:cs typeface="Arial" panose="020B0604020202020204" pitchFamily="34" charset="0"/>
                      </a:rPr>
                      <m:t>)</m:t>
                    </m:r>
                  </m:oMath>
                </a14:m>
                <a:endParaRPr lang="en-US" sz="2000" dirty="0">
                  <a:latin typeface="Arial" panose="020B0604020202020204" pitchFamily="34" charset="0"/>
                  <a:cs typeface="Arial" panose="020B0604020202020204" pitchFamily="34" charset="0"/>
                </a:endParaRPr>
              </a:p>
            </p:txBody>
          </p:sp>
        </mc:Choice>
        <mc:Fallback xmlns="">
          <p:sp>
            <p:nvSpPr>
              <p:cNvPr id="6" name="TextBox 5">
                <a:extLst>
                  <a:ext uri="{FF2B5EF4-FFF2-40B4-BE49-F238E27FC236}">
                    <a16:creationId xmlns:a16="http://schemas.microsoft.com/office/drawing/2014/main" id="{DD2208F5-69FA-AA61-F743-93F33AA0CDAD}"/>
                  </a:ext>
                </a:extLst>
              </p:cNvPr>
              <p:cNvSpPr txBox="1">
                <a:spLocks noRot="1" noChangeAspect="1" noMove="1" noResize="1" noEditPoints="1" noAdjustHandles="1" noChangeArrowheads="1" noChangeShapeType="1" noTextEdit="1"/>
              </p:cNvSpPr>
              <p:nvPr/>
            </p:nvSpPr>
            <p:spPr>
              <a:xfrm>
                <a:off x="478971" y="1291771"/>
                <a:ext cx="11339403" cy="729239"/>
              </a:xfrm>
              <a:prstGeom prst="rect">
                <a:avLst/>
              </a:prstGeom>
              <a:blipFill>
                <a:blip r:embed="rId3"/>
                <a:stretch>
                  <a:fillRect l="-591" t="-4167" r="-645" b="-14167"/>
                </a:stretch>
              </a:blipFill>
            </p:spPr>
            <p:txBody>
              <a:bodyPr/>
              <a:lstStyle/>
              <a:p>
                <a:r>
                  <a:rPr lang="en-GB">
                    <a:noFill/>
                  </a:rPr>
                  <a:t> </a:t>
                </a:r>
              </a:p>
            </p:txBody>
          </p:sp>
        </mc:Fallback>
      </mc:AlternateContent>
      <p:pic>
        <p:nvPicPr>
          <p:cNvPr id="8" name="Picture 7" descr="Applied Deep Learning - Part 1: Artificial Neural Networks | by Arden  Dertat | Towards Data Science">
            <a:extLst>
              <a:ext uri="{FF2B5EF4-FFF2-40B4-BE49-F238E27FC236}">
                <a16:creationId xmlns:a16="http://schemas.microsoft.com/office/drawing/2014/main" id="{66B1573F-8599-073C-2A68-3AE4829D4B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2321" y="1773551"/>
            <a:ext cx="3807357" cy="248756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D7A68A3-F21A-3FFA-252D-8126872F021E}"/>
              </a:ext>
            </a:extLst>
          </p:cNvPr>
          <p:cNvSpPr txBox="1"/>
          <p:nvPr/>
        </p:nvSpPr>
        <p:spPr>
          <a:xfrm>
            <a:off x="5390185" y="1773551"/>
            <a:ext cx="342022" cy="400110"/>
          </a:xfrm>
          <a:prstGeom prst="rect">
            <a:avLst/>
          </a:prstGeom>
          <a:noFill/>
        </p:spPr>
        <p:txBody>
          <a:bodyPr wrap="square" rtlCol="0">
            <a:spAutoFit/>
          </a:bodyPr>
          <a:lstStyle/>
          <a:p>
            <a:pPr algn="l"/>
            <a:r>
              <a:rPr lang="en-US" sz="2000" dirty="0">
                <a:latin typeface="Arial" panose="020B0604020202020204" pitchFamily="34" charset="0"/>
                <a:cs typeface="Arial" panose="020B0604020202020204" pitchFamily="34" charset="0"/>
              </a:rPr>
              <a:t>1</a:t>
            </a:r>
          </a:p>
        </p:txBody>
      </p:sp>
      <p:sp>
        <p:nvSpPr>
          <p:cNvPr id="10" name="TextBox 9">
            <a:extLst>
              <a:ext uri="{FF2B5EF4-FFF2-40B4-BE49-F238E27FC236}">
                <a16:creationId xmlns:a16="http://schemas.microsoft.com/office/drawing/2014/main" id="{320A0940-6978-9F9C-8062-A83990429D71}"/>
              </a:ext>
            </a:extLst>
          </p:cNvPr>
          <p:cNvSpPr txBox="1"/>
          <p:nvPr/>
        </p:nvSpPr>
        <p:spPr>
          <a:xfrm>
            <a:off x="5390185" y="2358172"/>
            <a:ext cx="342022" cy="400110"/>
          </a:xfrm>
          <a:prstGeom prst="rect">
            <a:avLst/>
          </a:prstGeom>
          <a:noFill/>
        </p:spPr>
        <p:txBody>
          <a:bodyPr wrap="square" rtlCol="0">
            <a:spAutoFit/>
          </a:bodyPr>
          <a:lstStyle/>
          <a:p>
            <a:pPr algn="l"/>
            <a:r>
              <a:rPr lang="en-US" sz="2000" dirty="0">
                <a:latin typeface="Arial" panose="020B0604020202020204" pitchFamily="34" charset="0"/>
                <a:cs typeface="Arial" panose="020B0604020202020204" pitchFamily="34" charset="0"/>
              </a:rPr>
              <a:t>2</a:t>
            </a:r>
          </a:p>
        </p:txBody>
      </p:sp>
      <p:sp>
        <p:nvSpPr>
          <p:cNvPr id="11" name="TextBox 10">
            <a:extLst>
              <a:ext uri="{FF2B5EF4-FFF2-40B4-BE49-F238E27FC236}">
                <a16:creationId xmlns:a16="http://schemas.microsoft.com/office/drawing/2014/main" id="{40EE4B0A-E5A1-ECA8-E282-9255102EF5C7}"/>
              </a:ext>
            </a:extLst>
          </p:cNvPr>
          <p:cNvSpPr txBox="1"/>
          <p:nvPr/>
        </p:nvSpPr>
        <p:spPr>
          <a:xfrm>
            <a:off x="5390185" y="2936086"/>
            <a:ext cx="342022" cy="400110"/>
          </a:xfrm>
          <a:prstGeom prst="rect">
            <a:avLst/>
          </a:prstGeom>
          <a:noFill/>
        </p:spPr>
        <p:txBody>
          <a:bodyPr wrap="square" rtlCol="0">
            <a:spAutoFit/>
          </a:bodyPr>
          <a:lstStyle/>
          <a:p>
            <a:pPr algn="l"/>
            <a:r>
              <a:rPr lang="en-US" sz="2000" dirty="0">
                <a:latin typeface="Arial" panose="020B0604020202020204" pitchFamily="34" charset="0"/>
                <a:cs typeface="Arial" panose="020B0604020202020204" pitchFamily="34" charset="0"/>
              </a:rPr>
              <a:t>3</a:t>
            </a:r>
          </a:p>
        </p:txBody>
      </p:sp>
      <p:sp>
        <p:nvSpPr>
          <p:cNvPr id="13" name="TextBox 12">
            <a:extLst>
              <a:ext uri="{FF2B5EF4-FFF2-40B4-BE49-F238E27FC236}">
                <a16:creationId xmlns:a16="http://schemas.microsoft.com/office/drawing/2014/main" id="{2E168DD2-0EF2-3C3A-7EFA-A1D1A0F2C97C}"/>
              </a:ext>
            </a:extLst>
          </p:cNvPr>
          <p:cNvSpPr txBox="1"/>
          <p:nvPr/>
        </p:nvSpPr>
        <p:spPr>
          <a:xfrm>
            <a:off x="5390185" y="3514000"/>
            <a:ext cx="342022" cy="400110"/>
          </a:xfrm>
          <a:prstGeom prst="rect">
            <a:avLst/>
          </a:prstGeom>
          <a:noFill/>
        </p:spPr>
        <p:txBody>
          <a:bodyPr wrap="square" rtlCol="0">
            <a:spAutoFit/>
          </a:bodyPr>
          <a:lstStyle/>
          <a:p>
            <a:pPr algn="l"/>
            <a:r>
              <a:rPr lang="en-US" sz="2000" dirty="0">
                <a:latin typeface="Arial" panose="020B0604020202020204" pitchFamily="34" charset="0"/>
                <a:cs typeface="Arial" panose="020B0604020202020204" pitchFamily="34" charset="0"/>
              </a:rPr>
              <a:t>4</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A90E57C-1C47-A3F5-0390-5F57AAF07226}"/>
                  </a:ext>
                </a:extLst>
              </p:cNvPr>
              <p:cNvSpPr txBox="1"/>
              <p:nvPr/>
            </p:nvSpPr>
            <p:spPr>
              <a:xfrm>
                <a:off x="1599847" y="4179725"/>
                <a:ext cx="8645366" cy="55297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2000" i="1" smtClean="0">
                              <a:latin typeface="Cambria Math" panose="02040503050406030204" pitchFamily="18" charset="0"/>
                              <a:cs typeface="Arial" panose="020B0604020202020204" pitchFamily="34" charset="0"/>
                            </a:rPr>
                          </m:ctrlPr>
                        </m:sSubSupPr>
                        <m:e>
                          <m:r>
                            <a:rPr lang="en-US" sz="2000" b="0" i="1" smtClean="0">
                              <a:latin typeface="Cambria Math" panose="02040503050406030204" pitchFamily="18" charset="0"/>
                              <a:cs typeface="Arial" panose="020B0604020202020204" pitchFamily="34" charset="0"/>
                            </a:rPr>
                            <m:t>𝐴</m:t>
                          </m:r>
                        </m:e>
                        <m:sub>
                          <m:r>
                            <a:rPr lang="en-US" sz="2000" i="1">
                              <a:latin typeface="Cambria Math" panose="02040503050406030204" pitchFamily="18" charset="0"/>
                              <a:cs typeface="Arial" panose="020B0604020202020204" pitchFamily="34" charset="0"/>
                            </a:rPr>
                            <m:t>1</m:t>
                          </m:r>
                        </m:sub>
                        <m:sup>
                          <m:r>
                            <a:rPr lang="en-US" sz="2000" i="1">
                              <a:latin typeface="Cambria Math" panose="02040503050406030204" pitchFamily="18" charset="0"/>
                              <a:cs typeface="Arial" panose="020B0604020202020204" pitchFamily="34" charset="0"/>
                            </a:rPr>
                            <m:t>[1]</m:t>
                          </m:r>
                        </m:sup>
                      </m:sSubSup>
                      <m:r>
                        <a:rPr lang="en-US" sz="2000" b="0" i="1" smtClean="0">
                          <a:latin typeface="Cambria Math" panose="02040503050406030204" pitchFamily="18" charset="0"/>
                          <a:cs typeface="Arial" panose="020B0604020202020204" pitchFamily="34" charset="0"/>
                        </a:rPr>
                        <m:t>=</m:t>
                      </m:r>
                      <m:sSup>
                        <m:sSupPr>
                          <m:ctrlPr>
                            <a:rPr lang="en-US" sz="2000" b="0" i="1" smtClean="0">
                              <a:latin typeface="Cambria Math" panose="02040503050406030204" pitchFamily="18" charset="0"/>
                              <a:cs typeface="Arial" panose="020B0604020202020204" pitchFamily="34" charset="0"/>
                            </a:rPr>
                          </m:ctrlPr>
                        </m:sSupPr>
                        <m:e>
                          <m:r>
                            <a:rPr lang="en-US" sz="2000" b="0" i="1" smtClean="0">
                              <a:latin typeface="Cambria Math" panose="02040503050406030204" pitchFamily="18" charset="0"/>
                              <a:cs typeface="Arial" panose="020B0604020202020204" pitchFamily="34" charset="0"/>
                            </a:rPr>
                            <m:t>𝑔</m:t>
                          </m:r>
                        </m:e>
                        <m:sup>
                          <m:r>
                            <a:rPr lang="en-US" sz="2000" b="0" i="1" smtClean="0">
                              <a:latin typeface="Cambria Math" panose="02040503050406030204" pitchFamily="18" charset="0"/>
                              <a:cs typeface="Arial" panose="020B0604020202020204" pitchFamily="34" charset="0"/>
                            </a:rPr>
                            <m:t>[1]</m:t>
                          </m:r>
                        </m:sup>
                      </m:sSup>
                      <m:d>
                        <m:dPr>
                          <m:ctrlPr>
                            <a:rPr lang="en-US" sz="2000" b="0" i="1" smtClean="0">
                              <a:latin typeface="Cambria Math" panose="02040503050406030204" pitchFamily="18" charset="0"/>
                              <a:cs typeface="Arial" panose="020B0604020202020204" pitchFamily="34" charset="0"/>
                            </a:rPr>
                          </m:ctrlPr>
                        </m:dPr>
                        <m:e>
                          <m:sSubSup>
                            <m:sSubSupPr>
                              <m:ctrlPr>
                                <a:rPr lang="en-US" sz="2000" i="1">
                                  <a:latin typeface="Cambria Math" panose="02040503050406030204" pitchFamily="18" charset="0"/>
                                  <a:cs typeface="Arial" panose="020B0604020202020204" pitchFamily="34" charset="0"/>
                                </a:rPr>
                              </m:ctrlPr>
                            </m:sSubSupPr>
                            <m:e>
                              <m:r>
                                <a:rPr lang="en-US" sz="2000" i="1">
                                  <a:latin typeface="Cambria Math" panose="02040503050406030204" pitchFamily="18" charset="0"/>
                                  <a:cs typeface="Arial" panose="020B0604020202020204" pitchFamily="34" charset="0"/>
                                </a:rPr>
                                <m:t>𝑍</m:t>
                              </m:r>
                            </m:e>
                            <m:sub>
                              <m:r>
                                <a:rPr lang="en-US" sz="2000" i="1">
                                  <a:latin typeface="Cambria Math" panose="02040503050406030204" pitchFamily="18" charset="0"/>
                                  <a:cs typeface="Arial" panose="020B0604020202020204" pitchFamily="34" charset="0"/>
                                </a:rPr>
                                <m:t>1</m:t>
                              </m:r>
                            </m:sub>
                            <m:sup>
                              <m:r>
                                <a:rPr lang="en-US" sz="2000" i="1">
                                  <a:latin typeface="Cambria Math" panose="02040503050406030204" pitchFamily="18" charset="0"/>
                                  <a:cs typeface="Arial" panose="020B0604020202020204" pitchFamily="34" charset="0"/>
                                </a:rPr>
                                <m:t>[1]</m:t>
                              </m:r>
                            </m:sup>
                          </m:sSubSup>
                        </m:e>
                      </m:d>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𝑤h𝑒𝑟𝑒</m:t>
                      </m:r>
                      <m:r>
                        <a:rPr lang="en-US" sz="2000" b="0" i="1" smtClean="0">
                          <a:latin typeface="Cambria Math" panose="02040503050406030204" pitchFamily="18" charset="0"/>
                          <a:cs typeface="Arial" panose="020B0604020202020204" pitchFamily="34" charset="0"/>
                        </a:rPr>
                        <m:t> </m:t>
                      </m:r>
                      <m:sSubSup>
                        <m:sSubSupPr>
                          <m:ctrlPr>
                            <a:rPr lang="en-US" sz="2000" b="0" i="1" smtClean="0">
                              <a:latin typeface="Cambria Math" panose="02040503050406030204" pitchFamily="18" charset="0"/>
                              <a:cs typeface="Arial" panose="020B0604020202020204" pitchFamily="34" charset="0"/>
                            </a:rPr>
                          </m:ctrlPr>
                        </m:sSubSupPr>
                        <m:e>
                          <m:r>
                            <a:rPr lang="en-US" sz="2000" b="0" i="1" smtClean="0">
                              <a:latin typeface="Cambria Math" panose="02040503050406030204" pitchFamily="18" charset="0"/>
                              <a:cs typeface="Arial" panose="020B0604020202020204" pitchFamily="34" charset="0"/>
                            </a:rPr>
                            <m:t>𝑍</m:t>
                          </m:r>
                        </m:e>
                        <m:sub>
                          <m:r>
                            <a:rPr lang="en-US" sz="2000" b="0" i="1" smtClean="0">
                              <a:latin typeface="Cambria Math" panose="02040503050406030204" pitchFamily="18" charset="0"/>
                              <a:cs typeface="Arial" panose="020B0604020202020204" pitchFamily="34" charset="0"/>
                            </a:rPr>
                            <m:t>1</m:t>
                          </m:r>
                        </m:sub>
                        <m:sup>
                          <m:r>
                            <a:rPr lang="en-US" sz="2000" b="0" i="1" smtClean="0">
                              <a:latin typeface="Cambria Math" panose="02040503050406030204" pitchFamily="18" charset="0"/>
                              <a:cs typeface="Arial" panose="020B0604020202020204" pitchFamily="34" charset="0"/>
                            </a:rPr>
                            <m:t>[1]</m:t>
                          </m:r>
                        </m:sup>
                      </m:sSubSup>
                      <m:r>
                        <a:rPr lang="en-US" sz="2000" b="0" i="1" smtClean="0">
                          <a:latin typeface="Cambria Math" panose="02040503050406030204" pitchFamily="18" charset="0"/>
                          <a:cs typeface="Arial" panose="020B0604020202020204" pitchFamily="34" charset="0"/>
                        </a:rPr>
                        <m:t>=</m:t>
                      </m:r>
                      <m:sSub>
                        <m:sSubPr>
                          <m:ctrlPr>
                            <a:rPr lang="en-US" sz="2000" i="1">
                              <a:latin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cs typeface="Arial" panose="020B0604020202020204" pitchFamily="34" charset="0"/>
                            </a:rPr>
                            <m:t>𝑤</m:t>
                          </m:r>
                        </m:e>
                        <m:sub>
                          <m:r>
                            <a:rPr lang="en-US" sz="2000" i="1">
                              <a:latin typeface="Cambria Math" panose="02040503050406030204" pitchFamily="18" charset="0"/>
                              <a:cs typeface="Arial" panose="020B0604020202020204" pitchFamily="34" charset="0"/>
                            </a:rPr>
                            <m:t>1,</m:t>
                          </m:r>
                          <m:r>
                            <a:rPr lang="en-US" sz="2000" b="0" i="1" smtClean="0">
                              <a:latin typeface="Cambria Math" panose="02040503050406030204" pitchFamily="18" charset="0"/>
                              <a:cs typeface="Arial" panose="020B0604020202020204" pitchFamily="34" charset="0"/>
                            </a:rPr>
                            <m:t>1</m:t>
                          </m:r>
                        </m:sub>
                      </m:sSub>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𝑥</m:t>
                          </m:r>
                        </m:e>
                        <m:sub>
                          <m:r>
                            <a:rPr lang="en-US" sz="2000" i="1">
                              <a:latin typeface="Cambria Math" panose="02040503050406030204" pitchFamily="18" charset="0"/>
                              <a:cs typeface="Arial" panose="020B0604020202020204" pitchFamily="34" charset="0"/>
                            </a:rPr>
                            <m:t>1</m:t>
                          </m:r>
                        </m:sub>
                      </m:sSub>
                      <m:r>
                        <a:rPr lang="en-US" sz="2000" b="0" i="1" smtClean="0">
                          <a:latin typeface="Cambria Math" panose="02040503050406030204" pitchFamily="18" charset="0"/>
                          <a:cs typeface="Arial" panose="020B0604020202020204" pitchFamily="34" charset="0"/>
                        </a:rPr>
                        <m:t>+</m:t>
                      </m:r>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𝑤</m:t>
                          </m:r>
                        </m:e>
                        <m:sub>
                          <m:r>
                            <a:rPr lang="en-US" sz="2000" b="0" i="1" smtClean="0">
                              <a:latin typeface="Cambria Math" panose="02040503050406030204" pitchFamily="18" charset="0"/>
                              <a:cs typeface="Arial" panose="020B0604020202020204" pitchFamily="34" charset="0"/>
                            </a:rPr>
                            <m:t>2</m:t>
                          </m:r>
                          <m:r>
                            <a:rPr lang="en-US" sz="2000" i="1">
                              <a:latin typeface="Cambria Math" panose="02040503050406030204" pitchFamily="18" charset="0"/>
                              <a:cs typeface="Arial" panose="020B0604020202020204" pitchFamily="34" charset="0"/>
                            </a:rPr>
                            <m:t>,1</m:t>
                          </m:r>
                        </m:sub>
                      </m:sSub>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𝑥</m:t>
                          </m:r>
                        </m:e>
                        <m:sub>
                          <m:r>
                            <a:rPr lang="en-US" sz="2000" b="0" i="1" smtClean="0">
                              <a:latin typeface="Cambria Math" panose="02040503050406030204" pitchFamily="18" charset="0"/>
                              <a:cs typeface="Arial" panose="020B0604020202020204" pitchFamily="34" charset="0"/>
                            </a:rPr>
                            <m:t>2</m:t>
                          </m:r>
                        </m:sub>
                      </m:sSub>
                      <m:r>
                        <a:rPr lang="en-US" sz="2000" b="0" i="1" smtClean="0">
                          <a:latin typeface="Cambria Math" panose="02040503050406030204" pitchFamily="18" charset="0"/>
                          <a:cs typeface="Arial" panose="020B0604020202020204" pitchFamily="34" charset="0"/>
                        </a:rPr>
                        <m:t>+</m:t>
                      </m:r>
                      <m:sSub>
                        <m:sSubPr>
                          <m:ctrlPr>
                            <a:rPr lang="en-US" sz="2000" b="0" i="1" smtClean="0">
                              <a:latin typeface="Cambria Math" panose="02040503050406030204" pitchFamily="18" charset="0"/>
                              <a:cs typeface="Arial" panose="020B0604020202020204" pitchFamily="34" charset="0"/>
                            </a:rPr>
                          </m:ctrlPr>
                        </m:sSubPr>
                        <m:e>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𝑤</m:t>
                              </m:r>
                            </m:e>
                            <m:sub>
                              <m:r>
                                <a:rPr lang="en-US" sz="2000" b="0" i="1" smtClean="0">
                                  <a:latin typeface="Cambria Math" panose="02040503050406030204" pitchFamily="18" charset="0"/>
                                  <a:cs typeface="Arial" panose="020B0604020202020204" pitchFamily="34" charset="0"/>
                                </a:rPr>
                                <m:t>3</m:t>
                              </m:r>
                              <m:r>
                                <a:rPr lang="en-US" sz="2000" i="1">
                                  <a:latin typeface="Cambria Math" panose="02040503050406030204" pitchFamily="18" charset="0"/>
                                  <a:cs typeface="Arial" panose="020B0604020202020204" pitchFamily="34" charset="0"/>
                                </a:rPr>
                                <m:t>,1</m:t>
                              </m:r>
                            </m:sub>
                          </m:sSub>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𝑥</m:t>
                              </m:r>
                            </m:e>
                            <m:sub>
                              <m:r>
                                <a:rPr lang="en-US" sz="2000" b="0" i="1" smtClean="0">
                                  <a:latin typeface="Cambria Math" panose="02040503050406030204" pitchFamily="18" charset="0"/>
                                  <a:cs typeface="Arial" panose="020B0604020202020204" pitchFamily="34" charset="0"/>
                                </a:rPr>
                                <m:t>3</m:t>
                              </m:r>
                            </m:sub>
                          </m:sSub>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𝑏</m:t>
                          </m:r>
                        </m:e>
                        <m:sub>
                          <m:r>
                            <a:rPr lang="en-US" sz="2000" b="0" i="1" smtClean="0">
                              <a:latin typeface="Cambria Math" panose="02040503050406030204" pitchFamily="18" charset="0"/>
                              <a:cs typeface="Arial" panose="020B0604020202020204" pitchFamily="34" charset="0"/>
                            </a:rPr>
                            <m:t>1</m:t>
                          </m:r>
                        </m:sub>
                      </m:sSub>
                      <m:r>
                        <a:rPr lang="en-US" sz="2000" b="0" i="1" smtClean="0">
                          <a:latin typeface="Cambria Math" panose="02040503050406030204" pitchFamily="18" charset="0"/>
                          <a:cs typeface="Arial" panose="020B0604020202020204" pitchFamily="34" charset="0"/>
                        </a:rPr>
                        <m:t>=</m:t>
                      </m:r>
                      <m:sSubSup>
                        <m:sSubSupPr>
                          <m:ctrlPr>
                            <a:rPr lang="en-US" sz="2000" b="0" i="1" smtClean="0">
                              <a:latin typeface="Cambria Math" panose="02040503050406030204" pitchFamily="18" charset="0"/>
                              <a:cs typeface="Arial" panose="020B0604020202020204" pitchFamily="34" charset="0"/>
                            </a:rPr>
                          </m:ctrlPr>
                        </m:sSubSupPr>
                        <m:e>
                          <m:r>
                            <a:rPr lang="en-US" sz="2000" b="0" i="1" smtClean="0">
                              <a:latin typeface="Cambria Math" panose="02040503050406030204" pitchFamily="18" charset="0"/>
                              <a:cs typeface="Arial" panose="020B0604020202020204" pitchFamily="34" charset="0"/>
                            </a:rPr>
                            <m:t>𝑊</m:t>
                          </m:r>
                        </m:e>
                        <m:sub>
                          <m:r>
                            <a:rPr lang="en-US" sz="2000" b="0" i="1" smtClean="0">
                              <a:latin typeface="Cambria Math" panose="02040503050406030204" pitchFamily="18" charset="0"/>
                              <a:cs typeface="Arial" panose="020B0604020202020204" pitchFamily="34" charset="0"/>
                            </a:rPr>
                            <m:t>1</m:t>
                          </m:r>
                        </m:sub>
                        <m:sup>
                          <m:d>
                            <m:dPr>
                              <m:begChr m:val="["/>
                              <m:endChr m:val="]"/>
                              <m:ctrlPr>
                                <a:rPr lang="en-US" sz="2000" b="0" i="1" smtClean="0">
                                  <a:latin typeface="Cambria Math" panose="02040503050406030204" pitchFamily="18" charset="0"/>
                                  <a:cs typeface="Arial" panose="020B0604020202020204" pitchFamily="34" charset="0"/>
                                </a:rPr>
                              </m:ctrlPr>
                            </m:dPr>
                            <m:e>
                              <m:r>
                                <a:rPr lang="en-US" sz="2000" b="0" i="1" smtClean="0">
                                  <a:latin typeface="Cambria Math" panose="02040503050406030204" pitchFamily="18" charset="0"/>
                                  <a:cs typeface="Arial" panose="020B0604020202020204" pitchFamily="34" charset="0"/>
                                </a:rPr>
                                <m:t>1</m:t>
                              </m:r>
                            </m:e>
                          </m:d>
                          <m:r>
                            <a:rPr lang="en-US" sz="2000" b="0" i="1" smtClean="0">
                              <a:latin typeface="Cambria Math" panose="02040503050406030204" pitchFamily="18" charset="0"/>
                              <a:cs typeface="Arial" panose="020B0604020202020204" pitchFamily="34" charset="0"/>
                            </a:rPr>
                            <m:t>𝑇</m:t>
                          </m:r>
                        </m:sup>
                      </m:sSubSup>
                      <m:r>
                        <a:rPr lang="en-US" sz="2000" b="0" i="1" smtClean="0">
                          <a:latin typeface="Cambria Math" panose="02040503050406030204" pitchFamily="18" charset="0"/>
                          <a:cs typeface="Arial" panose="020B0604020202020204" pitchFamily="34" charset="0"/>
                        </a:rPr>
                        <m:t>𝑋</m:t>
                      </m:r>
                      <m:r>
                        <a:rPr lang="en-US" sz="2000" b="0" i="1" smtClean="0">
                          <a:latin typeface="Cambria Math" panose="02040503050406030204" pitchFamily="18" charset="0"/>
                          <a:cs typeface="Arial" panose="020B0604020202020204" pitchFamily="34" charset="0"/>
                        </a:rPr>
                        <m:t>+</m:t>
                      </m:r>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𝑏</m:t>
                          </m:r>
                        </m:e>
                        <m:sub>
                          <m:r>
                            <a:rPr lang="en-US" sz="2000" i="1">
                              <a:latin typeface="Cambria Math" panose="02040503050406030204" pitchFamily="18" charset="0"/>
                              <a:cs typeface="Arial" panose="020B0604020202020204" pitchFamily="34" charset="0"/>
                            </a:rPr>
                            <m:t>1</m:t>
                          </m:r>
                        </m:sub>
                      </m:sSub>
                    </m:oMath>
                  </m:oMathPara>
                </a14:m>
                <a:endParaRPr lang="en-US" sz="2000" dirty="0">
                  <a:latin typeface="Arial" panose="020B0604020202020204" pitchFamily="34" charset="0"/>
                  <a:cs typeface="Arial" panose="020B0604020202020204" pitchFamily="34" charset="0"/>
                </a:endParaRPr>
              </a:p>
            </p:txBody>
          </p:sp>
        </mc:Choice>
        <mc:Fallback xmlns="">
          <p:sp>
            <p:nvSpPr>
              <p:cNvPr id="15" name="TextBox 14">
                <a:extLst>
                  <a:ext uri="{FF2B5EF4-FFF2-40B4-BE49-F238E27FC236}">
                    <a16:creationId xmlns:a16="http://schemas.microsoft.com/office/drawing/2014/main" id="{3A90E57C-1C47-A3F5-0390-5F57AAF07226}"/>
                  </a:ext>
                </a:extLst>
              </p:cNvPr>
              <p:cNvSpPr txBox="1">
                <a:spLocks noRot="1" noChangeAspect="1" noMove="1" noResize="1" noEditPoints="1" noAdjustHandles="1" noChangeArrowheads="1" noChangeShapeType="1" noTextEdit="1"/>
              </p:cNvSpPr>
              <p:nvPr/>
            </p:nvSpPr>
            <p:spPr>
              <a:xfrm>
                <a:off x="1599847" y="4179725"/>
                <a:ext cx="8645366" cy="552972"/>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F4BB23AC-FFC1-CB19-5E91-8E9D3AEE6E1F}"/>
                  </a:ext>
                </a:extLst>
              </p:cNvPr>
              <p:cNvSpPr txBox="1"/>
              <p:nvPr/>
            </p:nvSpPr>
            <p:spPr>
              <a:xfrm>
                <a:off x="1599847" y="4727347"/>
                <a:ext cx="8645366" cy="55297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2000" i="1" smtClean="0">
                              <a:latin typeface="Cambria Math" panose="02040503050406030204" pitchFamily="18" charset="0"/>
                              <a:cs typeface="Arial" panose="020B0604020202020204" pitchFamily="34" charset="0"/>
                            </a:rPr>
                          </m:ctrlPr>
                        </m:sSubSupPr>
                        <m:e>
                          <m:r>
                            <a:rPr lang="en-US" sz="2000" b="0" i="1" smtClean="0">
                              <a:latin typeface="Cambria Math" panose="02040503050406030204" pitchFamily="18" charset="0"/>
                              <a:cs typeface="Arial" panose="020B0604020202020204" pitchFamily="34" charset="0"/>
                            </a:rPr>
                            <m:t>𝐴</m:t>
                          </m:r>
                        </m:e>
                        <m:sub>
                          <m:r>
                            <a:rPr lang="en-US" sz="2000" b="0" i="1" smtClean="0">
                              <a:latin typeface="Cambria Math" panose="02040503050406030204" pitchFamily="18" charset="0"/>
                              <a:cs typeface="Arial" panose="020B0604020202020204" pitchFamily="34" charset="0"/>
                            </a:rPr>
                            <m:t>2</m:t>
                          </m:r>
                        </m:sub>
                        <m:sup>
                          <m:r>
                            <a:rPr lang="en-US" sz="2000" i="1">
                              <a:latin typeface="Cambria Math" panose="02040503050406030204" pitchFamily="18" charset="0"/>
                              <a:cs typeface="Arial" panose="020B0604020202020204" pitchFamily="34" charset="0"/>
                            </a:rPr>
                            <m:t>[1]</m:t>
                          </m:r>
                        </m:sup>
                      </m:sSubSup>
                      <m:r>
                        <a:rPr lang="en-US" sz="2000" b="0" i="1" smtClean="0">
                          <a:latin typeface="Cambria Math" panose="02040503050406030204" pitchFamily="18" charset="0"/>
                          <a:cs typeface="Arial" panose="020B0604020202020204" pitchFamily="34" charset="0"/>
                        </a:rPr>
                        <m:t>=</m:t>
                      </m:r>
                      <m:sSup>
                        <m:sSupPr>
                          <m:ctrlPr>
                            <a:rPr lang="en-US" sz="2000" i="1">
                              <a:latin typeface="Cambria Math" panose="02040503050406030204" pitchFamily="18" charset="0"/>
                              <a:cs typeface="Arial" panose="020B0604020202020204" pitchFamily="34" charset="0"/>
                            </a:rPr>
                          </m:ctrlPr>
                        </m:sSupPr>
                        <m:e>
                          <m:r>
                            <a:rPr lang="en-US" sz="2000" i="1">
                              <a:latin typeface="Cambria Math" panose="02040503050406030204" pitchFamily="18" charset="0"/>
                              <a:cs typeface="Arial" panose="020B0604020202020204" pitchFamily="34" charset="0"/>
                            </a:rPr>
                            <m:t>𝑔</m:t>
                          </m:r>
                        </m:e>
                        <m:sup>
                          <m:r>
                            <a:rPr lang="en-US" sz="2000" i="1">
                              <a:latin typeface="Cambria Math" panose="02040503050406030204" pitchFamily="18" charset="0"/>
                              <a:cs typeface="Arial" panose="020B0604020202020204" pitchFamily="34" charset="0"/>
                            </a:rPr>
                            <m:t>[1]</m:t>
                          </m:r>
                        </m:sup>
                      </m:sSup>
                      <m:d>
                        <m:dPr>
                          <m:ctrlPr>
                            <a:rPr lang="en-US" sz="2000" b="0" i="1" smtClean="0">
                              <a:latin typeface="Cambria Math" panose="02040503050406030204" pitchFamily="18" charset="0"/>
                              <a:cs typeface="Arial" panose="020B0604020202020204" pitchFamily="34" charset="0"/>
                            </a:rPr>
                          </m:ctrlPr>
                        </m:dPr>
                        <m:e>
                          <m:sSubSup>
                            <m:sSubSupPr>
                              <m:ctrlPr>
                                <a:rPr lang="en-US" sz="2000" i="1">
                                  <a:latin typeface="Cambria Math" panose="02040503050406030204" pitchFamily="18" charset="0"/>
                                  <a:cs typeface="Arial" panose="020B0604020202020204" pitchFamily="34" charset="0"/>
                                </a:rPr>
                              </m:ctrlPr>
                            </m:sSubSupPr>
                            <m:e>
                              <m:r>
                                <a:rPr lang="en-US" sz="2000" i="1">
                                  <a:latin typeface="Cambria Math" panose="02040503050406030204" pitchFamily="18" charset="0"/>
                                  <a:cs typeface="Arial" panose="020B0604020202020204" pitchFamily="34" charset="0"/>
                                </a:rPr>
                                <m:t>𝑍</m:t>
                              </m:r>
                            </m:e>
                            <m:sub>
                              <m:r>
                                <a:rPr lang="en-US" sz="2000" b="0" i="1" smtClean="0">
                                  <a:latin typeface="Cambria Math" panose="02040503050406030204" pitchFamily="18" charset="0"/>
                                  <a:cs typeface="Arial" panose="020B0604020202020204" pitchFamily="34" charset="0"/>
                                </a:rPr>
                                <m:t>2</m:t>
                              </m:r>
                            </m:sub>
                            <m:sup>
                              <m:r>
                                <a:rPr lang="en-US" sz="2000" i="1">
                                  <a:latin typeface="Cambria Math" panose="02040503050406030204" pitchFamily="18" charset="0"/>
                                  <a:cs typeface="Arial" panose="020B0604020202020204" pitchFamily="34" charset="0"/>
                                </a:rPr>
                                <m:t>[1]</m:t>
                              </m:r>
                            </m:sup>
                          </m:sSubSup>
                        </m:e>
                      </m:d>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𝑤h𝑒𝑟𝑒</m:t>
                      </m:r>
                      <m:r>
                        <a:rPr lang="en-US" sz="2000" b="0" i="1" smtClean="0">
                          <a:latin typeface="Cambria Math" panose="02040503050406030204" pitchFamily="18" charset="0"/>
                          <a:cs typeface="Arial" panose="020B0604020202020204" pitchFamily="34" charset="0"/>
                        </a:rPr>
                        <m:t> </m:t>
                      </m:r>
                      <m:sSubSup>
                        <m:sSubSupPr>
                          <m:ctrlPr>
                            <a:rPr lang="en-US" sz="2000" b="0" i="1" smtClean="0">
                              <a:latin typeface="Cambria Math" panose="02040503050406030204" pitchFamily="18" charset="0"/>
                              <a:cs typeface="Arial" panose="020B0604020202020204" pitchFamily="34" charset="0"/>
                            </a:rPr>
                          </m:ctrlPr>
                        </m:sSubSupPr>
                        <m:e>
                          <m:r>
                            <a:rPr lang="en-US" sz="2000" b="0" i="1" smtClean="0">
                              <a:latin typeface="Cambria Math" panose="02040503050406030204" pitchFamily="18" charset="0"/>
                              <a:cs typeface="Arial" panose="020B0604020202020204" pitchFamily="34" charset="0"/>
                            </a:rPr>
                            <m:t>𝑍</m:t>
                          </m:r>
                        </m:e>
                        <m:sub>
                          <m:r>
                            <a:rPr lang="en-US" sz="2000" b="0" i="1" smtClean="0">
                              <a:latin typeface="Cambria Math" panose="02040503050406030204" pitchFamily="18" charset="0"/>
                              <a:cs typeface="Arial" panose="020B0604020202020204" pitchFamily="34" charset="0"/>
                            </a:rPr>
                            <m:t>2</m:t>
                          </m:r>
                        </m:sub>
                        <m:sup>
                          <m:r>
                            <a:rPr lang="en-US" sz="2000" b="0" i="1" smtClean="0">
                              <a:latin typeface="Cambria Math" panose="02040503050406030204" pitchFamily="18" charset="0"/>
                              <a:cs typeface="Arial" panose="020B0604020202020204" pitchFamily="34" charset="0"/>
                            </a:rPr>
                            <m:t>[1]</m:t>
                          </m:r>
                        </m:sup>
                      </m:sSubSup>
                      <m:r>
                        <a:rPr lang="en-US" sz="2000" b="0" i="1" smtClean="0">
                          <a:latin typeface="Cambria Math" panose="02040503050406030204" pitchFamily="18" charset="0"/>
                          <a:cs typeface="Arial" panose="020B0604020202020204" pitchFamily="34" charset="0"/>
                        </a:rPr>
                        <m:t>=</m:t>
                      </m:r>
                      <m:sSub>
                        <m:sSubPr>
                          <m:ctrlPr>
                            <a:rPr lang="en-US" sz="2000" i="1">
                              <a:latin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cs typeface="Arial" panose="020B0604020202020204" pitchFamily="34" charset="0"/>
                            </a:rPr>
                            <m:t>𝑤</m:t>
                          </m:r>
                        </m:e>
                        <m:sub>
                          <m:r>
                            <a:rPr lang="en-US" sz="2000" i="1">
                              <a:latin typeface="Cambria Math" panose="02040503050406030204" pitchFamily="18" charset="0"/>
                              <a:cs typeface="Arial" panose="020B0604020202020204" pitchFamily="34" charset="0"/>
                            </a:rPr>
                            <m:t>1,</m:t>
                          </m:r>
                          <m:r>
                            <a:rPr lang="en-US" sz="2000" b="0" i="1" smtClean="0">
                              <a:latin typeface="Cambria Math" panose="02040503050406030204" pitchFamily="18" charset="0"/>
                              <a:cs typeface="Arial" panose="020B0604020202020204" pitchFamily="34" charset="0"/>
                            </a:rPr>
                            <m:t>2</m:t>
                          </m:r>
                        </m:sub>
                      </m:sSub>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𝑥</m:t>
                          </m:r>
                        </m:e>
                        <m:sub>
                          <m:r>
                            <a:rPr lang="en-US" sz="2000" i="1">
                              <a:latin typeface="Cambria Math" panose="02040503050406030204" pitchFamily="18" charset="0"/>
                              <a:cs typeface="Arial" panose="020B0604020202020204" pitchFamily="34" charset="0"/>
                            </a:rPr>
                            <m:t>1</m:t>
                          </m:r>
                        </m:sub>
                      </m:sSub>
                      <m:r>
                        <a:rPr lang="en-US" sz="2000" b="0" i="1" smtClean="0">
                          <a:latin typeface="Cambria Math" panose="02040503050406030204" pitchFamily="18" charset="0"/>
                          <a:cs typeface="Arial" panose="020B0604020202020204" pitchFamily="34" charset="0"/>
                        </a:rPr>
                        <m:t>+</m:t>
                      </m:r>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𝑤</m:t>
                          </m:r>
                        </m:e>
                        <m:sub>
                          <m:r>
                            <a:rPr lang="en-US" sz="2000" b="0" i="1" smtClean="0">
                              <a:latin typeface="Cambria Math" panose="02040503050406030204" pitchFamily="18" charset="0"/>
                              <a:cs typeface="Arial" panose="020B0604020202020204" pitchFamily="34" charset="0"/>
                            </a:rPr>
                            <m:t>2</m:t>
                          </m:r>
                          <m:r>
                            <a:rPr lang="en-US" sz="2000" i="1">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2</m:t>
                          </m:r>
                        </m:sub>
                      </m:sSub>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𝑥</m:t>
                          </m:r>
                        </m:e>
                        <m:sub>
                          <m:r>
                            <a:rPr lang="en-US" sz="2000" b="0" i="1" smtClean="0">
                              <a:latin typeface="Cambria Math" panose="02040503050406030204" pitchFamily="18" charset="0"/>
                              <a:cs typeface="Arial" panose="020B0604020202020204" pitchFamily="34" charset="0"/>
                            </a:rPr>
                            <m:t>2</m:t>
                          </m:r>
                        </m:sub>
                      </m:sSub>
                      <m:r>
                        <a:rPr lang="en-US" sz="2000" b="0" i="1" smtClean="0">
                          <a:latin typeface="Cambria Math" panose="02040503050406030204" pitchFamily="18" charset="0"/>
                          <a:cs typeface="Arial" panose="020B0604020202020204" pitchFamily="34" charset="0"/>
                        </a:rPr>
                        <m:t>+</m:t>
                      </m:r>
                      <m:sSub>
                        <m:sSubPr>
                          <m:ctrlPr>
                            <a:rPr lang="en-US" sz="2000" b="0" i="1" smtClean="0">
                              <a:latin typeface="Cambria Math" panose="02040503050406030204" pitchFamily="18" charset="0"/>
                              <a:cs typeface="Arial" panose="020B0604020202020204" pitchFamily="34" charset="0"/>
                            </a:rPr>
                          </m:ctrlPr>
                        </m:sSubPr>
                        <m:e>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𝑤</m:t>
                              </m:r>
                            </m:e>
                            <m:sub>
                              <m:r>
                                <a:rPr lang="en-US" sz="2000" b="0" i="1" smtClean="0">
                                  <a:latin typeface="Cambria Math" panose="02040503050406030204" pitchFamily="18" charset="0"/>
                                  <a:cs typeface="Arial" panose="020B0604020202020204" pitchFamily="34" charset="0"/>
                                </a:rPr>
                                <m:t>3</m:t>
                              </m:r>
                              <m:r>
                                <a:rPr lang="en-US" sz="2000" i="1">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2</m:t>
                              </m:r>
                            </m:sub>
                          </m:sSub>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𝑥</m:t>
                              </m:r>
                            </m:e>
                            <m:sub>
                              <m:r>
                                <a:rPr lang="en-US" sz="2000" b="0" i="1" smtClean="0">
                                  <a:latin typeface="Cambria Math" panose="02040503050406030204" pitchFamily="18" charset="0"/>
                                  <a:cs typeface="Arial" panose="020B0604020202020204" pitchFamily="34" charset="0"/>
                                </a:rPr>
                                <m:t>3</m:t>
                              </m:r>
                            </m:sub>
                          </m:sSub>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𝑏</m:t>
                          </m:r>
                        </m:e>
                        <m:sub>
                          <m:r>
                            <a:rPr lang="en-US" sz="2000" b="0" i="1" smtClean="0">
                              <a:latin typeface="Cambria Math" panose="02040503050406030204" pitchFamily="18" charset="0"/>
                              <a:cs typeface="Arial" panose="020B0604020202020204" pitchFamily="34" charset="0"/>
                            </a:rPr>
                            <m:t>2</m:t>
                          </m:r>
                        </m:sub>
                      </m:sSub>
                      <m:r>
                        <a:rPr lang="en-US" sz="2000" b="0" i="1" smtClean="0">
                          <a:latin typeface="Cambria Math" panose="02040503050406030204" pitchFamily="18" charset="0"/>
                          <a:cs typeface="Arial" panose="020B0604020202020204" pitchFamily="34" charset="0"/>
                        </a:rPr>
                        <m:t>=</m:t>
                      </m:r>
                      <m:sSubSup>
                        <m:sSubSupPr>
                          <m:ctrlPr>
                            <a:rPr lang="en-US" sz="2000" i="1">
                              <a:latin typeface="Cambria Math" panose="02040503050406030204" pitchFamily="18" charset="0"/>
                              <a:cs typeface="Arial" panose="020B0604020202020204" pitchFamily="34" charset="0"/>
                            </a:rPr>
                          </m:ctrlPr>
                        </m:sSubSupPr>
                        <m:e>
                          <m:r>
                            <a:rPr lang="en-US" sz="2000" i="1">
                              <a:latin typeface="Cambria Math" panose="02040503050406030204" pitchFamily="18" charset="0"/>
                              <a:cs typeface="Arial" panose="020B0604020202020204" pitchFamily="34" charset="0"/>
                            </a:rPr>
                            <m:t>𝑊</m:t>
                          </m:r>
                        </m:e>
                        <m:sub>
                          <m:r>
                            <a:rPr lang="en-US" sz="2000" b="0" i="1" smtClean="0">
                              <a:latin typeface="Cambria Math" panose="02040503050406030204" pitchFamily="18" charset="0"/>
                              <a:cs typeface="Arial" panose="020B0604020202020204" pitchFamily="34" charset="0"/>
                            </a:rPr>
                            <m:t>2</m:t>
                          </m:r>
                        </m:sub>
                        <m:sup>
                          <m:d>
                            <m:dPr>
                              <m:begChr m:val="["/>
                              <m:endChr m:val="]"/>
                              <m:ctrlPr>
                                <a:rPr lang="en-US" sz="2000" i="1">
                                  <a:latin typeface="Cambria Math" panose="02040503050406030204" pitchFamily="18" charset="0"/>
                                  <a:cs typeface="Arial" panose="020B0604020202020204" pitchFamily="34" charset="0"/>
                                </a:rPr>
                              </m:ctrlPr>
                            </m:dPr>
                            <m:e>
                              <m:r>
                                <a:rPr lang="en-US" sz="2000" i="1">
                                  <a:latin typeface="Cambria Math" panose="02040503050406030204" pitchFamily="18" charset="0"/>
                                  <a:cs typeface="Arial" panose="020B0604020202020204" pitchFamily="34" charset="0"/>
                                </a:rPr>
                                <m:t>1</m:t>
                              </m:r>
                            </m:e>
                          </m:d>
                          <m:r>
                            <a:rPr lang="en-US" sz="2000" i="1">
                              <a:latin typeface="Cambria Math" panose="02040503050406030204" pitchFamily="18" charset="0"/>
                              <a:cs typeface="Arial" panose="020B0604020202020204" pitchFamily="34" charset="0"/>
                            </a:rPr>
                            <m:t>𝑇</m:t>
                          </m:r>
                        </m:sup>
                      </m:sSubSup>
                      <m:r>
                        <a:rPr lang="en-US" sz="2000" i="1">
                          <a:latin typeface="Cambria Math" panose="02040503050406030204" pitchFamily="18" charset="0"/>
                          <a:cs typeface="Arial" panose="020B0604020202020204" pitchFamily="34" charset="0"/>
                        </a:rPr>
                        <m:t>𝑋</m:t>
                      </m:r>
                      <m:r>
                        <a:rPr lang="en-US" sz="2000" i="1">
                          <a:latin typeface="Cambria Math" panose="02040503050406030204" pitchFamily="18" charset="0"/>
                          <a:cs typeface="Arial" panose="020B0604020202020204" pitchFamily="34" charset="0"/>
                        </a:rPr>
                        <m:t>+</m:t>
                      </m:r>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𝑏</m:t>
                          </m:r>
                        </m:e>
                        <m:sub>
                          <m:r>
                            <a:rPr lang="en-US" sz="2000" b="0" i="1" smtClean="0">
                              <a:latin typeface="Cambria Math" panose="02040503050406030204" pitchFamily="18" charset="0"/>
                              <a:cs typeface="Arial" panose="020B0604020202020204" pitchFamily="34" charset="0"/>
                            </a:rPr>
                            <m:t>2</m:t>
                          </m:r>
                        </m:sub>
                      </m:sSub>
                    </m:oMath>
                  </m:oMathPara>
                </a14:m>
                <a:endParaRPr lang="en-US" sz="2000" dirty="0">
                  <a:latin typeface="Arial" panose="020B0604020202020204" pitchFamily="34" charset="0"/>
                  <a:cs typeface="Arial" panose="020B0604020202020204" pitchFamily="34" charset="0"/>
                </a:endParaRPr>
              </a:p>
            </p:txBody>
          </p:sp>
        </mc:Choice>
        <mc:Fallback xmlns="">
          <p:sp>
            <p:nvSpPr>
              <p:cNvPr id="30" name="TextBox 29">
                <a:extLst>
                  <a:ext uri="{FF2B5EF4-FFF2-40B4-BE49-F238E27FC236}">
                    <a16:creationId xmlns:a16="http://schemas.microsoft.com/office/drawing/2014/main" id="{F4BB23AC-FFC1-CB19-5E91-8E9D3AEE6E1F}"/>
                  </a:ext>
                </a:extLst>
              </p:cNvPr>
              <p:cNvSpPr txBox="1">
                <a:spLocks noRot="1" noChangeAspect="1" noMove="1" noResize="1" noEditPoints="1" noAdjustHandles="1" noChangeArrowheads="1" noChangeShapeType="1" noTextEdit="1"/>
              </p:cNvSpPr>
              <p:nvPr/>
            </p:nvSpPr>
            <p:spPr>
              <a:xfrm>
                <a:off x="1599847" y="4727347"/>
                <a:ext cx="8645366" cy="552972"/>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78D0013-9E45-6AF2-48BB-783C56B98D6C}"/>
                  </a:ext>
                </a:extLst>
              </p:cNvPr>
              <p:cNvSpPr txBox="1"/>
              <p:nvPr/>
            </p:nvSpPr>
            <p:spPr>
              <a:xfrm>
                <a:off x="1599847" y="5280319"/>
                <a:ext cx="8645365" cy="55297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2000" i="1" smtClean="0">
                              <a:latin typeface="Cambria Math" panose="02040503050406030204" pitchFamily="18" charset="0"/>
                              <a:cs typeface="Arial" panose="020B0604020202020204" pitchFamily="34" charset="0"/>
                            </a:rPr>
                          </m:ctrlPr>
                        </m:sSubSupPr>
                        <m:e>
                          <m:r>
                            <a:rPr lang="en-US" sz="2000" b="0" i="1" smtClean="0">
                              <a:latin typeface="Cambria Math" panose="02040503050406030204" pitchFamily="18" charset="0"/>
                              <a:cs typeface="Arial" panose="020B0604020202020204" pitchFamily="34" charset="0"/>
                            </a:rPr>
                            <m:t>𝐴</m:t>
                          </m:r>
                        </m:e>
                        <m:sub>
                          <m:r>
                            <a:rPr lang="en-US" sz="2000" b="0" i="1" smtClean="0">
                              <a:latin typeface="Cambria Math" panose="02040503050406030204" pitchFamily="18" charset="0"/>
                              <a:cs typeface="Arial" panose="020B0604020202020204" pitchFamily="34" charset="0"/>
                            </a:rPr>
                            <m:t>3</m:t>
                          </m:r>
                        </m:sub>
                        <m:sup>
                          <m:r>
                            <a:rPr lang="en-US" sz="2000" i="1">
                              <a:latin typeface="Cambria Math" panose="02040503050406030204" pitchFamily="18" charset="0"/>
                              <a:cs typeface="Arial" panose="020B0604020202020204" pitchFamily="34" charset="0"/>
                            </a:rPr>
                            <m:t>[1]</m:t>
                          </m:r>
                        </m:sup>
                      </m:sSubSup>
                      <m:r>
                        <a:rPr lang="en-US" sz="2000" b="0" i="1" smtClean="0">
                          <a:latin typeface="Cambria Math" panose="02040503050406030204" pitchFamily="18" charset="0"/>
                          <a:cs typeface="Arial" panose="020B0604020202020204" pitchFamily="34" charset="0"/>
                        </a:rPr>
                        <m:t>=</m:t>
                      </m:r>
                      <m:sSup>
                        <m:sSupPr>
                          <m:ctrlPr>
                            <a:rPr lang="en-US" sz="2000" i="1">
                              <a:latin typeface="Cambria Math" panose="02040503050406030204" pitchFamily="18" charset="0"/>
                              <a:cs typeface="Arial" panose="020B0604020202020204" pitchFamily="34" charset="0"/>
                            </a:rPr>
                          </m:ctrlPr>
                        </m:sSupPr>
                        <m:e>
                          <m:r>
                            <a:rPr lang="en-US" sz="2000" i="1">
                              <a:latin typeface="Cambria Math" panose="02040503050406030204" pitchFamily="18" charset="0"/>
                              <a:cs typeface="Arial" panose="020B0604020202020204" pitchFamily="34" charset="0"/>
                            </a:rPr>
                            <m:t>𝑔</m:t>
                          </m:r>
                        </m:e>
                        <m:sup>
                          <m:r>
                            <a:rPr lang="en-US" sz="2000" i="1">
                              <a:latin typeface="Cambria Math" panose="02040503050406030204" pitchFamily="18" charset="0"/>
                              <a:cs typeface="Arial" panose="020B0604020202020204" pitchFamily="34" charset="0"/>
                            </a:rPr>
                            <m:t>[1]</m:t>
                          </m:r>
                        </m:sup>
                      </m:sSup>
                      <m:d>
                        <m:dPr>
                          <m:ctrlPr>
                            <a:rPr lang="en-US" sz="2000" b="0" i="1" smtClean="0">
                              <a:latin typeface="Cambria Math" panose="02040503050406030204" pitchFamily="18" charset="0"/>
                              <a:cs typeface="Arial" panose="020B0604020202020204" pitchFamily="34" charset="0"/>
                            </a:rPr>
                          </m:ctrlPr>
                        </m:dPr>
                        <m:e>
                          <m:sSubSup>
                            <m:sSubSupPr>
                              <m:ctrlPr>
                                <a:rPr lang="en-US" sz="2000" i="1">
                                  <a:latin typeface="Cambria Math" panose="02040503050406030204" pitchFamily="18" charset="0"/>
                                  <a:cs typeface="Arial" panose="020B0604020202020204" pitchFamily="34" charset="0"/>
                                </a:rPr>
                              </m:ctrlPr>
                            </m:sSubSupPr>
                            <m:e>
                              <m:r>
                                <a:rPr lang="en-US" sz="2000" i="1">
                                  <a:latin typeface="Cambria Math" panose="02040503050406030204" pitchFamily="18" charset="0"/>
                                  <a:cs typeface="Arial" panose="020B0604020202020204" pitchFamily="34" charset="0"/>
                                </a:rPr>
                                <m:t>𝑍</m:t>
                              </m:r>
                            </m:e>
                            <m:sub>
                              <m:r>
                                <a:rPr lang="en-US" sz="2000" b="0" i="1" smtClean="0">
                                  <a:latin typeface="Cambria Math" panose="02040503050406030204" pitchFamily="18" charset="0"/>
                                  <a:cs typeface="Arial" panose="020B0604020202020204" pitchFamily="34" charset="0"/>
                                </a:rPr>
                                <m:t>3</m:t>
                              </m:r>
                            </m:sub>
                            <m:sup>
                              <m:r>
                                <a:rPr lang="en-US" sz="2000" i="1">
                                  <a:latin typeface="Cambria Math" panose="02040503050406030204" pitchFamily="18" charset="0"/>
                                  <a:cs typeface="Arial" panose="020B0604020202020204" pitchFamily="34" charset="0"/>
                                </a:rPr>
                                <m:t>[1]</m:t>
                              </m:r>
                            </m:sup>
                          </m:sSubSup>
                        </m:e>
                      </m:d>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𝑤h𝑒𝑟𝑒</m:t>
                      </m:r>
                      <m:r>
                        <a:rPr lang="en-US" sz="2000" b="0" i="1" smtClean="0">
                          <a:latin typeface="Cambria Math" panose="02040503050406030204" pitchFamily="18" charset="0"/>
                          <a:cs typeface="Arial" panose="020B0604020202020204" pitchFamily="34" charset="0"/>
                        </a:rPr>
                        <m:t> </m:t>
                      </m:r>
                      <m:sSubSup>
                        <m:sSubSupPr>
                          <m:ctrlPr>
                            <a:rPr lang="en-US" sz="2000" b="0" i="1" smtClean="0">
                              <a:latin typeface="Cambria Math" panose="02040503050406030204" pitchFamily="18" charset="0"/>
                              <a:cs typeface="Arial" panose="020B0604020202020204" pitchFamily="34" charset="0"/>
                            </a:rPr>
                          </m:ctrlPr>
                        </m:sSubSupPr>
                        <m:e>
                          <m:r>
                            <a:rPr lang="en-US" sz="2000" b="0" i="1" smtClean="0">
                              <a:latin typeface="Cambria Math" panose="02040503050406030204" pitchFamily="18" charset="0"/>
                              <a:cs typeface="Arial" panose="020B0604020202020204" pitchFamily="34" charset="0"/>
                            </a:rPr>
                            <m:t>𝑍</m:t>
                          </m:r>
                        </m:e>
                        <m:sub>
                          <m:r>
                            <a:rPr lang="en-US" sz="2000" b="0" i="1" smtClean="0">
                              <a:latin typeface="Cambria Math" panose="02040503050406030204" pitchFamily="18" charset="0"/>
                              <a:cs typeface="Arial" panose="020B0604020202020204" pitchFamily="34" charset="0"/>
                            </a:rPr>
                            <m:t>3</m:t>
                          </m:r>
                        </m:sub>
                        <m:sup>
                          <m:r>
                            <a:rPr lang="en-US" sz="2000" b="0" i="1" smtClean="0">
                              <a:latin typeface="Cambria Math" panose="02040503050406030204" pitchFamily="18" charset="0"/>
                              <a:cs typeface="Arial" panose="020B0604020202020204" pitchFamily="34" charset="0"/>
                            </a:rPr>
                            <m:t>[1]</m:t>
                          </m:r>
                        </m:sup>
                      </m:sSubSup>
                      <m:r>
                        <a:rPr lang="en-US" sz="2000" b="0" i="1" smtClean="0">
                          <a:latin typeface="Cambria Math" panose="02040503050406030204" pitchFamily="18" charset="0"/>
                          <a:cs typeface="Arial" panose="020B0604020202020204" pitchFamily="34" charset="0"/>
                        </a:rPr>
                        <m:t>=</m:t>
                      </m:r>
                      <m:sSub>
                        <m:sSubPr>
                          <m:ctrlPr>
                            <a:rPr lang="en-US" sz="2000" i="1">
                              <a:latin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cs typeface="Arial" panose="020B0604020202020204" pitchFamily="34" charset="0"/>
                            </a:rPr>
                            <m:t>𝑤</m:t>
                          </m:r>
                        </m:e>
                        <m:sub>
                          <m:r>
                            <a:rPr lang="en-US" sz="2000" i="1">
                              <a:latin typeface="Cambria Math" panose="02040503050406030204" pitchFamily="18" charset="0"/>
                              <a:cs typeface="Arial" panose="020B0604020202020204" pitchFamily="34" charset="0"/>
                            </a:rPr>
                            <m:t>1,</m:t>
                          </m:r>
                          <m:r>
                            <a:rPr lang="en-US" sz="2000" b="0" i="1" smtClean="0">
                              <a:latin typeface="Cambria Math" panose="02040503050406030204" pitchFamily="18" charset="0"/>
                              <a:cs typeface="Arial" panose="020B0604020202020204" pitchFamily="34" charset="0"/>
                            </a:rPr>
                            <m:t>3</m:t>
                          </m:r>
                        </m:sub>
                      </m:sSub>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𝑥</m:t>
                          </m:r>
                        </m:e>
                        <m:sub>
                          <m:r>
                            <a:rPr lang="en-US" sz="2000" i="1">
                              <a:latin typeface="Cambria Math" panose="02040503050406030204" pitchFamily="18" charset="0"/>
                              <a:cs typeface="Arial" panose="020B0604020202020204" pitchFamily="34" charset="0"/>
                            </a:rPr>
                            <m:t>1</m:t>
                          </m:r>
                        </m:sub>
                      </m:sSub>
                      <m:r>
                        <a:rPr lang="en-US" sz="2000" b="0" i="1" smtClean="0">
                          <a:latin typeface="Cambria Math" panose="02040503050406030204" pitchFamily="18" charset="0"/>
                          <a:cs typeface="Arial" panose="020B0604020202020204" pitchFamily="34" charset="0"/>
                        </a:rPr>
                        <m:t>+</m:t>
                      </m:r>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𝑤</m:t>
                          </m:r>
                        </m:e>
                        <m:sub>
                          <m:r>
                            <a:rPr lang="en-US" sz="2000" b="0" i="1" smtClean="0">
                              <a:latin typeface="Cambria Math" panose="02040503050406030204" pitchFamily="18" charset="0"/>
                              <a:cs typeface="Arial" panose="020B0604020202020204" pitchFamily="34" charset="0"/>
                            </a:rPr>
                            <m:t>2</m:t>
                          </m:r>
                          <m:r>
                            <a:rPr lang="en-US" sz="2000" i="1">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3</m:t>
                          </m:r>
                        </m:sub>
                      </m:sSub>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𝑥</m:t>
                          </m:r>
                        </m:e>
                        <m:sub>
                          <m:r>
                            <a:rPr lang="en-US" sz="2000" b="0" i="1" smtClean="0">
                              <a:latin typeface="Cambria Math" panose="02040503050406030204" pitchFamily="18" charset="0"/>
                              <a:cs typeface="Arial" panose="020B0604020202020204" pitchFamily="34" charset="0"/>
                            </a:rPr>
                            <m:t>2</m:t>
                          </m:r>
                        </m:sub>
                      </m:sSub>
                      <m:r>
                        <a:rPr lang="en-US" sz="2000" b="0" i="1" smtClean="0">
                          <a:latin typeface="Cambria Math" panose="02040503050406030204" pitchFamily="18" charset="0"/>
                          <a:cs typeface="Arial" panose="020B0604020202020204" pitchFamily="34" charset="0"/>
                        </a:rPr>
                        <m:t>+</m:t>
                      </m:r>
                      <m:sSub>
                        <m:sSubPr>
                          <m:ctrlPr>
                            <a:rPr lang="en-US" sz="2000" b="0" i="1" smtClean="0">
                              <a:latin typeface="Cambria Math" panose="02040503050406030204" pitchFamily="18" charset="0"/>
                              <a:cs typeface="Arial" panose="020B0604020202020204" pitchFamily="34" charset="0"/>
                            </a:rPr>
                          </m:ctrlPr>
                        </m:sSubPr>
                        <m:e>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𝑤</m:t>
                              </m:r>
                            </m:e>
                            <m:sub>
                              <m:r>
                                <a:rPr lang="en-US" sz="2000" b="0" i="1" smtClean="0">
                                  <a:latin typeface="Cambria Math" panose="02040503050406030204" pitchFamily="18" charset="0"/>
                                  <a:cs typeface="Arial" panose="020B0604020202020204" pitchFamily="34" charset="0"/>
                                </a:rPr>
                                <m:t>3</m:t>
                              </m:r>
                              <m:r>
                                <a:rPr lang="en-US" sz="2000" i="1">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3</m:t>
                              </m:r>
                            </m:sub>
                          </m:sSub>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𝑥</m:t>
                              </m:r>
                            </m:e>
                            <m:sub>
                              <m:r>
                                <a:rPr lang="en-US" sz="2000" b="0" i="1" smtClean="0">
                                  <a:latin typeface="Cambria Math" panose="02040503050406030204" pitchFamily="18" charset="0"/>
                                  <a:cs typeface="Arial" panose="020B0604020202020204" pitchFamily="34" charset="0"/>
                                </a:rPr>
                                <m:t>3</m:t>
                              </m:r>
                            </m:sub>
                          </m:sSub>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𝑏</m:t>
                          </m:r>
                        </m:e>
                        <m:sub>
                          <m:r>
                            <a:rPr lang="en-US" sz="2000" b="0" i="1" smtClean="0">
                              <a:latin typeface="Cambria Math" panose="02040503050406030204" pitchFamily="18" charset="0"/>
                              <a:cs typeface="Arial" panose="020B0604020202020204" pitchFamily="34" charset="0"/>
                            </a:rPr>
                            <m:t>3</m:t>
                          </m:r>
                        </m:sub>
                      </m:sSub>
                      <m:r>
                        <a:rPr lang="en-US" sz="2000" b="0" i="1" smtClean="0">
                          <a:latin typeface="Cambria Math" panose="02040503050406030204" pitchFamily="18" charset="0"/>
                          <a:cs typeface="Arial" panose="020B0604020202020204" pitchFamily="34" charset="0"/>
                        </a:rPr>
                        <m:t>=</m:t>
                      </m:r>
                      <m:sSubSup>
                        <m:sSubSupPr>
                          <m:ctrlPr>
                            <a:rPr lang="en-US" sz="2000" i="1">
                              <a:latin typeface="Cambria Math" panose="02040503050406030204" pitchFamily="18" charset="0"/>
                              <a:cs typeface="Arial" panose="020B0604020202020204" pitchFamily="34" charset="0"/>
                            </a:rPr>
                          </m:ctrlPr>
                        </m:sSubSupPr>
                        <m:e>
                          <m:r>
                            <a:rPr lang="en-US" sz="2000" i="1">
                              <a:latin typeface="Cambria Math" panose="02040503050406030204" pitchFamily="18" charset="0"/>
                              <a:cs typeface="Arial" panose="020B0604020202020204" pitchFamily="34" charset="0"/>
                            </a:rPr>
                            <m:t>𝑊</m:t>
                          </m:r>
                        </m:e>
                        <m:sub>
                          <m:r>
                            <a:rPr lang="en-US" sz="2000" b="0" i="1" smtClean="0">
                              <a:latin typeface="Cambria Math" panose="02040503050406030204" pitchFamily="18" charset="0"/>
                              <a:cs typeface="Arial" panose="020B0604020202020204" pitchFamily="34" charset="0"/>
                            </a:rPr>
                            <m:t>3</m:t>
                          </m:r>
                        </m:sub>
                        <m:sup>
                          <m:d>
                            <m:dPr>
                              <m:begChr m:val="["/>
                              <m:endChr m:val="]"/>
                              <m:ctrlPr>
                                <a:rPr lang="en-US" sz="2000" i="1">
                                  <a:latin typeface="Cambria Math" panose="02040503050406030204" pitchFamily="18" charset="0"/>
                                  <a:cs typeface="Arial" panose="020B0604020202020204" pitchFamily="34" charset="0"/>
                                </a:rPr>
                              </m:ctrlPr>
                            </m:dPr>
                            <m:e>
                              <m:r>
                                <a:rPr lang="en-US" sz="2000" i="1">
                                  <a:latin typeface="Cambria Math" panose="02040503050406030204" pitchFamily="18" charset="0"/>
                                  <a:cs typeface="Arial" panose="020B0604020202020204" pitchFamily="34" charset="0"/>
                                </a:rPr>
                                <m:t>1</m:t>
                              </m:r>
                            </m:e>
                          </m:d>
                          <m:r>
                            <a:rPr lang="en-US" sz="2000" i="1">
                              <a:latin typeface="Cambria Math" panose="02040503050406030204" pitchFamily="18" charset="0"/>
                              <a:cs typeface="Arial" panose="020B0604020202020204" pitchFamily="34" charset="0"/>
                            </a:rPr>
                            <m:t>𝑇</m:t>
                          </m:r>
                        </m:sup>
                      </m:sSubSup>
                      <m:r>
                        <a:rPr lang="en-US" sz="2000" i="1">
                          <a:latin typeface="Cambria Math" panose="02040503050406030204" pitchFamily="18" charset="0"/>
                          <a:cs typeface="Arial" panose="020B0604020202020204" pitchFamily="34" charset="0"/>
                        </a:rPr>
                        <m:t>𝑋</m:t>
                      </m:r>
                      <m:r>
                        <a:rPr lang="en-US" sz="2000" i="1">
                          <a:latin typeface="Cambria Math" panose="02040503050406030204" pitchFamily="18" charset="0"/>
                          <a:cs typeface="Arial" panose="020B0604020202020204" pitchFamily="34" charset="0"/>
                        </a:rPr>
                        <m:t>+</m:t>
                      </m:r>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𝑏</m:t>
                          </m:r>
                        </m:e>
                        <m:sub>
                          <m:r>
                            <a:rPr lang="en-US" sz="2000" b="0" i="1" smtClean="0">
                              <a:latin typeface="Cambria Math" panose="02040503050406030204" pitchFamily="18" charset="0"/>
                              <a:cs typeface="Arial" panose="020B0604020202020204" pitchFamily="34" charset="0"/>
                            </a:rPr>
                            <m:t>3</m:t>
                          </m:r>
                        </m:sub>
                      </m:sSub>
                    </m:oMath>
                  </m:oMathPara>
                </a14:m>
                <a:endParaRPr lang="en-US" sz="2000" dirty="0">
                  <a:latin typeface="Arial" panose="020B0604020202020204" pitchFamily="34" charset="0"/>
                  <a:cs typeface="Arial" panose="020B0604020202020204" pitchFamily="34" charset="0"/>
                </a:endParaRPr>
              </a:p>
            </p:txBody>
          </p:sp>
        </mc:Choice>
        <mc:Fallback xmlns="">
          <p:sp>
            <p:nvSpPr>
              <p:cNvPr id="31" name="TextBox 30">
                <a:extLst>
                  <a:ext uri="{FF2B5EF4-FFF2-40B4-BE49-F238E27FC236}">
                    <a16:creationId xmlns:a16="http://schemas.microsoft.com/office/drawing/2014/main" id="{A78D0013-9E45-6AF2-48BB-783C56B98D6C}"/>
                  </a:ext>
                </a:extLst>
              </p:cNvPr>
              <p:cNvSpPr txBox="1">
                <a:spLocks noRot="1" noChangeAspect="1" noMove="1" noResize="1" noEditPoints="1" noAdjustHandles="1" noChangeArrowheads="1" noChangeShapeType="1" noTextEdit="1"/>
              </p:cNvSpPr>
              <p:nvPr/>
            </p:nvSpPr>
            <p:spPr>
              <a:xfrm>
                <a:off x="1599847" y="5280319"/>
                <a:ext cx="8645365" cy="552972"/>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923B43AC-A888-71F7-055B-2B08FC3918C9}"/>
                  </a:ext>
                </a:extLst>
              </p:cNvPr>
              <p:cNvSpPr txBox="1"/>
              <p:nvPr/>
            </p:nvSpPr>
            <p:spPr>
              <a:xfrm>
                <a:off x="1599846" y="5803378"/>
                <a:ext cx="8645364" cy="55297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2000" i="1" smtClean="0">
                              <a:latin typeface="Cambria Math" panose="02040503050406030204" pitchFamily="18" charset="0"/>
                              <a:cs typeface="Arial" panose="020B0604020202020204" pitchFamily="34" charset="0"/>
                            </a:rPr>
                          </m:ctrlPr>
                        </m:sSubSupPr>
                        <m:e>
                          <m:r>
                            <a:rPr lang="en-US" sz="2000" b="0" i="1" smtClean="0">
                              <a:latin typeface="Cambria Math" panose="02040503050406030204" pitchFamily="18" charset="0"/>
                              <a:cs typeface="Arial" panose="020B0604020202020204" pitchFamily="34" charset="0"/>
                            </a:rPr>
                            <m:t>𝐴</m:t>
                          </m:r>
                        </m:e>
                        <m:sub>
                          <m:r>
                            <a:rPr lang="en-US" sz="2000" b="0" i="1" smtClean="0">
                              <a:latin typeface="Cambria Math" panose="02040503050406030204" pitchFamily="18" charset="0"/>
                              <a:cs typeface="Arial" panose="020B0604020202020204" pitchFamily="34" charset="0"/>
                            </a:rPr>
                            <m:t>4</m:t>
                          </m:r>
                        </m:sub>
                        <m:sup>
                          <m:r>
                            <a:rPr lang="en-US" sz="2000" i="1">
                              <a:latin typeface="Cambria Math" panose="02040503050406030204" pitchFamily="18" charset="0"/>
                              <a:cs typeface="Arial" panose="020B0604020202020204" pitchFamily="34" charset="0"/>
                            </a:rPr>
                            <m:t>[1]</m:t>
                          </m:r>
                        </m:sup>
                      </m:sSubSup>
                      <m:r>
                        <a:rPr lang="en-US" sz="2000" b="0" i="1" smtClean="0">
                          <a:latin typeface="Cambria Math" panose="02040503050406030204" pitchFamily="18" charset="0"/>
                          <a:cs typeface="Arial" panose="020B0604020202020204" pitchFamily="34" charset="0"/>
                        </a:rPr>
                        <m:t>=</m:t>
                      </m:r>
                      <m:sSup>
                        <m:sSupPr>
                          <m:ctrlPr>
                            <a:rPr lang="en-US" sz="2000" i="1">
                              <a:latin typeface="Cambria Math" panose="02040503050406030204" pitchFamily="18" charset="0"/>
                              <a:cs typeface="Arial" panose="020B0604020202020204" pitchFamily="34" charset="0"/>
                            </a:rPr>
                          </m:ctrlPr>
                        </m:sSupPr>
                        <m:e>
                          <m:r>
                            <a:rPr lang="en-US" sz="2000" i="1">
                              <a:latin typeface="Cambria Math" panose="02040503050406030204" pitchFamily="18" charset="0"/>
                              <a:cs typeface="Arial" panose="020B0604020202020204" pitchFamily="34" charset="0"/>
                            </a:rPr>
                            <m:t>𝑔</m:t>
                          </m:r>
                        </m:e>
                        <m:sup>
                          <m:r>
                            <a:rPr lang="en-US" sz="2000" i="1">
                              <a:latin typeface="Cambria Math" panose="02040503050406030204" pitchFamily="18" charset="0"/>
                              <a:cs typeface="Arial" panose="020B0604020202020204" pitchFamily="34" charset="0"/>
                            </a:rPr>
                            <m:t>[1]</m:t>
                          </m:r>
                        </m:sup>
                      </m:sSup>
                      <m:d>
                        <m:dPr>
                          <m:ctrlPr>
                            <a:rPr lang="en-US" sz="2000" b="0" i="1" smtClean="0">
                              <a:latin typeface="Cambria Math" panose="02040503050406030204" pitchFamily="18" charset="0"/>
                              <a:cs typeface="Arial" panose="020B0604020202020204" pitchFamily="34" charset="0"/>
                            </a:rPr>
                          </m:ctrlPr>
                        </m:dPr>
                        <m:e>
                          <m:sSubSup>
                            <m:sSubSupPr>
                              <m:ctrlPr>
                                <a:rPr lang="en-US" sz="2000" i="1">
                                  <a:latin typeface="Cambria Math" panose="02040503050406030204" pitchFamily="18" charset="0"/>
                                  <a:cs typeface="Arial" panose="020B0604020202020204" pitchFamily="34" charset="0"/>
                                </a:rPr>
                              </m:ctrlPr>
                            </m:sSubSupPr>
                            <m:e>
                              <m:r>
                                <a:rPr lang="en-US" sz="2000" i="1">
                                  <a:latin typeface="Cambria Math" panose="02040503050406030204" pitchFamily="18" charset="0"/>
                                  <a:cs typeface="Arial" panose="020B0604020202020204" pitchFamily="34" charset="0"/>
                                </a:rPr>
                                <m:t>𝑍</m:t>
                              </m:r>
                            </m:e>
                            <m:sub>
                              <m:r>
                                <a:rPr lang="en-US" sz="2000" b="0" i="1" smtClean="0">
                                  <a:latin typeface="Cambria Math" panose="02040503050406030204" pitchFamily="18" charset="0"/>
                                  <a:cs typeface="Arial" panose="020B0604020202020204" pitchFamily="34" charset="0"/>
                                </a:rPr>
                                <m:t>4</m:t>
                              </m:r>
                            </m:sub>
                            <m:sup>
                              <m:r>
                                <a:rPr lang="en-US" sz="2000" i="1">
                                  <a:latin typeface="Cambria Math" panose="02040503050406030204" pitchFamily="18" charset="0"/>
                                  <a:cs typeface="Arial" panose="020B0604020202020204" pitchFamily="34" charset="0"/>
                                </a:rPr>
                                <m:t>[1]</m:t>
                              </m:r>
                            </m:sup>
                          </m:sSubSup>
                        </m:e>
                      </m:d>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𝑤h𝑒𝑟𝑒</m:t>
                      </m:r>
                      <m:r>
                        <a:rPr lang="en-US" sz="2000" b="0" i="1" smtClean="0">
                          <a:latin typeface="Cambria Math" panose="02040503050406030204" pitchFamily="18" charset="0"/>
                          <a:cs typeface="Arial" panose="020B0604020202020204" pitchFamily="34" charset="0"/>
                        </a:rPr>
                        <m:t> </m:t>
                      </m:r>
                      <m:sSubSup>
                        <m:sSubSupPr>
                          <m:ctrlPr>
                            <a:rPr lang="en-US" sz="2000" b="0" i="1" smtClean="0">
                              <a:latin typeface="Cambria Math" panose="02040503050406030204" pitchFamily="18" charset="0"/>
                              <a:cs typeface="Arial" panose="020B0604020202020204" pitchFamily="34" charset="0"/>
                            </a:rPr>
                          </m:ctrlPr>
                        </m:sSubSupPr>
                        <m:e>
                          <m:r>
                            <a:rPr lang="en-US" sz="2000" b="0" i="1" smtClean="0">
                              <a:latin typeface="Cambria Math" panose="02040503050406030204" pitchFamily="18" charset="0"/>
                              <a:cs typeface="Arial" panose="020B0604020202020204" pitchFamily="34" charset="0"/>
                            </a:rPr>
                            <m:t>𝑍</m:t>
                          </m:r>
                        </m:e>
                        <m:sub>
                          <m:r>
                            <a:rPr lang="en-US" sz="2000" b="0" i="1" smtClean="0">
                              <a:latin typeface="Cambria Math" panose="02040503050406030204" pitchFamily="18" charset="0"/>
                              <a:cs typeface="Arial" panose="020B0604020202020204" pitchFamily="34" charset="0"/>
                            </a:rPr>
                            <m:t>4</m:t>
                          </m:r>
                        </m:sub>
                        <m:sup>
                          <m:r>
                            <a:rPr lang="en-US" sz="2000" b="0" i="1" smtClean="0">
                              <a:latin typeface="Cambria Math" panose="02040503050406030204" pitchFamily="18" charset="0"/>
                              <a:cs typeface="Arial" panose="020B0604020202020204" pitchFamily="34" charset="0"/>
                            </a:rPr>
                            <m:t>[1]</m:t>
                          </m:r>
                        </m:sup>
                      </m:sSubSup>
                      <m:r>
                        <a:rPr lang="en-US" sz="2000" b="0" i="1" smtClean="0">
                          <a:latin typeface="Cambria Math" panose="02040503050406030204" pitchFamily="18" charset="0"/>
                          <a:cs typeface="Arial" panose="020B0604020202020204" pitchFamily="34" charset="0"/>
                        </a:rPr>
                        <m:t>=</m:t>
                      </m:r>
                      <m:sSub>
                        <m:sSubPr>
                          <m:ctrlPr>
                            <a:rPr lang="en-US" sz="2000" i="1">
                              <a:latin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cs typeface="Arial" panose="020B0604020202020204" pitchFamily="34" charset="0"/>
                            </a:rPr>
                            <m:t>𝑤</m:t>
                          </m:r>
                        </m:e>
                        <m:sub>
                          <m:r>
                            <a:rPr lang="en-US" sz="2000" i="1">
                              <a:latin typeface="Cambria Math" panose="02040503050406030204" pitchFamily="18" charset="0"/>
                              <a:cs typeface="Arial" panose="020B0604020202020204" pitchFamily="34" charset="0"/>
                            </a:rPr>
                            <m:t>1,</m:t>
                          </m:r>
                          <m:r>
                            <a:rPr lang="en-US" sz="2000" b="0" i="1" smtClean="0">
                              <a:latin typeface="Cambria Math" panose="02040503050406030204" pitchFamily="18" charset="0"/>
                              <a:cs typeface="Arial" panose="020B0604020202020204" pitchFamily="34" charset="0"/>
                            </a:rPr>
                            <m:t>4</m:t>
                          </m:r>
                        </m:sub>
                      </m:sSub>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𝑥</m:t>
                          </m:r>
                        </m:e>
                        <m:sub>
                          <m:r>
                            <a:rPr lang="en-US" sz="2000" i="1">
                              <a:latin typeface="Cambria Math" panose="02040503050406030204" pitchFamily="18" charset="0"/>
                              <a:cs typeface="Arial" panose="020B0604020202020204" pitchFamily="34" charset="0"/>
                            </a:rPr>
                            <m:t>1</m:t>
                          </m:r>
                        </m:sub>
                      </m:sSub>
                      <m:r>
                        <a:rPr lang="en-US" sz="2000" b="0" i="1" smtClean="0">
                          <a:latin typeface="Cambria Math" panose="02040503050406030204" pitchFamily="18" charset="0"/>
                          <a:cs typeface="Arial" panose="020B0604020202020204" pitchFamily="34" charset="0"/>
                        </a:rPr>
                        <m:t>+</m:t>
                      </m:r>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𝑤</m:t>
                          </m:r>
                        </m:e>
                        <m:sub>
                          <m:r>
                            <a:rPr lang="en-US" sz="2000" b="0" i="1" smtClean="0">
                              <a:latin typeface="Cambria Math" panose="02040503050406030204" pitchFamily="18" charset="0"/>
                              <a:cs typeface="Arial" panose="020B0604020202020204" pitchFamily="34" charset="0"/>
                            </a:rPr>
                            <m:t>2</m:t>
                          </m:r>
                          <m:r>
                            <a:rPr lang="en-US" sz="2000" i="1">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4</m:t>
                          </m:r>
                        </m:sub>
                      </m:sSub>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𝑥</m:t>
                          </m:r>
                        </m:e>
                        <m:sub>
                          <m:r>
                            <a:rPr lang="en-US" sz="2000" b="0" i="1" smtClean="0">
                              <a:latin typeface="Cambria Math" panose="02040503050406030204" pitchFamily="18" charset="0"/>
                              <a:cs typeface="Arial" panose="020B0604020202020204" pitchFamily="34" charset="0"/>
                            </a:rPr>
                            <m:t>2</m:t>
                          </m:r>
                        </m:sub>
                      </m:sSub>
                      <m:r>
                        <a:rPr lang="en-US" sz="2000" b="0" i="1" smtClean="0">
                          <a:latin typeface="Cambria Math" panose="02040503050406030204" pitchFamily="18" charset="0"/>
                          <a:cs typeface="Arial" panose="020B0604020202020204" pitchFamily="34" charset="0"/>
                        </a:rPr>
                        <m:t>+</m:t>
                      </m:r>
                      <m:sSub>
                        <m:sSubPr>
                          <m:ctrlPr>
                            <a:rPr lang="en-US" sz="2000" b="0" i="1" smtClean="0">
                              <a:latin typeface="Cambria Math" panose="02040503050406030204" pitchFamily="18" charset="0"/>
                              <a:cs typeface="Arial" panose="020B0604020202020204" pitchFamily="34" charset="0"/>
                            </a:rPr>
                          </m:ctrlPr>
                        </m:sSubPr>
                        <m:e>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𝑤</m:t>
                              </m:r>
                            </m:e>
                            <m:sub>
                              <m:r>
                                <a:rPr lang="en-US" sz="2000" b="0" i="1" smtClean="0">
                                  <a:latin typeface="Cambria Math" panose="02040503050406030204" pitchFamily="18" charset="0"/>
                                  <a:cs typeface="Arial" panose="020B0604020202020204" pitchFamily="34" charset="0"/>
                                </a:rPr>
                                <m:t>3</m:t>
                              </m:r>
                              <m:r>
                                <a:rPr lang="en-US" sz="2000" i="1">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4</m:t>
                              </m:r>
                            </m:sub>
                          </m:sSub>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𝑥</m:t>
                              </m:r>
                            </m:e>
                            <m:sub>
                              <m:r>
                                <a:rPr lang="en-US" sz="2000" b="0" i="1" smtClean="0">
                                  <a:latin typeface="Cambria Math" panose="02040503050406030204" pitchFamily="18" charset="0"/>
                                  <a:cs typeface="Arial" panose="020B0604020202020204" pitchFamily="34" charset="0"/>
                                </a:rPr>
                                <m:t>3</m:t>
                              </m:r>
                            </m:sub>
                          </m:sSub>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𝑏</m:t>
                          </m:r>
                        </m:e>
                        <m:sub>
                          <m:r>
                            <a:rPr lang="en-US" sz="2000" b="0" i="1" smtClean="0">
                              <a:latin typeface="Cambria Math" panose="02040503050406030204" pitchFamily="18" charset="0"/>
                              <a:cs typeface="Arial" panose="020B0604020202020204" pitchFamily="34" charset="0"/>
                            </a:rPr>
                            <m:t>4</m:t>
                          </m:r>
                        </m:sub>
                      </m:sSub>
                      <m:r>
                        <a:rPr lang="en-US" sz="2000" b="0" i="1" smtClean="0">
                          <a:latin typeface="Cambria Math" panose="02040503050406030204" pitchFamily="18" charset="0"/>
                          <a:cs typeface="Arial" panose="020B0604020202020204" pitchFamily="34" charset="0"/>
                        </a:rPr>
                        <m:t>=</m:t>
                      </m:r>
                      <m:sSubSup>
                        <m:sSubSupPr>
                          <m:ctrlPr>
                            <a:rPr lang="en-US" sz="2000" i="1">
                              <a:latin typeface="Cambria Math" panose="02040503050406030204" pitchFamily="18" charset="0"/>
                              <a:cs typeface="Arial" panose="020B0604020202020204" pitchFamily="34" charset="0"/>
                            </a:rPr>
                          </m:ctrlPr>
                        </m:sSubSupPr>
                        <m:e>
                          <m:r>
                            <a:rPr lang="en-US" sz="2000" i="1">
                              <a:latin typeface="Cambria Math" panose="02040503050406030204" pitchFamily="18" charset="0"/>
                              <a:cs typeface="Arial" panose="020B0604020202020204" pitchFamily="34" charset="0"/>
                            </a:rPr>
                            <m:t>𝑊</m:t>
                          </m:r>
                        </m:e>
                        <m:sub>
                          <m:r>
                            <a:rPr lang="en-US" sz="2000" b="0" i="1" smtClean="0">
                              <a:latin typeface="Cambria Math" panose="02040503050406030204" pitchFamily="18" charset="0"/>
                              <a:cs typeface="Arial" panose="020B0604020202020204" pitchFamily="34" charset="0"/>
                            </a:rPr>
                            <m:t>4</m:t>
                          </m:r>
                        </m:sub>
                        <m:sup>
                          <m:d>
                            <m:dPr>
                              <m:begChr m:val="["/>
                              <m:endChr m:val="]"/>
                              <m:ctrlPr>
                                <a:rPr lang="en-US" sz="2000" i="1">
                                  <a:latin typeface="Cambria Math" panose="02040503050406030204" pitchFamily="18" charset="0"/>
                                  <a:cs typeface="Arial" panose="020B0604020202020204" pitchFamily="34" charset="0"/>
                                </a:rPr>
                              </m:ctrlPr>
                            </m:dPr>
                            <m:e>
                              <m:r>
                                <a:rPr lang="en-US" sz="2000" i="1">
                                  <a:latin typeface="Cambria Math" panose="02040503050406030204" pitchFamily="18" charset="0"/>
                                  <a:cs typeface="Arial" panose="020B0604020202020204" pitchFamily="34" charset="0"/>
                                </a:rPr>
                                <m:t>1</m:t>
                              </m:r>
                            </m:e>
                          </m:d>
                          <m:r>
                            <a:rPr lang="en-US" sz="2000" i="1">
                              <a:latin typeface="Cambria Math" panose="02040503050406030204" pitchFamily="18" charset="0"/>
                              <a:cs typeface="Arial" panose="020B0604020202020204" pitchFamily="34" charset="0"/>
                            </a:rPr>
                            <m:t>𝑇</m:t>
                          </m:r>
                        </m:sup>
                      </m:sSubSup>
                      <m:r>
                        <a:rPr lang="en-US" sz="2000" i="1">
                          <a:latin typeface="Cambria Math" panose="02040503050406030204" pitchFamily="18" charset="0"/>
                          <a:cs typeface="Arial" panose="020B0604020202020204" pitchFamily="34" charset="0"/>
                        </a:rPr>
                        <m:t>𝑋</m:t>
                      </m:r>
                      <m:r>
                        <a:rPr lang="en-US" sz="2000" i="1">
                          <a:latin typeface="Cambria Math" panose="02040503050406030204" pitchFamily="18" charset="0"/>
                          <a:cs typeface="Arial" panose="020B0604020202020204" pitchFamily="34" charset="0"/>
                        </a:rPr>
                        <m:t>+</m:t>
                      </m:r>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𝑏</m:t>
                          </m:r>
                        </m:e>
                        <m:sub>
                          <m:r>
                            <a:rPr lang="en-US" sz="2000" b="0" i="1" smtClean="0">
                              <a:latin typeface="Cambria Math" panose="02040503050406030204" pitchFamily="18" charset="0"/>
                              <a:cs typeface="Arial" panose="020B0604020202020204" pitchFamily="34" charset="0"/>
                            </a:rPr>
                            <m:t>4</m:t>
                          </m:r>
                        </m:sub>
                      </m:sSub>
                    </m:oMath>
                  </m:oMathPara>
                </a14:m>
                <a:endParaRPr lang="en-US" sz="2000" dirty="0">
                  <a:latin typeface="Arial" panose="020B0604020202020204" pitchFamily="34" charset="0"/>
                  <a:cs typeface="Arial" panose="020B0604020202020204" pitchFamily="34" charset="0"/>
                </a:endParaRPr>
              </a:p>
            </p:txBody>
          </p:sp>
        </mc:Choice>
        <mc:Fallback xmlns="">
          <p:sp>
            <p:nvSpPr>
              <p:cNvPr id="38" name="TextBox 37">
                <a:extLst>
                  <a:ext uri="{FF2B5EF4-FFF2-40B4-BE49-F238E27FC236}">
                    <a16:creationId xmlns:a16="http://schemas.microsoft.com/office/drawing/2014/main" id="{923B43AC-A888-71F7-055B-2B08FC3918C9}"/>
                  </a:ext>
                </a:extLst>
              </p:cNvPr>
              <p:cNvSpPr txBox="1">
                <a:spLocks noRot="1" noChangeAspect="1" noMove="1" noResize="1" noEditPoints="1" noAdjustHandles="1" noChangeArrowheads="1" noChangeShapeType="1" noTextEdit="1"/>
              </p:cNvSpPr>
              <p:nvPr/>
            </p:nvSpPr>
            <p:spPr>
              <a:xfrm>
                <a:off x="1599846" y="5803378"/>
                <a:ext cx="8645364" cy="552972"/>
              </a:xfrm>
              <a:prstGeom prst="rect">
                <a:avLst/>
              </a:prstGeom>
              <a:blipFill>
                <a:blip r:embed="rId8"/>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926827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30" grpId="0"/>
      <p:bldP spid="31" grpId="0"/>
      <p:bldP spid="3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43</a:t>
            </a:fld>
            <a:endParaRPr lang="en-US" dirty="0">
              <a:solidFill>
                <a:schemeClr val="tx1">
                  <a:lumMod val="75000"/>
                </a:schemeClr>
              </a:solidFill>
              <a:latin typeface="Euphemia" panose="020B0503040102020104" pitchFamily="34" charset="0"/>
            </a:endParaRPr>
          </a:p>
        </p:txBody>
      </p:sp>
      <p:sp>
        <p:nvSpPr>
          <p:cNvPr id="4" name="Title 3">
            <a:extLst>
              <a:ext uri="{FF2B5EF4-FFF2-40B4-BE49-F238E27FC236}">
                <a16:creationId xmlns:a16="http://schemas.microsoft.com/office/drawing/2014/main" id="{948D47FD-B587-488C-4253-02BD6F36AD26}"/>
              </a:ext>
            </a:extLst>
          </p:cNvPr>
          <p:cNvSpPr>
            <a:spLocks noGrp="1"/>
          </p:cNvSpPr>
          <p:nvPr>
            <p:ph type="title"/>
          </p:nvPr>
        </p:nvSpPr>
        <p:spPr/>
        <p:txBody>
          <a:bodyPr/>
          <a:lstStyle/>
          <a:p>
            <a:r>
              <a:rPr lang="en-US" dirty="0"/>
              <a:t>General NNs</a:t>
            </a:r>
            <a:endParaRPr lang="en-GB" dirty="0"/>
          </a:p>
        </p:txBody>
      </p:sp>
      <p:sp>
        <p:nvSpPr>
          <p:cNvPr id="6" name="TextBox 5">
            <a:extLst>
              <a:ext uri="{FF2B5EF4-FFF2-40B4-BE49-F238E27FC236}">
                <a16:creationId xmlns:a16="http://schemas.microsoft.com/office/drawing/2014/main" id="{DD2208F5-69FA-AA61-F743-93F33AA0CDAD}"/>
              </a:ext>
            </a:extLst>
          </p:cNvPr>
          <p:cNvSpPr txBox="1"/>
          <p:nvPr/>
        </p:nvSpPr>
        <p:spPr>
          <a:xfrm>
            <a:off x="478971" y="1291771"/>
            <a:ext cx="11339403" cy="707886"/>
          </a:xfrm>
          <a:prstGeom prst="rect">
            <a:avLst/>
          </a:prstGeom>
          <a:noFill/>
        </p:spPr>
        <p:txBody>
          <a:bodyPr wrap="square" rtlCol="0">
            <a:spAutoFit/>
          </a:bodyPr>
          <a:lstStyle/>
          <a:p>
            <a:pPr algn="l"/>
            <a:r>
              <a:rPr lang="en-US" sz="2000" dirty="0">
                <a:latin typeface="Arial" panose="020B0604020202020204" pitchFamily="34" charset="0"/>
                <a:cs typeface="Arial" panose="020B0604020202020204" pitchFamily="34" charset="0"/>
              </a:rPr>
              <a:t>Consider Input Layer to hidden layer 1 and number each hidden neuron 1 to 4 with some activation function g(x)</a:t>
            </a:r>
          </a:p>
        </p:txBody>
      </p:sp>
      <p:pic>
        <p:nvPicPr>
          <p:cNvPr id="8" name="Picture 7" descr="Applied Deep Learning - Part 1: Artificial Neural Networks | by Arden  Dertat | Towards Data Science">
            <a:extLst>
              <a:ext uri="{FF2B5EF4-FFF2-40B4-BE49-F238E27FC236}">
                <a16:creationId xmlns:a16="http://schemas.microsoft.com/office/drawing/2014/main" id="{66B1573F-8599-073C-2A68-3AE4829D4B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2321" y="1773551"/>
            <a:ext cx="3807357" cy="248756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D7A68A3-F21A-3FFA-252D-8126872F021E}"/>
              </a:ext>
            </a:extLst>
          </p:cNvPr>
          <p:cNvSpPr txBox="1"/>
          <p:nvPr/>
        </p:nvSpPr>
        <p:spPr>
          <a:xfrm>
            <a:off x="5390185" y="1773551"/>
            <a:ext cx="342022" cy="400110"/>
          </a:xfrm>
          <a:prstGeom prst="rect">
            <a:avLst/>
          </a:prstGeom>
          <a:noFill/>
        </p:spPr>
        <p:txBody>
          <a:bodyPr wrap="square" rtlCol="0">
            <a:spAutoFit/>
          </a:bodyPr>
          <a:lstStyle/>
          <a:p>
            <a:pPr algn="l"/>
            <a:r>
              <a:rPr lang="en-US" sz="2000" dirty="0">
                <a:latin typeface="Arial" panose="020B0604020202020204" pitchFamily="34" charset="0"/>
                <a:cs typeface="Arial" panose="020B0604020202020204" pitchFamily="34" charset="0"/>
              </a:rPr>
              <a:t>1</a:t>
            </a:r>
          </a:p>
        </p:txBody>
      </p:sp>
      <p:sp>
        <p:nvSpPr>
          <p:cNvPr id="10" name="TextBox 9">
            <a:extLst>
              <a:ext uri="{FF2B5EF4-FFF2-40B4-BE49-F238E27FC236}">
                <a16:creationId xmlns:a16="http://schemas.microsoft.com/office/drawing/2014/main" id="{320A0940-6978-9F9C-8062-A83990429D71}"/>
              </a:ext>
            </a:extLst>
          </p:cNvPr>
          <p:cNvSpPr txBox="1"/>
          <p:nvPr/>
        </p:nvSpPr>
        <p:spPr>
          <a:xfrm>
            <a:off x="5390185" y="2358172"/>
            <a:ext cx="342022" cy="400110"/>
          </a:xfrm>
          <a:prstGeom prst="rect">
            <a:avLst/>
          </a:prstGeom>
          <a:noFill/>
        </p:spPr>
        <p:txBody>
          <a:bodyPr wrap="square" rtlCol="0">
            <a:spAutoFit/>
          </a:bodyPr>
          <a:lstStyle/>
          <a:p>
            <a:pPr algn="l"/>
            <a:r>
              <a:rPr lang="en-US" sz="2000" dirty="0">
                <a:latin typeface="Arial" panose="020B0604020202020204" pitchFamily="34" charset="0"/>
                <a:cs typeface="Arial" panose="020B0604020202020204" pitchFamily="34" charset="0"/>
              </a:rPr>
              <a:t>2</a:t>
            </a:r>
          </a:p>
        </p:txBody>
      </p:sp>
      <p:sp>
        <p:nvSpPr>
          <p:cNvPr id="11" name="TextBox 10">
            <a:extLst>
              <a:ext uri="{FF2B5EF4-FFF2-40B4-BE49-F238E27FC236}">
                <a16:creationId xmlns:a16="http://schemas.microsoft.com/office/drawing/2014/main" id="{40EE4B0A-E5A1-ECA8-E282-9255102EF5C7}"/>
              </a:ext>
            </a:extLst>
          </p:cNvPr>
          <p:cNvSpPr txBox="1"/>
          <p:nvPr/>
        </p:nvSpPr>
        <p:spPr>
          <a:xfrm>
            <a:off x="5390185" y="2936086"/>
            <a:ext cx="342022" cy="400110"/>
          </a:xfrm>
          <a:prstGeom prst="rect">
            <a:avLst/>
          </a:prstGeom>
          <a:noFill/>
        </p:spPr>
        <p:txBody>
          <a:bodyPr wrap="square" rtlCol="0">
            <a:spAutoFit/>
          </a:bodyPr>
          <a:lstStyle/>
          <a:p>
            <a:pPr algn="l"/>
            <a:r>
              <a:rPr lang="en-US" sz="2000" dirty="0">
                <a:latin typeface="Arial" panose="020B0604020202020204" pitchFamily="34" charset="0"/>
                <a:cs typeface="Arial" panose="020B0604020202020204" pitchFamily="34" charset="0"/>
              </a:rPr>
              <a:t>3</a:t>
            </a:r>
          </a:p>
        </p:txBody>
      </p:sp>
      <p:sp>
        <p:nvSpPr>
          <p:cNvPr id="13" name="TextBox 12">
            <a:extLst>
              <a:ext uri="{FF2B5EF4-FFF2-40B4-BE49-F238E27FC236}">
                <a16:creationId xmlns:a16="http://schemas.microsoft.com/office/drawing/2014/main" id="{2E168DD2-0EF2-3C3A-7EFA-A1D1A0F2C97C}"/>
              </a:ext>
            </a:extLst>
          </p:cNvPr>
          <p:cNvSpPr txBox="1"/>
          <p:nvPr/>
        </p:nvSpPr>
        <p:spPr>
          <a:xfrm>
            <a:off x="5390185" y="3514000"/>
            <a:ext cx="342022" cy="400110"/>
          </a:xfrm>
          <a:prstGeom prst="rect">
            <a:avLst/>
          </a:prstGeom>
          <a:noFill/>
        </p:spPr>
        <p:txBody>
          <a:bodyPr wrap="square" rtlCol="0">
            <a:spAutoFit/>
          </a:bodyPr>
          <a:lstStyle/>
          <a:p>
            <a:pPr algn="l"/>
            <a:r>
              <a:rPr lang="en-US" sz="2000" dirty="0">
                <a:latin typeface="Arial" panose="020B0604020202020204" pitchFamily="34" charset="0"/>
                <a:cs typeface="Arial" panose="020B0604020202020204" pitchFamily="34" charset="0"/>
              </a:rPr>
              <a:t>4</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C3FF7DC-5B3F-767F-4468-C250FE74F1C5}"/>
                  </a:ext>
                </a:extLst>
              </p:cNvPr>
              <p:cNvSpPr txBox="1"/>
              <p:nvPr/>
            </p:nvSpPr>
            <p:spPr>
              <a:xfrm>
                <a:off x="3030793" y="4223494"/>
                <a:ext cx="6130412" cy="162525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b="0" i="1" smtClean="0">
                              <a:latin typeface="Cambria Math" panose="02040503050406030204" pitchFamily="18" charset="0"/>
                              <a:cs typeface="Arial" panose="020B0604020202020204" pitchFamily="34" charset="0"/>
                            </a:rPr>
                          </m:ctrlPr>
                        </m:sSupPr>
                        <m:e>
                          <m:r>
                            <a:rPr lang="en-US" sz="1800" b="0" i="1" smtClean="0">
                              <a:latin typeface="Cambria Math" panose="02040503050406030204" pitchFamily="18" charset="0"/>
                              <a:cs typeface="Arial" panose="020B0604020202020204" pitchFamily="34" charset="0"/>
                            </a:rPr>
                            <m:t>𝐴</m:t>
                          </m:r>
                        </m:e>
                        <m:sup>
                          <m:r>
                            <a:rPr lang="en-US" sz="1800" b="0" i="1" smtClean="0">
                              <a:latin typeface="Cambria Math" panose="02040503050406030204" pitchFamily="18" charset="0"/>
                              <a:cs typeface="Arial" panose="020B0604020202020204" pitchFamily="34" charset="0"/>
                            </a:rPr>
                            <m:t>[1]</m:t>
                          </m:r>
                        </m:sup>
                      </m:sSup>
                      <m:r>
                        <a:rPr lang="en-US" sz="1800" b="0" i="1" smtClean="0">
                          <a:latin typeface="Cambria Math" panose="02040503050406030204" pitchFamily="18" charset="0"/>
                          <a:cs typeface="Arial" panose="020B0604020202020204" pitchFamily="34" charset="0"/>
                        </a:rPr>
                        <m:t>=</m:t>
                      </m:r>
                      <m:d>
                        <m:dPr>
                          <m:begChr m:val="["/>
                          <m:endChr m:val="]"/>
                          <m:ctrlPr>
                            <a:rPr lang="en-US" sz="1800" b="0" i="1" smtClean="0">
                              <a:latin typeface="Cambria Math" panose="02040503050406030204" pitchFamily="18" charset="0"/>
                              <a:cs typeface="Arial" panose="020B0604020202020204" pitchFamily="34" charset="0"/>
                            </a:rPr>
                          </m:ctrlPr>
                        </m:dPr>
                        <m:e>
                          <m:m>
                            <m:mPr>
                              <m:mcs>
                                <m:mc>
                                  <m:mcPr>
                                    <m:count m:val="1"/>
                                    <m:mcJc m:val="center"/>
                                  </m:mcPr>
                                </m:mc>
                              </m:mcs>
                              <m:ctrlPr>
                                <a:rPr lang="en-US" sz="1800" b="0" i="1" smtClean="0">
                                  <a:latin typeface="Cambria Math" panose="02040503050406030204" pitchFamily="18" charset="0"/>
                                  <a:cs typeface="Arial" panose="020B0604020202020204" pitchFamily="34" charset="0"/>
                                </a:rPr>
                              </m:ctrlPr>
                            </m:mPr>
                            <m:mr>
                              <m:e>
                                <m:m>
                                  <m:mPr>
                                    <m:mcs>
                                      <m:mc>
                                        <m:mcPr>
                                          <m:count m:val="1"/>
                                          <m:mcJc m:val="center"/>
                                        </m:mcPr>
                                      </m:mc>
                                    </m:mcs>
                                    <m:ctrlPr>
                                      <a:rPr lang="en-US" sz="1800" b="0" i="1" smtClean="0">
                                        <a:latin typeface="Cambria Math" panose="02040503050406030204" pitchFamily="18" charset="0"/>
                                        <a:cs typeface="Arial" panose="020B0604020202020204" pitchFamily="34" charset="0"/>
                                      </a:rPr>
                                    </m:ctrlPr>
                                  </m:mPr>
                                  <m:mr>
                                    <m:e>
                                      <m:sSubSup>
                                        <m:sSubSupPr>
                                          <m:ctrlPr>
                                            <a:rPr lang="en-US" i="1">
                                              <a:latin typeface="Cambria Math" panose="02040503050406030204" pitchFamily="18" charset="0"/>
                                              <a:cs typeface="Arial" panose="020B0604020202020204" pitchFamily="34" charset="0"/>
                                            </a:rPr>
                                          </m:ctrlPr>
                                        </m:sSubSupPr>
                                        <m:e>
                                          <m:r>
                                            <a:rPr lang="en-US" i="1">
                                              <a:latin typeface="Cambria Math" panose="02040503050406030204" pitchFamily="18" charset="0"/>
                                              <a:cs typeface="Arial" panose="020B0604020202020204" pitchFamily="34" charset="0"/>
                                            </a:rPr>
                                            <m:t>𝐴</m:t>
                                          </m:r>
                                        </m:e>
                                        <m:sub>
                                          <m:r>
                                            <a:rPr lang="en-US" b="0" i="1" smtClean="0">
                                              <a:latin typeface="Cambria Math" panose="02040503050406030204" pitchFamily="18" charset="0"/>
                                              <a:cs typeface="Arial" panose="020B0604020202020204" pitchFamily="34" charset="0"/>
                                            </a:rPr>
                                            <m:t>1</m:t>
                                          </m:r>
                                        </m:sub>
                                        <m:sup>
                                          <m:r>
                                            <a:rPr lang="en-US" i="1">
                                              <a:latin typeface="Cambria Math" panose="02040503050406030204" pitchFamily="18" charset="0"/>
                                              <a:cs typeface="Arial" panose="020B0604020202020204" pitchFamily="34" charset="0"/>
                                            </a:rPr>
                                            <m:t>[1]</m:t>
                                          </m:r>
                                        </m:sup>
                                      </m:sSubSup>
                                    </m:e>
                                  </m:mr>
                                  <m:mr>
                                    <m:e>
                                      <m:sSubSup>
                                        <m:sSubSupPr>
                                          <m:ctrlPr>
                                            <a:rPr lang="en-US" i="1">
                                              <a:latin typeface="Cambria Math" panose="02040503050406030204" pitchFamily="18" charset="0"/>
                                              <a:cs typeface="Arial" panose="020B0604020202020204" pitchFamily="34" charset="0"/>
                                            </a:rPr>
                                          </m:ctrlPr>
                                        </m:sSubSupPr>
                                        <m:e>
                                          <m:r>
                                            <a:rPr lang="en-US" i="1">
                                              <a:latin typeface="Cambria Math" panose="02040503050406030204" pitchFamily="18" charset="0"/>
                                              <a:cs typeface="Arial" panose="020B0604020202020204" pitchFamily="34" charset="0"/>
                                            </a:rPr>
                                            <m:t>𝐴</m:t>
                                          </m:r>
                                        </m:e>
                                        <m:sub>
                                          <m:r>
                                            <a:rPr lang="en-US" b="0" i="1" smtClean="0">
                                              <a:latin typeface="Cambria Math" panose="02040503050406030204" pitchFamily="18" charset="0"/>
                                              <a:cs typeface="Arial" panose="020B0604020202020204" pitchFamily="34" charset="0"/>
                                            </a:rPr>
                                            <m:t>2</m:t>
                                          </m:r>
                                        </m:sub>
                                        <m:sup>
                                          <m:r>
                                            <a:rPr lang="en-US" i="1">
                                              <a:latin typeface="Cambria Math" panose="02040503050406030204" pitchFamily="18" charset="0"/>
                                              <a:cs typeface="Arial" panose="020B0604020202020204" pitchFamily="34" charset="0"/>
                                            </a:rPr>
                                            <m:t>[1]</m:t>
                                          </m:r>
                                        </m:sup>
                                      </m:sSubSup>
                                    </m:e>
                                  </m:mr>
                                </m:m>
                              </m:e>
                            </m:mr>
                            <m:mr>
                              <m:e>
                                <m:sSubSup>
                                  <m:sSubSupPr>
                                    <m:ctrlPr>
                                      <a:rPr lang="en-US" i="1">
                                        <a:latin typeface="Cambria Math" panose="02040503050406030204" pitchFamily="18" charset="0"/>
                                        <a:cs typeface="Arial" panose="020B0604020202020204" pitchFamily="34" charset="0"/>
                                      </a:rPr>
                                    </m:ctrlPr>
                                  </m:sSubSupPr>
                                  <m:e>
                                    <m:r>
                                      <a:rPr lang="en-US" i="1">
                                        <a:latin typeface="Cambria Math" panose="02040503050406030204" pitchFamily="18" charset="0"/>
                                        <a:cs typeface="Arial" panose="020B0604020202020204" pitchFamily="34" charset="0"/>
                                      </a:rPr>
                                      <m:t>𝐴</m:t>
                                    </m:r>
                                  </m:e>
                                  <m:sub>
                                    <m:r>
                                      <a:rPr lang="en-US" b="0" i="1" smtClean="0">
                                        <a:latin typeface="Cambria Math" panose="02040503050406030204" pitchFamily="18" charset="0"/>
                                        <a:cs typeface="Arial" panose="020B0604020202020204" pitchFamily="34" charset="0"/>
                                      </a:rPr>
                                      <m:t>3</m:t>
                                    </m:r>
                                  </m:sub>
                                  <m:sup>
                                    <m:r>
                                      <a:rPr lang="en-US" i="1">
                                        <a:latin typeface="Cambria Math" panose="02040503050406030204" pitchFamily="18" charset="0"/>
                                        <a:cs typeface="Arial" panose="020B0604020202020204" pitchFamily="34" charset="0"/>
                                      </a:rPr>
                                      <m:t>[1]</m:t>
                                    </m:r>
                                  </m:sup>
                                </m:sSubSup>
                              </m:e>
                            </m:mr>
                            <m:mr>
                              <m:e>
                                <m:sSubSup>
                                  <m:sSubSupPr>
                                    <m:ctrlPr>
                                      <a:rPr lang="en-US" i="1">
                                        <a:latin typeface="Cambria Math" panose="02040503050406030204" pitchFamily="18" charset="0"/>
                                        <a:cs typeface="Arial" panose="020B0604020202020204" pitchFamily="34" charset="0"/>
                                      </a:rPr>
                                    </m:ctrlPr>
                                  </m:sSubSupPr>
                                  <m:e>
                                    <m:r>
                                      <a:rPr lang="en-US" i="1">
                                        <a:latin typeface="Cambria Math" panose="02040503050406030204" pitchFamily="18" charset="0"/>
                                        <a:cs typeface="Arial" panose="020B0604020202020204" pitchFamily="34" charset="0"/>
                                      </a:rPr>
                                      <m:t>𝐴</m:t>
                                    </m:r>
                                  </m:e>
                                  <m:sub>
                                    <m:r>
                                      <a:rPr lang="en-US" b="0" i="1" smtClean="0">
                                        <a:latin typeface="Cambria Math" panose="02040503050406030204" pitchFamily="18" charset="0"/>
                                        <a:cs typeface="Arial" panose="020B0604020202020204" pitchFamily="34" charset="0"/>
                                      </a:rPr>
                                      <m:t>4</m:t>
                                    </m:r>
                                  </m:sub>
                                  <m:sup>
                                    <m:r>
                                      <a:rPr lang="en-US" i="1">
                                        <a:latin typeface="Cambria Math" panose="02040503050406030204" pitchFamily="18" charset="0"/>
                                        <a:cs typeface="Arial" panose="020B0604020202020204" pitchFamily="34" charset="0"/>
                                      </a:rPr>
                                      <m:t>[1]</m:t>
                                    </m:r>
                                  </m:sup>
                                </m:sSubSup>
                              </m:e>
                            </m:mr>
                          </m:m>
                        </m:e>
                      </m:d>
                      <m:r>
                        <a:rPr lang="en-US" b="0" i="1" smtClean="0">
                          <a:latin typeface="Cambria Math" panose="02040503050406030204" pitchFamily="18" charset="0"/>
                          <a:cs typeface="Arial" panose="020B0604020202020204" pitchFamily="34" charset="0"/>
                        </a:rPr>
                        <m:t>=</m:t>
                      </m:r>
                      <m:d>
                        <m:dPr>
                          <m:begChr m:val="["/>
                          <m:endChr m:val="]"/>
                          <m:ctrlPr>
                            <a:rPr lang="en-US" i="1">
                              <a:latin typeface="Cambria Math" panose="02040503050406030204" pitchFamily="18" charset="0"/>
                              <a:cs typeface="Arial" panose="020B0604020202020204" pitchFamily="34" charset="0"/>
                            </a:rPr>
                          </m:ctrlPr>
                        </m:dPr>
                        <m:e>
                          <m:m>
                            <m:mPr>
                              <m:mcs>
                                <m:mc>
                                  <m:mcPr>
                                    <m:count m:val="1"/>
                                    <m:mcJc m:val="center"/>
                                  </m:mcPr>
                                </m:mc>
                              </m:mcs>
                              <m:ctrlPr>
                                <a:rPr lang="en-US" i="1">
                                  <a:latin typeface="Cambria Math" panose="02040503050406030204" pitchFamily="18" charset="0"/>
                                  <a:cs typeface="Arial" panose="020B0604020202020204" pitchFamily="34" charset="0"/>
                                </a:rPr>
                              </m:ctrlPr>
                            </m:mPr>
                            <m:mr>
                              <m:e>
                                <m:m>
                                  <m:mPr>
                                    <m:mcs>
                                      <m:mc>
                                        <m:mcPr>
                                          <m:count m:val="1"/>
                                          <m:mcJc m:val="center"/>
                                        </m:mcPr>
                                      </m:mc>
                                    </m:mcs>
                                    <m:ctrlPr>
                                      <a:rPr lang="en-US" i="1">
                                        <a:latin typeface="Cambria Math" panose="02040503050406030204" pitchFamily="18" charset="0"/>
                                        <a:cs typeface="Arial" panose="020B0604020202020204" pitchFamily="34" charset="0"/>
                                      </a:rPr>
                                    </m:ctrlPr>
                                  </m:mPr>
                                  <m:mr>
                                    <m:e>
                                      <m:sSup>
                                        <m:sSupPr>
                                          <m:ctrlPr>
                                            <a:rPr lang="en-US" i="1">
                                              <a:latin typeface="Cambria Math" panose="02040503050406030204" pitchFamily="18" charset="0"/>
                                              <a:cs typeface="Arial" panose="020B0604020202020204" pitchFamily="34" charset="0"/>
                                            </a:rPr>
                                          </m:ctrlPr>
                                        </m:sSupPr>
                                        <m:e>
                                          <m:r>
                                            <a:rPr lang="en-US" i="1">
                                              <a:latin typeface="Cambria Math" panose="02040503050406030204" pitchFamily="18" charset="0"/>
                                              <a:cs typeface="Arial" panose="020B0604020202020204" pitchFamily="34" charset="0"/>
                                            </a:rPr>
                                            <m:t>𝑔</m:t>
                                          </m:r>
                                        </m:e>
                                        <m:sup>
                                          <m:r>
                                            <a:rPr lang="en-US" i="1">
                                              <a:latin typeface="Cambria Math" panose="02040503050406030204" pitchFamily="18" charset="0"/>
                                              <a:cs typeface="Arial" panose="020B0604020202020204" pitchFamily="34" charset="0"/>
                                            </a:rPr>
                                            <m:t>[1]</m:t>
                                          </m:r>
                                        </m:sup>
                                      </m:sSup>
                                      <m:r>
                                        <m:rPr>
                                          <m:brk m:alnAt="7"/>
                                        </m:rPr>
                                        <a:rPr lang="en-US" b="0" i="1" smtClean="0">
                                          <a:latin typeface="Cambria Math" panose="02040503050406030204" pitchFamily="18" charset="0"/>
                                          <a:cs typeface="Arial" panose="020B0604020202020204" pitchFamily="34" charset="0"/>
                                        </a:rPr>
                                        <m:t>(</m:t>
                                      </m:r>
                                      <m:sSubSup>
                                        <m:sSubSupPr>
                                          <m:ctrlPr>
                                            <a:rPr lang="en-US" i="1">
                                              <a:latin typeface="Cambria Math" panose="02040503050406030204" pitchFamily="18" charset="0"/>
                                              <a:cs typeface="Arial" panose="020B0604020202020204" pitchFamily="34" charset="0"/>
                                            </a:rPr>
                                          </m:ctrlPr>
                                        </m:sSubSupPr>
                                        <m:e>
                                          <m:r>
                                            <a:rPr lang="en-US" i="1">
                                              <a:latin typeface="Cambria Math" panose="02040503050406030204" pitchFamily="18" charset="0"/>
                                              <a:cs typeface="Arial" panose="020B0604020202020204" pitchFamily="34" charset="0"/>
                                            </a:rPr>
                                            <m:t>𝑊</m:t>
                                          </m:r>
                                        </m:e>
                                        <m:sub>
                                          <m:r>
                                            <a:rPr lang="en-US" i="1">
                                              <a:latin typeface="Cambria Math" panose="02040503050406030204" pitchFamily="18" charset="0"/>
                                              <a:cs typeface="Arial" panose="020B0604020202020204" pitchFamily="34" charset="0"/>
                                            </a:rPr>
                                            <m:t>1</m:t>
                                          </m:r>
                                        </m:sub>
                                        <m:sup>
                                          <m:d>
                                            <m:dPr>
                                              <m:begChr m:val="["/>
                                              <m:endChr m:val="]"/>
                                              <m:ctrlPr>
                                                <a:rPr lang="en-US" i="1">
                                                  <a:latin typeface="Cambria Math" panose="02040503050406030204" pitchFamily="18" charset="0"/>
                                                  <a:cs typeface="Arial" panose="020B0604020202020204" pitchFamily="34" charset="0"/>
                                                </a:rPr>
                                              </m:ctrlPr>
                                            </m:dPr>
                                            <m:e>
                                              <m:r>
                                                <a:rPr lang="en-US" i="1">
                                                  <a:latin typeface="Cambria Math" panose="02040503050406030204" pitchFamily="18" charset="0"/>
                                                  <a:cs typeface="Arial" panose="020B0604020202020204" pitchFamily="34" charset="0"/>
                                                </a:rPr>
                                                <m:t>1</m:t>
                                              </m:r>
                                            </m:e>
                                          </m:d>
                                          <m:r>
                                            <a:rPr lang="en-US" i="1">
                                              <a:latin typeface="Cambria Math" panose="02040503050406030204" pitchFamily="18" charset="0"/>
                                              <a:cs typeface="Arial" panose="020B0604020202020204" pitchFamily="34" charset="0"/>
                                            </a:rPr>
                                            <m:t>𝑇</m:t>
                                          </m:r>
                                        </m:sup>
                                      </m:sSubSup>
                                      <m:r>
                                        <a:rPr lang="en-US" i="1">
                                          <a:latin typeface="Cambria Math" panose="02040503050406030204" pitchFamily="18" charset="0"/>
                                          <a:cs typeface="Arial" panose="020B0604020202020204" pitchFamily="34" charset="0"/>
                                        </a:rPr>
                                        <m:t>𝑋</m:t>
                                      </m:r>
                                      <m:r>
                                        <a:rPr lang="en-US" i="1">
                                          <a:latin typeface="Cambria Math" panose="02040503050406030204" pitchFamily="18" charset="0"/>
                                          <a:cs typeface="Arial" panose="020B0604020202020204" pitchFamily="34" charset="0"/>
                                        </a:rPr>
                                        <m:t>+</m:t>
                                      </m:r>
                                      <m:sSubSup>
                                        <m:sSubSupPr>
                                          <m:ctrlPr>
                                            <a:rPr lang="en-US" i="1">
                                              <a:latin typeface="Cambria Math" panose="02040503050406030204" pitchFamily="18" charset="0"/>
                                              <a:cs typeface="Arial" panose="020B0604020202020204" pitchFamily="34" charset="0"/>
                                            </a:rPr>
                                          </m:ctrlPr>
                                        </m:sSubSupPr>
                                        <m:e>
                                          <m:r>
                                            <a:rPr lang="en-US" i="1">
                                              <a:latin typeface="Cambria Math" panose="02040503050406030204" pitchFamily="18" charset="0"/>
                                              <a:cs typeface="Arial" panose="020B0604020202020204" pitchFamily="34" charset="0"/>
                                            </a:rPr>
                                            <m:t>𝑏</m:t>
                                          </m:r>
                                        </m:e>
                                        <m:sub>
                                          <m:r>
                                            <a:rPr lang="en-US" i="1">
                                              <a:latin typeface="Cambria Math" panose="02040503050406030204" pitchFamily="18" charset="0"/>
                                              <a:cs typeface="Arial" panose="020B0604020202020204" pitchFamily="34" charset="0"/>
                                            </a:rPr>
                                            <m:t>1</m:t>
                                          </m:r>
                                        </m:sub>
                                        <m:sup>
                                          <m:r>
                                            <a:rPr lang="en-US" i="1">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1</m:t>
                                          </m:r>
                                          <m:r>
                                            <a:rPr lang="en-US" i="1">
                                              <a:latin typeface="Cambria Math" panose="02040503050406030204" pitchFamily="18" charset="0"/>
                                              <a:cs typeface="Arial" panose="020B0604020202020204" pitchFamily="34" charset="0"/>
                                            </a:rPr>
                                            <m:t>]</m:t>
                                          </m:r>
                                        </m:sup>
                                      </m:sSubSup>
                                      <m:r>
                                        <a:rPr lang="en-US" b="0" i="1" smtClean="0">
                                          <a:latin typeface="Cambria Math" panose="02040503050406030204" pitchFamily="18" charset="0"/>
                                          <a:cs typeface="Arial" panose="020B0604020202020204" pitchFamily="34" charset="0"/>
                                        </a:rPr>
                                        <m:t>)</m:t>
                                      </m:r>
                                    </m:e>
                                  </m:mr>
                                  <m:mr>
                                    <m:e>
                                      <m:sSup>
                                        <m:sSupPr>
                                          <m:ctrlPr>
                                            <a:rPr lang="en-US" i="1">
                                              <a:latin typeface="Cambria Math" panose="02040503050406030204" pitchFamily="18" charset="0"/>
                                              <a:cs typeface="Arial" panose="020B0604020202020204" pitchFamily="34" charset="0"/>
                                            </a:rPr>
                                          </m:ctrlPr>
                                        </m:sSupPr>
                                        <m:e>
                                          <m:r>
                                            <a:rPr lang="en-US" i="1">
                                              <a:latin typeface="Cambria Math" panose="02040503050406030204" pitchFamily="18" charset="0"/>
                                              <a:cs typeface="Arial" panose="020B0604020202020204" pitchFamily="34" charset="0"/>
                                            </a:rPr>
                                            <m:t>𝑔</m:t>
                                          </m:r>
                                        </m:e>
                                        <m:sup>
                                          <m:r>
                                            <a:rPr lang="en-US" i="1">
                                              <a:latin typeface="Cambria Math" panose="02040503050406030204" pitchFamily="18" charset="0"/>
                                              <a:cs typeface="Arial" panose="020B0604020202020204" pitchFamily="34" charset="0"/>
                                            </a:rPr>
                                            <m:t>[1]</m:t>
                                          </m:r>
                                        </m:sup>
                                      </m:sSup>
                                      <m:r>
                                        <a:rPr lang="en-US" i="1">
                                          <a:latin typeface="Cambria Math" panose="02040503050406030204" pitchFamily="18" charset="0"/>
                                          <a:cs typeface="Arial" panose="020B0604020202020204" pitchFamily="34" charset="0"/>
                                        </a:rPr>
                                        <m:t>(</m:t>
                                      </m:r>
                                      <m:sSubSup>
                                        <m:sSubSupPr>
                                          <m:ctrlPr>
                                            <a:rPr lang="en-US" i="1">
                                              <a:latin typeface="Cambria Math" panose="02040503050406030204" pitchFamily="18" charset="0"/>
                                              <a:cs typeface="Arial" panose="020B0604020202020204" pitchFamily="34" charset="0"/>
                                            </a:rPr>
                                          </m:ctrlPr>
                                        </m:sSubSupPr>
                                        <m:e>
                                          <m:r>
                                            <a:rPr lang="en-US" i="1">
                                              <a:latin typeface="Cambria Math" panose="02040503050406030204" pitchFamily="18" charset="0"/>
                                              <a:cs typeface="Arial" panose="020B0604020202020204" pitchFamily="34" charset="0"/>
                                            </a:rPr>
                                            <m:t>𝑊</m:t>
                                          </m:r>
                                        </m:e>
                                        <m:sub>
                                          <m:r>
                                            <a:rPr lang="en-US" b="0" i="1" smtClean="0">
                                              <a:latin typeface="Cambria Math" panose="02040503050406030204" pitchFamily="18" charset="0"/>
                                              <a:cs typeface="Arial" panose="020B0604020202020204" pitchFamily="34" charset="0"/>
                                            </a:rPr>
                                            <m:t>2</m:t>
                                          </m:r>
                                        </m:sub>
                                        <m:sup>
                                          <m:d>
                                            <m:dPr>
                                              <m:begChr m:val="["/>
                                              <m:endChr m:val="]"/>
                                              <m:ctrlPr>
                                                <a:rPr lang="en-US" i="1">
                                                  <a:latin typeface="Cambria Math" panose="02040503050406030204" pitchFamily="18" charset="0"/>
                                                  <a:cs typeface="Arial" panose="020B0604020202020204" pitchFamily="34" charset="0"/>
                                                </a:rPr>
                                              </m:ctrlPr>
                                            </m:dPr>
                                            <m:e>
                                              <m:r>
                                                <a:rPr lang="en-US" i="1">
                                                  <a:latin typeface="Cambria Math" panose="02040503050406030204" pitchFamily="18" charset="0"/>
                                                  <a:cs typeface="Arial" panose="020B0604020202020204" pitchFamily="34" charset="0"/>
                                                </a:rPr>
                                                <m:t>1</m:t>
                                              </m:r>
                                            </m:e>
                                          </m:d>
                                          <m:r>
                                            <a:rPr lang="en-US" i="1">
                                              <a:latin typeface="Cambria Math" panose="02040503050406030204" pitchFamily="18" charset="0"/>
                                              <a:cs typeface="Arial" panose="020B0604020202020204" pitchFamily="34" charset="0"/>
                                            </a:rPr>
                                            <m:t>𝑇</m:t>
                                          </m:r>
                                        </m:sup>
                                      </m:sSubSup>
                                      <m:r>
                                        <a:rPr lang="en-US" i="1">
                                          <a:latin typeface="Cambria Math" panose="02040503050406030204" pitchFamily="18" charset="0"/>
                                          <a:cs typeface="Arial" panose="020B0604020202020204" pitchFamily="34" charset="0"/>
                                        </a:rPr>
                                        <m:t>𝑋</m:t>
                                      </m:r>
                                      <m:r>
                                        <a:rPr lang="en-US" i="1">
                                          <a:latin typeface="Cambria Math" panose="02040503050406030204" pitchFamily="18" charset="0"/>
                                          <a:cs typeface="Arial" panose="020B0604020202020204" pitchFamily="34" charset="0"/>
                                        </a:rPr>
                                        <m:t>+</m:t>
                                      </m:r>
                                      <m:sSubSup>
                                        <m:sSubSupPr>
                                          <m:ctrlPr>
                                            <a:rPr lang="en-US" i="1">
                                              <a:latin typeface="Cambria Math" panose="02040503050406030204" pitchFamily="18" charset="0"/>
                                              <a:cs typeface="Arial" panose="020B0604020202020204" pitchFamily="34" charset="0"/>
                                            </a:rPr>
                                          </m:ctrlPr>
                                        </m:sSubSupPr>
                                        <m:e>
                                          <m:r>
                                            <a:rPr lang="en-US" i="1">
                                              <a:latin typeface="Cambria Math" panose="02040503050406030204" pitchFamily="18" charset="0"/>
                                              <a:cs typeface="Arial" panose="020B0604020202020204" pitchFamily="34" charset="0"/>
                                            </a:rPr>
                                            <m:t>𝑏</m:t>
                                          </m:r>
                                        </m:e>
                                        <m:sub>
                                          <m:r>
                                            <a:rPr lang="en-US" b="0" i="1" smtClean="0">
                                              <a:latin typeface="Cambria Math" panose="02040503050406030204" pitchFamily="18" charset="0"/>
                                              <a:cs typeface="Arial" panose="020B0604020202020204" pitchFamily="34" charset="0"/>
                                            </a:rPr>
                                            <m:t>2</m:t>
                                          </m:r>
                                        </m:sub>
                                        <m:sup>
                                          <m:r>
                                            <a:rPr lang="en-US" i="1">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1</m:t>
                                          </m:r>
                                          <m:r>
                                            <a:rPr lang="en-US" i="1">
                                              <a:latin typeface="Cambria Math" panose="02040503050406030204" pitchFamily="18" charset="0"/>
                                              <a:cs typeface="Arial" panose="020B0604020202020204" pitchFamily="34" charset="0"/>
                                            </a:rPr>
                                            <m:t>]</m:t>
                                          </m:r>
                                        </m:sup>
                                      </m:sSubSup>
                                      <m:r>
                                        <a:rPr lang="en-US" i="1">
                                          <a:latin typeface="Cambria Math" panose="02040503050406030204" pitchFamily="18" charset="0"/>
                                          <a:cs typeface="Arial" panose="020B0604020202020204" pitchFamily="34" charset="0"/>
                                        </a:rPr>
                                        <m:t>)</m:t>
                                      </m:r>
                                    </m:e>
                                  </m:mr>
                                </m:m>
                              </m:e>
                            </m:mr>
                            <m:mr>
                              <m:e>
                                <m:sSup>
                                  <m:sSupPr>
                                    <m:ctrlPr>
                                      <a:rPr lang="en-US" i="1">
                                        <a:latin typeface="Cambria Math" panose="02040503050406030204" pitchFamily="18" charset="0"/>
                                        <a:cs typeface="Arial" panose="020B0604020202020204" pitchFamily="34" charset="0"/>
                                      </a:rPr>
                                    </m:ctrlPr>
                                  </m:sSupPr>
                                  <m:e>
                                    <m:r>
                                      <a:rPr lang="en-US" i="1">
                                        <a:latin typeface="Cambria Math" panose="02040503050406030204" pitchFamily="18" charset="0"/>
                                        <a:cs typeface="Arial" panose="020B0604020202020204" pitchFamily="34" charset="0"/>
                                      </a:rPr>
                                      <m:t>𝑔</m:t>
                                    </m:r>
                                  </m:e>
                                  <m:sup>
                                    <m:r>
                                      <a:rPr lang="en-US" i="1">
                                        <a:latin typeface="Cambria Math" panose="02040503050406030204" pitchFamily="18" charset="0"/>
                                        <a:cs typeface="Arial" panose="020B0604020202020204" pitchFamily="34" charset="0"/>
                                      </a:rPr>
                                      <m:t>[1]</m:t>
                                    </m:r>
                                  </m:sup>
                                </m:sSup>
                                <m:r>
                                  <a:rPr lang="en-US" i="1">
                                    <a:latin typeface="Cambria Math" panose="02040503050406030204" pitchFamily="18" charset="0"/>
                                    <a:cs typeface="Arial" panose="020B0604020202020204" pitchFamily="34" charset="0"/>
                                  </a:rPr>
                                  <m:t>(</m:t>
                                </m:r>
                                <m:sSubSup>
                                  <m:sSubSupPr>
                                    <m:ctrlPr>
                                      <a:rPr lang="en-US" i="1">
                                        <a:latin typeface="Cambria Math" panose="02040503050406030204" pitchFamily="18" charset="0"/>
                                        <a:cs typeface="Arial" panose="020B0604020202020204" pitchFamily="34" charset="0"/>
                                      </a:rPr>
                                    </m:ctrlPr>
                                  </m:sSubSupPr>
                                  <m:e>
                                    <m:r>
                                      <a:rPr lang="en-US" i="1">
                                        <a:latin typeface="Cambria Math" panose="02040503050406030204" pitchFamily="18" charset="0"/>
                                        <a:cs typeface="Arial" panose="020B0604020202020204" pitchFamily="34" charset="0"/>
                                      </a:rPr>
                                      <m:t>𝑊</m:t>
                                    </m:r>
                                  </m:e>
                                  <m:sub>
                                    <m:r>
                                      <a:rPr lang="en-US" b="0" i="1" smtClean="0">
                                        <a:latin typeface="Cambria Math" panose="02040503050406030204" pitchFamily="18" charset="0"/>
                                        <a:cs typeface="Arial" panose="020B0604020202020204" pitchFamily="34" charset="0"/>
                                      </a:rPr>
                                      <m:t>3</m:t>
                                    </m:r>
                                  </m:sub>
                                  <m:sup>
                                    <m:d>
                                      <m:dPr>
                                        <m:begChr m:val="["/>
                                        <m:endChr m:val="]"/>
                                        <m:ctrlPr>
                                          <a:rPr lang="en-US" i="1">
                                            <a:latin typeface="Cambria Math" panose="02040503050406030204" pitchFamily="18" charset="0"/>
                                            <a:cs typeface="Arial" panose="020B0604020202020204" pitchFamily="34" charset="0"/>
                                          </a:rPr>
                                        </m:ctrlPr>
                                      </m:dPr>
                                      <m:e>
                                        <m:r>
                                          <a:rPr lang="en-US" i="1">
                                            <a:latin typeface="Cambria Math" panose="02040503050406030204" pitchFamily="18" charset="0"/>
                                            <a:cs typeface="Arial" panose="020B0604020202020204" pitchFamily="34" charset="0"/>
                                          </a:rPr>
                                          <m:t>1</m:t>
                                        </m:r>
                                      </m:e>
                                    </m:d>
                                    <m:r>
                                      <a:rPr lang="en-US" i="1">
                                        <a:latin typeface="Cambria Math" panose="02040503050406030204" pitchFamily="18" charset="0"/>
                                        <a:cs typeface="Arial" panose="020B0604020202020204" pitchFamily="34" charset="0"/>
                                      </a:rPr>
                                      <m:t>𝑇</m:t>
                                    </m:r>
                                  </m:sup>
                                </m:sSubSup>
                                <m:r>
                                  <a:rPr lang="en-US" i="1">
                                    <a:latin typeface="Cambria Math" panose="02040503050406030204" pitchFamily="18" charset="0"/>
                                    <a:cs typeface="Arial" panose="020B0604020202020204" pitchFamily="34" charset="0"/>
                                  </a:rPr>
                                  <m:t>𝑋</m:t>
                                </m:r>
                                <m:r>
                                  <a:rPr lang="en-US" i="1">
                                    <a:latin typeface="Cambria Math" panose="02040503050406030204" pitchFamily="18" charset="0"/>
                                    <a:cs typeface="Arial" panose="020B0604020202020204" pitchFamily="34" charset="0"/>
                                  </a:rPr>
                                  <m:t>+</m:t>
                                </m:r>
                                <m:sSubSup>
                                  <m:sSubSupPr>
                                    <m:ctrlPr>
                                      <a:rPr lang="en-US" i="1">
                                        <a:latin typeface="Cambria Math" panose="02040503050406030204" pitchFamily="18" charset="0"/>
                                        <a:cs typeface="Arial" panose="020B0604020202020204" pitchFamily="34" charset="0"/>
                                      </a:rPr>
                                    </m:ctrlPr>
                                  </m:sSubSupPr>
                                  <m:e>
                                    <m:r>
                                      <a:rPr lang="en-US" i="1">
                                        <a:latin typeface="Cambria Math" panose="02040503050406030204" pitchFamily="18" charset="0"/>
                                        <a:cs typeface="Arial" panose="020B0604020202020204" pitchFamily="34" charset="0"/>
                                      </a:rPr>
                                      <m:t>𝑏</m:t>
                                    </m:r>
                                  </m:e>
                                  <m:sub>
                                    <m:r>
                                      <a:rPr lang="en-US" b="0" i="1" smtClean="0">
                                        <a:latin typeface="Cambria Math" panose="02040503050406030204" pitchFamily="18" charset="0"/>
                                        <a:cs typeface="Arial" panose="020B0604020202020204" pitchFamily="34" charset="0"/>
                                      </a:rPr>
                                      <m:t>3</m:t>
                                    </m:r>
                                  </m:sub>
                                  <m:sup>
                                    <m:r>
                                      <a:rPr lang="en-US" i="1">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1</m:t>
                                    </m:r>
                                    <m:r>
                                      <a:rPr lang="en-US" i="1">
                                        <a:latin typeface="Cambria Math" panose="02040503050406030204" pitchFamily="18" charset="0"/>
                                        <a:cs typeface="Arial" panose="020B0604020202020204" pitchFamily="34" charset="0"/>
                                      </a:rPr>
                                      <m:t>]</m:t>
                                    </m:r>
                                  </m:sup>
                                </m:sSubSup>
                                <m:r>
                                  <a:rPr lang="en-US" i="1">
                                    <a:latin typeface="Cambria Math" panose="02040503050406030204" pitchFamily="18" charset="0"/>
                                    <a:cs typeface="Arial" panose="020B0604020202020204" pitchFamily="34" charset="0"/>
                                  </a:rPr>
                                  <m:t>)</m:t>
                                </m:r>
                              </m:e>
                            </m:mr>
                            <m:mr>
                              <m:e>
                                <m:sSup>
                                  <m:sSupPr>
                                    <m:ctrlPr>
                                      <a:rPr lang="en-US" i="1">
                                        <a:latin typeface="Cambria Math" panose="02040503050406030204" pitchFamily="18" charset="0"/>
                                        <a:cs typeface="Arial" panose="020B0604020202020204" pitchFamily="34" charset="0"/>
                                      </a:rPr>
                                    </m:ctrlPr>
                                  </m:sSupPr>
                                  <m:e>
                                    <m:r>
                                      <a:rPr lang="en-US" i="1">
                                        <a:latin typeface="Cambria Math" panose="02040503050406030204" pitchFamily="18" charset="0"/>
                                        <a:cs typeface="Arial" panose="020B0604020202020204" pitchFamily="34" charset="0"/>
                                      </a:rPr>
                                      <m:t>𝑔</m:t>
                                    </m:r>
                                  </m:e>
                                  <m:sup>
                                    <m:r>
                                      <a:rPr lang="en-US" i="1">
                                        <a:latin typeface="Cambria Math" panose="02040503050406030204" pitchFamily="18" charset="0"/>
                                        <a:cs typeface="Arial" panose="020B0604020202020204" pitchFamily="34" charset="0"/>
                                      </a:rPr>
                                      <m:t>[1]</m:t>
                                    </m:r>
                                  </m:sup>
                                </m:sSup>
                                <m:r>
                                  <a:rPr lang="en-US" i="1">
                                    <a:latin typeface="Cambria Math" panose="02040503050406030204" pitchFamily="18" charset="0"/>
                                    <a:cs typeface="Arial" panose="020B0604020202020204" pitchFamily="34" charset="0"/>
                                  </a:rPr>
                                  <m:t>(</m:t>
                                </m:r>
                                <m:sSubSup>
                                  <m:sSubSupPr>
                                    <m:ctrlPr>
                                      <a:rPr lang="en-US" i="1">
                                        <a:latin typeface="Cambria Math" panose="02040503050406030204" pitchFamily="18" charset="0"/>
                                        <a:cs typeface="Arial" panose="020B0604020202020204" pitchFamily="34" charset="0"/>
                                      </a:rPr>
                                    </m:ctrlPr>
                                  </m:sSubSupPr>
                                  <m:e>
                                    <m:r>
                                      <a:rPr lang="en-US" i="1">
                                        <a:latin typeface="Cambria Math" panose="02040503050406030204" pitchFamily="18" charset="0"/>
                                        <a:cs typeface="Arial" panose="020B0604020202020204" pitchFamily="34" charset="0"/>
                                      </a:rPr>
                                      <m:t>𝑊</m:t>
                                    </m:r>
                                  </m:e>
                                  <m:sub>
                                    <m:r>
                                      <a:rPr lang="en-US" b="0" i="1" smtClean="0">
                                        <a:latin typeface="Cambria Math" panose="02040503050406030204" pitchFamily="18" charset="0"/>
                                        <a:cs typeface="Arial" panose="020B0604020202020204" pitchFamily="34" charset="0"/>
                                      </a:rPr>
                                      <m:t>4</m:t>
                                    </m:r>
                                  </m:sub>
                                  <m:sup>
                                    <m:d>
                                      <m:dPr>
                                        <m:begChr m:val="["/>
                                        <m:endChr m:val="]"/>
                                        <m:ctrlPr>
                                          <a:rPr lang="en-US" i="1">
                                            <a:latin typeface="Cambria Math" panose="02040503050406030204" pitchFamily="18" charset="0"/>
                                            <a:cs typeface="Arial" panose="020B0604020202020204" pitchFamily="34" charset="0"/>
                                          </a:rPr>
                                        </m:ctrlPr>
                                      </m:dPr>
                                      <m:e>
                                        <m:r>
                                          <a:rPr lang="en-US" i="1">
                                            <a:latin typeface="Cambria Math" panose="02040503050406030204" pitchFamily="18" charset="0"/>
                                            <a:cs typeface="Arial" panose="020B0604020202020204" pitchFamily="34" charset="0"/>
                                          </a:rPr>
                                          <m:t>1</m:t>
                                        </m:r>
                                      </m:e>
                                    </m:d>
                                    <m:r>
                                      <a:rPr lang="en-US" i="1">
                                        <a:latin typeface="Cambria Math" panose="02040503050406030204" pitchFamily="18" charset="0"/>
                                        <a:cs typeface="Arial" panose="020B0604020202020204" pitchFamily="34" charset="0"/>
                                      </a:rPr>
                                      <m:t>𝑇</m:t>
                                    </m:r>
                                  </m:sup>
                                </m:sSubSup>
                                <m:r>
                                  <a:rPr lang="en-US" i="1">
                                    <a:latin typeface="Cambria Math" panose="02040503050406030204" pitchFamily="18" charset="0"/>
                                    <a:cs typeface="Arial" panose="020B0604020202020204" pitchFamily="34" charset="0"/>
                                  </a:rPr>
                                  <m:t>𝑋</m:t>
                                </m:r>
                                <m:r>
                                  <a:rPr lang="en-US" i="1">
                                    <a:latin typeface="Cambria Math" panose="02040503050406030204" pitchFamily="18" charset="0"/>
                                    <a:cs typeface="Arial" panose="020B0604020202020204" pitchFamily="34" charset="0"/>
                                  </a:rPr>
                                  <m:t>+</m:t>
                                </m:r>
                                <m:sSubSup>
                                  <m:sSubSupPr>
                                    <m:ctrlPr>
                                      <a:rPr lang="en-US" i="1">
                                        <a:latin typeface="Cambria Math" panose="02040503050406030204" pitchFamily="18" charset="0"/>
                                        <a:cs typeface="Arial" panose="020B0604020202020204" pitchFamily="34" charset="0"/>
                                      </a:rPr>
                                    </m:ctrlPr>
                                  </m:sSubSupPr>
                                  <m:e>
                                    <m:r>
                                      <a:rPr lang="en-US" i="1">
                                        <a:latin typeface="Cambria Math" panose="02040503050406030204" pitchFamily="18" charset="0"/>
                                        <a:cs typeface="Arial" panose="020B0604020202020204" pitchFamily="34" charset="0"/>
                                      </a:rPr>
                                      <m:t>𝑏</m:t>
                                    </m:r>
                                  </m:e>
                                  <m:sub>
                                    <m:r>
                                      <a:rPr lang="en-US" b="0" i="1" smtClean="0">
                                        <a:latin typeface="Cambria Math" panose="02040503050406030204" pitchFamily="18" charset="0"/>
                                        <a:cs typeface="Arial" panose="020B0604020202020204" pitchFamily="34" charset="0"/>
                                      </a:rPr>
                                      <m:t>4</m:t>
                                    </m:r>
                                  </m:sub>
                                  <m:sup>
                                    <m:r>
                                      <a:rPr lang="en-US" i="1">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1</m:t>
                                    </m:r>
                                    <m:r>
                                      <a:rPr lang="en-US" i="1">
                                        <a:latin typeface="Cambria Math" panose="02040503050406030204" pitchFamily="18" charset="0"/>
                                        <a:cs typeface="Arial" panose="020B0604020202020204" pitchFamily="34" charset="0"/>
                                      </a:rPr>
                                      <m:t>]</m:t>
                                    </m:r>
                                  </m:sup>
                                </m:sSubSup>
                                <m:r>
                                  <a:rPr lang="en-US" i="1">
                                    <a:latin typeface="Cambria Math" panose="02040503050406030204" pitchFamily="18" charset="0"/>
                                    <a:cs typeface="Arial" panose="020B0604020202020204" pitchFamily="34" charset="0"/>
                                  </a:rPr>
                                  <m:t>)</m:t>
                                </m:r>
                              </m:e>
                            </m:mr>
                          </m:m>
                        </m:e>
                      </m:d>
                    </m:oMath>
                  </m:oMathPara>
                </a14:m>
                <a:endParaRPr lang="en-GB" dirty="0"/>
              </a:p>
            </p:txBody>
          </p:sp>
        </mc:Choice>
        <mc:Fallback xmlns="">
          <p:sp>
            <p:nvSpPr>
              <p:cNvPr id="3" name="TextBox 2">
                <a:extLst>
                  <a:ext uri="{FF2B5EF4-FFF2-40B4-BE49-F238E27FC236}">
                    <a16:creationId xmlns:a16="http://schemas.microsoft.com/office/drawing/2014/main" id="{EC3FF7DC-5B3F-767F-4468-C250FE74F1C5}"/>
                  </a:ext>
                </a:extLst>
              </p:cNvPr>
              <p:cNvSpPr txBox="1">
                <a:spLocks noRot="1" noChangeAspect="1" noMove="1" noResize="1" noEditPoints="1" noAdjustHandles="1" noChangeArrowheads="1" noChangeShapeType="1" noTextEdit="1"/>
              </p:cNvSpPr>
              <p:nvPr/>
            </p:nvSpPr>
            <p:spPr>
              <a:xfrm>
                <a:off x="3030793" y="4223494"/>
                <a:ext cx="6130412" cy="1625253"/>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3A9C36C-4901-7152-971E-704AD9D4C8F9}"/>
                  </a:ext>
                </a:extLst>
              </p:cNvPr>
              <p:cNvSpPr txBox="1"/>
              <p:nvPr/>
            </p:nvSpPr>
            <p:spPr>
              <a:xfrm>
                <a:off x="478971" y="5808298"/>
                <a:ext cx="11339403" cy="413318"/>
              </a:xfrm>
              <a:prstGeom prst="rect">
                <a:avLst/>
              </a:prstGeom>
              <a:noFill/>
            </p:spPr>
            <p:txBody>
              <a:bodyPr wrap="square" rtlCol="0">
                <a:spAutoFit/>
              </a:bodyPr>
              <a:lstStyle/>
              <a:p>
                <a:pPr algn="l"/>
                <a:r>
                  <a:rPr lang="en-US" sz="2000" dirty="0">
                    <a:latin typeface="Arial" panose="020B0604020202020204" pitchFamily="34" charset="0"/>
                    <a:cs typeface="Arial" panose="020B0604020202020204" pitchFamily="34" charset="0"/>
                  </a:rPr>
                  <a:t>Now </a:t>
                </a:r>
                <a14:m>
                  <m:oMath xmlns:m="http://schemas.openxmlformats.org/officeDocument/2006/math">
                    <m:sSup>
                      <m:sSupPr>
                        <m:ctrlPr>
                          <a:rPr lang="en-US" sz="2000" b="0" i="1" smtClean="0">
                            <a:latin typeface="Cambria Math" panose="02040503050406030204" pitchFamily="18" charset="0"/>
                            <a:cs typeface="Arial" panose="020B0604020202020204" pitchFamily="34" charset="0"/>
                          </a:rPr>
                        </m:ctrlPr>
                      </m:sSupPr>
                      <m:e>
                        <m:r>
                          <a:rPr lang="en-US" sz="2000" b="0" i="1" smtClean="0">
                            <a:latin typeface="Cambria Math" panose="02040503050406030204" pitchFamily="18" charset="0"/>
                            <a:cs typeface="Arial" panose="020B0604020202020204" pitchFamily="34" charset="0"/>
                          </a:rPr>
                          <m:t>𝐴</m:t>
                        </m:r>
                      </m:e>
                      <m:sup>
                        <m:r>
                          <a:rPr lang="en-US" sz="2000" b="0" i="1" smtClean="0">
                            <a:latin typeface="Cambria Math" panose="02040503050406030204" pitchFamily="18" charset="0"/>
                            <a:cs typeface="Arial" panose="020B0604020202020204" pitchFamily="34" charset="0"/>
                          </a:rPr>
                          <m:t>[1]</m:t>
                        </m:r>
                      </m:sup>
                    </m:sSup>
                  </m:oMath>
                </a14:m>
                <a:r>
                  <a:rPr lang="en-US" sz="2000" dirty="0">
                    <a:latin typeface="Arial" panose="020B0604020202020204" pitchFamily="34" charset="0"/>
                    <a:cs typeface="Arial" panose="020B0604020202020204" pitchFamily="34" charset="0"/>
                  </a:rPr>
                  <a:t> acts as the input for hidden layer 2</a:t>
                </a:r>
              </a:p>
            </p:txBody>
          </p:sp>
        </mc:Choice>
        <mc:Fallback xmlns="">
          <p:sp>
            <p:nvSpPr>
              <p:cNvPr id="12" name="TextBox 11">
                <a:extLst>
                  <a:ext uri="{FF2B5EF4-FFF2-40B4-BE49-F238E27FC236}">
                    <a16:creationId xmlns:a16="http://schemas.microsoft.com/office/drawing/2014/main" id="{D3A9C36C-4901-7152-971E-704AD9D4C8F9}"/>
                  </a:ext>
                </a:extLst>
              </p:cNvPr>
              <p:cNvSpPr txBox="1">
                <a:spLocks noRot="1" noChangeAspect="1" noMove="1" noResize="1" noEditPoints="1" noAdjustHandles="1" noChangeArrowheads="1" noChangeShapeType="1" noTextEdit="1"/>
              </p:cNvSpPr>
              <p:nvPr/>
            </p:nvSpPr>
            <p:spPr>
              <a:xfrm>
                <a:off x="478971" y="5808298"/>
                <a:ext cx="11339403" cy="413318"/>
              </a:xfrm>
              <a:prstGeom prst="rect">
                <a:avLst/>
              </a:prstGeom>
              <a:blipFill>
                <a:blip r:embed="rId5"/>
                <a:stretch>
                  <a:fillRect l="-591" t="-4412" b="-26471"/>
                </a:stretch>
              </a:blipFill>
            </p:spPr>
            <p:txBody>
              <a:bodyPr/>
              <a:lstStyle/>
              <a:p>
                <a:r>
                  <a:rPr lang="en-GB">
                    <a:noFill/>
                  </a:rPr>
                  <a:t> </a:t>
                </a:r>
              </a:p>
            </p:txBody>
          </p:sp>
        </mc:Fallback>
      </mc:AlternateContent>
    </p:spTree>
    <p:extLst>
      <p:ext uri="{BB962C8B-B14F-4D97-AF65-F5344CB8AC3E}">
        <p14:creationId xmlns:p14="http://schemas.microsoft.com/office/powerpoint/2010/main" val="1596230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44</a:t>
            </a:fld>
            <a:endParaRPr lang="en-US" dirty="0">
              <a:solidFill>
                <a:schemeClr val="tx1">
                  <a:lumMod val="75000"/>
                </a:schemeClr>
              </a:solidFill>
              <a:latin typeface="Euphemia" panose="020B0503040102020104" pitchFamily="34" charset="0"/>
            </a:endParaRPr>
          </a:p>
        </p:txBody>
      </p:sp>
      <p:sp>
        <p:nvSpPr>
          <p:cNvPr id="4" name="Title 3">
            <a:extLst>
              <a:ext uri="{FF2B5EF4-FFF2-40B4-BE49-F238E27FC236}">
                <a16:creationId xmlns:a16="http://schemas.microsoft.com/office/drawing/2014/main" id="{948D47FD-B587-488C-4253-02BD6F36AD26}"/>
              </a:ext>
            </a:extLst>
          </p:cNvPr>
          <p:cNvSpPr>
            <a:spLocks noGrp="1"/>
          </p:cNvSpPr>
          <p:nvPr>
            <p:ph type="title"/>
          </p:nvPr>
        </p:nvSpPr>
        <p:spPr/>
        <p:txBody>
          <a:bodyPr/>
          <a:lstStyle/>
          <a:p>
            <a:r>
              <a:rPr lang="en-US" dirty="0"/>
              <a:t>General NNs</a:t>
            </a:r>
            <a:endParaRPr lang="en-GB"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D2208F5-69FA-AA61-F743-93F33AA0CDAD}"/>
                  </a:ext>
                </a:extLst>
              </p:cNvPr>
              <p:cNvSpPr txBox="1"/>
              <p:nvPr/>
            </p:nvSpPr>
            <p:spPr>
              <a:xfrm>
                <a:off x="478971" y="1291771"/>
                <a:ext cx="11339403" cy="729239"/>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Now consider Hidden Layer 1 to Hidden Layer 2. Follow similar logic to previous slides, using </a:t>
                </a:r>
                <a14:m>
                  <m:oMath xmlns:m="http://schemas.openxmlformats.org/officeDocument/2006/math">
                    <m:sSup>
                      <m:sSupPr>
                        <m:ctrlPr>
                          <a:rPr lang="en-US" sz="2000" i="1">
                            <a:latin typeface="Cambria Math" panose="02040503050406030204" pitchFamily="18" charset="0"/>
                            <a:cs typeface="Arial" panose="020B0604020202020204" pitchFamily="34" charset="0"/>
                          </a:rPr>
                        </m:ctrlPr>
                      </m:sSupPr>
                      <m:e>
                        <m:r>
                          <a:rPr lang="en-US" sz="2000" i="1">
                            <a:latin typeface="Cambria Math" panose="02040503050406030204" pitchFamily="18" charset="0"/>
                            <a:cs typeface="Arial" panose="020B0604020202020204" pitchFamily="34" charset="0"/>
                          </a:rPr>
                          <m:t>𝑔</m:t>
                        </m:r>
                      </m:e>
                      <m:sup>
                        <m:d>
                          <m:dPr>
                            <m:begChr m:val="["/>
                            <m:endChr m:val="]"/>
                            <m:ctrlPr>
                              <a:rPr lang="en-US" sz="2000" b="0" i="1" smtClean="0">
                                <a:latin typeface="Cambria Math" panose="02040503050406030204" pitchFamily="18" charset="0"/>
                                <a:cs typeface="Arial" panose="020B0604020202020204" pitchFamily="34" charset="0"/>
                              </a:rPr>
                            </m:ctrlPr>
                          </m:dPr>
                          <m:e>
                            <m:r>
                              <a:rPr lang="en-US" sz="2000" b="0" i="1" smtClean="0">
                                <a:latin typeface="Cambria Math" panose="02040503050406030204" pitchFamily="18" charset="0"/>
                                <a:cs typeface="Arial" panose="020B0604020202020204" pitchFamily="34" charset="0"/>
                              </a:rPr>
                              <m:t>2</m:t>
                            </m:r>
                          </m:e>
                        </m:d>
                      </m:sup>
                    </m:sSup>
                    <m:d>
                      <m:dPr>
                        <m:ctrlPr>
                          <a:rPr lang="en-US" sz="2000" b="0" i="1" smtClean="0">
                            <a:latin typeface="Cambria Math" panose="02040503050406030204" pitchFamily="18" charset="0"/>
                            <a:cs typeface="Arial" panose="020B0604020202020204" pitchFamily="34" charset="0"/>
                          </a:rPr>
                        </m:ctrlPr>
                      </m:dPr>
                      <m:e>
                        <m:r>
                          <a:rPr lang="en-US" sz="2000" b="0" i="1" smtClean="0">
                            <a:latin typeface="Cambria Math" panose="02040503050406030204" pitchFamily="18" charset="0"/>
                            <a:cs typeface="Arial" panose="020B0604020202020204" pitchFamily="34" charset="0"/>
                          </a:rPr>
                          <m:t>𝑥</m:t>
                        </m:r>
                      </m:e>
                    </m:d>
                  </m:oMath>
                </a14:m>
                <a:r>
                  <a:rPr lang="en-US" sz="2000" dirty="0">
                    <a:latin typeface="Arial" panose="020B0604020202020204" pitchFamily="34" charset="0"/>
                    <a:cs typeface="Arial" panose="020B0604020202020204" pitchFamily="34" charset="0"/>
                  </a:rPr>
                  <a:t> as the activation function:</a:t>
                </a:r>
              </a:p>
            </p:txBody>
          </p:sp>
        </mc:Choice>
        <mc:Fallback xmlns="">
          <p:sp>
            <p:nvSpPr>
              <p:cNvPr id="6" name="TextBox 5">
                <a:extLst>
                  <a:ext uri="{FF2B5EF4-FFF2-40B4-BE49-F238E27FC236}">
                    <a16:creationId xmlns:a16="http://schemas.microsoft.com/office/drawing/2014/main" id="{DD2208F5-69FA-AA61-F743-93F33AA0CDAD}"/>
                  </a:ext>
                </a:extLst>
              </p:cNvPr>
              <p:cNvSpPr txBox="1">
                <a:spLocks noRot="1" noChangeAspect="1" noMove="1" noResize="1" noEditPoints="1" noAdjustHandles="1" noChangeArrowheads="1" noChangeShapeType="1" noTextEdit="1"/>
              </p:cNvSpPr>
              <p:nvPr/>
            </p:nvSpPr>
            <p:spPr>
              <a:xfrm>
                <a:off x="478971" y="1291771"/>
                <a:ext cx="11339403" cy="729239"/>
              </a:xfrm>
              <a:prstGeom prst="rect">
                <a:avLst/>
              </a:prstGeom>
              <a:blipFill>
                <a:blip r:embed="rId3"/>
                <a:stretch>
                  <a:fillRect l="-591" t="-4167" b="-14167"/>
                </a:stretch>
              </a:blipFill>
            </p:spPr>
            <p:txBody>
              <a:bodyPr/>
              <a:lstStyle/>
              <a:p>
                <a:r>
                  <a:rPr lang="en-GB">
                    <a:noFill/>
                  </a:rPr>
                  <a:t> </a:t>
                </a:r>
              </a:p>
            </p:txBody>
          </p:sp>
        </mc:Fallback>
      </mc:AlternateContent>
      <p:pic>
        <p:nvPicPr>
          <p:cNvPr id="8" name="Picture 7" descr="Applied Deep Learning - Part 1: Artificial Neural Networks | by Arden  Dertat | Towards Data Science">
            <a:extLst>
              <a:ext uri="{FF2B5EF4-FFF2-40B4-BE49-F238E27FC236}">
                <a16:creationId xmlns:a16="http://schemas.microsoft.com/office/drawing/2014/main" id="{66B1573F-8599-073C-2A68-3AE4829D4B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2321" y="1773551"/>
            <a:ext cx="3807357" cy="248756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D7A68A3-F21A-3FFA-252D-8126872F021E}"/>
              </a:ext>
            </a:extLst>
          </p:cNvPr>
          <p:cNvSpPr txBox="1"/>
          <p:nvPr/>
        </p:nvSpPr>
        <p:spPr>
          <a:xfrm>
            <a:off x="6432405" y="1781985"/>
            <a:ext cx="342022" cy="400110"/>
          </a:xfrm>
          <a:prstGeom prst="rect">
            <a:avLst/>
          </a:prstGeom>
          <a:noFill/>
        </p:spPr>
        <p:txBody>
          <a:bodyPr wrap="square" rtlCol="0">
            <a:spAutoFit/>
          </a:bodyPr>
          <a:lstStyle/>
          <a:p>
            <a:pPr algn="l"/>
            <a:r>
              <a:rPr lang="en-US" sz="2000" dirty="0">
                <a:latin typeface="Arial" panose="020B0604020202020204" pitchFamily="34" charset="0"/>
                <a:cs typeface="Arial" panose="020B0604020202020204" pitchFamily="34" charset="0"/>
              </a:rPr>
              <a:t>1</a:t>
            </a:r>
          </a:p>
        </p:txBody>
      </p:sp>
      <p:sp>
        <p:nvSpPr>
          <p:cNvPr id="10" name="TextBox 9">
            <a:extLst>
              <a:ext uri="{FF2B5EF4-FFF2-40B4-BE49-F238E27FC236}">
                <a16:creationId xmlns:a16="http://schemas.microsoft.com/office/drawing/2014/main" id="{320A0940-6978-9F9C-8062-A83990429D71}"/>
              </a:ext>
            </a:extLst>
          </p:cNvPr>
          <p:cNvSpPr txBox="1"/>
          <p:nvPr/>
        </p:nvSpPr>
        <p:spPr>
          <a:xfrm>
            <a:off x="6432405" y="2366606"/>
            <a:ext cx="342022" cy="400110"/>
          </a:xfrm>
          <a:prstGeom prst="rect">
            <a:avLst/>
          </a:prstGeom>
          <a:noFill/>
        </p:spPr>
        <p:txBody>
          <a:bodyPr wrap="square" rtlCol="0">
            <a:spAutoFit/>
          </a:bodyPr>
          <a:lstStyle/>
          <a:p>
            <a:pPr algn="l"/>
            <a:r>
              <a:rPr lang="en-US" sz="2000" dirty="0">
                <a:latin typeface="Arial" panose="020B0604020202020204" pitchFamily="34" charset="0"/>
                <a:cs typeface="Arial" panose="020B0604020202020204" pitchFamily="34" charset="0"/>
              </a:rPr>
              <a:t>2</a:t>
            </a:r>
          </a:p>
        </p:txBody>
      </p:sp>
      <p:sp>
        <p:nvSpPr>
          <p:cNvPr id="11" name="TextBox 10">
            <a:extLst>
              <a:ext uri="{FF2B5EF4-FFF2-40B4-BE49-F238E27FC236}">
                <a16:creationId xmlns:a16="http://schemas.microsoft.com/office/drawing/2014/main" id="{40EE4B0A-E5A1-ECA8-E282-9255102EF5C7}"/>
              </a:ext>
            </a:extLst>
          </p:cNvPr>
          <p:cNvSpPr txBox="1"/>
          <p:nvPr/>
        </p:nvSpPr>
        <p:spPr>
          <a:xfrm>
            <a:off x="6432405" y="2944520"/>
            <a:ext cx="342022" cy="400110"/>
          </a:xfrm>
          <a:prstGeom prst="rect">
            <a:avLst/>
          </a:prstGeom>
          <a:noFill/>
        </p:spPr>
        <p:txBody>
          <a:bodyPr wrap="square" rtlCol="0">
            <a:spAutoFit/>
          </a:bodyPr>
          <a:lstStyle/>
          <a:p>
            <a:pPr algn="l"/>
            <a:r>
              <a:rPr lang="en-US" sz="2000" dirty="0">
                <a:latin typeface="Arial" panose="020B0604020202020204" pitchFamily="34" charset="0"/>
                <a:cs typeface="Arial" panose="020B0604020202020204" pitchFamily="34" charset="0"/>
              </a:rPr>
              <a:t>3</a:t>
            </a:r>
          </a:p>
        </p:txBody>
      </p:sp>
      <p:sp>
        <p:nvSpPr>
          <p:cNvPr id="13" name="TextBox 12">
            <a:extLst>
              <a:ext uri="{FF2B5EF4-FFF2-40B4-BE49-F238E27FC236}">
                <a16:creationId xmlns:a16="http://schemas.microsoft.com/office/drawing/2014/main" id="{2E168DD2-0EF2-3C3A-7EFA-A1D1A0F2C97C}"/>
              </a:ext>
            </a:extLst>
          </p:cNvPr>
          <p:cNvSpPr txBox="1"/>
          <p:nvPr/>
        </p:nvSpPr>
        <p:spPr>
          <a:xfrm>
            <a:off x="6432405" y="3522434"/>
            <a:ext cx="342022" cy="400110"/>
          </a:xfrm>
          <a:prstGeom prst="rect">
            <a:avLst/>
          </a:prstGeom>
          <a:noFill/>
        </p:spPr>
        <p:txBody>
          <a:bodyPr wrap="square" rtlCol="0">
            <a:spAutoFit/>
          </a:bodyPr>
          <a:lstStyle/>
          <a:p>
            <a:pPr algn="l"/>
            <a:r>
              <a:rPr lang="en-US" sz="2000" dirty="0">
                <a:latin typeface="Arial" panose="020B0604020202020204" pitchFamily="34" charset="0"/>
                <a:cs typeface="Arial" panose="020B0604020202020204" pitchFamily="34" charset="0"/>
              </a:rPr>
              <a:t>4</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3B2F260-A190-3F0A-B398-363890A97D98}"/>
                  </a:ext>
                </a:extLst>
              </p:cNvPr>
              <p:cNvSpPr txBox="1"/>
              <p:nvPr/>
            </p:nvSpPr>
            <p:spPr>
              <a:xfrm>
                <a:off x="3030793" y="4445627"/>
                <a:ext cx="6130412" cy="162525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b="0" i="1" smtClean="0">
                              <a:latin typeface="Cambria Math" panose="02040503050406030204" pitchFamily="18" charset="0"/>
                              <a:cs typeface="Arial" panose="020B0604020202020204" pitchFamily="34" charset="0"/>
                            </a:rPr>
                          </m:ctrlPr>
                        </m:sSupPr>
                        <m:e>
                          <m:r>
                            <a:rPr lang="en-US" sz="1800" b="0" i="1" smtClean="0">
                              <a:latin typeface="Cambria Math" panose="02040503050406030204" pitchFamily="18" charset="0"/>
                              <a:cs typeface="Arial" panose="020B0604020202020204" pitchFamily="34" charset="0"/>
                            </a:rPr>
                            <m:t>𝐴</m:t>
                          </m:r>
                        </m:e>
                        <m:sup>
                          <m:r>
                            <a:rPr lang="en-US" sz="1800" b="0" i="1" smtClean="0">
                              <a:latin typeface="Cambria Math" panose="02040503050406030204" pitchFamily="18" charset="0"/>
                              <a:cs typeface="Arial" panose="020B0604020202020204" pitchFamily="34" charset="0"/>
                            </a:rPr>
                            <m:t>[2]</m:t>
                          </m:r>
                        </m:sup>
                      </m:sSup>
                      <m:r>
                        <a:rPr lang="en-US" sz="1800" b="0" i="1" smtClean="0">
                          <a:latin typeface="Cambria Math" panose="02040503050406030204" pitchFamily="18" charset="0"/>
                          <a:cs typeface="Arial" panose="020B0604020202020204" pitchFamily="34" charset="0"/>
                        </a:rPr>
                        <m:t>=</m:t>
                      </m:r>
                      <m:d>
                        <m:dPr>
                          <m:begChr m:val="["/>
                          <m:endChr m:val="]"/>
                          <m:ctrlPr>
                            <a:rPr lang="en-US" sz="1800" b="0" i="1" smtClean="0">
                              <a:latin typeface="Cambria Math" panose="02040503050406030204" pitchFamily="18" charset="0"/>
                              <a:cs typeface="Arial" panose="020B0604020202020204" pitchFamily="34" charset="0"/>
                            </a:rPr>
                          </m:ctrlPr>
                        </m:dPr>
                        <m:e>
                          <m:m>
                            <m:mPr>
                              <m:mcs>
                                <m:mc>
                                  <m:mcPr>
                                    <m:count m:val="1"/>
                                    <m:mcJc m:val="center"/>
                                  </m:mcPr>
                                </m:mc>
                              </m:mcs>
                              <m:ctrlPr>
                                <a:rPr lang="en-US" sz="1800" b="0" i="1" smtClean="0">
                                  <a:latin typeface="Cambria Math" panose="02040503050406030204" pitchFamily="18" charset="0"/>
                                  <a:cs typeface="Arial" panose="020B0604020202020204" pitchFamily="34" charset="0"/>
                                </a:rPr>
                              </m:ctrlPr>
                            </m:mPr>
                            <m:mr>
                              <m:e>
                                <m:m>
                                  <m:mPr>
                                    <m:mcs>
                                      <m:mc>
                                        <m:mcPr>
                                          <m:count m:val="1"/>
                                          <m:mcJc m:val="center"/>
                                        </m:mcPr>
                                      </m:mc>
                                    </m:mcs>
                                    <m:ctrlPr>
                                      <a:rPr lang="en-US" sz="1800" b="0" i="1" smtClean="0">
                                        <a:latin typeface="Cambria Math" panose="02040503050406030204" pitchFamily="18" charset="0"/>
                                        <a:cs typeface="Arial" panose="020B0604020202020204" pitchFamily="34" charset="0"/>
                                      </a:rPr>
                                    </m:ctrlPr>
                                  </m:mPr>
                                  <m:mr>
                                    <m:e>
                                      <m:sSubSup>
                                        <m:sSubSupPr>
                                          <m:ctrlPr>
                                            <a:rPr lang="en-US" i="1">
                                              <a:latin typeface="Cambria Math" panose="02040503050406030204" pitchFamily="18" charset="0"/>
                                              <a:cs typeface="Arial" panose="020B0604020202020204" pitchFamily="34" charset="0"/>
                                            </a:rPr>
                                          </m:ctrlPr>
                                        </m:sSubSupPr>
                                        <m:e>
                                          <m:r>
                                            <a:rPr lang="en-US" i="1">
                                              <a:latin typeface="Cambria Math" panose="02040503050406030204" pitchFamily="18" charset="0"/>
                                              <a:cs typeface="Arial" panose="020B0604020202020204" pitchFamily="34" charset="0"/>
                                            </a:rPr>
                                            <m:t>𝐴</m:t>
                                          </m:r>
                                        </m:e>
                                        <m:sub>
                                          <m:r>
                                            <a:rPr lang="en-US" b="0" i="1" smtClean="0">
                                              <a:latin typeface="Cambria Math" panose="02040503050406030204" pitchFamily="18" charset="0"/>
                                              <a:cs typeface="Arial" panose="020B0604020202020204" pitchFamily="34" charset="0"/>
                                            </a:rPr>
                                            <m:t>1</m:t>
                                          </m:r>
                                        </m:sub>
                                        <m:sup>
                                          <m:r>
                                            <a:rPr lang="en-US" i="1">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2</m:t>
                                          </m:r>
                                          <m:r>
                                            <a:rPr lang="en-US" i="1">
                                              <a:latin typeface="Cambria Math" panose="02040503050406030204" pitchFamily="18" charset="0"/>
                                              <a:cs typeface="Arial" panose="020B0604020202020204" pitchFamily="34" charset="0"/>
                                            </a:rPr>
                                            <m:t>]</m:t>
                                          </m:r>
                                        </m:sup>
                                      </m:sSubSup>
                                    </m:e>
                                  </m:mr>
                                  <m:mr>
                                    <m:e>
                                      <m:sSubSup>
                                        <m:sSubSupPr>
                                          <m:ctrlPr>
                                            <a:rPr lang="en-US" i="1">
                                              <a:latin typeface="Cambria Math" panose="02040503050406030204" pitchFamily="18" charset="0"/>
                                              <a:cs typeface="Arial" panose="020B0604020202020204" pitchFamily="34" charset="0"/>
                                            </a:rPr>
                                          </m:ctrlPr>
                                        </m:sSubSupPr>
                                        <m:e>
                                          <m:r>
                                            <a:rPr lang="en-US" i="1">
                                              <a:latin typeface="Cambria Math" panose="02040503050406030204" pitchFamily="18" charset="0"/>
                                              <a:cs typeface="Arial" panose="020B0604020202020204" pitchFamily="34" charset="0"/>
                                            </a:rPr>
                                            <m:t>𝐴</m:t>
                                          </m:r>
                                        </m:e>
                                        <m:sub>
                                          <m:r>
                                            <a:rPr lang="en-US" b="0" i="1" smtClean="0">
                                              <a:latin typeface="Cambria Math" panose="02040503050406030204" pitchFamily="18" charset="0"/>
                                              <a:cs typeface="Arial" panose="020B0604020202020204" pitchFamily="34" charset="0"/>
                                            </a:rPr>
                                            <m:t>2</m:t>
                                          </m:r>
                                        </m:sub>
                                        <m:sup>
                                          <m:r>
                                            <a:rPr lang="en-US" i="1">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2</m:t>
                                          </m:r>
                                          <m:r>
                                            <a:rPr lang="en-US" i="1">
                                              <a:latin typeface="Cambria Math" panose="02040503050406030204" pitchFamily="18" charset="0"/>
                                              <a:cs typeface="Arial" panose="020B0604020202020204" pitchFamily="34" charset="0"/>
                                            </a:rPr>
                                            <m:t>]</m:t>
                                          </m:r>
                                        </m:sup>
                                      </m:sSubSup>
                                    </m:e>
                                  </m:mr>
                                </m:m>
                              </m:e>
                            </m:mr>
                            <m:mr>
                              <m:e>
                                <m:sSubSup>
                                  <m:sSubSupPr>
                                    <m:ctrlPr>
                                      <a:rPr lang="en-US" i="1">
                                        <a:latin typeface="Cambria Math" panose="02040503050406030204" pitchFamily="18" charset="0"/>
                                        <a:cs typeface="Arial" panose="020B0604020202020204" pitchFamily="34" charset="0"/>
                                      </a:rPr>
                                    </m:ctrlPr>
                                  </m:sSubSupPr>
                                  <m:e>
                                    <m:r>
                                      <a:rPr lang="en-US" i="1">
                                        <a:latin typeface="Cambria Math" panose="02040503050406030204" pitchFamily="18" charset="0"/>
                                        <a:cs typeface="Arial" panose="020B0604020202020204" pitchFamily="34" charset="0"/>
                                      </a:rPr>
                                      <m:t>𝐴</m:t>
                                    </m:r>
                                  </m:e>
                                  <m:sub>
                                    <m:r>
                                      <a:rPr lang="en-US" b="0" i="1" smtClean="0">
                                        <a:latin typeface="Cambria Math" panose="02040503050406030204" pitchFamily="18" charset="0"/>
                                        <a:cs typeface="Arial" panose="020B0604020202020204" pitchFamily="34" charset="0"/>
                                      </a:rPr>
                                      <m:t>3</m:t>
                                    </m:r>
                                  </m:sub>
                                  <m:sup>
                                    <m:r>
                                      <a:rPr lang="en-US" i="1">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2</m:t>
                                    </m:r>
                                    <m:r>
                                      <a:rPr lang="en-US" i="1">
                                        <a:latin typeface="Cambria Math" panose="02040503050406030204" pitchFamily="18" charset="0"/>
                                        <a:cs typeface="Arial" panose="020B0604020202020204" pitchFamily="34" charset="0"/>
                                      </a:rPr>
                                      <m:t>]</m:t>
                                    </m:r>
                                  </m:sup>
                                </m:sSubSup>
                              </m:e>
                            </m:mr>
                            <m:mr>
                              <m:e>
                                <m:sSubSup>
                                  <m:sSubSupPr>
                                    <m:ctrlPr>
                                      <a:rPr lang="en-US" i="1">
                                        <a:latin typeface="Cambria Math" panose="02040503050406030204" pitchFamily="18" charset="0"/>
                                        <a:cs typeface="Arial" panose="020B0604020202020204" pitchFamily="34" charset="0"/>
                                      </a:rPr>
                                    </m:ctrlPr>
                                  </m:sSubSupPr>
                                  <m:e>
                                    <m:r>
                                      <a:rPr lang="en-US" i="1">
                                        <a:latin typeface="Cambria Math" panose="02040503050406030204" pitchFamily="18" charset="0"/>
                                        <a:cs typeface="Arial" panose="020B0604020202020204" pitchFamily="34" charset="0"/>
                                      </a:rPr>
                                      <m:t>𝐴</m:t>
                                    </m:r>
                                  </m:e>
                                  <m:sub>
                                    <m:r>
                                      <a:rPr lang="en-US" b="0" i="1" smtClean="0">
                                        <a:latin typeface="Cambria Math" panose="02040503050406030204" pitchFamily="18" charset="0"/>
                                        <a:cs typeface="Arial" panose="020B0604020202020204" pitchFamily="34" charset="0"/>
                                      </a:rPr>
                                      <m:t>4</m:t>
                                    </m:r>
                                  </m:sub>
                                  <m:sup>
                                    <m:r>
                                      <a:rPr lang="en-US" i="1">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2</m:t>
                                    </m:r>
                                    <m:r>
                                      <a:rPr lang="en-US" i="1">
                                        <a:latin typeface="Cambria Math" panose="02040503050406030204" pitchFamily="18" charset="0"/>
                                        <a:cs typeface="Arial" panose="020B0604020202020204" pitchFamily="34" charset="0"/>
                                      </a:rPr>
                                      <m:t>]</m:t>
                                    </m:r>
                                  </m:sup>
                                </m:sSubSup>
                              </m:e>
                            </m:mr>
                          </m:m>
                        </m:e>
                      </m:d>
                      <m:r>
                        <a:rPr lang="en-US" b="0" i="1" smtClean="0">
                          <a:latin typeface="Cambria Math" panose="02040503050406030204" pitchFamily="18" charset="0"/>
                          <a:cs typeface="Arial" panose="020B0604020202020204" pitchFamily="34" charset="0"/>
                        </a:rPr>
                        <m:t>=</m:t>
                      </m:r>
                      <m:d>
                        <m:dPr>
                          <m:begChr m:val="["/>
                          <m:endChr m:val="]"/>
                          <m:ctrlPr>
                            <a:rPr lang="en-US" i="1">
                              <a:latin typeface="Cambria Math" panose="02040503050406030204" pitchFamily="18" charset="0"/>
                              <a:cs typeface="Arial" panose="020B0604020202020204" pitchFamily="34" charset="0"/>
                            </a:rPr>
                          </m:ctrlPr>
                        </m:dPr>
                        <m:e>
                          <m:m>
                            <m:mPr>
                              <m:mcs>
                                <m:mc>
                                  <m:mcPr>
                                    <m:count m:val="1"/>
                                    <m:mcJc m:val="center"/>
                                  </m:mcPr>
                                </m:mc>
                              </m:mcs>
                              <m:ctrlPr>
                                <a:rPr lang="en-US" i="1">
                                  <a:latin typeface="Cambria Math" panose="02040503050406030204" pitchFamily="18" charset="0"/>
                                  <a:cs typeface="Arial" panose="020B0604020202020204" pitchFamily="34" charset="0"/>
                                </a:rPr>
                              </m:ctrlPr>
                            </m:mPr>
                            <m:mr>
                              <m:e>
                                <m:m>
                                  <m:mPr>
                                    <m:mcs>
                                      <m:mc>
                                        <m:mcPr>
                                          <m:count m:val="1"/>
                                          <m:mcJc m:val="center"/>
                                        </m:mcPr>
                                      </m:mc>
                                    </m:mcs>
                                    <m:ctrlPr>
                                      <a:rPr lang="en-US" i="1">
                                        <a:latin typeface="Cambria Math" panose="02040503050406030204" pitchFamily="18" charset="0"/>
                                        <a:cs typeface="Arial" panose="020B0604020202020204" pitchFamily="34" charset="0"/>
                                      </a:rPr>
                                    </m:ctrlPr>
                                  </m:mPr>
                                  <m:mr>
                                    <m:e>
                                      <m:sSup>
                                        <m:sSupPr>
                                          <m:ctrlPr>
                                            <a:rPr lang="en-US" i="1">
                                              <a:latin typeface="Cambria Math" panose="02040503050406030204" pitchFamily="18" charset="0"/>
                                              <a:cs typeface="Arial" panose="020B0604020202020204" pitchFamily="34" charset="0"/>
                                            </a:rPr>
                                          </m:ctrlPr>
                                        </m:sSupPr>
                                        <m:e>
                                          <m:r>
                                            <a:rPr lang="en-US" i="1">
                                              <a:latin typeface="Cambria Math" panose="02040503050406030204" pitchFamily="18" charset="0"/>
                                              <a:cs typeface="Arial" panose="020B0604020202020204" pitchFamily="34" charset="0"/>
                                            </a:rPr>
                                            <m:t>𝑔</m:t>
                                          </m:r>
                                        </m:e>
                                        <m:sup>
                                          <m:r>
                                            <a:rPr lang="en-US" i="1">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2</m:t>
                                          </m:r>
                                          <m:r>
                                            <a:rPr lang="en-US" i="1">
                                              <a:latin typeface="Cambria Math" panose="02040503050406030204" pitchFamily="18" charset="0"/>
                                              <a:cs typeface="Arial" panose="020B0604020202020204" pitchFamily="34" charset="0"/>
                                            </a:rPr>
                                            <m:t>]</m:t>
                                          </m:r>
                                        </m:sup>
                                      </m:sSup>
                                      <m:r>
                                        <m:rPr>
                                          <m:brk m:alnAt="7"/>
                                        </m:rPr>
                                        <a:rPr lang="en-US" b="0" i="1" smtClean="0">
                                          <a:latin typeface="Cambria Math" panose="02040503050406030204" pitchFamily="18" charset="0"/>
                                          <a:cs typeface="Arial" panose="020B0604020202020204" pitchFamily="34" charset="0"/>
                                        </a:rPr>
                                        <m:t>(</m:t>
                                      </m:r>
                                      <m:sSubSup>
                                        <m:sSubSupPr>
                                          <m:ctrlPr>
                                            <a:rPr lang="en-US" i="1">
                                              <a:latin typeface="Cambria Math" panose="02040503050406030204" pitchFamily="18" charset="0"/>
                                              <a:cs typeface="Arial" panose="020B0604020202020204" pitchFamily="34" charset="0"/>
                                            </a:rPr>
                                          </m:ctrlPr>
                                        </m:sSubSupPr>
                                        <m:e>
                                          <m:r>
                                            <a:rPr lang="en-US" i="1">
                                              <a:latin typeface="Cambria Math" panose="02040503050406030204" pitchFamily="18" charset="0"/>
                                              <a:cs typeface="Arial" panose="020B0604020202020204" pitchFamily="34" charset="0"/>
                                            </a:rPr>
                                            <m:t>𝑊</m:t>
                                          </m:r>
                                        </m:e>
                                        <m:sub>
                                          <m:r>
                                            <a:rPr lang="en-US" b="0" i="1" smtClean="0">
                                              <a:latin typeface="Cambria Math" panose="02040503050406030204" pitchFamily="18" charset="0"/>
                                              <a:cs typeface="Arial" panose="020B0604020202020204" pitchFamily="34" charset="0"/>
                                            </a:rPr>
                                            <m:t>1</m:t>
                                          </m:r>
                                        </m:sub>
                                        <m:sup>
                                          <m:d>
                                            <m:dPr>
                                              <m:begChr m:val="["/>
                                              <m:endChr m:val="]"/>
                                              <m:ctrlPr>
                                                <a:rPr lang="en-US" i="1">
                                                  <a:latin typeface="Cambria Math" panose="02040503050406030204" pitchFamily="18" charset="0"/>
                                                  <a:cs typeface="Arial" panose="020B0604020202020204" pitchFamily="34" charset="0"/>
                                                </a:rPr>
                                              </m:ctrlPr>
                                            </m:dPr>
                                            <m:e>
                                              <m:r>
                                                <a:rPr lang="en-US" b="0" i="1" smtClean="0">
                                                  <a:latin typeface="Cambria Math" panose="02040503050406030204" pitchFamily="18" charset="0"/>
                                                  <a:cs typeface="Arial" panose="020B0604020202020204" pitchFamily="34" charset="0"/>
                                                </a:rPr>
                                                <m:t>2</m:t>
                                              </m:r>
                                            </m:e>
                                          </m:d>
                                          <m:r>
                                            <a:rPr lang="en-US" i="1">
                                              <a:latin typeface="Cambria Math" panose="02040503050406030204" pitchFamily="18" charset="0"/>
                                              <a:cs typeface="Arial" panose="020B0604020202020204" pitchFamily="34" charset="0"/>
                                            </a:rPr>
                                            <m:t>𝑇</m:t>
                                          </m:r>
                                        </m:sup>
                                      </m:sSubSup>
                                      <m:sSubSup>
                                        <m:sSubSupPr>
                                          <m:ctrlPr>
                                            <a:rPr lang="en-US" i="1">
                                              <a:latin typeface="Cambria Math" panose="02040503050406030204" pitchFamily="18" charset="0"/>
                                              <a:cs typeface="Arial" panose="020B0604020202020204" pitchFamily="34" charset="0"/>
                                            </a:rPr>
                                          </m:ctrlPr>
                                        </m:sSubSupPr>
                                        <m:e>
                                          <m:r>
                                            <a:rPr lang="en-US" i="1">
                                              <a:latin typeface="Cambria Math" panose="02040503050406030204" pitchFamily="18" charset="0"/>
                                              <a:cs typeface="Arial" panose="020B0604020202020204" pitchFamily="34" charset="0"/>
                                            </a:rPr>
                                            <m:t>𝐴</m:t>
                                          </m:r>
                                        </m:e>
                                        <m:sub>
                                          <m:r>
                                            <a:rPr lang="en-US" b="0" i="1" smtClean="0">
                                              <a:latin typeface="Cambria Math" panose="02040503050406030204" pitchFamily="18" charset="0"/>
                                              <a:cs typeface="Arial" panose="020B0604020202020204" pitchFamily="34" charset="0"/>
                                            </a:rPr>
                                            <m:t>1</m:t>
                                          </m:r>
                                        </m:sub>
                                        <m:sup>
                                          <m:r>
                                            <a:rPr lang="en-US" i="1">
                                              <a:latin typeface="Cambria Math" panose="02040503050406030204" pitchFamily="18" charset="0"/>
                                              <a:cs typeface="Arial" panose="020B0604020202020204" pitchFamily="34" charset="0"/>
                                            </a:rPr>
                                            <m:t>[1]</m:t>
                                          </m:r>
                                        </m:sup>
                                      </m:sSubSup>
                                      <m:r>
                                        <a:rPr lang="en-US" i="1">
                                          <a:latin typeface="Cambria Math" panose="02040503050406030204" pitchFamily="18" charset="0"/>
                                          <a:cs typeface="Arial" panose="020B0604020202020204" pitchFamily="34" charset="0"/>
                                        </a:rPr>
                                        <m:t>+</m:t>
                                      </m:r>
                                      <m:sSubSup>
                                        <m:sSubSupPr>
                                          <m:ctrlPr>
                                            <a:rPr lang="en-US" i="1" smtClean="0">
                                              <a:latin typeface="Cambria Math" panose="02040503050406030204" pitchFamily="18" charset="0"/>
                                              <a:cs typeface="Arial" panose="020B0604020202020204" pitchFamily="34" charset="0"/>
                                            </a:rPr>
                                          </m:ctrlPr>
                                        </m:sSubSupPr>
                                        <m:e>
                                          <m:r>
                                            <a:rPr lang="en-US" b="0" i="1" smtClean="0">
                                              <a:latin typeface="Cambria Math" panose="02040503050406030204" pitchFamily="18" charset="0"/>
                                              <a:cs typeface="Arial" panose="020B0604020202020204" pitchFamily="34" charset="0"/>
                                            </a:rPr>
                                            <m:t>𝑏</m:t>
                                          </m:r>
                                        </m:e>
                                        <m:sub>
                                          <m:r>
                                            <a:rPr lang="en-US" b="0" i="1" smtClean="0">
                                              <a:latin typeface="Cambria Math" panose="02040503050406030204" pitchFamily="18" charset="0"/>
                                              <a:cs typeface="Arial" panose="020B0604020202020204" pitchFamily="34" charset="0"/>
                                            </a:rPr>
                                            <m:t>1</m:t>
                                          </m:r>
                                        </m:sub>
                                        <m:sup>
                                          <m:r>
                                            <a:rPr lang="en-US" b="0" i="1" smtClean="0">
                                              <a:latin typeface="Cambria Math" panose="02040503050406030204" pitchFamily="18" charset="0"/>
                                              <a:cs typeface="Arial" panose="020B0604020202020204" pitchFamily="34" charset="0"/>
                                            </a:rPr>
                                            <m:t>[2]</m:t>
                                          </m:r>
                                        </m:sup>
                                      </m:sSubSup>
                                      <m:r>
                                        <a:rPr lang="en-US" b="0" i="1" smtClean="0">
                                          <a:latin typeface="Cambria Math" panose="02040503050406030204" pitchFamily="18" charset="0"/>
                                          <a:cs typeface="Arial" panose="020B0604020202020204" pitchFamily="34" charset="0"/>
                                        </a:rPr>
                                        <m:t>)</m:t>
                                      </m:r>
                                    </m:e>
                                  </m:mr>
                                  <m:mr>
                                    <m:e>
                                      <m:sSup>
                                        <m:sSupPr>
                                          <m:ctrlPr>
                                            <a:rPr lang="en-US" i="1">
                                              <a:latin typeface="Cambria Math" panose="02040503050406030204" pitchFamily="18" charset="0"/>
                                              <a:cs typeface="Arial" panose="020B0604020202020204" pitchFamily="34" charset="0"/>
                                            </a:rPr>
                                          </m:ctrlPr>
                                        </m:sSupPr>
                                        <m:e>
                                          <m:r>
                                            <a:rPr lang="en-US" i="1">
                                              <a:latin typeface="Cambria Math" panose="02040503050406030204" pitchFamily="18" charset="0"/>
                                              <a:cs typeface="Arial" panose="020B0604020202020204" pitchFamily="34" charset="0"/>
                                            </a:rPr>
                                            <m:t>𝑔</m:t>
                                          </m:r>
                                        </m:e>
                                        <m:sup>
                                          <m:r>
                                            <a:rPr lang="en-US" i="1">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2</m:t>
                                          </m:r>
                                          <m:r>
                                            <a:rPr lang="en-US" i="1">
                                              <a:latin typeface="Cambria Math" panose="02040503050406030204" pitchFamily="18" charset="0"/>
                                              <a:cs typeface="Arial" panose="020B0604020202020204" pitchFamily="34" charset="0"/>
                                            </a:rPr>
                                            <m:t>]</m:t>
                                          </m:r>
                                        </m:sup>
                                      </m:sSup>
                                      <m:r>
                                        <a:rPr lang="en-US" i="1">
                                          <a:latin typeface="Cambria Math" panose="02040503050406030204" pitchFamily="18" charset="0"/>
                                          <a:cs typeface="Arial" panose="020B0604020202020204" pitchFamily="34" charset="0"/>
                                        </a:rPr>
                                        <m:t>(</m:t>
                                      </m:r>
                                      <m:sSubSup>
                                        <m:sSubSupPr>
                                          <m:ctrlPr>
                                            <a:rPr lang="en-US" i="1">
                                              <a:latin typeface="Cambria Math" panose="02040503050406030204" pitchFamily="18" charset="0"/>
                                              <a:cs typeface="Arial" panose="020B0604020202020204" pitchFamily="34" charset="0"/>
                                            </a:rPr>
                                          </m:ctrlPr>
                                        </m:sSubSupPr>
                                        <m:e>
                                          <m:r>
                                            <a:rPr lang="en-US" i="1">
                                              <a:latin typeface="Cambria Math" panose="02040503050406030204" pitchFamily="18" charset="0"/>
                                              <a:cs typeface="Arial" panose="020B0604020202020204" pitchFamily="34" charset="0"/>
                                            </a:rPr>
                                            <m:t>𝑊</m:t>
                                          </m:r>
                                        </m:e>
                                        <m:sub>
                                          <m:r>
                                            <a:rPr lang="en-US" b="0" i="1" smtClean="0">
                                              <a:latin typeface="Cambria Math" panose="02040503050406030204" pitchFamily="18" charset="0"/>
                                              <a:cs typeface="Arial" panose="020B0604020202020204" pitchFamily="34" charset="0"/>
                                            </a:rPr>
                                            <m:t>2</m:t>
                                          </m:r>
                                        </m:sub>
                                        <m:sup>
                                          <m:d>
                                            <m:dPr>
                                              <m:begChr m:val="["/>
                                              <m:endChr m:val="]"/>
                                              <m:ctrlPr>
                                                <a:rPr lang="en-US" i="1">
                                                  <a:latin typeface="Cambria Math" panose="02040503050406030204" pitchFamily="18" charset="0"/>
                                                  <a:cs typeface="Arial" panose="020B0604020202020204" pitchFamily="34" charset="0"/>
                                                </a:rPr>
                                              </m:ctrlPr>
                                            </m:dPr>
                                            <m:e>
                                              <m:r>
                                                <a:rPr lang="en-US" b="0" i="1" smtClean="0">
                                                  <a:latin typeface="Cambria Math" panose="02040503050406030204" pitchFamily="18" charset="0"/>
                                                  <a:cs typeface="Arial" panose="020B0604020202020204" pitchFamily="34" charset="0"/>
                                                </a:rPr>
                                                <m:t>2</m:t>
                                              </m:r>
                                            </m:e>
                                          </m:d>
                                          <m:r>
                                            <a:rPr lang="en-US" i="1">
                                              <a:latin typeface="Cambria Math" panose="02040503050406030204" pitchFamily="18" charset="0"/>
                                              <a:cs typeface="Arial" panose="020B0604020202020204" pitchFamily="34" charset="0"/>
                                            </a:rPr>
                                            <m:t>𝑇</m:t>
                                          </m:r>
                                        </m:sup>
                                      </m:sSubSup>
                                      <m:sSubSup>
                                        <m:sSubSupPr>
                                          <m:ctrlPr>
                                            <a:rPr lang="en-US" i="1">
                                              <a:latin typeface="Cambria Math" panose="02040503050406030204" pitchFamily="18" charset="0"/>
                                              <a:cs typeface="Arial" panose="020B0604020202020204" pitchFamily="34" charset="0"/>
                                            </a:rPr>
                                          </m:ctrlPr>
                                        </m:sSubSupPr>
                                        <m:e>
                                          <m:r>
                                            <a:rPr lang="en-US" i="1">
                                              <a:latin typeface="Cambria Math" panose="02040503050406030204" pitchFamily="18" charset="0"/>
                                              <a:cs typeface="Arial" panose="020B0604020202020204" pitchFamily="34" charset="0"/>
                                            </a:rPr>
                                            <m:t>𝐴</m:t>
                                          </m:r>
                                        </m:e>
                                        <m:sub>
                                          <m:r>
                                            <a:rPr lang="en-US" b="0" i="1" smtClean="0">
                                              <a:latin typeface="Cambria Math" panose="02040503050406030204" pitchFamily="18" charset="0"/>
                                              <a:cs typeface="Arial" panose="020B0604020202020204" pitchFamily="34" charset="0"/>
                                            </a:rPr>
                                            <m:t>2</m:t>
                                          </m:r>
                                        </m:sub>
                                        <m:sup>
                                          <m:r>
                                            <a:rPr lang="en-US" i="1">
                                              <a:latin typeface="Cambria Math" panose="02040503050406030204" pitchFamily="18" charset="0"/>
                                              <a:cs typeface="Arial" panose="020B0604020202020204" pitchFamily="34" charset="0"/>
                                            </a:rPr>
                                            <m:t>[1]</m:t>
                                          </m:r>
                                        </m:sup>
                                      </m:sSubSup>
                                      <m:r>
                                        <a:rPr lang="en-US" i="1">
                                          <a:latin typeface="Cambria Math" panose="02040503050406030204" pitchFamily="18" charset="0"/>
                                          <a:cs typeface="Arial" panose="020B0604020202020204" pitchFamily="34" charset="0"/>
                                        </a:rPr>
                                        <m:t>+</m:t>
                                      </m:r>
                                      <m:sSubSup>
                                        <m:sSubSupPr>
                                          <m:ctrlPr>
                                            <a:rPr lang="en-US" i="1">
                                              <a:latin typeface="Cambria Math" panose="02040503050406030204" pitchFamily="18" charset="0"/>
                                              <a:cs typeface="Arial" panose="020B0604020202020204" pitchFamily="34" charset="0"/>
                                            </a:rPr>
                                          </m:ctrlPr>
                                        </m:sSubSupPr>
                                        <m:e>
                                          <m:r>
                                            <a:rPr lang="en-US" i="1">
                                              <a:latin typeface="Cambria Math" panose="02040503050406030204" pitchFamily="18" charset="0"/>
                                              <a:cs typeface="Arial" panose="020B0604020202020204" pitchFamily="34" charset="0"/>
                                            </a:rPr>
                                            <m:t>𝑏</m:t>
                                          </m:r>
                                        </m:e>
                                        <m:sub>
                                          <m:r>
                                            <a:rPr lang="en-US" b="0" i="1" smtClean="0">
                                              <a:latin typeface="Cambria Math" panose="02040503050406030204" pitchFamily="18" charset="0"/>
                                              <a:cs typeface="Arial" panose="020B0604020202020204" pitchFamily="34" charset="0"/>
                                            </a:rPr>
                                            <m:t>2</m:t>
                                          </m:r>
                                        </m:sub>
                                        <m:sup>
                                          <m:r>
                                            <a:rPr lang="en-US" i="1">
                                              <a:latin typeface="Cambria Math" panose="02040503050406030204" pitchFamily="18" charset="0"/>
                                              <a:cs typeface="Arial" panose="020B0604020202020204" pitchFamily="34" charset="0"/>
                                            </a:rPr>
                                            <m:t>[2]</m:t>
                                          </m:r>
                                        </m:sup>
                                      </m:sSubSup>
                                      <m:r>
                                        <a:rPr lang="en-US" i="1">
                                          <a:latin typeface="Cambria Math" panose="02040503050406030204" pitchFamily="18" charset="0"/>
                                          <a:cs typeface="Arial" panose="020B0604020202020204" pitchFamily="34" charset="0"/>
                                        </a:rPr>
                                        <m:t>)</m:t>
                                      </m:r>
                                    </m:e>
                                  </m:mr>
                                </m:m>
                              </m:e>
                            </m:mr>
                            <m:mr>
                              <m:e>
                                <m:sSup>
                                  <m:sSupPr>
                                    <m:ctrlPr>
                                      <a:rPr lang="en-US" i="1">
                                        <a:latin typeface="Cambria Math" panose="02040503050406030204" pitchFamily="18" charset="0"/>
                                        <a:cs typeface="Arial" panose="020B0604020202020204" pitchFamily="34" charset="0"/>
                                      </a:rPr>
                                    </m:ctrlPr>
                                  </m:sSupPr>
                                  <m:e>
                                    <m:r>
                                      <a:rPr lang="en-US" i="1">
                                        <a:latin typeface="Cambria Math" panose="02040503050406030204" pitchFamily="18" charset="0"/>
                                        <a:cs typeface="Arial" panose="020B0604020202020204" pitchFamily="34" charset="0"/>
                                      </a:rPr>
                                      <m:t>𝑔</m:t>
                                    </m:r>
                                  </m:e>
                                  <m:sup>
                                    <m:r>
                                      <a:rPr lang="en-US" i="1">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2</m:t>
                                    </m:r>
                                    <m:r>
                                      <a:rPr lang="en-US" i="1">
                                        <a:latin typeface="Cambria Math" panose="02040503050406030204" pitchFamily="18" charset="0"/>
                                        <a:cs typeface="Arial" panose="020B0604020202020204" pitchFamily="34" charset="0"/>
                                      </a:rPr>
                                      <m:t>]</m:t>
                                    </m:r>
                                  </m:sup>
                                </m:sSup>
                                <m:r>
                                  <a:rPr lang="en-US" i="1">
                                    <a:latin typeface="Cambria Math" panose="02040503050406030204" pitchFamily="18" charset="0"/>
                                    <a:cs typeface="Arial" panose="020B0604020202020204" pitchFamily="34" charset="0"/>
                                  </a:rPr>
                                  <m:t>(</m:t>
                                </m:r>
                                <m:sSubSup>
                                  <m:sSubSupPr>
                                    <m:ctrlPr>
                                      <a:rPr lang="en-US" i="1">
                                        <a:latin typeface="Cambria Math" panose="02040503050406030204" pitchFamily="18" charset="0"/>
                                        <a:cs typeface="Arial" panose="020B0604020202020204" pitchFamily="34" charset="0"/>
                                      </a:rPr>
                                    </m:ctrlPr>
                                  </m:sSubSupPr>
                                  <m:e>
                                    <m:r>
                                      <a:rPr lang="en-US" i="1">
                                        <a:latin typeface="Cambria Math" panose="02040503050406030204" pitchFamily="18" charset="0"/>
                                        <a:cs typeface="Arial" panose="020B0604020202020204" pitchFamily="34" charset="0"/>
                                      </a:rPr>
                                      <m:t>𝑊</m:t>
                                    </m:r>
                                  </m:e>
                                  <m:sub>
                                    <m:r>
                                      <a:rPr lang="en-US" b="0" i="1" smtClean="0">
                                        <a:latin typeface="Cambria Math" panose="02040503050406030204" pitchFamily="18" charset="0"/>
                                        <a:cs typeface="Arial" panose="020B0604020202020204" pitchFamily="34" charset="0"/>
                                      </a:rPr>
                                      <m:t>3</m:t>
                                    </m:r>
                                  </m:sub>
                                  <m:sup>
                                    <m:d>
                                      <m:dPr>
                                        <m:begChr m:val="["/>
                                        <m:endChr m:val="]"/>
                                        <m:ctrlPr>
                                          <a:rPr lang="en-US" i="1">
                                            <a:latin typeface="Cambria Math" panose="02040503050406030204" pitchFamily="18" charset="0"/>
                                            <a:cs typeface="Arial" panose="020B0604020202020204" pitchFamily="34" charset="0"/>
                                          </a:rPr>
                                        </m:ctrlPr>
                                      </m:dPr>
                                      <m:e>
                                        <m:r>
                                          <a:rPr lang="en-US" b="0" i="1" smtClean="0">
                                            <a:latin typeface="Cambria Math" panose="02040503050406030204" pitchFamily="18" charset="0"/>
                                            <a:cs typeface="Arial" panose="020B0604020202020204" pitchFamily="34" charset="0"/>
                                          </a:rPr>
                                          <m:t>2</m:t>
                                        </m:r>
                                      </m:e>
                                    </m:d>
                                    <m:r>
                                      <a:rPr lang="en-US" i="1">
                                        <a:latin typeface="Cambria Math" panose="02040503050406030204" pitchFamily="18" charset="0"/>
                                        <a:cs typeface="Arial" panose="020B0604020202020204" pitchFamily="34" charset="0"/>
                                      </a:rPr>
                                      <m:t>𝑇</m:t>
                                    </m:r>
                                  </m:sup>
                                </m:sSubSup>
                                <m:sSubSup>
                                  <m:sSubSupPr>
                                    <m:ctrlPr>
                                      <a:rPr lang="en-US" i="1">
                                        <a:latin typeface="Cambria Math" panose="02040503050406030204" pitchFamily="18" charset="0"/>
                                        <a:cs typeface="Arial" panose="020B0604020202020204" pitchFamily="34" charset="0"/>
                                      </a:rPr>
                                    </m:ctrlPr>
                                  </m:sSubSupPr>
                                  <m:e>
                                    <m:r>
                                      <a:rPr lang="en-US" i="1">
                                        <a:latin typeface="Cambria Math" panose="02040503050406030204" pitchFamily="18" charset="0"/>
                                        <a:cs typeface="Arial" panose="020B0604020202020204" pitchFamily="34" charset="0"/>
                                      </a:rPr>
                                      <m:t>𝐴</m:t>
                                    </m:r>
                                  </m:e>
                                  <m:sub>
                                    <m:r>
                                      <a:rPr lang="en-US" b="0" i="1" smtClean="0">
                                        <a:latin typeface="Cambria Math" panose="02040503050406030204" pitchFamily="18" charset="0"/>
                                        <a:cs typeface="Arial" panose="020B0604020202020204" pitchFamily="34" charset="0"/>
                                      </a:rPr>
                                      <m:t>3</m:t>
                                    </m:r>
                                  </m:sub>
                                  <m:sup>
                                    <m:r>
                                      <a:rPr lang="en-US" i="1">
                                        <a:latin typeface="Cambria Math" panose="02040503050406030204" pitchFamily="18" charset="0"/>
                                        <a:cs typeface="Arial" panose="020B0604020202020204" pitchFamily="34" charset="0"/>
                                      </a:rPr>
                                      <m:t>[1]</m:t>
                                    </m:r>
                                  </m:sup>
                                </m:sSubSup>
                                <m:r>
                                  <a:rPr lang="en-US" i="1">
                                    <a:latin typeface="Cambria Math" panose="02040503050406030204" pitchFamily="18" charset="0"/>
                                    <a:cs typeface="Arial" panose="020B0604020202020204" pitchFamily="34" charset="0"/>
                                  </a:rPr>
                                  <m:t>+</m:t>
                                </m:r>
                                <m:sSubSup>
                                  <m:sSubSupPr>
                                    <m:ctrlPr>
                                      <a:rPr lang="en-US" i="1">
                                        <a:latin typeface="Cambria Math" panose="02040503050406030204" pitchFamily="18" charset="0"/>
                                        <a:cs typeface="Arial" panose="020B0604020202020204" pitchFamily="34" charset="0"/>
                                      </a:rPr>
                                    </m:ctrlPr>
                                  </m:sSubSupPr>
                                  <m:e>
                                    <m:r>
                                      <a:rPr lang="en-US" i="1">
                                        <a:latin typeface="Cambria Math" panose="02040503050406030204" pitchFamily="18" charset="0"/>
                                        <a:cs typeface="Arial" panose="020B0604020202020204" pitchFamily="34" charset="0"/>
                                      </a:rPr>
                                      <m:t>𝑏</m:t>
                                    </m:r>
                                  </m:e>
                                  <m:sub>
                                    <m:r>
                                      <a:rPr lang="en-US" b="0" i="1" smtClean="0">
                                        <a:latin typeface="Cambria Math" panose="02040503050406030204" pitchFamily="18" charset="0"/>
                                        <a:cs typeface="Arial" panose="020B0604020202020204" pitchFamily="34" charset="0"/>
                                      </a:rPr>
                                      <m:t>3</m:t>
                                    </m:r>
                                  </m:sub>
                                  <m:sup>
                                    <m:r>
                                      <a:rPr lang="en-US" i="1">
                                        <a:latin typeface="Cambria Math" panose="02040503050406030204" pitchFamily="18" charset="0"/>
                                        <a:cs typeface="Arial" panose="020B0604020202020204" pitchFamily="34" charset="0"/>
                                      </a:rPr>
                                      <m:t>[2]</m:t>
                                    </m:r>
                                  </m:sup>
                                </m:sSubSup>
                                <m:r>
                                  <a:rPr lang="en-US" i="1">
                                    <a:latin typeface="Cambria Math" panose="02040503050406030204" pitchFamily="18" charset="0"/>
                                    <a:cs typeface="Arial" panose="020B0604020202020204" pitchFamily="34" charset="0"/>
                                  </a:rPr>
                                  <m:t>)</m:t>
                                </m:r>
                              </m:e>
                            </m:mr>
                            <m:mr>
                              <m:e>
                                <m:sSup>
                                  <m:sSupPr>
                                    <m:ctrlPr>
                                      <a:rPr lang="en-US" i="1">
                                        <a:latin typeface="Cambria Math" panose="02040503050406030204" pitchFamily="18" charset="0"/>
                                        <a:cs typeface="Arial" panose="020B0604020202020204" pitchFamily="34" charset="0"/>
                                      </a:rPr>
                                    </m:ctrlPr>
                                  </m:sSupPr>
                                  <m:e>
                                    <m:r>
                                      <a:rPr lang="en-US" i="1">
                                        <a:latin typeface="Cambria Math" panose="02040503050406030204" pitchFamily="18" charset="0"/>
                                        <a:cs typeface="Arial" panose="020B0604020202020204" pitchFamily="34" charset="0"/>
                                      </a:rPr>
                                      <m:t>𝑔</m:t>
                                    </m:r>
                                  </m:e>
                                  <m:sup>
                                    <m:r>
                                      <a:rPr lang="en-US" i="1">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2</m:t>
                                    </m:r>
                                    <m:r>
                                      <a:rPr lang="en-US" i="1">
                                        <a:latin typeface="Cambria Math" panose="02040503050406030204" pitchFamily="18" charset="0"/>
                                        <a:cs typeface="Arial" panose="020B0604020202020204" pitchFamily="34" charset="0"/>
                                      </a:rPr>
                                      <m:t>]</m:t>
                                    </m:r>
                                  </m:sup>
                                </m:sSup>
                                <m:r>
                                  <a:rPr lang="en-US" i="1">
                                    <a:latin typeface="Cambria Math" panose="02040503050406030204" pitchFamily="18" charset="0"/>
                                    <a:cs typeface="Arial" panose="020B0604020202020204" pitchFamily="34" charset="0"/>
                                  </a:rPr>
                                  <m:t>(</m:t>
                                </m:r>
                                <m:sSubSup>
                                  <m:sSubSupPr>
                                    <m:ctrlPr>
                                      <a:rPr lang="en-US" i="1">
                                        <a:latin typeface="Cambria Math" panose="02040503050406030204" pitchFamily="18" charset="0"/>
                                        <a:cs typeface="Arial" panose="020B0604020202020204" pitchFamily="34" charset="0"/>
                                      </a:rPr>
                                    </m:ctrlPr>
                                  </m:sSubSupPr>
                                  <m:e>
                                    <m:r>
                                      <a:rPr lang="en-US" i="1">
                                        <a:latin typeface="Cambria Math" panose="02040503050406030204" pitchFamily="18" charset="0"/>
                                        <a:cs typeface="Arial" panose="020B0604020202020204" pitchFamily="34" charset="0"/>
                                      </a:rPr>
                                      <m:t>𝑊</m:t>
                                    </m:r>
                                  </m:e>
                                  <m:sub>
                                    <m:r>
                                      <a:rPr lang="en-US" b="0" i="1" smtClean="0">
                                        <a:latin typeface="Cambria Math" panose="02040503050406030204" pitchFamily="18" charset="0"/>
                                        <a:cs typeface="Arial" panose="020B0604020202020204" pitchFamily="34" charset="0"/>
                                      </a:rPr>
                                      <m:t>4</m:t>
                                    </m:r>
                                  </m:sub>
                                  <m:sup>
                                    <m:d>
                                      <m:dPr>
                                        <m:begChr m:val="["/>
                                        <m:endChr m:val="]"/>
                                        <m:ctrlPr>
                                          <a:rPr lang="en-US" i="1">
                                            <a:latin typeface="Cambria Math" panose="02040503050406030204" pitchFamily="18" charset="0"/>
                                            <a:cs typeface="Arial" panose="020B0604020202020204" pitchFamily="34" charset="0"/>
                                          </a:rPr>
                                        </m:ctrlPr>
                                      </m:dPr>
                                      <m:e>
                                        <m:r>
                                          <a:rPr lang="en-US" b="0" i="1" smtClean="0">
                                            <a:latin typeface="Cambria Math" panose="02040503050406030204" pitchFamily="18" charset="0"/>
                                            <a:cs typeface="Arial" panose="020B0604020202020204" pitchFamily="34" charset="0"/>
                                          </a:rPr>
                                          <m:t>2</m:t>
                                        </m:r>
                                      </m:e>
                                    </m:d>
                                    <m:r>
                                      <a:rPr lang="en-US" i="1">
                                        <a:latin typeface="Cambria Math" panose="02040503050406030204" pitchFamily="18" charset="0"/>
                                        <a:cs typeface="Arial" panose="020B0604020202020204" pitchFamily="34" charset="0"/>
                                      </a:rPr>
                                      <m:t>𝑇</m:t>
                                    </m:r>
                                  </m:sup>
                                </m:sSubSup>
                                <m:sSubSup>
                                  <m:sSubSupPr>
                                    <m:ctrlPr>
                                      <a:rPr lang="en-US" i="1">
                                        <a:latin typeface="Cambria Math" panose="02040503050406030204" pitchFamily="18" charset="0"/>
                                        <a:cs typeface="Arial" panose="020B0604020202020204" pitchFamily="34" charset="0"/>
                                      </a:rPr>
                                    </m:ctrlPr>
                                  </m:sSubSupPr>
                                  <m:e>
                                    <m:r>
                                      <a:rPr lang="en-US" i="1">
                                        <a:latin typeface="Cambria Math" panose="02040503050406030204" pitchFamily="18" charset="0"/>
                                        <a:cs typeface="Arial" panose="020B0604020202020204" pitchFamily="34" charset="0"/>
                                      </a:rPr>
                                      <m:t>𝐴</m:t>
                                    </m:r>
                                  </m:e>
                                  <m:sub>
                                    <m:r>
                                      <a:rPr lang="en-US" b="0" i="1" smtClean="0">
                                        <a:latin typeface="Cambria Math" panose="02040503050406030204" pitchFamily="18" charset="0"/>
                                        <a:cs typeface="Arial" panose="020B0604020202020204" pitchFamily="34" charset="0"/>
                                      </a:rPr>
                                      <m:t>4</m:t>
                                    </m:r>
                                  </m:sub>
                                  <m:sup>
                                    <m:r>
                                      <a:rPr lang="en-US" i="1">
                                        <a:latin typeface="Cambria Math" panose="02040503050406030204" pitchFamily="18" charset="0"/>
                                        <a:cs typeface="Arial" panose="020B0604020202020204" pitchFamily="34" charset="0"/>
                                      </a:rPr>
                                      <m:t>[1]</m:t>
                                    </m:r>
                                  </m:sup>
                                </m:sSubSup>
                                <m:r>
                                  <a:rPr lang="en-US" i="1">
                                    <a:latin typeface="Cambria Math" panose="02040503050406030204" pitchFamily="18" charset="0"/>
                                    <a:cs typeface="Arial" panose="020B0604020202020204" pitchFamily="34" charset="0"/>
                                  </a:rPr>
                                  <m:t>+</m:t>
                                </m:r>
                                <m:sSubSup>
                                  <m:sSubSupPr>
                                    <m:ctrlPr>
                                      <a:rPr lang="en-US" i="1">
                                        <a:latin typeface="Cambria Math" panose="02040503050406030204" pitchFamily="18" charset="0"/>
                                        <a:cs typeface="Arial" panose="020B0604020202020204" pitchFamily="34" charset="0"/>
                                      </a:rPr>
                                    </m:ctrlPr>
                                  </m:sSubSupPr>
                                  <m:e>
                                    <m:r>
                                      <a:rPr lang="en-US" i="1">
                                        <a:latin typeface="Cambria Math" panose="02040503050406030204" pitchFamily="18" charset="0"/>
                                        <a:cs typeface="Arial" panose="020B0604020202020204" pitchFamily="34" charset="0"/>
                                      </a:rPr>
                                      <m:t>𝑏</m:t>
                                    </m:r>
                                  </m:e>
                                  <m:sub>
                                    <m:r>
                                      <a:rPr lang="en-US" b="0" i="1" smtClean="0">
                                        <a:latin typeface="Cambria Math" panose="02040503050406030204" pitchFamily="18" charset="0"/>
                                        <a:cs typeface="Arial" panose="020B0604020202020204" pitchFamily="34" charset="0"/>
                                      </a:rPr>
                                      <m:t>4</m:t>
                                    </m:r>
                                  </m:sub>
                                  <m:sup>
                                    <m:r>
                                      <a:rPr lang="en-US" i="1">
                                        <a:latin typeface="Cambria Math" panose="02040503050406030204" pitchFamily="18" charset="0"/>
                                        <a:cs typeface="Arial" panose="020B0604020202020204" pitchFamily="34" charset="0"/>
                                      </a:rPr>
                                      <m:t>[2]</m:t>
                                    </m:r>
                                  </m:sup>
                                </m:sSubSup>
                                <m:r>
                                  <a:rPr lang="en-US" i="1">
                                    <a:latin typeface="Cambria Math" panose="02040503050406030204" pitchFamily="18" charset="0"/>
                                    <a:cs typeface="Arial" panose="020B0604020202020204" pitchFamily="34" charset="0"/>
                                  </a:rPr>
                                  <m:t>)</m:t>
                                </m:r>
                              </m:e>
                            </m:mr>
                          </m:m>
                        </m:e>
                      </m:d>
                    </m:oMath>
                  </m:oMathPara>
                </a14:m>
                <a:endParaRPr lang="en-GB" dirty="0"/>
              </a:p>
            </p:txBody>
          </p:sp>
        </mc:Choice>
        <mc:Fallback xmlns="">
          <p:sp>
            <p:nvSpPr>
              <p:cNvPr id="17" name="TextBox 16">
                <a:extLst>
                  <a:ext uri="{FF2B5EF4-FFF2-40B4-BE49-F238E27FC236}">
                    <a16:creationId xmlns:a16="http://schemas.microsoft.com/office/drawing/2014/main" id="{C3B2F260-A190-3F0A-B398-363890A97D98}"/>
                  </a:ext>
                </a:extLst>
              </p:cNvPr>
              <p:cNvSpPr txBox="1">
                <a:spLocks noRot="1" noChangeAspect="1" noMove="1" noResize="1" noEditPoints="1" noAdjustHandles="1" noChangeArrowheads="1" noChangeShapeType="1" noTextEdit="1"/>
              </p:cNvSpPr>
              <p:nvPr/>
            </p:nvSpPr>
            <p:spPr>
              <a:xfrm>
                <a:off x="3030793" y="4445627"/>
                <a:ext cx="6130412" cy="1625253"/>
              </a:xfrm>
              <a:prstGeom prst="rect">
                <a:avLst/>
              </a:prstGeom>
              <a:blipFill>
                <a:blip r:embed="rId5"/>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1909110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45</a:t>
            </a:fld>
            <a:endParaRPr lang="en-US" dirty="0">
              <a:solidFill>
                <a:schemeClr val="tx1">
                  <a:lumMod val="75000"/>
                </a:schemeClr>
              </a:solidFill>
              <a:latin typeface="Euphemia" panose="020B0503040102020104" pitchFamily="34" charset="0"/>
            </a:endParaRPr>
          </a:p>
        </p:txBody>
      </p:sp>
      <p:sp>
        <p:nvSpPr>
          <p:cNvPr id="4" name="Title 3">
            <a:extLst>
              <a:ext uri="{FF2B5EF4-FFF2-40B4-BE49-F238E27FC236}">
                <a16:creationId xmlns:a16="http://schemas.microsoft.com/office/drawing/2014/main" id="{948D47FD-B587-488C-4253-02BD6F36AD26}"/>
              </a:ext>
            </a:extLst>
          </p:cNvPr>
          <p:cNvSpPr>
            <a:spLocks noGrp="1"/>
          </p:cNvSpPr>
          <p:nvPr>
            <p:ph type="title"/>
          </p:nvPr>
        </p:nvSpPr>
        <p:spPr/>
        <p:txBody>
          <a:bodyPr/>
          <a:lstStyle/>
          <a:p>
            <a:r>
              <a:rPr lang="en-US" dirty="0"/>
              <a:t>General NNs</a:t>
            </a:r>
            <a:endParaRPr lang="en-GB"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D2208F5-69FA-AA61-F743-93F33AA0CDAD}"/>
                  </a:ext>
                </a:extLst>
              </p:cNvPr>
              <p:cNvSpPr txBox="1"/>
              <p:nvPr/>
            </p:nvSpPr>
            <p:spPr>
              <a:xfrm>
                <a:off x="478971" y="1291771"/>
                <a:ext cx="11339403" cy="426463"/>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Finally for the output layer with activation function </a:t>
                </a:r>
                <a14:m>
                  <m:oMath xmlns:m="http://schemas.openxmlformats.org/officeDocument/2006/math">
                    <m:sSup>
                      <m:sSupPr>
                        <m:ctrlPr>
                          <a:rPr lang="en-US" sz="2000" i="1" smtClean="0">
                            <a:latin typeface="Cambria Math" panose="02040503050406030204" pitchFamily="18" charset="0"/>
                            <a:cs typeface="Arial" panose="020B0604020202020204" pitchFamily="34" charset="0"/>
                          </a:rPr>
                        </m:ctrlPr>
                      </m:sSupPr>
                      <m:e>
                        <m:r>
                          <a:rPr lang="en-US" sz="2000" i="1">
                            <a:latin typeface="Cambria Math" panose="02040503050406030204" pitchFamily="18" charset="0"/>
                            <a:cs typeface="Arial" panose="020B0604020202020204" pitchFamily="34" charset="0"/>
                          </a:rPr>
                          <m:t>𝑔</m:t>
                        </m:r>
                      </m:e>
                      <m:sup>
                        <m:d>
                          <m:dPr>
                            <m:begChr m:val="["/>
                            <m:endChr m:val="]"/>
                            <m:ctrlPr>
                              <a:rPr lang="en-US" sz="2000" b="0" i="1" smtClean="0">
                                <a:latin typeface="Cambria Math" panose="02040503050406030204" pitchFamily="18" charset="0"/>
                                <a:cs typeface="Arial" panose="020B0604020202020204" pitchFamily="34" charset="0"/>
                              </a:rPr>
                            </m:ctrlPr>
                          </m:dPr>
                          <m:e>
                            <m:r>
                              <a:rPr lang="en-US" sz="2000" b="0" i="1" smtClean="0">
                                <a:latin typeface="Cambria Math" panose="02040503050406030204" pitchFamily="18" charset="0"/>
                                <a:cs typeface="Arial" panose="020B0604020202020204" pitchFamily="34" charset="0"/>
                              </a:rPr>
                              <m:t>3</m:t>
                            </m:r>
                          </m:e>
                        </m:d>
                      </m:sup>
                    </m:sSup>
                    <m:d>
                      <m:dPr>
                        <m:ctrlPr>
                          <a:rPr lang="en-US" sz="2000" b="0" i="1" smtClean="0">
                            <a:latin typeface="Cambria Math" panose="02040503050406030204" pitchFamily="18" charset="0"/>
                            <a:cs typeface="Arial" panose="020B0604020202020204" pitchFamily="34" charset="0"/>
                          </a:rPr>
                        </m:ctrlPr>
                      </m:dPr>
                      <m:e>
                        <m:r>
                          <a:rPr lang="en-US" sz="2000" b="0" i="1" smtClean="0">
                            <a:latin typeface="Cambria Math" panose="02040503050406030204" pitchFamily="18" charset="0"/>
                            <a:cs typeface="Arial" panose="020B0604020202020204" pitchFamily="34" charset="0"/>
                          </a:rPr>
                          <m:t>𝑥</m:t>
                        </m:r>
                      </m:e>
                    </m:d>
                  </m:oMath>
                </a14:m>
                <a:r>
                  <a:rPr lang="en-US" sz="2000" dirty="0">
                    <a:latin typeface="Arial" panose="020B0604020202020204" pitchFamily="34" charset="0"/>
                    <a:cs typeface="Arial" panose="020B0604020202020204" pitchFamily="34" charset="0"/>
                  </a:rPr>
                  <a:t> :</a:t>
                </a:r>
              </a:p>
            </p:txBody>
          </p:sp>
        </mc:Choice>
        <mc:Fallback xmlns="">
          <p:sp>
            <p:nvSpPr>
              <p:cNvPr id="6" name="TextBox 5">
                <a:extLst>
                  <a:ext uri="{FF2B5EF4-FFF2-40B4-BE49-F238E27FC236}">
                    <a16:creationId xmlns:a16="http://schemas.microsoft.com/office/drawing/2014/main" id="{DD2208F5-69FA-AA61-F743-93F33AA0CDAD}"/>
                  </a:ext>
                </a:extLst>
              </p:cNvPr>
              <p:cNvSpPr txBox="1">
                <a:spLocks noRot="1" noChangeAspect="1" noMove="1" noResize="1" noEditPoints="1" noAdjustHandles="1" noChangeArrowheads="1" noChangeShapeType="1" noTextEdit="1"/>
              </p:cNvSpPr>
              <p:nvPr/>
            </p:nvSpPr>
            <p:spPr>
              <a:xfrm>
                <a:off x="478971" y="1291771"/>
                <a:ext cx="11339403" cy="426463"/>
              </a:xfrm>
              <a:prstGeom prst="rect">
                <a:avLst/>
              </a:prstGeom>
              <a:blipFill>
                <a:blip r:embed="rId3"/>
                <a:stretch>
                  <a:fillRect l="-591" t="-2857" b="-24286"/>
                </a:stretch>
              </a:blipFill>
            </p:spPr>
            <p:txBody>
              <a:bodyPr/>
              <a:lstStyle/>
              <a:p>
                <a:r>
                  <a:rPr lang="en-GB">
                    <a:noFill/>
                  </a:rPr>
                  <a:t> </a:t>
                </a:r>
              </a:p>
            </p:txBody>
          </p:sp>
        </mc:Fallback>
      </mc:AlternateContent>
      <p:pic>
        <p:nvPicPr>
          <p:cNvPr id="8" name="Picture 7" descr="Applied Deep Learning - Part 1: Artificial Neural Networks | by Arden  Dertat | Towards Data Science">
            <a:extLst>
              <a:ext uri="{FF2B5EF4-FFF2-40B4-BE49-F238E27FC236}">
                <a16:creationId xmlns:a16="http://schemas.microsoft.com/office/drawing/2014/main" id="{66B1573F-8599-073C-2A68-3AE4829D4B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2321" y="1773551"/>
            <a:ext cx="3807357" cy="248756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3B2F260-A190-3F0A-B398-363890A97D98}"/>
                  </a:ext>
                </a:extLst>
              </p:cNvPr>
              <p:cNvSpPr txBox="1"/>
              <p:nvPr/>
            </p:nvSpPr>
            <p:spPr>
              <a:xfrm>
                <a:off x="3030793" y="4342786"/>
                <a:ext cx="6130412" cy="4017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b="0" i="1" smtClean="0">
                              <a:latin typeface="Cambria Math" panose="02040503050406030204" pitchFamily="18" charset="0"/>
                              <a:cs typeface="Arial" panose="020B0604020202020204" pitchFamily="34" charset="0"/>
                            </a:rPr>
                          </m:ctrlPr>
                        </m:sSupPr>
                        <m:e>
                          <m:acc>
                            <m:accPr>
                              <m:chr m:val="̂"/>
                              <m:ctrlPr>
                                <a:rPr lang="en-US" sz="1800" b="0" i="1" smtClean="0">
                                  <a:latin typeface="Cambria Math" panose="02040503050406030204" pitchFamily="18" charset="0"/>
                                  <a:cs typeface="Arial" panose="020B0604020202020204" pitchFamily="34" charset="0"/>
                                </a:rPr>
                              </m:ctrlPr>
                            </m:accPr>
                            <m:e>
                              <m:r>
                                <a:rPr lang="en-US" sz="1800" b="0" i="1" smtClean="0">
                                  <a:latin typeface="Cambria Math" panose="02040503050406030204" pitchFamily="18" charset="0"/>
                                  <a:cs typeface="Arial" panose="020B0604020202020204" pitchFamily="34" charset="0"/>
                                </a:rPr>
                                <m:t>𝑦</m:t>
                              </m:r>
                            </m:e>
                          </m:acc>
                          <m:r>
                            <a:rPr lang="en-US" sz="1800" b="0" i="1" smtClean="0">
                              <a:latin typeface="Cambria Math" panose="02040503050406030204" pitchFamily="18" charset="0"/>
                              <a:cs typeface="Arial" panose="020B0604020202020204" pitchFamily="34" charset="0"/>
                            </a:rPr>
                            <m:t>=</m:t>
                          </m:r>
                          <m:sSup>
                            <m:sSupPr>
                              <m:ctrlPr>
                                <a:rPr lang="en-US" sz="1800" b="0" i="1" smtClean="0">
                                  <a:latin typeface="Cambria Math" panose="02040503050406030204" pitchFamily="18" charset="0"/>
                                  <a:cs typeface="Arial" panose="020B0604020202020204" pitchFamily="34" charset="0"/>
                                </a:rPr>
                              </m:ctrlPr>
                            </m:sSupPr>
                            <m:e>
                              <m:sSup>
                                <m:sSupPr>
                                  <m:ctrlPr>
                                    <a:rPr lang="en-US" i="1">
                                      <a:latin typeface="Cambria Math" panose="02040503050406030204" pitchFamily="18" charset="0"/>
                                      <a:cs typeface="Arial" panose="020B0604020202020204" pitchFamily="34" charset="0"/>
                                    </a:rPr>
                                  </m:ctrlPr>
                                </m:sSupPr>
                                <m:e>
                                  <m:r>
                                    <a:rPr lang="en-US" i="1">
                                      <a:latin typeface="Cambria Math" panose="02040503050406030204" pitchFamily="18" charset="0"/>
                                      <a:cs typeface="Arial" panose="020B0604020202020204" pitchFamily="34" charset="0"/>
                                    </a:rPr>
                                    <m:t>𝑔</m:t>
                                  </m:r>
                                </m:e>
                                <m:sup>
                                  <m:d>
                                    <m:dPr>
                                      <m:begChr m:val="["/>
                                      <m:endChr m:val="]"/>
                                      <m:ctrlPr>
                                        <a:rPr lang="en-US" i="1">
                                          <a:latin typeface="Cambria Math" panose="02040503050406030204" pitchFamily="18" charset="0"/>
                                          <a:cs typeface="Arial" panose="020B0604020202020204" pitchFamily="34" charset="0"/>
                                        </a:rPr>
                                      </m:ctrlPr>
                                    </m:dPr>
                                    <m:e>
                                      <m:r>
                                        <a:rPr lang="en-US" b="0" i="1" smtClean="0">
                                          <a:latin typeface="Cambria Math" panose="02040503050406030204" pitchFamily="18" charset="0"/>
                                          <a:cs typeface="Arial" panose="020B0604020202020204" pitchFamily="34" charset="0"/>
                                        </a:rPr>
                                        <m:t>3</m:t>
                                      </m:r>
                                    </m:e>
                                  </m:d>
                                </m:sup>
                              </m:sSup>
                              <m:r>
                                <a:rPr lang="en-US" b="0" i="1" smtClean="0">
                                  <a:latin typeface="Cambria Math" panose="02040503050406030204" pitchFamily="18" charset="0"/>
                                  <a:cs typeface="Arial" panose="020B0604020202020204" pitchFamily="34" charset="0"/>
                                </a:rPr>
                                <m:t>(</m:t>
                              </m:r>
                              <m:r>
                                <a:rPr lang="en-US" sz="1800" b="0" i="1" smtClean="0">
                                  <a:latin typeface="Cambria Math" panose="02040503050406030204" pitchFamily="18" charset="0"/>
                                  <a:cs typeface="Arial" panose="020B0604020202020204" pitchFamily="34" charset="0"/>
                                </a:rPr>
                                <m:t>𝑊</m:t>
                              </m:r>
                            </m:e>
                            <m:sup>
                              <m:d>
                                <m:dPr>
                                  <m:begChr m:val="["/>
                                  <m:endChr m:val="]"/>
                                  <m:ctrlPr>
                                    <a:rPr lang="en-US" sz="1800" b="0" i="1" smtClean="0">
                                      <a:latin typeface="Cambria Math" panose="02040503050406030204" pitchFamily="18" charset="0"/>
                                      <a:cs typeface="Arial" panose="020B0604020202020204" pitchFamily="34" charset="0"/>
                                    </a:rPr>
                                  </m:ctrlPr>
                                </m:dPr>
                                <m:e>
                                  <m:r>
                                    <a:rPr lang="en-US" sz="1800" b="0" i="1" smtClean="0">
                                      <a:latin typeface="Cambria Math" panose="02040503050406030204" pitchFamily="18" charset="0"/>
                                      <a:cs typeface="Arial" panose="020B0604020202020204" pitchFamily="34" charset="0"/>
                                    </a:rPr>
                                    <m:t>3</m:t>
                                  </m:r>
                                </m:e>
                              </m:d>
                              <m:r>
                                <a:rPr lang="en-US" sz="1800" b="0" i="1" smtClean="0">
                                  <a:latin typeface="Cambria Math" panose="02040503050406030204" pitchFamily="18" charset="0"/>
                                  <a:cs typeface="Arial" panose="020B0604020202020204" pitchFamily="34" charset="0"/>
                                </a:rPr>
                                <m:t>𝑇</m:t>
                              </m:r>
                            </m:sup>
                          </m:sSup>
                          <m:r>
                            <a:rPr lang="en-US" sz="1800" b="0" i="1" smtClean="0">
                              <a:latin typeface="Cambria Math" panose="02040503050406030204" pitchFamily="18" charset="0"/>
                              <a:cs typeface="Arial" panose="020B0604020202020204" pitchFamily="34" charset="0"/>
                            </a:rPr>
                            <m:t>𝐴</m:t>
                          </m:r>
                        </m:e>
                        <m:sup>
                          <m:r>
                            <a:rPr lang="en-US" sz="1800" b="0" i="1" smtClean="0">
                              <a:latin typeface="Cambria Math" panose="02040503050406030204" pitchFamily="18" charset="0"/>
                              <a:cs typeface="Arial" panose="020B0604020202020204" pitchFamily="34" charset="0"/>
                            </a:rPr>
                            <m:t>[2]</m:t>
                          </m:r>
                        </m:sup>
                      </m:sSup>
                      <m:r>
                        <a:rPr lang="en-US" sz="1800" b="0" i="1" smtClean="0">
                          <a:latin typeface="Cambria Math" panose="02040503050406030204" pitchFamily="18" charset="0"/>
                          <a:cs typeface="Arial" panose="020B0604020202020204" pitchFamily="34" charset="0"/>
                        </a:rPr>
                        <m:t>+</m:t>
                      </m:r>
                      <m:sSup>
                        <m:sSupPr>
                          <m:ctrlPr>
                            <a:rPr lang="en-US" i="1">
                              <a:latin typeface="Cambria Math" panose="02040503050406030204" pitchFamily="18" charset="0"/>
                              <a:cs typeface="Arial" panose="020B0604020202020204" pitchFamily="34" charset="0"/>
                            </a:rPr>
                          </m:ctrlPr>
                        </m:sSupPr>
                        <m:e>
                          <m:r>
                            <a:rPr lang="en-US" i="1">
                              <a:latin typeface="Cambria Math" panose="02040503050406030204" pitchFamily="18" charset="0"/>
                              <a:cs typeface="Arial" panose="020B0604020202020204" pitchFamily="34" charset="0"/>
                            </a:rPr>
                            <m:t>𝑏</m:t>
                          </m:r>
                        </m:e>
                        <m:sup>
                          <m:d>
                            <m:dPr>
                              <m:begChr m:val="["/>
                              <m:endChr m:val="]"/>
                              <m:ctrlPr>
                                <a:rPr lang="en-US" i="1">
                                  <a:latin typeface="Cambria Math" panose="02040503050406030204" pitchFamily="18" charset="0"/>
                                  <a:cs typeface="Arial" panose="020B0604020202020204" pitchFamily="34" charset="0"/>
                                </a:rPr>
                              </m:ctrlPr>
                            </m:dPr>
                            <m:e>
                              <m:r>
                                <a:rPr lang="en-US" i="1">
                                  <a:latin typeface="Cambria Math" panose="02040503050406030204" pitchFamily="18" charset="0"/>
                                  <a:cs typeface="Arial" panose="020B0604020202020204" pitchFamily="34" charset="0"/>
                                </a:rPr>
                                <m:t>3</m:t>
                              </m:r>
                            </m:e>
                          </m:d>
                        </m:sup>
                      </m:sSup>
                      <m:r>
                        <a:rPr lang="en-US" b="0" i="1" smtClean="0">
                          <a:latin typeface="Cambria Math" panose="02040503050406030204" pitchFamily="18" charset="0"/>
                          <a:cs typeface="Arial" panose="020B0604020202020204" pitchFamily="34" charset="0"/>
                        </a:rPr>
                        <m:t>)</m:t>
                      </m:r>
                    </m:oMath>
                  </m:oMathPara>
                </a14:m>
                <a:endParaRPr lang="en-GB" dirty="0"/>
              </a:p>
            </p:txBody>
          </p:sp>
        </mc:Choice>
        <mc:Fallback xmlns="">
          <p:sp>
            <p:nvSpPr>
              <p:cNvPr id="17" name="TextBox 16">
                <a:extLst>
                  <a:ext uri="{FF2B5EF4-FFF2-40B4-BE49-F238E27FC236}">
                    <a16:creationId xmlns:a16="http://schemas.microsoft.com/office/drawing/2014/main" id="{C3B2F260-A190-3F0A-B398-363890A97D98}"/>
                  </a:ext>
                </a:extLst>
              </p:cNvPr>
              <p:cNvSpPr txBox="1">
                <a:spLocks noRot="1" noChangeAspect="1" noMove="1" noResize="1" noEditPoints="1" noAdjustHandles="1" noChangeArrowheads="1" noChangeShapeType="1" noTextEdit="1"/>
              </p:cNvSpPr>
              <p:nvPr/>
            </p:nvSpPr>
            <p:spPr>
              <a:xfrm>
                <a:off x="3030793" y="4342786"/>
                <a:ext cx="6130412" cy="401713"/>
              </a:xfrm>
              <a:prstGeom prst="rect">
                <a:avLst/>
              </a:prstGeom>
              <a:blipFill>
                <a:blip r:embed="rId5"/>
                <a:stretch>
                  <a:fillRect b="-1212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D0B2EEE-2E84-2732-9216-F0397363A652}"/>
                  </a:ext>
                </a:extLst>
              </p:cNvPr>
              <p:cNvSpPr txBox="1"/>
              <p:nvPr/>
            </p:nvSpPr>
            <p:spPr>
              <a:xfrm>
                <a:off x="478971" y="4812767"/>
                <a:ext cx="11339403" cy="388311"/>
              </a:xfrm>
              <a:prstGeom prst="rect">
                <a:avLst/>
              </a:prstGeom>
              <a:noFill/>
            </p:spPr>
            <p:txBody>
              <a:bodyPr wrap="square">
                <a:spAutoFit/>
              </a:bodyPr>
              <a:lstStyle/>
              <a:p>
                <a:r>
                  <a:rPr lang="en-US" dirty="0"/>
                  <a:t>A general neural network will have to assign random values for:</a:t>
                </a:r>
                <a14:m>
                  <m:oMath xmlns:m="http://schemas.openxmlformats.org/officeDocument/2006/math">
                    <m:r>
                      <a:rPr lang="en-US" sz="1800" b="0" i="0" smtClean="0">
                        <a:latin typeface="Cambria Math" panose="02040503050406030204" pitchFamily="18" charset="0"/>
                        <a:cs typeface="Arial" panose="020B0604020202020204" pitchFamily="34" charset="0"/>
                      </a:rPr>
                      <m:t> </m:t>
                    </m:r>
                    <m:sSup>
                      <m:sSupPr>
                        <m:ctrlPr>
                          <a:rPr lang="en-US" sz="1800" b="0" i="1" smtClean="0">
                            <a:latin typeface="Cambria Math" panose="02040503050406030204" pitchFamily="18" charset="0"/>
                            <a:cs typeface="Arial" panose="020B0604020202020204" pitchFamily="34" charset="0"/>
                          </a:rPr>
                        </m:ctrlPr>
                      </m:sSupPr>
                      <m:e>
                        <m:r>
                          <a:rPr lang="en-US" sz="1800" b="0" i="1" smtClean="0">
                            <a:latin typeface="Cambria Math" panose="02040503050406030204" pitchFamily="18" charset="0"/>
                            <a:cs typeface="Arial" panose="020B0604020202020204" pitchFamily="34" charset="0"/>
                          </a:rPr>
                          <m:t>𝑊</m:t>
                        </m:r>
                      </m:e>
                      <m:sup>
                        <m:d>
                          <m:dPr>
                            <m:begChr m:val="["/>
                            <m:endChr m:val="]"/>
                            <m:ctrlPr>
                              <a:rPr lang="en-US" sz="1800" b="0" i="1" smtClean="0">
                                <a:latin typeface="Cambria Math" panose="02040503050406030204" pitchFamily="18" charset="0"/>
                                <a:cs typeface="Arial" panose="020B0604020202020204" pitchFamily="34" charset="0"/>
                              </a:rPr>
                            </m:ctrlPr>
                          </m:dPr>
                          <m:e>
                            <m:r>
                              <a:rPr lang="en-US" sz="1800" b="0" i="1" smtClean="0">
                                <a:latin typeface="Cambria Math" panose="02040503050406030204" pitchFamily="18" charset="0"/>
                                <a:cs typeface="Arial" panose="020B0604020202020204" pitchFamily="34" charset="0"/>
                              </a:rPr>
                              <m:t>1</m:t>
                            </m:r>
                          </m:e>
                        </m:d>
                      </m:sup>
                    </m:sSup>
                    <m:r>
                      <a:rPr lang="en-US" sz="1800" b="0" i="1" smtClean="0">
                        <a:latin typeface="Cambria Math" panose="02040503050406030204" pitchFamily="18" charset="0"/>
                        <a:cs typeface="Arial" panose="020B0604020202020204" pitchFamily="34" charset="0"/>
                      </a:rPr>
                      <m:t>;</m:t>
                    </m:r>
                    <m:sSup>
                      <m:sSupPr>
                        <m:ctrlPr>
                          <a:rPr lang="en-US" i="1">
                            <a:latin typeface="Cambria Math" panose="02040503050406030204" pitchFamily="18" charset="0"/>
                            <a:cs typeface="Arial" panose="020B0604020202020204" pitchFamily="34" charset="0"/>
                          </a:rPr>
                        </m:ctrlPr>
                      </m:sSupPr>
                      <m:e>
                        <m:r>
                          <a:rPr lang="en-US" i="1">
                            <a:latin typeface="Cambria Math" panose="02040503050406030204" pitchFamily="18" charset="0"/>
                            <a:cs typeface="Arial" panose="020B0604020202020204" pitchFamily="34" charset="0"/>
                          </a:rPr>
                          <m:t>𝑊</m:t>
                        </m:r>
                      </m:e>
                      <m:sup>
                        <m:d>
                          <m:dPr>
                            <m:begChr m:val="["/>
                            <m:endChr m:val="]"/>
                            <m:ctrlPr>
                              <a:rPr lang="en-US" i="1">
                                <a:latin typeface="Cambria Math" panose="02040503050406030204" pitchFamily="18" charset="0"/>
                                <a:cs typeface="Arial" panose="020B0604020202020204" pitchFamily="34" charset="0"/>
                              </a:rPr>
                            </m:ctrlPr>
                          </m:dPr>
                          <m:e>
                            <m:r>
                              <a:rPr lang="en-US" b="0" i="1" smtClean="0">
                                <a:latin typeface="Cambria Math" panose="02040503050406030204" pitchFamily="18" charset="0"/>
                                <a:cs typeface="Arial" panose="020B0604020202020204" pitchFamily="34" charset="0"/>
                              </a:rPr>
                              <m:t>2</m:t>
                            </m:r>
                          </m:e>
                        </m:d>
                      </m:sup>
                    </m:sSup>
                    <m:r>
                      <a:rPr lang="en-US" b="0" i="1" smtClean="0">
                        <a:latin typeface="Cambria Math" panose="02040503050406030204" pitchFamily="18" charset="0"/>
                        <a:cs typeface="Arial" panose="020B0604020202020204" pitchFamily="34" charset="0"/>
                      </a:rPr>
                      <m:t>;</m:t>
                    </m:r>
                    <m:sSup>
                      <m:sSupPr>
                        <m:ctrlPr>
                          <a:rPr lang="en-US" i="1">
                            <a:latin typeface="Cambria Math" panose="02040503050406030204" pitchFamily="18" charset="0"/>
                            <a:cs typeface="Arial" panose="020B0604020202020204" pitchFamily="34" charset="0"/>
                          </a:rPr>
                        </m:ctrlPr>
                      </m:sSupPr>
                      <m:e>
                        <m:r>
                          <a:rPr lang="en-US" i="1">
                            <a:latin typeface="Cambria Math" panose="02040503050406030204" pitchFamily="18" charset="0"/>
                            <a:cs typeface="Arial" panose="020B0604020202020204" pitchFamily="34" charset="0"/>
                          </a:rPr>
                          <m:t>𝑊</m:t>
                        </m:r>
                      </m:e>
                      <m:sup>
                        <m:d>
                          <m:dPr>
                            <m:begChr m:val="["/>
                            <m:endChr m:val="]"/>
                            <m:ctrlPr>
                              <a:rPr lang="en-US" i="1">
                                <a:latin typeface="Cambria Math" panose="02040503050406030204" pitchFamily="18" charset="0"/>
                                <a:cs typeface="Arial" panose="020B0604020202020204" pitchFamily="34" charset="0"/>
                              </a:rPr>
                            </m:ctrlPr>
                          </m:dPr>
                          <m:e>
                            <m:r>
                              <a:rPr lang="en-US" i="1">
                                <a:latin typeface="Cambria Math" panose="02040503050406030204" pitchFamily="18" charset="0"/>
                                <a:cs typeface="Arial" panose="020B0604020202020204" pitchFamily="34" charset="0"/>
                              </a:rPr>
                              <m:t>3</m:t>
                            </m:r>
                          </m:e>
                        </m:d>
                      </m:sup>
                    </m:sSup>
                    <m:sSup>
                      <m:sSupPr>
                        <m:ctrlPr>
                          <a:rPr lang="en-US" i="1">
                            <a:latin typeface="Cambria Math" panose="02040503050406030204" pitchFamily="18" charset="0"/>
                            <a:cs typeface="Arial" panose="020B0604020202020204" pitchFamily="34" charset="0"/>
                          </a:rPr>
                        </m:ctrlPr>
                      </m:sSupPr>
                      <m:e>
                        <m:r>
                          <a:rPr lang="en-US" b="0" i="1" smtClean="0">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𝑏</m:t>
                        </m:r>
                      </m:e>
                      <m:sup>
                        <m:d>
                          <m:dPr>
                            <m:begChr m:val="["/>
                            <m:endChr m:val="]"/>
                            <m:ctrlPr>
                              <a:rPr lang="en-US" i="1">
                                <a:latin typeface="Cambria Math" panose="02040503050406030204" pitchFamily="18" charset="0"/>
                                <a:cs typeface="Arial" panose="020B0604020202020204" pitchFamily="34" charset="0"/>
                              </a:rPr>
                            </m:ctrlPr>
                          </m:dPr>
                          <m:e>
                            <m:r>
                              <a:rPr lang="en-US" i="1">
                                <a:latin typeface="Cambria Math" panose="02040503050406030204" pitchFamily="18" charset="0"/>
                                <a:cs typeface="Arial" panose="020B0604020202020204" pitchFamily="34" charset="0"/>
                              </a:rPr>
                              <m:t>1</m:t>
                            </m:r>
                          </m:e>
                        </m:d>
                      </m:sup>
                    </m:sSup>
                    <m:r>
                      <a:rPr lang="en-US" i="1">
                        <a:latin typeface="Cambria Math" panose="02040503050406030204" pitchFamily="18" charset="0"/>
                        <a:cs typeface="Arial" panose="020B0604020202020204" pitchFamily="34" charset="0"/>
                      </a:rPr>
                      <m:t>;</m:t>
                    </m:r>
                    <m:sSup>
                      <m:sSupPr>
                        <m:ctrlPr>
                          <a:rPr lang="en-US" i="1">
                            <a:latin typeface="Cambria Math" panose="02040503050406030204" pitchFamily="18" charset="0"/>
                            <a:cs typeface="Arial" panose="020B0604020202020204" pitchFamily="34" charset="0"/>
                          </a:rPr>
                        </m:ctrlPr>
                      </m:sSupPr>
                      <m:e>
                        <m:r>
                          <a:rPr lang="en-US" b="0" i="1" smtClean="0">
                            <a:latin typeface="Cambria Math" panose="02040503050406030204" pitchFamily="18" charset="0"/>
                            <a:cs typeface="Arial" panose="020B0604020202020204" pitchFamily="34" charset="0"/>
                          </a:rPr>
                          <m:t>𝑏</m:t>
                        </m:r>
                      </m:e>
                      <m:sup>
                        <m:d>
                          <m:dPr>
                            <m:begChr m:val="["/>
                            <m:endChr m:val="]"/>
                            <m:ctrlPr>
                              <a:rPr lang="en-US" i="1">
                                <a:latin typeface="Cambria Math" panose="02040503050406030204" pitchFamily="18" charset="0"/>
                                <a:cs typeface="Arial" panose="020B0604020202020204" pitchFamily="34" charset="0"/>
                              </a:rPr>
                            </m:ctrlPr>
                          </m:dPr>
                          <m:e>
                            <m:r>
                              <a:rPr lang="en-US" i="1">
                                <a:latin typeface="Cambria Math" panose="02040503050406030204" pitchFamily="18" charset="0"/>
                                <a:cs typeface="Arial" panose="020B0604020202020204" pitchFamily="34" charset="0"/>
                              </a:rPr>
                              <m:t>2</m:t>
                            </m:r>
                          </m:e>
                        </m:d>
                      </m:sup>
                    </m:sSup>
                    <m:r>
                      <a:rPr lang="en-US" i="1">
                        <a:latin typeface="Cambria Math" panose="02040503050406030204" pitchFamily="18" charset="0"/>
                        <a:cs typeface="Arial" panose="020B0604020202020204" pitchFamily="34" charset="0"/>
                      </a:rPr>
                      <m:t>;</m:t>
                    </m:r>
                    <m:sSup>
                      <m:sSupPr>
                        <m:ctrlPr>
                          <a:rPr lang="en-US" i="1">
                            <a:latin typeface="Cambria Math" panose="02040503050406030204" pitchFamily="18" charset="0"/>
                            <a:cs typeface="Arial" panose="020B0604020202020204" pitchFamily="34" charset="0"/>
                          </a:rPr>
                        </m:ctrlPr>
                      </m:sSupPr>
                      <m:e>
                        <m:r>
                          <a:rPr lang="en-US" b="0" i="1" smtClean="0">
                            <a:latin typeface="Cambria Math" panose="02040503050406030204" pitchFamily="18" charset="0"/>
                            <a:cs typeface="Arial" panose="020B0604020202020204" pitchFamily="34" charset="0"/>
                          </a:rPr>
                          <m:t>𝑏</m:t>
                        </m:r>
                      </m:e>
                      <m:sup>
                        <m:d>
                          <m:dPr>
                            <m:begChr m:val="["/>
                            <m:endChr m:val="]"/>
                            <m:ctrlPr>
                              <a:rPr lang="en-US" i="1">
                                <a:latin typeface="Cambria Math" panose="02040503050406030204" pitchFamily="18" charset="0"/>
                                <a:cs typeface="Arial" panose="020B0604020202020204" pitchFamily="34" charset="0"/>
                              </a:rPr>
                            </m:ctrlPr>
                          </m:dPr>
                          <m:e>
                            <m:r>
                              <a:rPr lang="en-US" i="1">
                                <a:latin typeface="Cambria Math" panose="02040503050406030204" pitchFamily="18" charset="0"/>
                                <a:cs typeface="Arial" panose="020B0604020202020204" pitchFamily="34" charset="0"/>
                              </a:rPr>
                              <m:t>3</m:t>
                            </m:r>
                          </m:e>
                        </m:d>
                      </m:sup>
                    </m:sSup>
                  </m:oMath>
                </a14:m>
                <a:endParaRPr lang="en-GB" dirty="0"/>
              </a:p>
            </p:txBody>
          </p:sp>
        </mc:Choice>
        <mc:Fallback xmlns="">
          <p:sp>
            <p:nvSpPr>
              <p:cNvPr id="3" name="TextBox 2">
                <a:extLst>
                  <a:ext uri="{FF2B5EF4-FFF2-40B4-BE49-F238E27FC236}">
                    <a16:creationId xmlns:a16="http://schemas.microsoft.com/office/drawing/2014/main" id="{DD0B2EEE-2E84-2732-9216-F0397363A652}"/>
                  </a:ext>
                </a:extLst>
              </p:cNvPr>
              <p:cNvSpPr txBox="1">
                <a:spLocks noRot="1" noChangeAspect="1" noMove="1" noResize="1" noEditPoints="1" noAdjustHandles="1" noChangeArrowheads="1" noChangeShapeType="1" noTextEdit="1"/>
              </p:cNvSpPr>
              <p:nvPr/>
            </p:nvSpPr>
            <p:spPr>
              <a:xfrm>
                <a:off x="478971" y="4812767"/>
                <a:ext cx="11339403" cy="388311"/>
              </a:xfrm>
              <a:prstGeom prst="rect">
                <a:avLst/>
              </a:prstGeom>
              <a:blipFill>
                <a:blip r:embed="rId6"/>
                <a:stretch>
                  <a:fillRect l="-484" t="-1563" b="-25000"/>
                </a:stretch>
              </a:blipFill>
            </p:spPr>
            <p:txBody>
              <a:bodyPr/>
              <a:lstStyle/>
              <a:p>
                <a:r>
                  <a:rPr lang="en-GB">
                    <a:noFill/>
                  </a:rPr>
                  <a:t> </a:t>
                </a:r>
              </a:p>
            </p:txBody>
          </p:sp>
        </mc:Fallback>
      </mc:AlternateContent>
      <p:sp>
        <p:nvSpPr>
          <p:cNvPr id="5" name="TextBox 4">
            <a:extLst>
              <a:ext uri="{FF2B5EF4-FFF2-40B4-BE49-F238E27FC236}">
                <a16:creationId xmlns:a16="http://schemas.microsoft.com/office/drawing/2014/main" id="{8B55FB88-CCDA-D126-AA28-3BA758209D78}"/>
              </a:ext>
            </a:extLst>
          </p:cNvPr>
          <p:cNvSpPr txBox="1"/>
          <p:nvPr/>
        </p:nvSpPr>
        <p:spPr>
          <a:xfrm>
            <a:off x="478971" y="5269346"/>
            <a:ext cx="11339403" cy="369332"/>
          </a:xfrm>
          <a:prstGeom prst="rect">
            <a:avLst/>
          </a:prstGeom>
          <a:noFill/>
        </p:spPr>
        <p:txBody>
          <a:bodyPr wrap="square">
            <a:spAutoFit/>
          </a:bodyPr>
          <a:lstStyle/>
          <a:p>
            <a:r>
              <a:rPr lang="en-US" dirty="0"/>
              <a:t>And then calculate derivatives for all parameters and then update using:</a:t>
            </a:r>
            <a:endParaRPr lang="en-GB"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3298013-A249-B5B3-4665-0B197BE0D5A3}"/>
                  </a:ext>
                </a:extLst>
              </p:cNvPr>
              <p:cNvSpPr txBox="1"/>
              <p:nvPr/>
            </p:nvSpPr>
            <p:spPr>
              <a:xfrm>
                <a:off x="2937163" y="5843625"/>
                <a:ext cx="1823384" cy="307777"/>
              </a:xfrm>
              <a:prstGeom prst="rect">
                <a:avLst/>
              </a:prstGeom>
              <a:noFill/>
            </p:spPr>
            <p:txBody>
              <a:bodyPr wrap="none" lIns="0" tIns="0" rIns="0" bIns="0" rtlCol="0">
                <a:spAutoFit/>
              </a:bodyPr>
              <a:lstStyle/>
              <a:p>
                <a:r>
                  <a:rPr lang="en-US" b="0" dirty="0">
                    <a:ea typeface="Cambria Math" panose="02040503050406030204" pitchFamily="18" charset="0"/>
                  </a:rPr>
                  <a:t> </a:t>
                </a:r>
                <a14:m>
                  <m:oMath xmlns:m="http://schemas.openxmlformats.org/officeDocument/2006/math">
                    <m:r>
                      <m:rPr>
                        <m:sty m:val="p"/>
                      </m:rPr>
                      <a:rPr lang="en-US" sz="2000" b="0" i="0" smtClean="0">
                        <a:latin typeface="Cambria Math" panose="02040503050406030204" pitchFamily="18" charset="0"/>
                        <a:ea typeface="Cambria Math" panose="02040503050406030204" pitchFamily="18" charset="0"/>
                      </a:rPr>
                      <m:t>W</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𝑊</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𝛼</m:t>
                    </m:r>
                    <m:r>
                      <a:rPr lang="en-US" sz="2000" b="0" i="1" smtClean="0">
                        <a:latin typeface="Cambria Math" panose="02040503050406030204" pitchFamily="18" charset="0"/>
                        <a:ea typeface="Cambria Math" panose="02040503050406030204" pitchFamily="18" charset="0"/>
                      </a:rPr>
                      <m:t>𝑑𝑊</m:t>
                    </m:r>
                  </m:oMath>
                </a14:m>
                <a:endParaRPr lang="en-GB" dirty="0"/>
              </a:p>
            </p:txBody>
          </p:sp>
        </mc:Choice>
        <mc:Fallback xmlns="">
          <p:sp>
            <p:nvSpPr>
              <p:cNvPr id="7" name="TextBox 6">
                <a:extLst>
                  <a:ext uri="{FF2B5EF4-FFF2-40B4-BE49-F238E27FC236}">
                    <a16:creationId xmlns:a16="http://schemas.microsoft.com/office/drawing/2014/main" id="{93298013-A249-B5B3-4665-0B197BE0D5A3}"/>
                  </a:ext>
                </a:extLst>
              </p:cNvPr>
              <p:cNvSpPr txBox="1">
                <a:spLocks noRot="1" noChangeAspect="1" noMove="1" noResize="1" noEditPoints="1" noAdjustHandles="1" noChangeArrowheads="1" noChangeShapeType="1" noTextEdit="1"/>
              </p:cNvSpPr>
              <p:nvPr/>
            </p:nvSpPr>
            <p:spPr>
              <a:xfrm>
                <a:off x="2937163" y="5843625"/>
                <a:ext cx="1823384" cy="307777"/>
              </a:xfrm>
              <a:prstGeom prst="rect">
                <a:avLst/>
              </a:prstGeom>
              <a:blipFill>
                <a:blip r:embed="rId7"/>
                <a:stretch>
                  <a:fillRect l="-1672" r="-1003" b="-12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150DBD5-1AC5-5568-4D99-F78710885E56}"/>
                  </a:ext>
                </a:extLst>
              </p:cNvPr>
              <p:cNvSpPr txBox="1"/>
              <p:nvPr/>
            </p:nvSpPr>
            <p:spPr>
              <a:xfrm>
                <a:off x="7047590" y="5733723"/>
                <a:ext cx="1904689" cy="5275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𝐿𝑜𝑠𝑠</m:t>
                          </m:r>
                          <m:r>
                            <a:rPr lang="en-US" b="0" i="1" smtClean="0">
                              <a:latin typeface="Cambria Math" panose="02040503050406030204" pitchFamily="18" charset="0"/>
                            </a:rPr>
                            <m:t>)</m:t>
                          </m:r>
                        </m:num>
                        <m:den>
                          <m:r>
                            <a:rPr lang="en-US" b="0" i="1" smtClean="0">
                              <a:latin typeface="Cambria Math" panose="02040503050406030204" pitchFamily="18" charset="0"/>
                            </a:rPr>
                            <m:t>𝑑𝑏</m:t>
                          </m:r>
                        </m:den>
                      </m:f>
                    </m:oMath>
                  </m:oMathPara>
                </a14:m>
                <a:endParaRPr lang="en-GB" dirty="0"/>
              </a:p>
            </p:txBody>
          </p:sp>
        </mc:Choice>
        <mc:Fallback xmlns="">
          <p:sp>
            <p:nvSpPr>
              <p:cNvPr id="12" name="TextBox 11">
                <a:extLst>
                  <a:ext uri="{FF2B5EF4-FFF2-40B4-BE49-F238E27FC236}">
                    <a16:creationId xmlns:a16="http://schemas.microsoft.com/office/drawing/2014/main" id="{B150DBD5-1AC5-5568-4D99-F78710885E56}"/>
                  </a:ext>
                </a:extLst>
              </p:cNvPr>
              <p:cNvSpPr txBox="1">
                <a:spLocks noRot="1" noChangeAspect="1" noMove="1" noResize="1" noEditPoints="1" noAdjustHandles="1" noChangeArrowheads="1" noChangeShapeType="1" noTextEdit="1"/>
              </p:cNvSpPr>
              <p:nvPr/>
            </p:nvSpPr>
            <p:spPr>
              <a:xfrm>
                <a:off x="7047590" y="5733723"/>
                <a:ext cx="1904689" cy="527580"/>
              </a:xfrm>
              <a:prstGeom prst="rect">
                <a:avLst/>
              </a:prstGeom>
              <a:blipFill>
                <a:blip r:embed="rId8"/>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4082252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P spid="1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DE1B3-C7C9-F944-A2A5-96292D579B33}"/>
              </a:ext>
            </a:extLst>
          </p:cNvPr>
          <p:cNvSpPr>
            <a:spLocks noGrp="1"/>
          </p:cNvSpPr>
          <p:nvPr>
            <p:ph type="title"/>
          </p:nvPr>
        </p:nvSpPr>
        <p:spPr/>
        <p:txBody>
          <a:bodyPr/>
          <a:lstStyle/>
          <a:p>
            <a:r>
              <a:rPr lang="en-US" dirty="0"/>
              <a:t>Activation Functions</a:t>
            </a:r>
          </a:p>
        </p:txBody>
      </p:sp>
      <p:sp>
        <p:nvSpPr>
          <p:cNvPr id="6" name="Slide Number Placeholder 85">
            <a:extLst>
              <a:ext uri="{FF2B5EF4-FFF2-40B4-BE49-F238E27FC236}">
                <a16:creationId xmlns:a16="http://schemas.microsoft.com/office/drawing/2014/main" id="{3476CAFD-6B0F-1901-97AE-990A1B0EBE45}"/>
              </a:ext>
            </a:extLst>
          </p:cNvPr>
          <p:cNvSpPr>
            <a:spLocks noGrp="1"/>
          </p:cNvSpPr>
          <p:nvPr>
            <p:ph type="sldNum" sz="quarter" idx="12"/>
          </p:nvPr>
        </p:nvSpPr>
        <p:spPr>
          <a:xfrm>
            <a:off x="8180438" y="6376097"/>
            <a:ext cx="3487994" cy="365125"/>
          </a:xfrm>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46</a:t>
            </a:fld>
            <a:endParaRPr lang="en-US" dirty="0">
              <a:solidFill>
                <a:schemeClr val="tx1">
                  <a:lumMod val="75000"/>
                </a:schemeClr>
              </a:solidFill>
              <a:latin typeface="Euphemia" panose="020B0503040102020104" pitchFamily="34" charset="0"/>
            </a:endParaRPr>
          </a:p>
        </p:txBody>
      </p:sp>
    </p:spTree>
    <p:extLst>
      <p:ext uri="{BB962C8B-B14F-4D97-AF65-F5344CB8AC3E}">
        <p14:creationId xmlns:p14="http://schemas.microsoft.com/office/powerpoint/2010/main" val="32279887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47</a:t>
            </a:fld>
            <a:endParaRPr lang="en-US" dirty="0">
              <a:solidFill>
                <a:schemeClr val="tx1">
                  <a:lumMod val="75000"/>
                </a:schemeClr>
              </a:solidFill>
              <a:latin typeface="Euphemia" panose="020B0503040102020104" pitchFamily="34" charset="0"/>
            </a:endParaRPr>
          </a:p>
        </p:txBody>
      </p:sp>
      <p:sp>
        <p:nvSpPr>
          <p:cNvPr id="12" name="TextBox 2">
            <a:extLst>
              <a:ext uri="{FF2B5EF4-FFF2-40B4-BE49-F238E27FC236}">
                <a16:creationId xmlns:a16="http://schemas.microsoft.com/office/drawing/2014/main" id="{A7347F02-861B-1E0C-4C6D-9569D527E682}"/>
              </a:ext>
            </a:extLst>
          </p:cNvPr>
          <p:cNvSpPr txBox="1"/>
          <p:nvPr/>
        </p:nvSpPr>
        <p:spPr>
          <a:xfrm>
            <a:off x="0" y="6512209"/>
            <a:ext cx="9605894" cy="24622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000" dirty="0">
                <a:solidFill>
                  <a:schemeClr val="tx1">
                    <a:lumMod val="65000"/>
                  </a:schemeClr>
                </a:solidFill>
                <a:latin typeface="Euphemia" panose="020B0503040102020104" pitchFamily="34" charset="0"/>
                <a:ea typeface="Assistant Light"/>
                <a:cs typeface="Assistant Light"/>
                <a:sym typeface="Assistant Light"/>
              </a:rPr>
              <a:t>Credit: deeplearning.ai</a:t>
            </a:r>
          </a:p>
        </p:txBody>
      </p:sp>
      <p:sp>
        <p:nvSpPr>
          <p:cNvPr id="4" name="Title 3">
            <a:extLst>
              <a:ext uri="{FF2B5EF4-FFF2-40B4-BE49-F238E27FC236}">
                <a16:creationId xmlns:a16="http://schemas.microsoft.com/office/drawing/2014/main" id="{89A977F2-08B9-B1FD-EC7C-F6BB0981C871}"/>
              </a:ext>
            </a:extLst>
          </p:cNvPr>
          <p:cNvSpPr>
            <a:spLocks noGrp="1"/>
          </p:cNvSpPr>
          <p:nvPr>
            <p:ph type="title"/>
          </p:nvPr>
        </p:nvSpPr>
        <p:spPr/>
        <p:txBody>
          <a:bodyPr/>
          <a:lstStyle/>
          <a:p>
            <a:r>
              <a:rPr lang="en-US" dirty="0"/>
              <a:t>Activation Functions</a:t>
            </a:r>
            <a:endParaRPr lang="en-GB" dirty="0"/>
          </a:p>
        </p:txBody>
      </p:sp>
      <p:pic>
        <p:nvPicPr>
          <p:cNvPr id="6" name="Picture 5">
            <a:extLst>
              <a:ext uri="{FF2B5EF4-FFF2-40B4-BE49-F238E27FC236}">
                <a16:creationId xmlns:a16="http://schemas.microsoft.com/office/drawing/2014/main" id="{20AC03CB-139F-49F4-0BF6-157BA7F69255}"/>
              </a:ext>
            </a:extLst>
          </p:cNvPr>
          <p:cNvPicPr>
            <a:picLocks noChangeAspect="1"/>
          </p:cNvPicPr>
          <p:nvPr/>
        </p:nvPicPr>
        <p:blipFill>
          <a:blip r:embed="rId3"/>
          <a:stretch>
            <a:fillRect/>
          </a:stretch>
        </p:blipFill>
        <p:spPr>
          <a:xfrm>
            <a:off x="925831" y="1683450"/>
            <a:ext cx="4712969" cy="2360127"/>
          </a:xfrm>
          <a:prstGeom prst="rect">
            <a:avLst/>
          </a:prstGeom>
        </p:spPr>
      </p:pic>
      <p:pic>
        <p:nvPicPr>
          <p:cNvPr id="8" name="Picture 7">
            <a:extLst>
              <a:ext uri="{FF2B5EF4-FFF2-40B4-BE49-F238E27FC236}">
                <a16:creationId xmlns:a16="http://schemas.microsoft.com/office/drawing/2014/main" id="{4656300A-3B01-1B0A-8205-68B6CF9C2F0F}"/>
              </a:ext>
            </a:extLst>
          </p:cNvPr>
          <p:cNvPicPr>
            <a:picLocks noChangeAspect="1"/>
          </p:cNvPicPr>
          <p:nvPr/>
        </p:nvPicPr>
        <p:blipFill rotWithShape="1">
          <a:blip r:embed="rId4"/>
          <a:srcRect b="4796"/>
          <a:stretch/>
        </p:blipFill>
        <p:spPr>
          <a:xfrm>
            <a:off x="5970041" y="1625158"/>
            <a:ext cx="5281118" cy="2357914"/>
          </a:xfrm>
          <a:prstGeom prst="rect">
            <a:avLst/>
          </a:prstGeom>
        </p:spPr>
      </p:pic>
      <p:sp>
        <p:nvSpPr>
          <p:cNvPr id="9" name="Rectangle 8">
            <a:extLst>
              <a:ext uri="{FF2B5EF4-FFF2-40B4-BE49-F238E27FC236}">
                <a16:creationId xmlns:a16="http://schemas.microsoft.com/office/drawing/2014/main" id="{49B32D35-435A-20A1-28F9-980AA63CEB69}"/>
              </a:ext>
            </a:extLst>
          </p:cNvPr>
          <p:cNvSpPr/>
          <p:nvPr/>
        </p:nvSpPr>
        <p:spPr>
          <a:xfrm>
            <a:off x="10419347" y="3019926"/>
            <a:ext cx="409074" cy="673769"/>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Z</a:t>
            </a:r>
            <a:endParaRPr lang="en-GB" sz="2400" b="1" dirty="0">
              <a:solidFill>
                <a:sysClr val="windowText" lastClr="000000"/>
              </a:solidFill>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6C036A2-A2D7-E49F-1C03-E9E65DB283E1}"/>
                  </a:ext>
                </a:extLst>
              </p:cNvPr>
              <p:cNvSpPr txBox="1"/>
              <p:nvPr/>
            </p:nvSpPr>
            <p:spPr>
              <a:xfrm>
                <a:off x="1871454" y="4199436"/>
                <a:ext cx="2131417" cy="70006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𝑔</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𝑍</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1+</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m:t>
                              </m:r>
                              <m:r>
                                <a:rPr lang="en-US" sz="2400" b="0" i="1" smtClean="0">
                                  <a:latin typeface="Cambria Math" panose="02040503050406030204" pitchFamily="18" charset="0"/>
                                </a:rPr>
                                <m:t>𝑍</m:t>
                              </m:r>
                            </m:sup>
                          </m:sSup>
                        </m:den>
                      </m:f>
                    </m:oMath>
                  </m:oMathPara>
                </a14:m>
                <a:endParaRPr lang="en-GB" sz="2400" dirty="0">
                  <a:latin typeface="Candara" panose="020E0502030303020204" pitchFamily="34" charset="0"/>
                </a:endParaRPr>
              </a:p>
            </p:txBody>
          </p:sp>
        </mc:Choice>
        <mc:Fallback xmlns="">
          <p:sp>
            <p:nvSpPr>
              <p:cNvPr id="11" name="TextBox 10">
                <a:extLst>
                  <a:ext uri="{FF2B5EF4-FFF2-40B4-BE49-F238E27FC236}">
                    <a16:creationId xmlns:a16="http://schemas.microsoft.com/office/drawing/2014/main" id="{86C036A2-A2D7-E49F-1C03-E9E65DB283E1}"/>
                  </a:ext>
                </a:extLst>
              </p:cNvPr>
              <p:cNvSpPr txBox="1">
                <a:spLocks noRot="1" noChangeAspect="1" noMove="1" noResize="1" noEditPoints="1" noAdjustHandles="1" noChangeArrowheads="1" noChangeShapeType="1" noTextEdit="1"/>
              </p:cNvSpPr>
              <p:nvPr/>
            </p:nvSpPr>
            <p:spPr>
              <a:xfrm>
                <a:off x="1871454" y="4199436"/>
                <a:ext cx="2131417" cy="700063"/>
              </a:xfrm>
              <a:prstGeom prst="rect">
                <a:avLst/>
              </a:prstGeom>
              <a:blipFill>
                <a:blip r:embed="rId5"/>
                <a:stretch>
                  <a:fillRect/>
                </a:stretch>
              </a:blipFill>
            </p:spPr>
            <p:txBody>
              <a:bodyPr/>
              <a:lstStyle/>
              <a:p>
                <a:r>
                  <a:rPr lang="en-GB">
                    <a:noFill/>
                  </a:rPr>
                  <a:t> </a:t>
                </a:r>
              </a:p>
            </p:txBody>
          </p:sp>
        </mc:Fallback>
      </mc:AlternateContent>
      <p:sp>
        <p:nvSpPr>
          <p:cNvPr id="13" name="TextBox 12">
            <a:extLst>
              <a:ext uri="{FF2B5EF4-FFF2-40B4-BE49-F238E27FC236}">
                <a16:creationId xmlns:a16="http://schemas.microsoft.com/office/drawing/2014/main" id="{3BD39C4E-A034-B858-6FA5-C9420946382E}"/>
              </a:ext>
            </a:extLst>
          </p:cNvPr>
          <p:cNvSpPr txBox="1"/>
          <p:nvPr/>
        </p:nvSpPr>
        <p:spPr>
          <a:xfrm>
            <a:off x="1532612" y="991219"/>
            <a:ext cx="2964273" cy="523220"/>
          </a:xfrm>
          <a:prstGeom prst="rect">
            <a:avLst/>
          </a:prstGeom>
          <a:noFill/>
        </p:spPr>
        <p:txBody>
          <a:bodyPr wrap="none" rtlCol="0">
            <a:spAutoFit/>
          </a:bodyPr>
          <a:lstStyle/>
          <a:p>
            <a:pPr algn="l"/>
            <a:r>
              <a:rPr lang="en-US" sz="2800" dirty="0">
                <a:latin typeface="Arial" panose="020B0604020202020204" pitchFamily="34" charset="0"/>
                <a:cs typeface="Arial" panose="020B0604020202020204" pitchFamily="34" charset="0"/>
              </a:rPr>
              <a:t>Sigmoid Function</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0AA6361-85DC-D44D-93D6-223121228750}"/>
                  </a:ext>
                </a:extLst>
              </p:cNvPr>
              <p:cNvSpPr txBox="1"/>
              <p:nvPr/>
            </p:nvSpPr>
            <p:spPr>
              <a:xfrm>
                <a:off x="7695116" y="991219"/>
                <a:ext cx="1499898" cy="523220"/>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func>
                        <m:funcPr>
                          <m:ctrlPr>
                            <a:rPr lang="en-US" sz="2800" i="1" smtClean="0">
                              <a:latin typeface="Cambria Math" panose="02040503050406030204" pitchFamily="18" charset="0"/>
                              <a:cs typeface="Arial" panose="020B0604020202020204" pitchFamily="34" charset="0"/>
                            </a:rPr>
                          </m:ctrlPr>
                        </m:funcPr>
                        <m:fName>
                          <m:r>
                            <m:rPr>
                              <m:sty m:val="p"/>
                            </m:rPr>
                            <a:rPr lang="en-US" sz="2800" i="0" smtClean="0">
                              <a:latin typeface="Cambria Math" panose="02040503050406030204" pitchFamily="18" charset="0"/>
                              <a:cs typeface="Arial" panose="020B0604020202020204" pitchFamily="34" charset="0"/>
                            </a:rPr>
                            <m:t>tanh</m:t>
                          </m:r>
                        </m:fName>
                        <m:e>
                          <m:r>
                            <a:rPr lang="en-US" sz="2800" b="0" i="1" smtClean="0">
                              <a:latin typeface="Cambria Math" panose="02040503050406030204" pitchFamily="18" charset="0"/>
                              <a:cs typeface="Arial" panose="020B0604020202020204" pitchFamily="34" charset="0"/>
                            </a:rPr>
                            <m:t>(</m:t>
                          </m:r>
                          <m:r>
                            <a:rPr lang="en-US" sz="2800" b="0" i="1" smtClean="0">
                              <a:latin typeface="Cambria Math" panose="02040503050406030204" pitchFamily="18" charset="0"/>
                              <a:cs typeface="Arial" panose="020B0604020202020204" pitchFamily="34" charset="0"/>
                            </a:rPr>
                            <m:t>𝑍</m:t>
                          </m:r>
                          <m:r>
                            <a:rPr lang="en-US" sz="2800" b="0" i="1" smtClean="0">
                              <a:latin typeface="Cambria Math" panose="02040503050406030204" pitchFamily="18" charset="0"/>
                              <a:cs typeface="Arial" panose="020B0604020202020204" pitchFamily="34" charset="0"/>
                            </a:rPr>
                            <m:t>)</m:t>
                          </m:r>
                        </m:e>
                      </m:func>
                    </m:oMath>
                  </m:oMathPara>
                </a14:m>
                <a:endParaRPr lang="en-US" sz="2800" dirty="0">
                  <a:latin typeface="Arial" panose="020B0604020202020204" pitchFamily="34" charset="0"/>
                  <a:cs typeface="Arial" panose="020B0604020202020204" pitchFamily="34" charset="0"/>
                </a:endParaRPr>
              </a:p>
            </p:txBody>
          </p:sp>
        </mc:Choice>
        <mc:Fallback xmlns="">
          <p:sp>
            <p:nvSpPr>
              <p:cNvPr id="14" name="TextBox 13">
                <a:extLst>
                  <a:ext uri="{FF2B5EF4-FFF2-40B4-BE49-F238E27FC236}">
                    <a16:creationId xmlns:a16="http://schemas.microsoft.com/office/drawing/2014/main" id="{80AA6361-85DC-D44D-93D6-223121228750}"/>
                  </a:ext>
                </a:extLst>
              </p:cNvPr>
              <p:cNvSpPr txBox="1">
                <a:spLocks noRot="1" noChangeAspect="1" noMove="1" noResize="1" noEditPoints="1" noAdjustHandles="1" noChangeArrowheads="1" noChangeShapeType="1" noTextEdit="1"/>
              </p:cNvSpPr>
              <p:nvPr/>
            </p:nvSpPr>
            <p:spPr>
              <a:xfrm>
                <a:off x="7695116" y="991219"/>
                <a:ext cx="1499898" cy="523220"/>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ECB91C7-D2F7-9B35-7634-D08B07A7DC1D}"/>
                  </a:ext>
                </a:extLst>
              </p:cNvPr>
              <p:cNvSpPr txBox="1"/>
              <p:nvPr/>
            </p:nvSpPr>
            <p:spPr>
              <a:xfrm>
                <a:off x="6593789" y="4178574"/>
                <a:ext cx="3702552" cy="7475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𝑔</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𝑍</m:t>
                          </m:r>
                        </m:e>
                      </m:d>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tanh</m:t>
                          </m:r>
                        </m:fName>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𝑍</m:t>
                              </m:r>
                            </m:e>
                          </m:d>
                          <m:r>
                            <a:rPr lang="en-US" sz="2400" b="0" i="1" smtClean="0">
                              <a:latin typeface="Cambria Math" panose="02040503050406030204" pitchFamily="18" charset="0"/>
                            </a:rPr>
                            <m:t>=</m:t>
                          </m:r>
                        </m:e>
                      </m:func>
                      <m:f>
                        <m:fPr>
                          <m:ctrlPr>
                            <a:rPr lang="en-US" sz="2400" b="0" i="1" smtClean="0">
                              <a:latin typeface="Cambria Math" panose="02040503050406030204" pitchFamily="18" charset="0"/>
                            </a:rPr>
                          </m:ctrlPr>
                        </m:fPr>
                        <m:num>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𝑍</m:t>
                              </m:r>
                            </m:sup>
                          </m:sSup>
                          <m:r>
                            <a:rPr lang="en-US" sz="2400" b="0" i="1" smtClean="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r>
                                <a:rPr lang="en-US" sz="2400" i="1">
                                  <a:latin typeface="Cambria Math" panose="02040503050406030204" pitchFamily="18" charset="0"/>
                                </a:rPr>
                                <m:t>𝑍</m:t>
                              </m:r>
                            </m:sup>
                          </m:sSup>
                        </m:num>
                        <m:den>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𝑍</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m:t>
                              </m:r>
                              <m:r>
                                <a:rPr lang="en-US" sz="2400" b="0" i="1" smtClean="0">
                                  <a:latin typeface="Cambria Math" panose="02040503050406030204" pitchFamily="18" charset="0"/>
                                </a:rPr>
                                <m:t>𝑍</m:t>
                              </m:r>
                            </m:sup>
                          </m:sSup>
                        </m:den>
                      </m:f>
                    </m:oMath>
                  </m:oMathPara>
                </a14:m>
                <a:endParaRPr lang="en-GB" sz="2400" dirty="0">
                  <a:latin typeface="Candara" panose="020E0502030303020204" pitchFamily="34" charset="0"/>
                </a:endParaRPr>
              </a:p>
            </p:txBody>
          </p:sp>
        </mc:Choice>
        <mc:Fallback xmlns="">
          <p:sp>
            <p:nvSpPr>
              <p:cNvPr id="15" name="TextBox 14">
                <a:extLst>
                  <a:ext uri="{FF2B5EF4-FFF2-40B4-BE49-F238E27FC236}">
                    <a16:creationId xmlns:a16="http://schemas.microsoft.com/office/drawing/2014/main" id="{CECB91C7-D2F7-9B35-7634-D08B07A7DC1D}"/>
                  </a:ext>
                </a:extLst>
              </p:cNvPr>
              <p:cNvSpPr txBox="1">
                <a:spLocks noRot="1" noChangeAspect="1" noMove="1" noResize="1" noEditPoints="1" noAdjustHandles="1" noChangeArrowheads="1" noChangeShapeType="1" noTextEdit="1"/>
              </p:cNvSpPr>
              <p:nvPr/>
            </p:nvSpPr>
            <p:spPr>
              <a:xfrm>
                <a:off x="6593789" y="4178574"/>
                <a:ext cx="3702552" cy="747512"/>
              </a:xfrm>
              <a:prstGeom prst="rect">
                <a:avLst/>
              </a:prstGeom>
              <a:blipFill>
                <a:blip r:embed="rId7"/>
                <a:stretch>
                  <a:fillRect/>
                </a:stretch>
              </a:blipFill>
            </p:spPr>
            <p:txBody>
              <a:bodyPr/>
              <a:lstStyle/>
              <a:p>
                <a:r>
                  <a:rPr lang="en-GB">
                    <a:noFill/>
                  </a:rPr>
                  <a:t> </a:t>
                </a:r>
              </a:p>
            </p:txBody>
          </p:sp>
        </mc:Fallback>
      </mc:AlternateContent>
      <p:cxnSp>
        <p:nvCxnSpPr>
          <p:cNvPr id="18" name="Straight Connector 17">
            <a:extLst>
              <a:ext uri="{FF2B5EF4-FFF2-40B4-BE49-F238E27FC236}">
                <a16:creationId xmlns:a16="http://schemas.microsoft.com/office/drawing/2014/main" id="{7CD49FBA-0372-16F0-BDF4-4C613BDA4336}"/>
              </a:ext>
            </a:extLst>
          </p:cNvPr>
          <p:cNvCxnSpPr/>
          <p:nvPr/>
        </p:nvCxnSpPr>
        <p:spPr>
          <a:xfrm>
            <a:off x="925831" y="2261937"/>
            <a:ext cx="3877116" cy="0"/>
          </a:xfrm>
          <a:prstGeom prst="line">
            <a:avLst/>
          </a:prstGeom>
          <a:ln w="25400">
            <a:solidFill>
              <a:schemeClr val="tx1"/>
            </a:solidFill>
            <a:prstDash val="dash"/>
            <a:tailEnd type="none" w="lg" len="lg"/>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4E1FBB-4E82-84B5-3994-947C444345A2}"/>
              </a:ext>
            </a:extLst>
          </p:cNvPr>
          <p:cNvCxnSpPr/>
          <p:nvPr/>
        </p:nvCxnSpPr>
        <p:spPr>
          <a:xfrm>
            <a:off x="6506507" y="3983072"/>
            <a:ext cx="3877116" cy="0"/>
          </a:xfrm>
          <a:prstGeom prst="line">
            <a:avLst/>
          </a:prstGeom>
          <a:ln w="25400">
            <a:solidFill>
              <a:schemeClr val="tx1"/>
            </a:solidFill>
            <a:prstDash val="dash"/>
            <a:tailEnd type="none" w="lg" len="lg"/>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95EA291-FFA7-A4DA-FAF8-51E1DF4F0507}"/>
              </a:ext>
            </a:extLst>
          </p:cNvPr>
          <p:cNvCxnSpPr/>
          <p:nvPr/>
        </p:nvCxnSpPr>
        <p:spPr>
          <a:xfrm>
            <a:off x="6419225" y="2261937"/>
            <a:ext cx="3877116" cy="0"/>
          </a:xfrm>
          <a:prstGeom prst="line">
            <a:avLst/>
          </a:prstGeom>
          <a:ln w="25400">
            <a:solidFill>
              <a:schemeClr val="tx1"/>
            </a:solidFill>
            <a:prstDash val="dash"/>
            <a:tailEnd type="none" w="lg" len="lg"/>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48037B16-E6ED-8AF3-9F2C-A2DD72BE1FD5}"/>
              </a:ext>
            </a:extLst>
          </p:cNvPr>
          <p:cNvSpPr txBox="1"/>
          <p:nvPr/>
        </p:nvSpPr>
        <p:spPr>
          <a:xfrm>
            <a:off x="4511448" y="1807840"/>
            <a:ext cx="304746" cy="461665"/>
          </a:xfrm>
          <a:prstGeom prst="rect">
            <a:avLst/>
          </a:prstGeom>
          <a:noFill/>
        </p:spPr>
        <p:txBody>
          <a:bodyPr wrap="square" rtlCol="0">
            <a:spAutoFit/>
          </a:bodyPr>
          <a:lstStyle/>
          <a:p>
            <a:pPr algn="l"/>
            <a:r>
              <a:rPr lang="en-US" sz="2400" dirty="0">
                <a:latin typeface="Candara" panose="020E0502030303020204" pitchFamily="34" charset="0"/>
              </a:rPr>
              <a:t>1</a:t>
            </a:r>
            <a:endParaRPr lang="en-GB" sz="2400" dirty="0">
              <a:latin typeface="Candara" panose="020E0502030303020204" pitchFamily="34" charset="0"/>
            </a:endParaRPr>
          </a:p>
        </p:txBody>
      </p:sp>
      <p:sp>
        <p:nvSpPr>
          <p:cNvPr id="36" name="TextBox 35">
            <a:extLst>
              <a:ext uri="{FF2B5EF4-FFF2-40B4-BE49-F238E27FC236}">
                <a16:creationId xmlns:a16="http://schemas.microsoft.com/office/drawing/2014/main" id="{1B172776-4BAC-03B5-DA0D-18D8CEF8ECEF}"/>
              </a:ext>
            </a:extLst>
          </p:cNvPr>
          <p:cNvSpPr txBox="1"/>
          <p:nvPr/>
        </p:nvSpPr>
        <p:spPr>
          <a:xfrm>
            <a:off x="9991595" y="1839326"/>
            <a:ext cx="304746" cy="461665"/>
          </a:xfrm>
          <a:prstGeom prst="rect">
            <a:avLst/>
          </a:prstGeom>
          <a:noFill/>
        </p:spPr>
        <p:txBody>
          <a:bodyPr wrap="square" rtlCol="0">
            <a:spAutoFit/>
          </a:bodyPr>
          <a:lstStyle/>
          <a:p>
            <a:pPr algn="l"/>
            <a:r>
              <a:rPr lang="en-US" sz="2400" dirty="0">
                <a:latin typeface="Candara" panose="020E0502030303020204" pitchFamily="34" charset="0"/>
              </a:rPr>
              <a:t>1</a:t>
            </a:r>
            <a:endParaRPr lang="en-GB" sz="2400" dirty="0">
              <a:latin typeface="Candara" panose="020E0502030303020204" pitchFamily="34" charset="0"/>
            </a:endParaRPr>
          </a:p>
        </p:txBody>
      </p:sp>
      <p:sp>
        <p:nvSpPr>
          <p:cNvPr id="37" name="TextBox 36">
            <a:extLst>
              <a:ext uri="{FF2B5EF4-FFF2-40B4-BE49-F238E27FC236}">
                <a16:creationId xmlns:a16="http://schemas.microsoft.com/office/drawing/2014/main" id="{7BC1A2DC-B350-1EF2-158B-4BEE80D58917}"/>
              </a:ext>
            </a:extLst>
          </p:cNvPr>
          <p:cNvSpPr txBox="1"/>
          <p:nvPr/>
        </p:nvSpPr>
        <p:spPr>
          <a:xfrm>
            <a:off x="9996373" y="3541794"/>
            <a:ext cx="422974" cy="461665"/>
          </a:xfrm>
          <a:prstGeom prst="rect">
            <a:avLst/>
          </a:prstGeom>
          <a:noFill/>
        </p:spPr>
        <p:txBody>
          <a:bodyPr wrap="square" rtlCol="0">
            <a:spAutoFit/>
          </a:bodyPr>
          <a:lstStyle/>
          <a:p>
            <a:pPr algn="l"/>
            <a:r>
              <a:rPr lang="en-US" sz="2400" dirty="0">
                <a:latin typeface="Candara" panose="020E0502030303020204" pitchFamily="34" charset="0"/>
              </a:rPr>
              <a:t>-1</a:t>
            </a:r>
            <a:endParaRPr lang="en-GB" sz="2400" dirty="0">
              <a:latin typeface="Candara" panose="020E0502030303020204" pitchFamily="34" charset="0"/>
            </a:endParaRPr>
          </a:p>
        </p:txBody>
      </p:sp>
      <p:sp>
        <p:nvSpPr>
          <p:cNvPr id="38" name="TextBox 37">
            <a:extLst>
              <a:ext uri="{FF2B5EF4-FFF2-40B4-BE49-F238E27FC236}">
                <a16:creationId xmlns:a16="http://schemas.microsoft.com/office/drawing/2014/main" id="{B81FCE0C-F7BE-57E3-8B0C-C45C92B405D4}"/>
              </a:ext>
            </a:extLst>
          </p:cNvPr>
          <p:cNvSpPr txBox="1"/>
          <p:nvPr/>
        </p:nvSpPr>
        <p:spPr>
          <a:xfrm>
            <a:off x="580679" y="5140468"/>
            <a:ext cx="5230574" cy="707886"/>
          </a:xfrm>
          <a:prstGeom prst="rect">
            <a:avLst/>
          </a:prstGeom>
          <a:noFill/>
        </p:spPr>
        <p:txBody>
          <a:bodyPr wrap="square" rtlCol="0">
            <a:spAutoFit/>
          </a:bodyPr>
          <a:lstStyle/>
          <a:p>
            <a:pPr algn="l"/>
            <a:r>
              <a:rPr lang="en-US" sz="2000" dirty="0">
                <a:latin typeface="Arial" panose="020B0604020202020204" pitchFamily="34" charset="0"/>
                <a:cs typeface="Arial" panose="020B0604020202020204" pitchFamily="34" charset="0"/>
              </a:rPr>
              <a:t>Generally, </a:t>
            </a:r>
            <a:r>
              <a:rPr lang="en-US" sz="2000" b="1" dirty="0">
                <a:latin typeface="Arial" panose="020B0604020202020204" pitchFamily="34" charset="0"/>
                <a:cs typeface="Arial" panose="020B0604020202020204" pitchFamily="34" charset="0"/>
              </a:rPr>
              <a:t>only</a:t>
            </a:r>
            <a:r>
              <a:rPr lang="en-US" sz="2000" dirty="0">
                <a:latin typeface="Arial" panose="020B0604020202020204" pitchFamily="34" charset="0"/>
                <a:cs typeface="Arial" panose="020B0604020202020204" pitchFamily="34" charset="0"/>
              </a:rPr>
              <a:t> used for the output layer in a binary classification problem</a:t>
            </a:r>
          </a:p>
        </p:txBody>
      </p:sp>
    </p:spTree>
    <p:extLst>
      <p:ext uri="{BB962C8B-B14F-4D97-AF65-F5344CB8AC3E}">
        <p14:creationId xmlns:p14="http://schemas.microsoft.com/office/powerpoint/2010/main" val="4116452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p:bldP spid="15" grpId="0"/>
      <p:bldP spid="36" grpId="0"/>
      <p:bldP spid="37" grpId="0"/>
      <p:bldP spid="3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48</a:t>
            </a:fld>
            <a:endParaRPr lang="en-US" dirty="0">
              <a:solidFill>
                <a:schemeClr val="tx1">
                  <a:lumMod val="75000"/>
                </a:schemeClr>
              </a:solidFill>
              <a:latin typeface="Euphemia" panose="020B0503040102020104" pitchFamily="34" charset="0"/>
            </a:endParaRPr>
          </a:p>
        </p:txBody>
      </p:sp>
      <p:sp>
        <p:nvSpPr>
          <p:cNvPr id="12" name="TextBox 2">
            <a:extLst>
              <a:ext uri="{FF2B5EF4-FFF2-40B4-BE49-F238E27FC236}">
                <a16:creationId xmlns:a16="http://schemas.microsoft.com/office/drawing/2014/main" id="{A7347F02-861B-1E0C-4C6D-9569D527E682}"/>
              </a:ext>
            </a:extLst>
          </p:cNvPr>
          <p:cNvSpPr txBox="1"/>
          <p:nvPr/>
        </p:nvSpPr>
        <p:spPr>
          <a:xfrm>
            <a:off x="0" y="6512209"/>
            <a:ext cx="9605894" cy="24622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000" dirty="0">
                <a:solidFill>
                  <a:schemeClr val="tx1">
                    <a:lumMod val="65000"/>
                  </a:schemeClr>
                </a:solidFill>
                <a:latin typeface="Euphemia" panose="020B0503040102020104" pitchFamily="34" charset="0"/>
                <a:ea typeface="Assistant Light"/>
                <a:cs typeface="Assistant Light"/>
                <a:sym typeface="Assistant Light"/>
              </a:rPr>
              <a:t>Credit: deeplearning.ai</a:t>
            </a:r>
          </a:p>
        </p:txBody>
      </p:sp>
      <p:sp>
        <p:nvSpPr>
          <p:cNvPr id="4" name="Title 3">
            <a:extLst>
              <a:ext uri="{FF2B5EF4-FFF2-40B4-BE49-F238E27FC236}">
                <a16:creationId xmlns:a16="http://schemas.microsoft.com/office/drawing/2014/main" id="{89A977F2-08B9-B1FD-EC7C-F6BB0981C871}"/>
              </a:ext>
            </a:extLst>
          </p:cNvPr>
          <p:cNvSpPr>
            <a:spLocks noGrp="1"/>
          </p:cNvSpPr>
          <p:nvPr>
            <p:ph type="title"/>
          </p:nvPr>
        </p:nvSpPr>
        <p:spPr/>
        <p:txBody>
          <a:bodyPr/>
          <a:lstStyle/>
          <a:p>
            <a:r>
              <a:rPr lang="en-US" dirty="0"/>
              <a:t>Activation Functions</a:t>
            </a:r>
            <a:endParaRPr lang="en-GB"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6C036A2-A2D7-E49F-1C03-E9E65DB283E1}"/>
                  </a:ext>
                </a:extLst>
              </p:cNvPr>
              <p:cNvSpPr txBox="1"/>
              <p:nvPr/>
            </p:nvSpPr>
            <p:spPr>
              <a:xfrm>
                <a:off x="1958214" y="4370855"/>
                <a:ext cx="2602572" cy="823815"/>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𝑔</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𝑍</m:t>
                          </m:r>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eqArr>
                            <m:eqArrPr>
                              <m:ctrlPr>
                                <a:rPr lang="en-US" sz="2400" b="0" i="1" smtClean="0">
                                  <a:latin typeface="Cambria Math" panose="02040503050406030204" pitchFamily="18" charset="0"/>
                                </a:rPr>
                              </m:ctrlPr>
                            </m:eqArrPr>
                            <m:e>
                              <m:r>
                                <a:rPr lang="en-US" sz="2400" b="0" i="1" smtClean="0">
                                  <a:latin typeface="Cambria Math" panose="02040503050406030204" pitchFamily="18" charset="0"/>
                                </a:rPr>
                                <m:t>𝑍</m:t>
                              </m:r>
                              <m:r>
                                <a:rPr lang="en-US" sz="2400" b="0" i="1" smtClean="0">
                                  <a:latin typeface="Cambria Math" panose="02040503050406030204" pitchFamily="18" charset="0"/>
                                </a:rPr>
                                <m:t> </m:t>
                              </m:r>
                              <m:r>
                                <a:rPr lang="en-US" sz="2400" b="0" i="1" smtClean="0">
                                  <a:latin typeface="Cambria Math" panose="02040503050406030204" pitchFamily="18" charset="0"/>
                                </a:rPr>
                                <m:t>𝑖𝑓</m:t>
                              </m:r>
                              <m:r>
                                <a:rPr lang="en-US" sz="2400" b="0" i="1" smtClean="0">
                                  <a:latin typeface="Cambria Math" panose="02040503050406030204" pitchFamily="18" charset="0"/>
                                </a:rPr>
                                <m:t> </m:t>
                              </m:r>
                              <m:r>
                                <a:rPr lang="en-US" sz="2400" b="0" i="1" smtClean="0">
                                  <a:latin typeface="Cambria Math" panose="02040503050406030204" pitchFamily="18" charset="0"/>
                                </a:rPr>
                                <m:t>𝑍</m:t>
                              </m:r>
                              <m:r>
                                <a:rPr lang="en-US" sz="2400" b="0" i="1" smtClean="0">
                                  <a:latin typeface="Cambria Math" panose="02040503050406030204" pitchFamily="18" charset="0"/>
                                </a:rPr>
                                <m:t>≥0</m:t>
                              </m:r>
                            </m:e>
                            <m:e>
                              <m:r>
                                <a:rPr lang="en-US" sz="2400" b="0" i="1" smtClean="0">
                                  <a:latin typeface="Cambria Math" panose="02040503050406030204" pitchFamily="18" charset="0"/>
                                </a:rPr>
                                <m:t>0 </m:t>
                              </m:r>
                              <m:r>
                                <a:rPr lang="en-US" sz="2400" b="0" i="1" smtClean="0">
                                  <a:latin typeface="Cambria Math" panose="02040503050406030204" pitchFamily="18" charset="0"/>
                                </a:rPr>
                                <m:t>𝑖𝑓</m:t>
                              </m:r>
                              <m:r>
                                <a:rPr lang="en-US" sz="2400" b="0" i="1" smtClean="0">
                                  <a:latin typeface="Cambria Math" panose="02040503050406030204" pitchFamily="18" charset="0"/>
                                </a:rPr>
                                <m:t> </m:t>
                              </m:r>
                              <m:r>
                                <a:rPr lang="en-US" sz="2400" b="0" i="1" smtClean="0">
                                  <a:latin typeface="Cambria Math" panose="02040503050406030204" pitchFamily="18" charset="0"/>
                                </a:rPr>
                                <m:t>𝑍</m:t>
                              </m:r>
                              <m:r>
                                <a:rPr lang="en-US" sz="2400" b="0" i="1" smtClean="0">
                                  <a:latin typeface="Cambria Math" panose="02040503050406030204" pitchFamily="18" charset="0"/>
                                </a:rPr>
                                <m:t>&lt;0</m:t>
                              </m:r>
                            </m:e>
                          </m:eqArr>
                        </m:e>
                      </m:d>
                    </m:oMath>
                  </m:oMathPara>
                </a14:m>
                <a:endParaRPr lang="en-GB" sz="2400" dirty="0">
                  <a:latin typeface="Candara" panose="020E0502030303020204" pitchFamily="34" charset="0"/>
                </a:endParaRPr>
              </a:p>
            </p:txBody>
          </p:sp>
        </mc:Choice>
        <mc:Fallback xmlns="">
          <p:sp>
            <p:nvSpPr>
              <p:cNvPr id="11" name="TextBox 10">
                <a:extLst>
                  <a:ext uri="{FF2B5EF4-FFF2-40B4-BE49-F238E27FC236}">
                    <a16:creationId xmlns:a16="http://schemas.microsoft.com/office/drawing/2014/main" id="{86C036A2-A2D7-E49F-1C03-E9E65DB283E1}"/>
                  </a:ext>
                </a:extLst>
              </p:cNvPr>
              <p:cNvSpPr txBox="1">
                <a:spLocks noRot="1" noChangeAspect="1" noMove="1" noResize="1" noEditPoints="1" noAdjustHandles="1" noChangeArrowheads="1" noChangeShapeType="1" noTextEdit="1"/>
              </p:cNvSpPr>
              <p:nvPr/>
            </p:nvSpPr>
            <p:spPr>
              <a:xfrm>
                <a:off x="1958214" y="4370855"/>
                <a:ext cx="2602572" cy="823815"/>
              </a:xfrm>
              <a:prstGeom prst="rect">
                <a:avLst/>
              </a:prstGeom>
              <a:blipFill>
                <a:blip r:embed="rId3"/>
                <a:stretch>
                  <a:fillRect/>
                </a:stretch>
              </a:blipFill>
            </p:spPr>
            <p:txBody>
              <a:bodyPr/>
              <a:lstStyle/>
              <a:p>
                <a:r>
                  <a:rPr lang="en-GB">
                    <a:noFill/>
                  </a:rPr>
                  <a:t> </a:t>
                </a:r>
              </a:p>
            </p:txBody>
          </p:sp>
        </mc:Fallback>
      </mc:AlternateContent>
      <p:sp>
        <p:nvSpPr>
          <p:cNvPr id="13" name="TextBox 12">
            <a:extLst>
              <a:ext uri="{FF2B5EF4-FFF2-40B4-BE49-F238E27FC236}">
                <a16:creationId xmlns:a16="http://schemas.microsoft.com/office/drawing/2014/main" id="{3BD39C4E-A034-B858-6FA5-C9420946382E}"/>
              </a:ext>
            </a:extLst>
          </p:cNvPr>
          <p:cNvSpPr txBox="1"/>
          <p:nvPr/>
        </p:nvSpPr>
        <p:spPr>
          <a:xfrm>
            <a:off x="2707105" y="1002950"/>
            <a:ext cx="1104790" cy="523220"/>
          </a:xfrm>
          <a:prstGeom prst="rect">
            <a:avLst/>
          </a:prstGeom>
          <a:noFill/>
        </p:spPr>
        <p:txBody>
          <a:bodyPr wrap="none" rtlCol="0">
            <a:spAutoFit/>
          </a:bodyPr>
          <a:lstStyle/>
          <a:p>
            <a:pPr algn="l"/>
            <a:r>
              <a:rPr lang="en-US" sz="2800" dirty="0" err="1">
                <a:latin typeface="Arial" panose="020B0604020202020204" pitchFamily="34" charset="0"/>
                <a:cs typeface="Arial" panose="020B0604020202020204" pitchFamily="34" charset="0"/>
              </a:rPr>
              <a:t>ReLU</a:t>
            </a:r>
            <a:endParaRPr lang="en-US" sz="2800"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80AA6361-85DC-D44D-93D6-223121228750}"/>
              </a:ext>
            </a:extLst>
          </p:cNvPr>
          <p:cNvSpPr txBox="1"/>
          <p:nvPr/>
        </p:nvSpPr>
        <p:spPr>
          <a:xfrm>
            <a:off x="7275595" y="1002950"/>
            <a:ext cx="2164375" cy="523220"/>
          </a:xfrm>
          <a:prstGeom prst="rect">
            <a:avLst/>
          </a:prstGeom>
          <a:noFill/>
        </p:spPr>
        <p:txBody>
          <a:bodyPr wrap="none" rtlCol="0">
            <a:spAutoFit/>
          </a:bodyPr>
          <a:lstStyle/>
          <a:p>
            <a:pPr algn="l"/>
            <a:r>
              <a:rPr lang="en-US" sz="2800" dirty="0">
                <a:latin typeface="Arial" panose="020B0604020202020204" pitchFamily="34" charset="0"/>
                <a:cs typeface="Arial" panose="020B0604020202020204" pitchFamily="34" charset="0"/>
              </a:rPr>
              <a:t>Leaky </a:t>
            </a:r>
            <a:r>
              <a:rPr lang="en-US" sz="2800" dirty="0" err="1">
                <a:latin typeface="Arial" panose="020B0604020202020204" pitchFamily="34" charset="0"/>
                <a:cs typeface="Arial" panose="020B0604020202020204" pitchFamily="34" charset="0"/>
              </a:rPr>
              <a:t>ReLU</a:t>
            </a:r>
            <a:endParaRPr lang="en-US" sz="28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ECB91C7-D2F7-9B35-7634-D08B07A7DC1D}"/>
                  </a:ext>
                </a:extLst>
              </p:cNvPr>
              <p:cNvSpPr txBox="1"/>
              <p:nvPr/>
            </p:nvSpPr>
            <p:spPr>
              <a:xfrm>
                <a:off x="7046333" y="4370854"/>
                <a:ext cx="2808846" cy="8238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𝑔</m:t>
                      </m:r>
                      <m:d>
                        <m:dPr>
                          <m:ctrlPr>
                            <a:rPr lang="en-US" sz="2400" i="1">
                              <a:latin typeface="Cambria Math" panose="02040503050406030204" pitchFamily="18" charset="0"/>
                            </a:rPr>
                          </m:ctrlPr>
                        </m:dPr>
                        <m:e>
                          <m:r>
                            <a:rPr lang="en-US" sz="2400" i="1">
                              <a:latin typeface="Cambria Math" panose="02040503050406030204" pitchFamily="18" charset="0"/>
                            </a:rPr>
                            <m:t>𝑍</m:t>
                          </m:r>
                        </m:e>
                      </m:d>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eqArr>
                            <m:eqArrPr>
                              <m:ctrlPr>
                                <a:rPr lang="en-US" sz="2400" i="1">
                                  <a:latin typeface="Cambria Math" panose="02040503050406030204" pitchFamily="18" charset="0"/>
                                </a:rPr>
                              </m:ctrlPr>
                            </m:eqArrPr>
                            <m:e>
                              <m:r>
                                <a:rPr lang="en-US" sz="2400" i="1">
                                  <a:latin typeface="Cambria Math" panose="02040503050406030204" pitchFamily="18" charset="0"/>
                                </a:rPr>
                                <m:t>𝑍</m:t>
                              </m:r>
                              <m:r>
                                <a:rPr lang="en-US" sz="2400" i="1">
                                  <a:latin typeface="Cambria Math" panose="02040503050406030204" pitchFamily="18" charset="0"/>
                                </a:rPr>
                                <m:t> </m:t>
                              </m:r>
                              <m:r>
                                <a:rPr lang="en-US" sz="2400" i="1">
                                  <a:latin typeface="Cambria Math" panose="02040503050406030204" pitchFamily="18" charset="0"/>
                                </a:rPr>
                                <m:t>𝑖𝑓</m:t>
                              </m:r>
                              <m:r>
                                <a:rPr lang="en-US" sz="2400" i="1">
                                  <a:latin typeface="Cambria Math" panose="02040503050406030204" pitchFamily="18" charset="0"/>
                                </a:rPr>
                                <m:t> </m:t>
                              </m:r>
                              <m:r>
                                <a:rPr lang="en-US" sz="2400" i="1">
                                  <a:latin typeface="Cambria Math" panose="02040503050406030204" pitchFamily="18" charset="0"/>
                                </a:rPr>
                                <m:t>𝑍</m:t>
                              </m:r>
                              <m:r>
                                <a:rPr lang="en-US" sz="2400" i="1">
                                  <a:latin typeface="Cambria Math" panose="02040503050406030204" pitchFamily="18" charset="0"/>
                                </a:rPr>
                                <m:t>≥0</m:t>
                              </m:r>
                            </m:e>
                            <m:e>
                              <m:r>
                                <a:rPr lang="en-US" sz="2400" i="1" smtClean="0">
                                  <a:latin typeface="Cambria Math" panose="02040503050406030204" pitchFamily="18" charset="0"/>
                                  <a:ea typeface="Cambria Math" panose="02040503050406030204" pitchFamily="18" charset="0"/>
                                </a:rPr>
                                <m:t>𝛽</m:t>
                              </m:r>
                              <m:r>
                                <a:rPr lang="en-US" sz="2400" b="0" i="1" smtClean="0">
                                  <a:latin typeface="Cambria Math" panose="02040503050406030204" pitchFamily="18" charset="0"/>
                                  <a:ea typeface="Cambria Math" panose="02040503050406030204" pitchFamily="18" charset="0"/>
                                </a:rPr>
                                <m:t>𝑍</m:t>
                              </m:r>
                              <m:r>
                                <a:rPr lang="en-US" sz="2400" i="1">
                                  <a:latin typeface="Cambria Math" panose="02040503050406030204" pitchFamily="18" charset="0"/>
                                </a:rPr>
                                <m:t> </m:t>
                              </m:r>
                              <m:r>
                                <a:rPr lang="en-US" sz="2400" i="1">
                                  <a:latin typeface="Cambria Math" panose="02040503050406030204" pitchFamily="18" charset="0"/>
                                </a:rPr>
                                <m:t>𝑖𝑓</m:t>
                              </m:r>
                              <m:r>
                                <a:rPr lang="en-US" sz="2400" i="1">
                                  <a:latin typeface="Cambria Math" panose="02040503050406030204" pitchFamily="18" charset="0"/>
                                </a:rPr>
                                <m:t> </m:t>
                              </m:r>
                              <m:r>
                                <a:rPr lang="en-US" sz="2400" i="1">
                                  <a:latin typeface="Cambria Math" panose="02040503050406030204" pitchFamily="18" charset="0"/>
                                </a:rPr>
                                <m:t>𝑍</m:t>
                              </m:r>
                              <m:r>
                                <a:rPr lang="en-US" sz="2400" i="1">
                                  <a:latin typeface="Cambria Math" panose="02040503050406030204" pitchFamily="18" charset="0"/>
                                </a:rPr>
                                <m:t>&lt;0</m:t>
                              </m:r>
                            </m:e>
                          </m:eqArr>
                        </m:e>
                      </m:d>
                    </m:oMath>
                  </m:oMathPara>
                </a14:m>
                <a:endParaRPr lang="en-GB" sz="2400" dirty="0">
                  <a:latin typeface="Candara" panose="020E0502030303020204" pitchFamily="34" charset="0"/>
                </a:endParaRPr>
              </a:p>
            </p:txBody>
          </p:sp>
        </mc:Choice>
        <mc:Fallback xmlns="">
          <p:sp>
            <p:nvSpPr>
              <p:cNvPr id="15" name="TextBox 14">
                <a:extLst>
                  <a:ext uri="{FF2B5EF4-FFF2-40B4-BE49-F238E27FC236}">
                    <a16:creationId xmlns:a16="http://schemas.microsoft.com/office/drawing/2014/main" id="{CECB91C7-D2F7-9B35-7634-D08B07A7DC1D}"/>
                  </a:ext>
                </a:extLst>
              </p:cNvPr>
              <p:cNvSpPr txBox="1">
                <a:spLocks noRot="1" noChangeAspect="1" noMove="1" noResize="1" noEditPoints="1" noAdjustHandles="1" noChangeArrowheads="1" noChangeShapeType="1" noTextEdit="1"/>
              </p:cNvSpPr>
              <p:nvPr/>
            </p:nvSpPr>
            <p:spPr>
              <a:xfrm>
                <a:off x="7046333" y="4370854"/>
                <a:ext cx="2808846" cy="823815"/>
              </a:xfrm>
              <a:prstGeom prst="rect">
                <a:avLst/>
              </a:prstGeom>
              <a:blipFill>
                <a:blip r:embed="rId4"/>
                <a:stretch>
                  <a:fillRect/>
                </a:stretch>
              </a:blipFill>
            </p:spPr>
            <p:txBody>
              <a:bodyPr/>
              <a:lstStyle/>
              <a:p>
                <a:r>
                  <a:rPr lang="en-GB">
                    <a:noFill/>
                  </a:rPr>
                  <a:t> </a:t>
                </a:r>
              </a:p>
            </p:txBody>
          </p:sp>
        </mc:Fallback>
      </mc:AlternateContent>
      <p:pic>
        <p:nvPicPr>
          <p:cNvPr id="5" name="Picture 4">
            <a:extLst>
              <a:ext uri="{FF2B5EF4-FFF2-40B4-BE49-F238E27FC236}">
                <a16:creationId xmlns:a16="http://schemas.microsoft.com/office/drawing/2014/main" id="{EB532796-B03E-27F8-0961-22355074339A}"/>
              </a:ext>
            </a:extLst>
          </p:cNvPr>
          <p:cNvPicPr>
            <a:picLocks noChangeAspect="1"/>
          </p:cNvPicPr>
          <p:nvPr/>
        </p:nvPicPr>
        <p:blipFill rotWithShape="1">
          <a:blip r:embed="rId5"/>
          <a:srcRect r="4957"/>
          <a:stretch/>
        </p:blipFill>
        <p:spPr>
          <a:xfrm>
            <a:off x="880200" y="1655828"/>
            <a:ext cx="4758600" cy="2728196"/>
          </a:xfrm>
          <a:prstGeom prst="rect">
            <a:avLst/>
          </a:prstGeom>
        </p:spPr>
      </p:pic>
      <p:pic>
        <p:nvPicPr>
          <p:cNvPr id="10" name="Picture 9">
            <a:extLst>
              <a:ext uri="{FF2B5EF4-FFF2-40B4-BE49-F238E27FC236}">
                <a16:creationId xmlns:a16="http://schemas.microsoft.com/office/drawing/2014/main" id="{49A618D0-E802-ADE8-17D6-C987497BF93F}"/>
              </a:ext>
            </a:extLst>
          </p:cNvPr>
          <p:cNvPicPr>
            <a:picLocks noChangeAspect="1"/>
          </p:cNvPicPr>
          <p:nvPr/>
        </p:nvPicPr>
        <p:blipFill>
          <a:blip r:embed="rId6"/>
          <a:stretch>
            <a:fillRect/>
          </a:stretch>
        </p:blipFill>
        <p:spPr>
          <a:xfrm>
            <a:off x="6004334" y="1775750"/>
            <a:ext cx="5212532" cy="2644369"/>
          </a:xfrm>
          <a:prstGeom prst="rect">
            <a:avLst/>
          </a:prstGeom>
        </p:spPr>
      </p:pic>
      <p:sp>
        <p:nvSpPr>
          <p:cNvPr id="16" name="Rectangle 15">
            <a:extLst>
              <a:ext uri="{FF2B5EF4-FFF2-40B4-BE49-F238E27FC236}">
                <a16:creationId xmlns:a16="http://schemas.microsoft.com/office/drawing/2014/main" id="{7E8D32D6-D746-EFEF-AA20-4807771FF8AD}"/>
              </a:ext>
            </a:extLst>
          </p:cNvPr>
          <p:cNvSpPr/>
          <p:nvPr/>
        </p:nvSpPr>
        <p:spPr>
          <a:xfrm>
            <a:off x="9657455" y="2872288"/>
            <a:ext cx="1559411" cy="673769"/>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b="1" dirty="0">
              <a:solidFill>
                <a:sysClr val="windowText" lastClr="000000"/>
              </a:solidFill>
            </a:endParaRPr>
          </a:p>
        </p:txBody>
      </p:sp>
      <p:sp>
        <p:nvSpPr>
          <p:cNvPr id="17" name="Rectangle 16">
            <a:extLst>
              <a:ext uri="{FF2B5EF4-FFF2-40B4-BE49-F238E27FC236}">
                <a16:creationId xmlns:a16="http://schemas.microsoft.com/office/drawing/2014/main" id="{C8646A0F-EA16-9A79-D4A2-CC6D3C8C0740}"/>
              </a:ext>
            </a:extLst>
          </p:cNvPr>
          <p:cNvSpPr/>
          <p:nvPr/>
        </p:nvSpPr>
        <p:spPr>
          <a:xfrm>
            <a:off x="9855179" y="3309318"/>
            <a:ext cx="1559411" cy="673769"/>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b="1" dirty="0">
              <a:solidFill>
                <a:sysClr val="windowText" lastClr="000000"/>
              </a:solidFill>
            </a:endParaRPr>
          </a:p>
        </p:txBody>
      </p:sp>
      <p:sp>
        <p:nvSpPr>
          <p:cNvPr id="20" name="Rectangle 19">
            <a:extLst>
              <a:ext uri="{FF2B5EF4-FFF2-40B4-BE49-F238E27FC236}">
                <a16:creationId xmlns:a16="http://schemas.microsoft.com/office/drawing/2014/main" id="{E9DFBCB2-08AD-5666-DF19-0A0693E3417C}"/>
              </a:ext>
            </a:extLst>
          </p:cNvPr>
          <p:cNvSpPr/>
          <p:nvPr/>
        </p:nvSpPr>
        <p:spPr>
          <a:xfrm>
            <a:off x="10221345" y="2454083"/>
            <a:ext cx="1559411" cy="673769"/>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b="1" dirty="0">
              <a:solidFill>
                <a:sysClr val="windowText" lastClr="000000"/>
              </a:solidFill>
            </a:endParaRPr>
          </a:p>
        </p:txBody>
      </p:sp>
      <p:sp>
        <p:nvSpPr>
          <p:cNvPr id="21" name="Rectangle 20">
            <a:extLst>
              <a:ext uri="{FF2B5EF4-FFF2-40B4-BE49-F238E27FC236}">
                <a16:creationId xmlns:a16="http://schemas.microsoft.com/office/drawing/2014/main" id="{6FF56DE1-149F-7916-2EE2-D4BB08A4D241}"/>
              </a:ext>
            </a:extLst>
          </p:cNvPr>
          <p:cNvSpPr/>
          <p:nvPr/>
        </p:nvSpPr>
        <p:spPr>
          <a:xfrm>
            <a:off x="7387389" y="4236679"/>
            <a:ext cx="3085572" cy="208712"/>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b="1" dirty="0">
              <a:solidFill>
                <a:sysClr val="windowText" lastClr="000000"/>
              </a:solidFill>
            </a:endParaRPr>
          </a:p>
        </p:txBody>
      </p:sp>
      <p:sp>
        <p:nvSpPr>
          <p:cNvPr id="22" name="Rectangle 21">
            <a:extLst>
              <a:ext uri="{FF2B5EF4-FFF2-40B4-BE49-F238E27FC236}">
                <a16:creationId xmlns:a16="http://schemas.microsoft.com/office/drawing/2014/main" id="{43884567-7A41-6A30-60D6-FC5796ACE779}"/>
              </a:ext>
            </a:extLst>
          </p:cNvPr>
          <p:cNvSpPr/>
          <p:nvPr/>
        </p:nvSpPr>
        <p:spPr>
          <a:xfrm>
            <a:off x="10555382" y="3920449"/>
            <a:ext cx="115303" cy="450405"/>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b="1" dirty="0">
              <a:solidFill>
                <a:sysClr val="windowText" lastClr="000000"/>
              </a:solidFill>
            </a:endParaRPr>
          </a:p>
        </p:txBody>
      </p:sp>
      <p:sp>
        <p:nvSpPr>
          <p:cNvPr id="23" name="Rectangle 22">
            <a:extLst>
              <a:ext uri="{FF2B5EF4-FFF2-40B4-BE49-F238E27FC236}">
                <a16:creationId xmlns:a16="http://schemas.microsoft.com/office/drawing/2014/main" id="{2F5246A0-D43E-E476-95F9-9806D9F1A8C2}"/>
              </a:ext>
            </a:extLst>
          </p:cNvPr>
          <p:cNvSpPr/>
          <p:nvPr/>
        </p:nvSpPr>
        <p:spPr>
          <a:xfrm>
            <a:off x="6365704" y="4323937"/>
            <a:ext cx="1278837" cy="77857"/>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b="1" dirty="0">
              <a:solidFill>
                <a:sysClr val="windowText" lastClr="000000"/>
              </a:solidFill>
            </a:endParaRPr>
          </a:p>
        </p:txBody>
      </p:sp>
      <p:sp>
        <p:nvSpPr>
          <p:cNvPr id="24" name="TextBox 23">
            <a:extLst>
              <a:ext uri="{FF2B5EF4-FFF2-40B4-BE49-F238E27FC236}">
                <a16:creationId xmlns:a16="http://schemas.microsoft.com/office/drawing/2014/main" id="{97944A5D-8C50-3273-53DC-A515A606C625}"/>
              </a:ext>
            </a:extLst>
          </p:cNvPr>
          <p:cNvSpPr txBox="1"/>
          <p:nvPr/>
        </p:nvSpPr>
        <p:spPr>
          <a:xfrm>
            <a:off x="644213" y="5274011"/>
            <a:ext cx="5230574" cy="400110"/>
          </a:xfrm>
          <a:prstGeom prst="rect">
            <a:avLst/>
          </a:prstGeom>
          <a:noFill/>
        </p:spPr>
        <p:txBody>
          <a:bodyPr wrap="square" rtlCol="0">
            <a:spAutoFit/>
          </a:bodyPr>
          <a:lstStyle/>
          <a:p>
            <a:pPr algn="l"/>
            <a:r>
              <a:rPr lang="en-US" sz="2000" b="1" dirty="0">
                <a:latin typeface="Arial" panose="020B0604020202020204" pitchFamily="34" charset="0"/>
                <a:cs typeface="Arial" panose="020B0604020202020204" pitchFamily="34" charset="0"/>
              </a:rPr>
              <a:t>When in doubt, use </a:t>
            </a:r>
            <a:r>
              <a:rPr lang="en-US" sz="2000" b="1" dirty="0" err="1">
                <a:latin typeface="Arial" panose="020B0604020202020204" pitchFamily="34" charset="0"/>
                <a:cs typeface="Arial" panose="020B0604020202020204" pitchFamily="34" charset="0"/>
              </a:rPr>
              <a:t>ReLU</a:t>
            </a:r>
            <a:endParaRPr lang="en-US" sz="2000" b="1" dirty="0">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E4FA3F86-140D-24B6-BF5B-1DD5D97BC45F}"/>
              </a:ext>
            </a:extLst>
          </p:cNvPr>
          <p:cNvSpPr txBox="1"/>
          <p:nvPr/>
        </p:nvSpPr>
        <p:spPr>
          <a:xfrm>
            <a:off x="644213" y="5670799"/>
            <a:ext cx="5230574" cy="707886"/>
          </a:xfrm>
          <a:prstGeom prst="rect">
            <a:avLst/>
          </a:prstGeom>
          <a:noFill/>
        </p:spPr>
        <p:txBody>
          <a:bodyPr wrap="square" rtlCol="0">
            <a:spAutoFit/>
          </a:bodyPr>
          <a:lstStyle/>
          <a:p>
            <a:pPr algn="l"/>
            <a:r>
              <a:rPr lang="en-US" sz="2000" dirty="0">
                <a:latin typeface="Arial" panose="020B0604020202020204" pitchFamily="34" charset="0"/>
                <a:cs typeface="Arial" panose="020B0604020202020204" pitchFamily="34" charset="0"/>
              </a:rPr>
              <a:t>Easy to implement, closest to how a Neuron actually works</a:t>
            </a:r>
          </a:p>
        </p:txBody>
      </p:sp>
      <p:sp>
        <p:nvSpPr>
          <p:cNvPr id="26" name="TextBox 25">
            <a:extLst>
              <a:ext uri="{FF2B5EF4-FFF2-40B4-BE49-F238E27FC236}">
                <a16:creationId xmlns:a16="http://schemas.microsoft.com/office/drawing/2014/main" id="{1E5F0C90-312E-02BC-EE5C-99477A4AC2D9}"/>
              </a:ext>
            </a:extLst>
          </p:cNvPr>
          <p:cNvSpPr txBox="1"/>
          <p:nvPr/>
        </p:nvSpPr>
        <p:spPr>
          <a:xfrm>
            <a:off x="6365704" y="5270656"/>
            <a:ext cx="5230574" cy="400110"/>
          </a:xfrm>
          <a:prstGeom prst="rect">
            <a:avLst/>
          </a:prstGeom>
          <a:noFill/>
        </p:spPr>
        <p:txBody>
          <a:bodyPr wrap="square" rtlCol="0">
            <a:spAutoFit/>
          </a:bodyPr>
          <a:lstStyle/>
          <a:p>
            <a:pPr algn="l"/>
            <a:r>
              <a:rPr lang="en-US" sz="2000" dirty="0">
                <a:latin typeface="Arial" panose="020B0604020202020204" pitchFamily="34" charset="0"/>
                <a:cs typeface="Arial" panose="020B0604020202020204" pitchFamily="34" charset="0"/>
              </a:rPr>
              <a:t>Tends to perform better than just </a:t>
            </a:r>
            <a:r>
              <a:rPr lang="en-US" sz="2000" dirty="0" err="1">
                <a:latin typeface="Arial" panose="020B0604020202020204" pitchFamily="34" charset="0"/>
                <a:cs typeface="Arial" panose="020B0604020202020204" pitchFamily="34" charset="0"/>
              </a:rPr>
              <a:t>ReLU</a:t>
            </a:r>
            <a:endParaRPr lang="en-US" sz="2000" dirty="0">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BF7B9E5C-E524-8DDC-B0F2-79AA11594D3E}"/>
              </a:ext>
            </a:extLst>
          </p:cNvPr>
          <p:cNvSpPr txBox="1"/>
          <p:nvPr/>
        </p:nvSpPr>
        <p:spPr>
          <a:xfrm>
            <a:off x="6365704" y="5680198"/>
            <a:ext cx="5230574" cy="400110"/>
          </a:xfrm>
          <a:prstGeom prst="rect">
            <a:avLst/>
          </a:prstGeom>
          <a:noFill/>
        </p:spPr>
        <p:txBody>
          <a:bodyPr wrap="square" rtlCol="0">
            <a:spAutoFit/>
          </a:bodyPr>
          <a:lstStyle/>
          <a:p>
            <a:pPr algn="l"/>
            <a:r>
              <a:rPr lang="en-US" sz="2000" dirty="0">
                <a:latin typeface="Arial" panose="020B0604020202020204" pitchFamily="34" charset="0"/>
                <a:cs typeface="Arial" panose="020B0604020202020204" pitchFamily="34" charset="0"/>
              </a:rPr>
              <a:t>But 1 more hyperparameter to tune</a:t>
            </a:r>
          </a:p>
        </p:txBody>
      </p:sp>
    </p:spTree>
    <p:extLst>
      <p:ext uri="{BB962C8B-B14F-4D97-AF65-F5344CB8AC3E}">
        <p14:creationId xmlns:p14="http://schemas.microsoft.com/office/powerpoint/2010/main" val="464774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24" grpId="0"/>
      <p:bldP spid="25" grpId="0"/>
      <p:bldP spid="26" grpId="0"/>
      <p:bldP spid="2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A505F53-B09A-884B-A1C9-CA4280CFF840}"/>
              </a:ext>
            </a:extLst>
          </p:cNvPr>
          <p:cNvSpPr>
            <a:spLocks noGrp="1"/>
          </p:cNvSpPr>
          <p:nvPr>
            <p:ph type="sldNum" sz="quarter" idx="12"/>
          </p:nvPr>
        </p:nvSpPr>
        <p:spPr/>
        <p:txBody>
          <a:bodyPr/>
          <a:lstStyle/>
          <a:p>
            <a:fld id="{606299B1-918B-9046-9AD3-7EA6D41A1C46}" type="slidenum">
              <a:rPr lang="en-US" smtClean="0"/>
              <a:pPr/>
              <a:t>49</a:t>
            </a:fld>
            <a:endParaRPr lang="en-US"/>
          </a:p>
        </p:txBody>
      </p:sp>
      <p:sp>
        <p:nvSpPr>
          <p:cNvPr id="4" name="TextBox 3">
            <a:extLst>
              <a:ext uri="{FF2B5EF4-FFF2-40B4-BE49-F238E27FC236}">
                <a16:creationId xmlns:a16="http://schemas.microsoft.com/office/drawing/2014/main" id="{FEDA0557-5455-454B-8F4A-0A89219BDDB1}"/>
              </a:ext>
            </a:extLst>
          </p:cNvPr>
          <p:cNvSpPr txBox="1"/>
          <p:nvPr/>
        </p:nvSpPr>
        <p:spPr>
          <a:xfrm>
            <a:off x="4702830" y="3044279"/>
            <a:ext cx="2786340" cy="769441"/>
          </a:xfrm>
          <a:prstGeom prst="rect">
            <a:avLst/>
          </a:prstGeom>
          <a:noFill/>
        </p:spPr>
        <p:txBody>
          <a:bodyPr wrap="none" rtlCol="0">
            <a:spAutoFit/>
          </a:bodyPr>
          <a:lstStyle/>
          <a:p>
            <a:pPr algn="l"/>
            <a:r>
              <a:rPr lang="en-US" sz="4400">
                <a:latin typeface="Candara" panose="020E0502030303020204" pitchFamily="34" charset="0"/>
              </a:rPr>
              <a:t>Questions?</a:t>
            </a:r>
          </a:p>
        </p:txBody>
      </p:sp>
    </p:spTree>
    <p:extLst>
      <p:ext uri="{BB962C8B-B14F-4D97-AF65-F5344CB8AC3E}">
        <p14:creationId xmlns:p14="http://schemas.microsoft.com/office/powerpoint/2010/main" val="4159701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0D4F12A-6EBC-9D7C-8D80-A1CB57BFA3F1}"/>
              </a:ext>
            </a:extLst>
          </p:cNvPr>
          <p:cNvSpPr>
            <a:spLocks noGrp="1"/>
          </p:cNvSpPr>
          <p:nvPr>
            <p:ph type="title"/>
          </p:nvPr>
        </p:nvSpPr>
        <p:spPr/>
        <p:txBody>
          <a:bodyPr>
            <a:normAutofit fontScale="90000"/>
          </a:bodyPr>
          <a:lstStyle/>
          <a:p>
            <a:r>
              <a:rPr lang="en-US" dirty="0"/>
              <a:t>Why are they called Neural Networks?</a:t>
            </a:r>
          </a:p>
        </p:txBody>
      </p:sp>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5</a:t>
            </a:fld>
            <a:endParaRPr lang="en-US" dirty="0">
              <a:solidFill>
                <a:schemeClr val="tx1">
                  <a:lumMod val="75000"/>
                </a:schemeClr>
              </a:solidFill>
              <a:latin typeface="Euphemia" panose="020B0503040102020104" pitchFamily="34" charset="0"/>
            </a:endParaRPr>
          </a:p>
        </p:txBody>
      </p:sp>
      <p:sp>
        <p:nvSpPr>
          <p:cNvPr id="12" name="TextBox 2">
            <a:extLst>
              <a:ext uri="{FF2B5EF4-FFF2-40B4-BE49-F238E27FC236}">
                <a16:creationId xmlns:a16="http://schemas.microsoft.com/office/drawing/2014/main" id="{A7347F02-861B-1E0C-4C6D-9569D527E682}"/>
              </a:ext>
            </a:extLst>
          </p:cNvPr>
          <p:cNvSpPr txBox="1"/>
          <p:nvPr/>
        </p:nvSpPr>
        <p:spPr>
          <a:xfrm>
            <a:off x="0" y="6512209"/>
            <a:ext cx="9605894" cy="24622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000" dirty="0">
                <a:solidFill>
                  <a:schemeClr val="tx1">
                    <a:lumMod val="65000"/>
                  </a:schemeClr>
                </a:solidFill>
                <a:latin typeface="Euphemia" panose="020B0503040102020104" pitchFamily="34" charset="0"/>
                <a:ea typeface="Assistant Light"/>
                <a:cs typeface="Assistant Light"/>
                <a:sym typeface="Assistant Light"/>
              </a:rPr>
              <a:t>Credit: </a:t>
            </a:r>
            <a:r>
              <a:rPr lang="en-GB" sz="1000" dirty="0">
                <a:solidFill>
                  <a:schemeClr val="tx1">
                    <a:lumMod val="65000"/>
                  </a:schemeClr>
                </a:solidFill>
                <a:latin typeface="Euphemia" panose="020B0503040102020104" pitchFamily="34" charset="0"/>
                <a:ea typeface="Assistant Light"/>
                <a:cs typeface="Assistant Light"/>
                <a:sym typeface="Assistant Light"/>
                <a:hlinkClick r:id="rId3"/>
              </a:rPr>
              <a:t>https://charchithowitzer.medium.com/matrix-multiplication-why-is-it-a-big-deal-cc8ef7490008</a:t>
            </a:r>
            <a:r>
              <a:rPr lang="en-GB" sz="1000" dirty="0">
                <a:solidFill>
                  <a:schemeClr val="tx1">
                    <a:lumMod val="65000"/>
                  </a:schemeClr>
                </a:solidFill>
                <a:latin typeface="Euphemia" panose="020B0503040102020104" pitchFamily="34" charset="0"/>
                <a:ea typeface="Assistant Light"/>
                <a:cs typeface="Assistant Light"/>
                <a:sym typeface="Assistant Light"/>
              </a:rPr>
              <a:t> </a:t>
            </a:r>
          </a:p>
        </p:txBody>
      </p:sp>
      <p:sp>
        <p:nvSpPr>
          <p:cNvPr id="5" name="Content Placeholder 2">
            <a:extLst>
              <a:ext uri="{FF2B5EF4-FFF2-40B4-BE49-F238E27FC236}">
                <a16:creationId xmlns:a16="http://schemas.microsoft.com/office/drawing/2014/main" id="{694E0948-6FCC-5143-372F-4C6A7C79CF67}"/>
              </a:ext>
            </a:extLst>
          </p:cNvPr>
          <p:cNvSpPr txBox="1">
            <a:spLocks/>
          </p:cNvSpPr>
          <p:nvPr/>
        </p:nvSpPr>
        <p:spPr>
          <a:xfrm>
            <a:off x="540000" y="1514741"/>
            <a:ext cx="11085971" cy="1989702"/>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Mimics the human brain (not exactly!)</a:t>
            </a:r>
          </a:p>
          <a:p>
            <a:r>
              <a:rPr lang="en-US" sz="2000" dirty="0"/>
              <a:t>Output signals from other neurons as the input</a:t>
            </a:r>
          </a:p>
          <a:p>
            <a:r>
              <a:rPr lang="en-US" sz="2000" dirty="0"/>
              <a:t>Each signal has a different “weighting”</a:t>
            </a:r>
          </a:p>
          <a:p>
            <a:r>
              <a:rPr lang="en-US" sz="2000" dirty="0"/>
              <a:t>If signal is above some threshold value, it is “activated.”</a:t>
            </a:r>
          </a:p>
        </p:txBody>
      </p:sp>
      <p:pic>
        <p:nvPicPr>
          <p:cNvPr id="2050" name="Picture 2" descr="Applied Deep Learning - Part 1: Artificial Neural Networks | by Arden  Dertat | Towards Data Science">
            <a:extLst>
              <a:ext uri="{FF2B5EF4-FFF2-40B4-BE49-F238E27FC236}">
                <a16:creationId xmlns:a16="http://schemas.microsoft.com/office/drawing/2014/main" id="{2EA14CBB-4462-C4CE-6DC5-BBDA53CDE9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6093" y="3588623"/>
            <a:ext cx="4345869" cy="283940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he differences between Artificial and Biological Neural Networks | by  Richard Nagyfi | Towards Data Science">
            <a:extLst>
              <a:ext uri="{FF2B5EF4-FFF2-40B4-BE49-F238E27FC236}">
                <a16:creationId xmlns:a16="http://schemas.microsoft.com/office/drawing/2014/main" id="{861292B9-9D40-328C-6B4D-FBEDB6EFEC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96240" y="3439015"/>
            <a:ext cx="3471018" cy="2839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0506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0D4F12A-6EBC-9D7C-8D80-A1CB57BFA3F1}"/>
              </a:ext>
            </a:extLst>
          </p:cNvPr>
          <p:cNvSpPr>
            <a:spLocks noGrp="1"/>
          </p:cNvSpPr>
          <p:nvPr>
            <p:ph type="title"/>
          </p:nvPr>
        </p:nvSpPr>
        <p:spPr/>
        <p:txBody>
          <a:bodyPr>
            <a:normAutofit/>
          </a:bodyPr>
          <a:lstStyle/>
          <a:p>
            <a:r>
              <a:rPr lang="en-US" dirty="0"/>
              <a:t>Some Notation</a:t>
            </a:r>
          </a:p>
        </p:txBody>
      </p:sp>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6</a:t>
            </a:fld>
            <a:endParaRPr lang="en-US" dirty="0">
              <a:solidFill>
                <a:schemeClr val="tx1">
                  <a:lumMod val="75000"/>
                </a:schemeClr>
              </a:solidFill>
              <a:latin typeface="Euphemia" panose="020B0503040102020104" pitchFamily="34" charset="0"/>
            </a:endParaRPr>
          </a:p>
        </p:txBody>
      </p:sp>
      <p:sp>
        <p:nvSpPr>
          <p:cNvPr id="12" name="TextBox 2">
            <a:extLst>
              <a:ext uri="{FF2B5EF4-FFF2-40B4-BE49-F238E27FC236}">
                <a16:creationId xmlns:a16="http://schemas.microsoft.com/office/drawing/2014/main" id="{A7347F02-861B-1E0C-4C6D-9569D527E682}"/>
              </a:ext>
            </a:extLst>
          </p:cNvPr>
          <p:cNvSpPr txBox="1"/>
          <p:nvPr/>
        </p:nvSpPr>
        <p:spPr>
          <a:xfrm>
            <a:off x="0" y="6512209"/>
            <a:ext cx="9605894" cy="24622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000">
                <a:solidFill>
                  <a:schemeClr val="tx1">
                    <a:lumMod val="65000"/>
                  </a:schemeClr>
                </a:solidFill>
                <a:latin typeface="Euphemia" panose="020B0503040102020104" pitchFamily="34" charset="0"/>
                <a:ea typeface="Assistant Light"/>
                <a:cs typeface="Assistant Light"/>
                <a:sym typeface="Assistant Light"/>
              </a:rPr>
              <a:t>Credit: </a:t>
            </a:r>
            <a:r>
              <a:rPr lang="en-GB" sz="1000">
                <a:solidFill>
                  <a:schemeClr val="tx1">
                    <a:lumMod val="65000"/>
                  </a:schemeClr>
                </a:solidFill>
                <a:latin typeface="Euphemia" panose="020B0503040102020104" pitchFamily="34" charset="0"/>
                <a:ea typeface="Assistant Light"/>
                <a:cs typeface="Assistant Light"/>
                <a:sym typeface="Assistant Light"/>
                <a:hlinkClick r:id="rId3">
                  <a:extLst>
                    <a:ext uri="{A12FA001-AC4F-418D-AE19-62706E023703}">
                      <ahyp:hlinkClr xmlns:ahyp="http://schemas.microsoft.com/office/drawing/2018/hyperlinkcolor" val="tx"/>
                    </a:ext>
                  </a:extLst>
                </a:hlinkClick>
              </a:rPr>
              <a:t>https://medium.com/@marcellvollmer/how-to-make-it-simple-to-explain-ai-ml-dl-and-data-science-a49e54d54a12</a:t>
            </a:r>
            <a:r>
              <a:rPr lang="en-GB" sz="1000">
                <a:solidFill>
                  <a:schemeClr val="tx1">
                    <a:lumMod val="65000"/>
                  </a:schemeClr>
                </a:solidFill>
                <a:latin typeface="Euphemia" panose="020B0503040102020104" pitchFamily="34" charset="0"/>
                <a:ea typeface="Assistant Light"/>
                <a:cs typeface="Assistant Light"/>
                <a:sym typeface="Assistant Light"/>
              </a:rPr>
              <a:t> </a:t>
            </a:r>
          </a:p>
        </p:txBody>
      </p:sp>
      <p:pic>
        <p:nvPicPr>
          <p:cNvPr id="3" name="Picture 2" descr="Applied Deep Learning - Part 1: Artificial Neural Networks | by Arden  Dertat | Towards Data Science">
            <a:extLst>
              <a:ext uri="{FF2B5EF4-FFF2-40B4-BE49-F238E27FC236}">
                <a16:creationId xmlns:a16="http://schemas.microsoft.com/office/drawing/2014/main" id="{5FE9DCC4-1968-B752-3211-ED056C6518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2926" y="1415841"/>
            <a:ext cx="3807357" cy="248756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D13442D0-4077-FDED-45E4-6A1A4C7C60B8}"/>
                  </a:ext>
                </a:extLst>
              </p:cNvPr>
              <p:cNvSpPr txBox="1">
                <a:spLocks/>
              </p:cNvSpPr>
              <p:nvPr/>
            </p:nvSpPr>
            <p:spPr>
              <a:xfrm>
                <a:off x="6232425" y="1674144"/>
                <a:ext cx="5419575" cy="429971"/>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 Input, Label Matrix: </a:t>
                </a:r>
                <a14:m>
                  <m:oMath xmlns:m="http://schemas.openxmlformats.org/officeDocument/2006/math">
                    <m:r>
                      <a:rPr lang="en-GB" sz="2000" b="1" i="1" smtClean="0">
                        <a:latin typeface="Cambria Math" panose="02040503050406030204" pitchFamily="18" charset="0"/>
                      </a:rPr>
                      <m:t>𝑿</m:t>
                    </m:r>
                    <m:r>
                      <a:rPr lang="en-GB" sz="2000" b="1" i="1" smtClean="0">
                        <a:latin typeface="Cambria Math" panose="02040503050406030204" pitchFamily="18" charset="0"/>
                      </a:rPr>
                      <m:t>, </m:t>
                    </m:r>
                    <m:r>
                      <a:rPr lang="en-GB" sz="2000" b="1" i="1" smtClean="0">
                        <a:latin typeface="Cambria Math" panose="02040503050406030204" pitchFamily="18" charset="0"/>
                      </a:rPr>
                      <m:t>𝒀</m:t>
                    </m:r>
                  </m:oMath>
                </a14:m>
                <a:endParaRPr lang="en-US" sz="2000" b="1" dirty="0"/>
              </a:p>
            </p:txBody>
          </p:sp>
        </mc:Choice>
        <mc:Fallback xmlns="">
          <p:sp>
            <p:nvSpPr>
              <p:cNvPr id="4" name="Content Placeholder 2">
                <a:extLst>
                  <a:ext uri="{FF2B5EF4-FFF2-40B4-BE49-F238E27FC236}">
                    <a16:creationId xmlns:a16="http://schemas.microsoft.com/office/drawing/2014/main" id="{D13442D0-4077-FDED-45E4-6A1A4C7C60B8}"/>
                  </a:ext>
                </a:extLst>
              </p:cNvPr>
              <p:cNvSpPr txBox="1">
                <a:spLocks noRot="1" noChangeAspect="1" noMove="1" noResize="1" noEditPoints="1" noAdjustHandles="1" noChangeArrowheads="1" noChangeShapeType="1" noTextEdit="1"/>
              </p:cNvSpPr>
              <p:nvPr/>
            </p:nvSpPr>
            <p:spPr>
              <a:xfrm>
                <a:off x="6232425" y="1674144"/>
                <a:ext cx="5419575" cy="429971"/>
              </a:xfrm>
              <a:prstGeom prst="rect">
                <a:avLst/>
              </a:prstGeom>
              <a:blipFill>
                <a:blip r:embed="rId5"/>
                <a:stretch>
                  <a:fillRect l="-1012" b="-28571"/>
                </a:stretch>
              </a:blipFill>
            </p:spPr>
            <p:txBody>
              <a:bodyPr/>
              <a:lstStyle/>
              <a:p>
                <a:r>
                  <a:rPr lang="en-GB">
                    <a:noFill/>
                  </a:rPr>
                  <a:t> </a:t>
                </a:r>
              </a:p>
            </p:txBody>
          </p:sp>
        </mc:Fallback>
      </mc:AlternateContent>
      <p:sp>
        <p:nvSpPr>
          <p:cNvPr id="10" name="TextBox 9">
            <a:extLst>
              <a:ext uri="{FF2B5EF4-FFF2-40B4-BE49-F238E27FC236}">
                <a16:creationId xmlns:a16="http://schemas.microsoft.com/office/drawing/2014/main" id="{7E6E74AA-6878-105D-43BE-CB8256866A9F}"/>
              </a:ext>
            </a:extLst>
          </p:cNvPr>
          <p:cNvSpPr txBox="1"/>
          <p:nvPr/>
        </p:nvSpPr>
        <p:spPr>
          <a:xfrm>
            <a:off x="6232425" y="3014911"/>
            <a:ext cx="5419575" cy="400110"/>
          </a:xfrm>
          <a:prstGeom prst="rect">
            <a:avLst/>
          </a:prstGeom>
          <a:noFill/>
        </p:spPr>
        <p:txBody>
          <a:bodyPr wrap="square">
            <a:spAutoFit/>
          </a:bodyPr>
          <a:lstStyle/>
          <a:p>
            <a:pPr marL="342900" indent="-342900">
              <a:buFont typeface="Arial" panose="020B0604020202020204" pitchFamily="34" charset="0"/>
              <a:buChar char="•"/>
            </a:pPr>
            <a:r>
              <a:rPr lang="en-US" sz="2000" dirty="0"/>
              <a:t>Input Layer: Layer 0</a:t>
            </a:r>
          </a:p>
        </p:txBody>
      </p:sp>
      <p:sp>
        <p:nvSpPr>
          <p:cNvPr id="13" name="TextBox 12">
            <a:extLst>
              <a:ext uri="{FF2B5EF4-FFF2-40B4-BE49-F238E27FC236}">
                <a16:creationId xmlns:a16="http://schemas.microsoft.com/office/drawing/2014/main" id="{A489CF08-933E-7C4A-D6DB-D967A15CE84E}"/>
              </a:ext>
            </a:extLst>
          </p:cNvPr>
          <p:cNvSpPr txBox="1"/>
          <p:nvPr/>
        </p:nvSpPr>
        <p:spPr>
          <a:xfrm>
            <a:off x="6232425" y="2579067"/>
            <a:ext cx="5740589" cy="400110"/>
          </a:xfrm>
          <a:prstGeom prst="rect">
            <a:avLst/>
          </a:prstGeom>
          <a:noFill/>
        </p:spPr>
        <p:txBody>
          <a:bodyPr wrap="square">
            <a:spAutoFit/>
          </a:bodyPr>
          <a:lstStyle/>
          <a:p>
            <a:pPr marL="342900" indent="-342900">
              <a:buFont typeface="Arial" panose="020B0604020202020204" pitchFamily="34" charset="0"/>
              <a:buChar char="•"/>
            </a:pPr>
            <a:r>
              <a:rPr lang="en-US" sz="2000" dirty="0"/>
              <a:t>Number Of Layers: All layers excluding input</a:t>
            </a:r>
          </a:p>
        </p:txBody>
      </p:sp>
      <p:sp>
        <p:nvSpPr>
          <p:cNvPr id="17" name="TextBox 16">
            <a:extLst>
              <a:ext uri="{FF2B5EF4-FFF2-40B4-BE49-F238E27FC236}">
                <a16:creationId xmlns:a16="http://schemas.microsoft.com/office/drawing/2014/main" id="{61817C4A-5C39-EB79-F51E-677CC3B45D72}"/>
              </a:ext>
            </a:extLst>
          </p:cNvPr>
          <p:cNvSpPr txBox="1"/>
          <p:nvPr/>
        </p:nvSpPr>
        <p:spPr>
          <a:xfrm>
            <a:off x="6232425" y="3454918"/>
            <a:ext cx="5005846" cy="400110"/>
          </a:xfrm>
          <a:prstGeom prst="rect">
            <a:avLst/>
          </a:prstGeom>
          <a:noFill/>
        </p:spPr>
        <p:txBody>
          <a:bodyPr wrap="square">
            <a:spAutoFit/>
          </a:bodyPr>
          <a:lstStyle/>
          <a:p>
            <a:pPr marL="342900" indent="-342900">
              <a:buFont typeface="Arial" panose="020B0604020202020204" pitchFamily="34" charset="0"/>
              <a:buChar char="•"/>
            </a:pPr>
            <a:r>
              <a:rPr lang="en-US" sz="2000" b="1" dirty="0"/>
              <a:t>Number of examples: m</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33DBC18F-4986-483B-B386-7F74BC4A4A59}"/>
                  </a:ext>
                </a:extLst>
              </p:cNvPr>
              <p:cNvSpPr txBox="1"/>
              <p:nvPr/>
            </p:nvSpPr>
            <p:spPr>
              <a:xfrm>
                <a:off x="6239581" y="3898939"/>
                <a:ext cx="4890535" cy="424283"/>
              </a:xfrm>
              <a:prstGeom prst="rect">
                <a:avLst/>
              </a:prstGeom>
              <a:noFill/>
            </p:spPr>
            <p:txBody>
              <a:bodyPr wrap="square">
                <a:spAutoFit/>
              </a:bodyPr>
              <a:lstStyle/>
              <a:p>
                <a:pPr marL="342900" indent="-342900">
                  <a:buFont typeface="Arial" panose="020B0604020202020204" pitchFamily="34" charset="0"/>
                  <a:buChar char="•"/>
                </a:pPr>
                <a:r>
                  <a:rPr lang="en-US" sz="2000" dirty="0"/>
                  <a:t>Input, Label Size: </a:t>
                </a:r>
                <a14:m>
                  <m:oMath xmlns:m="http://schemas.openxmlformats.org/officeDocument/2006/math">
                    <m:sSub>
                      <m:sSubPr>
                        <m:ctrlPr>
                          <a:rPr lang="en-US" sz="2000" i="1" smtClean="0">
                            <a:latin typeface="Cambria Math" panose="02040503050406030204" pitchFamily="18" charset="0"/>
                          </a:rPr>
                        </m:ctrlPr>
                      </m:sSubPr>
                      <m:e>
                        <m:r>
                          <a:rPr lang="en-GB" sz="2000" b="0" i="1" smtClean="0">
                            <a:latin typeface="Cambria Math" panose="02040503050406030204" pitchFamily="18" charset="0"/>
                          </a:rPr>
                          <m:t>𝑛</m:t>
                        </m:r>
                      </m:e>
                      <m:sub>
                        <m:r>
                          <a:rPr lang="en-GB" sz="2000" b="0" i="1" smtClean="0">
                            <a:latin typeface="Cambria Math" panose="02040503050406030204" pitchFamily="18" charset="0"/>
                          </a:rPr>
                          <m:t>𝑥</m:t>
                        </m:r>
                      </m:sub>
                    </m:sSub>
                    <m:r>
                      <a:rPr lang="en-GB" sz="2000" b="0" i="0" smtClean="0">
                        <a:latin typeface="Cambria Math" panose="02040503050406030204" pitchFamily="18" charset="0"/>
                      </a:rPr>
                      <m:t>,</m:t>
                    </m:r>
                  </m:oMath>
                </a14:m>
                <a:r>
                  <a:rPr lang="en-US" sz="2000" dirty="0"/>
                  <a:t> </a:t>
                </a:r>
                <a14:m>
                  <m:oMath xmlns:m="http://schemas.openxmlformats.org/officeDocument/2006/math">
                    <m:sSub>
                      <m:sSubPr>
                        <m:ctrlPr>
                          <a:rPr lang="en-US" sz="2000" i="1" smtClean="0">
                            <a:latin typeface="Cambria Math" panose="02040503050406030204" pitchFamily="18" charset="0"/>
                          </a:rPr>
                        </m:ctrlPr>
                      </m:sSubPr>
                      <m:e>
                        <m:r>
                          <a:rPr lang="en-GB" sz="2000" i="1">
                            <a:latin typeface="Cambria Math" panose="02040503050406030204" pitchFamily="18" charset="0"/>
                          </a:rPr>
                          <m:t>𝑛</m:t>
                        </m:r>
                      </m:e>
                      <m:sub>
                        <m:r>
                          <a:rPr lang="en-GB" sz="2000" b="0" i="1" smtClean="0">
                            <a:latin typeface="Cambria Math" panose="02040503050406030204" pitchFamily="18" charset="0"/>
                          </a:rPr>
                          <m:t>𝑦</m:t>
                        </m:r>
                      </m:sub>
                    </m:sSub>
                  </m:oMath>
                </a14:m>
                <a:endParaRPr lang="en-US" sz="2000" dirty="0"/>
              </a:p>
            </p:txBody>
          </p:sp>
        </mc:Choice>
        <mc:Fallback xmlns="">
          <p:sp>
            <p:nvSpPr>
              <p:cNvPr id="19" name="TextBox 18">
                <a:extLst>
                  <a:ext uri="{FF2B5EF4-FFF2-40B4-BE49-F238E27FC236}">
                    <a16:creationId xmlns:a16="http://schemas.microsoft.com/office/drawing/2014/main" id="{33DBC18F-4986-483B-B386-7F74BC4A4A59}"/>
                  </a:ext>
                </a:extLst>
              </p:cNvPr>
              <p:cNvSpPr txBox="1">
                <a:spLocks noRot="1" noChangeAspect="1" noMove="1" noResize="1" noEditPoints="1" noAdjustHandles="1" noChangeArrowheads="1" noChangeShapeType="1" noTextEdit="1"/>
              </p:cNvSpPr>
              <p:nvPr/>
            </p:nvSpPr>
            <p:spPr>
              <a:xfrm>
                <a:off x="6239581" y="3898939"/>
                <a:ext cx="4890535" cy="424283"/>
              </a:xfrm>
              <a:prstGeom prst="rect">
                <a:avLst/>
              </a:prstGeom>
              <a:blipFill>
                <a:blip r:embed="rId6"/>
                <a:stretch>
                  <a:fillRect l="-1122" t="-8696" b="-20290"/>
                </a:stretch>
              </a:blipFill>
            </p:spPr>
            <p:txBody>
              <a:bodyPr/>
              <a:lstStyle/>
              <a:p>
                <a:r>
                  <a:rPr lang="en-GB">
                    <a:noFill/>
                  </a:rPr>
                  <a:t> </a:t>
                </a:r>
              </a:p>
            </p:txBody>
          </p:sp>
        </mc:Fallback>
      </mc:AlternateContent>
      <p:pic>
        <p:nvPicPr>
          <p:cNvPr id="29" name="Picture 28">
            <a:extLst>
              <a:ext uri="{FF2B5EF4-FFF2-40B4-BE49-F238E27FC236}">
                <a16:creationId xmlns:a16="http://schemas.microsoft.com/office/drawing/2014/main" id="{21CABBEF-804A-D0C7-78F6-5A5F99BB072B}"/>
              </a:ext>
            </a:extLst>
          </p:cNvPr>
          <p:cNvPicPr>
            <a:picLocks noChangeAspect="1"/>
          </p:cNvPicPr>
          <p:nvPr/>
        </p:nvPicPr>
        <p:blipFill>
          <a:blip r:embed="rId7"/>
          <a:stretch>
            <a:fillRect/>
          </a:stretch>
        </p:blipFill>
        <p:spPr>
          <a:xfrm>
            <a:off x="540000" y="4000776"/>
            <a:ext cx="5227889" cy="2357391"/>
          </a:xfrm>
          <a:prstGeom prst="rect">
            <a:avLst/>
          </a:prstGeom>
        </p:spPr>
      </p:pic>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2859367F-6DBE-1489-94E6-575A0B388D03}"/>
                  </a:ext>
                </a:extLst>
              </p:cNvPr>
              <p:cNvSpPr txBox="1"/>
              <p:nvPr/>
            </p:nvSpPr>
            <p:spPr>
              <a:xfrm>
                <a:off x="6239581" y="2141536"/>
                <a:ext cx="5740589" cy="400110"/>
              </a:xfrm>
              <a:prstGeom prst="rect">
                <a:avLst/>
              </a:prstGeom>
              <a:noFill/>
            </p:spPr>
            <p:txBody>
              <a:bodyPr wrap="square">
                <a:spAutoFit/>
              </a:bodyPr>
              <a:lstStyle/>
              <a:p>
                <a:pPr marL="342900" indent="-342900">
                  <a:buFont typeface="Arial" panose="020B0604020202020204" pitchFamily="34" charset="0"/>
                  <a:buChar char="•"/>
                </a:pPr>
                <a:r>
                  <a:rPr lang="en-US" sz="2000" b="1" dirty="0"/>
                  <a:t>Prediction Matrix: </a:t>
                </a:r>
                <a14:m>
                  <m:oMath xmlns:m="http://schemas.openxmlformats.org/officeDocument/2006/math">
                    <m:acc>
                      <m:accPr>
                        <m:chr m:val="̂"/>
                        <m:ctrlPr>
                          <a:rPr lang="en-US" sz="2000" b="1" i="1" smtClean="0">
                            <a:latin typeface="Cambria Math" panose="02040503050406030204" pitchFamily="18" charset="0"/>
                          </a:rPr>
                        </m:ctrlPr>
                      </m:accPr>
                      <m:e>
                        <m:r>
                          <a:rPr lang="en-GB" sz="2000" b="1" i="1" smtClean="0">
                            <a:latin typeface="Cambria Math" panose="02040503050406030204" pitchFamily="18" charset="0"/>
                          </a:rPr>
                          <m:t>𝒚</m:t>
                        </m:r>
                      </m:e>
                    </m:acc>
                  </m:oMath>
                </a14:m>
                <a:endParaRPr lang="en-US" sz="2000" b="1" dirty="0"/>
              </a:p>
            </p:txBody>
          </p:sp>
        </mc:Choice>
        <mc:Fallback xmlns="">
          <p:sp>
            <p:nvSpPr>
              <p:cNvPr id="30" name="TextBox 29">
                <a:extLst>
                  <a:ext uri="{FF2B5EF4-FFF2-40B4-BE49-F238E27FC236}">
                    <a16:creationId xmlns:a16="http://schemas.microsoft.com/office/drawing/2014/main" id="{2859367F-6DBE-1489-94E6-575A0B388D03}"/>
                  </a:ext>
                </a:extLst>
              </p:cNvPr>
              <p:cNvSpPr txBox="1">
                <a:spLocks noRot="1" noChangeAspect="1" noMove="1" noResize="1" noEditPoints="1" noAdjustHandles="1" noChangeArrowheads="1" noChangeShapeType="1" noTextEdit="1"/>
              </p:cNvSpPr>
              <p:nvPr/>
            </p:nvSpPr>
            <p:spPr>
              <a:xfrm>
                <a:off x="6239581" y="2141536"/>
                <a:ext cx="5740589" cy="400110"/>
              </a:xfrm>
              <a:prstGeom prst="rect">
                <a:avLst/>
              </a:prstGeom>
              <a:blipFill>
                <a:blip r:embed="rId8"/>
                <a:stretch>
                  <a:fillRect l="-956" t="-6061" b="-27273"/>
                </a:stretch>
              </a:blipFill>
            </p:spPr>
            <p:txBody>
              <a:bodyPr/>
              <a:lstStyle/>
              <a:p>
                <a:r>
                  <a:rPr lang="en-GB">
                    <a:noFill/>
                  </a:rPr>
                  <a:t> </a:t>
                </a:r>
              </a:p>
            </p:txBody>
          </p:sp>
        </mc:Fallback>
      </mc:AlternateContent>
    </p:spTree>
    <p:extLst>
      <p:ext uri="{BB962C8B-B14F-4D97-AF65-F5344CB8AC3E}">
        <p14:creationId xmlns:p14="http://schemas.microsoft.com/office/powerpoint/2010/main" val="1398237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7" grpId="0"/>
      <p:bldP spid="19" grpId="0"/>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0D4F12A-6EBC-9D7C-8D80-A1CB57BFA3F1}"/>
              </a:ext>
            </a:extLst>
          </p:cNvPr>
          <p:cNvSpPr>
            <a:spLocks noGrp="1"/>
          </p:cNvSpPr>
          <p:nvPr>
            <p:ph type="title"/>
          </p:nvPr>
        </p:nvSpPr>
        <p:spPr/>
        <p:txBody>
          <a:bodyPr>
            <a:normAutofit fontScale="90000"/>
          </a:bodyPr>
          <a:lstStyle/>
          <a:p>
            <a:r>
              <a:rPr lang="en-US" dirty="0"/>
              <a:t>Neural Networks: General Steps</a:t>
            </a:r>
          </a:p>
        </p:txBody>
      </p:sp>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7</a:t>
            </a:fld>
            <a:endParaRPr lang="en-US" dirty="0">
              <a:solidFill>
                <a:schemeClr val="tx1">
                  <a:lumMod val="75000"/>
                </a:schemeClr>
              </a:solidFill>
              <a:latin typeface="Euphemia" panose="020B0503040102020104" pitchFamily="34" charset="0"/>
            </a:endParaRPr>
          </a:p>
        </p:txBody>
      </p:sp>
      <p:grpSp>
        <p:nvGrpSpPr>
          <p:cNvPr id="3" name="Group 2">
            <a:extLst>
              <a:ext uri="{FF2B5EF4-FFF2-40B4-BE49-F238E27FC236}">
                <a16:creationId xmlns:a16="http://schemas.microsoft.com/office/drawing/2014/main" id="{473BC77B-9D3E-9B66-56D1-B266E346A120}"/>
              </a:ext>
            </a:extLst>
          </p:cNvPr>
          <p:cNvGrpSpPr/>
          <p:nvPr/>
        </p:nvGrpSpPr>
        <p:grpSpPr>
          <a:xfrm>
            <a:off x="1092002" y="2992738"/>
            <a:ext cx="3665639" cy="872524"/>
            <a:chOff x="550865" y="1849809"/>
            <a:chExt cx="3665639" cy="872524"/>
          </a:xfrm>
        </p:grpSpPr>
        <p:sp>
          <p:nvSpPr>
            <p:cNvPr id="4" name="Google Shape;4850;p43">
              <a:extLst>
                <a:ext uri="{FF2B5EF4-FFF2-40B4-BE49-F238E27FC236}">
                  <a16:creationId xmlns:a16="http://schemas.microsoft.com/office/drawing/2014/main" id="{977D2BE3-B5E5-BC47-1BEB-F65B932B27B8}"/>
                </a:ext>
              </a:extLst>
            </p:cNvPr>
            <p:cNvSpPr txBox="1">
              <a:spLocks/>
            </p:cNvSpPr>
            <p:nvPr/>
          </p:nvSpPr>
          <p:spPr>
            <a:xfrm>
              <a:off x="1900645" y="2144501"/>
              <a:ext cx="2315859" cy="28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3"/>
                </a:buClr>
                <a:buSzPts val="2500"/>
                <a:buFont typeface="Share Tech"/>
                <a:buNone/>
                <a:defRPr sz="22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2pPr>
              <a:lvl3pPr marR="0" lvl="2"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3pPr>
              <a:lvl4pPr marR="0" lvl="3"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4pPr>
              <a:lvl5pPr marR="0" lvl="4"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5pPr>
              <a:lvl6pPr marR="0" lvl="5"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6pPr>
              <a:lvl7pPr marR="0" lvl="6"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7pPr>
              <a:lvl8pPr marR="0" lvl="7"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8pPr>
              <a:lvl9pPr marR="0" lvl="8"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9pPr>
            </a:lstStyle>
            <a:p>
              <a:pPr>
                <a:defRPr/>
              </a:pPr>
              <a:r>
                <a:rPr lang="en-GB" kern="0" dirty="0">
                  <a:solidFill>
                    <a:schemeClr val="tx1"/>
                  </a:solidFill>
                  <a:latin typeface="Arial" panose="020B0604020202020204" pitchFamily="34" charset="0"/>
                  <a:cs typeface="Arial" panose="020B0604020202020204" pitchFamily="34" charset="0"/>
                </a:rPr>
                <a:t>Forward Propagation</a:t>
              </a:r>
              <a:endParaRPr lang="en-US" dirty="0">
                <a:solidFill>
                  <a:schemeClr val="tx1"/>
                </a:solidFill>
                <a:latin typeface="Arial" panose="020B0604020202020204" pitchFamily="34" charset="0"/>
                <a:cs typeface="Arial" panose="020B0604020202020204" pitchFamily="34" charset="0"/>
              </a:endParaRPr>
            </a:p>
          </p:txBody>
        </p:sp>
        <p:sp>
          <p:nvSpPr>
            <p:cNvPr id="5" name="Google Shape;4852;p43">
              <a:extLst>
                <a:ext uri="{FF2B5EF4-FFF2-40B4-BE49-F238E27FC236}">
                  <a16:creationId xmlns:a16="http://schemas.microsoft.com/office/drawing/2014/main" id="{AB970F79-1E66-732F-3194-87176C5F288F}"/>
                </a:ext>
              </a:extLst>
            </p:cNvPr>
            <p:cNvSpPr txBox="1">
              <a:spLocks/>
            </p:cNvSpPr>
            <p:nvPr/>
          </p:nvSpPr>
          <p:spPr>
            <a:xfrm>
              <a:off x="550865" y="1849809"/>
              <a:ext cx="1080000" cy="872524"/>
            </a:xfrm>
            <a:prstGeom prst="rect">
              <a:avLst/>
            </a:prstGeom>
            <a:noFill/>
            <a:ln w="9525" cap="flat" cmpd="sng">
              <a:solidFill>
                <a:schemeClr val="accent1">
                  <a:lumMod val="40000"/>
                  <a:lumOff val="60000"/>
                </a:schemeClr>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1pPr>
              <a:lvl2pPr marR="0" lvl="1"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2pPr>
              <a:lvl3pPr marR="0" lvl="2"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3pPr>
              <a:lvl4pPr marR="0" lvl="3"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4pPr>
              <a:lvl5pPr marR="0" lvl="4"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5pPr>
              <a:lvl6pPr marR="0" lvl="5"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6pPr>
              <a:lvl7pPr marR="0" lvl="6"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7pPr>
              <a:lvl8pPr marR="0" lvl="7"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8pPr>
              <a:lvl9pPr marR="0" lvl="8"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9pPr>
            </a:lstStyle>
            <a:p>
              <a:pPr marL="0" marR="0" lvl="0" indent="0" algn="ctr" defTabSz="914400" rtl="0" eaLnBrk="1" fontAlgn="auto" latinLnBrk="0" hangingPunct="1">
                <a:lnSpc>
                  <a:spcPct val="100000"/>
                </a:lnSpc>
                <a:spcBef>
                  <a:spcPts val="0"/>
                </a:spcBef>
                <a:spcAft>
                  <a:spcPts val="0"/>
                </a:spcAft>
                <a:buClr>
                  <a:srgbClr val="D789FF"/>
                </a:buClr>
                <a:buSzPts val="3600"/>
                <a:buFont typeface="Share Tech"/>
                <a:buNone/>
                <a:tabLst/>
                <a:defRPr/>
              </a:pPr>
              <a:r>
                <a:rPr kumimoji="0" lang="en" sz="5400" b="0" i="0" u="none" strike="noStrike" kern="0" cap="none" spc="0" normalizeH="0" baseline="0" noProof="0" dirty="0">
                  <a:ln>
                    <a:noFill/>
                  </a:ln>
                  <a:solidFill>
                    <a:schemeClr val="tx1"/>
                  </a:solidFill>
                  <a:effectLst/>
                  <a:uLnTx/>
                  <a:uFillTx/>
                  <a:latin typeface="+mj-lt"/>
                  <a:sym typeface="Share Tech"/>
                </a:rPr>
                <a:t>2</a:t>
              </a:r>
              <a:endParaRPr kumimoji="0" lang="en" sz="4400" b="0" i="0" u="none" strike="noStrike" kern="0" cap="none" spc="0" normalizeH="0" baseline="0" noProof="0" dirty="0">
                <a:ln>
                  <a:noFill/>
                </a:ln>
                <a:solidFill>
                  <a:schemeClr val="tx1"/>
                </a:solidFill>
                <a:effectLst/>
                <a:uLnTx/>
                <a:uFillTx/>
                <a:latin typeface="+mj-lt"/>
                <a:sym typeface="Share Tech"/>
              </a:endParaRPr>
            </a:p>
          </p:txBody>
        </p:sp>
      </p:grpSp>
      <p:grpSp>
        <p:nvGrpSpPr>
          <p:cNvPr id="6" name="Group 5">
            <a:extLst>
              <a:ext uri="{FF2B5EF4-FFF2-40B4-BE49-F238E27FC236}">
                <a16:creationId xmlns:a16="http://schemas.microsoft.com/office/drawing/2014/main" id="{B134A94D-531D-A5B6-0B88-3B4A81FF20F3}"/>
              </a:ext>
            </a:extLst>
          </p:cNvPr>
          <p:cNvGrpSpPr/>
          <p:nvPr/>
        </p:nvGrpSpPr>
        <p:grpSpPr>
          <a:xfrm>
            <a:off x="4498940" y="2991855"/>
            <a:ext cx="3908753" cy="872524"/>
            <a:chOff x="550866" y="1849809"/>
            <a:chExt cx="3569419" cy="872524"/>
          </a:xfrm>
        </p:grpSpPr>
        <p:sp>
          <p:nvSpPr>
            <p:cNvPr id="8" name="Google Shape;4850;p43">
              <a:extLst>
                <a:ext uri="{FF2B5EF4-FFF2-40B4-BE49-F238E27FC236}">
                  <a16:creationId xmlns:a16="http://schemas.microsoft.com/office/drawing/2014/main" id="{D0DC4F03-73B8-8486-7FC1-37BF062DCC39}"/>
                </a:ext>
              </a:extLst>
            </p:cNvPr>
            <p:cNvSpPr txBox="1">
              <a:spLocks/>
            </p:cNvSpPr>
            <p:nvPr/>
          </p:nvSpPr>
          <p:spPr>
            <a:xfrm>
              <a:off x="1703785" y="2144171"/>
              <a:ext cx="2416500" cy="29484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3"/>
                </a:buClr>
                <a:buSzPts val="2500"/>
                <a:buFont typeface="Share Tech"/>
                <a:buNone/>
                <a:defRPr sz="22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2pPr>
              <a:lvl3pPr marR="0" lvl="2"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3pPr>
              <a:lvl4pPr marR="0" lvl="3"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4pPr>
              <a:lvl5pPr marR="0" lvl="4"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5pPr>
              <a:lvl6pPr marR="0" lvl="5"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6pPr>
              <a:lvl7pPr marR="0" lvl="6"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7pPr>
              <a:lvl8pPr marR="0" lvl="7"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8pPr>
              <a:lvl9pPr marR="0" lvl="8"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9pPr>
            </a:lstStyle>
            <a:p>
              <a:pPr>
                <a:defRPr/>
              </a:pPr>
              <a:r>
                <a:rPr lang="en-GB" kern="0" dirty="0">
                  <a:solidFill>
                    <a:schemeClr val="tx1"/>
                  </a:solidFill>
                  <a:latin typeface="+mn-lt"/>
                </a:rPr>
                <a:t>Backpropagation </a:t>
              </a:r>
              <a:endParaRPr lang="en-US" dirty="0">
                <a:solidFill>
                  <a:schemeClr val="tx1"/>
                </a:solidFill>
              </a:endParaRPr>
            </a:p>
          </p:txBody>
        </p:sp>
        <p:sp>
          <p:nvSpPr>
            <p:cNvPr id="9" name="Google Shape;4852;p43">
              <a:extLst>
                <a:ext uri="{FF2B5EF4-FFF2-40B4-BE49-F238E27FC236}">
                  <a16:creationId xmlns:a16="http://schemas.microsoft.com/office/drawing/2014/main" id="{8284A08D-F446-B4C1-A68E-C25AFC8434D9}"/>
                </a:ext>
              </a:extLst>
            </p:cNvPr>
            <p:cNvSpPr txBox="1">
              <a:spLocks/>
            </p:cNvSpPr>
            <p:nvPr/>
          </p:nvSpPr>
          <p:spPr>
            <a:xfrm>
              <a:off x="550866" y="1849809"/>
              <a:ext cx="954820" cy="872524"/>
            </a:xfrm>
            <a:prstGeom prst="rect">
              <a:avLst/>
            </a:prstGeom>
            <a:noFill/>
            <a:ln w="9525" cap="flat" cmpd="sng">
              <a:solidFill>
                <a:schemeClr val="accent1">
                  <a:lumMod val="40000"/>
                  <a:lumOff val="60000"/>
                </a:schemeClr>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1pPr>
              <a:lvl2pPr marR="0" lvl="1"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2pPr>
              <a:lvl3pPr marR="0" lvl="2"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3pPr>
              <a:lvl4pPr marR="0" lvl="3"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4pPr>
              <a:lvl5pPr marR="0" lvl="4"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5pPr>
              <a:lvl6pPr marR="0" lvl="5"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6pPr>
              <a:lvl7pPr marR="0" lvl="6"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7pPr>
              <a:lvl8pPr marR="0" lvl="7"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8pPr>
              <a:lvl9pPr marR="0" lvl="8"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9pPr>
            </a:lstStyle>
            <a:p>
              <a:pPr marL="0" marR="0" lvl="0" indent="0" algn="ctr" defTabSz="914400" rtl="0" eaLnBrk="1" fontAlgn="auto" latinLnBrk="0" hangingPunct="1">
                <a:lnSpc>
                  <a:spcPct val="100000"/>
                </a:lnSpc>
                <a:spcBef>
                  <a:spcPts val="0"/>
                </a:spcBef>
                <a:spcAft>
                  <a:spcPts val="0"/>
                </a:spcAft>
                <a:buClr>
                  <a:srgbClr val="D789FF"/>
                </a:buClr>
                <a:buSzPts val="3600"/>
                <a:buFont typeface="Share Tech"/>
                <a:buNone/>
                <a:tabLst/>
                <a:defRPr/>
              </a:pPr>
              <a:r>
                <a:rPr kumimoji="0" lang="en" sz="5400" b="0" i="0" u="none" strike="noStrike" kern="0" cap="none" spc="0" normalizeH="0" baseline="0" noProof="0" dirty="0">
                  <a:ln>
                    <a:noFill/>
                  </a:ln>
                  <a:solidFill>
                    <a:schemeClr val="tx1"/>
                  </a:solidFill>
                  <a:effectLst/>
                  <a:uLnTx/>
                  <a:uFillTx/>
                  <a:latin typeface="+mj-lt"/>
                  <a:sym typeface="Share Tech"/>
                </a:rPr>
                <a:t>3</a:t>
              </a:r>
              <a:endParaRPr kumimoji="0" lang="en" sz="4400" b="0" i="0" u="none" strike="noStrike" kern="0" cap="none" spc="0" normalizeH="0" baseline="0" noProof="0" dirty="0">
                <a:ln>
                  <a:noFill/>
                </a:ln>
                <a:solidFill>
                  <a:schemeClr val="tx1"/>
                </a:solidFill>
                <a:effectLst/>
                <a:uLnTx/>
                <a:uFillTx/>
                <a:latin typeface="+mj-lt"/>
                <a:sym typeface="Share Tech"/>
              </a:endParaRPr>
            </a:p>
          </p:txBody>
        </p:sp>
      </p:grpSp>
      <p:grpSp>
        <p:nvGrpSpPr>
          <p:cNvPr id="10" name="Group 9">
            <a:extLst>
              <a:ext uri="{FF2B5EF4-FFF2-40B4-BE49-F238E27FC236}">
                <a16:creationId xmlns:a16="http://schemas.microsoft.com/office/drawing/2014/main" id="{668E079F-C3EF-173D-EE97-1037E65EED26}"/>
              </a:ext>
            </a:extLst>
          </p:cNvPr>
          <p:cNvGrpSpPr/>
          <p:nvPr/>
        </p:nvGrpSpPr>
        <p:grpSpPr>
          <a:xfrm>
            <a:off x="8318747" y="2992738"/>
            <a:ext cx="3769010" cy="872524"/>
            <a:chOff x="550865" y="1849809"/>
            <a:chExt cx="3769010" cy="872524"/>
          </a:xfrm>
        </p:grpSpPr>
        <p:sp>
          <p:nvSpPr>
            <p:cNvPr id="11" name="Google Shape;4850;p43">
              <a:extLst>
                <a:ext uri="{FF2B5EF4-FFF2-40B4-BE49-F238E27FC236}">
                  <a16:creationId xmlns:a16="http://schemas.microsoft.com/office/drawing/2014/main" id="{6C48AE10-2C17-2AE2-A2FA-B1385380D018}"/>
                </a:ext>
              </a:extLst>
            </p:cNvPr>
            <p:cNvSpPr txBox="1">
              <a:spLocks/>
            </p:cNvSpPr>
            <p:nvPr/>
          </p:nvSpPr>
          <p:spPr>
            <a:xfrm>
              <a:off x="1903375" y="2143288"/>
              <a:ext cx="2416500" cy="28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3"/>
                </a:buClr>
                <a:buSzPts val="2500"/>
                <a:buFont typeface="Share Tech"/>
                <a:buNone/>
                <a:defRPr sz="22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2pPr>
              <a:lvl3pPr marR="0" lvl="2"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3pPr>
              <a:lvl4pPr marR="0" lvl="3"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4pPr>
              <a:lvl5pPr marR="0" lvl="4"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5pPr>
              <a:lvl6pPr marR="0" lvl="5"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6pPr>
              <a:lvl7pPr marR="0" lvl="6"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7pPr>
              <a:lvl8pPr marR="0" lvl="7"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8pPr>
              <a:lvl9pPr marR="0" lvl="8"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9pPr>
            </a:lstStyle>
            <a:p>
              <a:pPr>
                <a:defRPr/>
              </a:pPr>
              <a:r>
                <a:rPr lang="en-GB" kern="0" dirty="0">
                  <a:solidFill>
                    <a:schemeClr val="tx1"/>
                  </a:solidFill>
                  <a:latin typeface="+mn-lt"/>
                </a:rPr>
                <a:t>Update Parameters</a:t>
              </a:r>
              <a:endParaRPr lang="en-US" dirty="0">
                <a:solidFill>
                  <a:schemeClr val="tx1"/>
                </a:solidFill>
              </a:endParaRPr>
            </a:p>
          </p:txBody>
        </p:sp>
        <p:sp>
          <p:nvSpPr>
            <p:cNvPr id="13" name="Google Shape;4852;p43">
              <a:extLst>
                <a:ext uri="{FF2B5EF4-FFF2-40B4-BE49-F238E27FC236}">
                  <a16:creationId xmlns:a16="http://schemas.microsoft.com/office/drawing/2014/main" id="{871111E8-71FF-9C37-3221-8AF5CD2432AB}"/>
                </a:ext>
              </a:extLst>
            </p:cNvPr>
            <p:cNvSpPr txBox="1">
              <a:spLocks/>
            </p:cNvSpPr>
            <p:nvPr/>
          </p:nvSpPr>
          <p:spPr>
            <a:xfrm>
              <a:off x="550865" y="1849809"/>
              <a:ext cx="1080000" cy="872524"/>
            </a:xfrm>
            <a:prstGeom prst="rect">
              <a:avLst/>
            </a:prstGeom>
            <a:noFill/>
            <a:ln w="9525" cap="flat" cmpd="sng">
              <a:solidFill>
                <a:schemeClr val="accent1">
                  <a:lumMod val="40000"/>
                  <a:lumOff val="60000"/>
                </a:schemeClr>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1pPr>
              <a:lvl2pPr marR="0" lvl="1"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2pPr>
              <a:lvl3pPr marR="0" lvl="2"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3pPr>
              <a:lvl4pPr marR="0" lvl="3"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4pPr>
              <a:lvl5pPr marR="0" lvl="4"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5pPr>
              <a:lvl6pPr marR="0" lvl="5"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6pPr>
              <a:lvl7pPr marR="0" lvl="6"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7pPr>
              <a:lvl8pPr marR="0" lvl="7"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8pPr>
              <a:lvl9pPr marR="0" lvl="8"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9pPr>
            </a:lstStyle>
            <a:p>
              <a:pPr marL="0" marR="0" lvl="0" indent="0" algn="ctr" defTabSz="914400" rtl="0" eaLnBrk="1" fontAlgn="auto" latinLnBrk="0" hangingPunct="1">
                <a:lnSpc>
                  <a:spcPct val="100000"/>
                </a:lnSpc>
                <a:spcBef>
                  <a:spcPts val="0"/>
                </a:spcBef>
                <a:spcAft>
                  <a:spcPts val="0"/>
                </a:spcAft>
                <a:buClr>
                  <a:srgbClr val="D789FF"/>
                </a:buClr>
                <a:buSzPts val="3600"/>
                <a:buFont typeface="Share Tech"/>
                <a:buNone/>
                <a:tabLst/>
                <a:defRPr/>
              </a:pPr>
              <a:r>
                <a:rPr kumimoji="0" lang="en" sz="5400" b="0" i="0" u="none" strike="noStrike" kern="0" cap="none" spc="0" normalizeH="0" baseline="0" noProof="0" dirty="0">
                  <a:ln>
                    <a:noFill/>
                  </a:ln>
                  <a:solidFill>
                    <a:schemeClr val="tx1"/>
                  </a:solidFill>
                  <a:effectLst/>
                  <a:uLnTx/>
                  <a:uFillTx/>
                  <a:latin typeface="+mj-lt"/>
                  <a:sym typeface="Share Tech"/>
                </a:rPr>
                <a:t>4</a:t>
              </a:r>
              <a:endParaRPr kumimoji="0" lang="en" sz="4400" b="0" i="0" u="none" strike="noStrike" kern="0" cap="none" spc="0" normalizeH="0" baseline="0" noProof="0" dirty="0">
                <a:ln>
                  <a:noFill/>
                </a:ln>
                <a:solidFill>
                  <a:schemeClr val="tx1"/>
                </a:solidFill>
                <a:effectLst/>
                <a:uLnTx/>
                <a:uFillTx/>
                <a:latin typeface="+mj-lt"/>
                <a:sym typeface="Share Tech"/>
              </a:endParaRPr>
            </a:p>
          </p:txBody>
        </p:sp>
      </p:grpSp>
      <p:grpSp>
        <p:nvGrpSpPr>
          <p:cNvPr id="12" name="Group 11">
            <a:extLst>
              <a:ext uri="{FF2B5EF4-FFF2-40B4-BE49-F238E27FC236}">
                <a16:creationId xmlns:a16="http://schemas.microsoft.com/office/drawing/2014/main" id="{7950F139-6375-3E7E-6B67-121293418AB1}"/>
              </a:ext>
            </a:extLst>
          </p:cNvPr>
          <p:cNvGrpSpPr/>
          <p:nvPr/>
        </p:nvGrpSpPr>
        <p:grpSpPr>
          <a:xfrm>
            <a:off x="4498940" y="1374175"/>
            <a:ext cx="3665639" cy="872524"/>
            <a:chOff x="550865" y="1849809"/>
            <a:chExt cx="3665639" cy="872524"/>
          </a:xfrm>
        </p:grpSpPr>
        <p:sp>
          <p:nvSpPr>
            <p:cNvPr id="14" name="Google Shape;4850;p43">
              <a:extLst>
                <a:ext uri="{FF2B5EF4-FFF2-40B4-BE49-F238E27FC236}">
                  <a16:creationId xmlns:a16="http://schemas.microsoft.com/office/drawing/2014/main" id="{961F8707-A2F1-F57A-FE58-4DCC137D3232}"/>
                </a:ext>
              </a:extLst>
            </p:cNvPr>
            <p:cNvSpPr txBox="1">
              <a:spLocks/>
            </p:cNvSpPr>
            <p:nvPr/>
          </p:nvSpPr>
          <p:spPr>
            <a:xfrm>
              <a:off x="1900645" y="2144501"/>
              <a:ext cx="2315859" cy="28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3"/>
                </a:buClr>
                <a:buSzPts val="2500"/>
                <a:buFont typeface="Share Tech"/>
                <a:buNone/>
                <a:defRPr sz="22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2pPr>
              <a:lvl3pPr marR="0" lvl="2"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3pPr>
              <a:lvl4pPr marR="0" lvl="3"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4pPr>
              <a:lvl5pPr marR="0" lvl="4"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5pPr>
              <a:lvl6pPr marR="0" lvl="5"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6pPr>
              <a:lvl7pPr marR="0" lvl="6"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7pPr>
              <a:lvl8pPr marR="0" lvl="7"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8pPr>
              <a:lvl9pPr marR="0" lvl="8"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9pPr>
            </a:lstStyle>
            <a:p>
              <a:pPr>
                <a:defRPr/>
              </a:pPr>
              <a:r>
                <a:rPr lang="en-GB" kern="0" dirty="0">
                  <a:solidFill>
                    <a:schemeClr val="tx1"/>
                  </a:solidFill>
                  <a:latin typeface="Arial" panose="020B0604020202020204" pitchFamily="34" charset="0"/>
                  <a:cs typeface="Arial" panose="020B0604020202020204" pitchFamily="34" charset="0"/>
                </a:rPr>
                <a:t>Random Initialisation</a:t>
              </a:r>
              <a:endParaRPr lang="en-US" dirty="0">
                <a:solidFill>
                  <a:schemeClr val="tx1"/>
                </a:solidFill>
                <a:latin typeface="Arial" panose="020B0604020202020204" pitchFamily="34" charset="0"/>
                <a:cs typeface="Arial" panose="020B0604020202020204" pitchFamily="34" charset="0"/>
              </a:endParaRPr>
            </a:p>
          </p:txBody>
        </p:sp>
        <p:sp>
          <p:nvSpPr>
            <p:cNvPr id="15" name="Google Shape;4852;p43">
              <a:extLst>
                <a:ext uri="{FF2B5EF4-FFF2-40B4-BE49-F238E27FC236}">
                  <a16:creationId xmlns:a16="http://schemas.microsoft.com/office/drawing/2014/main" id="{A5E71680-ACF3-C3DD-FE55-BF5AF9E510E2}"/>
                </a:ext>
              </a:extLst>
            </p:cNvPr>
            <p:cNvSpPr txBox="1">
              <a:spLocks/>
            </p:cNvSpPr>
            <p:nvPr/>
          </p:nvSpPr>
          <p:spPr>
            <a:xfrm>
              <a:off x="550865" y="1849809"/>
              <a:ext cx="1080000" cy="872524"/>
            </a:xfrm>
            <a:prstGeom prst="rect">
              <a:avLst/>
            </a:prstGeom>
            <a:noFill/>
            <a:ln w="9525" cap="flat" cmpd="sng">
              <a:solidFill>
                <a:schemeClr val="accent1">
                  <a:lumMod val="40000"/>
                  <a:lumOff val="60000"/>
                </a:schemeClr>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1pPr>
              <a:lvl2pPr marR="0" lvl="1"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2pPr>
              <a:lvl3pPr marR="0" lvl="2"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3pPr>
              <a:lvl4pPr marR="0" lvl="3"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4pPr>
              <a:lvl5pPr marR="0" lvl="4"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5pPr>
              <a:lvl6pPr marR="0" lvl="5"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6pPr>
              <a:lvl7pPr marR="0" lvl="6"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7pPr>
              <a:lvl8pPr marR="0" lvl="7"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8pPr>
              <a:lvl9pPr marR="0" lvl="8"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9pPr>
            </a:lstStyle>
            <a:p>
              <a:pPr marL="0" marR="0" lvl="0" indent="0" algn="ctr" defTabSz="914400" rtl="0" eaLnBrk="1" fontAlgn="auto" latinLnBrk="0" hangingPunct="1">
                <a:lnSpc>
                  <a:spcPct val="100000"/>
                </a:lnSpc>
                <a:spcBef>
                  <a:spcPts val="0"/>
                </a:spcBef>
                <a:spcAft>
                  <a:spcPts val="0"/>
                </a:spcAft>
                <a:buClr>
                  <a:srgbClr val="D789FF"/>
                </a:buClr>
                <a:buSzPts val="3600"/>
                <a:buFont typeface="Share Tech"/>
                <a:buNone/>
                <a:tabLst/>
                <a:defRPr/>
              </a:pPr>
              <a:r>
                <a:rPr lang="en" sz="5400" kern="0" dirty="0">
                  <a:solidFill>
                    <a:schemeClr val="tx1"/>
                  </a:solidFill>
                  <a:latin typeface="+mj-lt"/>
                </a:rPr>
                <a:t>1</a:t>
              </a:r>
              <a:endParaRPr kumimoji="0" lang="en" sz="4400" b="0" i="0" u="none" strike="noStrike" kern="0" cap="none" spc="0" normalizeH="0" baseline="0" noProof="0" dirty="0">
                <a:ln>
                  <a:noFill/>
                </a:ln>
                <a:solidFill>
                  <a:schemeClr val="tx1"/>
                </a:solidFill>
                <a:effectLst/>
                <a:uLnTx/>
                <a:uFillTx/>
                <a:latin typeface="+mj-lt"/>
                <a:sym typeface="Share Tech"/>
              </a:endParaRPr>
            </a:p>
          </p:txBody>
        </p:sp>
      </p:grpSp>
      <p:cxnSp>
        <p:nvCxnSpPr>
          <p:cNvPr id="23" name="Connector: Elbow 22">
            <a:extLst>
              <a:ext uri="{FF2B5EF4-FFF2-40B4-BE49-F238E27FC236}">
                <a16:creationId xmlns:a16="http://schemas.microsoft.com/office/drawing/2014/main" id="{8717A3D6-95CD-52BB-8435-AF06391D828E}"/>
              </a:ext>
            </a:extLst>
          </p:cNvPr>
          <p:cNvCxnSpPr>
            <a:cxnSpLocks/>
            <a:stCxn id="13" idx="2"/>
            <a:endCxn id="5" idx="2"/>
          </p:cNvCxnSpPr>
          <p:nvPr/>
        </p:nvCxnSpPr>
        <p:spPr>
          <a:xfrm rot="5400000">
            <a:off x="5245375" y="251890"/>
            <a:ext cx="12700" cy="7226745"/>
          </a:xfrm>
          <a:prstGeom prst="bentConnector3">
            <a:avLst>
              <a:gd name="adj1" fmla="val 822581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Content Placeholder 2">
            <a:extLst>
              <a:ext uri="{FF2B5EF4-FFF2-40B4-BE49-F238E27FC236}">
                <a16:creationId xmlns:a16="http://schemas.microsoft.com/office/drawing/2014/main" id="{5B618D04-782B-C40A-F998-4A217A15F600}"/>
              </a:ext>
            </a:extLst>
          </p:cNvPr>
          <p:cNvSpPr txBox="1">
            <a:spLocks/>
          </p:cNvSpPr>
          <p:nvPr/>
        </p:nvSpPr>
        <p:spPr>
          <a:xfrm>
            <a:off x="4474705" y="4404496"/>
            <a:ext cx="1094062" cy="549784"/>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t>Repeat</a:t>
            </a:r>
            <a:endParaRPr lang="en-US" sz="2000" b="1" dirty="0"/>
          </a:p>
        </p:txBody>
      </p:sp>
    </p:spTree>
    <p:extLst>
      <p:ext uri="{BB962C8B-B14F-4D97-AF65-F5344CB8AC3E}">
        <p14:creationId xmlns:p14="http://schemas.microsoft.com/office/powerpoint/2010/main" val="2585783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DE1B3-C7C9-F944-A2A5-96292D579B33}"/>
              </a:ext>
            </a:extLst>
          </p:cNvPr>
          <p:cNvSpPr>
            <a:spLocks noGrp="1"/>
          </p:cNvSpPr>
          <p:nvPr>
            <p:ph type="title"/>
          </p:nvPr>
        </p:nvSpPr>
        <p:spPr/>
        <p:txBody>
          <a:bodyPr/>
          <a:lstStyle/>
          <a:p>
            <a:r>
              <a:rPr lang="en-US" dirty="0"/>
              <a:t>Linear Regression (Single Feature)</a:t>
            </a:r>
          </a:p>
        </p:txBody>
      </p:sp>
      <p:sp>
        <p:nvSpPr>
          <p:cNvPr id="3" name="Slide Number Placeholder 2">
            <a:extLst>
              <a:ext uri="{FF2B5EF4-FFF2-40B4-BE49-F238E27FC236}">
                <a16:creationId xmlns:a16="http://schemas.microsoft.com/office/drawing/2014/main" id="{86399387-56A8-5A44-A177-BCAAB4CE27D7}"/>
              </a:ext>
            </a:extLst>
          </p:cNvPr>
          <p:cNvSpPr>
            <a:spLocks noGrp="1"/>
          </p:cNvSpPr>
          <p:nvPr>
            <p:ph type="sldNum" sz="quarter" idx="12"/>
          </p:nvPr>
        </p:nvSpPr>
        <p:spPr/>
        <p:txBody>
          <a:bodyPr/>
          <a:lstStyle/>
          <a:p>
            <a:fld id="{606299B1-918B-9046-9AD3-7EA6D41A1C46}" type="slidenum">
              <a:rPr lang="en-US" smtClean="0"/>
              <a:pPr/>
              <a:t>8</a:t>
            </a:fld>
            <a:endParaRPr lang="en-US"/>
          </a:p>
        </p:txBody>
      </p:sp>
    </p:spTree>
    <p:extLst>
      <p:ext uri="{BB962C8B-B14F-4D97-AF65-F5344CB8AC3E}">
        <p14:creationId xmlns:p14="http://schemas.microsoft.com/office/powerpoint/2010/main" val="3813661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0D4F12A-6EBC-9D7C-8D80-A1CB57BFA3F1}"/>
              </a:ext>
            </a:extLst>
          </p:cNvPr>
          <p:cNvSpPr>
            <a:spLocks noGrp="1"/>
          </p:cNvSpPr>
          <p:nvPr>
            <p:ph type="title"/>
          </p:nvPr>
        </p:nvSpPr>
        <p:spPr>
          <a:xfrm>
            <a:off x="235527" y="137752"/>
            <a:ext cx="5860473" cy="666605"/>
          </a:xfrm>
        </p:spPr>
        <p:txBody>
          <a:bodyPr>
            <a:normAutofit fontScale="90000"/>
          </a:bodyPr>
          <a:lstStyle/>
          <a:p>
            <a:r>
              <a:rPr lang="en-US" dirty="0"/>
              <a:t>Linear Regression (Single Feature):</a:t>
            </a:r>
          </a:p>
        </p:txBody>
      </p:sp>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9</a:t>
            </a:fld>
            <a:endParaRPr lang="en-US" dirty="0">
              <a:solidFill>
                <a:schemeClr val="tx1">
                  <a:lumMod val="75000"/>
                </a:schemeClr>
              </a:solidFill>
              <a:latin typeface="Euphemia" panose="020B0503040102020104" pitchFamily="34" charset="0"/>
            </a:endParaRPr>
          </a:p>
        </p:txBody>
      </p:sp>
      <p:sp>
        <p:nvSpPr>
          <p:cNvPr id="12" name="TextBox 2">
            <a:extLst>
              <a:ext uri="{FF2B5EF4-FFF2-40B4-BE49-F238E27FC236}">
                <a16:creationId xmlns:a16="http://schemas.microsoft.com/office/drawing/2014/main" id="{A7347F02-861B-1E0C-4C6D-9569D527E682}"/>
              </a:ext>
            </a:extLst>
          </p:cNvPr>
          <p:cNvSpPr txBox="1"/>
          <p:nvPr/>
        </p:nvSpPr>
        <p:spPr>
          <a:xfrm>
            <a:off x="0" y="6512209"/>
            <a:ext cx="9605894" cy="24622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000" dirty="0">
                <a:solidFill>
                  <a:schemeClr val="tx1">
                    <a:lumMod val="65000"/>
                  </a:schemeClr>
                </a:solidFill>
                <a:latin typeface="Euphemia" panose="020B0503040102020104" pitchFamily="34" charset="0"/>
                <a:ea typeface="Assistant Light"/>
                <a:cs typeface="Assistant Light"/>
                <a:sym typeface="Assistant Light"/>
              </a:rPr>
              <a:t>Credit: deeplearning.ai</a:t>
            </a:r>
          </a:p>
        </p:txBody>
      </p:sp>
      <p:sp>
        <p:nvSpPr>
          <p:cNvPr id="5" name="Content Placeholder 2">
            <a:extLst>
              <a:ext uri="{FF2B5EF4-FFF2-40B4-BE49-F238E27FC236}">
                <a16:creationId xmlns:a16="http://schemas.microsoft.com/office/drawing/2014/main" id="{694E0948-6FCC-5143-372F-4C6A7C79CF67}"/>
              </a:ext>
            </a:extLst>
          </p:cNvPr>
          <p:cNvSpPr txBox="1">
            <a:spLocks/>
          </p:cNvSpPr>
          <p:nvPr/>
        </p:nvSpPr>
        <p:spPr>
          <a:xfrm>
            <a:off x="553014" y="1490194"/>
            <a:ext cx="11085971" cy="1076025"/>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Consider a single feature linear regression problem:</a:t>
            </a:r>
          </a:p>
          <a:p>
            <a:pPr lvl="1"/>
            <a:r>
              <a:rPr lang="en-US" sz="2000" dirty="0"/>
              <a:t>Predicting House Price based on Total Size</a:t>
            </a:r>
          </a:p>
          <a:p>
            <a:pPr marL="450000" lvl="1" indent="0">
              <a:buNone/>
            </a:pPr>
            <a:endParaRPr lang="en-US" sz="2000" dirty="0"/>
          </a:p>
        </p:txBody>
      </p:sp>
      <p:pic>
        <p:nvPicPr>
          <p:cNvPr id="6" name="Picture 5">
            <a:extLst>
              <a:ext uri="{FF2B5EF4-FFF2-40B4-BE49-F238E27FC236}">
                <a16:creationId xmlns:a16="http://schemas.microsoft.com/office/drawing/2014/main" id="{ABF77320-19E8-4141-8593-BF331453E601}"/>
              </a:ext>
            </a:extLst>
          </p:cNvPr>
          <p:cNvPicPr>
            <a:picLocks noChangeAspect="1"/>
          </p:cNvPicPr>
          <p:nvPr/>
        </p:nvPicPr>
        <p:blipFill>
          <a:blip r:embed="rId3"/>
          <a:stretch>
            <a:fillRect/>
          </a:stretch>
        </p:blipFill>
        <p:spPr>
          <a:xfrm>
            <a:off x="7573826" y="1490193"/>
            <a:ext cx="3645817" cy="2538384"/>
          </a:xfrm>
          <a:prstGeom prst="rect">
            <a:avLst/>
          </a:prstGeom>
        </p:spPr>
      </p:pic>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B5406C27-0CCB-5F5F-DC7C-7316EC5B8857}"/>
                  </a:ext>
                </a:extLst>
              </p:cNvPr>
              <p:cNvSpPr txBox="1">
                <a:spLocks/>
              </p:cNvSpPr>
              <p:nvPr/>
            </p:nvSpPr>
            <p:spPr>
              <a:xfrm>
                <a:off x="553014" y="2566220"/>
                <a:ext cx="6634367" cy="1406012"/>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Linear Regression attempts to fit data into the form:</a:t>
                </a:r>
              </a:p>
              <a:p>
                <a:pPr marL="0" indent="0">
                  <a:buNone/>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𝑦</m:t>
                      </m:r>
                      <m:r>
                        <a:rPr lang="en-GB" sz="2000" b="0" i="1" smtClean="0">
                          <a:latin typeface="Cambria Math" panose="02040503050406030204" pitchFamily="18" charset="0"/>
                        </a:rPr>
                        <m:t>=</m:t>
                      </m:r>
                      <m:r>
                        <a:rPr lang="en-GB" sz="2000" b="0" i="1" smtClean="0">
                          <a:latin typeface="Cambria Math" panose="02040503050406030204" pitchFamily="18" charset="0"/>
                        </a:rPr>
                        <m:t>𝑤𝑥</m:t>
                      </m:r>
                      <m:r>
                        <a:rPr lang="en-GB" sz="2000" b="0" i="1" smtClean="0">
                          <a:latin typeface="Cambria Math" panose="02040503050406030204" pitchFamily="18" charset="0"/>
                        </a:rPr>
                        <m:t>+</m:t>
                      </m:r>
                      <m:r>
                        <a:rPr lang="en-GB" sz="2000" b="0" i="1" smtClean="0">
                          <a:latin typeface="Cambria Math" panose="02040503050406030204" pitchFamily="18" charset="0"/>
                        </a:rPr>
                        <m:t>𝑏</m:t>
                      </m:r>
                    </m:oMath>
                  </m:oMathPara>
                </a14:m>
                <a:endParaRPr lang="en-US" sz="2000" dirty="0"/>
              </a:p>
              <a:p>
                <a:pPr marL="0" indent="0">
                  <a:buNone/>
                </a:pPr>
                <a:r>
                  <a:rPr lang="en-US" sz="2000" b="1" dirty="0"/>
                  <a:t>w: Weighting, b: Bias</a:t>
                </a:r>
              </a:p>
            </p:txBody>
          </p:sp>
        </mc:Choice>
        <mc:Fallback xmlns="">
          <p:sp>
            <p:nvSpPr>
              <p:cNvPr id="8" name="Content Placeholder 2">
                <a:extLst>
                  <a:ext uri="{FF2B5EF4-FFF2-40B4-BE49-F238E27FC236}">
                    <a16:creationId xmlns:a16="http://schemas.microsoft.com/office/drawing/2014/main" id="{B5406C27-0CCB-5F5F-DC7C-7316EC5B8857}"/>
                  </a:ext>
                </a:extLst>
              </p:cNvPr>
              <p:cNvSpPr txBox="1">
                <a:spLocks noRot="1" noChangeAspect="1" noMove="1" noResize="1" noEditPoints="1" noAdjustHandles="1" noChangeArrowheads="1" noChangeShapeType="1" noTextEdit="1"/>
              </p:cNvSpPr>
              <p:nvPr/>
            </p:nvSpPr>
            <p:spPr>
              <a:xfrm>
                <a:off x="553014" y="2566220"/>
                <a:ext cx="6634367" cy="1406012"/>
              </a:xfrm>
              <a:prstGeom prst="rect">
                <a:avLst/>
              </a:prstGeom>
              <a:blipFill>
                <a:blip r:embed="rId4"/>
                <a:stretch>
                  <a:fillRect l="-1011" b="-2165"/>
                </a:stretch>
              </a:blipFill>
            </p:spPr>
            <p:txBody>
              <a:bodyPr/>
              <a:lstStyle/>
              <a:p>
                <a:r>
                  <a:rPr lang="en-GB">
                    <a:noFill/>
                  </a:rPr>
                  <a:t> </a:t>
                </a:r>
              </a:p>
            </p:txBody>
          </p:sp>
        </mc:Fallback>
      </mc:AlternateContent>
      <p:sp>
        <p:nvSpPr>
          <p:cNvPr id="9" name="Content Placeholder 2">
            <a:extLst>
              <a:ext uri="{FF2B5EF4-FFF2-40B4-BE49-F238E27FC236}">
                <a16:creationId xmlns:a16="http://schemas.microsoft.com/office/drawing/2014/main" id="{C9BE843A-F132-8B97-3FF8-82E537825274}"/>
              </a:ext>
            </a:extLst>
          </p:cNvPr>
          <p:cNvSpPr txBox="1">
            <a:spLocks/>
          </p:cNvSpPr>
          <p:nvPr/>
        </p:nvSpPr>
        <p:spPr>
          <a:xfrm>
            <a:off x="540000" y="4291782"/>
            <a:ext cx="11085971" cy="575186"/>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t>This can be visualised as a “Neural Network”</a:t>
            </a:r>
            <a:endParaRPr lang="en-US" sz="2000" b="1" dirty="0"/>
          </a:p>
        </p:txBody>
      </p:sp>
      <p:sp>
        <p:nvSpPr>
          <p:cNvPr id="10" name="Oval 9">
            <a:extLst>
              <a:ext uri="{FF2B5EF4-FFF2-40B4-BE49-F238E27FC236}">
                <a16:creationId xmlns:a16="http://schemas.microsoft.com/office/drawing/2014/main" id="{28012F24-79A7-08E9-54FA-74300E7BD266}"/>
              </a:ext>
            </a:extLst>
          </p:cNvPr>
          <p:cNvSpPr/>
          <p:nvPr/>
        </p:nvSpPr>
        <p:spPr>
          <a:xfrm>
            <a:off x="4700126" y="5273344"/>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X</a:t>
            </a:r>
          </a:p>
        </p:txBody>
      </p:sp>
      <p:sp>
        <p:nvSpPr>
          <p:cNvPr id="11" name="Oval 10">
            <a:extLst>
              <a:ext uri="{FF2B5EF4-FFF2-40B4-BE49-F238E27FC236}">
                <a16:creationId xmlns:a16="http://schemas.microsoft.com/office/drawing/2014/main" id="{2A5C7C7E-C62D-80B1-2824-00D4574813CF}"/>
              </a:ext>
            </a:extLst>
          </p:cNvPr>
          <p:cNvSpPr/>
          <p:nvPr/>
        </p:nvSpPr>
        <p:spPr>
          <a:xfrm>
            <a:off x="5879690" y="5273342"/>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007B02ED-B7B7-F102-F78C-252E19874F51}"/>
                  </a:ext>
                </a:extLst>
              </p:cNvPr>
              <p:cNvSpPr/>
              <p:nvPr/>
            </p:nvSpPr>
            <p:spPr>
              <a:xfrm>
                <a:off x="7059254" y="5273342"/>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GB" i="1" smtClean="0">
                              <a:solidFill>
                                <a:schemeClr val="bg1"/>
                              </a:solidFill>
                              <a:latin typeface="Cambria Math" panose="02040503050406030204" pitchFamily="18" charset="0"/>
                            </a:rPr>
                          </m:ctrlPr>
                        </m:accPr>
                        <m:e>
                          <m:r>
                            <a:rPr lang="en-GB" b="0" i="1" smtClean="0">
                              <a:solidFill>
                                <a:schemeClr val="bg1"/>
                              </a:solidFill>
                              <a:latin typeface="Cambria Math" panose="02040503050406030204" pitchFamily="18" charset="0"/>
                            </a:rPr>
                            <m:t>𝑦</m:t>
                          </m:r>
                        </m:e>
                      </m:acc>
                    </m:oMath>
                  </m:oMathPara>
                </a14:m>
                <a:endParaRPr lang="en-GB" dirty="0"/>
              </a:p>
            </p:txBody>
          </p:sp>
        </mc:Choice>
        <mc:Fallback xmlns="">
          <p:sp>
            <p:nvSpPr>
              <p:cNvPr id="13" name="Oval 12">
                <a:extLst>
                  <a:ext uri="{FF2B5EF4-FFF2-40B4-BE49-F238E27FC236}">
                    <a16:creationId xmlns:a16="http://schemas.microsoft.com/office/drawing/2014/main" id="{007B02ED-B7B7-F102-F78C-252E19874F51}"/>
                  </a:ext>
                </a:extLst>
              </p:cNvPr>
              <p:cNvSpPr>
                <a:spLocks noRot="1" noChangeAspect="1" noMove="1" noResize="1" noEditPoints="1" noAdjustHandles="1" noChangeArrowheads="1" noChangeShapeType="1" noTextEdit="1"/>
              </p:cNvSpPr>
              <p:nvPr/>
            </p:nvSpPr>
            <p:spPr>
              <a:xfrm>
                <a:off x="7059254" y="5273342"/>
                <a:ext cx="432619" cy="447369"/>
              </a:xfrm>
              <a:prstGeom prst="ellipse">
                <a:avLst/>
              </a:prstGeom>
              <a:blipFill>
                <a:blip r:embed="rId5"/>
                <a:stretch>
                  <a:fillRect/>
                </a:stretch>
              </a:blipFill>
            </p:spPr>
            <p:txBody>
              <a:bodyPr/>
              <a:lstStyle/>
              <a:p>
                <a:r>
                  <a:rPr lang="en-GB">
                    <a:noFill/>
                  </a:rPr>
                  <a:t> </a:t>
                </a:r>
              </a:p>
            </p:txBody>
          </p:sp>
        </mc:Fallback>
      </mc:AlternateContent>
      <p:cxnSp>
        <p:nvCxnSpPr>
          <p:cNvPr id="15" name="Straight Arrow Connector 14">
            <a:extLst>
              <a:ext uri="{FF2B5EF4-FFF2-40B4-BE49-F238E27FC236}">
                <a16:creationId xmlns:a16="http://schemas.microsoft.com/office/drawing/2014/main" id="{8BFA11B0-DF5F-2CA6-791E-09DD99AE85CD}"/>
              </a:ext>
            </a:extLst>
          </p:cNvPr>
          <p:cNvCxnSpPr>
            <a:stCxn id="10" idx="6"/>
            <a:endCxn id="11" idx="2"/>
          </p:cNvCxnSpPr>
          <p:nvPr/>
        </p:nvCxnSpPr>
        <p:spPr>
          <a:xfrm flipV="1">
            <a:off x="5132745" y="5497027"/>
            <a:ext cx="746945" cy="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96A2C65-BE09-6106-3308-8D3865E37719}"/>
              </a:ext>
            </a:extLst>
          </p:cNvPr>
          <p:cNvCxnSpPr>
            <a:stCxn id="11" idx="6"/>
            <a:endCxn id="13" idx="2"/>
          </p:cNvCxnSpPr>
          <p:nvPr/>
        </p:nvCxnSpPr>
        <p:spPr>
          <a:xfrm>
            <a:off x="6312309" y="5497027"/>
            <a:ext cx="74694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A21E6A79-A098-EDFD-56CE-65E681DA316D}"/>
              </a:ext>
            </a:extLst>
          </p:cNvPr>
          <p:cNvSpPr/>
          <p:nvPr/>
        </p:nvSpPr>
        <p:spPr>
          <a:xfrm>
            <a:off x="5577347" y="5759039"/>
            <a:ext cx="1037305" cy="246217"/>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“Neuron”</a:t>
            </a:r>
          </a:p>
        </p:txBody>
      </p:sp>
      <p:sp>
        <p:nvSpPr>
          <p:cNvPr id="19" name="Rectangle 18">
            <a:extLst>
              <a:ext uri="{FF2B5EF4-FFF2-40B4-BE49-F238E27FC236}">
                <a16:creationId xmlns:a16="http://schemas.microsoft.com/office/drawing/2014/main" id="{8FA91796-A94F-86FC-29C5-69D6F510CBA8}"/>
              </a:ext>
            </a:extLst>
          </p:cNvPr>
          <p:cNvSpPr/>
          <p:nvPr/>
        </p:nvSpPr>
        <p:spPr>
          <a:xfrm>
            <a:off x="5369870" y="5235017"/>
            <a:ext cx="272693" cy="2465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w</a:t>
            </a:r>
          </a:p>
        </p:txBody>
      </p:sp>
    </p:spTree>
    <p:extLst>
      <p:ext uri="{BB962C8B-B14F-4D97-AF65-F5344CB8AC3E}">
        <p14:creationId xmlns:p14="http://schemas.microsoft.com/office/powerpoint/2010/main" val="150777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animBg="1"/>
      <p:bldP spid="11" grpId="0" animBg="1"/>
      <p:bldP spid="13" grpId="0" animBg="1"/>
      <p:bldP spid="18" grpId="0" animBg="1"/>
      <p:bldP spid="1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tlCol="0" anchor="ctr"/>
      <a:lstStyle>
        <a:defPPr algn="ctr">
          <a:defRPr dirty="0">
            <a:solidFill>
              <a:sysClr val="windowText" lastClr="000000"/>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0325">
          <a:solidFill>
            <a:schemeClr val="tx1"/>
          </a:solidFill>
          <a:tailEnd type="none" w="lg" len="lg"/>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sz="2400" dirty="0" smtClean="0">
            <a:latin typeface="Candara" panose="020E0502030303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4599D156D921E40A89D256B9B583EED" ma:contentTypeVersion="10" ma:contentTypeDescription="Create a new document." ma:contentTypeScope="" ma:versionID="bac36f0956737c8fb728dcf31bb38ef4">
  <xsd:schema xmlns:xsd="http://www.w3.org/2001/XMLSchema" xmlns:xs="http://www.w3.org/2001/XMLSchema" xmlns:p="http://schemas.microsoft.com/office/2006/metadata/properties" xmlns:ns2="f844112d-075d-41c1-9b16-73937e335d74" xmlns:ns3="157dbf61-882b-4f5e-8d71-e37fdc76822b" targetNamespace="http://schemas.microsoft.com/office/2006/metadata/properties" ma:root="true" ma:fieldsID="5fd3dc1de00dc9922ef82180a019f13c" ns2:_="" ns3:_="">
    <xsd:import namespace="f844112d-075d-41c1-9b16-73937e335d74"/>
    <xsd:import namespace="157dbf61-882b-4f5e-8d71-e37fdc76822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44112d-075d-41c1-9b16-73937e335d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57dbf61-882b-4f5e-8d71-e37fdc76822b"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LengthInSeconds xmlns="f844112d-075d-41c1-9b16-73937e335d7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5D6E18F-5F1F-4B63-B907-C6A567CCDC81}">
  <ds:schemaRefs>
    <ds:schemaRef ds:uri="157dbf61-882b-4f5e-8d71-e37fdc76822b"/>
    <ds:schemaRef ds:uri="f844112d-075d-41c1-9b16-73937e335d7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D27ED6B-B81C-4566-B8B5-C1D974F56109}">
  <ds:schemaRefs>
    <ds:schemaRef ds:uri="http://purl.org/dc/elements/1.1/"/>
    <ds:schemaRef ds:uri="http://schemas.microsoft.com/office/infopath/2007/PartnerControls"/>
    <ds:schemaRef ds:uri="http://schemas.microsoft.com/office/2006/documentManagement/types"/>
    <ds:schemaRef ds:uri="http://schemas.microsoft.com/office/2006/metadata/properties"/>
    <ds:schemaRef ds:uri="http://purl.org/dc/dcmitype/"/>
    <ds:schemaRef ds:uri="http://www.w3.org/XML/1998/namespace"/>
    <ds:schemaRef ds:uri="http://schemas.openxmlformats.org/package/2006/metadata/core-properties"/>
    <ds:schemaRef ds:uri="157dbf61-882b-4f5e-8d71-e37fdc76822b"/>
    <ds:schemaRef ds:uri="f844112d-075d-41c1-9b16-73937e335d74"/>
    <ds:schemaRef ds:uri="http://purl.org/dc/terms/"/>
  </ds:schemaRefs>
</ds:datastoreItem>
</file>

<file path=customXml/itemProps3.xml><?xml version="1.0" encoding="utf-8"?>
<ds:datastoreItem xmlns:ds="http://schemas.openxmlformats.org/officeDocument/2006/customXml" ds:itemID="{E1C5AD7C-AC6F-4506-AAC8-9E95ED2AB88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4264</TotalTime>
  <Words>8895</Words>
  <Application>Microsoft Office PowerPoint</Application>
  <PresentationFormat>Widescreen</PresentationFormat>
  <Paragraphs>686</Paragraphs>
  <Slides>49</Slides>
  <Notes>36</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Office Theme</vt:lpstr>
      <vt:lpstr>ICDSS Lecture 4: Neural Networks</vt:lpstr>
      <vt:lpstr>DataCamp Donates</vt:lpstr>
      <vt:lpstr>"Pre-requisites" of L4</vt:lpstr>
      <vt:lpstr>Overview of L4</vt:lpstr>
      <vt:lpstr>Why are they called Neural Networks?</vt:lpstr>
      <vt:lpstr>Some Notation</vt:lpstr>
      <vt:lpstr>Neural Networks: General Steps</vt:lpstr>
      <vt:lpstr>Linear Regression (Single Feature)</vt:lpstr>
      <vt:lpstr>Linear Regression (Single Feature):</vt:lpstr>
      <vt:lpstr>Linear Regression (Single Feature):</vt:lpstr>
      <vt:lpstr>Linear Regression (Single Feature):</vt:lpstr>
      <vt:lpstr>Linear Regression (Single Feature):</vt:lpstr>
      <vt:lpstr>Linear Regression (Single Feature):</vt:lpstr>
      <vt:lpstr>Linear Regression (Single Feature):</vt:lpstr>
      <vt:lpstr>Linear Regression (Single Feature):</vt:lpstr>
      <vt:lpstr>Linear Regression (Single Feature):</vt:lpstr>
      <vt:lpstr>Linear Regression (Single Feature):</vt:lpstr>
      <vt:lpstr>Linear Regression (Single Feature):</vt:lpstr>
      <vt:lpstr>Linear Regression (Single Feature):</vt:lpstr>
      <vt:lpstr>Linear Regression (Multiple Features)</vt:lpstr>
      <vt:lpstr>Linear Regression:</vt:lpstr>
      <vt:lpstr>Linear Regression Example:</vt:lpstr>
      <vt:lpstr>Linear Regression Example:</vt:lpstr>
      <vt:lpstr>Linear Regression Example:</vt:lpstr>
      <vt:lpstr>Linear Regression</vt:lpstr>
      <vt:lpstr>Logistic Regression</vt:lpstr>
      <vt:lpstr>Logistic Regression: Recap</vt:lpstr>
      <vt:lpstr>Linear regression or Logistic Regression?</vt:lpstr>
      <vt:lpstr>Logistic Regression as a NN</vt:lpstr>
      <vt:lpstr>Logistic regression: the model</vt:lpstr>
      <vt:lpstr>Logistic Regression Loss Function</vt:lpstr>
      <vt:lpstr>Loss Function </vt:lpstr>
      <vt:lpstr>Loss Function</vt:lpstr>
      <vt:lpstr>Backpropagation in Logistic Regression</vt:lpstr>
      <vt:lpstr>Loss Function Derivative</vt:lpstr>
      <vt:lpstr>Backpropagation in Logistic Regression</vt:lpstr>
      <vt:lpstr>Logistic Regression</vt:lpstr>
      <vt:lpstr>What about General NNs?</vt:lpstr>
      <vt:lpstr>General NNs</vt:lpstr>
      <vt:lpstr>What about General NNs?</vt:lpstr>
      <vt:lpstr>Some (More) Notation</vt:lpstr>
      <vt:lpstr>General NNs</vt:lpstr>
      <vt:lpstr>General NNs</vt:lpstr>
      <vt:lpstr>General NNs</vt:lpstr>
      <vt:lpstr>General NNs</vt:lpstr>
      <vt:lpstr>Activation Functions</vt:lpstr>
      <vt:lpstr>Activation Functions</vt:lpstr>
      <vt:lpstr>Activation Functions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Versini, Lorenzo</dc:creator>
  <cp:lastModifiedBy>Kim, Myungchan</cp:lastModifiedBy>
  <cp:revision>10</cp:revision>
  <dcterms:created xsi:type="dcterms:W3CDTF">2021-09-11T19:54:50Z</dcterms:created>
  <dcterms:modified xsi:type="dcterms:W3CDTF">2022-11-28T22:02:30Z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0x01010054599D156D921E40A89D256B9B583EED</vt:lpwstr>
  </property>
  <property fmtid="{D5CDD505-2E9C-101B-9397-08002B2CF9AE}" pid="3" name="Order">
    <vt:r8>1400</vt:r8>
  </property>
  <property fmtid="{D5CDD505-2E9C-101B-9397-08002B2CF9AE}" pid="4" name="xd_Signature">
    <vt:bool>false</vt:bool>
  </property>
  <property fmtid="{D5CDD505-2E9C-101B-9397-08002B2CF9AE}" pid="5" name="xd_ProgID">
    <vt:lpwstr/>
  </property>
  <property fmtid="{D5CDD505-2E9C-101B-9397-08002B2CF9AE}" pid="6" name="TriggerFlowInfo">
    <vt:lpwstr/>
  </property>
  <property fmtid="{D5CDD505-2E9C-101B-9397-08002B2CF9AE}" pid="7" name="ComplianceAssetId">
    <vt:lpwstr/>
  </property>
  <property fmtid="{D5CDD505-2E9C-101B-9397-08002B2CF9AE}" pid="8" name="TemplateUrl">
    <vt:lpwstr/>
  </property>
  <property fmtid="{D5CDD505-2E9C-101B-9397-08002B2CF9AE}" pid="9" name="_ExtendedDescription">
    <vt:lpwstr/>
  </property>
</Properties>
</file>