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8" r:id="rId2"/>
    <p:sldId id="299" r:id="rId3"/>
    <p:sldId id="312" r:id="rId4"/>
    <p:sldId id="309" r:id="rId5"/>
    <p:sldId id="311" r:id="rId6"/>
    <p:sldId id="313" r:id="rId7"/>
    <p:sldId id="314" r:id="rId8"/>
    <p:sldId id="306" r:id="rId9"/>
    <p:sldId id="307" r:id="rId10"/>
    <p:sldId id="308" r:id="rId11"/>
    <p:sldId id="315" r:id="rId12"/>
    <p:sldId id="310" r:id="rId13"/>
    <p:sldId id="316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orient="horz" pos="4132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55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BFBF"/>
    <a:srgbClr val="898D9E"/>
    <a:srgbClr val="000000"/>
    <a:srgbClr val="002663"/>
    <a:srgbClr val="03347B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526" autoAdjust="0"/>
  </p:normalViewPr>
  <p:slideViewPr>
    <p:cSldViewPr snapToGrid="0" showGuides="1">
      <p:cViewPr>
        <p:scale>
          <a:sx n="130" d="100"/>
          <a:sy n="130" d="100"/>
        </p:scale>
        <p:origin x="1336" y="-432"/>
      </p:cViewPr>
      <p:guideLst>
        <p:guide orient="horz" pos="390"/>
        <p:guide orient="horz" pos="4132"/>
        <p:guide orient="horz" pos="4319"/>
        <p:guide pos="55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24752D0-55F4-434A-AF15-9E214385F76F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AXP Public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7162E64-6B85-4D54-9E80-456C381CDF57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AXP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062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IM Template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enterprise_cover_wocopy2.jpg"/>
          <p:cNvPicPr>
            <a:picLocks noChangeAspect="1"/>
          </p:cNvPicPr>
          <p:nvPr userDrawn="1"/>
        </p:nvPicPr>
        <p:blipFill>
          <a:blip r:embed="rId2"/>
          <a:srcRect b="32222"/>
          <a:stretch>
            <a:fillRect/>
          </a:stretch>
        </p:blipFill>
        <p:spPr bwMode="gray"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48603" y="2035575"/>
            <a:ext cx="8092171" cy="599109"/>
          </a:xfrm>
        </p:spPr>
        <p:txBody>
          <a:bodyPr>
            <a:noAutofit/>
          </a:bodyPr>
          <a:lstStyle>
            <a:lvl1pPr algn="l">
              <a:defRPr sz="3000" b="1" i="0" cap="none">
                <a:solidFill>
                  <a:srgbClr val="FFFFFF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4371" y="3033637"/>
            <a:ext cx="8096404" cy="29194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&lt;Team name – Optional&gt;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57703" y="6492875"/>
            <a:ext cx="2133600" cy="365125"/>
          </a:xfrm>
        </p:spPr>
        <p:txBody>
          <a:bodyPr anchor="b"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fld id="{70E20238-AA2B-468F-9763-BC53233998CA}" type="datetime5">
              <a:rPr lang="en-US" smtClean="0"/>
              <a:pPr/>
              <a:t>27-Aug-17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41889" y="6492875"/>
            <a:ext cx="2895600" cy="365125"/>
          </a:xfrm>
        </p:spPr>
        <p:txBody>
          <a:bodyPr anchor="b"/>
          <a:lstStyle>
            <a:lvl1pPr algn="ctr">
              <a:defRPr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3" descr="I:\Groups8\EXEC\RIM\Universal Files\RIM Logo\RIM Logo Suite\RIM Logo Suite\RIM + Bluebox\Digital\RIM+Bluebox_RGB.png"/>
          <p:cNvPicPr>
            <a:picLocks noChangeAspect="1" noChangeArrowheads="1"/>
          </p:cNvPicPr>
          <p:nvPr userDrawn="1"/>
        </p:nvPicPr>
        <p:blipFill>
          <a:blip r:embed="rId3"/>
          <a:srcRect r="73930"/>
          <a:stretch>
            <a:fillRect/>
          </a:stretch>
        </p:blipFill>
        <p:spPr bwMode="auto">
          <a:xfrm>
            <a:off x="7815941" y="6274389"/>
            <a:ext cx="729345" cy="58361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81002" y="66117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5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2"/>
          </p:nvPr>
        </p:nvSpPr>
        <p:spPr>
          <a:xfrm>
            <a:off x="879475" y="65377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9AB80162-794E-480E-9C14-AD62E6112863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5766" y="65111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573088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‒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911225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2573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6049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29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74571" y="6662057"/>
            <a:ext cx="2405743" cy="19594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489071A0-58A5-4AC7-89EE-B42603B6F2F0}" type="datetime5">
              <a:rPr lang="en-US" smtClean="0"/>
              <a:t>27-Aug-17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85766" y="651117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944563"/>
            <a:ext cx="8340725" cy="112372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00050" y="2143805"/>
            <a:ext cx="8340725" cy="4017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5639CDED-D7EA-4EF9-8266-125C96B5DDDC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16"/>
          <p:cNvSpPr>
            <a:spLocks noGrp="1"/>
          </p:cNvSpPr>
          <p:nvPr>
            <p:ph sz="quarter" idx="13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6858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10334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3716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7192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B9BC1E6C-2C7B-4008-8D1F-31FDDA4404F5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1772" y="-10886"/>
            <a:ext cx="9235440" cy="69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30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5" y="942975"/>
            <a:ext cx="8353030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635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59982" y="6526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85B964FD-0792-489F-8414-35C09B7A0C70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2" y="650512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AXP Public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25516" y="6461702"/>
            <a:ext cx="9235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I:\Groups8\EXEC\RIM\Universal Files\RIM Logo\RIM Logo Suite\RIM Logo Suite\RIM + AMEX logotype\Digital\RIM+AMEX_logotype_RGB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81466" y="6564087"/>
            <a:ext cx="2181069" cy="2926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2" y="665532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757" r:id="rId3"/>
    <p:sldLayoutId id="2147483759" r:id="rId4"/>
    <p:sldLayoutId id="2147483760" r:id="rId5"/>
  </p:sldLayoutIdLst>
  <p:transition spd="slow"/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 cap="none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Calibri" pitchFamily="34" charset="0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2286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1pPr>
      <a:lvl2pPr marL="227013" indent="-227013" algn="l" defTabSz="457200" rtl="0" eaLnBrk="1" fontAlgn="base" hangingPunct="1">
        <a:spcBef>
          <a:spcPct val="20000"/>
        </a:spcBef>
        <a:spcAft>
          <a:spcPts val="1200"/>
        </a:spcAft>
        <a:buFont typeface="Arial" charset="0"/>
        <a:buChar char="•"/>
        <a:defRPr sz="1800" kern="1200">
          <a:solidFill>
            <a:schemeClr val="accent5"/>
          </a:solidFill>
          <a:latin typeface="Arial"/>
          <a:ea typeface="Arial" charset="0"/>
          <a:cs typeface="Arial"/>
        </a:defRPr>
      </a:lvl2pPr>
      <a:lvl3pPr marL="5762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3pPr>
      <a:lvl4pPr marL="9144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§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4pPr>
      <a:lvl5pPr marL="12620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Courier New" pitchFamily="49" charset="0"/>
        <a:buChar char="o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5pPr>
      <a:lvl6pPr marL="1600200" indent="-228600" algn="l" defTabSz="4572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Ø"/>
        <a:defRPr sz="1800" kern="1200">
          <a:solidFill>
            <a:srgbClr val="000000"/>
          </a:solidFill>
          <a:latin typeface="+mn-lt"/>
          <a:ea typeface="+mn-ea"/>
          <a:cs typeface="Calibri" pitchFamily="34" charset="0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h2o.ai/h2o/latest-stable/h2o-docs/data-science/gbm.html" TargetMode="Externa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gim.unmc.edu/dxtests/roc3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295" y="2035575"/>
            <a:ext cx="8561480" cy="599109"/>
          </a:xfrm>
        </p:spPr>
        <p:txBody>
          <a:bodyPr/>
          <a:lstStyle/>
          <a:p>
            <a:r>
              <a:rPr lang="en-US" dirty="0" smtClean="0"/>
              <a:t>American Express Campus Analyze This 2017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white">
          <a:xfrm>
            <a:off x="605055" y="3004425"/>
            <a:ext cx="8092171" cy="599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Team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Envible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kumimoji="0" lang="mr-IN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–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VIT Vellore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Step 2: Binary Classifier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20845" y="117512"/>
            <a:ext cx="3219929" cy="362973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Classifier #1</a:t>
            </a:r>
            <a:r>
              <a:rPr lang="en-US" smtClean="0">
                <a:solidFill>
                  <a:schemeClr val="tx1"/>
                </a:solidFill>
                <a:cs typeface="Calibri" pitchFamily="34" charset="0"/>
              </a:rPr>
              <a:t>: Binary </a:t>
            </a:r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Classifier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0"/>
          </p:nvPr>
        </p:nvSpPr>
        <p:spPr>
          <a:xfrm>
            <a:off x="384047" y="941831"/>
            <a:ext cx="4414095" cy="5247832"/>
          </a:xfrm>
        </p:spPr>
        <p:txBody>
          <a:bodyPr/>
          <a:lstStyle/>
          <a:p>
            <a:r>
              <a:rPr lang="en-US" dirty="0" smtClean="0"/>
              <a:t>By making a classifier to remove customers that do not purchase cards, we can solve the big problem of Class imbalance that  existed in the naïve implementation.</a:t>
            </a:r>
          </a:p>
          <a:p>
            <a:r>
              <a:rPr lang="en-US" dirty="0" smtClean="0"/>
              <a:t>We have used a </a:t>
            </a:r>
            <a:r>
              <a:rPr lang="en-US" dirty="0" smtClean="0">
                <a:hlinkClick r:id="rId2"/>
              </a:rPr>
              <a:t>Gradient Boosting Classifier</a:t>
            </a:r>
            <a:r>
              <a:rPr lang="en-US" dirty="0" smtClean="0"/>
              <a:t> here.</a:t>
            </a:r>
          </a:p>
          <a:p>
            <a:r>
              <a:rPr lang="en-US" dirty="0" smtClean="0"/>
              <a:t>Earlier, our classifier was just learning to classify the None Class at the cost of misclassifying the really important prediction classes.</a:t>
            </a:r>
          </a:p>
          <a:p>
            <a:r>
              <a:rPr lang="en-US" dirty="0" smtClean="0"/>
              <a:t>Now, after predicting the users that can but the cards, we choose top 1000 users with the highest probability.</a:t>
            </a:r>
          </a:p>
          <a:p>
            <a:r>
              <a:rPr lang="en-US" dirty="0" smtClean="0"/>
              <a:t>The Feature Importance for this classifier is displayed on the Left.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9"/>
          <a:stretch/>
        </p:blipFill>
        <p:spPr bwMode="gray">
          <a:xfrm>
            <a:off x="5021720" y="1442615"/>
            <a:ext cx="3719054" cy="395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66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9" y="1479284"/>
            <a:ext cx="4154154" cy="3967787"/>
          </a:xfrm>
          <a:prstGeom prst="rect">
            <a:avLst/>
          </a:prstGeom>
        </p:spPr>
      </p:pic>
      <p:sp>
        <p:nvSpPr>
          <p:cNvPr id="5" name="Content Placeholder 7"/>
          <p:cNvSpPr>
            <a:spLocks noGrp="1"/>
          </p:cNvSpPr>
          <p:nvPr>
            <p:ph sz="quarter" idx="10"/>
          </p:nvPr>
        </p:nvSpPr>
        <p:spPr>
          <a:xfrm>
            <a:off x="4355793" y="1479284"/>
            <a:ext cx="4384981" cy="3486006"/>
          </a:xfrm>
        </p:spPr>
        <p:txBody>
          <a:bodyPr/>
          <a:lstStyle/>
          <a:p>
            <a:r>
              <a:rPr lang="en-US" dirty="0"/>
              <a:t>We have used Area Under the Curve as the metric to improve our classifier performance. (AUC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Since, our AUC value is 0.71, it is fair enough to use it pass it to predict the next step.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gim.unmc.edu/dxtests/roc3.htm</a:t>
            </a:r>
            <a:endParaRPr lang="en-US" dirty="0" smtClean="0"/>
          </a:p>
          <a:p>
            <a:r>
              <a:rPr lang="en-US" dirty="0" smtClean="0"/>
              <a:t>We believe there is further scope to improve the classifier performance by increasing the AUC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1082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Step 3: Multi Class Classifier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4284" y="116318"/>
            <a:ext cx="3716490" cy="365361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Classifier #2: Multi Class Classifier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22"/>
          <a:stretch/>
        </p:blipFill>
        <p:spPr>
          <a:xfrm>
            <a:off x="5018916" y="1406013"/>
            <a:ext cx="3721859" cy="3952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19" y="1406012"/>
            <a:ext cx="41295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For training our Second Classifier, we will remove all the customers with ’None’ in the Training Data according to Target4 variable.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Then, we will train a 3 class classifier over this reduced dataset.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Again, we have used GBM Classifier.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We will use this model to predict the categories of the 1000 customers that were predicted by the first classifier.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The output received will be our final solution.</a:t>
            </a:r>
          </a:p>
          <a:p>
            <a:endParaRPr lang="en-US" dirty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804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9"/>
          <a:stretch/>
        </p:blipFill>
        <p:spPr>
          <a:xfrm>
            <a:off x="387745" y="4760836"/>
            <a:ext cx="3564823" cy="1106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5" y="978721"/>
            <a:ext cx="3934253" cy="3376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63845" y="1111045"/>
            <a:ext cx="40607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We can find the optimal vale of the number of trees using the </a:t>
            </a:r>
            <a:r>
              <a:rPr lang="en-US" dirty="0" err="1" smtClean="0">
                <a:latin typeface="+mn-lt"/>
                <a:cs typeface="Calibri" pitchFamily="34" charset="0"/>
              </a:rPr>
              <a:t>logloss</a:t>
            </a:r>
            <a:r>
              <a:rPr lang="en-US" dirty="0" smtClean="0">
                <a:latin typeface="+mn-lt"/>
                <a:cs typeface="Calibri" pitchFamily="34" charset="0"/>
              </a:rPr>
              <a:t> score on the training and testing sets.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n-lt"/>
              <a:cs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We can then use these tuned hyper parameters to make the final predictions.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n-lt"/>
              <a:cs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We can observe that even after so much training and cross validation, we have significant error rates as seen in the Confusion Matrix.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n-lt"/>
              <a:cs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We observe the best performance is for the Elite class. So we would put it ahead in </a:t>
            </a:r>
            <a:r>
              <a:rPr lang="en-US" smtClean="0">
                <a:latin typeface="+mn-lt"/>
                <a:cs typeface="Calibri" pitchFamily="34" charset="0"/>
              </a:rPr>
              <a:t>the prediction.</a:t>
            </a:r>
            <a:endParaRPr lang="en-US" dirty="0" smtClean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61112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endParaRPr lang="en-US" dirty="0"/>
          </a:p>
        </p:txBody>
      </p:sp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764566"/>
              </p:ext>
            </p:extLst>
          </p:nvPr>
        </p:nvGraphicFramePr>
        <p:xfrm>
          <a:off x="47345" y="2590111"/>
          <a:ext cx="903382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734"/>
                <a:gridCol w="1411320"/>
                <a:gridCol w="1482449"/>
                <a:gridCol w="1501032"/>
                <a:gridCol w="28862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Rohan Chopra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VIT, Vellore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14BCE0749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9944203800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09rohachopra@gmail.com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Akhil Punia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VIT,</a:t>
                      </a:r>
                      <a:r>
                        <a:rPr lang="en-US" baseline="0" dirty="0" smtClean="0"/>
                        <a:t> Vellore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14BEE0100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8851271748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akp1596@gmail.com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</a:t>
            </a:r>
            <a:endParaRPr lang="en-US" sz="2400" b="1" u="sng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Choosing the Target Variable.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Naïve Attempt </a:t>
            </a:r>
            <a:r>
              <a:rPr lang="mr-IN" dirty="0" smtClean="0"/>
              <a:t>–</a:t>
            </a:r>
            <a:r>
              <a:rPr lang="en-US" dirty="0" smtClean="0"/>
              <a:t> Shortcomings and Inferences.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Basic Objective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 Layout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Step 1: Preprocessing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Step 2: Binary 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Step 3: Multi </a:t>
            </a:r>
            <a:r>
              <a:rPr lang="en-US" smtClean="0"/>
              <a:t>Class </a:t>
            </a:r>
            <a:r>
              <a:rPr lang="en-US" smtClean="0"/>
              <a:t>Classifier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68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 have formatted the variables ‘mvar49’, ’mvar50’ &amp; ‘mvar51’ to variables ‘target2’ &amp; ‘target4’.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have not used the variable ‘mvar46’, ‘mvar47’ &amp; ‘mvar48’.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Choosing the Target Variable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32722"/>
              </p:ext>
            </p:extLst>
          </p:nvPr>
        </p:nvGraphicFramePr>
        <p:xfrm>
          <a:off x="1076739" y="2315817"/>
          <a:ext cx="3137451" cy="201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817"/>
                <a:gridCol w="1045817"/>
                <a:gridCol w="1045817"/>
              </a:tblGrid>
              <a:tr h="373487">
                <a:tc>
                  <a:txBody>
                    <a:bodyPr/>
                    <a:lstStyle/>
                    <a:p>
                      <a:r>
                        <a:rPr lang="en-US" dirty="0" smtClean="0"/>
                        <a:t>mvar49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mvar50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mvar51</a:t>
                      </a:r>
                      <a:endParaRPr lang="en-US" dirty="0"/>
                    </a:p>
                  </a:txBody>
                  <a:tcPr/>
                </a:tc>
              </a:tr>
              <a:tr h="41151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151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151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151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62129"/>
              </p:ext>
            </p:extLst>
          </p:nvPr>
        </p:nvGraphicFramePr>
        <p:xfrm>
          <a:off x="5165300" y="2315817"/>
          <a:ext cx="2713118" cy="20304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6559"/>
                <a:gridCol w="1356559"/>
              </a:tblGrid>
              <a:tr h="406085">
                <a:tc>
                  <a:txBody>
                    <a:bodyPr/>
                    <a:lstStyle/>
                    <a:p>
                      <a:r>
                        <a:rPr lang="en-US" dirty="0" smtClean="0"/>
                        <a:t>target2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target4</a:t>
                      </a:r>
                      <a:endParaRPr lang="en-US" dirty="0"/>
                    </a:p>
                  </a:txBody>
                  <a:tcPr/>
                </a:tc>
              </a:tr>
              <a:tr h="406085"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Elite</a:t>
                      </a:r>
                      <a:endParaRPr lang="en-US" dirty="0"/>
                    </a:p>
                  </a:txBody>
                  <a:tcPr/>
                </a:tc>
              </a:tr>
              <a:tr h="406085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406085"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Supp</a:t>
                      </a:r>
                      <a:endParaRPr lang="en-US" dirty="0"/>
                    </a:p>
                  </a:txBody>
                  <a:tcPr/>
                </a:tc>
              </a:tr>
              <a:tr h="406085"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Creidt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triped Right Arrow 7"/>
          <p:cNvSpPr/>
          <p:nvPr/>
        </p:nvSpPr>
        <p:spPr>
          <a:xfrm>
            <a:off x="4351814" y="3002574"/>
            <a:ext cx="675861" cy="646044"/>
          </a:xfrm>
          <a:prstGeom prst="striped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71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4046" y="823844"/>
            <a:ext cx="8356728" cy="5247832"/>
          </a:xfrm>
          <a:noFill/>
        </p:spPr>
        <p:txBody>
          <a:bodyPr/>
          <a:lstStyle/>
          <a:p>
            <a:r>
              <a:rPr lang="en-US" dirty="0" smtClean="0"/>
              <a:t>In our </a:t>
            </a:r>
            <a:r>
              <a:rPr lang="en-US" dirty="0"/>
              <a:t>i</a:t>
            </a:r>
            <a:r>
              <a:rPr lang="en-US" dirty="0" smtClean="0"/>
              <a:t>nitial attempt of the problem statement, we trained a vanilla RF Classifier to classify for 4 categories -  </a:t>
            </a:r>
            <a:r>
              <a:rPr lang="en-US" dirty="0" err="1" smtClean="0"/>
              <a:t>Supp</a:t>
            </a:r>
            <a:r>
              <a:rPr lang="en-US" dirty="0" smtClean="0"/>
              <a:t>, Credit, Elite &amp; None.</a:t>
            </a:r>
          </a:p>
          <a:p>
            <a:r>
              <a:rPr lang="en-US" dirty="0" smtClean="0"/>
              <a:t>Then, we removed the customers whose predicted value was ‘None’.</a:t>
            </a:r>
          </a:p>
          <a:p>
            <a:r>
              <a:rPr lang="en-US" dirty="0" smtClean="0"/>
              <a:t>From the remaining card holders ,we predict the first 1000 users.</a:t>
            </a:r>
            <a:endParaRPr lang="en-US" dirty="0"/>
          </a:p>
          <a:p>
            <a:r>
              <a:rPr lang="en-US" dirty="0" smtClean="0"/>
              <a:t>With the above model, we achieved a score of  </a:t>
            </a:r>
            <a:r>
              <a:rPr lang="is-IS" dirty="0" smtClean="0">
                <a:solidFill>
                  <a:srgbClr val="FF0000"/>
                </a:solidFill>
              </a:rPr>
              <a:t>22400.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In order to analyse our performance, we did a stratfied split of our dataset into </a:t>
            </a:r>
            <a:r>
              <a:rPr lang="is-IS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Train</a:t>
            </a:r>
            <a:r>
              <a:rPr lang="is-IS" dirty="0" smtClean="0">
                <a:solidFill>
                  <a:schemeClr val="tx1"/>
                </a:solidFill>
              </a:rPr>
              <a:t> and </a:t>
            </a:r>
            <a:r>
              <a:rPr lang="is-IS" dirty="0" smtClean="0">
                <a:solidFill>
                  <a:srgbClr val="00B050"/>
                </a:solidFill>
              </a:rPr>
              <a:t>Test</a:t>
            </a:r>
            <a:r>
              <a:rPr lang="is-IS" dirty="0" smtClean="0">
                <a:solidFill>
                  <a:schemeClr val="tx1"/>
                </a:solidFill>
              </a:rPr>
              <a:t>.</a:t>
            </a:r>
          </a:p>
          <a:p>
            <a:endParaRPr lang="is-I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Naïve Attempt </a:t>
            </a:r>
            <a:r>
              <a:rPr lang="mr-IN" dirty="0" smtClean="0"/>
              <a:t>–</a:t>
            </a:r>
            <a:r>
              <a:rPr lang="en-US" dirty="0" smtClean="0"/>
              <a:t> Random Forest Classifier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72" y="3156821"/>
            <a:ext cx="3751416" cy="2910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33" y="3156821"/>
            <a:ext cx="4174511" cy="2914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4941" y="6077667"/>
            <a:ext cx="142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n-lt"/>
                <a:cs typeface="Calibri" pitchFamily="34" charset="0"/>
              </a:rPr>
              <a:t>TRAIN SET</a:t>
            </a:r>
            <a:endParaRPr lang="en-US" dirty="0" err="1" smtClean="0">
              <a:latin typeface="+mn-lt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49" y="6067169"/>
            <a:ext cx="142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cs typeface="Calibri" pitchFamily="34" charset="0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8537456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5" y="1867678"/>
            <a:ext cx="4273164" cy="33510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 </a:t>
            </a:r>
            <a:r>
              <a:rPr lang="en-US" dirty="0"/>
              <a:t>Shortcomings and </a:t>
            </a:r>
            <a:r>
              <a:rPr lang="en-US" dirty="0" smtClean="0"/>
              <a:t>Inferences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5793" y="972554"/>
            <a:ext cx="363793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SHORTCOMINGS</a:t>
            </a:r>
          </a:p>
          <a:p>
            <a:endParaRPr lang="en-US" dirty="0" smtClean="0">
              <a:solidFill>
                <a:srgbClr val="FF0000"/>
              </a:solidFill>
              <a:latin typeface="+mn-lt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+mn-lt"/>
                <a:cs typeface="Calibri" pitchFamily="34" charset="0"/>
              </a:rPr>
              <a:t>The Confusion Matrix hints that a lot of Card Users are being classified as None. The Classifier might be performing poorly because it can be </a:t>
            </a:r>
            <a:r>
              <a:rPr lang="en-US" sz="1600" dirty="0" smtClean="0">
                <a:solidFill>
                  <a:srgbClr val="00B050"/>
                </a:solidFill>
                <a:latin typeface="+mn-lt"/>
                <a:cs typeface="Calibri" pitchFamily="34" charset="0"/>
              </a:rPr>
              <a:t>Overfitting.</a:t>
            </a:r>
            <a:endParaRPr lang="en-US" sz="1600" dirty="0" smtClean="0">
              <a:latin typeface="+mn-lt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+mn-lt"/>
                <a:cs typeface="Calibri" pitchFamily="34" charset="0"/>
              </a:rPr>
              <a:t>Another reason is that the features have a lot of noise and can be cleaned.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1153" y="3987632"/>
            <a:ext cx="33072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alibri" pitchFamily="34" charset="0"/>
              </a:rPr>
              <a:t>INFERENCE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  <a:latin typeface="+mn-lt"/>
              <a:cs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n-lt"/>
                <a:cs typeface="Calibri" pitchFamily="34" charset="0"/>
              </a:rPr>
              <a:t>We need to perform feature cleaning and implement regularization to prevent Overfitting.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n-lt"/>
                <a:cs typeface="Calibri" pitchFamily="34" charset="0"/>
              </a:rPr>
              <a:t>We should try model Gradient Boosting Method like </a:t>
            </a:r>
            <a:r>
              <a:rPr lang="en-US" sz="1600" dirty="0" err="1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XGBoost</a:t>
            </a:r>
            <a:r>
              <a:rPr lang="en-US" sz="1600" dirty="0" smtClean="0">
                <a:solidFill>
                  <a:srgbClr val="0070C0"/>
                </a:solidFill>
                <a:latin typeface="+mn-lt"/>
                <a:cs typeface="Calibri" pitchFamily="34" charset="0"/>
              </a:rPr>
              <a:t> </a:t>
            </a:r>
            <a:r>
              <a:rPr lang="en-US" sz="1600" dirty="0" smtClean="0">
                <a:latin typeface="+mn-lt"/>
                <a:cs typeface="Calibri" pitchFamily="34" charset="0"/>
              </a:rPr>
              <a:t>and </a:t>
            </a:r>
            <a:r>
              <a:rPr lang="en-US" sz="1600" dirty="0" err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cs typeface="Calibri" pitchFamily="34" charset="0"/>
              </a:rPr>
              <a:t>LightGBM</a:t>
            </a:r>
            <a:r>
              <a:rPr lang="en-US" sz="1600" dirty="0" smtClean="0">
                <a:latin typeface="+mn-lt"/>
                <a:cs typeface="Calibri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0934" y="5218738"/>
            <a:ext cx="194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n-lt"/>
                <a:cs typeface="Calibri" pitchFamily="34" charset="0"/>
              </a:rPr>
              <a:t>Confusion Matrix</a:t>
            </a:r>
            <a:endParaRPr lang="en-US" dirty="0" smtClean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21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3.Basic Objective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384047" y="941831"/>
            <a:ext cx="8356728" cy="52478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believe that the first logical performance our model should deliver is to reach the score of </a:t>
            </a:r>
            <a:r>
              <a:rPr lang="en-US" sz="3200" dirty="0" smtClean="0"/>
              <a:t>50,000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Why ?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 If our algorithm learns to perfectly identify who buys the card even though it doesn’t specify which of the three, then assuming the worst case where it suffers a penalty of 2 calls for 1 customer. It can help us  predict 500 clients correctly. Thus, earning us 50,000. This is the first performance mark we should try to reach.”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[ </a:t>
            </a:r>
            <a:r>
              <a:rPr 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NOTE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: As our, </a:t>
            </a: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Final 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Leadership Board </a:t>
            </a: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score 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is</a:t>
            </a:r>
            <a:r>
              <a:rPr 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40,600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; </a:t>
            </a: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we have not been able to achieve 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this objective.]</a:t>
            </a:r>
            <a:endParaRPr lang="en-US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4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Model 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8547" y="1530627"/>
            <a:ext cx="2902227" cy="365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Input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8547" y="2159179"/>
            <a:ext cx="2902227" cy="3653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Feature Preprocessing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38546" y="2787731"/>
            <a:ext cx="2902227" cy="730722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Classifier #1: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Binary Classifier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8545" y="3781644"/>
            <a:ext cx="2902227" cy="730722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Classifier #2: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Multi Class Classifier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38544" y="4775557"/>
            <a:ext cx="2902227" cy="365361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Output Prediction</a:t>
            </a:r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7289661" y="1895988"/>
            <a:ext cx="0" cy="263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89657" y="2524540"/>
            <a:ext cx="0" cy="263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89657" y="3518453"/>
            <a:ext cx="0" cy="263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89657" y="4512366"/>
            <a:ext cx="0" cy="263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704" y="1401418"/>
            <a:ext cx="46018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We have developed a 3 Fold Model that starts with feature cleaning and feature engineering.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n-lt"/>
              <a:cs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Then, we try to solve the imbalance of the Positive (Buying Card) to Negative cases by training a Binary Classifier that tries to eliminate negative classes thereby helping us to build a balanced dataset.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cs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cs typeface="Calibri" pitchFamily="34" charset="0"/>
              </a:rPr>
              <a:t>The 1000 entries with the highest probability are shortlisted </a:t>
            </a:r>
            <a:r>
              <a:rPr lang="en-US" dirty="0" smtClean="0">
                <a:cs typeface="Calibri" pitchFamily="34" charset="0"/>
              </a:rPr>
              <a:t>by Classifier 1 and is passed onto Classifier 2. </a:t>
            </a:r>
            <a:endParaRPr lang="en-US" dirty="0">
              <a:cs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n-lt"/>
              <a:cs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  <a:cs typeface="Calibri" pitchFamily="34" charset="0"/>
              </a:rPr>
              <a:t>Then, this Balanced Dataset is used for prediction using a 3 Class Classifier </a:t>
            </a:r>
            <a:r>
              <a:rPr lang="mr-IN" dirty="0" smtClean="0">
                <a:latin typeface="+mn-lt"/>
                <a:cs typeface="Calibri" pitchFamily="34" charset="0"/>
              </a:rPr>
              <a:t>–</a:t>
            </a:r>
            <a:r>
              <a:rPr lang="en-US" dirty="0" smtClean="0">
                <a:latin typeface="+mn-lt"/>
                <a:cs typeface="Calibri" pitchFamily="34" charset="0"/>
              </a:rPr>
              <a:t> </a:t>
            </a:r>
            <a:r>
              <a:rPr lang="en-US" dirty="0" err="1" smtClean="0">
                <a:latin typeface="+mn-lt"/>
                <a:cs typeface="Calibri" pitchFamily="34" charset="0"/>
              </a:rPr>
              <a:t>Supp</a:t>
            </a:r>
            <a:r>
              <a:rPr lang="en-US" dirty="0" smtClean="0">
                <a:latin typeface="+mn-lt"/>
                <a:cs typeface="Calibri" pitchFamily="34" charset="0"/>
              </a:rPr>
              <a:t>, Credit, Elite. </a:t>
            </a:r>
          </a:p>
        </p:txBody>
      </p:sp>
    </p:spTree>
    <p:extLst>
      <p:ext uri="{BB962C8B-B14F-4D97-AF65-F5344CB8AC3E}">
        <p14:creationId xmlns:p14="http://schemas.microsoft.com/office/powerpoint/2010/main" val="9081330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Step 1: Feature Preprocessing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38547" y="116318"/>
            <a:ext cx="2902227" cy="3653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Feature Preprocessing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7633" y="1222513"/>
            <a:ext cx="763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cs typeface="Calibri" pitchFamily="34" charset="0"/>
              </a:rPr>
              <a:t>Our Main job is to remove redundant features from the Dataset. For this we followed the following steps.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7633" y="2517780"/>
            <a:ext cx="36670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cs typeface="Calibri" pitchFamily="34" charset="0"/>
              </a:rPr>
              <a:t># 1 </a:t>
            </a:r>
            <a:r>
              <a:rPr lang="mr-IN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cs typeface="Calibri" pitchFamily="34" charset="0"/>
              </a:rPr>
              <a:t>–</a:t>
            </a:r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cs typeface="Calibri" pitchFamily="34" charset="0"/>
              </a:rPr>
              <a:t> Summing Quarterly Expenditures</a:t>
            </a:r>
          </a:p>
          <a:p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  <a:cs typeface="Calibri" pitchFamily="34" charset="0"/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itchFamily="34" charset="0"/>
              </a:rPr>
              <a:t>mvar16-mvar19 -&gt; Total Elec. Spend</a:t>
            </a: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mvar20-mvar23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-&gt; Total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Travel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Spend</a:t>
            </a: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mvar24-mvar27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-&gt;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Total House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Spend</a:t>
            </a: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mvar28-mvar31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-&gt; Total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Car Spend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itchFamily="34" charset="0"/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mvar32-mvar35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-&gt;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Total Retail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Spend</a:t>
            </a: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Calibri" pitchFamily="34" charset="0"/>
              </a:rPr>
              <a:t>Mvar36-mvar39 -&gt; Total Spend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8222" y="2517780"/>
            <a:ext cx="370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cs typeface="Calibri" pitchFamily="34" charset="0"/>
              </a:rPr>
              <a:t># 2</a:t>
            </a:r>
            <a:r>
              <a:rPr lang="mr-IN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cs typeface="Calibri" pitchFamily="34" charset="0"/>
              </a:rPr>
              <a:t>–</a:t>
            </a:r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cs typeface="Calibri" pitchFamily="34" charset="0"/>
              </a:rPr>
              <a:t> Removing NANs </a:t>
            </a:r>
          </a:p>
          <a:p>
            <a:endParaRPr lang="en-US" sz="20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+mn-lt"/>
              <a:cs typeface="Calibri" pitchFamily="34" charset="0"/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mvar3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-&gt;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column is removed since there are a lot of missing values in it.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itchFamily="34" charset="0"/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m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var9 -&gt; rows with missing values are removed (~1500/ 40,000)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itchFamily="34" charset="0"/>
            </a:endParaRPr>
          </a:p>
          <a:p>
            <a:endParaRPr lang="en-US" sz="2000" b="1" dirty="0" smtClean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+mn-lt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633" y="5151875"/>
            <a:ext cx="7633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cs typeface="Calibri" pitchFamily="34" charset="0"/>
              </a:rPr>
              <a:t># 3- Label Encoding on Categorical Variable ‘mvar12’</a:t>
            </a:r>
          </a:p>
          <a:p>
            <a:endParaRPr lang="en-US" sz="20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+mn-lt"/>
              <a:cs typeface="Calibri" pitchFamily="34" charset="0"/>
            </a:endParaRP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Since, mvar12 has a set of unique categories, we can use Label Encoding here.</a:t>
            </a:r>
          </a:p>
        </p:txBody>
      </p:sp>
    </p:spTree>
    <p:extLst>
      <p:ext uri="{BB962C8B-B14F-4D97-AF65-F5344CB8AC3E}">
        <p14:creationId xmlns:p14="http://schemas.microsoft.com/office/powerpoint/2010/main" val="5331293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M Template 20121011">
  <a:themeElements>
    <a:clrScheme name="Risk &amp; Information Mgmt Theme">
      <a:dk1>
        <a:srgbClr val="000000"/>
      </a:dk1>
      <a:lt1>
        <a:srgbClr val="FFFFFF"/>
      </a:lt1>
      <a:dk2>
        <a:srgbClr val="002663"/>
      </a:dk2>
      <a:lt2>
        <a:srgbClr val="009BBB"/>
      </a:lt2>
      <a:accent1>
        <a:srgbClr val="006890"/>
      </a:accent1>
      <a:accent2>
        <a:srgbClr val="8B8D8E"/>
      </a:accent2>
      <a:accent3>
        <a:srgbClr val="008566"/>
      </a:accent3>
      <a:accent4>
        <a:srgbClr val="77216F"/>
      </a:accent4>
      <a:accent5>
        <a:srgbClr val="E98300"/>
      </a:accent5>
      <a:accent6>
        <a:srgbClr val="002663"/>
      </a:accent6>
      <a:hlink>
        <a:srgbClr val="009BBB"/>
      </a:hlink>
      <a:folHlink>
        <a:srgbClr val="7721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cs typeface="Calibr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RIM Template 20121011</Template>
  <TotalTime>3021</TotalTime>
  <Words>1023</Words>
  <Application>Microsoft Macintosh PowerPoint</Application>
  <PresentationFormat>On-screen Show (4:3)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ＭＳ Ｐゴシック</vt:lpstr>
      <vt:lpstr>Wingdings</vt:lpstr>
      <vt:lpstr>Arial</vt:lpstr>
      <vt:lpstr>RIM Template 20121011</vt:lpstr>
      <vt:lpstr>American Express Campus Analyze This 2017</vt:lpstr>
      <vt:lpstr>Team Details</vt:lpstr>
      <vt:lpstr>Index</vt:lpstr>
      <vt:lpstr>1. Choosing the Target Variable</vt:lpstr>
      <vt:lpstr>2.1 Naïve Attempt – Random Forest Classifier</vt:lpstr>
      <vt:lpstr>2.2 Shortcomings and Inferences</vt:lpstr>
      <vt:lpstr>3.Basic Objective</vt:lpstr>
      <vt:lpstr>4. Model Layout</vt:lpstr>
      <vt:lpstr>5. Step 1: Feature Preprocessing</vt:lpstr>
      <vt:lpstr>6. Step 2: Binary Classifier</vt:lpstr>
      <vt:lpstr>Performance Evaluation</vt:lpstr>
      <vt:lpstr>7. Step 3: Multi Class Classifier</vt:lpstr>
      <vt:lpstr>Performance Evaluation</vt:lpstr>
    </vt:vector>
  </TitlesOfParts>
  <Company>American Express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This</dc:title>
  <dc:creator>Author: Rachna Gothi</dc:creator>
  <cp:lastModifiedBy>Akhil Punia</cp:lastModifiedBy>
  <cp:revision>268</cp:revision>
  <cp:lastPrinted>2011-08-01T15:38:59Z</cp:lastPrinted>
  <dcterms:created xsi:type="dcterms:W3CDTF">2013-03-25T08:52:41Z</dcterms:created>
  <dcterms:modified xsi:type="dcterms:W3CDTF">2017-08-27T18:14:53Z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Tanya Joshi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Tanya Joshi</vt:lpwstr>
  </property>
</Properties>
</file>