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4" r:id="rId6"/>
    <p:sldId id="257" r:id="rId7"/>
    <p:sldId id="258" r:id="rId8"/>
    <p:sldId id="259" r:id="rId9"/>
    <p:sldId id="260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shikesh" userId="f0f95b06-bc35-4a6c-b5da-9608cb597900" providerId="ADAL" clId="{70321F15-6841-48D3-963C-35D6D86FE628}"/>
    <pc:docChg chg="undo addSld delSld modSld">
      <pc:chgData name="Rishikesh" userId="f0f95b06-bc35-4a6c-b5da-9608cb597900" providerId="ADAL" clId="{70321F15-6841-48D3-963C-35D6D86FE628}" dt="2022-03-10T04:52:48.672" v="169" actId="20577"/>
      <pc:docMkLst>
        <pc:docMk/>
      </pc:docMkLst>
      <pc:sldChg chg="modSp">
        <pc:chgData name="Rishikesh" userId="f0f95b06-bc35-4a6c-b5da-9608cb597900" providerId="ADAL" clId="{70321F15-6841-48D3-963C-35D6D86FE628}" dt="2022-03-10T04:50:27.214" v="0" actId="20577"/>
        <pc:sldMkLst>
          <pc:docMk/>
          <pc:sldMk cId="4124841490" sldId="260"/>
        </pc:sldMkLst>
        <pc:spChg chg="mod">
          <ac:chgData name="Rishikesh" userId="f0f95b06-bc35-4a6c-b5da-9608cb597900" providerId="ADAL" clId="{70321F15-6841-48D3-963C-35D6D86FE628}" dt="2022-03-10T04:50:27.214" v="0" actId="20577"/>
          <ac:spMkLst>
            <pc:docMk/>
            <pc:sldMk cId="4124841490" sldId="260"/>
            <ac:spMk id="3" creationId="{00000000-0000-0000-0000-000000000000}"/>
          </ac:spMkLst>
        </pc:spChg>
      </pc:sldChg>
      <pc:sldChg chg="del">
        <pc:chgData name="Rishikesh" userId="f0f95b06-bc35-4a6c-b5da-9608cb597900" providerId="ADAL" clId="{70321F15-6841-48D3-963C-35D6D86FE628}" dt="2022-03-10T04:50:32.059" v="6" actId="2696"/>
        <pc:sldMkLst>
          <pc:docMk/>
          <pc:sldMk cId="1035021365" sldId="261"/>
        </pc:sldMkLst>
      </pc:sldChg>
      <pc:sldChg chg="del">
        <pc:chgData name="Rishikesh" userId="f0f95b06-bc35-4a6c-b5da-9608cb597900" providerId="ADAL" clId="{70321F15-6841-48D3-963C-35D6D86FE628}" dt="2022-03-10T04:50:31.226" v="1" actId="2696"/>
        <pc:sldMkLst>
          <pc:docMk/>
          <pc:sldMk cId="670897581" sldId="262"/>
        </pc:sldMkLst>
      </pc:sldChg>
      <pc:sldChg chg="del">
        <pc:chgData name="Rishikesh" userId="f0f95b06-bc35-4a6c-b5da-9608cb597900" providerId="ADAL" clId="{70321F15-6841-48D3-963C-35D6D86FE628}" dt="2022-03-10T04:50:31.426" v="2" actId="2696"/>
        <pc:sldMkLst>
          <pc:docMk/>
          <pc:sldMk cId="3149859810" sldId="263"/>
        </pc:sldMkLst>
      </pc:sldChg>
      <pc:sldChg chg="modSp add">
        <pc:chgData name="Rishikesh" userId="f0f95b06-bc35-4a6c-b5da-9608cb597900" providerId="ADAL" clId="{70321F15-6841-48D3-963C-35D6D86FE628}" dt="2022-03-10T04:52:48.672" v="169" actId="20577"/>
        <pc:sldMkLst>
          <pc:docMk/>
          <pc:sldMk cId="138222873" sldId="265"/>
        </pc:sldMkLst>
        <pc:spChg chg="mod">
          <ac:chgData name="Rishikesh" userId="f0f95b06-bc35-4a6c-b5da-9608cb597900" providerId="ADAL" clId="{70321F15-6841-48D3-963C-35D6D86FE628}" dt="2022-03-10T04:50:48.580" v="19" actId="20577"/>
          <ac:spMkLst>
            <pc:docMk/>
            <pc:sldMk cId="138222873" sldId="265"/>
            <ac:spMk id="2" creationId="{6E3ECF5F-41AC-4C1C-AE4A-6B5AD245A5EA}"/>
          </ac:spMkLst>
        </pc:spChg>
        <pc:spChg chg="mod">
          <ac:chgData name="Rishikesh" userId="f0f95b06-bc35-4a6c-b5da-9608cb597900" providerId="ADAL" clId="{70321F15-6841-48D3-963C-35D6D86FE628}" dt="2022-03-10T04:52:48.672" v="169" actId="20577"/>
          <ac:spMkLst>
            <pc:docMk/>
            <pc:sldMk cId="138222873" sldId="265"/>
            <ac:spMk id="3" creationId="{D97F5296-EE96-476B-BC61-45A1D9AEADB1}"/>
          </ac:spMkLst>
        </pc:spChg>
      </pc:sldChg>
      <pc:sldChg chg="del">
        <pc:chgData name="Rishikesh" userId="f0f95b06-bc35-4a6c-b5da-9608cb597900" providerId="ADAL" clId="{70321F15-6841-48D3-963C-35D6D86FE628}" dt="2022-03-10T04:50:31.589" v="3" actId="2696"/>
        <pc:sldMkLst>
          <pc:docMk/>
          <pc:sldMk cId="1198157089" sldId="265"/>
        </pc:sldMkLst>
      </pc:sldChg>
      <pc:sldChg chg="del">
        <pc:chgData name="Rishikesh" userId="f0f95b06-bc35-4a6c-b5da-9608cb597900" providerId="ADAL" clId="{70321F15-6841-48D3-963C-35D6D86FE628}" dt="2022-03-10T04:50:31.743" v="4" actId="2696"/>
        <pc:sldMkLst>
          <pc:docMk/>
          <pc:sldMk cId="2434823640" sldId="267"/>
        </pc:sldMkLst>
      </pc:sldChg>
      <pc:sldChg chg="del">
        <pc:chgData name="Rishikesh" userId="f0f95b06-bc35-4a6c-b5da-9608cb597900" providerId="ADAL" clId="{70321F15-6841-48D3-963C-35D6D86FE628}" dt="2022-03-10T04:50:31.905" v="5" actId="2696"/>
        <pc:sldMkLst>
          <pc:docMk/>
          <pc:sldMk cId="140626638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0A9CE-B4AF-4CD8-9576-43202F924FE9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5644C-4D2A-446F-AC8C-82BCB97E47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898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0A9CE-B4AF-4CD8-9576-43202F924FE9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5644C-4D2A-446F-AC8C-82BCB97E47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30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0A9CE-B4AF-4CD8-9576-43202F924FE9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5644C-4D2A-446F-AC8C-82BCB97E47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032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0A9CE-B4AF-4CD8-9576-43202F924FE9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5644C-4D2A-446F-AC8C-82BCB97E47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097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0A9CE-B4AF-4CD8-9576-43202F924FE9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5644C-4D2A-446F-AC8C-82BCB97E47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6839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0A9CE-B4AF-4CD8-9576-43202F924FE9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5644C-4D2A-446F-AC8C-82BCB97E47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150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0A9CE-B4AF-4CD8-9576-43202F924FE9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5644C-4D2A-446F-AC8C-82BCB97E47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566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0A9CE-B4AF-4CD8-9576-43202F924FE9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5644C-4D2A-446F-AC8C-82BCB97E47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95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0A9CE-B4AF-4CD8-9576-43202F924FE9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5644C-4D2A-446F-AC8C-82BCB97E47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420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0A9CE-B4AF-4CD8-9576-43202F924FE9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5644C-4D2A-446F-AC8C-82BCB97E47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47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0A9CE-B4AF-4CD8-9576-43202F924FE9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5644C-4D2A-446F-AC8C-82BCB97E47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179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0A9CE-B4AF-4CD8-9576-43202F924FE9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5644C-4D2A-446F-AC8C-82BCB97E47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84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6554" y="189415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N" dirty="0"/>
              <a:t>RA 505 Robot Sensing and Vision</a:t>
            </a:r>
            <a:br>
              <a:rPr lang="en-IN" dirty="0"/>
            </a:br>
            <a:br>
              <a:rPr lang="en-IN" dirty="0"/>
            </a:br>
            <a:r>
              <a:rPr lang="en-IN" dirty="0"/>
              <a:t>Lecture 22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770648-EC5A-42F4-A453-DBCEC70713F5}"/>
              </a:ext>
            </a:extLst>
          </p:cNvPr>
          <p:cNvSpPr txBox="1"/>
          <p:nvPr/>
        </p:nvSpPr>
        <p:spPr>
          <a:xfrm>
            <a:off x="7076241" y="5737286"/>
            <a:ext cx="51157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Dr. Rishikesh Kulkarni</a:t>
            </a:r>
          </a:p>
          <a:p>
            <a:r>
              <a:rPr lang="en-IN" dirty="0"/>
              <a:t>Department of Electronics and Electrical Engineering</a:t>
            </a:r>
          </a:p>
          <a:p>
            <a:r>
              <a:rPr lang="en-IN" dirty="0"/>
              <a:t>IIT Guwahati</a:t>
            </a:r>
          </a:p>
        </p:txBody>
      </p:sp>
    </p:spTree>
    <p:extLst>
      <p:ext uri="{BB962C8B-B14F-4D97-AF65-F5344CB8AC3E}">
        <p14:creationId xmlns:p14="http://schemas.microsoft.com/office/powerpoint/2010/main" val="2977795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Syllabus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Binary, monochrome and RGB imaging sensors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Velocity sensors, 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Accelerometers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Tactile sensors.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Ultrasound rangefinders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Optical rangefinders - LASER scanner, static LED array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Structured lighting, dynamic focusing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Interfacing of vision sensors</a:t>
            </a:r>
          </a:p>
        </p:txBody>
      </p:sp>
    </p:spTree>
    <p:extLst>
      <p:ext uri="{BB962C8B-B14F-4D97-AF65-F5344CB8AC3E}">
        <p14:creationId xmlns:p14="http://schemas.microsoft.com/office/powerpoint/2010/main" val="2356935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DIGITAL CAMERA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31688" cy="4351338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Difference between a silver halide photographic camera and an electronic still camera</a:t>
            </a:r>
          </a:p>
          <a:p>
            <a:r>
              <a:rPr lang="en-IN" dirty="0"/>
              <a:t>Conventional silver halide cameras</a:t>
            </a:r>
          </a:p>
          <a:p>
            <a:r>
              <a:rPr lang="en-IN" dirty="0"/>
              <a:t>Electronic still cameras</a:t>
            </a:r>
          </a:p>
          <a:p>
            <a:pPr lvl="1"/>
            <a:r>
              <a:rPr lang="en-IN" dirty="0"/>
              <a:t>Analog storage</a:t>
            </a:r>
          </a:p>
          <a:p>
            <a:pPr lvl="1"/>
            <a:r>
              <a:rPr lang="en-IN" dirty="0"/>
              <a:t>Digital storage</a:t>
            </a:r>
          </a:p>
          <a:p>
            <a:r>
              <a:rPr lang="en-IN" dirty="0" err="1"/>
              <a:t>Mavica</a:t>
            </a:r>
            <a:r>
              <a:rPr lang="en-IN" dirty="0"/>
              <a:t> (Magnetic video camera)</a:t>
            </a:r>
          </a:p>
          <a:p>
            <a:pPr lvl="1"/>
            <a:r>
              <a:rPr lang="en-IN" dirty="0"/>
              <a:t>image signals captured by the semiconductor image sensor</a:t>
            </a:r>
          </a:p>
          <a:p>
            <a:pPr lvl="1"/>
            <a:r>
              <a:rPr lang="en-IN" dirty="0"/>
              <a:t>stored on a magnetic floppy disk.</a:t>
            </a:r>
          </a:p>
          <a:p>
            <a:r>
              <a:rPr lang="en-IN" dirty="0"/>
              <a:t>Why did still video system fail?</a:t>
            </a:r>
          </a:p>
          <a:p>
            <a:pPr lvl="1"/>
            <a:r>
              <a:rPr lang="en-IN" dirty="0"/>
              <a:t>Cost</a:t>
            </a:r>
          </a:p>
          <a:p>
            <a:pPr lvl="1"/>
            <a:r>
              <a:rPr lang="en-IN" dirty="0"/>
              <a:t>Poor picture print quality (VGA quality (640 × 480 pixels))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991" y="1027906"/>
            <a:ext cx="4864141" cy="31971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2196" y="4384595"/>
            <a:ext cx="3149730" cy="20617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6773" y="4225066"/>
            <a:ext cx="1718218" cy="112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805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DIGITAL CAMERA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0246" y="1690688"/>
            <a:ext cx="2511810" cy="2141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69811" y="3916996"/>
            <a:ext cx="5724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-Roman"/>
              </a:rPr>
              <a:t>Fuji digital still camera DS-1P (</a:t>
            </a:r>
            <a:r>
              <a:rPr lang="en-IN" dirty="0" err="1">
                <a:latin typeface="Times-Roman"/>
              </a:rPr>
              <a:t>CCD+Static</a:t>
            </a:r>
            <a:r>
              <a:rPr lang="en-IN" dirty="0">
                <a:latin typeface="Times-Roman"/>
              </a:rPr>
              <a:t> RAM)	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5949" y="1771425"/>
            <a:ext cx="3827521" cy="18226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052054" y="3916996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-Roman"/>
              </a:rPr>
              <a:t>Kodak DCS-1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0745" y="4371236"/>
            <a:ext cx="2910510" cy="161352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349609" y="6069664"/>
            <a:ext cx="3578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-Roman"/>
              </a:rPr>
              <a:t>Casio QV-10 (</a:t>
            </a:r>
            <a:r>
              <a:rPr lang="en-IN" dirty="0"/>
              <a:t>LCD monitor display)</a:t>
            </a:r>
          </a:p>
        </p:txBody>
      </p:sp>
    </p:spTree>
    <p:extLst>
      <p:ext uri="{BB962C8B-B14F-4D97-AF65-F5344CB8AC3E}">
        <p14:creationId xmlns:p14="http://schemas.microsoft.com/office/powerpoint/2010/main" val="2111713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DIGITAL CAMERA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16" y="1341532"/>
            <a:ext cx="5622940" cy="37559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9864" y="5217651"/>
            <a:ext cx="5263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-Roman"/>
              </a:rPr>
              <a:t>Typical arrangement of an SLR digital still camera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757" y="1581782"/>
            <a:ext cx="5561327" cy="382053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544318" y="5586983"/>
            <a:ext cx="48142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-Roman"/>
              </a:rPr>
              <a:t>Typical block diagram of a digital still camera.</a:t>
            </a:r>
          </a:p>
          <a:p>
            <a:r>
              <a:rPr lang="en-IN" dirty="0">
                <a:latin typeface="Times-Roman"/>
              </a:rPr>
              <a:t>Additional optics (IR filter + Optical LPF)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3697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DIGITAL CAMERA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OPTICS</a:t>
            </a:r>
          </a:p>
          <a:p>
            <a:pPr lvl="1"/>
            <a:r>
              <a:rPr lang="en-IN" dirty="0"/>
              <a:t>Objective lens, IR filter, optical low pass filter</a:t>
            </a:r>
          </a:p>
          <a:p>
            <a:r>
              <a:rPr lang="en-IN" dirty="0"/>
              <a:t>IMAGING DEVICES</a:t>
            </a:r>
          </a:p>
          <a:p>
            <a:pPr lvl="1"/>
            <a:r>
              <a:rPr lang="en-IN" dirty="0"/>
              <a:t>CCD and CMOS sensors</a:t>
            </a:r>
          </a:p>
          <a:p>
            <a:r>
              <a:rPr lang="en-IN" dirty="0"/>
              <a:t>ANALOG CIRCUIT</a:t>
            </a:r>
          </a:p>
          <a:p>
            <a:pPr lvl="1"/>
            <a:r>
              <a:rPr lang="en-IN" dirty="0"/>
              <a:t>Sample-and-hold, </a:t>
            </a:r>
            <a:r>
              <a:rPr lang="en-IN" dirty="0" err="1"/>
              <a:t>color</a:t>
            </a:r>
            <a:r>
              <a:rPr lang="en-IN" dirty="0"/>
              <a:t> separation, AGC (automatic gain control), level clamp, tone adjustment, ADC</a:t>
            </a:r>
          </a:p>
          <a:p>
            <a:r>
              <a:rPr lang="en-IN" dirty="0"/>
              <a:t>DIGITAL CIRCUIT</a:t>
            </a:r>
          </a:p>
          <a:p>
            <a:pPr lvl="1"/>
            <a:r>
              <a:rPr lang="en-IN" dirty="0"/>
              <a:t>DSP; tone adjustment; RGB to YCC </a:t>
            </a:r>
            <a:r>
              <a:rPr lang="en-IN" dirty="0" err="1"/>
              <a:t>color</a:t>
            </a:r>
            <a:r>
              <a:rPr lang="en-IN" dirty="0"/>
              <a:t> conversion; white balance; image compression/decompression; exposure control, auto focus, and automatic white balance</a:t>
            </a:r>
          </a:p>
          <a:p>
            <a:r>
              <a:rPr lang="en-IN" dirty="0"/>
              <a:t>SYSTEM CONTROL</a:t>
            </a:r>
          </a:p>
          <a:p>
            <a:pPr lvl="1"/>
            <a:r>
              <a:rPr lang="en-IN" dirty="0"/>
              <a:t>exposure control (AE), auto focus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4841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ECF5F-41AC-4C1C-AE4A-6B5AD245A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F5296-EE96-476B-BC61-45A1D9AEA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</a:t>
            </a:r>
            <a:r>
              <a:rPr lang="en-IN" sz="1800" dirty="0"/>
              <a:t>mage sensors and Signal Processing for Digital Still Cameras, Ed. Junichi Nakamura</a:t>
            </a:r>
            <a:r>
              <a:rPr lang="en-IN" sz="1800"/>
              <a:t>, Taylor </a:t>
            </a:r>
            <a:r>
              <a:rPr lang="en-IN" sz="1800" dirty="0"/>
              <a:t>&amp; Francis Group</a:t>
            </a:r>
            <a:r>
              <a:rPr lang="en-IN" sz="1800"/>
              <a:t>, LLC, 2006.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38222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C254F2E41DBC488C025C4D98787C86" ma:contentTypeVersion="7" ma:contentTypeDescription="Create a new document." ma:contentTypeScope="" ma:versionID="525aa2036c5689cfed1e2f8327105864">
  <xsd:schema xmlns:xsd="http://www.w3.org/2001/XMLSchema" xmlns:xs="http://www.w3.org/2001/XMLSchema" xmlns:p="http://schemas.microsoft.com/office/2006/metadata/properties" xmlns:ns2="7efb8072-09d0-47f8-971e-b6745749109e" xmlns:ns3="7bcc3279-a720-443f-b69e-ed81f05b9333" targetNamespace="http://schemas.microsoft.com/office/2006/metadata/properties" ma:root="true" ma:fieldsID="01dc804126188a96ec20827fc0fd31a9" ns2:_="" ns3:_="">
    <xsd:import namespace="7efb8072-09d0-47f8-971e-b6745749109e"/>
    <xsd:import namespace="7bcc3279-a720-443f-b69e-ed81f05b93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fb8072-09d0-47f8-971e-b674574910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cc3279-a720-443f-b69e-ed81f05b933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76878D1-3E5B-471E-9605-CC2552DAA3CE}">
  <ds:schemaRefs>
    <ds:schemaRef ds:uri="http://schemas.microsoft.com/office/2006/metadata/properties"/>
    <ds:schemaRef ds:uri="f7df899a-66db-4ea2-bfe3-097b320f1205"/>
    <ds:schemaRef ds:uri="http://schemas.microsoft.com/office/2006/documentManagement/types"/>
    <ds:schemaRef ds:uri="http://purl.org/dc/dcmitype/"/>
    <ds:schemaRef ds:uri="http://www.w3.org/XML/1998/namespace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2077d26b-e49a-42cf-8601-88dab9c679c9"/>
  </ds:schemaRefs>
</ds:datastoreItem>
</file>

<file path=customXml/itemProps2.xml><?xml version="1.0" encoding="utf-8"?>
<ds:datastoreItem xmlns:ds="http://schemas.openxmlformats.org/officeDocument/2006/customXml" ds:itemID="{77129A97-4B6B-48CF-B01D-710581D5D30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25B077-974C-4D25-A956-D080947D39EC}"/>
</file>

<file path=docProps/app.xml><?xml version="1.0" encoding="utf-8"?>
<Properties xmlns="http://schemas.openxmlformats.org/officeDocument/2006/extended-properties" xmlns:vt="http://schemas.openxmlformats.org/officeDocument/2006/docPropsVTypes">
  <TotalTime>1185</TotalTime>
  <Words>280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Times-Roman</vt:lpstr>
      <vt:lpstr>Office Theme</vt:lpstr>
      <vt:lpstr>RA 505 Robot Sensing and Vision  Lecture 22</vt:lpstr>
      <vt:lpstr>Syllabus</vt:lpstr>
      <vt:lpstr>DIGITAL CAMERA</vt:lpstr>
      <vt:lpstr>DIGITAL CAMERA</vt:lpstr>
      <vt:lpstr>DIGITAL CAMERA</vt:lpstr>
      <vt:lpstr>DIGITAL CAMERA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 505 Robotic Vision and Sensing</dc:title>
  <dc:creator>Rishikesh Kulkarni</dc:creator>
  <cp:lastModifiedBy>Rishikesh</cp:lastModifiedBy>
  <cp:revision>30</cp:revision>
  <dcterms:created xsi:type="dcterms:W3CDTF">2022-03-01T04:10:20Z</dcterms:created>
  <dcterms:modified xsi:type="dcterms:W3CDTF">2022-03-10T04:52:49Z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0x010100A0C254F2E41DBC488C025C4D98787C86</vt:lpwstr>
  </property>
</Properties>
</file>