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6" r:id="rId5"/>
    <p:sldId id="265" r:id="rId6"/>
    <p:sldId id="281" r:id="rId7"/>
    <p:sldId id="280" r:id="rId8"/>
    <p:sldId id="267" r:id="rId9"/>
    <p:sldId id="268" r:id="rId10"/>
    <p:sldId id="269" r:id="rId11"/>
    <p:sldId id="270" r:id="rId12"/>
    <p:sldId id="271" r:id="rId13"/>
    <p:sldId id="272" r:id="rId14"/>
    <p:sldId id="275" r:id="rId15"/>
    <p:sldId id="277" r:id="rId16"/>
    <p:sldId id="278"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kesh" userId="f0f95b06-bc35-4a6c-b5da-9608cb597900" providerId="ADAL" clId="{16095321-0A0D-4DF7-B393-FEF4031CA442}"/>
    <pc:docChg chg="modSld">
      <pc:chgData name="Rishikesh" userId="f0f95b06-bc35-4a6c-b5da-9608cb597900" providerId="ADAL" clId="{16095321-0A0D-4DF7-B393-FEF4031CA442}" dt="2022-04-28T09:53:43.114" v="1" actId="20577"/>
      <pc:docMkLst>
        <pc:docMk/>
      </pc:docMkLst>
      <pc:sldChg chg="modSp">
        <pc:chgData name="Rishikesh" userId="f0f95b06-bc35-4a6c-b5da-9608cb597900" providerId="ADAL" clId="{16095321-0A0D-4DF7-B393-FEF4031CA442}" dt="2022-04-28T09:53:43.114" v="1" actId="20577"/>
        <pc:sldMkLst>
          <pc:docMk/>
          <pc:sldMk cId="2977795642" sldId="276"/>
        </pc:sldMkLst>
        <pc:spChg chg="mod">
          <ac:chgData name="Rishikesh" userId="f0f95b06-bc35-4a6c-b5da-9608cb597900" providerId="ADAL" clId="{16095321-0A0D-4DF7-B393-FEF4031CA442}" dt="2022-04-28T09:53:43.114" v="1" actId="20577"/>
          <ac:spMkLst>
            <pc:docMk/>
            <pc:sldMk cId="2977795642" sldId="276"/>
            <ac:spMk id="2" creationId="{00000000-0000-0000-0000-000000000000}"/>
          </ac:spMkLst>
        </pc:spChg>
      </pc:sldChg>
    </pc:docChg>
  </pc:docChgLst>
  <pc:docChgLst>
    <pc:chgData name="Rishikesh" userId="f0f95b06-bc35-4a6c-b5da-9608cb597900" providerId="ADAL" clId="{5E7F1DDC-33FB-4212-A5FE-7A6BED5112DB}"/>
    <pc:docChg chg="undo custSel addSld modSld">
      <pc:chgData name="Rishikesh" userId="f0f95b06-bc35-4a6c-b5da-9608cb597900" providerId="ADAL" clId="{5E7F1DDC-33FB-4212-A5FE-7A6BED5112DB}" dt="2022-03-23T06:21:06.023" v="917" actId="947"/>
      <pc:docMkLst>
        <pc:docMk/>
      </pc:docMkLst>
      <pc:sldChg chg="addSp delSp modSp">
        <pc:chgData name="Rishikesh" userId="f0f95b06-bc35-4a6c-b5da-9608cb597900" providerId="ADAL" clId="{5E7F1DDC-33FB-4212-A5FE-7A6BED5112DB}" dt="2022-03-23T03:50:06.527" v="896" actId="1076"/>
        <pc:sldMkLst>
          <pc:docMk/>
          <pc:sldMk cId="3093888769" sldId="265"/>
        </pc:sldMkLst>
        <pc:spChg chg="mod">
          <ac:chgData name="Rishikesh" userId="f0f95b06-bc35-4a6c-b5da-9608cb597900" providerId="ADAL" clId="{5E7F1DDC-33FB-4212-A5FE-7A6BED5112DB}" dt="2022-03-23T03:43:05.639" v="869" actId="14100"/>
          <ac:spMkLst>
            <pc:docMk/>
            <pc:sldMk cId="3093888769" sldId="265"/>
            <ac:spMk id="3" creationId="{0DFBD3BF-BBA4-4705-8998-3EA00FDC3935}"/>
          </ac:spMkLst>
        </pc:spChg>
        <pc:spChg chg="mod">
          <ac:chgData name="Rishikesh" userId="f0f95b06-bc35-4a6c-b5da-9608cb597900" providerId="ADAL" clId="{5E7F1DDC-33FB-4212-A5FE-7A6BED5112DB}" dt="2022-03-23T03:42:30.284" v="857"/>
          <ac:spMkLst>
            <pc:docMk/>
            <pc:sldMk cId="3093888769" sldId="265"/>
            <ac:spMk id="4" creationId="{BD7A28F5-7318-4210-8BCE-19D5DB39DD72}"/>
          </ac:spMkLst>
        </pc:spChg>
        <pc:spChg chg="del">
          <ac:chgData name="Rishikesh" userId="f0f95b06-bc35-4a6c-b5da-9608cb597900" providerId="ADAL" clId="{5E7F1DDC-33FB-4212-A5FE-7A6BED5112DB}" dt="2022-03-23T03:42:54.936" v="866" actId="478"/>
          <ac:spMkLst>
            <pc:docMk/>
            <pc:sldMk cId="3093888769" sldId="265"/>
            <ac:spMk id="5" creationId="{417F6264-1703-49FB-B413-DBB7260157D6}"/>
          </ac:spMkLst>
        </pc:spChg>
        <pc:picChg chg="del">
          <ac:chgData name="Rishikesh" userId="f0f95b06-bc35-4a6c-b5da-9608cb597900" providerId="ADAL" clId="{5E7F1DDC-33FB-4212-A5FE-7A6BED5112DB}" dt="2022-03-23T03:42:46.857" v="862"/>
          <ac:picMkLst>
            <pc:docMk/>
            <pc:sldMk cId="3093888769" sldId="265"/>
            <ac:picMk id="6" creationId="{5C65B7E6-D183-4B31-9312-C0831631B4F6}"/>
          </ac:picMkLst>
        </pc:picChg>
        <pc:picChg chg="add mod">
          <ac:chgData name="Rishikesh" userId="f0f95b06-bc35-4a6c-b5da-9608cb597900" providerId="ADAL" clId="{5E7F1DDC-33FB-4212-A5FE-7A6BED5112DB}" dt="2022-03-23T03:44:37.075" v="879" actId="1076"/>
          <ac:picMkLst>
            <pc:docMk/>
            <pc:sldMk cId="3093888769" sldId="265"/>
            <ac:picMk id="1026" creationId="{F2FF74C5-8A89-43E8-B7B7-5D1B72672BAC}"/>
          </ac:picMkLst>
        </pc:picChg>
        <pc:picChg chg="add mod">
          <ac:chgData name="Rishikesh" userId="f0f95b06-bc35-4a6c-b5da-9608cb597900" providerId="ADAL" clId="{5E7F1DDC-33FB-4212-A5FE-7A6BED5112DB}" dt="2022-03-23T03:44:34.534" v="878" actId="1076"/>
          <ac:picMkLst>
            <pc:docMk/>
            <pc:sldMk cId="3093888769" sldId="265"/>
            <ac:picMk id="1028" creationId="{82C0EFD7-7573-4B33-B314-BE052EF76C7D}"/>
          </ac:picMkLst>
        </pc:picChg>
        <pc:picChg chg="add mod">
          <ac:chgData name="Rishikesh" userId="f0f95b06-bc35-4a6c-b5da-9608cb597900" providerId="ADAL" clId="{5E7F1DDC-33FB-4212-A5FE-7A6BED5112DB}" dt="2022-03-23T03:49:58.704" v="891" actId="1076"/>
          <ac:picMkLst>
            <pc:docMk/>
            <pc:sldMk cId="3093888769" sldId="265"/>
            <ac:picMk id="1030" creationId="{633A9C25-C1FD-4C4E-A86B-36581A14578F}"/>
          </ac:picMkLst>
        </pc:picChg>
        <pc:picChg chg="add mod">
          <ac:chgData name="Rishikesh" userId="f0f95b06-bc35-4a6c-b5da-9608cb597900" providerId="ADAL" clId="{5E7F1DDC-33FB-4212-A5FE-7A6BED5112DB}" dt="2022-03-23T03:49:59.692" v="892" actId="1076"/>
          <ac:picMkLst>
            <pc:docMk/>
            <pc:sldMk cId="3093888769" sldId="265"/>
            <ac:picMk id="1032" creationId="{5121F382-D72F-484A-A71D-5A7FB4E1EEEE}"/>
          </ac:picMkLst>
        </pc:picChg>
        <pc:picChg chg="add mod">
          <ac:chgData name="Rishikesh" userId="f0f95b06-bc35-4a6c-b5da-9608cb597900" providerId="ADAL" clId="{5E7F1DDC-33FB-4212-A5FE-7A6BED5112DB}" dt="2022-03-23T03:48:44.762" v="890" actId="14100"/>
          <ac:picMkLst>
            <pc:docMk/>
            <pc:sldMk cId="3093888769" sldId="265"/>
            <ac:picMk id="1034" creationId="{0EC4DCB3-1437-4224-9951-B816841741AC}"/>
          </ac:picMkLst>
        </pc:picChg>
        <pc:picChg chg="add mod">
          <ac:chgData name="Rishikesh" userId="f0f95b06-bc35-4a6c-b5da-9608cb597900" providerId="ADAL" clId="{5E7F1DDC-33FB-4212-A5FE-7A6BED5112DB}" dt="2022-03-23T03:50:06.527" v="896" actId="1076"/>
          <ac:picMkLst>
            <pc:docMk/>
            <pc:sldMk cId="3093888769" sldId="265"/>
            <ac:picMk id="1036" creationId="{033ECE22-EB3F-4404-9B72-81EFB80CE799}"/>
          </ac:picMkLst>
        </pc:picChg>
      </pc:sldChg>
      <pc:sldChg chg="modSp">
        <pc:chgData name="Rishikesh" userId="f0f95b06-bc35-4a6c-b5da-9608cb597900" providerId="ADAL" clId="{5E7F1DDC-33FB-4212-A5FE-7A6BED5112DB}" dt="2022-03-23T03:51:23.686" v="913" actId="20577"/>
        <pc:sldMkLst>
          <pc:docMk/>
          <pc:sldMk cId="2057067355" sldId="267"/>
        </pc:sldMkLst>
        <pc:spChg chg="mod">
          <ac:chgData name="Rishikesh" userId="f0f95b06-bc35-4a6c-b5da-9608cb597900" providerId="ADAL" clId="{5E7F1DDC-33FB-4212-A5FE-7A6BED5112DB}" dt="2022-03-23T03:51:23.686" v="913" actId="20577"/>
          <ac:spMkLst>
            <pc:docMk/>
            <pc:sldMk cId="2057067355" sldId="267"/>
            <ac:spMk id="3" creationId="{157B5E5F-C214-4EA8-9F8A-4C70A7D809D4}"/>
          </ac:spMkLst>
        </pc:spChg>
      </pc:sldChg>
      <pc:sldChg chg="modSp">
        <pc:chgData name="Rishikesh" userId="f0f95b06-bc35-4a6c-b5da-9608cb597900" providerId="ADAL" clId="{5E7F1DDC-33FB-4212-A5FE-7A6BED5112DB}" dt="2022-03-23T06:21:06.023" v="917" actId="947"/>
        <pc:sldMkLst>
          <pc:docMk/>
          <pc:sldMk cId="3791187676" sldId="275"/>
        </pc:sldMkLst>
        <pc:spChg chg="mod">
          <ac:chgData name="Rishikesh" userId="f0f95b06-bc35-4a6c-b5da-9608cb597900" providerId="ADAL" clId="{5E7F1DDC-33FB-4212-A5FE-7A6BED5112DB}" dt="2022-03-23T06:21:06.023" v="917" actId="947"/>
          <ac:spMkLst>
            <pc:docMk/>
            <pc:sldMk cId="3791187676" sldId="275"/>
            <ac:spMk id="7" creationId="{23608CDF-6E9E-4604-A9F7-88F298F55B2C}"/>
          </ac:spMkLst>
        </pc:spChg>
      </pc:sldChg>
      <pc:sldChg chg="modSp">
        <pc:chgData name="Rishikesh" userId="f0f95b06-bc35-4a6c-b5da-9608cb597900" providerId="ADAL" clId="{5E7F1DDC-33FB-4212-A5FE-7A6BED5112DB}" dt="2022-03-19T11:58:44.877" v="465" actId="113"/>
        <pc:sldMkLst>
          <pc:docMk/>
          <pc:sldMk cId="2808044745" sldId="277"/>
        </pc:sldMkLst>
        <pc:spChg chg="mod">
          <ac:chgData name="Rishikesh" userId="f0f95b06-bc35-4a6c-b5da-9608cb597900" providerId="ADAL" clId="{5E7F1DDC-33FB-4212-A5FE-7A6BED5112DB}" dt="2022-03-19T11:58:44.877" v="465" actId="113"/>
          <ac:spMkLst>
            <pc:docMk/>
            <pc:sldMk cId="2808044745" sldId="277"/>
            <ac:spMk id="2" creationId="{6249EFB4-B715-4DAA-9CA8-5EF1BC1FBBB5}"/>
          </ac:spMkLst>
        </pc:spChg>
        <pc:spChg chg="mod">
          <ac:chgData name="Rishikesh" userId="f0f95b06-bc35-4a6c-b5da-9608cb597900" providerId="ADAL" clId="{5E7F1DDC-33FB-4212-A5FE-7A6BED5112DB}" dt="2022-03-19T11:39:04.782" v="60" actId="113"/>
          <ac:spMkLst>
            <pc:docMk/>
            <pc:sldMk cId="2808044745" sldId="277"/>
            <ac:spMk id="5" creationId="{0E2F36D0-E42B-47CF-BA18-383C75AE8ECB}"/>
          </ac:spMkLst>
        </pc:spChg>
        <pc:picChg chg="mod">
          <ac:chgData name="Rishikesh" userId="f0f95b06-bc35-4a6c-b5da-9608cb597900" providerId="ADAL" clId="{5E7F1DDC-33FB-4212-A5FE-7A6BED5112DB}" dt="2022-03-19T11:38:50.734" v="58" actId="1076"/>
          <ac:picMkLst>
            <pc:docMk/>
            <pc:sldMk cId="2808044745" sldId="277"/>
            <ac:picMk id="4" creationId="{45183C8F-E888-4EC7-934F-0B45724D7258}"/>
          </ac:picMkLst>
        </pc:picChg>
        <pc:picChg chg="mod">
          <ac:chgData name="Rishikesh" userId="f0f95b06-bc35-4a6c-b5da-9608cb597900" providerId="ADAL" clId="{5E7F1DDC-33FB-4212-A5FE-7A6BED5112DB}" dt="2022-03-19T11:38:48.343" v="57" actId="1076"/>
          <ac:picMkLst>
            <pc:docMk/>
            <pc:sldMk cId="2808044745" sldId="277"/>
            <ac:picMk id="6" creationId="{3B04E5CB-A578-4B22-B6A1-84DA2F89720F}"/>
          </ac:picMkLst>
        </pc:picChg>
      </pc:sldChg>
      <pc:sldChg chg="addSp modSp add">
        <pc:chgData name="Rishikesh" userId="f0f95b06-bc35-4a6c-b5da-9608cb597900" providerId="ADAL" clId="{5E7F1DDC-33FB-4212-A5FE-7A6BED5112DB}" dt="2022-03-19T11:58:42.285" v="464" actId="113"/>
        <pc:sldMkLst>
          <pc:docMk/>
          <pc:sldMk cId="2667032472" sldId="278"/>
        </pc:sldMkLst>
        <pc:spChg chg="mod">
          <ac:chgData name="Rishikesh" userId="f0f95b06-bc35-4a6c-b5da-9608cb597900" providerId="ADAL" clId="{5E7F1DDC-33FB-4212-A5FE-7A6BED5112DB}" dt="2022-03-19T11:58:42.285" v="464" actId="113"/>
          <ac:spMkLst>
            <pc:docMk/>
            <pc:sldMk cId="2667032472" sldId="278"/>
            <ac:spMk id="2" creationId="{083DCEAA-22AA-4D64-9243-06D603731FDE}"/>
          </ac:spMkLst>
        </pc:spChg>
        <pc:spChg chg="mod">
          <ac:chgData name="Rishikesh" userId="f0f95b06-bc35-4a6c-b5da-9608cb597900" providerId="ADAL" clId="{5E7F1DDC-33FB-4212-A5FE-7A6BED5112DB}" dt="2022-03-19T11:58:18.878" v="460" actId="27636"/>
          <ac:spMkLst>
            <pc:docMk/>
            <pc:sldMk cId="2667032472" sldId="278"/>
            <ac:spMk id="3" creationId="{27AAB26E-0E11-4BC9-93AA-4DBC4E61235E}"/>
          </ac:spMkLst>
        </pc:spChg>
        <pc:picChg chg="add mod">
          <ac:chgData name="Rishikesh" userId="f0f95b06-bc35-4a6c-b5da-9608cb597900" providerId="ADAL" clId="{5E7F1DDC-33FB-4212-A5FE-7A6BED5112DB}" dt="2022-03-19T11:45:49.290" v="285" actId="1076"/>
          <ac:picMkLst>
            <pc:docMk/>
            <pc:sldMk cId="2667032472" sldId="278"/>
            <ac:picMk id="4" creationId="{201DB58A-F435-4662-8416-0D566453F0C2}"/>
          </ac:picMkLst>
        </pc:picChg>
        <pc:picChg chg="add mod">
          <ac:chgData name="Rishikesh" userId="f0f95b06-bc35-4a6c-b5da-9608cb597900" providerId="ADAL" clId="{5E7F1DDC-33FB-4212-A5FE-7A6BED5112DB}" dt="2022-03-19T11:46:01.205" v="289" actId="1076"/>
          <ac:picMkLst>
            <pc:docMk/>
            <pc:sldMk cId="2667032472" sldId="278"/>
            <ac:picMk id="5" creationId="{342F79DD-2C52-4754-8CDA-311E28DD405C}"/>
          </ac:picMkLst>
        </pc:picChg>
      </pc:sldChg>
      <pc:sldChg chg="addSp modSp add">
        <pc:chgData name="Rishikesh" userId="f0f95b06-bc35-4a6c-b5da-9608cb597900" providerId="ADAL" clId="{5E7F1DDC-33FB-4212-A5FE-7A6BED5112DB}" dt="2022-03-19T12:11:06.363" v="852" actId="1076"/>
        <pc:sldMkLst>
          <pc:docMk/>
          <pc:sldMk cId="1644665376" sldId="279"/>
        </pc:sldMkLst>
        <pc:spChg chg="mod">
          <ac:chgData name="Rishikesh" userId="f0f95b06-bc35-4a6c-b5da-9608cb597900" providerId="ADAL" clId="{5E7F1DDC-33FB-4212-A5FE-7A6BED5112DB}" dt="2022-03-19T11:58:39.838" v="463" actId="113"/>
          <ac:spMkLst>
            <pc:docMk/>
            <pc:sldMk cId="1644665376" sldId="279"/>
            <ac:spMk id="2" creationId="{80ADBC8F-5482-40B3-B3C3-E8413E3EE04B}"/>
          </ac:spMkLst>
        </pc:spChg>
        <pc:spChg chg="mod">
          <ac:chgData name="Rishikesh" userId="f0f95b06-bc35-4a6c-b5da-9608cb597900" providerId="ADAL" clId="{5E7F1DDC-33FB-4212-A5FE-7A6BED5112DB}" dt="2022-03-19T12:10:18.163" v="849" actId="20577"/>
          <ac:spMkLst>
            <pc:docMk/>
            <pc:sldMk cId="1644665376" sldId="279"/>
            <ac:spMk id="3" creationId="{8124283A-22F8-4752-BEAA-DE697E32F256}"/>
          </ac:spMkLst>
        </pc:spChg>
        <pc:picChg chg="add mod">
          <ac:chgData name="Rishikesh" userId="f0f95b06-bc35-4a6c-b5da-9608cb597900" providerId="ADAL" clId="{5E7F1DDC-33FB-4212-A5FE-7A6BED5112DB}" dt="2022-03-19T12:11:06.363" v="852" actId="1076"/>
          <ac:picMkLst>
            <pc:docMk/>
            <pc:sldMk cId="1644665376" sldId="279"/>
            <ac:picMk id="4" creationId="{2DD07DDA-D222-43F4-BD45-607AB95FECA5}"/>
          </ac:picMkLst>
        </pc:picChg>
      </pc:sldChg>
      <pc:sldChg chg="addSp modSp add">
        <pc:chgData name="Rishikesh" userId="f0f95b06-bc35-4a6c-b5da-9608cb597900" providerId="ADAL" clId="{5E7F1DDC-33FB-4212-A5FE-7A6BED5112DB}" dt="2022-03-23T03:42:51.127" v="865" actId="14100"/>
        <pc:sldMkLst>
          <pc:docMk/>
          <pc:sldMk cId="321931833" sldId="280"/>
        </pc:sldMkLst>
        <pc:spChg chg="mod">
          <ac:chgData name="Rishikesh" userId="f0f95b06-bc35-4a6c-b5da-9608cb597900" providerId="ADAL" clId="{5E7F1DDC-33FB-4212-A5FE-7A6BED5112DB}" dt="2022-03-23T03:42:33.846" v="859" actId="20577"/>
          <ac:spMkLst>
            <pc:docMk/>
            <pc:sldMk cId="321931833" sldId="280"/>
            <ac:spMk id="2" creationId="{C7C82005-855F-43B4-AC85-3D55EB4C8356}"/>
          </ac:spMkLst>
        </pc:spChg>
        <pc:spChg chg="mod">
          <ac:chgData name="Rishikesh" userId="f0f95b06-bc35-4a6c-b5da-9608cb597900" providerId="ADAL" clId="{5E7F1DDC-33FB-4212-A5FE-7A6BED5112DB}" dt="2022-03-23T03:42:43.286" v="861" actId="14100"/>
          <ac:spMkLst>
            <pc:docMk/>
            <pc:sldMk cId="321931833" sldId="280"/>
            <ac:spMk id="3" creationId="{26DCAFF2-DAAA-416A-B89D-BDBBC371BCB8}"/>
          </ac:spMkLst>
        </pc:spChg>
        <pc:picChg chg="add mod">
          <ac:chgData name="Rishikesh" userId="f0f95b06-bc35-4a6c-b5da-9608cb597900" providerId="ADAL" clId="{5E7F1DDC-33FB-4212-A5FE-7A6BED5112DB}" dt="2022-03-23T03:42:51.127" v="865" actId="14100"/>
          <ac:picMkLst>
            <pc:docMk/>
            <pc:sldMk cId="321931833" sldId="280"/>
            <ac:picMk id="4" creationId="{22D75DA5-B01D-4B3F-8182-8B0DF104C24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0037-302D-4556-AEED-D83650F39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8E1BD4-40D8-4761-910E-2F424F3D35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2F314D-0890-4CCE-A127-232687644E2B}"/>
              </a:ext>
            </a:extLst>
          </p:cNvPr>
          <p:cNvSpPr>
            <a:spLocks noGrp="1"/>
          </p:cNvSpPr>
          <p:nvPr>
            <p:ph type="dt" sz="half" idx="10"/>
          </p:nvPr>
        </p:nvSpPr>
        <p:spPr/>
        <p:txBody>
          <a:bodyPr/>
          <a:lstStyle/>
          <a:p>
            <a:fld id="{390CADC0-E968-4748-8313-3EF5B5CE5928}" type="datetimeFigureOut">
              <a:rPr lang="en-IN" smtClean="0"/>
              <a:t>28-04-2022</a:t>
            </a:fld>
            <a:endParaRPr lang="en-IN"/>
          </a:p>
        </p:txBody>
      </p:sp>
      <p:sp>
        <p:nvSpPr>
          <p:cNvPr id="5" name="Footer Placeholder 4">
            <a:extLst>
              <a:ext uri="{FF2B5EF4-FFF2-40B4-BE49-F238E27FC236}">
                <a16:creationId xmlns:a16="http://schemas.microsoft.com/office/drawing/2014/main" id="{9A14EAD5-4E43-412C-A9DF-86D98B67E8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3BCFD9-C6B6-4B69-BAB1-69DAAA0E055D}"/>
              </a:ext>
            </a:extLst>
          </p:cNvPr>
          <p:cNvSpPr>
            <a:spLocks noGrp="1"/>
          </p:cNvSpPr>
          <p:nvPr>
            <p:ph type="sldNum" sz="quarter" idx="12"/>
          </p:nvPr>
        </p:nvSpPr>
        <p:spPr/>
        <p:txBody>
          <a:bodyPr/>
          <a:lstStyle/>
          <a:p>
            <a:fld id="{27EDB2E4-D11B-4971-885B-D57CC7E71357}" type="slidenum">
              <a:rPr lang="en-IN" smtClean="0"/>
              <a:t>‹#›</a:t>
            </a:fld>
            <a:endParaRPr lang="en-IN"/>
          </a:p>
        </p:txBody>
      </p:sp>
    </p:spTree>
    <p:extLst>
      <p:ext uri="{BB962C8B-B14F-4D97-AF65-F5344CB8AC3E}">
        <p14:creationId xmlns:p14="http://schemas.microsoft.com/office/powerpoint/2010/main" val="187452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9626-8533-40CF-B755-EC0A55C37B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D1724E-FD30-453F-B3A5-9460A6A0CE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55CC8E-BFA4-4FC2-AE28-00715374217C}"/>
              </a:ext>
            </a:extLst>
          </p:cNvPr>
          <p:cNvSpPr>
            <a:spLocks noGrp="1"/>
          </p:cNvSpPr>
          <p:nvPr>
            <p:ph type="dt" sz="half" idx="10"/>
          </p:nvPr>
        </p:nvSpPr>
        <p:spPr/>
        <p:txBody>
          <a:bodyPr/>
          <a:lstStyle/>
          <a:p>
            <a:fld id="{390CADC0-E968-4748-8313-3EF5B5CE5928}" type="datetimeFigureOut">
              <a:rPr lang="en-IN" smtClean="0"/>
              <a:t>28-04-2022</a:t>
            </a:fld>
            <a:endParaRPr lang="en-IN"/>
          </a:p>
        </p:txBody>
      </p:sp>
      <p:sp>
        <p:nvSpPr>
          <p:cNvPr id="5" name="Footer Placeholder 4">
            <a:extLst>
              <a:ext uri="{FF2B5EF4-FFF2-40B4-BE49-F238E27FC236}">
                <a16:creationId xmlns:a16="http://schemas.microsoft.com/office/drawing/2014/main" id="{5CF0BED5-93A6-4129-9C1E-AEEAE16F5B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645636-68CB-4A22-87A9-5D9752ADF7B3}"/>
              </a:ext>
            </a:extLst>
          </p:cNvPr>
          <p:cNvSpPr>
            <a:spLocks noGrp="1"/>
          </p:cNvSpPr>
          <p:nvPr>
            <p:ph type="sldNum" sz="quarter" idx="12"/>
          </p:nvPr>
        </p:nvSpPr>
        <p:spPr/>
        <p:txBody>
          <a:bodyPr/>
          <a:lstStyle/>
          <a:p>
            <a:fld id="{27EDB2E4-D11B-4971-885B-D57CC7E71357}" type="slidenum">
              <a:rPr lang="en-IN" smtClean="0"/>
              <a:t>‹#›</a:t>
            </a:fld>
            <a:endParaRPr lang="en-IN"/>
          </a:p>
        </p:txBody>
      </p:sp>
    </p:spTree>
    <p:extLst>
      <p:ext uri="{BB962C8B-B14F-4D97-AF65-F5344CB8AC3E}">
        <p14:creationId xmlns:p14="http://schemas.microsoft.com/office/powerpoint/2010/main" val="19121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E6B1CF-8351-4428-BA74-8B47DE755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BF0B9C-E090-4279-8A25-BA00532476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4E31B9-F1D8-46F3-8D4F-DC95509A6303}"/>
              </a:ext>
            </a:extLst>
          </p:cNvPr>
          <p:cNvSpPr>
            <a:spLocks noGrp="1"/>
          </p:cNvSpPr>
          <p:nvPr>
            <p:ph type="dt" sz="half" idx="10"/>
          </p:nvPr>
        </p:nvSpPr>
        <p:spPr/>
        <p:txBody>
          <a:bodyPr/>
          <a:lstStyle/>
          <a:p>
            <a:fld id="{390CADC0-E968-4748-8313-3EF5B5CE5928}" type="datetimeFigureOut">
              <a:rPr lang="en-IN" smtClean="0"/>
              <a:t>28-04-2022</a:t>
            </a:fld>
            <a:endParaRPr lang="en-IN"/>
          </a:p>
        </p:txBody>
      </p:sp>
      <p:sp>
        <p:nvSpPr>
          <p:cNvPr id="5" name="Footer Placeholder 4">
            <a:extLst>
              <a:ext uri="{FF2B5EF4-FFF2-40B4-BE49-F238E27FC236}">
                <a16:creationId xmlns:a16="http://schemas.microsoft.com/office/drawing/2014/main" id="{5ABD8E4D-CDA2-438E-B6AF-1F40DEC1CD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986AF9-89C1-423D-9BBC-4FEF2EB7243F}"/>
              </a:ext>
            </a:extLst>
          </p:cNvPr>
          <p:cNvSpPr>
            <a:spLocks noGrp="1"/>
          </p:cNvSpPr>
          <p:nvPr>
            <p:ph type="sldNum" sz="quarter" idx="12"/>
          </p:nvPr>
        </p:nvSpPr>
        <p:spPr/>
        <p:txBody>
          <a:bodyPr/>
          <a:lstStyle/>
          <a:p>
            <a:fld id="{27EDB2E4-D11B-4971-885B-D57CC7E71357}" type="slidenum">
              <a:rPr lang="en-IN" smtClean="0"/>
              <a:t>‹#›</a:t>
            </a:fld>
            <a:endParaRPr lang="en-IN"/>
          </a:p>
        </p:txBody>
      </p:sp>
    </p:spTree>
    <p:extLst>
      <p:ext uri="{BB962C8B-B14F-4D97-AF65-F5344CB8AC3E}">
        <p14:creationId xmlns:p14="http://schemas.microsoft.com/office/powerpoint/2010/main" val="185212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3BC5-79B9-4B7E-94DD-AB56A20C0A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F90D93-D064-46A5-AEAB-FAF00DB96A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16D963-3099-4D0F-87AA-34F7B27AA9FD}"/>
              </a:ext>
            </a:extLst>
          </p:cNvPr>
          <p:cNvSpPr>
            <a:spLocks noGrp="1"/>
          </p:cNvSpPr>
          <p:nvPr>
            <p:ph type="dt" sz="half" idx="10"/>
          </p:nvPr>
        </p:nvSpPr>
        <p:spPr/>
        <p:txBody>
          <a:bodyPr/>
          <a:lstStyle/>
          <a:p>
            <a:fld id="{390CADC0-E968-4748-8313-3EF5B5CE5928}" type="datetimeFigureOut">
              <a:rPr lang="en-IN" smtClean="0"/>
              <a:t>28-04-2022</a:t>
            </a:fld>
            <a:endParaRPr lang="en-IN"/>
          </a:p>
        </p:txBody>
      </p:sp>
      <p:sp>
        <p:nvSpPr>
          <p:cNvPr id="5" name="Footer Placeholder 4">
            <a:extLst>
              <a:ext uri="{FF2B5EF4-FFF2-40B4-BE49-F238E27FC236}">
                <a16:creationId xmlns:a16="http://schemas.microsoft.com/office/drawing/2014/main" id="{51074B5B-19E4-4867-86E5-2E71CE031C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4A76A-B51D-4C87-9D6A-4C6D256195A1}"/>
              </a:ext>
            </a:extLst>
          </p:cNvPr>
          <p:cNvSpPr>
            <a:spLocks noGrp="1"/>
          </p:cNvSpPr>
          <p:nvPr>
            <p:ph type="sldNum" sz="quarter" idx="12"/>
          </p:nvPr>
        </p:nvSpPr>
        <p:spPr/>
        <p:txBody>
          <a:bodyPr/>
          <a:lstStyle/>
          <a:p>
            <a:fld id="{27EDB2E4-D11B-4971-885B-D57CC7E71357}" type="slidenum">
              <a:rPr lang="en-IN" smtClean="0"/>
              <a:t>‹#›</a:t>
            </a:fld>
            <a:endParaRPr lang="en-IN"/>
          </a:p>
        </p:txBody>
      </p:sp>
    </p:spTree>
    <p:extLst>
      <p:ext uri="{BB962C8B-B14F-4D97-AF65-F5344CB8AC3E}">
        <p14:creationId xmlns:p14="http://schemas.microsoft.com/office/powerpoint/2010/main" val="98469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5CB8-FE68-431E-9A96-622490D501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D84273-9172-4B7C-A1F2-AD00F63DA6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88F001-D403-4208-95F6-AB0CC0203F32}"/>
              </a:ext>
            </a:extLst>
          </p:cNvPr>
          <p:cNvSpPr>
            <a:spLocks noGrp="1"/>
          </p:cNvSpPr>
          <p:nvPr>
            <p:ph type="dt" sz="half" idx="10"/>
          </p:nvPr>
        </p:nvSpPr>
        <p:spPr/>
        <p:txBody>
          <a:bodyPr/>
          <a:lstStyle/>
          <a:p>
            <a:fld id="{390CADC0-E968-4748-8313-3EF5B5CE5928}" type="datetimeFigureOut">
              <a:rPr lang="en-IN" smtClean="0"/>
              <a:t>28-04-2022</a:t>
            </a:fld>
            <a:endParaRPr lang="en-IN"/>
          </a:p>
        </p:txBody>
      </p:sp>
      <p:sp>
        <p:nvSpPr>
          <p:cNvPr id="5" name="Footer Placeholder 4">
            <a:extLst>
              <a:ext uri="{FF2B5EF4-FFF2-40B4-BE49-F238E27FC236}">
                <a16:creationId xmlns:a16="http://schemas.microsoft.com/office/drawing/2014/main" id="{67E06132-9245-4F30-9A7F-0F154EDB2C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D20DF9-9EE9-4DBE-9275-A98D4EE91F17}"/>
              </a:ext>
            </a:extLst>
          </p:cNvPr>
          <p:cNvSpPr>
            <a:spLocks noGrp="1"/>
          </p:cNvSpPr>
          <p:nvPr>
            <p:ph type="sldNum" sz="quarter" idx="12"/>
          </p:nvPr>
        </p:nvSpPr>
        <p:spPr/>
        <p:txBody>
          <a:bodyPr/>
          <a:lstStyle/>
          <a:p>
            <a:fld id="{27EDB2E4-D11B-4971-885B-D57CC7E71357}" type="slidenum">
              <a:rPr lang="en-IN" smtClean="0"/>
              <a:t>‹#›</a:t>
            </a:fld>
            <a:endParaRPr lang="en-IN"/>
          </a:p>
        </p:txBody>
      </p:sp>
    </p:spTree>
    <p:extLst>
      <p:ext uri="{BB962C8B-B14F-4D97-AF65-F5344CB8AC3E}">
        <p14:creationId xmlns:p14="http://schemas.microsoft.com/office/powerpoint/2010/main" val="1000573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0658-A3A6-45FD-BB65-4EC7C85462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21C02F-A32A-4AAE-90AE-06F832EBCE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9D0AAD-9BC2-4A3D-8BFE-E1B11C8D4C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1BCB6D-CB13-401D-94F4-69CE0A334744}"/>
              </a:ext>
            </a:extLst>
          </p:cNvPr>
          <p:cNvSpPr>
            <a:spLocks noGrp="1"/>
          </p:cNvSpPr>
          <p:nvPr>
            <p:ph type="dt" sz="half" idx="10"/>
          </p:nvPr>
        </p:nvSpPr>
        <p:spPr/>
        <p:txBody>
          <a:bodyPr/>
          <a:lstStyle/>
          <a:p>
            <a:fld id="{390CADC0-E968-4748-8313-3EF5B5CE5928}" type="datetimeFigureOut">
              <a:rPr lang="en-IN" smtClean="0"/>
              <a:t>28-04-2022</a:t>
            </a:fld>
            <a:endParaRPr lang="en-IN"/>
          </a:p>
        </p:txBody>
      </p:sp>
      <p:sp>
        <p:nvSpPr>
          <p:cNvPr id="6" name="Footer Placeholder 5">
            <a:extLst>
              <a:ext uri="{FF2B5EF4-FFF2-40B4-BE49-F238E27FC236}">
                <a16:creationId xmlns:a16="http://schemas.microsoft.com/office/drawing/2014/main" id="{3C81837C-BE1A-4372-B024-3BA4FEEFC6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E7C4F6-0F7E-4205-9837-2BD267E1F600}"/>
              </a:ext>
            </a:extLst>
          </p:cNvPr>
          <p:cNvSpPr>
            <a:spLocks noGrp="1"/>
          </p:cNvSpPr>
          <p:nvPr>
            <p:ph type="sldNum" sz="quarter" idx="12"/>
          </p:nvPr>
        </p:nvSpPr>
        <p:spPr/>
        <p:txBody>
          <a:bodyPr/>
          <a:lstStyle/>
          <a:p>
            <a:fld id="{27EDB2E4-D11B-4971-885B-D57CC7E71357}" type="slidenum">
              <a:rPr lang="en-IN" smtClean="0"/>
              <a:t>‹#›</a:t>
            </a:fld>
            <a:endParaRPr lang="en-IN"/>
          </a:p>
        </p:txBody>
      </p:sp>
    </p:spTree>
    <p:extLst>
      <p:ext uri="{BB962C8B-B14F-4D97-AF65-F5344CB8AC3E}">
        <p14:creationId xmlns:p14="http://schemas.microsoft.com/office/powerpoint/2010/main" val="74307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524D-0831-4639-9691-BB484A8DDB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D9121E-1EC1-46DD-8F24-210FDB00B1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1D11-EE7E-4FA7-A225-A8C7A58216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E3FAA5-E34D-48E4-BA09-247567DD34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51D1A-3E47-4362-B786-DE2D4FD918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41AC47-0494-47F0-9469-BBAA74A9FAD1}"/>
              </a:ext>
            </a:extLst>
          </p:cNvPr>
          <p:cNvSpPr>
            <a:spLocks noGrp="1"/>
          </p:cNvSpPr>
          <p:nvPr>
            <p:ph type="dt" sz="half" idx="10"/>
          </p:nvPr>
        </p:nvSpPr>
        <p:spPr/>
        <p:txBody>
          <a:bodyPr/>
          <a:lstStyle/>
          <a:p>
            <a:fld id="{390CADC0-E968-4748-8313-3EF5B5CE5928}" type="datetimeFigureOut">
              <a:rPr lang="en-IN" smtClean="0"/>
              <a:t>28-04-2022</a:t>
            </a:fld>
            <a:endParaRPr lang="en-IN"/>
          </a:p>
        </p:txBody>
      </p:sp>
      <p:sp>
        <p:nvSpPr>
          <p:cNvPr id="8" name="Footer Placeholder 7">
            <a:extLst>
              <a:ext uri="{FF2B5EF4-FFF2-40B4-BE49-F238E27FC236}">
                <a16:creationId xmlns:a16="http://schemas.microsoft.com/office/drawing/2014/main" id="{41BE8315-5AAC-4BE0-B819-16C2575486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176A51-06ED-469A-AC95-A9BAB04AE012}"/>
              </a:ext>
            </a:extLst>
          </p:cNvPr>
          <p:cNvSpPr>
            <a:spLocks noGrp="1"/>
          </p:cNvSpPr>
          <p:nvPr>
            <p:ph type="sldNum" sz="quarter" idx="12"/>
          </p:nvPr>
        </p:nvSpPr>
        <p:spPr/>
        <p:txBody>
          <a:bodyPr/>
          <a:lstStyle/>
          <a:p>
            <a:fld id="{27EDB2E4-D11B-4971-885B-D57CC7E71357}" type="slidenum">
              <a:rPr lang="en-IN" smtClean="0"/>
              <a:t>‹#›</a:t>
            </a:fld>
            <a:endParaRPr lang="en-IN"/>
          </a:p>
        </p:txBody>
      </p:sp>
    </p:spTree>
    <p:extLst>
      <p:ext uri="{BB962C8B-B14F-4D97-AF65-F5344CB8AC3E}">
        <p14:creationId xmlns:p14="http://schemas.microsoft.com/office/powerpoint/2010/main" val="185193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1E06-CAE2-480B-8658-4BC29144CB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D9D3D5-EC24-4F13-AACB-3C55AFD6216A}"/>
              </a:ext>
            </a:extLst>
          </p:cNvPr>
          <p:cNvSpPr>
            <a:spLocks noGrp="1"/>
          </p:cNvSpPr>
          <p:nvPr>
            <p:ph type="dt" sz="half" idx="10"/>
          </p:nvPr>
        </p:nvSpPr>
        <p:spPr/>
        <p:txBody>
          <a:bodyPr/>
          <a:lstStyle/>
          <a:p>
            <a:fld id="{390CADC0-E968-4748-8313-3EF5B5CE5928}" type="datetimeFigureOut">
              <a:rPr lang="en-IN" smtClean="0"/>
              <a:t>28-04-2022</a:t>
            </a:fld>
            <a:endParaRPr lang="en-IN"/>
          </a:p>
        </p:txBody>
      </p:sp>
      <p:sp>
        <p:nvSpPr>
          <p:cNvPr id="4" name="Footer Placeholder 3">
            <a:extLst>
              <a:ext uri="{FF2B5EF4-FFF2-40B4-BE49-F238E27FC236}">
                <a16:creationId xmlns:a16="http://schemas.microsoft.com/office/drawing/2014/main" id="{3F57B5C8-5FA1-4666-B2FA-E7229F07BB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D39F85-8A22-4CFB-A586-4BAA65695550}"/>
              </a:ext>
            </a:extLst>
          </p:cNvPr>
          <p:cNvSpPr>
            <a:spLocks noGrp="1"/>
          </p:cNvSpPr>
          <p:nvPr>
            <p:ph type="sldNum" sz="quarter" idx="12"/>
          </p:nvPr>
        </p:nvSpPr>
        <p:spPr/>
        <p:txBody>
          <a:bodyPr/>
          <a:lstStyle/>
          <a:p>
            <a:fld id="{27EDB2E4-D11B-4971-885B-D57CC7E71357}" type="slidenum">
              <a:rPr lang="en-IN" smtClean="0"/>
              <a:t>‹#›</a:t>
            </a:fld>
            <a:endParaRPr lang="en-IN"/>
          </a:p>
        </p:txBody>
      </p:sp>
    </p:spTree>
    <p:extLst>
      <p:ext uri="{BB962C8B-B14F-4D97-AF65-F5344CB8AC3E}">
        <p14:creationId xmlns:p14="http://schemas.microsoft.com/office/powerpoint/2010/main" val="349102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3B16A-3AD6-41B4-B682-ECBFF1691283}"/>
              </a:ext>
            </a:extLst>
          </p:cNvPr>
          <p:cNvSpPr>
            <a:spLocks noGrp="1"/>
          </p:cNvSpPr>
          <p:nvPr>
            <p:ph type="dt" sz="half" idx="10"/>
          </p:nvPr>
        </p:nvSpPr>
        <p:spPr/>
        <p:txBody>
          <a:bodyPr/>
          <a:lstStyle/>
          <a:p>
            <a:fld id="{390CADC0-E968-4748-8313-3EF5B5CE5928}" type="datetimeFigureOut">
              <a:rPr lang="en-IN" smtClean="0"/>
              <a:t>28-04-2022</a:t>
            </a:fld>
            <a:endParaRPr lang="en-IN"/>
          </a:p>
        </p:txBody>
      </p:sp>
      <p:sp>
        <p:nvSpPr>
          <p:cNvPr id="3" name="Footer Placeholder 2">
            <a:extLst>
              <a:ext uri="{FF2B5EF4-FFF2-40B4-BE49-F238E27FC236}">
                <a16:creationId xmlns:a16="http://schemas.microsoft.com/office/drawing/2014/main" id="{B0F63F3D-AC61-4BB4-BACA-41D3D2724C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AA92B6-DC7C-4502-BFFF-C53AA228B697}"/>
              </a:ext>
            </a:extLst>
          </p:cNvPr>
          <p:cNvSpPr>
            <a:spLocks noGrp="1"/>
          </p:cNvSpPr>
          <p:nvPr>
            <p:ph type="sldNum" sz="quarter" idx="12"/>
          </p:nvPr>
        </p:nvSpPr>
        <p:spPr/>
        <p:txBody>
          <a:bodyPr/>
          <a:lstStyle/>
          <a:p>
            <a:fld id="{27EDB2E4-D11B-4971-885B-D57CC7E71357}" type="slidenum">
              <a:rPr lang="en-IN" smtClean="0"/>
              <a:t>‹#›</a:t>
            </a:fld>
            <a:endParaRPr lang="en-IN"/>
          </a:p>
        </p:txBody>
      </p:sp>
    </p:spTree>
    <p:extLst>
      <p:ext uri="{BB962C8B-B14F-4D97-AF65-F5344CB8AC3E}">
        <p14:creationId xmlns:p14="http://schemas.microsoft.com/office/powerpoint/2010/main" val="104568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4301-7AD4-49AE-B792-9D43D6EE4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42913A-26BA-445E-8505-B264B70A25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8CD725-9931-4F14-8AE9-4AFDD93DC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49BAD9-4BDB-4A5F-A726-9AAF20630603}"/>
              </a:ext>
            </a:extLst>
          </p:cNvPr>
          <p:cNvSpPr>
            <a:spLocks noGrp="1"/>
          </p:cNvSpPr>
          <p:nvPr>
            <p:ph type="dt" sz="half" idx="10"/>
          </p:nvPr>
        </p:nvSpPr>
        <p:spPr/>
        <p:txBody>
          <a:bodyPr/>
          <a:lstStyle/>
          <a:p>
            <a:fld id="{390CADC0-E968-4748-8313-3EF5B5CE5928}" type="datetimeFigureOut">
              <a:rPr lang="en-IN" smtClean="0"/>
              <a:t>28-04-2022</a:t>
            </a:fld>
            <a:endParaRPr lang="en-IN"/>
          </a:p>
        </p:txBody>
      </p:sp>
      <p:sp>
        <p:nvSpPr>
          <p:cNvPr id="6" name="Footer Placeholder 5">
            <a:extLst>
              <a:ext uri="{FF2B5EF4-FFF2-40B4-BE49-F238E27FC236}">
                <a16:creationId xmlns:a16="http://schemas.microsoft.com/office/drawing/2014/main" id="{3EA676C6-17D8-4422-BEC8-828A8D9091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8C44AB-C312-4EF9-94A2-3F98E5232E20}"/>
              </a:ext>
            </a:extLst>
          </p:cNvPr>
          <p:cNvSpPr>
            <a:spLocks noGrp="1"/>
          </p:cNvSpPr>
          <p:nvPr>
            <p:ph type="sldNum" sz="quarter" idx="12"/>
          </p:nvPr>
        </p:nvSpPr>
        <p:spPr/>
        <p:txBody>
          <a:bodyPr/>
          <a:lstStyle/>
          <a:p>
            <a:fld id="{27EDB2E4-D11B-4971-885B-D57CC7E71357}" type="slidenum">
              <a:rPr lang="en-IN" smtClean="0"/>
              <a:t>‹#›</a:t>
            </a:fld>
            <a:endParaRPr lang="en-IN"/>
          </a:p>
        </p:txBody>
      </p:sp>
    </p:spTree>
    <p:extLst>
      <p:ext uri="{BB962C8B-B14F-4D97-AF65-F5344CB8AC3E}">
        <p14:creationId xmlns:p14="http://schemas.microsoft.com/office/powerpoint/2010/main" val="251228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0D4F-15B4-4135-886C-B86AB8270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59E98F-E208-436D-B848-E05EED739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433C54-BBE1-42E9-9889-04144AA5C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185BAC-B650-49C4-9F11-83D4637A6F81}"/>
              </a:ext>
            </a:extLst>
          </p:cNvPr>
          <p:cNvSpPr>
            <a:spLocks noGrp="1"/>
          </p:cNvSpPr>
          <p:nvPr>
            <p:ph type="dt" sz="half" idx="10"/>
          </p:nvPr>
        </p:nvSpPr>
        <p:spPr/>
        <p:txBody>
          <a:bodyPr/>
          <a:lstStyle/>
          <a:p>
            <a:fld id="{390CADC0-E968-4748-8313-3EF5B5CE5928}" type="datetimeFigureOut">
              <a:rPr lang="en-IN" smtClean="0"/>
              <a:t>28-04-2022</a:t>
            </a:fld>
            <a:endParaRPr lang="en-IN"/>
          </a:p>
        </p:txBody>
      </p:sp>
      <p:sp>
        <p:nvSpPr>
          <p:cNvPr id="6" name="Footer Placeholder 5">
            <a:extLst>
              <a:ext uri="{FF2B5EF4-FFF2-40B4-BE49-F238E27FC236}">
                <a16:creationId xmlns:a16="http://schemas.microsoft.com/office/drawing/2014/main" id="{5970E865-05AA-40E1-9562-431D42079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ADF823-65E9-4D65-889C-2AE70253ADA2}"/>
              </a:ext>
            </a:extLst>
          </p:cNvPr>
          <p:cNvSpPr>
            <a:spLocks noGrp="1"/>
          </p:cNvSpPr>
          <p:nvPr>
            <p:ph type="sldNum" sz="quarter" idx="12"/>
          </p:nvPr>
        </p:nvSpPr>
        <p:spPr/>
        <p:txBody>
          <a:bodyPr/>
          <a:lstStyle/>
          <a:p>
            <a:fld id="{27EDB2E4-D11B-4971-885B-D57CC7E71357}" type="slidenum">
              <a:rPr lang="en-IN" smtClean="0"/>
              <a:t>‹#›</a:t>
            </a:fld>
            <a:endParaRPr lang="en-IN"/>
          </a:p>
        </p:txBody>
      </p:sp>
    </p:spTree>
    <p:extLst>
      <p:ext uri="{BB962C8B-B14F-4D97-AF65-F5344CB8AC3E}">
        <p14:creationId xmlns:p14="http://schemas.microsoft.com/office/powerpoint/2010/main" val="98641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40D1D1-BE7F-4BB9-A184-A321A11E63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9F9FC4-8691-4CE7-BFF1-A521247E5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7C568B-EB77-4EBF-9843-BE2DAAEA57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0CADC0-E968-4748-8313-3EF5B5CE5928}" type="datetimeFigureOut">
              <a:rPr lang="en-IN" smtClean="0"/>
              <a:t>28-04-2022</a:t>
            </a:fld>
            <a:endParaRPr lang="en-IN"/>
          </a:p>
        </p:txBody>
      </p:sp>
      <p:sp>
        <p:nvSpPr>
          <p:cNvPr id="5" name="Footer Placeholder 4">
            <a:extLst>
              <a:ext uri="{FF2B5EF4-FFF2-40B4-BE49-F238E27FC236}">
                <a16:creationId xmlns:a16="http://schemas.microsoft.com/office/drawing/2014/main" id="{995AC08E-E1F4-4D7C-923C-826BDBA5A7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666AF7-005C-4C4A-9782-0A4304C43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EDB2E4-D11B-4971-885B-D57CC7E71357}" type="slidenum">
              <a:rPr lang="en-IN" smtClean="0"/>
              <a:t>‹#›</a:t>
            </a:fld>
            <a:endParaRPr lang="en-IN"/>
          </a:p>
        </p:txBody>
      </p:sp>
    </p:spTree>
    <p:extLst>
      <p:ext uri="{BB962C8B-B14F-4D97-AF65-F5344CB8AC3E}">
        <p14:creationId xmlns:p14="http://schemas.microsoft.com/office/powerpoint/2010/main" val="3911406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6.gif"/><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554" y="1894150"/>
            <a:ext cx="9144000" cy="2387600"/>
          </a:xfrm>
        </p:spPr>
        <p:txBody>
          <a:bodyPr>
            <a:normAutofit fontScale="90000"/>
          </a:bodyPr>
          <a:lstStyle/>
          <a:p>
            <a:r>
              <a:rPr lang="en-IN" dirty="0"/>
              <a:t>RA 505 Robot Sensing and Vision</a:t>
            </a:r>
            <a:br>
              <a:rPr lang="en-IN" dirty="0"/>
            </a:br>
            <a:br>
              <a:rPr lang="en-IN" dirty="0"/>
            </a:br>
            <a:r>
              <a:rPr lang="en-IN"/>
              <a:t>Lecture 25</a:t>
            </a:r>
            <a:endParaRPr lang="en-IN" dirty="0"/>
          </a:p>
        </p:txBody>
      </p:sp>
      <p:sp>
        <p:nvSpPr>
          <p:cNvPr id="3" name="TextBox 2">
            <a:extLst>
              <a:ext uri="{FF2B5EF4-FFF2-40B4-BE49-F238E27FC236}">
                <a16:creationId xmlns:a16="http://schemas.microsoft.com/office/drawing/2014/main" id="{9B770648-EC5A-42F4-A453-DBCEC70713F5}"/>
              </a:ext>
            </a:extLst>
          </p:cNvPr>
          <p:cNvSpPr txBox="1"/>
          <p:nvPr/>
        </p:nvSpPr>
        <p:spPr>
          <a:xfrm>
            <a:off x="7076241" y="5737286"/>
            <a:ext cx="5115759" cy="923330"/>
          </a:xfrm>
          <a:prstGeom prst="rect">
            <a:avLst/>
          </a:prstGeom>
          <a:noFill/>
        </p:spPr>
        <p:txBody>
          <a:bodyPr wrap="none" rtlCol="0">
            <a:spAutoFit/>
          </a:bodyPr>
          <a:lstStyle/>
          <a:p>
            <a:r>
              <a:rPr lang="en-IN" dirty="0"/>
              <a:t>Dr. Rishikesh Kulkarni</a:t>
            </a:r>
          </a:p>
          <a:p>
            <a:r>
              <a:rPr lang="en-IN" dirty="0"/>
              <a:t>Department of Electronics and Electrical Engineering</a:t>
            </a:r>
          </a:p>
          <a:p>
            <a:r>
              <a:rPr lang="en-IN" dirty="0"/>
              <a:t>IIT Guwahati</a:t>
            </a:r>
          </a:p>
        </p:txBody>
      </p:sp>
    </p:spTree>
    <p:extLst>
      <p:ext uri="{BB962C8B-B14F-4D97-AF65-F5344CB8AC3E}">
        <p14:creationId xmlns:p14="http://schemas.microsoft.com/office/powerpoint/2010/main" val="2977795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A166-5D6D-4B51-9CF7-12D3DFDF4948}"/>
              </a:ext>
            </a:extLst>
          </p:cNvPr>
          <p:cNvSpPr>
            <a:spLocks noGrp="1"/>
          </p:cNvSpPr>
          <p:nvPr>
            <p:ph type="title"/>
          </p:nvPr>
        </p:nvSpPr>
        <p:spPr/>
        <p:txBody>
          <a:bodyPr/>
          <a:lstStyle/>
          <a:p>
            <a:r>
              <a:rPr lang="en-US" dirty="0"/>
              <a:t>Interlaced Scan and Progressive Scan</a:t>
            </a:r>
            <a:endParaRPr lang="en-IN" dirty="0"/>
          </a:p>
        </p:txBody>
      </p:sp>
      <p:pic>
        <p:nvPicPr>
          <p:cNvPr id="4" name="Content Placeholder 3">
            <a:extLst>
              <a:ext uri="{FF2B5EF4-FFF2-40B4-BE49-F238E27FC236}">
                <a16:creationId xmlns:a16="http://schemas.microsoft.com/office/drawing/2014/main" id="{25694B4B-5C33-42F0-AA59-03D7900EE54F}"/>
              </a:ext>
            </a:extLst>
          </p:cNvPr>
          <p:cNvPicPr>
            <a:picLocks noGrp="1" noChangeAspect="1"/>
          </p:cNvPicPr>
          <p:nvPr>
            <p:ph idx="1"/>
          </p:nvPr>
        </p:nvPicPr>
        <p:blipFill>
          <a:blip r:embed="rId2"/>
          <a:stretch>
            <a:fillRect/>
          </a:stretch>
        </p:blipFill>
        <p:spPr>
          <a:xfrm>
            <a:off x="1948612" y="1826099"/>
            <a:ext cx="7697758" cy="3281928"/>
          </a:xfrm>
          <a:prstGeom prst="rect">
            <a:avLst/>
          </a:prstGeom>
        </p:spPr>
      </p:pic>
    </p:spTree>
    <p:extLst>
      <p:ext uri="{BB962C8B-B14F-4D97-AF65-F5344CB8AC3E}">
        <p14:creationId xmlns:p14="http://schemas.microsoft.com/office/powerpoint/2010/main" val="4278423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837C-5B9B-4EE3-898A-9CAC333CEBA0}"/>
              </a:ext>
            </a:extLst>
          </p:cNvPr>
          <p:cNvSpPr>
            <a:spLocks noGrp="1"/>
          </p:cNvSpPr>
          <p:nvPr>
            <p:ph type="title"/>
          </p:nvPr>
        </p:nvSpPr>
        <p:spPr/>
        <p:txBody>
          <a:bodyPr/>
          <a:lstStyle/>
          <a:p>
            <a:r>
              <a:rPr lang="en-US" dirty="0"/>
              <a:t>Charge Detection and conversion gain </a:t>
            </a:r>
            <a:endParaRPr lang="en-IN" dirty="0"/>
          </a:p>
        </p:txBody>
      </p:sp>
      <p:pic>
        <p:nvPicPr>
          <p:cNvPr id="4" name="Picture 3">
            <a:extLst>
              <a:ext uri="{FF2B5EF4-FFF2-40B4-BE49-F238E27FC236}">
                <a16:creationId xmlns:a16="http://schemas.microsoft.com/office/drawing/2014/main" id="{6AB10BCC-93F9-4D08-AB2C-55E6FA44C946}"/>
              </a:ext>
            </a:extLst>
          </p:cNvPr>
          <p:cNvPicPr>
            <a:picLocks noChangeAspect="1"/>
          </p:cNvPicPr>
          <p:nvPr/>
        </p:nvPicPr>
        <p:blipFill>
          <a:blip r:embed="rId2"/>
          <a:stretch>
            <a:fillRect/>
          </a:stretch>
        </p:blipFill>
        <p:spPr>
          <a:xfrm>
            <a:off x="1157230" y="1466694"/>
            <a:ext cx="3854245" cy="2605548"/>
          </a:xfrm>
          <a:prstGeom prst="rect">
            <a:avLst/>
          </a:prstGeom>
        </p:spPr>
      </p:pic>
      <p:pic>
        <p:nvPicPr>
          <p:cNvPr id="5" name="Picture 4">
            <a:extLst>
              <a:ext uri="{FF2B5EF4-FFF2-40B4-BE49-F238E27FC236}">
                <a16:creationId xmlns:a16="http://schemas.microsoft.com/office/drawing/2014/main" id="{11D1714B-ED4F-44E3-A842-DFEE556D5C54}"/>
              </a:ext>
            </a:extLst>
          </p:cNvPr>
          <p:cNvPicPr>
            <a:picLocks noChangeAspect="1"/>
          </p:cNvPicPr>
          <p:nvPr/>
        </p:nvPicPr>
        <p:blipFill>
          <a:blip r:embed="rId3"/>
          <a:stretch>
            <a:fillRect/>
          </a:stretch>
        </p:blipFill>
        <p:spPr>
          <a:xfrm>
            <a:off x="6405220" y="1482139"/>
            <a:ext cx="1730477" cy="1052052"/>
          </a:xfrm>
          <a:prstGeom prst="rect">
            <a:avLst/>
          </a:prstGeom>
        </p:spPr>
      </p:pic>
      <p:pic>
        <p:nvPicPr>
          <p:cNvPr id="6" name="Picture 5">
            <a:extLst>
              <a:ext uri="{FF2B5EF4-FFF2-40B4-BE49-F238E27FC236}">
                <a16:creationId xmlns:a16="http://schemas.microsoft.com/office/drawing/2014/main" id="{776A22F9-D6EC-4739-8694-879503947918}"/>
              </a:ext>
            </a:extLst>
          </p:cNvPr>
          <p:cNvPicPr>
            <a:picLocks noChangeAspect="1"/>
          </p:cNvPicPr>
          <p:nvPr/>
        </p:nvPicPr>
        <p:blipFill>
          <a:blip r:embed="rId4"/>
          <a:stretch>
            <a:fillRect/>
          </a:stretch>
        </p:blipFill>
        <p:spPr>
          <a:xfrm>
            <a:off x="6110251" y="2620967"/>
            <a:ext cx="2320413" cy="462116"/>
          </a:xfrm>
          <a:prstGeom prst="rect">
            <a:avLst/>
          </a:prstGeom>
        </p:spPr>
      </p:pic>
      <p:sp>
        <p:nvSpPr>
          <p:cNvPr id="7" name="TextBox 6">
            <a:extLst>
              <a:ext uri="{FF2B5EF4-FFF2-40B4-BE49-F238E27FC236}">
                <a16:creationId xmlns:a16="http://schemas.microsoft.com/office/drawing/2014/main" id="{23608CDF-6E9E-4604-A9F7-88F298F55B2C}"/>
              </a:ext>
            </a:extLst>
          </p:cNvPr>
          <p:cNvSpPr txBox="1"/>
          <p:nvPr/>
        </p:nvSpPr>
        <p:spPr>
          <a:xfrm>
            <a:off x="5455910" y="3357462"/>
            <a:ext cx="5820696" cy="923330"/>
          </a:xfrm>
          <a:prstGeom prst="rect">
            <a:avLst/>
          </a:prstGeom>
          <a:noFill/>
        </p:spPr>
        <p:txBody>
          <a:bodyPr wrap="none" rtlCol="0">
            <a:spAutoFit/>
          </a:bodyPr>
          <a:lstStyle/>
          <a:p>
            <a:pPr marL="285750" indent="-285750">
              <a:buFont typeface="Arial" panose="020B0604020202020204" pitchFamily="34" charset="0"/>
              <a:buChar char="•"/>
            </a:pPr>
            <a:r>
              <a:rPr lang="en-US" dirty="0"/>
              <a:t>Potential well is monitored by the voltage buffer</a:t>
            </a:r>
          </a:p>
          <a:p>
            <a:pPr marL="285750" indent="-285750">
              <a:buFont typeface="Arial" panose="020B0604020202020204" pitchFamily="34" charset="0"/>
              <a:buChar char="•"/>
            </a:pPr>
            <a:r>
              <a:rPr lang="en-US" dirty="0"/>
              <a:t>Capacitance C</a:t>
            </a:r>
            <a:r>
              <a:rPr lang="en-US" baseline="-25000" dirty="0"/>
              <a:t>FD</a:t>
            </a:r>
            <a:r>
              <a:rPr lang="en-US" dirty="0"/>
              <a:t> acts as a charge-to-voltage conversion </a:t>
            </a:r>
          </a:p>
          <a:p>
            <a:r>
              <a:rPr lang="en-US" dirty="0"/>
              <a:t>capacitance</a:t>
            </a:r>
            <a:endParaRPr lang="en-IN" dirty="0"/>
          </a:p>
        </p:txBody>
      </p:sp>
      <p:sp>
        <p:nvSpPr>
          <p:cNvPr id="8" name="TextBox 7">
            <a:extLst>
              <a:ext uri="{FF2B5EF4-FFF2-40B4-BE49-F238E27FC236}">
                <a16:creationId xmlns:a16="http://schemas.microsoft.com/office/drawing/2014/main" id="{0F054B3D-E85A-41DA-9E6F-F10E2E09E2A8}"/>
              </a:ext>
            </a:extLst>
          </p:cNvPr>
          <p:cNvSpPr txBox="1"/>
          <p:nvPr/>
        </p:nvSpPr>
        <p:spPr>
          <a:xfrm>
            <a:off x="838200" y="4467976"/>
            <a:ext cx="1959254" cy="369332"/>
          </a:xfrm>
          <a:prstGeom prst="rect">
            <a:avLst/>
          </a:prstGeom>
          <a:noFill/>
        </p:spPr>
        <p:txBody>
          <a:bodyPr wrap="none" rtlCol="0">
            <a:spAutoFit/>
          </a:bodyPr>
          <a:lstStyle/>
          <a:p>
            <a:pPr marL="285750" indent="-285750">
              <a:buFont typeface="Arial" panose="020B0604020202020204" pitchFamily="34" charset="0"/>
              <a:buChar char="•"/>
            </a:pPr>
            <a:r>
              <a:rPr lang="en-US" dirty="0"/>
              <a:t>Conversion gain</a:t>
            </a:r>
            <a:endParaRPr lang="en-IN" dirty="0"/>
          </a:p>
        </p:txBody>
      </p:sp>
      <p:pic>
        <p:nvPicPr>
          <p:cNvPr id="9" name="Picture 8">
            <a:extLst>
              <a:ext uri="{FF2B5EF4-FFF2-40B4-BE49-F238E27FC236}">
                <a16:creationId xmlns:a16="http://schemas.microsoft.com/office/drawing/2014/main" id="{9DE0C03F-4258-4C7F-90B2-ADFDF1C5AF62}"/>
              </a:ext>
            </a:extLst>
          </p:cNvPr>
          <p:cNvPicPr>
            <a:picLocks noChangeAspect="1"/>
          </p:cNvPicPr>
          <p:nvPr/>
        </p:nvPicPr>
        <p:blipFill>
          <a:blip r:embed="rId5"/>
          <a:stretch>
            <a:fillRect/>
          </a:stretch>
        </p:blipFill>
        <p:spPr>
          <a:xfrm>
            <a:off x="3300662" y="4488861"/>
            <a:ext cx="3421626" cy="884903"/>
          </a:xfrm>
          <a:prstGeom prst="rect">
            <a:avLst/>
          </a:prstGeom>
        </p:spPr>
      </p:pic>
      <p:sp>
        <p:nvSpPr>
          <p:cNvPr id="10" name="TextBox 9">
            <a:extLst>
              <a:ext uri="{FF2B5EF4-FFF2-40B4-BE49-F238E27FC236}">
                <a16:creationId xmlns:a16="http://schemas.microsoft.com/office/drawing/2014/main" id="{80D8627E-2D15-405A-9B56-F988645EDF70}"/>
              </a:ext>
            </a:extLst>
          </p:cNvPr>
          <p:cNvSpPr txBox="1"/>
          <p:nvPr/>
        </p:nvSpPr>
        <p:spPr>
          <a:xfrm>
            <a:off x="7225496" y="4674561"/>
            <a:ext cx="4679101" cy="646331"/>
          </a:xfrm>
          <a:prstGeom prst="rect">
            <a:avLst/>
          </a:prstGeom>
          <a:noFill/>
        </p:spPr>
        <p:txBody>
          <a:bodyPr wrap="none" rtlCol="0">
            <a:spAutoFit/>
          </a:bodyPr>
          <a:lstStyle/>
          <a:p>
            <a:r>
              <a:rPr lang="en-US" dirty="0"/>
              <a:t>Change in voltage obtained by 1 electron at the </a:t>
            </a:r>
          </a:p>
          <a:p>
            <a:r>
              <a:rPr lang="en-US" dirty="0"/>
              <a:t>charging node</a:t>
            </a:r>
            <a:endParaRPr lang="en-IN" dirty="0"/>
          </a:p>
        </p:txBody>
      </p:sp>
      <p:pic>
        <p:nvPicPr>
          <p:cNvPr id="11" name="Picture 10">
            <a:extLst>
              <a:ext uri="{FF2B5EF4-FFF2-40B4-BE49-F238E27FC236}">
                <a16:creationId xmlns:a16="http://schemas.microsoft.com/office/drawing/2014/main" id="{8868BC16-1E5B-4613-AFB9-1E6A969A789A}"/>
              </a:ext>
            </a:extLst>
          </p:cNvPr>
          <p:cNvPicPr>
            <a:picLocks noChangeAspect="1"/>
          </p:cNvPicPr>
          <p:nvPr/>
        </p:nvPicPr>
        <p:blipFill>
          <a:blip r:embed="rId6"/>
          <a:stretch>
            <a:fillRect/>
          </a:stretch>
        </p:blipFill>
        <p:spPr>
          <a:xfrm>
            <a:off x="3379320" y="5391306"/>
            <a:ext cx="3264310" cy="943897"/>
          </a:xfrm>
          <a:prstGeom prst="rect">
            <a:avLst/>
          </a:prstGeom>
        </p:spPr>
      </p:pic>
    </p:spTree>
    <p:extLst>
      <p:ext uri="{BB962C8B-B14F-4D97-AF65-F5344CB8AC3E}">
        <p14:creationId xmlns:p14="http://schemas.microsoft.com/office/powerpoint/2010/main" val="3791187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EFB4-B715-4DAA-9CA8-5EF1BC1FBBB5}"/>
              </a:ext>
            </a:extLst>
          </p:cNvPr>
          <p:cNvSpPr>
            <a:spLocks noGrp="1"/>
          </p:cNvSpPr>
          <p:nvPr>
            <p:ph type="title"/>
          </p:nvPr>
        </p:nvSpPr>
        <p:spPr/>
        <p:txBody>
          <a:bodyPr/>
          <a:lstStyle/>
          <a:p>
            <a:r>
              <a:rPr lang="en-IN" dirty="0"/>
              <a:t>Photodetector in a pixel</a:t>
            </a:r>
          </a:p>
        </p:txBody>
      </p:sp>
      <p:pic>
        <p:nvPicPr>
          <p:cNvPr id="4" name="Content Placeholder 3">
            <a:extLst>
              <a:ext uri="{FF2B5EF4-FFF2-40B4-BE49-F238E27FC236}">
                <a16:creationId xmlns:a16="http://schemas.microsoft.com/office/drawing/2014/main" id="{45183C8F-E888-4EC7-934F-0B45724D7258}"/>
              </a:ext>
            </a:extLst>
          </p:cNvPr>
          <p:cNvPicPr>
            <a:picLocks noGrp="1" noChangeAspect="1"/>
          </p:cNvPicPr>
          <p:nvPr>
            <p:ph idx="1"/>
          </p:nvPr>
        </p:nvPicPr>
        <p:blipFill>
          <a:blip r:embed="rId2"/>
          <a:stretch>
            <a:fillRect/>
          </a:stretch>
        </p:blipFill>
        <p:spPr>
          <a:xfrm>
            <a:off x="6386369" y="1095071"/>
            <a:ext cx="4999386" cy="2711720"/>
          </a:xfrm>
          <a:prstGeom prst="rect">
            <a:avLst/>
          </a:prstGeom>
        </p:spPr>
      </p:pic>
      <p:sp>
        <p:nvSpPr>
          <p:cNvPr id="5" name="TextBox 4">
            <a:extLst>
              <a:ext uri="{FF2B5EF4-FFF2-40B4-BE49-F238E27FC236}">
                <a16:creationId xmlns:a16="http://schemas.microsoft.com/office/drawing/2014/main" id="{0E2F36D0-E42B-47CF-BA18-383C75AE8ECB}"/>
              </a:ext>
            </a:extLst>
          </p:cNvPr>
          <p:cNvSpPr txBox="1"/>
          <p:nvPr/>
        </p:nvSpPr>
        <p:spPr>
          <a:xfrm>
            <a:off x="931177" y="1392573"/>
            <a:ext cx="4874456" cy="5355312"/>
          </a:xfrm>
          <a:prstGeom prst="rect">
            <a:avLst/>
          </a:prstGeom>
          <a:noFill/>
        </p:spPr>
        <p:txBody>
          <a:bodyPr wrap="square" rtlCol="0">
            <a:spAutoFit/>
          </a:bodyPr>
          <a:lstStyle/>
          <a:p>
            <a:pPr marL="285750" indent="-285750">
              <a:buFont typeface="Arial" panose="020B0604020202020204" pitchFamily="34" charset="0"/>
              <a:buChar char="•"/>
            </a:pPr>
            <a:r>
              <a:rPr lang="en-IN" b="1" dirty="0"/>
              <a:t>Fill factor </a:t>
            </a:r>
            <a:r>
              <a:rPr lang="en-IN" dirty="0"/>
              <a:t>= (A</a:t>
            </a:r>
            <a:r>
              <a:rPr lang="en-IN" baseline="-25000" dirty="0"/>
              <a:t>ps</a:t>
            </a:r>
            <a:r>
              <a:rPr lang="en-IN" dirty="0"/>
              <a:t> / </a:t>
            </a:r>
            <a:r>
              <a:rPr lang="en-IN" dirty="0" err="1"/>
              <a:t>A</a:t>
            </a:r>
            <a:r>
              <a:rPr lang="en-IN" baseline="-25000" dirty="0" err="1"/>
              <a:t>pix</a:t>
            </a:r>
            <a:r>
              <a:rPr lang="en-IN" dirty="0"/>
              <a:t>)  x 100 %</a:t>
            </a:r>
          </a:p>
          <a:p>
            <a:pPr marL="742950" lvl="1" indent="-285750">
              <a:buFont typeface="Arial" panose="020B0604020202020204" pitchFamily="34" charset="0"/>
              <a:buChar char="•"/>
            </a:pPr>
            <a:r>
              <a:rPr lang="en-IN" dirty="0"/>
              <a:t>the portion of the </a:t>
            </a:r>
            <a:r>
              <a:rPr lang="en-US" dirty="0"/>
              <a:t>pixel covered with the light shield includes the area that holds a transfer gate, a channel stop region that isolates pixels, and a V-CCD shift register</a:t>
            </a:r>
          </a:p>
          <a:p>
            <a:pPr marL="742950" lvl="1" indent="-285750">
              <a:buFont typeface="Arial" panose="020B0604020202020204" pitchFamily="34" charset="0"/>
              <a:buChar char="•"/>
            </a:pPr>
            <a:r>
              <a:rPr lang="en-US" dirty="0"/>
              <a:t>active-pixel CMOS image sensors: at least three transistors (a reset transistor, a source follower transistor, and a row select transistor) are covered by light shield</a:t>
            </a:r>
          </a:p>
          <a:p>
            <a:pPr marL="285750" indent="-285750">
              <a:buFont typeface="Arial" panose="020B0604020202020204" pitchFamily="34" charset="0"/>
              <a:buChar char="•"/>
            </a:pPr>
            <a:r>
              <a:rPr lang="en-US" b="1" dirty="0"/>
              <a:t>Color filter array</a:t>
            </a:r>
          </a:p>
          <a:p>
            <a:pPr marL="742950" lvl="1" indent="-285750">
              <a:buFont typeface="Arial" panose="020B0604020202020204" pitchFamily="34" charset="0"/>
              <a:buChar char="•"/>
            </a:pPr>
            <a:r>
              <a:rPr lang="en-US" dirty="0"/>
              <a:t>on-chip color filter array (CFA)</a:t>
            </a:r>
            <a:endParaRPr lang="en-IN" dirty="0"/>
          </a:p>
          <a:p>
            <a:pPr marL="742950" lvl="1" indent="-285750">
              <a:buFont typeface="Arial" panose="020B0604020202020204" pitchFamily="34" charset="0"/>
              <a:buChar char="•"/>
            </a:pPr>
            <a:r>
              <a:rPr lang="en-US" dirty="0"/>
              <a:t>RGB CFAs: superior color reproduction and higher color signal-to-noise ratio </a:t>
            </a:r>
          </a:p>
          <a:p>
            <a:pPr marL="742950" lvl="1" indent="-285750">
              <a:buFont typeface="Arial" panose="020B0604020202020204" pitchFamily="34" charset="0"/>
              <a:buChar char="•"/>
            </a:pPr>
            <a:r>
              <a:rPr lang="en-US" dirty="0"/>
              <a:t>luminance differences are associated with green whereas color perception is associated with red and blue</a:t>
            </a:r>
          </a:p>
          <a:p>
            <a:pPr marL="742950" lvl="1" indent="-285750">
              <a:buFont typeface="Arial" panose="020B0604020202020204" pitchFamily="34" charset="0"/>
              <a:buChar char="•"/>
            </a:pPr>
            <a:r>
              <a:rPr lang="en-IN" dirty="0"/>
              <a:t>CMY </a:t>
            </a:r>
            <a:r>
              <a:rPr lang="en-US" dirty="0"/>
              <a:t>CFAs</a:t>
            </a:r>
            <a:r>
              <a:rPr lang="en-IN" dirty="0"/>
              <a:t>: cyan, magenta, and yellow</a:t>
            </a:r>
          </a:p>
          <a:p>
            <a:pPr marL="742950" lvl="1" indent="-285750">
              <a:buFont typeface="Arial" panose="020B0604020202020204" pitchFamily="34" charset="0"/>
              <a:buChar char="•"/>
            </a:pPr>
            <a:r>
              <a:rPr lang="en-IN" dirty="0"/>
              <a:t>Materials: pigment type and dye type</a:t>
            </a:r>
            <a:endParaRPr lang="en-US" dirty="0"/>
          </a:p>
        </p:txBody>
      </p:sp>
      <p:pic>
        <p:nvPicPr>
          <p:cNvPr id="6" name="Picture 5">
            <a:extLst>
              <a:ext uri="{FF2B5EF4-FFF2-40B4-BE49-F238E27FC236}">
                <a16:creationId xmlns:a16="http://schemas.microsoft.com/office/drawing/2014/main" id="{3B04E5CB-A578-4B22-B6A1-84DA2F89720F}"/>
              </a:ext>
            </a:extLst>
          </p:cNvPr>
          <p:cNvPicPr>
            <a:picLocks noChangeAspect="1"/>
          </p:cNvPicPr>
          <p:nvPr/>
        </p:nvPicPr>
        <p:blipFill>
          <a:blip r:embed="rId3"/>
          <a:stretch>
            <a:fillRect/>
          </a:stretch>
        </p:blipFill>
        <p:spPr>
          <a:xfrm>
            <a:off x="6253315" y="3974597"/>
            <a:ext cx="5265491" cy="2518278"/>
          </a:xfrm>
          <a:prstGeom prst="rect">
            <a:avLst/>
          </a:prstGeom>
        </p:spPr>
      </p:pic>
    </p:spTree>
    <p:extLst>
      <p:ext uri="{BB962C8B-B14F-4D97-AF65-F5344CB8AC3E}">
        <p14:creationId xmlns:p14="http://schemas.microsoft.com/office/powerpoint/2010/main" val="2808044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CEAA-22AA-4D64-9243-06D603731FDE}"/>
              </a:ext>
            </a:extLst>
          </p:cNvPr>
          <p:cNvSpPr>
            <a:spLocks noGrp="1"/>
          </p:cNvSpPr>
          <p:nvPr>
            <p:ph type="title"/>
          </p:nvPr>
        </p:nvSpPr>
        <p:spPr/>
        <p:txBody>
          <a:bodyPr/>
          <a:lstStyle/>
          <a:p>
            <a:r>
              <a:rPr lang="en-IN" dirty="0"/>
              <a:t>Photodetector in a pixel</a:t>
            </a:r>
          </a:p>
        </p:txBody>
      </p:sp>
      <p:sp>
        <p:nvSpPr>
          <p:cNvPr id="3" name="Content Placeholder 2">
            <a:extLst>
              <a:ext uri="{FF2B5EF4-FFF2-40B4-BE49-F238E27FC236}">
                <a16:creationId xmlns:a16="http://schemas.microsoft.com/office/drawing/2014/main" id="{27AAB26E-0E11-4BC9-93AA-4DBC4E61235E}"/>
              </a:ext>
            </a:extLst>
          </p:cNvPr>
          <p:cNvSpPr>
            <a:spLocks noGrp="1"/>
          </p:cNvSpPr>
          <p:nvPr>
            <p:ph idx="1"/>
          </p:nvPr>
        </p:nvSpPr>
        <p:spPr>
          <a:xfrm>
            <a:off x="838200" y="1825625"/>
            <a:ext cx="5797492" cy="4734566"/>
          </a:xfrm>
        </p:spPr>
        <p:txBody>
          <a:bodyPr>
            <a:normAutofit fontScale="85000" lnSpcReduction="20000"/>
          </a:bodyPr>
          <a:lstStyle/>
          <a:p>
            <a:r>
              <a:rPr lang="en-IN" dirty="0" err="1"/>
              <a:t>Microlens</a:t>
            </a:r>
            <a:r>
              <a:rPr lang="en-IN" dirty="0"/>
              <a:t> array</a:t>
            </a:r>
          </a:p>
          <a:p>
            <a:pPr lvl="1"/>
            <a:r>
              <a:rPr lang="en-IN" dirty="0"/>
              <a:t>On-chip </a:t>
            </a:r>
            <a:r>
              <a:rPr lang="en-IN" dirty="0" err="1"/>
              <a:t>microlens</a:t>
            </a:r>
            <a:r>
              <a:rPr lang="en-IN" dirty="0"/>
              <a:t> array(OMA)</a:t>
            </a:r>
          </a:p>
          <a:p>
            <a:pPr lvl="1"/>
            <a:r>
              <a:rPr lang="en-IN" dirty="0"/>
              <a:t>Collimates light to the photodiode</a:t>
            </a:r>
          </a:p>
          <a:p>
            <a:pPr lvl="1"/>
            <a:r>
              <a:rPr lang="en-IN" dirty="0" err="1"/>
              <a:t>color</a:t>
            </a:r>
            <a:r>
              <a:rPr lang="en-IN" dirty="0"/>
              <a:t> filter layer-&gt; transparent resin</a:t>
            </a:r>
          </a:p>
          <a:p>
            <a:pPr lvl="1"/>
            <a:r>
              <a:rPr lang="en-IN" dirty="0"/>
              <a:t>photolithographic patterning</a:t>
            </a:r>
          </a:p>
          <a:p>
            <a:pPr lvl="1"/>
            <a:r>
              <a:rPr lang="en-IN" dirty="0"/>
              <a:t>Increase in sensitivity</a:t>
            </a:r>
          </a:p>
          <a:p>
            <a:pPr lvl="1"/>
            <a:r>
              <a:rPr lang="en-IN" dirty="0"/>
              <a:t>Shading effect</a:t>
            </a:r>
          </a:p>
          <a:p>
            <a:pPr lvl="1"/>
            <a:r>
              <a:rPr lang="en-IN" dirty="0"/>
              <a:t>Reduce </a:t>
            </a:r>
            <a:r>
              <a:rPr lang="en-US" dirty="0"/>
              <a:t>smear in CCD image sensors and crosstalk between pixels caused by minority carrier </a:t>
            </a:r>
            <a:r>
              <a:rPr lang="en-IN" dirty="0"/>
              <a:t>diffusion</a:t>
            </a:r>
          </a:p>
          <a:p>
            <a:r>
              <a:rPr lang="en-IN" dirty="0"/>
              <a:t>Reflection at SiO2 and Si interface</a:t>
            </a:r>
          </a:p>
          <a:p>
            <a:pPr lvl="1"/>
            <a:r>
              <a:rPr lang="en-IN" dirty="0"/>
              <a:t>Refractive index variation causes reflection</a:t>
            </a:r>
          </a:p>
          <a:p>
            <a:pPr lvl="1"/>
            <a:r>
              <a:rPr lang="en-IN" dirty="0"/>
              <a:t>more than </a:t>
            </a:r>
            <a:r>
              <a:rPr lang="en-US" dirty="0"/>
              <a:t>20 to 30% of the incident light is reflected at the silicon surface in the visible light range</a:t>
            </a:r>
          </a:p>
          <a:p>
            <a:pPr lvl="1"/>
            <a:r>
              <a:rPr lang="en-IN" dirty="0"/>
              <a:t>Anti-reflective </a:t>
            </a:r>
            <a:r>
              <a:rPr lang="en-US" dirty="0"/>
              <a:t>films formed above the photodiode</a:t>
            </a:r>
            <a:endParaRPr lang="en-IN" dirty="0"/>
          </a:p>
        </p:txBody>
      </p:sp>
      <p:pic>
        <p:nvPicPr>
          <p:cNvPr id="4" name="Picture 3">
            <a:extLst>
              <a:ext uri="{FF2B5EF4-FFF2-40B4-BE49-F238E27FC236}">
                <a16:creationId xmlns:a16="http://schemas.microsoft.com/office/drawing/2014/main" id="{201DB58A-F435-4662-8416-0D566453F0C2}"/>
              </a:ext>
            </a:extLst>
          </p:cNvPr>
          <p:cNvPicPr>
            <a:picLocks noChangeAspect="1"/>
          </p:cNvPicPr>
          <p:nvPr/>
        </p:nvPicPr>
        <p:blipFill>
          <a:blip r:embed="rId2"/>
          <a:stretch>
            <a:fillRect/>
          </a:stretch>
        </p:blipFill>
        <p:spPr>
          <a:xfrm>
            <a:off x="6635692" y="901832"/>
            <a:ext cx="5335398" cy="3134807"/>
          </a:xfrm>
          <a:prstGeom prst="rect">
            <a:avLst/>
          </a:prstGeom>
        </p:spPr>
      </p:pic>
      <p:pic>
        <p:nvPicPr>
          <p:cNvPr id="5" name="Picture 4">
            <a:extLst>
              <a:ext uri="{FF2B5EF4-FFF2-40B4-BE49-F238E27FC236}">
                <a16:creationId xmlns:a16="http://schemas.microsoft.com/office/drawing/2014/main" id="{342F79DD-2C52-4754-8CDA-311E28DD405C}"/>
              </a:ext>
            </a:extLst>
          </p:cNvPr>
          <p:cNvPicPr>
            <a:picLocks noChangeAspect="1"/>
          </p:cNvPicPr>
          <p:nvPr/>
        </p:nvPicPr>
        <p:blipFill>
          <a:blip r:embed="rId3"/>
          <a:stretch>
            <a:fillRect/>
          </a:stretch>
        </p:blipFill>
        <p:spPr>
          <a:xfrm>
            <a:off x="7797882" y="4036639"/>
            <a:ext cx="3695035" cy="2612918"/>
          </a:xfrm>
          <a:prstGeom prst="rect">
            <a:avLst/>
          </a:prstGeom>
        </p:spPr>
      </p:pic>
    </p:spTree>
    <p:extLst>
      <p:ext uri="{BB962C8B-B14F-4D97-AF65-F5344CB8AC3E}">
        <p14:creationId xmlns:p14="http://schemas.microsoft.com/office/powerpoint/2010/main" val="266703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DBC8F-5482-40B3-B3C3-E8413E3EE04B}"/>
              </a:ext>
            </a:extLst>
          </p:cNvPr>
          <p:cNvSpPr>
            <a:spLocks noGrp="1"/>
          </p:cNvSpPr>
          <p:nvPr>
            <p:ph type="title"/>
          </p:nvPr>
        </p:nvSpPr>
        <p:spPr/>
        <p:txBody>
          <a:bodyPr/>
          <a:lstStyle/>
          <a:p>
            <a:r>
              <a:rPr lang="en-IN" dirty="0"/>
              <a:t>Photodetector in a pixel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24283A-22F8-4752-BEAA-DE697E32F256}"/>
                  </a:ext>
                </a:extLst>
              </p:cNvPr>
              <p:cNvSpPr>
                <a:spLocks noGrp="1"/>
              </p:cNvSpPr>
              <p:nvPr>
                <p:ph idx="1"/>
              </p:nvPr>
            </p:nvSpPr>
            <p:spPr>
              <a:xfrm>
                <a:off x="838200" y="1825625"/>
                <a:ext cx="4866314" cy="4351338"/>
              </a:xfrm>
            </p:spPr>
            <p:txBody>
              <a:bodyPr>
                <a:normAutofit fontScale="92500" lnSpcReduction="10000"/>
              </a:bodyPr>
              <a:lstStyle/>
              <a:p>
                <a:r>
                  <a:rPr lang="en-IN" dirty="0"/>
                  <a:t>Charge collection efficiency</a:t>
                </a:r>
              </a:p>
              <a:p>
                <a:pPr lvl="1"/>
                <a14:m>
                  <m:oMath xmlns:m="http://schemas.openxmlformats.org/officeDocument/2006/math">
                    <m:r>
                      <a:rPr lang="en-IN" b="0" i="1" smtClean="0">
                        <a:latin typeface="Cambria Math" panose="02040503050406030204" pitchFamily="18" charset="0"/>
                      </a:rPr>
                      <m:t>𝜂</m:t>
                    </m:r>
                    <m:d>
                      <m:dPr>
                        <m:ctrlPr>
                          <a:rPr lang="en-IN" b="0" i="1" smtClean="0">
                            <a:latin typeface="Cambria Math" panose="02040503050406030204" pitchFamily="18" charset="0"/>
                          </a:rPr>
                        </m:ctrlPr>
                      </m:dPr>
                      <m:e>
                        <m:r>
                          <a:rPr lang="en-IN" b="0" i="1" smtClean="0">
                            <a:latin typeface="Cambria Math" panose="02040503050406030204" pitchFamily="18" charset="0"/>
                          </a:rPr>
                          <m:t>𝜆</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𝑠𝑖𝑔𝑛𝑎𝑙</m:t>
                        </m:r>
                        <m:r>
                          <a:rPr lang="en-IN" b="0" i="1" smtClean="0">
                            <a:latin typeface="Cambria Math" panose="02040503050406030204" pitchFamily="18" charset="0"/>
                          </a:rPr>
                          <m:t> </m:t>
                        </m:r>
                        <m:r>
                          <a:rPr lang="en-IN" b="0" i="1" smtClean="0">
                            <a:latin typeface="Cambria Math" panose="02040503050406030204" pitchFamily="18" charset="0"/>
                          </a:rPr>
                          <m:t>𝑐h𝑎𝑟𝑔𝑒</m:t>
                        </m:r>
                      </m:num>
                      <m:den>
                        <m:r>
                          <a:rPr lang="en-IN" b="0" i="1" smtClean="0">
                            <a:latin typeface="Cambria Math" panose="02040503050406030204" pitchFamily="18" charset="0"/>
                          </a:rPr>
                          <m:t>𝑝h𝑜𝑡𝑜</m:t>
                        </m:r>
                        <m:r>
                          <a:rPr lang="en-IN" b="0" i="1" smtClean="0">
                            <a:latin typeface="Cambria Math" panose="02040503050406030204" pitchFamily="18" charset="0"/>
                          </a:rPr>
                          <m:t>−</m:t>
                        </m:r>
                        <m:r>
                          <a:rPr lang="en-IN" b="0" i="1" smtClean="0">
                            <a:latin typeface="Cambria Math" panose="02040503050406030204" pitchFamily="18" charset="0"/>
                          </a:rPr>
                          <m:t>𝑔𝑒𝑛𝑒𝑟𝑎𝑡𝑒𝑑</m:t>
                        </m:r>
                        <m:r>
                          <a:rPr lang="en-IN" b="0" i="1" smtClean="0">
                            <a:latin typeface="Cambria Math" panose="02040503050406030204" pitchFamily="18" charset="0"/>
                          </a:rPr>
                          <m:t> </m:t>
                        </m:r>
                        <m:r>
                          <a:rPr lang="en-IN" b="0" i="1" smtClean="0">
                            <a:latin typeface="Cambria Math" panose="02040503050406030204" pitchFamily="18" charset="0"/>
                          </a:rPr>
                          <m:t>𝑐h𝑎𝑟𝑔𝑒</m:t>
                        </m:r>
                      </m:den>
                    </m:f>
                  </m:oMath>
                </a14:m>
                <a:endParaRPr lang="en-IN" dirty="0"/>
              </a:p>
              <a:p>
                <a:pPr lvl="1"/>
                <a:r>
                  <a:rPr lang="en-IN" dirty="0"/>
                  <a:t>Depends on substrate type, impurity profile, </a:t>
                </a:r>
                <a:r>
                  <a:rPr lang="en-US" dirty="0"/>
                  <a:t>minority carrier lifetime in the bulk and photodiode biasing</a:t>
                </a:r>
              </a:p>
              <a:p>
                <a:r>
                  <a:rPr lang="en-US" dirty="0"/>
                  <a:t>Full-well capacity</a:t>
                </a:r>
              </a:p>
              <a:p>
                <a:pPr lvl="1"/>
                <a:r>
                  <a:rPr lang="en-US" dirty="0"/>
                  <a:t>photodiode operates in the charge-integrating mode</a:t>
                </a:r>
              </a:p>
              <a:p>
                <a:pPr lvl="1"/>
                <a:r>
                  <a:rPr lang="en-US" dirty="0"/>
                  <a:t>Limited charge handling capacity</a:t>
                </a:r>
              </a:p>
              <a:p>
                <a:pPr lvl="1"/>
                <a:r>
                  <a:rPr lang="en-US" dirty="0"/>
                  <a:t>Saturation charge</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𝑠𝑎𝑡</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𝑞</m:t>
                        </m:r>
                      </m:den>
                    </m:f>
                    <m:nary>
                      <m:naryPr>
                        <m:ctrlPr>
                          <a:rPr lang="en-US" i="1" smtClean="0">
                            <a:latin typeface="Cambria Math" panose="02040503050406030204" pitchFamily="18" charset="0"/>
                          </a:rPr>
                        </m:ctrlPr>
                      </m:naryPr>
                      <m:sub>
                        <m:sSub>
                          <m:sSubPr>
                            <m:ctrlPr>
                              <a:rPr lang="en-IN" b="0" i="1" smtClean="0">
                                <a:latin typeface="Cambria Math" panose="02040503050406030204" pitchFamily="18" charset="0"/>
                              </a:rPr>
                            </m:ctrlPr>
                          </m:sSubPr>
                          <m:e>
                            <m:r>
                              <m:rPr>
                                <m:brk m:alnAt="23"/>
                              </m:rPr>
                              <a:rPr lang="en-IN" b="0" i="1" smtClean="0">
                                <a:latin typeface="Cambria Math" panose="02040503050406030204" pitchFamily="18" charset="0"/>
                              </a:rPr>
                              <m:t>𝑉</m:t>
                            </m:r>
                          </m:e>
                          <m:sub>
                            <m:r>
                              <m:rPr>
                                <m:brk m:alnAt="23"/>
                              </m:rPr>
                              <a:rPr lang="en-IN" b="0" i="1" smtClean="0">
                                <a:latin typeface="Cambria Math" panose="02040503050406030204" pitchFamily="18" charset="0"/>
                              </a:rPr>
                              <m:t>𝑟</m:t>
                            </m:r>
                            <m:r>
                              <a:rPr lang="en-IN" b="0" i="1" smtClean="0">
                                <a:latin typeface="Cambria Math" panose="02040503050406030204" pitchFamily="18" charset="0"/>
                              </a:rPr>
                              <m:t>𝑒𝑠𝑒𝑡</m:t>
                            </m:r>
                          </m:sub>
                        </m:sSub>
                      </m:sub>
                      <m:sup>
                        <m:sSub>
                          <m:sSubPr>
                            <m:ctrlPr>
                              <a:rPr lang="en-IN" b="0" i="1" smtClean="0">
                                <a:latin typeface="Cambria Math" panose="02040503050406030204" pitchFamily="18" charset="0"/>
                              </a:rPr>
                            </m:ctrlPr>
                          </m:sSubPr>
                          <m:e>
                            <m:r>
                              <a:rPr lang="en-IN" b="0" i="1" smtClean="0">
                                <a:latin typeface="Cambria Math" panose="02040503050406030204" pitchFamily="18" charset="0"/>
                              </a:rPr>
                              <m:t>𝑉</m:t>
                            </m:r>
                          </m:e>
                          <m:sub>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max</m:t>
                                </m:r>
                              </m:fName>
                              <m:e>
                                <m:r>
                                  <a:rPr lang="en-IN" b="0" i="1" smtClean="0">
                                    <a:latin typeface="Cambria Math" panose="02040503050406030204" pitchFamily="18" charset="0"/>
                                  </a:rPr>
                                  <m:t> </m:t>
                                </m:r>
                              </m:e>
                            </m:func>
                          </m:sub>
                        </m:sSub>
                        <m:r>
                          <a:rPr lang="en-IN" b="0" i="1" smtClean="0">
                            <a:latin typeface="Cambria Math" panose="02040503050406030204" pitchFamily="18" charset="0"/>
                          </a:rPr>
                          <m:t> </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𝑃𝐷</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𝑉</m:t>
                            </m:r>
                          </m:e>
                        </m:d>
                        <m:r>
                          <a:rPr lang="en-IN" b="0" i="1" smtClean="0">
                            <a:latin typeface="Cambria Math" panose="02040503050406030204" pitchFamily="18" charset="0"/>
                          </a:rPr>
                          <m:t>𝑑𝑉</m:t>
                        </m:r>
                      </m:e>
                    </m:nary>
                  </m:oMath>
                </a14:m>
                <a:endParaRPr lang="en-US" dirty="0"/>
              </a:p>
            </p:txBody>
          </p:sp>
        </mc:Choice>
        <mc:Fallback xmlns="">
          <p:sp>
            <p:nvSpPr>
              <p:cNvPr id="3" name="Content Placeholder 2">
                <a:extLst>
                  <a:ext uri="{FF2B5EF4-FFF2-40B4-BE49-F238E27FC236}">
                    <a16:creationId xmlns:a16="http://schemas.microsoft.com/office/drawing/2014/main" id="{8124283A-22F8-4752-BEAA-DE697E32F256}"/>
                  </a:ext>
                </a:extLst>
              </p:cNvPr>
              <p:cNvSpPr>
                <a:spLocks noGrp="1" noRot="1" noChangeAspect="1" noMove="1" noResize="1" noEditPoints="1" noAdjustHandles="1" noChangeArrowheads="1" noChangeShapeType="1" noTextEdit="1"/>
              </p:cNvSpPr>
              <p:nvPr>
                <p:ph idx="1"/>
              </p:nvPr>
            </p:nvSpPr>
            <p:spPr>
              <a:xfrm>
                <a:off x="838200" y="1825625"/>
                <a:ext cx="4866314" cy="4351338"/>
              </a:xfrm>
              <a:blipFill>
                <a:blip r:embed="rId2"/>
                <a:stretch>
                  <a:fillRect l="-2005" t="-280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2DD07DDA-D222-43F4-BD45-607AB95FECA5}"/>
              </a:ext>
            </a:extLst>
          </p:cNvPr>
          <p:cNvPicPr>
            <a:picLocks noChangeAspect="1"/>
          </p:cNvPicPr>
          <p:nvPr/>
        </p:nvPicPr>
        <p:blipFill>
          <a:blip r:embed="rId3"/>
          <a:stretch>
            <a:fillRect/>
          </a:stretch>
        </p:blipFill>
        <p:spPr>
          <a:xfrm>
            <a:off x="6337658" y="1825625"/>
            <a:ext cx="5138482" cy="3324899"/>
          </a:xfrm>
          <a:prstGeom prst="rect">
            <a:avLst/>
          </a:prstGeom>
        </p:spPr>
      </p:pic>
    </p:spTree>
    <p:extLst>
      <p:ext uri="{BB962C8B-B14F-4D97-AF65-F5344CB8AC3E}">
        <p14:creationId xmlns:p14="http://schemas.microsoft.com/office/powerpoint/2010/main" val="164466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D2E8-3525-4CCD-8AEC-738850F7251B}"/>
              </a:ext>
            </a:extLst>
          </p:cNvPr>
          <p:cNvSpPr>
            <a:spLocks noGrp="1"/>
          </p:cNvSpPr>
          <p:nvPr>
            <p:ph type="title"/>
          </p:nvPr>
        </p:nvSpPr>
        <p:spPr>
          <a:xfrm>
            <a:off x="838200" y="198871"/>
            <a:ext cx="4187687" cy="1325563"/>
          </a:xfrm>
        </p:spPr>
        <p:txBody>
          <a:bodyPr/>
          <a:lstStyle/>
          <a:p>
            <a:r>
              <a:rPr lang="en-US" dirty="0">
                <a:cs typeface="Calibri Light"/>
              </a:rPr>
              <a:t>Aberration</a:t>
            </a:r>
            <a:endParaRPr lang="en-US" dirty="0"/>
          </a:p>
        </p:txBody>
      </p:sp>
      <p:sp>
        <p:nvSpPr>
          <p:cNvPr id="3" name="Content Placeholder 2">
            <a:extLst>
              <a:ext uri="{FF2B5EF4-FFF2-40B4-BE49-F238E27FC236}">
                <a16:creationId xmlns:a16="http://schemas.microsoft.com/office/drawing/2014/main" id="{0DFBD3BF-BBA4-4705-8998-3EA00FDC3935}"/>
              </a:ext>
            </a:extLst>
          </p:cNvPr>
          <p:cNvSpPr>
            <a:spLocks noGrp="1"/>
          </p:cNvSpPr>
          <p:nvPr>
            <p:ph idx="1"/>
          </p:nvPr>
        </p:nvSpPr>
        <p:spPr>
          <a:xfrm>
            <a:off x="838200" y="1403061"/>
            <a:ext cx="5336097" cy="5056462"/>
          </a:xfrm>
        </p:spPr>
        <p:txBody>
          <a:bodyPr vert="horz" lIns="91440" tIns="45720" rIns="91440" bIns="45720" numCol="2" rtlCol="0" anchor="t">
            <a:normAutofit/>
          </a:bodyPr>
          <a:lstStyle/>
          <a:p>
            <a:r>
              <a:rPr lang="en-US" dirty="0">
                <a:ea typeface="+mn-lt"/>
                <a:cs typeface="+mn-lt"/>
              </a:rPr>
              <a:t>Spherical aberration</a:t>
            </a:r>
          </a:p>
          <a:p>
            <a:r>
              <a:rPr lang="en-US" dirty="0">
                <a:cs typeface="Calibri"/>
              </a:rPr>
              <a:t>Comatic </a:t>
            </a:r>
          </a:p>
          <a:p>
            <a:r>
              <a:rPr lang="en-US" dirty="0">
                <a:ea typeface="+mn-lt"/>
                <a:cs typeface="+mn-lt"/>
              </a:rPr>
              <a:t>Astigmatism</a:t>
            </a:r>
          </a:p>
          <a:p>
            <a:r>
              <a:rPr lang="en-US" dirty="0">
                <a:ea typeface="+mn-lt"/>
                <a:cs typeface="+mn-lt"/>
              </a:rPr>
              <a:t>Curvature of field</a:t>
            </a:r>
          </a:p>
          <a:p>
            <a:r>
              <a:rPr lang="en-US" dirty="0">
                <a:ea typeface="+mn-lt"/>
                <a:cs typeface="+mn-lt"/>
              </a:rPr>
              <a:t>Distortion</a:t>
            </a:r>
          </a:p>
          <a:p>
            <a:r>
              <a:rPr lang="en-US" dirty="0">
                <a:ea typeface="+mn-lt"/>
                <a:cs typeface="+mn-lt"/>
              </a:rPr>
              <a:t>Axial or longitudinal chromatic aberration</a:t>
            </a:r>
            <a:endParaRPr lang="en-US" dirty="0">
              <a:cs typeface="Calibri"/>
            </a:endParaRPr>
          </a:p>
        </p:txBody>
      </p:sp>
      <p:sp>
        <p:nvSpPr>
          <p:cNvPr id="4" name="Title 1">
            <a:extLst>
              <a:ext uri="{FF2B5EF4-FFF2-40B4-BE49-F238E27FC236}">
                <a16:creationId xmlns:a16="http://schemas.microsoft.com/office/drawing/2014/main" id="{BD7A28F5-7318-4210-8BCE-19D5DB39DD72}"/>
              </a:ext>
            </a:extLst>
          </p:cNvPr>
          <p:cNvSpPr txBox="1">
            <a:spLocks/>
          </p:cNvSpPr>
          <p:nvPr/>
        </p:nvSpPr>
        <p:spPr>
          <a:xfrm>
            <a:off x="838200" y="3211658"/>
            <a:ext cx="4786745" cy="12327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cs typeface="Calibri Light"/>
            </a:endParaRPr>
          </a:p>
        </p:txBody>
      </p:sp>
      <p:pic>
        <p:nvPicPr>
          <p:cNvPr id="1026" name="Picture 2" descr="http://hyperphysics.phy-astr.gsu.edu/hbase/geoopt/imggo/sphaber.gif">
            <a:extLst>
              <a:ext uri="{FF2B5EF4-FFF2-40B4-BE49-F238E27FC236}">
                <a16:creationId xmlns:a16="http://schemas.microsoft.com/office/drawing/2014/main" id="{F2FF74C5-8A89-43E8-B7B7-5D1B72672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407" y="167050"/>
            <a:ext cx="4417298" cy="19896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hyperphysics.phy-astr.gsu.edu/hbase/geoopt/imggo/coma.gif">
            <a:extLst>
              <a:ext uri="{FF2B5EF4-FFF2-40B4-BE49-F238E27FC236}">
                <a16:creationId xmlns:a16="http://schemas.microsoft.com/office/drawing/2014/main" id="{82C0EFD7-7573-4B33-B314-BE052EF76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535" y="2182149"/>
            <a:ext cx="2398703" cy="24937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hyperphysics.phy-astr.gsu.edu/hbase/geoopt/imggo/astiglens.gif">
            <a:extLst>
              <a:ext uri="{FF2B5EF4-FFF2-40B4-BE49-F238E27FC236}">
                <a16:creationId xmlns:a16="http://schemas.microsoft.com/office/drawing/2014/main" id="{633A9C25-C1FD-4C4E-A86B-36581A145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2094" y="723553"/>
            <a:ext cx="3930116" cy="22053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hyperphysics.phy-astr.gsu.edu/hbase/geoopt/imggo/curfie.gif">
            <a:extLst>
              <a:ext uri="{FF2B5EF4-FFF2-40B4-BE49-F238E27FC236}">
                <a16:creationId xmlns:a16="http://schemas.microsoft.com/office/drawing/2014/main" id="{5121F382-D72F-484A-A71D-5A7FB4E1EE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4294" y="3211658"/>
            <a:ext cx="390525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hyperphysics.phy-astr.gsu.edu/hbase/geoopt/imggo/distort.gif">
            <a:extLst>
              <a:ext uri="{FF2B5EF4-FFF2-40B4-BE49-F238E27FC236}">
                <a16:creationId xmlns:a16="http://schemas.microsoft.com/office/drawing/2014/main" id="{0EC4DCB3-1437-4224-9951-B816841741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2788" y="4615638"/>
            <a:ext cx="4127759" cy="181842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hyperphysics.phy-astr.gsu.edu/hbase/geoopt/imggo/chraber.gif">
            <a:extLst>
              <a:ext uri="{FF2B5EF4-FFF2-40B4-BE49-F238E27FC236}">
                <a16:creationId xmlns:a16="http://schemas.microsoft.com/office/drawing/2014/main" id="{033ECE22-EB3F-4404-9B72-81EFB80CE7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6764" y="5310304"/>
            <a:ext cx="3040310" cy="134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888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oiré">
            <a:extLst>
              <a:ext uri="{FF2B5EF4-FFF2-40B4-BE49-F238E27FC236}">
                <a16:creationId xmlns:a16="http://schemas.microsoft.com/office/drawing/2014/main" id="{15A7F5B4-1F78-4657-9085-109FC5F81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106" y="402976"/>
            <a:ext cx="8941328" cy="62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087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2005-855F-43B4-AC85-3D55EB4C8356}"/>
              </a:ext>
            </a:extLst>
          </p:cNvPr>
          <p:cNvSpPr>
            <a:spLocks noGrp="1"/>
          </p:cNvSpPr>
          <p:nvPr>
            <p:ph type="title"/>
          </p:nvPr>
        </p:nvSpPr>
        <p:spPr/>
        <p:txBody>
          <a:bodyPr/>
          <a:lstStyle/>
          <a:p>
            <a:r>
              <a:rPr lang="en-US" dirty="0">
                <a:cs typeface="Calibri Light"/>
              </a:rPr>
              <a:t>Imaging Optics</a:t>
            </a:r>
            <a:endParaRPr lang="en-IN" dirty="0"/>
          </a:p>
        </p:txBody>
      </p:sp>
      <p:sp>
        <p:nvSpPr>
          <p:cNvPr id="3" name="Content Placeholder 2">
            <a:extLst>
              <a:ext uri="{FF2B5EF4-FFF2-40B4-BE49-F238E27FC236}">
                <a16:creationId xmlns:a16="http://schemas.microsoft.com/office/drawing/2014/main" id="{26DCAFF2-DAAA-416A-B89D-BDBBC371BCB8}"/>
              </a:ext>
            </a:extLst>
          </p:cNvPr>
          <p:cNvSpPr>
            <a:spLocks noGrp="1"/>
          </p:cNvSpPr>
          <p:nvPr>
            <p:ph idx="1"/>
          </p:nvPr>
        </p:nvSpPr>
        <p:spPr>
          <a:xfrm>
            <a:off x="838200" y="1825625"/>
            <a:ext cx="5688435" cy="4351338"/>
          </a:xfrm>
        </p:spPr>
        <p:txBody>
          <a:bodyPr/>
          <a:lstStyle/>
          <a:p>
            <a:r>
              <a:rPr lang="en-US" dirty="0">
                <a:ea typeface="+mn-lt"/>
                <a:cs typeface="+mn-lt"/>
              </a:rPr>
              <a:t>Imaging lenses, an infrared cut filter, and an optical low-pass filter (OLPF)</a:t>
            </a:r>
          </a:p>
          <a:p>
            <a:r>
              <a:rPr lang="en-US" dirty="0">
                <a:ea typeface="+mn-lt"/>
                <a:cs typeface="+mn-lt"/>
              </a:rPr>
              <a:t>Imaging lenses: zoom lenses, combination of multiple lens</a:t>
            </a:r>
          </a:p>
          <a:p>
            <a:r>
              <a:rPr lang="en-US" dirty="0">
                <a:ea typeface="+mn-lt"/>
                <a:cs typeface="+mn-lt"/>
              </a:rPr>
              <a:t>Infrared cut filters: cut out unwanted infrared light; to avoid highly sensitive of imaging element to respond to unwanted infrared light</a:t>
            </a:r>
            <a:endParaRPr lang="en-US" dirty="0">
              <a:cs typeface="Calibri"/>
            </a:endParaRPr>
          </a:p>
          <a:p>
            <a:endParaRPr lang="en-IN" dirty="0"/>
          </a:p>
        </p:txBody>
      </p:sp>
      <p:pic>
        <p:nvPicPr>
          <p:cNvPr id="4" name="Picture 4">
            <a:extLst>
              <a:ext uri="{FF2B5EF4-FFF2-40B4-BE49-F238E27FC236}">
                <a16:creationId xmlns:a16="http://schemas.microsoft.com/office/drawing/2014/main" id="{22D75DA5-B01D-4B3F-8182-8B0DF104C248}"/>
              </a:ext>
            </a:extLst>
          </p:cNvPr>
          <p:cNvPicPr>
            <a:picLocks noChangeAspect="1"/>
          </p:cNvPicPr>
          <p:nvPr/>
        </p:nvPicPr>
        <p:blipFill>
          <a:blip r:embed="rId2"/>
          <a:stretch>
            <a:fillRect/>
          </a:stretch>
        </p:blipFill>
        <p:spPr>
          <a:xfrm>
            <a:off x="6526635" y="1751972"/>
            <a:ext cx="5137982" cy="3189143"/>
          </a:xfrm>
          <a:prstGeom prst="rect">
            <a:avLst/>
          </a:prstGeom>
        </p:spPr>
      </p:pic>
    </p:spTree>
    <p:extLst>
      <p:ext uri="{BB962C8B-B14F-4D97-AF65-F5344CB8AC3E}">
        <p14:creationId xmlns:p14="http://schemas.microsoft.com/office/powerpoint/2010/main" val="32193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BA56-0E4B-4B46-A90D-7FF5AAB290EF}"/>
              </a:ext>
            </a:extLst>
          </p:cNvPr>
          <p:cNvSpPr>
            <a:spLocks noGrp="1"/>
          </p:cNvSpPr>
          <p:nvPr>
            <p:ph type="title"/>
          </p:nvPr>
        </p:nvSpPr>
        <p:spPr>
          <a:xfrm>
            <a:off x="838200" y="365125"/>
            <a:ext cx="4568687" cy="1325563"/>
          </a:xfrm>
        </p:spPr>
        <p:txBody>
          <a:bodyPr/>
          <a:lstStyle/>
          <a:p>
            <a:r>
              <a:rPr lang="en-US" dirty="0">
                <a:cs typeface="Calibri Light"/>
              </a:rPr>
              <a:t>Depth of field and Depth of focus</a:t>
            </a:r>
            <a:endParaRPr lang="en-US" dirty="0"/>
          </a:p>
        </p:txBody>
      </p:sp>
      <p:sp>
        <p:nvSpPr>
          <p:cNvPr id="3" name="Content Placeholder 2">
            <a:extLst>
              <a:ext uri="{FF2B5EF4-FFF2-40B4-BE49-F238E27FC236}">
                <a16:creationId xmlns:a16="http://schemas.microsoft.com/office/drawing/2014/main" id="{157B5E5F-C214-4EA8-9F8A-4C70A7D809D4}"/>
              </a:ext>
            </a:extLst>
          </p:cNvPr>
          <p:cNvSpPr>
            <a:spLocks noGrp="1"/>
          </p:cNvSpPr>
          <p:nvPr>
            <p:ph idx="1"/>
          </p:nvPr>
        </p:nvSpPr>
        <p:spPr>
          <a:xfrm>
            <a:off x="838200" y="1825625"/>
            <a:ext cx="4850296" cy="4351338"/>
          </a:xfrm>
        </p:spPr>
        <p:txBody>
          <a:bodyPr vert="horz" lIns="91440" tIns="45720" rIns="91440" bIns="45720" rtlCol="0" anchor="t">
            <a:normAutofit/>
          </a:bodyPr>
          <a:lstStyle/>
          <a:p>
            <a:r>
              <a:rPr lang="en-US" dirty="0">
                <a:cs typeface="Calibri"/>
              </a:rPr>
              <a:t>Depth of field = 2u</a:t>
            </a:r>
            <a:r>
              <a:rPr lang="en-US" baseline="30000" dirty="0">
                <a:cs typeface="Calibri"/>
              </a:rPr>
              <a:t>2</a:t>
            </a:r>
            <a:r>
              <a:rPr lang="en-US" dirty="0">
                <a:cs typeface="Calibri"/>
              </a:rPr>
              <a:t>Fc/f</a:t>
            </a:r>
            <a:r>
              <a:rPr lang="en-US" baseline="30000" dirty="0">
                <a:cs typeface="Calibri"/>
              </a:rPr>
              <a:t>2</a:t>
            </a:r>
            <a:endParaRPr lang="en-US" baseline="30000" dirty="0"/>
          </a:p>
          <a:p>
            <a:pPr lvl="1"/>
            <a:r>
              <a:rPr lang="en-US" dirty="0">
                <a:cs typeface="Calibri"/>
              </a:rPr>
              <a:t>u= distant to object</a:t>
            </a:r>
          </a:p>
          <a:p>
            <a:pPr lvl="1"/>
            <a:r>
              <a:rPr lang="en-US" dirty="0">
                <a:cs typeface="Calibri"/>
              </a:rPr>
              <a:t>f = focal length</a:t>
            </a:r>
          </a:p>
          <a:p>
            <a:pPr lvl="1"/>
            <a:r>
              <a:rPr lang="en-US" dirty="0">
                <a:cs typeface="Calibri"/>
              </a:rPr>
              <a:t>F = F-number</a:t>
            </a:r>
          </a:p>
          <a:p>
            <a:pPr lvl="1"/>
            <a:r>
              <a:rPr lang="en-US" dirty="0">
                <a:cs typeface="Calibri"/>
              </a:rPr>
              <a:t>c = circle of least confusion</a:t>
            </a:r>
          </a:p>
          <a:p>
            <a:r>
              <a:rPr lang="en-US" dirty="0">
                <a:cs typeface="Calibri"/>
              </a:rPr>
              <a:t>Depth of focus = 2Fc</a:t>
            </a:r>
          </a:p>
          <a:p>
            <a:r>
              <a:rPr lang="en-US" dirty="0">
                <a:ea typeface="+mn-lt"/>
                <a:cs typeface="+mn-lt"/>
              </a:rPr>
              <a:t>Circle of least confusion : 2 to 2.5 units of pixel pitch</a:t>
            </a:r>
          </a:p>
        </p:txBody>
      </p:sp>
      <p:sp>
        <p:nvSpPr>
          <p:cNvPr id="5" name="Title 1">
            <a:extLst>
              <a:ext uri="{FF2B5EF4-FFF2-40B4-BE49-F238E27FC236}">
                <a16:creationId xmlns:a16="http://schemas.microsoft.com/office/drawing/2014/main" id="{F982778E-B9FF-4FFC-ACEA-2EEC8F2E3372}"/>
              </a:ext>
            </a:extLst>
          </p:cNvPr>
          <p:cNvSpPr txBox="1">
            <a:spLocks/>
          </p:cNvSpPr>
          <p:nvPr/>
        </p:nvSpPr>
        <p:spPr>
          <a:xfrm>
            <a:off x="5927035" y="302177"/>
            <a:ext cx="456868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cs typeface="Calibri Light"/>
              </a:rPr>
              <a:t>Optical low-pass filter</a:t>
            </a:r>
          </a:p>
        </p:txBody>
      </p:sp>
      <p:sp>
        <p:nvSpPr>
          <p:cNvPr id="7" name="Content Placeholder 2">
            <a:extLst>
              <a:ext uri="{FF2B5EF4-FFF2-40B4-BE49-F238E27FC236}">
                <a16:creationId xmlns:a16="http://schemas.microsoft.com/office/drawing/2014/main" id="{961DAE29-F572-4FDF-BB5A-4EB98814D80D}"/>
              </a:ext>
            </a:extLst>
          </p:cNvPr>
          <p:cNvSpPr txBox="1">
            <a:spLocks/>
          </p:cNvSpPr>
          <p:nvPr/>
        </p:nvSpPr>
        <p:spPr>
          <a:xfrm>
            <a:off x="5927035" y="1828938"/>
            <a:ext cx="6080238" cy="3518917"/>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Thin, birefringent plates made from liquid crystal or lithium niobate</a:t>
            </a:r>
          </a:p>
          <a:p>
            <a:r>
              <a:rPr lang="en-US" dirty="0">
                <a:ea typeface="+mn-lt"/>
                <a:cs typeface="+mn-lt"/>
              </a:rPr>
              <a:t>Diffractive optical elements or special aspherical surfaces</a:t>
            </a:r>
          </a:p>
          <a:p>
            <a:pPr lvl="1"/>
            <a:r>
              <a:rPr lang="en-US" dirty="0">
                <a:ea typeface="+mn-lt"/>
                <a:cs typeface="+mn-lt"/>
              </a:rPr>
              <a:t>different refractive indexes depending on the direction in which light is polarized</a:t>
            </a:r>
            <a:endParaRPr lang="en-US" dirty="0"/>
          </a:p>
          <a:p>
            <a:r>
              <a:rPr lang="en-US" dirty="0">
                <a:ea typeface="+mn-lt"/>
                <a:cs typeface="+mn-lt"/>
              </a:rPr>
              <a:t>Birefringent material is a single material with two refractive indexes.</a:t>
            </a:r>
          </a:p>
          <a:p>
            <a:r>
              <a:rPr lang="en-US" dirty="0">
                <a:ea typeface="+mn-lt"/>
                <a:cs typeface="+mn-lt"/>
              </a:rPr>
              <a:t>used to mitigate the moiré effect caused by the interaction of patterns in the object and the pattern on the imaging element caused by the arrangement of imaging element pixels at a fixed pitch</a:t>
            </a:r>
            <a:endParaRPr lang="en-US" dirty="0">
              <a:cs typeface="Calibri" panose="020F0502020204030204"/>
            </a:endParaRPr>
          </a:p>
        </p:txBody>
      </p:sp>
      <p:grpSp>
        <p:nvGrpSpPr>
          <p:cNvPr id="10" name="Group 9">
            <a:extLst>
              <a:ext uri="{FF2B5EF4-FFF2-40B4-BE49-F238E27FC236}">
                <a16:creationId xmlns:a16="http://schemas.microsoft.com/office/drawing/2014/main" id="{C0A0D2B1-8393-4F7E-8FCF-4AF8387CC339}"/>
              </a:ext>
            </a:extLst>
          </p:cNvPr>
          <p:cNvGrpSpPr/>
          <p:nvPr/>
        </p:nvGrpSpPr>
        <p:grpSpPr>
          <a:xfrm>
            <a:off x="5688496" y="4902208"/>
            <a:ext cx="2804491" cy="1798773"/>
            <a:chOff x="9034670" y="4858786"/>
            <a:chExt cx="2804491" cy="1798773"/>
          </a:xfrm>
        </p:grpSpPr>
        <p:pic>
          <p:nvPicPr>
            <p:cNvPr id="8" name="Picture 8">
              <a:extLst>
                <a:ext uri="{FF2B5EF4-FFF2-40B4-BE49-F238E27FC236}">
                  <a16:creationId xmlns:a16="http://schemas.microsoft.com/office/drawing/2014/main" id="{422D94EA-8853-41E1-82E7-1711E7498764}"/>
                </a:ext>
              </a:extLst>
            </p:cNvPr>
            <p:cNvPicPr>
              <a:picLocks noChangeAspect="1"/>
            </p:cNvPicPr>
            <p:nvPr/>
          </p:nvPicPr>
          <p:blipFill>
            <a:blip r:embed="rId2"/>
            <a:stretch>
              <a:fillRect/>
            </a:stretch>
          </p:blipFill>
          <p:spPr>
            <a:xfrm>
              <a:off x="9248361" y="4858786"/>
              <a:ext cx="2590800" cy="1762125"/>
            </a:xfrm>
            <a:prstGeom prst="rect">
              <a:avLst/>
            </a:prstGeom>
          </p:spPr>
        </p:pic>
        <p:sp>
          <p:nvSpPr>
            <p:cNvPr id="9" name="Rectangle 8">
              <a:extLst>
                <a:ext uri="{FF2B5EF4-FFF2-40B4-BE49-F238E27FC236}">
                  <a16:creationId xmlns:a16="http://schemas.microsoft.com/office/drawing/2014/main" id="{482BCDBB-0AA6-48CB-8DF5-BEFF9F3F772C}"/>
                </a:ext>
              </a:extLst>
            </p:cNvPr>
            <p:cNvSpPr/>
            <p:nvPr/>
          </p:nvSpPr>
          <p:spPr>
            <a:xfrm>
              <a:off x="9034670" y="6276559"/>
              <a:ext cx="969064"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Moiré">
            <a:extLst>
              <a:ext uri="{FF2B5EF4-FFF2-40B4-BE49-F238E27FC236}">
                <a16:creationId xmlns:a16="http://schemas.microsoft.com/office/drawing/2014/main" id="{15A7F5B4-1F78-4657-9085-109FC5F81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3163" y="4792096"/>
            <a:ext cx="2769454" cy="19299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8548093-5BC6-4051-A2FD-40843CD2B7C6}"/>
              </a:ext>
            </a:extLst>
          </p:cNvPr>
          <p:cNvPicPr>
            <a:picLocks noChangeAspect="1"/>
          </p:cNvPicPr>
          <p:nvPr/>
        </p:nvPicPr>
        <p:blipFill>
          <a:blip r:embed="rId4"/>
          <a:stretch>
            <a:fillRect/>
          </a:stretch>
        </p:blipFill>
        <p:spPr>
          <a:xfrm>
            <a:off x="3784709" y="5608623"/>
            <a:ext cx="2173875" cy="947200"/>
          </a:xfrm>
          <a:prstGeom prst="rect">
            <a:avLst/>
          </a:prstGeom>
        </p:spPr>
      </p:pic>
    </p:spTree>
    <p:extLst>
      <p:ext uri="{BB962C8B-B14F-4D97-AF65-F5344CB8AC3E}">
        <p14:creationId xmlns:p14="http://schemas.microsoft.com/office/powerpoint/2010/main" val="2057067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6F55-3041-41B7-9376-E90459EBA376}"/>
              </a:ext>
            </a:extLst>
          </p:cNvPr>
          <p:cNvSpPr>
            <a:spLocks noGrp="1"/>
          </p:cNvSpPr>
          <p:nvPr>
            <p:ph type="title"/>
          </p:nvPr>
        </p:nvSpPr>
        <p:spPr/>
        <p:txBody>
          <a:bodyPr/>
          <a:lstStyle/>
          <a:p>
            <a:r>
              <a:rPr lang="en-US" dirty="0">
                <a:cs typeface="Calibri Light"/>
              </a:rPr>
              <a:t>Effect of diffraction</a:t>
            </a:r>
          </a:p>
        </p:txBody>
      </p:sp>
      <p:sp>
        <p:nvSpPr>
          <p:cNvPr id="3" name="Content Placeholder 2">
            <a:extLst>
              <a:ext uri="{FF2B5EF4-FFF2-40B4-BE49-F238E27FC236}">
                <a16:creationId xmlns:a16="http://schemas.microsoft.com/office/drawing/2014/main" id="{7D819864-2D1E-4130-AC07-0FC14BEA7234}"/>
              </a:ext>
            </a:extLst>
          </p:cNvPr>
          <p:cNvSpPr>
            <a:spLocks noGrp="1"/>
          </p:cNvSpPr>
          <p:nvPr>
            <p:ph idx="1"/>
          </p:nvPr>
        </p:nvSpPr>
        <p:spPr/>
        <p:txBody>
          <a:bodyPr vert="horz" lIns="91440" tIns="45720" rIns="91440" bIns="45720" rtlCol="0" anchor="t">
            <a:normAutofit/>
          </a:bodyPr>
          <a:lstStyle/>
          <a:p>
            <a:r>
              <a:rPr lang="en-US" dirty="0">
                <a:cs typeface="Calibri"/>
              </a:rPr>
              <a:t>Pixel pitch at the scale of wavelength</a:t>
            </a:r>
          </a:p>
          <a:p>
            <a:r>
              <a:rPr lang="en-US" dirty="0">
                <a:cs typeface="Calibri"/>
              </a:rPr>
              <a:t>Airy disc</a:t>
            </a:r>
          </a:p>
          <a:p>
            <a:pPr lvl="1"/>
            <a:endParaRPr lang="en-US" dirty="0">
              <a:cs typeface="Calibri"/>
            </a:endParaRPr>
          </a:p>
        </p:txBody>
      </p:sp>
      <p:pic>
        <p:nvPicPr>
          <p:cNvPr id="4" name="Picture 4">
            <a:extLst>
              <a:ext uri="{FF2B5EF4-FFF2-40B4-BE49-F238E27FC236}">
                <a16:creationId xmlns:a16="http://schemas.microsoft.com/office/drawing/2014/main" id="{056248B6-069D-4F94-B7AF-5BE8FFE72175}"/>
              </a:ext>
            </a:extLst>
          </p:cNvPr>
          <p:cNvPicPr>
            <a:picLocks noChangeAspect="1"/>
          </p:cNvPicPr>
          <p:nvPr/>
        </p:nvPicPr>
        <p:blipFill>
          <a:blip r:embed="rId2"/>
          <a:stretch>
            <a:fillRect/>
          </a:stretch>
        </p:blipFill>
        <p:spPr>
          <a:xfrm>
            <a:off x="2703766" y="2361402"/>
            <a:ext cx="1524000" cy="476250"/>
          </a:xfrm>
          <a:prstGeom prst="rect">
            <a:avLst/>
          </a:prstGeom>
        </p:spPr>
      </p:pic>
      <p:pic>
        <p:nvPicPr>
          <p:cNvPr id="5" name="Picture 5">
            <a:extLst>
              <a:ext uri="{FF2B5EF4-FFF2-40B4-BE49-F238E27FC236}">
                <a16:creationId xmlns:a16="http://schemas.microsoft.com/office/drawing/2014/main" id="{4B22C7D7-2B74-4085-8026-5FBB479D1A52}"/>
              </a:ext>
            </a:extLst>
          </p:cNvPr>
          <p:cNvPicPr>
            <a:picLocks noChangeAspect="1"/>
          </p:cNvPicPr>
          <p:nvPr/>
        </p:nvPicPr>
        <p:blipFill>
          <a:blip r:embed="rId3"/>
          <a:stretch>
            <a:fillRect/>
          </a:stretch>
        </p:blipFill>
        <p:spPr>
          <a:xfrm>
            <a:off x="1125882" y="2766530"/>
            <a:ext cx="6867684" cy="4301537"/>
          </a:xfrm>
          <a:prstGeom prst="rect">
            <a:avLst/>
          </a:prstGeom>
        </p:spPr>
      </p:pic>
      <p:pic>
        <p:nvPicPr>
          <p:cNvPr id="6" name="Picture 6">
            <a:extLst>
              <a:ext uri="{FF2B5EF4-FFF2-40B4-BE49-F238E27FC236}">
                <a16:creationId xmlns:a16="http://schemas.microsoft.com/office/drawing/2014/main" id="{C0B70F13-C80D-48AE-B88C-FF112BABA3A7}"/>
              </a:ext>
            </a:extLst>
          </p:cNvPr>
          <p:cNvPicPr>
            <a:picLocks noChangeAspect="1"/>
          </p:cNvPicPr>
          <p:nvPr/>
        </p:nvPicPr>
        <p:blipFill>
          <a:blip r:embed="rId4"/>
          <a:stretch>
            <a:fillRect/>
          </a:stretch>
        </p:blipFill>
        <p:spPr>
          <a:xfrm>
            <a:off x="6309881" y="314372"/>
            <a:ext cx="5043919" cy="1178771"/>
          </a:xfrm>
          <a:prstGeom prst="rect">
            <a:avLst/>
          </a:prstGeom>
        </p:spPr>
      </p:pic>
      <p:sp>
        <p:nvSpPr>
          <p:cNvPr id="7" name="TextBox 6">
            <a:extLst>
              <a:ext uri="{FF2B5EF4-FFF2-40B4-BE49-F238E27FC236}">
                <a16:creationId xmlns:a16="http://schemas.microsoft.com/office/drawing/2014/main" id="{B9BE0A26-672F-42B1-82D2-B53E6EF897CC}"/>
              </a:ext>
            </a:extLst>
          </p:cNvPr>
          <p:cNvSpPr txBox="1"/>
          <p:nvPr/>
        </p:nvSpPr>
        <p:spPr>
          <a:xfrm>
            <a:off x="8302083" y="46035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helium d-line (587.56 nm)</a:t>
            </a:r>
          </a:p>
        </p:txBody>
      </p:sp>
      <p:sp>
        <p:nvSpPr>
          <p:cNvPr id="8" name="Rectangle 7">
            <a:extLst>
              <a:ext uri="{FF2B5EF4-FFF2-40B4-BE49-F238E27FC236}">
                <a16:creationId xmlns:a16="http://schemas.microsoft.com/office/drawing/2014/main" id="{1760075B-95EB-49AD-AFB4-FC873D81F263}"/>
              </a:ext>
            </a:extLst>
          </p:cNvPr>
          <p:cNvSpPr/>
          <p:nvPr/>
        </p:nvSpPr>
        <p:spPr>
          <a:xfrm>
            <a:off x="10459225" y="1222584"/>
            <a:ext cx="1172116" cy="369332"/>
          </a:xfrm>
          <a:prstGeom prst="rect">
            <a:avLst/>
          </a:prstGeom>
        </p:spPr>
        <p:txBody>
          <a:bodyPr wrap="none">
            <a:spAutoFit/>
          </a:bodyPr>
          <a:lstStyle/>
          <a:p>
            <a:r>
              <a:rPr lang="en-IN" dirty="0">
                <a:latin typeface="Times-Roman"/>
              </a:rPr>
              <a:t>587.56 nm</a:t>
            </a:r>
            <a:endParaRPr lang="en-IN" dirty="0"/>
          </a:p>
        </p:txBody>
      </p:sp>
    </p:spTree>
    <p:extLst>
      <p:ext uri="{BB962C8B-B14F-4D97-AF65-F5344CB8AC3E}">
        <p14:creationId xmlns:p14="http://schemas.microsoft.com/office/powerpoint/2010/main" val="357842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368B-E62D-413E-8932-B88AE9947EF9}"/>
              </a:ext>
            </a:extLst>
          </p:cNvPr>
          <p:cNvSpPr>
            <a:spLocks noGrp="1"/>
          </p:cNvSpPr>
          <p:nvPr>
            <p:ph type="title"/>
          </p:nvPr>
        </p:nvSpPr>
        <p:spPr/>
        <p:txBody>
          <a:bodyPr/>
          <a:lstStyle/>
          <a:p>
            <a:r>
              <a:rPr lang="en-IN" dirty="0"/>
              <a:t>Basics of Image Sensors</a:t>
            </a:r>
          </a:p>
        </p:txBody>
      </p:sp>
      <p:sp>
        <p:nvSpPr>
          <p:cNvPr id="3" name="Content Placeholder 2">
            <a:extLst>
              <a:ext uri="{FF2B5EF4-FFF2-40B4-BE49-F238E27FC236}">
                <a16:creationId xmlns:a16="http://schemas.microsoft.com/office/drawing/2014/main" id="{B33CCA38-49E8-44AB-A665-C3167873233E}"/>
              </a:ext>
            </a:extLst>
          </p:cNvPr>
          <p:cNvSpPr>
            <a:spLocks noGrp="1"/>
          </p:cNvSpPr>
          <p:nvPr>
            <p:ph idx="1"/>
          </p:nvPr>
        </p:nvSpPr>
        <p:spPr/>
        <p:txBody>
          <a:bodyPr>
            <a:normAutofit/>
          </a:bodyPr>
          <a:lstStyle/>
          <a:p>
            <a:r>
              <a:rPr lang="en-US" dirty="0"/>
              <a:t>Imager: </a:t>
            </a:r>
            <a:r>
              <a:rPr lang="en-IN" dirty="0"/>
              <a:t>solid-state image sensor</a:t>
            </a:r>
          </a:p>
          <a:p>
            <a:r>
              <a:rPr lang="en-IN" dirty="0"/>
              <a:t>Wide spectral range; focus on visible range (380 nm – 780 nm)</a:t>
            </a:r>
          </a:p>
          <a:p>
            <a:r>
              <a:rPr lang="en-US" dirty="0"/>
              <a:t>S</a:t>
            </a:r>
            <a:r>
              <a:rPr lang="en-IN" dirty="0" err="1"/>
              <a:t>ilicon</a:t>
            </a:r>
            <a:r>
              <a:rPr lang="en-IN" dirty="0"/>
              <a:t>: suitable for visible image sensors</a:t>
            </a:r>
          </a:p>
          <a:p>
            <a:r>
              <a:rPr lang="en-US" dirty="0"/>
              <a:t>Number of picture elements: Pixels; converts lights into holes/electrons</a:t>
            </a:r>
          </a:p>
          <a:p>
            <a:r>
              <a:rPr lang="en-US" dirty="0"/>
              <a:t>Charged-coupled device (CCD) image sensor</a:t>
            </a:r>
          </a:p>
          <a:p>
            <a:r>
              <a:rPr lang="en-IN" dirty="0"/>
              <a:t>Complementary metal-oxide semiconductor (CMOS) image sensor</a:t>
            </a:r>
            <a:endParaRPr lang="en-US" dirty="0"/>
          </a:p>
          <a:p>
            <a:r>
              <a:rPr lang="en-US" dirty="0"/>
              <a:t>High quality image: high resolution, high sensitivity, a wide dynamic range, good linearity for color processing, and very low noise</a:t>
            </a:r>
            <a:endParaRPr lang="en-IN" dirty="0"/>
          </a:p>
        </p:txBody>
      </p:sp>
    </p:spTree>
    <p:extLst>
      <p:ext uri="{BB962C8B-B14F-4D97-AF65-F5344CB8AC3E}">
        <p14:creationId xmlns:p14="http://schemas.microsoft.com/office/powerpoint/2010/main" val="2032773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06655-7608-432F-AFA6-DB8252E0B6B6}"/>
              </a:ext>
            </a:extLst>
          </p:cNvPr>
          <p:cNvSpPr>
            <a:spLocks noGrp="1"/>
          </p:cNvSpPr>
          <p:nvPr>
            <p:ph type="title"/>
          </p:nvPr>
        </p:nvSpPr>
        <p:spPr/>
        <p:txBody>
          <a:bodyPr/>
          <a:lstStyle/>
          <a:p>
            <a:r>
              <a:rPr lang="en-IN" dirty="0"/>
              <a:t>Functions of Image Sensors</a:t>
            </a:r>
          </a:p>
        </p:txBody>
      </p:sp>
      <p:sp>
        <p:nvSpPr>
          <p:cNvPr id="3" name="Content Placeholder 2">
            <a:extLst>
              <a:ext uri="{FF2B5EF4-FFF2-40B4-BE49-F238E27FC236}">
                <a16:creationId xmlns:a16="http://schemas.microsoft.com/office/drawing/2014/main" id="{8B80C116-07BC-484D-9AF0-5EC9727BBE37}"/>
              </a:ext>
            </a:extLst>
          </p:cNvPr>
          <p:cNvSpPr>
            <a:spLocks noGrp="1"/>
          </p:cNvSpPr>
          <p:nvPr>
            <p:ph idx="1"/>
          </p:nvPr>
        </p:nvSpPr>
        <p:spPr>
          <a:xfrm>
            <a:off x="838200" y="1825625"/>
            <a:ext cx="6703503" cy="4776511"/>
          </a:xfrm>
        </p:spPr>
        <p:txBody>
          <a:bodyPr>
            <a:normAutofit/>
          </a:bodyPr>
          <a:lstStyle/>
          <a:p>
            <a:r>
              <a:rPr lang="en-US" sz="2200" dirty="0"/>
              <a:t>Photoconversion</a:t>
            </a:r>
          </a:p>
          <a:p>
            <a:pPr marL="0" indent="0">
              <a:buNone/>
            </a:pPr>
            <a:endParaRPr lang="en-US" sz="2200" dirty="0"/>
          </a:p>
          <a:p>
            <a:r>
              <a:rPr lang="en-US" sz="2200" dirty="0"/>
              <a:t>Silicon band gap energy: 1.1 eV =&gt; wavelengths shorter than 1100 nm is absorbed and photon-to-signal charge conversion takes place</a:t>
            </a:r>
          </a:p>
          <a:p>
            <a:r>
              <a:rPr lang="en-US" sz="2200" dirty="0"/>
              <a:t>Number of photons absorbed in a region </a:t>
            </a:r>
            <a:r>
              <a:rPr lang="en-IN" sz="2200" dirty="0"/>
              <a:t>with thickness </a:t>
            </a:r>
            <a:r>
              <a:rPr lang="en-IN" sz="2200" i="1" dirty="0"/>
              <a:t>dx</a:t>
            </a:r>
            <a:r>
              <a:rPr lang="en-US" sz="2200" dirty="0"/>
              <a:t> is proportional to the intensity of the photon flux </a:t>
            </a:r>
            <a:r>
              <a:rPr lang="en-IN" sz="2200" dirty="0"/>
              <a:t>φ(</a:t>
            </a:r>
            <a:r>
              <a:rPr lang="en-IN" sz="2200" i="1" dirty="0"/>
              <a:t>x);</a:t>
            </a:r>
            <a:r>
              <a:rPr lang="en-IN" sz="2200" dirty="0"/>
              <a:t> </a:t>
            </a:r>
            <a:r>
              <a:rPr lang="en-IN" sz="2200" i="1" dirty="0"/>
              <a:t>x: </a:t>
            </a:r>
            <a:r>
              <a:rPr lang="en-US" sz="2200" dirty="0"/>
              <a:t>the distance from the semiconductor surface</a:t>
            </a:r>
          </a:p>
          <a:p>
            <a:endParaRPr lang="en-US" sz="2200" dirty="0"/>
          </a:p>
          <a:p>
            <a:endParaRPr lang="en-US" sz="2200" dirty="0"/>
          </a:p>
          <a:p>
            <a:r>
              <a:rPr lang="en-US" sz="2200" dirty="0"/>
              <a:t>photon flux decays exponentially with the distance from the surface; penetration depth (1/</a:t>
            </a:r>
            <a:r>
              <a:rPr lang="el-GR" sz="2200" dirty="0"/>
              <a:t>α</a:t>
            </a:r>
            <a:r>
              <a:rPr lang="en-US" sz="2200" dirty="0"/>
              <a:t>)</a:t>
            </a:r>
            <a:endParaRPr lang="en-IN" sz="2200" dirty="0"/>
          </a:p>
        </p:txBody>
      </p:sp>
      <p:pic>
        <p:nvPicPr>
          <p:cNvPr id="4" name="Picture 3">
            <a:extLst>
              <a:ext uri="{FF2B5EF4-FFF2-40B4-BE49-F238E27FC236}">
                <a16:creationId xmlns:a16="http://schemas.microsoft.com/office/drawing/2014/main" id="{A467C7DF-C523-4DD5-9BCE-54E9FB34A613}"/>
              </a:ext>
            </a:extLst>
          </p:cNvPr>
          <p:cNvPicPr>
            <a:picLocks noChangeAspect="1"/>
          </p:cNvPicPr>
          <p:nvPr/>
        </p:nvPicPr>
        <p:blipFill>
          <a:blip r:embed="rId2"/>
          <a:stretch>
            <a:fillRect/>
          </a:stretch>
        </p:blipFill>
        <p:spPr>
          <a:xfrm>
            <a:off x="3361187" y="1804959"/>
            <a:ext cx="3146323" cy="943897"/>
          </a:xfrm>
          <a:prstGeom prst="rect">
            <a:avLst/>
          </a:prstGeom>
        </p:spPr>
      </p:pic>
      <p:pic>
        <p:nvPicPr>
          <p:cNvPr id="5" name="Picture 4">
            <a:extLst>
              <a:ext uri="{FF2B5EF4-FFF2-40B4-BE49-F238E27FC236}">
                <a16:creationId xmlns:a16="http://schemas.microsoft.com/office/drawing/2014/main" id="{0822AB34-6F57-49C5-8114-C24E14E35D58}"/>
              </a:ext>
            </a:extLst>
          </p:cNvPr>
          <p:cNvPicPr>
            <a:picLocks noChangeAspect="1"/>
          </p:cNvPicPr>
          <p:nvPr/>
        </p:nvPicPr>
        <p:blipFill>
          <a:blip r:embed="rId3"/>
          <a:stretch>
            <a:fillRect/>
          </a:stretch>
        </p:blipFill>
        <p:spPr>
          <a:xfrm>
            <a:off x="2220646" y="5167312"/>
            <a:ext cx="2713703" cy="462116"/>
          </a:xfrm>
          <a:prstGeom prst="rect">
            <a:avLst/>
          </a:prstGeom>
        </p:spPr>
      </p:pic>
      <p:pic>
        <p:nvPicPr>
          <p:cNvPr id="6" name="Picture 5">
            <a:extLst>
              <a:ext uri="{FF2B5EF4-FFF2-40B4-BE49-F238E27FC236}">
                <a16:creationId xmlns:a16="http://schemas.microsoft.com/office/drawing/2014/main" id="{C3E840E5-9B3F-4C6B-BBE9-E645CA77B523}"/>
              </a:ext>
            </a:extLst>
          </p:cNvPr>
          <p:cNvPicPr>
            <a:picLocks noChangeAspect="1"/>
          </p:cNvPicPr>
          <p:nvPr/>
        </p:nvPicPr>
        <p:blipFill>
          <a:blip r:embed="rId4"/>
          <a:stretch>
            <a:fillRect/>
          </a:stretch>
        </p:blipFill>
        <p:spPr>
          <a:xfrm>
            <a:off x="8066939" y="1690688"/>
            <a:ext cx="3286861" cy="2275519"/>
          </a:xfrm>
          <a:prstGeom prst="rect">
            <a:avLst/>
          </a:prstGeom>
        </p:spPr>
      </p:pic>
      <p:pic>
        <p:nvPicPr>
          <p:cNvPr id="7" name="Picture 6">
            <a:extLst>
              <a:ext uri="{FF2B5EF4-FFF2-40B4-BE49-F238E27FC236}">
                <a16:creationId xmlns:a16="http://schemas.microsoft.com/office/drawing/2014/main" id="{2B6BD231-B9D1-477E-A8F7-B80475A4A367}"/>
              </a:ext>
            </a:extLst>
          </p:cNvPr>
          <p:cNvPicPr>
            <a:picLocks noChangeAspect="1"/>
          </p:cNvPicPr>
          <p:nvPr/>
        </p:nvPicPr>
        <p:blipFill>
          <a:blip r:embed="rId5"/>
          <a:stretch>
            <a:fillRect/>
          </a:stretch>
        </p:blipFill>
        <p:spPr>
          <a:xfrm>
            <a:off x="8066939" y="3842577"/>
            <a:ext cx="3191637" cy="2275519"/>
          </a:xfrm>
          <a:prstGeom prst="rect">
            <a:avLst/>
          </a:prstGeom>
        </p:spPr>
      </p:pic>
    </p:spTree>
    <p:extLst>
      <p:ext uri="{BB962C8B-B14F-4D97-AF65-F5344CB8AC3E}">
        <p14:creationId xmlns:p14="http://schemas.microsoft.com/office/powerpoint/2010/main" val="273183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C959-8974-4A29-AF27-DEB94D9EF1DA}"/>
              </a:ext>
            </a:extLst>
          </p:cNvPr>
          <p:cNvSpPr>
            <a:spLocks noGrp="1"/>
          </p:cNvSpPr>
          <p:nvPr>
            <p:ph type="title"/>
          </p:nvPr>
        </p:nvSpPr>
        <p:spPr/>
        <p:txBody>
          <a:bodyPr/>
          <a:lstStyle/>
          <a:p>
            <a:r>
              <a:rPr lang="en-US" dirty="0"/>
              <a:t>Charge collection and Accumulation</a:t>
            </a:r>
            <a:endParaRPr lang="en-IN" dirty="0"/>
          </a:p>
        </p:txBody>
      </p:sp>
      <p:sp>
        <p:nvSpPr>
          <p:cNvPr id="3" name="Content Placeholder 2">
            <a:extLst>
              <a:ext uri="{FF2B5EF4-FFF2-40B4-BE49-F238E27FC236}">
                <a16:creationId xmlns:a16="http://schemas.microsoft.com/office/drawing/2014/main" id="{F72800B3-BBB3-4DEA-AF7F-444FEFFFDEE4}"/>
              </a:ext>
            </a:extLst>
          </p:cNvPr>
          <p:cNvSpPr>
            <a:spLocks noGrp="1"/>
          </p:cNvSpPr>
          <p:nvPr>
            <p:ph idx="1"/>
          </p:nvPr>
        </p:nvSpPr>
        <p:spPr>
          <a:xfrm>
            <a:off x="1148906" y="1617287"/>
            <a:ext cx="7181361" cy="4615733"/>
          </a:xfrm>
        </p:spPr>
        <p:txBody>
          <a:bodyPr>
            <a:normAutofit/>
          </a:bodyPr>
          <a:lstStyle/>
          <a:p>
            <a:r>
              <a:rPr lang="en-IN" sz="2200" dirty="0"/>
              <a:t>Photodiode  </a:t>
            </a:r>
          </a:p>
          <a:p>
            <a:r>
              <a:rPr lang="en-IN" sz="2200" dirty="0"/>
              <a:t>Metal-oxide semiconductor (MOS) diode</a:t>
            </a:r>
          </a:p>
          <a:p>
            <a:r>
              <a:rPr lang="en-IN" sz="2200" dirty="0"/>
              <a:t>Charge transfer</a:t>
            </a:r>
          </a:p>
          <a:p>
            <a:pPr lvl="1"/>
            <a:r>
              <a:rPr lang="en-US" sz="2200" dirty="0"/>
              <a:t>accumulated charge or the corresponding signal voltage or current must be read out from a pixel in an image sensor chip to the outside world</a:t>
            </a:r>
          </a:p>
          <a:p>
            <a:pPr lvl="1"/>
            <a:r>
              <a:rPr lang="en-US" sz="2200" dirty="0"/>
              <a:t>Scanning: two-dimensional signal transformation into time-sequenced signal (charge transfer, X-Y addressing)</a:t>
            </a:r>
          </a:p>
          <a:p>
            <a:pPr lvl="1"/>
            <a:endParaRPr lang="en-IN" sz="2200" dirty="0"/>
          </a:p>
        </p:txBody>
      </p:sp>
      <p:grpSp>
        <p:nvGrpSpPr>
          <p:cNvPr id="6" name="Group 5">
            <a:extLst>
              <a:ext uri="{FF2B5EF4-FFF2-40B4-BE49-F238E27FC236}">
                <a16:creationId xmlns:a16="http://schemas.microsoft.com/office/drawing/2014/main" id="{0A7EF3DF-7239-4E34-AD10-86F5CBCF4606}"/>
              </a:ext>
            </a:extLst>
          </p:cNvPr>
          <p:cNvGrpSpPr/>
          <p:nvPr/>
        </p:nvGrpSpPr>
        <p:grpSpPr>
          <a:xfrm>
            <a:off x="8485140" y="1408459"/>
            <a:ext cx="2601309" cy="1927055"/>
            <a:chOff x="913678" y="2451998"/>
            <a:chExt cx="3993882" cy="2910348"/>
          </a:xfrm>
        </p:grpSpPr>
        <p:pic>
          <p:nvPicPr>
            <p:cNvPr id="4" name="Picture 3">
              <a:extLst>
                <a:ext uri="{FF2B5EF4-FFF2-40B4-BE49-F238E27FC236}">
                  <a16:creationId xmlns:a16="http://schemas.microsoft.com/office/drawing/2014/main" id="{1A6F5681-8C93-4559-A272-02BA68509A2F}"/>
                </a:ext>
              </a:extLst>
            </p:cNvPr>
            <p:cNvPicPr>
              <a:picLocks noChangeAspect="1"/>
            </p:cNvPicPr>
            <p:nvPr/>
          </p:nvPicPr>
          <p:blipFill>
            <a:blip r:embed="rId2"/>
            <a:stretch>
              <a:fillRect/>
            </a:stretch>
          </p:blipFill>
          <p:spPr>
            <a:xfrm>
              <a:off x="913678" y="2451998"/>
              <a:ext cx="3972232" cy="2910348"/>
            </a:xfrm>
            <a:prstGeom prst="rect">
              <a:avLst/>
            </a:prstGeom>
          </p:spPr>
        </p:pic>
        <p:sp>
          <p:nvSpPr>
            <p:cNvPr id="5" name="Rectangle 4">
              <a:extLst>
                <a:ext uri="{FF2B5EF4-FFF2-40B4-BE49-F238E27FC236}">
                  <a16:creationId xmlns:a16="http://schemas.microsoft.com/office/drawing/2014/main" id="{7E619191-C3D6-4122-B480-BCBC76A964D3}"/>
                </a:ext>
              </a:extLst>
            </p:cNvPr>
            <p:cNvSpPr/>
            <p:nvPr/>
          </p:nvSpPr>
          <p:spPr>
            <a:xfrm>
              <a:off x="4504888" y="3429000"/>
              <a:ext cx="402672" cy="337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a16="http://schemas.microsoft.com/office/drawing/2014/main" id="{85E64897-C2CF-481E-BF09-A2097E55C789}"/>
              </a:ext>
            </a:extLst>
          </p:cNvPr>
          <p:cNvGrpSpPr/>
          <p:nvPr/>
        </p:nvGrpSpPr>
        <p:grpSpPr>
          <a:xfrm>
            <a:off x="8485140" y="3416315"/>
            <a:ext cx="2587208" cy="1925065"/>
            <a:chOff x="6512022" y="3367368"/>
            <a:chExt cx="4074884" cy="2989006"/>
          </a:xfrm>
        </p:grpSpPr>
        <p:pic>
          <p:nvPicPr>
            <p:cNvPr id="7" name="Picture 6">
              <a:extLst>
                <a:ext uri="{FF2B5EF4-FFF2-40B4-BE49-F238E27FC236}">
                  <a16:creationId xmlns:a16="http://schemas.microsoft.com/office/drawing/2014/main" id="{2054E655-767D-4BB9-92E0-BB91D7A2DBAC}"/>
                </a:ext>
              </a:extLst>
            </p:cNvPr>
            <p:cNvPicPr>
              <a:picLocks noChangeAspect="1"/>
            </p:cNvPicPr>
            <p:nvPr/>
          </p:nvPicPr>
          <p:blipFill>
            <a:blip r:embed="rId3"/>
            <a:stretch>
              <a:fillRect/>
            </a:stretch>
          </p:blipFill>
          <p:spPr>
            <a:xfrm>
              <a:off x="6512022" y="3367368"/>
              <a:ext cx="3932903" cy="2989006"/>
            </a:xfrm>
            <a:prstGeom prst="rect">
              <a:avLst/>
            </a:prstGeom>
          </p:spPr>
        </p:pic>
        <p:sp>
          <p:nvSpPr>
            <p:cNvPr id="8" name="Rectangle 7">
              <a:extLst>
                <a:ext uri="{FF2B5EF4-FFF2-40B4-BE49-F238E27FC236}">
                  <a16:creationId xmlns:a16="http://schemas.microsoft.com/office/drawing/2014/main" id="{CD33612B-CB53-4046-9505-3A59B60BEBE8}"/>
                </a:ext>
              </a:extLst>
            </p:cNvPr>
            <p:cNvSpPr/>
            <p:nvPr/>
          </p:nvSpPr>
          <p:spPr>
            <a:xfrm>
              <a:off x="9982899" y="5788404"/>
              <a:ext cx="604007" cy="567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 name="Picture 9">
            <a:extLst>
              <a:ext uri="{FF2B5EF4-FFF2-40B4-BE49-F238E27FC236}">
                <a16:creationId xmlns:a16="http://schemas.microsoft.com/office/drawing/2014/main" id="{A9E153D3-EDD0-45CF-A67E-07F6392D7B04}"/>
              </a:ext>
            </a:extLst>
          </p:cNvPr>
          <p:cNvPicPr>
            <a:picLocks noChangeAspect="1"/>
          </p:cNvPicPr>
          <p:nvPr/>
        </p:nvPicPr>
        <p:blipFill>
          <a:blip r:embed="rId4"/>
          <a:stretch>
            <a:fillRect/>
          </a:stretch>
        </p:blipFill>
        <p:spPr>
          <a:xfrm>
            <a:off x="1959057" y="4539492"/>
            <a:ext cx="5716870" cy="2318508"/>
          </a:xfrm>
          <a:prstGeom prst="rect">
            <a:avLst/>
          </a:prstGeom>
        </p:spPr>
      </p:pic>
    </p:spTree>
    <p:extLst>
      <p:ext uri="{BB962C8B-B14F-4D97-AF65-F5344CB8AC3E}">
        <p14:creationId xmlns:p14="http://schemas.microsoft.com/office/powerpoint/2010/main" val="2576499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C254F2E41DBC488C025C4D98787C86" ma:contentTypeVersion="7" ma:contentTypeDescription="Create a new document." ma:contentTypeScope="" ma:versionID="525aa2036c5689cfed1e2f8327105864">
  <xsd:schema xmlns:xsd="http://www.w3.org/2001/XMLSchema" xmlns:xs="http://www.w3.org/2001/XMLSchema" xmlns:p="http://schemas.microsoft.com/office/2006/metadata/properties" xmlns:ns2="7efb8072-09d0-47f8-971e-b6745749109e" xmlns:ns3="7bcc3279-a720-443f-b69e-ed81f05b9333" targetNamespace="http://schemas.microsoft.com/office/2006/metadata/properties" ma:root="true" ma:fieldsID="01dc804126188a96ec20827fc0fd31a9" ns2:_="" ns3:_="">
    <xsd:import namespace="7efb8072-09d0-47f8-971e-b6745749109e"/>
    <xsd:import namespace="7bcc3279-a720-443f-b69e-ed81f05b933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fb8072-09d0-47f8-971e-b674574910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cc3279-a720-443f-b69e-ed81f05b933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071D5F-FA6D-43AE-8E5A-6BA48C13A73A}"/>
</file>

<file path=customXml/itemProps2.xml><?xml version="1.0" encoding="utf-8"?>
<ds:datastoreItem xmlns:ds="http://schemas.openxmlformats.org/officeDocument/2006/customXml" ds:itemID="{7B5B6F6F-5263-47E1-A631-DF0C20DBDDAC}">
  <ds:schemaRefs>
    <ds:schemaRef ds:uri="http://purl.org/dc/elements/1.1/"/>
    <ds:schemaRef ds:uri="http://schemas.microsoft.com/office/2006/documentManagement/types"/>
    <ds:schemaRef ds:uri="http://purl.org/dc/dcmitype/"/>
    <ds:schemaRef ds:uri="http://schemas.microsoft.com/office/infopath/2007/PartnerControls"/>
    <ds:schemaRef ds:uri="http://schemas.microsoft.com/office/2006/metadata/properties"/>
    <ds:schemaRef ds:uri="http://schemas.openxmlformats.org/package/2006/metadata/core-properties"/>
    <ds:schemaRef ds:uri="f7df899a-66db-4ea2-bfe3-097b320f1205"/>
    <ds:schemaRef ds:uri="2077d26b-e49a-42cf-8601-88dab9c679c9"/>
    <ds:schemaRef ds:uri="http://www.w3.org/XML/1998/namespace"/>
    <ds:schemaRef ds:uri="http://purl.org/dc/terms/"/>
  </ds:schemaRefs>
</ds:datastoreItem>
</file>

<file path=customXml/itemProps3.xml><?xml version="1.0" encoding="utf-8"?>
<ds:datastoreItem xmlns:ds="http://schemas.openxmlformats.org/officeDocument/2006/customXml" ds:itemID="{385F7E1E-FC7D-47CD-A13B-8EFBC179FC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327</TotalTime>
  <Words>746</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Times-Roman</vt:lpstr>
      <vt:lpstr>Office Theme</vt:lpstr>
      <vt:lpstr>RA 505 Robot Sensing and Vision  Lecture 25</vt:lpstr>
      <vt:lpstr>Aberration</vt:lpstr>
      <vt:lpstr>PowerPoint Presentation</vt:lpstr>
      <vt:lpstr>Imaging Optics</vt:lpstr>
      <vt:lpstr>Depth of field and Depth of focus</vt:lpstr>
      <vt:lpstr>Effect of diffraction</vt:lpstr>
      <vt:lpstr>Basics of Image Sensors</vt:lpstr>
      <vt:lpstr>Functions of Image Sensors</vt:lpstr>
      <vt:lpstr>Charge collection and Accumulation</vt:lpstr>
      <vt:lpstr>Interlaced Scan and Progressive Scan</vt:lpstr>
      <vt:lpstr>Charge Detection and conversion gain </vt:lpstr>
      <vt:lpstr>Photodetector in a pixel</vt:lpstr>
      <vt:lpstr>Photodetector in a pixel</vt:lpstr>
      <vt:lpstr>Photodetector in a pixel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 505 Robot Sensing and Vision  Lecture 24</dc:title>
  <dc:creator>Rishikesh</dc:creator>
  <cp:lastModifiedBy>Rishikesh</cp:lastModifiedBy>
  <cp:revision>9</cp:revision>
  <dcterms:created xsi:type="dcterms:W3CDTF">2022-03-19T10:25:47Z</dcterms:created>
  <dcterms:modified xsi:type="dcterms:W3CDTF">2022-04-28T09:53:45Z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0x010100A0C254F2E41DBC488C025C4D98787C86</vt:lpwstr>
  </property>
</Properties>
</file>