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8" r:id="rId6"/>
    <p:sldId id="284" r:id="rId7"/>
    <p:sldId id="279" r:id="rId8"/>
    <p:sldId id="280" r:id="rId9"/>
    <p:sldId id="281" r:id="rId10"/>
    <p:sldId id="285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0B020404-53DF-484C-AA04-E664188A6567}"/>
    <pc:docChg chg="modSld">
      <pc:chgData name="Rishikesh" userId="f0f95b06-bc35-4a6c-b5da-9608cb597900" providerId="ADAL" clId="{0B020404-53DF-484C-AA04-E664188A6567}" dt="2022-04-28T09:54:13.265" v="3" actId="20577"/>
      <pc:docMkLst>
        <pc:docMk/>
      </pc:docMkLst>
      <pc:sldChg chg="modSp">
        <pc:chgData name="Rishikesh" userId="f0f95b06-bc35-4a6c-b5da-9608cb597900" providerId="ADAL" clId="{0B020404-53DF-484C-AA04-E664188A6567}" dt="2022-04-28T09:54:13.265" v="3" actId="20577"/>
        <pc:sldMkLst>
          <pc:docMk/>
          <pc:sldMk cId="2977795642" sldId="276"/>
        </pc:sldMkLst>
        <pc:spChg chg="mod">
          <ac:chgData name="Rishikesh" userId="f0f95b06-bc35-4a6c-b5da-9608cb597900" providerId="ADAL" clId="{0B020404-53DF-484C-AA04-E664188A6567}" dt="2022-04-28T09:54:13.265" v="3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5E7F1DDC-33FB-4212-A5FE-7A6BED5112DB}"/>
    <pc:docChg chg="undo custSel addSld modSld">
      <pc:chgData name="Rishikesh" userId="f0f95b06-bc35-4a6c-b5da-9608cb597900" providerId="ADAL" clId="{5E7F1DDC-33FB-4212-A5FE-7A6BED5112DB}" dt="2022-03-23T06:21:06.023" v="917" actId="947"/>
      <pc:docMkLst>
        <pc:docMk/>
      </pc:docMkLst>
      <pc:sldChg chg="addSp modSp add">
        <pc:chgData name="Rishikesh" userId="f0f95b06-bc35-4a6c-b5da-9608cb597900" providerId="ADAL" clId="{5E7F1DDC-33FB-4212-A5FE-7A6BED5112DB}" dt="2022-03-19T11:58:42.285" v="464" actId="113"/>
        <pc:sldMkLst>
          <pc:docMk/>
          <pc:sldMk cId="2667032472" sldId="278"/>
        </pc:sldMkLst>
        <pc:spChg chg="mod">
          <ac:chgData name="Rishikesh" userId="f0f95b06-bc35-4a6c-b5da-9608cb597900" providerId="ADAL" clId="{5E7F1DDC-33FB-4212-A5FE-7A6BED5112DB}" dt="2022-03-19T11:58:42.285" v="464" actId="113"/>
          <ac:spMkLst>
            <pc:docMk/>
            <pc:sldMk cId="2667032472" sldId="278"/>
            <ac:spMk id="2" creationId="{083DCEAA-22AA-4D64-9243-06D603731FDE}"/>
          </ac:spMkLst>
        </pc:spChg>
        <pc:spChg chg="mod">
          <ac:chgData name="Rishikesh" userId="f0f95b06-bc35-4a6c-b5da-9608cb597900" providerId="ADAL" clId="{5E7F1DDC-33FB-4212-A5FE-7A6BED5112DB}" dt="2022-03-19T11:58:18.878" v="460" actId="27636"/>
          <ac:spMkLst>
            <pc:docMk/>
            <pc:sldMk cId="2667032472" sldId="278"/>
            <ac:spMk id="3" creationId="{27AAB26E-0E11-4BC9-93AA-4DBC4E61235E}"/>
          </ac:spMkLst>
        </pc:spChg>
        <pc:picChg chg="add mod">
          <ac:chgData name="Rishikesh" userId="f0f95b06-bc35-4a6c-b5da-9608cb597900" providerId="ADAL" clId="{5E7F1DDC-33FB-4212-A5FE-7A6BED5112DB}" dt="2022-03-19T11:45:49.290" v="285" actId="1076"/>
          <ac:picMkLst>
            <pc:docMk/>
            <pc:sldMk cId="2667032472" sldId="278"/>
            <ac:picMk id="4" creationId="{201DB58A-F435-4662-8416-0D566453F0C2}"/>
          </ac:picMkLst>
        </pc:picChg>
        <pc:picChg chg="add mod">
          <ac:chgData name="Rishikesh" userId="f0f95b06-bc35-4a6c-b5da-9608cb597900" providerId="ADAL" clId="{5E7F1DDC-33FB-4212-A5FE-7A6BED5112DB}" dt="2022-03-19T11:46:01.205" v="289" actId="1076"/>
          <ac:picMkLst>
            <pc:docMk/>
            <pc:sldMk cId="2667032472" sldId="278"/>
            <ac:picMk id="5" creationId="{342F79DD-2C52-4754-8CDA-311E28DD405C}"/>
          </ac:picMkLst>
        </pc:picChg>
      </pc:sldChg>
      <pc:sldChg chg="addSp modSp add">
        <pc:chgData name="Rishikesh" userId="f0f95b06-bc35-4a6c-b5da-9608cb597900" providerId="ADAL" clId="{5E7F1DDC-33FB-4212-A5FE-7A6BED5112DB}" dt="2022-03-19T12:11:06.363" v="852" actId="1076"/>
        <pc:sldMkLst>
          <pc:docMk/>
          <pc:sldMk cId="1644665376" sldId="279"/>
        </pc:sldMkLst>
        <pc:spChg chg="mod">
          <ac:chgData name="Rishikesh" userId="f0f95b06-bc35-4a6c-b5da-9608cb597900" providerId="ADAL" clId="{5E7F1DDC-33FB-4212-A5FE-7A6BED5112DB}" dt="2022-03-19T11:58:39.838" v="463" actId="113"/>
          <ac:spMkLst>
            <pc:docMk/>
            <pc:sldMk cId="1644665376" sldId="279"/>
            <ac:spMk id="2" creationId="{80ADBC8F-5482-40B3-B3C3-E8413E3EE04B}"/>
          </ac:spMkLst>
        </pc:spChg>
        <pc:spChg chg="mod">
          <ac:chgData name="Rishikesh" userId="f0f95b06-bc35-4a6c-b5da-9608cb597900" providerId="ADAL" clId="{5E7F1DDC-33FB-4212-A5FE-7A6BED5112DB}" dt="2022-03-19T12:10:18.163" v="849" actId="20577"/>
          <ac:spMkLst>
            <pc:docMk/>
            <pc:sldMk cId="1644665376" sldId="279"/>
            <ac:spMk id="3" creationId="{8124283A-22F8-4752-BEAA-DE697E32F256}"/>
          </ac:spMkLst>
        </pc:spChg>
        <pc:picChg chg="add mod">
          <ac:chgData name="Rishikesh" userId="f0f95b06-bc35-4a6c-b5da-9608cb597900" providerId="ADAL" clId="{5E7F1DDC-33FB-4212-A5FE-7A6BED5112DB}" dt="2022-03-19T12:11:06.363" v="852" actId="1076"/>
          <ac:picMkLst>
            <pc:docMk/>
            <pc:sldMk cId="1644665376" sldId="279"/>
            <ac:picMk id="4" creationId="{2DD07DDA-D222-43F4-BD45-607AB95FEC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/>
              <a:t>Lecture 27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EAA-22AA-4D64-9243-06D6037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Photodetector in a 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B26E-0E11-4BC9-93AA-4DBC4E61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492" cy="4734566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Microlens</a:t>
            </a:r>
            <a:r>
              <a:rPr lang="en-IN" dirty="0"/>
              <a:t> array</a:t>
            </a:r>
          </a:p>
          <a:p>
            <a:pPr lvl="1"/>
            <a:r>
              <a:rPr lang="en-IN" dirty="0"/>
              <a:t>On-chip </a:t>
            </a:r>
            <a:r>
              <a:rPr lang="en-IN" dirty="0" err="1"/>
              <a:t>microlens</a:t>
            </a:r>
            <a:r>
              <a:rPr lang="en-IN" dirty="0"/>
              <a:t> array(OMA)</a:t>
            </a:r>
          </a:p>
          <a:p>
            <a:pPr lvl="1"/>
            <a:r>
              <a:rPr lang="en-IN" dirty="0"/>
              <a:t>Collimates light to the photodiode</a:t>
            </a:r>
          </a:p>
          <a:p>
            <a:pPr lvl="1"/>
            <a:r>
              <a:rPr lang="en-IN" dirty="0" err="1"/>
              <a:t>color</a:t>
            </a:r>
            <a:r>
              <a:rPr lang="en-IN" dirty="0"/>
              <a:t> filter layer-&gt; transparent resin</a:t>
            </a:r>
          </a:p>
          <a:p>
            <a:pPr lvl="1"/>
            <a:r>
              <a:rPr lang="en-IN" dirty="0"/>
              <a:t>photolithographic patterning</a:t>
            </a:r>
          </a:p>
          <a:p>
            <a:pPr lvl="1"/>
            <a:r>
              <a:rPr lang="en-IN" dirty="0"/>
              <a:t>Increase in sensitivity</a:t>
            </a:r>
          </a:p>
          <a:p>
            <a:pPr lvl="1"/>
            <a:r>
              <a:rPr lang="en-IN" dirty="0"/>
              <a:t>Shading effect</a:t>
            </a:r>
          </a:p>
          <a:p>
            <a:pPr lvl="1"/>
            <a:r>
              <a:rPr lang="en-IN" dirty="0"/>
              <a:t>Reduce </a:t>
            </a:r>
            <a:r>
              <a:rPr lang="en-US" dirty="0"/>
              <a:t>smear in CCD image sensors and crosstalk between pixels caused by minority carrier </a:t>
            </a:r>
            <a:r>
              <a:rPr lang="en-IN" dirty="0"/>
              <a:t>diffusion</a:t>
            </a:r>
          </a:p>
          <a:p>
            <a:r>
              <a:rPr lang="en-IN" dirty="0"/>
              <a:t>Reflection at SiO2 and Si interface</a:t>
            </a:r>
          </a:p>
          <a:p>
            <a:pPr lvl="1"/>
            <a:r>
              <a:rPr lang="en-IN" dirty="0"/>
              <a:t>Refractive index variation causes reflection</a:t>
            </a:r>
          </a:p>
          <a:p>
            <a:pPr lvl="1"/>
            <a:r>
              <a:rPr lang="en-IN" dirty="0"/>
              <a:t>more than </a:t>
            </a:r>
            <a:r>
              <a:rPr lang="en-US" dirty="0"/>
              <a:t>20 to 30% of the incident light is reflected at the silicon surface in the visible light range</a:t>
            </a:r>
          </a:p>
          <a:p>
            <a:pPr lvl="1"/>
            <a:r>
              <a:rPr lang="en-IN" dirty="0"/>
              <a:t>Anti-reflective </a:t>
            </a:r>
            <a:r>
              <a:rPr lang="en-US" dirty="0"/>
              <a:t>films formed above the photodiode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DB58A-F435-4662-8416-0D566453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2" y="901832"/>
            <a:ext cx="5335398" cy="3134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F79DD-2C52-4754-8CDA-311E28DD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82" y="4036639"/>
            <a:ext cx="3695035" cy="26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DB58A-F435-4662-8416-0D566453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2" y="327067"/>
            <a:ext cx="10403547" cy="61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BC8F-5482-40B3-B3C3-E8413E3E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Photodetector in a pixel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283A-22F8-4752-BEAA-DE697E32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66314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Charge collection efficiency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𝑝h𝑜𝑡𝑜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Depends on substrate type, impurity profile, </a:t>
                </a:r>
                <a:r>
                  <a:rPr lang="en-US" dirty="0"/>
                  <a:t>minority carrier lifetime in the bulk and photodiode biasing</a:t>
                </a:r>
              </a:p>
              <a:p>
                <a:r>
                  <a:rPr lang="en-US" dirty="0"/>
                  <a:t>Full-well capacity</a:t>
                </a:r>
              </a:p>
              <a:p>
                <a:pPr lvl="1"/>
                <a:r>
                  <a:rPr lang="en-US" dirty="0"/>
                  <a:t>photodiode operates in the charge-integrating mode</a:t>
                </a:r>
              </a:p>
              <a:p>
                <a:pPr lvl="1"/>
                <a:r>
                  <a:rPr lang="en-US" dirty="0"/>
                  <a:t>Limited charge handling capacity</a:t>
                </a:r>
              </a:p>
              <a:p>
                <a:pPr lvl="1"/>
                <a:r>
                  <a:rPr lang="en-US" dirty="0"/>
                  <a:t>Saturation charge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𝑒𝑠𝑒𝑡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283A-22F8-4752-BEAA-DE697E32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66314" cy="4351338"/>
              </a:xfrm>
              <a:blipFill>
                <a:blip r:embed="rId2"/>
                <a:stretch>
                  <a:fillRect l="-2005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D07DDA-D222-43F4-BD45-607AB95F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58" y="1825625"/>
            <a:ext cx="5138482" cy="3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1A65-18E5-4998-B6F9-ADFA8BED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9B04-AC52-439D-8231-80883682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7235" cy="39711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Fixed pattern Noise (FPN) vs Random/Temporal noise</a:t>
            </a:r>
          </a:p>
          <a:p>
            <a:r>
              <a:rPr lang="en-US" dirty="0"/>
              <a:t>FPN at dark: </a:t>
            </a:r>
            <a:r>
              <a:rPr lang="en-IN" dirty="0"/>
              <a:t>dark signal non-uniformity (DSNU)</a:t>
            </a:r>
          </a:p>
          <a:p>
            <a:r>
              <a:rPr lang="en-US" dirty="0"/>
              <a:t>FPN at illumination: </a:t>
            </a:r>
            <a:r>
              <a:rPr lang="en-IN" dirty="0"/>
              <a:t> photo-response nonuniformity (PRNU)</a:t>
            </a:r>
          </a:p>
          <a:p>
            <a:r>
              <a:rPr lang="en-IN" dirty="0"/>
              <a:t>Exposure variation: </a:t>
            </a:r>
            <a:r>
              <a:rPr lang="en-US" dirty="0"/>
              <a:t>sensitivity nonuniformity or gain variation</a:t>
            </a:r>
          </a:p>
          <a:p>
            <a:r>
              <a:rPr lang="en-US" dirty="0"/>
              <a:t>FPN sources: long exposure times /high temperatures (CCD), dark current nonuniformity and performance variations of an active transistor </a:t>
            </a:r>
            <a:r>
              <a:rPr lang="en-IN" dirty="0"/>
              <a:t>inside a pixel (CMOS)</a:t>
            </a:r>
          </a:p>
          <a:p>
            <a:r>
              <a:rPr lang="en-US" dirty="0"/>
              <a:t>Dark current</a:t>
            </a:r>
          </a:p>
          <a:p>
            <a:pPr lvl="1"/>
            <a:r>
              <a:rPr lang="en-US" dirty="0"/>
              <a:t>reduces the imager’s useable dynamic range</a:t>
            </a:r>
          </a:p>
          <a:p>
            <a:pPr lvl="1"/>
            <a:r>
              <a:rPr lang="en-US" dirty="0"/>
              <a:t>Generation Current in the Depletion Region</a:t>
            </a:r>
          </a:p>
          <a:p>
            <a:pPr lvl="1"/>
            <a:r>
              <a:rPr lang="en-US" dirty="0"/>
              <a:t>Surface Generation</a:t>
            </a:r>
          </a:p>
          <a:p>
            <a:pPr lvl="1"/>
            <a:r>
              <a:rPr lang="en-US" dirty="0"/>
              <a:t>Diffusion current</a:t>
            </a:r>
          </a:p>
          <a:p>
            <a:pPr lvl="1"/>
            <a:r>
              <a:rPr lang="en-US" dirty="0"/>
              <a:t>Temperature Dependence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CDE1-E011-49D4-B195-9CEC9E1F97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61" y="1825625"/>
            <a:ext cx="1836253" cy="1469002"/>
          </a:xfrm>
          <a:prstGeom prst="rect">
            <a:avLst/>
          </a:prstGeom>
        </p:spPr>
      </p:pic>
      <p:pic>
        <p:nvPicPr>
          <p:cNvPr id="1026" name="Picture 2" descr="Lecture Notes 7 Fixed Pattern Noise • Definition • Sources of FPN •  Analysis of FPN in PPS and APS • Total Noise Model">
            <a:extLst>
              <a:ext uri="{FF2B5EF4-FFF2-40B4-BE49-F238E27FC236}">
                <a16:creationId xmlns:a16="http://schemas.microsoft.com/office/drawing/2014/main" id="{D1FC057F-5B36-4956-81A6-9666053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09" y="1825625"/>
            <a:ext cx="1542787" cy="14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98E7-A38C-499D-A446-C15CECB6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6" y="116276"/>
            <a:ext cx="10515600" cy="1325563"/>
          </a:xfrm>
        </p:spPr>
        <p:txBody>
          <a:bodyPr/>
          <a:lstStyle/>
          <a:p>
            <a:r>
              <a:rPr lang="en-US" dirty="0"/>
              <a:t>Noise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68DC-58B0-4A65-BC0F-DEE33565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86" y="1158285"/>
            <a:ext cx="6716936" cy="4846229"/>
          </a:xfrm>
        </p:spPr>
        <p:txBody>
          <a:bodyPr>
            <a:noAutofit/>
          </a:bodyPr>
          <a:lstStyle/>
          <a:p>
            <a:r>
              <a:rPr lang="en-US" sz="1600" dirty="0"/>
              <a:t>Shading	</a:t>
            </a:r>
          </a:p>
          <a:p>
            <a:pPr lvl="1"/>
            <a:r>
              <a:rPr lang="en-US" sz="1600" dirty="0"/>
              <a:t>slowly varying or low spatial frequency output variation</a:t>
            </a:r>
          </a:p>
          <a:p>
            <a:pPr lvl="1"/>
            <a:r>
              <a:rPr lang="en-IN" sz="1600" dirty="0"/>
              <a:t>Dark-current-oriented, </a:t>
            </a:r>
            <a:r>
              <a:rPr lang="en-IN" sz="1600" dirty="0" err="1"/>
              <a:t>Microlens</a:t>
            </a:r>
            <a:r>
              <a:rPr lang="en-IN" sz="1600" dirty="0"/>
              <a:t>-oriented, Electrical-oriented shading</a:t>
            </a:r>
          </a:p>
          <a:p>
            <a:r>
              <a:rPr lang="en-US" sz="1600" dirty="0"/>
              <a:t>T</a:t>
            </a:r>
            <a:r>
              <a:rPr lang="en-IN" sz="1600" dirty="0" err="1"/>
              <a:t>emporal</a:t>
            </a:r>
            <a:r>
              <a:rPr lang="en-IN" sz="1600" dirty="0"/>
              <a:t> noise</a:t>
            </a:r>
          </a:p>
          <a:p>
            <a:pPr lvl="1"/>
            <a:r>
              <a:rPr lang="en-US" sz="1600" dirty="0"/>
              <a:t>random variation in the signal over time</a:t>
            </a:r>
          </a:p>
          <a:p>
            <a:pPr lvl="1"/>
            <a:r>
              <a:rPr lang="en-US" sz="1600" dirty="0"/>
              <a:t>Probability distribution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Thermal noise</a:t>
            </a:r>
          </a:p>
          <a:p>
            <a:pPr lvl="2"/>
            <a:r>
              <a:rPr lang="en-IN" sz="1600" dirty="0"/>
              <a:t>thermal agitation of electrons</a:t>
            </a:r>
          </a:p>
          <a:p>
            <a:pPr lvl="1"/>
            <a:r>
              <a:rPr lang="en-US" sz="1600" dirty="0"/>
              <a:t>Shot noise</a:t>
            </a:r>
          </a:p>
          <a:p>
            <a:pPr lvl="2"/>
            <a:r>
              <a:rPr lang="en-US" sz="1600" dirty="0"/>
              <a:t>arises because of the discrete nature of the charges carried by charge carriers</a:t>
            </a:r>
          </a:p>
          <a:p>
            <a:pPr lvl="1"/>
            <a:r>
              <a:rPr lang="en-US" sz="1600" dirty="0"/>
              <a:t>Power spectral densities of thermal noise and shot noise are constant over </a:t>
            </a:r>
            <a:r>
              <a:rPr lang="en-IN" sz="1600" dirty="0"/>
              <a:t>all frequencies.</a:t>
            </a:r>
          </a:p>
          <a:p>
            <a:pPr lvl="1"/>
            <a:r>
              <a:rPr lang="en-US" sz="1600" dirty="0"/>
              <a:t>1</a:t>
            </a:r>
            <a:r>
              <a:rPr lang="en-IN" sz="1600" dirty="0"/>
              <a:t>/f noise: correlated double sampling</a:t>
            </a:r>
          </a:p>
          <a:p>
            <a:pPr lvl="1"/>
            <a:r>
              <a:rPr lang="en-US" sz="1600" dirty="0"/>
              <a:t>Read noise/noise floor</a:t>
            </a:r>
            <a:endParaRPr lang="en-IN" sz="1600" dirty="0"/>
          </a:p>
          <a:p>
            <a:r>
              <a:rPr lang="en-US" sz="1600" dirty="0"/>
              <a:t>Smear: </a:t>
            </a:r>
            <a:r>
              <a:rPr lang="en-IN" sz="1600" dirty="0"/>
              <a:t>white vertical stripes</a:t>
            </a:r>
            <a:endParaRPr lang="en-US" sz="1600" dirty="0"/>
          </a:p>
          <a:p>
            <a:r>
              <a:rPr lang="en-US" sz="1600" dirty="0"/>
              <a:t>Blooming:  photogenerated charge exceeds a pixel’s full-well capacity</a:t>
            </a:r>
          </a:p>
          <a:p>
            <a:r>
              <a:rPr lang="en-US" sz="1600" dirty="0"/>
              <a:t>Image 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C85A-5311-4CAC-9F30-6B894D76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63" y="2815303"/>
            <a:ext cx="2371080" cy="605249"/>
          </a:xfrm>
          <a:prstGeom prst="rect">
            <a:avLst/>
          </a:prstGeom>
        </p:spPr>
      </p:pic>
      <p:pic>
        <p:nvPicPr>
          <p:cNvPr id="2050" name="Picture 2" descr="https://www.flir.com/globalassets/support/iis/knowledge-base/8-8_1.jpg">
            <a:extLst>
              <a:ext uri="{FF2B5EF4-FFF2-40B4-BE49-F238E27FC236}">
                <a16:creationId xmlns:a16="http://schemas.microsoft.com/office/drawing/2014/main" id="{24CDEF13-5105-4BA2-BBBE-1C661F6C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99" y="950092"/>
            <a:ext cx="3510854" cy="26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ow to Measure Anti-Blooming (3) « Harvest Imaging Blog">
            <a:extLst>
              <a:ext uri="{FF2B5EF4-FFF2-40B4-BE49-F238E27FC236}">
                <a16:creationId xmlns:a16="http://schemas.microsoft.com/office/drawing/2014/main" id="{7D33BA49-0683-45EC-B97A-A928B721B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How to Measure Anti-Blooming (3) « Harvest Imaging Blog">
            <a:extLst>
              <a:ext uri="{FF2B5EF4-FFF2-40B4-BE49-F238E27FC236}">
                <a16:creationId xmlns:a16="http://schemas.microsoft.com/office/drawing/2014/main" id="{DA92A5E0-2B58-46BE-972B-36EF65E9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36" y="3732185"/>
            <a:ext cx="3553917" cy="227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7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w to Measure Anti-Blooming (3) « Harvest Imaging Blog">
            <a:extLst>
              <a:ext uri="{FF2B5EF4-FFF2-40B4-BE49-F238E27FC236}">
                <a16:creationId xmlns:a16="http://schemas.microsoft.com/office/drawing/2014/main" id="{DA92A5E0-2B58-46BE-972B-36EF65E9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8" y="625567"/>
            <a:ext cx="9737453" cy="62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A69-7F60-40D4-8D03-8E463F1E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Photoconversion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FEB1-4109-4E94-AD63-580FA7B0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70"/>
            <a:ext cx="10515600" cy="4351338"/>
          </a:xfrm>
        </p:spPr>
        <p:txBody>
          <a:bodyPr/>
          <a:lstStyle/>
          <a:p>
            <a:r>
              <a:rPr lang="en-US" dirty="0"/>
              <a:t>Quantum efficiency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Responsivity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</a:t>
            </a:r>
            <a:r>
              <a:rPr lang="en-IN" dirty="0" err="1"/>
              <a:t>ynamic</a:t>
            </a:r>
            <a:r>
              <a:rPr lang="en-IN" dirty="0"/>
              <a:t> range: 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IN" dirty="0" err="1"/>
              <a:t>ignal</a:t>
            </a:r>
            <a:r>
              <a:rPr lang="en-IN" dirty="0"/>
              <a:t> to noise ratio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FEEA8-B458-448A-A1EC-7C6F4F8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10" y="1396181"/>
            <a:ext cx="2989006" cy="521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9E750-10F0-4EAA-801F-3BA6549F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7" y="1876596"/>
            <a:ext cx="2753032" cy="49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F2314-6A18-499D-B23D-11C0E80F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85" y="1168392"/>
            <a:ext cx="2477729" cy="208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D918F-DC3A-4C78-BD50-C569FA528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258" y="3108680"/>
            <a:ext cx="4483510" cy="993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F83CE-6816-40D8-BD88-AB8DC51D0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561" y="4338735"/>
            <a:ext cx="3460955" cy="107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D4424-590D-427B-96CD-215C4BF4F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561" y="5519730"/>
            <a:ext cx="3185652" cy="88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873A9-B62D-41D8-9276-FBB14083A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20" y="4056144"/>
            <a:ext cx="4073906" cy="26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BF41-4EDF-4473-8B63-951328CF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Photoconversion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7A5-BB0B-45BF-9D49-92F6FE4D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quantum efficiency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E8B1D-B162-4EA7-840F-0B1391EC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87" y="1690688"/>
            <a:ext cx="29908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4F8BD-DFF4-4431-8E04-11DB3278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32" y="2534265"/>
            <a:ext cx="2989006" cy="8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4F6F84-0A55-4F05-A7D6-8BCDE8BB17F7}"/>
</file>

<file path=customXml/itemProps3.xml><?xml version="1.0" encoding="utf-8"?>
<ds:datastoreItem xmlns:ds="http://schemas.openxmlformats.org/officeDocument/2006/customXml" ds:itemID="{7B5B6F6F-5263-47E1-A631-DF0C20DBDDAC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2077d26b-e49a-42cf-8601-88dab9c679c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7df899a-66db-4ea2-bfe3-097b320f120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353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RA 505 Robot Sensing and Vision  Lecture 27</vt:lpstr>
      <vt:lpstr>Photodetector in a pixel</vt:lpstr>
      <vt:lpstr>PowerPoint Presentation</vt:lpstr>
      <vt:lpstr>Photodetector in a pixel</vt:lpstr>
      <vt:lpstr>Noise</vt:lpstr>
      <vt:lpstr>Noise</vt:lpstr>
      <vt:lpstr>PowerPoint Presentation</vt:lpstr>
      <vt:lpstr>Photoconversion characteristics</vt:lpstr>
      <vt:lpstr>Photoconversion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24</cp:revision>
  <dcterms:created xsi:type="dcterms:W3CDTF">2022-03-19T10:25:47Z</dcterms:created>
  <dcterms:modified xsi:type="dcterms:W3CDTF">2022-04-28T09:54:16Z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