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6F724241-AF98-40C2-A415-B23C7DD99EF3}"/>
    <pc:docChg chg="modSld">
      <pc:chgData name="Rishikesh" userId="f0f95b06-bc35-4a6c-b5da-9608cb597900" providerId="ADAL" clId="{6F724241-AF98-40C2-A415-B23C7DD99EF3}" dt="2022-04-27T05:36:24.895" v="5" actId="20577"/>
      <pc:docMkLst>
        <pc:docMk/>
      </pc:docMkLst>
      <pc:sldChg chg="modSp">
        <pc:chgData name="Rishikesh" userId="f0f95b06-bc35-4a6c-b5da-9608cb597900" providerId="ADAL" clId="{6F724241-AF98-40C2-A415-B23C7DD99EF3}" dt="2022-04-27T05:36:24.895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6F724241-AF98-40C2-A415-B23C7DD99EF3}" dt="2022-04-27T05:36:24.895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45A595F1-7FAF-4E4F-814E-6B75E64823F7}"/>
    <pc:docChg chg="undo custSel addSld delSld modSld sldOrd">
      <pc:chgData name="Rishikesh" userId="f0f95b06-bc35-4a6c-b5da-9608cb597900" providerId="ADAL" clId="{45A595F1-7FAF-4E4F-814E-6B75E64823F7}" dt="2022-04-06T11:19:00.892" v="520" actId="1076"/>
      <pc:docMkLst>
        <pc:docMk/>
      </pc:docMkLst>
    </pc:docChg>
  </pc:docChgLst>
  <pc:docChgLst>
    <pc:chgData name="Rishikesh" userId="f0f95b06-bc35-4a6c-b5da-9608cb597900" providerId="ADAL" clId="{BF1D1894-D07C-4068-86C7-B876783328DD}"/>
    <pc:docChg chg="undo custSel addSld delSld modSld">
      <pc:chgData name="Rishikesh" userId="f0f95b06-bc35-4a6c-b5da-9608cb597900" providerId="ADAL" clId="{BF1D1894-D07C-4068-86C7-B876783328DD}" dt="2022-04-08T10:47:46.357" v="352" actId="1076"/>
      <pc:docMkLst>
        <pc:docMk/>
      </pc:docMkLst>
      <pc:sldChg chg="modSp">
        <pc:chgData name="Rishikesh" userId="f0f95b06-bc35-4a6c-b5da-9608cb597900" providerId="ADAL" clId="{BF1D1894-D07C-4068-86C7-B876783328DD}" dt="2022-04-08T09:47:22.848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BF1D1894-D07C-4068-86C7-B876783328DD}" dt="2022-04-08T09:47:22.848" v="1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B8C411DE-3C4C-40FC-A8AE-9168198DFBC6}"/>
    <pc:docChg chg="undo custSel addSld delSld modSld">
      <pc:chgData name="Rishikesh" userId="f0f95b06-bc35-4a6c-b5da-9608cb597900" providerId="ADAL" clId="{B8C411DE-3C4C-40FC-A8AE-9168198DFBC6}" dt="2022-04-01T11:00:21.534" v="404" actId="20577"/>
      <pc:docMkLst>
        <pc:docMk/>
      </pc:docMkLst>
    </pc:docChg>
  </pc:docChgLst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3-31T11:02:31.253" v="1812" actId="1076"/>
      <pc:docMkLst>
        <pc:docMk/>
      </pc:docMkLst>
      <pc:sldChg chg="modSp">
        <pc:chgData name="Rishikesh" userId="f0f95b06-bc35-4a6c-b5da-9608cb597900" providerId="ADAL" clId="{A020F082-114F-43FB-9469-0CB60E6C5C9F}" dt="2022-03-31T05:45:41.944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3-31T05:45:41.944" v="0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FD1F01B2-B66D-4921-800A-8B647EF2C267}"/>
    <pc:docChg chg="undo custSel addSld delSld modSld">
      <pc:chgData name="Rishikesh" userId="f0f95b06-bc35-4a6c-b5da-9608cb597900" providerId="ADAL" clId="{FD1F01B2-B66D-4921-800A-8B647EF2C267}" dt="2022-04-07T11:16:40.188" v="913"/>
      <pc:docMkLst>
        <pc:docMk/>
      </pc:docMkLst>
      <pc:sldChg chg="modSp">
        <pc:chgData name="Rishikesh" userId="f0f95b06-bc35-4a6c-b5da-9608cb597900" providerId="ADAL" clId="{FD1F01B2-B66D-4921-800A-8B647EF2C267}" dt="2022-04-07T05:41:55.774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FD1F01B2-B66D-4921-800A-8B647EF2C267}" dt="2022-04-07T05:41:55.774" v="1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6468-B837-4427-BD15-C9C22BEB321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206A1-B56B-4283-80C8-828317AE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5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34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577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Device to measure </a:t>
            </a:r>
          </a:p>
          <a:p>
            <a:pPr lvl="1"/>
            <a:r>
              <a:rPr lang="en-IN" dirty="0"/>
              <a:t>Acceleration </a:t>
            </a:r>
          </a:p>
          <a:p>
            <a:pPr lvl="1"/>
            <a:r>
              <a:rPr lang="en-IN" dirty="0"/>
              <a:t>Vibration </a:t>
            </a:r>
          </a:p>
          <a:p>
            <a:pPr lvl="1"/>
            <a:r>
              <a:rPr lang="en-IN" dirty="0"/>
              <a:t>Shock</a:t>
            </a:r>
          </a:p>
          <a:p>
            <a:pPr lvl="1"/>
            <a:r>
              <a:rPr lang="en-IN" dirty="0"/>
              <a:t>Velocity </a:t>
            </a:r>
          </a:p>
          <a:p>
            <a:pPr lvl="1"/>
            <a:r>
              <a:rPr lang="en-IN" dirty="0"/>
              <a:t>Position</a:t>
            </a:r>
          </a:p>
          <a:p>
            <a:r>
              <a:rPr lang="en-IN" dirty="0"/>
              <a:t>Applications in </a:t>
            </a:r>
          </a:p>
          <a:p>
            <a:pPr lvl="1"/>
            <a:r>
              <a:rPr lang="en-IN" dirty="0"/>
              <a:t>Automotive</a:t>
            </a:r>
          </a:p>
          <a:p>
            <a:pPr lvl="1"/>
            <a:r>
              <a:rPr lang="en-IN" dirty="0"/>
              <a:t>Medical</a:t>
            </a:r>
          </a:p>
          <a:p>
            <a:pPr lvl="1"/>
            <a:r>
              <a:rPr lang="en-IN" dirty="0"/>
              <a:t>Industrial control</a:t>
            </a:r>
          </a:p>
          <a:p>
            <a:pPr lvl="1"/>
            <a:r>
              <a:rPr lang="en-IN" dirty="0"/>
              <a:t>Robotics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4668" y="1825625"/>
            <a:ext cx="47265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Types</a:t>
            </a:r>
          </a:p>
          <a:p>
            <a:pPr lvl="1"/>
            <a:r>
              <a:rPr lang="en-IN" dirty="0"/>
              <a:t>Hall effect </a:t>
            </a:r>
          </a:p>
          <a:p>
            <a:pPr lvl="1"/>
            <a:r>
              <a:rPr lang="en-IN" dirty="0"/>
              <a:t>Piezoelectric</a:t>
            </a:r>
          </a:p>
          <a:p>
            <a:pPr lvl="1"/>
            <a:r>
              <a:rPr lang="en-IN" dirty="0" err="1"/>
              <a:t>Piezoresistive</a:t>
            </a:r>
            <a:endParaRPr lang="en-IN" dirty="0"/>
          </a:p>
          <a:p>
            <a:pPr lvl="1"/>
            <a:r>
              <a:rPr lang="en-IN" dirty="0"/>
              <a:t>Capacitive</a:t>
            </a:r>
          </a:p>
          <a:p>
            <a:pPr lvl="1"/>
            <a:r>
              <a:rPr lang="en-IN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5854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5" y="325298"/>
            <a:ext cx="10515600" cy="1325563"/>
          </a:xfrm>
        </p:spPr>
        <p:txBody>
          <a:bodyPr/>
          <a:lstStyle/>
          <a:p>
            <a:r>
              <a:rPr lang="en-IN" dirty="0"/>
              <a:t>Hall effect based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5" y="1838688"/>
            <a:ext cx="5314406" cy="47188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Output signal from a Hall effect accelerometer is the function of magnetic field density around the device</a:t>
            </a:r>
          </a:p>
          <a:p>
            <a:r>
              <a:rPr lang="en-IN" dirty="0"/>
              <a:t>Hall Effect Sensors</a:t>
            </a:r>
          </a:p>
          <a:p>
            <a:pPr lvl="1"/>
            <a:r>
              <a:rPr lang="en-IN" dirty="0"/>
              <a:t>A thin piece of rectangular p-type semiconductor material </a:t>
            </a:r>
          </a:p>
          <a:p>
            <a:pPr lvl="1"/>
            <a:r>
              <a:rPr lang="en-IN" dirty="0"/>
              <a:t>Gallium arsenide (GaAs), indium </a:t>
            </a:r>
            <a:r>
              <a:rPr lang="en-IN" dirty="0" err="1"/>
              <a:t>antimonide</a:t>
            </a:r>
            <a:r>
              <a:rPr lang="en-IN" dirty="0"/>
              <a:t> (</a:t>
            </a:r>
            <a:r>
              <a:rPr lang="en-IN" dirty="0" err="1"/>
              <a:t>InSb</a:t>
            </a:r>
            <a:r>
              <a:rPr lang="en-IN" dirty="0"/>
              <a:t>) or indium arsenide (</a:t>
            </a:r>
            <a:r>
              <a:rPr lang="en-IN" dirty="0" err="1"/>
              <a:t>InAs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 continuous current is passed through it</a:t>
            </a:r>
          </a:p>
          <a:p>
            <a:pPr lvl="1"/>
            <a:r>
              <a:rPr lang="en-IN" dirty="0"/>
              <a:t>Magnetic force (Lorenz force) experienced by charge carrier displaces them</a:t>
            </a:r>
          </a:p>
          <a:p>
            <a:pPr lvl="1"/>
            <a:r>
              <a:rPr lang="en-IN" dirty="0"/>
              <a:t>Hall voltage (VH)</a:t>
            </a:r>
          </a:p>
          <a:p>
            <a:pPr lvl="1"/>
            <a:r>
              <a:rPr lang="en-IN" dirty="0"/>
              <a:t>Built-in DC amplifiers, logic switching circuits and voltage regulators</a:t>
            </a:r>
          </a:p>
          <a:p>
            <a:pPr lvl="1"/>
            <a:r>
              <a:rPr lang="en-IN" dirty="0"/>
              <a:t>Bipolar/unipolar</a:t>
            </a:r>
          </a:p>
          <a:p>
            <a:pPr lvl="1"/>
            <a:endParaRPr lang="en-IN" dirty="0"/>
          </a:p>
        </p:txBody>
      </p:sp>
      <p:pic>
        <p:nvPicPr>
          <p:cNvPr id="1026" name="Picture 2" descr="hall effect sensor princi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09" y="365125"/>
            <a:ext cx="46586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ll effect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4352924"/>
            <a:ext cx="46863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ll effect volt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726530"/>
            <a:ext cx="16764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Hall effect based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406" cy="4431484"/>
          </a:xfrm>
        </p:spPr>
        <p:txBody>
          <a:bodyPr/>
          <a:lstStyle/>
          <a:p>
            <a:r>
              <a:rPr lang="en-IN" dirty="0"/>
              <a:t> Types of magnet movements, such as “Head-on”, “Sideways”, “Push-pull” or “Push-push” etc. sensing movements.</a:t>
            </a:r>
          </a:p>
          <a:p>
            <a:r>
              <a:rPr lang="en-IN" dirty="0"/>
              <a:t> Useful in environmental conditions consisting of water, vibration, dirt or oil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https://wiki.metropolia.fi/download/attachments/103256616/hall%20effect%20accelerometer.jpg?version=1&amp;modificationDate=1395785116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44" y="1469616"/>
            <a:ext cx="4341662" cy="32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d on hall effect sen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83" y="5007880"/>
            <a:ext cx="23907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deways hall effect sens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713" y="4741335"/>
            <a:ext cx="2933913" cy="1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Piezoresistive</a:t>
            </a:r>
            <a:r>
              <a:rPr lang="en-IN" dirty="0"/>
              <a:t>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569823" cy="4875621"/>
          </a:xfrm>
        </p:spPr>
        <p:txBody>
          <a:bodyPr/>
          <a:lstStyle/>
          <a:p>
            <a:r>
              <a:rPr lang="en-IN" dirty="0"/>
              <a:t>can measure both dynamic and static accelerations.</a:t>
            </a:r>
          </a:p>
          <a:p>
            <a:r>
              <a:rPr lang="en-IN" dirty="0"/>
              <a:t>Gauge dimension, gauge factor, power dissipation</a:t>
            </a:r>
          </a:p>
          <a:p>
            <a:r>
              <a:rPr lang="en-IN" dirty="0"/>
              <a:t>Creep: </a:t>
            </a:r>
            <a:r>
              <a:rPr lang="en-IN" dirty="0" err="1"/>
              <a:t>nonideal</a:t>
            </a:r>
            <a:r>
              <a:rPr lang="en-IN" dirty="0"/>
              <a:t> elastic </a:t>
            </a:r>
            <a:r>
              <a:rPr lang="en-IN" dirty="0" err="1"/>
              <a:t>behaviors</a:t>
            </a:r>
            <a:r>
              <a:rPr lang="en-IN" dirty="0"/>
              <a:t> of </a:t>
            </a:r>
            <a:r>
              <a:rPr lang="en-IN" dirty="0" err="1"/>
              <a:t>piezoresistors</a:t>
            </a:r>
            <a:r>
              <a:rPr lang="en-IN" dirty="0"/>
              <a:t> and adhesive materials</a:t>
            </a:r>
          </a:p>
          <a:p>
            <a:r>
              <a:rPr lang="en-IN" dirty="0"/>
              <a:t>Temperature coefficient of resistance (TCR)</a:t>
            </a:r>
          </a:p>
          <a:p>
            <a:r>
              <a:rPr lang="en-IN" dirty="0"/>
              <a:t>Temperature coefficient of sensitivity (TCSR),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3074" name="Picture 2" descr="Piezoresistive Sensor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40" y="365125"/>
            <a:ext cx="43243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ypical GF Range of Main Types of Strain Gau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2201997"/>
            <a:ext cx="3609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emperature coefficient of resistance (TCR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59" y="5142252"/>
            <a:ext cx="24288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emperature coefficient of sensitivity (TCS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6196487"/>
            <a:ext cx="23336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ive variation of the measured strain over ti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41" y="3908289"/>
            <a:ext cx="21240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iki.metropolia.fi/download/attachments/103256616/05.jpg?version=1&amp;modificationDate=1395788387000&amp;api=v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34" y="3908289"/>
            <a:ext cx="4549637" cy="26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8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Capacitive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2518" cy="4351338"/>
          </a:xfrm>
        </p:spPr>
        <p:txBody>
          <a:bodyPr/>
          <a:lstStyle/>
          <a:p>
            <a:r>
              <a:rPr lang="en-IN" dirty="0"/>
              <a:t>Spring-mass system</a:t>
            </a:r>
          </a:p>
          <a:p>
            <a:r>
              <a:rPr lang="en-IN" dirty="0"/>
              <a:t>Change in capacitance due to change in distance between movable and fixed plate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Fig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49" y="2467020"/>
            <a:ext cx="7031351" cy="32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834" cy="4351338"/>
          </a:xfrm>
        </p:spPr>
        <p:txBody>
          <a:bodyPr/>
          <a:lstStyle/>
          <a:p>
            <a:r>
              <a:rPr lang="en-IN" dirty="0"/>
              <a:t>Piezoelectric material slice: Polarized ceramic</a:t>
            </a:r>
          </a:p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Frequency response</a:t>
            </a:r>
          </a:p>
          <a:p>
            <a:pPr lvl="1"/>
            <a:r>
              <a:rPr lang="en-IN" dirty="0"/>
              <a:t>Temperature stability</a:t>
            </a:r>
          </a:p>
          <a:p>
            <a:pPr lvl="1"/>
            <a:r>
              <a:rPr lang="en-IN" dirty="0"/>
              <a:t>Ruggedness</a:t>
            </a:r>
          </a:p>
          <a:p>
            <a:pPr lvl="1"/>
            <a:r>
              <a:rPr lang="en-IN" dirty="0"/>
              <a:t>Adaptability</a:t>
            </a:r>
          </a:p>
          <a:p>
            <a:pPr lvl="1"/>
            <a:r>
              <a:rPr lang="en-IN" dirty="0"/>
              <a:t>Electrical characteristics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112034" y="675871"/>
            <a:ext cx="3661985" cy="5318435"/>
            <a:chOff x="8112034" y="1342076"/>
            <a:chExt cx="3661985" cy="5318435"/>
          </a:xfrm>
        </p:grpSpPr>
        <p:pic>
          <p:nvPicPr>
            <p:cNvPr id="3074" name="Picture 2" descr="acceleration sensor diagram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034" y="1342076"/>
              <a:ext cx="3661985" cy="531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112034" y="1541417"/>
              <a:ext cx="1084217" cy="162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652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Potentiometric Accelerometer	</a:t>
            </a:r>
          </a:p>
        </p:txBody>
      </p:sp>
      <p:pic>
        <p:nvPicPr>
          <p:cNvPr id="4098" name="Picture 2" descr="https://wiki.metropolia.fi/download/attachments/103256616/Selection_004.png?version=1&amp;modificationDate=1395780217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84" y="1690688"/>
            <a:ext cx="6075408" cy="45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4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5B6F6F-5263-47E1-A631-DF0C20DBDDAC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2077d26b-e49a-42cf-8601-88dab9c679c9"/>
    <ds:schemaRef ds:uri="http://schemas.microsoft.com/office/infopath/2007/PartnerControls"/>
    <ds:schemaRef ds:uri="f7df899a-66db-4ea2-bfe3-097b320f120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CCCE44A-7580-4F28-8E28-3B3CB0B835EA}"/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253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 505 Robot Sensing and Vision  Lecture 34</vt:lpstr>
      <vt:lpstr>Accelerometer</vt:lpstr>
      <vt:lpstr>Hall effect based Accelerometer</vt:lpstr>
      <vt:lpstr>Hall effect based Accelerometer</vt:lpstr>
      <vt:lpstr>Piezoresistive Accelerometer</vt:lpstr>
      <vt:lpstr>Capacitive Accelerometer</vt:lpstr>
      <vt:lpstr>Piezoelectric Accelerometer</vt:lpstr>
      <vt:lpstr>Potentiometric Accelerometer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86</cp:revision>
  <dcterms:created xsi:type="dcterms:W3CDTF">2022-03-19T10:25:47Z</dcterms:created>
  <dcterms:modified xsi:type="dcterms:W3CDTF">2022-04-27T05:36:27Z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