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340" r:id="rId5"/>
    <p:sldId id="361" r:id="rId6"/>
    <p:sldId id="362" r:id="rId7"/>
    <p:sldId id="365" r:id="rId8"/>
    <p:sldId id="368" r:id="rId9"/>
    <p:sldId id="369" r:id="rId10"/>
    <p:sldId id="370" r:id="rId11"/>
    <p:sldId id="371" r:id="rId12"/>
    <p:sldId id="372" r:id="rId13"/>
    <p:sldId id="373" r:id="rId14"/>
    <p:sldId id="374" r:id="rId15"/>
    <p:sldId id="3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shikesh Kulkarni" initials="RK" lastIdx="1" clrIdx="0">
    <p:extLst>
      <p:ext uri="{19B8F6BF-5375-455C-9EA6-DF929625EA0E}">
        <p15:presenceInfo xmlns:p15="http://schemas.microsoft.com/office/powerpoint/2012/main" userId="974a291365d854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76833" autoAdjust="0"/>
  </p:normalViewPr>
  <p:slideViewPr>
    <p:cSldViewPr snapToGrid="0">
      <p:cViewPr varScale="1">
        <p:scale>
          <a:sx n="114" d="100"/>
          <a:sy n="114" d="100"/>
        </p:scale>
        <p:origin x="474"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kesh" userId="f0f95b06-bc35-4a6c-b5da-9608cb597900" providerId="ADAL" clId="{CDFB48E7-CF44-44E0-811E-B0FA2ACFB7ED}"/>
    <pc:docChg chg="addSld delSld modSld">
      <pc:chgData name="Rishikesh" userId="f0f95b06-bc35-4a6c-b5da-9608cb597900" providerId="ADAL" clId="{CDFB48E7-CF44-44E0-811E-B0FA2ACFB7ED}" dt="2022-04-28T06:25:54.846" v="9"/>
      <pc:docMkLst>
        <pc:docMk/>
      </pc:docMkLst>
      <pc:sldChg chg="modSp">
        <pc:chgData name="Rishikesh" userId="f0f95b06-bc35-4a6c-b5da-9608cb597900" providerId="ADAL" clId="{CDFB48E7-CF44-44E0-811E-B0FA2ACFB7ED}" dt="2022-04-28T06:25:08.109" v="0" actId="20577"/>
        <pc:sldMkLst>
          <pc:docMk/>
          <pc:sldMk cId="2109263895" sldId="340"/>
        </pc:sldMkLst>
        <pc:spChg chg="mod">
          <ac:chgData name="Rishikesh" userId="f0f95b06-bc35-4a6c-b5da-9608cb597900" providerId="ADAL" clId="{CDFB48E7-CF44-44E0-811E-B0FA2ACFB7ED}" dt="2022-04-28T06:25:08.109" v="0" actId="20577"/>
          <ac:spMkLst>
            <pc:docMk/>
            <pc:sldMk cId="2109263895" sldId="340"/>
            <ac:spMk id="2" creationId="{00000000-0000-0000-0000-000000000000}"/>
          </ac:spMkLst>
        </pc:spChg>
      </pc:sldChg>
      <pc:sldChg chg="del">
        <pc:chgData name="Rishikesh" userId="f0f95b06-bc35-4a6c-b5da-9608cb597900" providerId="ADAL" clId="{CDFB48E7-CF44-44E0-811E-B0FA2ACFB7ED}" dt="2022-04-28T06:25:09.829" v="1" actId="2696"/>
        <pc:sldMkLst>
          <pc:docMk/>
          <pc:sldMk cId="640792552" sldId="354"/>
        </pc:sldMkLst>
      </pc:sldChg>
      <pc:sldChg chg="del">
        <pc:chgData name="Rishikesh" userId="f0f95b06-bc35-4a6c-b5da-9608cb597900" providerId="ADAL" clId="{CDFB48E7-CF44-44E0-811E-B0FA2ACFB7ED}" dt="2022-04-28T06:25:10.030" v="2" actId="2696"/>
        <pc:sldMkLst>
          <pc:docMk/>
          <pc:sldMk cId="3541373214" sldId="355"/>
        </pc:sldMkLst>
      </pc:sldChg>
      <pc:sldChg chg="del">
        <pc:chgData name="Rishikesh" userId="f0f95b06-bc35-4a6c-b5da-9608cb597900" providerId="ADAL" clId="{CDFB48E7-CF44-44E0-811E-B0FA2ACFB7ED}" dt="2022-04-28T06:25:10.192" v="3" actId="2696"/>
        <pc:sldMkLst>
          <pc:docMk/>
          <pc:sldMk cId="3979119444" sldId="356"/>
        </pc:sldMkLst>
      </pc:sldChg>
      <pc:sldChg chg="del">
        <pc:chgData name="Rishikesh" userId="f0f95b06-bc35-4a6c-b5da-9608cb597900" providerId="ADAL" clId="{CDFB48E7-CF44-44E0-811E-B0FA2ACFB7ED}" dt="2022-04-28T06:25:10.362" v="4" actId="2696"/>
        <pc:sldMkLst>
          <pc:docMk/>
          <pc:sldMk cId="674964968" sldId="357"/>
        </pc:sldMkLst>
      </pc:sldChg>
      <pc:sldChg chg="del">
        <pc:chgData name="Rishikesh" userId="f0f95b06-bc35-4a6c-b5da-9608cb597900" providerId="ADAL" clId="{CDFB48E7-CF44-44E0-811E-B0FA2ACFB7ED}" dt="2022-04-28T06:25:10.731" v="5" actId="2696"/>
        <pc:sldMkLst>
          <pc:docMk/>
          <pc:sldMk cId="831794447" sldId="358"/>
        </pc:sldMkLst>
      </pc:sldChg>
      <pc:sldChg chg="del">
        <pc:chgData name="Rishikesh" userId="f0f95b06-bc35-4a6c-b5da-9608cb597900" providerId="ADAL" clId="{CDFB48E7-CF44-44E0-811E-B0FA2ACFB7ED}" dt="2022-04-28T06:25:14.242" v="6" actId="2696"/>
        <pc:sldMkLst>
          <pc:docMk/>
          <pc:sldMk cId="1148140494" sldId="359"/>
        </pc:sldMkLst>
      </pc:sldChg>
      <pc:sldChg chg="del">
        <pc:chgData name="Rishikesh" userId="f0f95b06-bc35-4a6c-b5da-9608cb597900" providerId="ADAL" clId="{CDFB48E7-CF44-44E0-811E-B0FA2ACFB7ED}" dt="2022-04-28T06:25:15.376" v="7" actId="2696"/>
        <pc:sldMkLst>
          <pc:docMk/>
          <pc:sldMk cId="296245234" sldId="360"/>
        </pc:sldMkLst>
      </pc:sldChg>
      <pc:sldChg chg="del">
        <pc:chgData name="Rishikesh" userId="f0f95b06-bc35-4a6c-b5da-9608cb597900" providerId="ADAL" clId="{CDFB48E7-CF44-44E0-811E-B0FA2ACFB7ED}" dt="2022-04-28T06:25:17.252" v="8" actId="2696"/>
        <pc:sldMkLst>
          <pc:docMk/>
          <pc:sldMk cId="3453917529" sldId="363"/>
        </pc:sldMkLst>
      </pc:sldChg>
      <pc:sldChg chg="add">
        <pc:chgData name="Rishikesh" userId="f0f95b06-bc35-4a6c-b5da-9608cb597900" providerId="ADAL" clId="{CDFB48E7-CF44-44E0-811E-B0FA2ACFB7ED}" dt="2022-04-28T06:25:54.846" v="9"/>
        <pc:sldMkLst>
          <pc:docMk/>
          <pc:sldMk cId="2000945323" sldId="370"/>
        </pc:sldMkLst>
      </pc:sldChg>
      <pc:sldChg chg="add">
        <pc:chgData name="Rishikesh" userId="f0f95b06-bc35-4a6c-b5da-9608cb597900" providerId="ADAL" clId="{CDFB48E7-CF44-44E0-811E-B0FA2ACFB7ED}" dt="2022-04-28T06:25:54.846" v="9"/>
        <pc:sldMkLst>
          <pc:docMk/>
          <pc:sldMk cId="3488407040" sldId="371"/>
        </pc:sldMkLst>
      </pc:sldChg>
      <pc:sldChg chg="add">
        <pc:chgData name="Rishikesh" userId="f0f95b06-bc35-4a6c-b5da-9608cb597900" providerId="ADAL" clId="{CDFB48E7-CF44-44E0-811E-B0FA2ACFB7ED}" dt="2022-04-28T06:25:54.846" v="9"/>
        <pc:sldMkLst>
          <pc:docMk/>
          <pc:sldMk cId="529861026" sldId="372"/>
        </pc:sldMkLst>
      </pc:sldChg>
      <pc:sldChg chg="add">
        <pc:chgData name="Rishikesh" userId="f0f95b06-bc35-4a6c-b5da-9608cb597900" providerId="ADAL" clId="{CDFB48E7-CF44-44E0-811E-B0FA2ACFB7ED}" dt="2022-04-28T06:25:54.846" v="9"/>
        <pc:sldMkLst>
          <pc:docMk/>
          <pc:sldMk cId="2887081253" sldId="373"/>
        </pc:sldMkLst>
      </pc:sldChg>
      <pc:sldChg chg="add">
        <pc:chgData name="Rishikesh" userId="f0f95b06-bc35-4a6c-b5da-9608cb597900" providerId="ADAL" clId="{CDFB48E7-CF44-44E0-811E-B0FA2ACFB7ED}" dt="2022-04-28T06:25:54.846" v="9"/>
        <pc:sldMkLst>
          <pc:docMk/>
          <pc:sldMk cId="874022177" sldId="374"/>
        </pc:sldMkLst>
      </pc:sldChg>
      <pc:sldChg chg="add">
        <pc:chgData name="Rishikesh" userId="f0f95b06-bc35-4a6c-b5da-9608cb597900" providerId="ADAL" clId="{CDFB48E7-CF44-44E0-811E-B0FA2ACFB7ED}" dt="2022-04-28T06:25:54.846" v="9"/>
        <pc:sldMkLst>
          <pc:docMk/>
          <pc:sldMk cId="1048410746" sldId="375"/>
        </pc:sldMkLst>
      </pc:sldChg>
    </pc:docChg>
  </pc:docChgLst>
  <pc:docChgLst>
    <pc:chgData name="Rishikesh" userId="f0f95b06-bc35-4a6c-b5da-9608cb597900" providerId="ADAL" clId="{06099E06-77FC-45A0-9BA0-1359723DBB73}"/>
    <pc:docChg chg="undo addSld delSld modSld">
      <pc:chgData name="Rishikesh" userId="f0f95b06-bc35-4a6c-b5da-9608cb597900" providerId="ADAL" clId="{06099E06-77FC-45A0-9BA0-1359723DBB73}" dt="2022-04-27T05:39:27.907" v="39"/>
      <pc:docMkLst>
        <pc:docMk/>
      </pc:docMkLst>
      <pc:sldChg chg="del">
        <pc:chgData name="Rishikesh" userId="f0f95b06-bc35-4a6c-b5da-9608cb597900" providerId="ADAL" clId="{06099E06-77FC-45A0-9BA0-1359723DBB73}" dt="2022-04-27T05:38:11.040" v="7" actId="2696"/>
        <pc:sldMkLst>
          <pc:docMk/>
          <pc:sldMk cId="2318330690" sldId="257"/>
        </pc:sldMkLst>
      </pc:sldChg>
      <pc:sldChg chg="del">
        <pc:chgData name="Rishikesh" userId="f0f95b06-bc35-4a6c-b5da-9608cb597900" providerId="ADAL" clId="{06099E06-77FC-45A0-9BA0-1359723DBB73}" dt="2022-04-27T05:38:14.053" v="34" actId="2696"/>
        <pc:sldMkLst>
          <pc:docMk/>
          <pc:sldMk cId="3876209659" sldId="283"/>
        </pc:sldMkLst>
      </pc:sldChg>
      <pc:sldChg chg="del">
        <pc:chgData name="Rishikesh" userId="f0f95b06-bc35-4a6c-b5da-9608cb597900" providerId="ADAL" clId="{06099E06-77FC-45A0-9BA0-1359723DBB73}" dt="2022-04-27T05:38:14.238" v="35" actId="2696"/>
        <pc:sldMkLst>
          <pc:docMk/>
          <pc:sldMk cId="3485428363" sldId="310"/>
        </pc:sldMkLst>
      </pc:sldChg>
      <pc:sldChg chg="del">
        <pc:chgData name="Rishikesh" userId="f0f95b06-bc35-4a6c-b5da-9608cb597900" providerId="ADAL" clId="{06099E06-77FC-45A0-9BA0-1359723DBB73}" dt="2022-04-27T05:38:11.193" v="8" actId="2696"/>
        <pc:sldMkLst>
          <pc:docMk/>
          <pc:sldMk cId="1908010520" sldId="311"/>
        </pc:sldMkLst>
      </pc:sldChg>
      <pc:sldChg chg="del">
        <pc:chgData name="Rishikesh" userId="f0f95b06-bc35-4a6c-b5da-9608cb597900" providerId="ADAL" clId="{06099E06-77FC-45A0-9BA0-1359723DBB73}" dt="2022-04-27T05:38:11.340" v="9" actId="2696"/>
        <pc:sldMkLst>
          <pc:docMk/>
          <pc:sldMk cId="1013524912" sldId="312"/>
        </pc:sldMkLst>
      </pc:sldChg>
      <pc:sldChg chg="del">
        <pc:chgData name="Rishikesh" userId="f0f95b06-bc35-4a6c-b5da-9608cb597900" providerId="ADAL" clId="{06099E06-77FC-45A0-9BA0-1359723DBB73}" dt="2022-04-27T05:38:11.509" v="10" actId="2696"/>
        <pc:sldMkLst>
          <pc:docMk/>
          <pc:sldMk cId="883629958" sldId="313"/>
        </pc:sldMkLst>
      </pc:sldChg>
      <pc:sldChg chg="del">
        <pc:chgData name="Rishikesh" userId="f0f95b06-bc35-4a6c-b5da-9608cb597900" providerId="ADAL" clId="{06099E06-77FC-45A0-9BA0-1359723DBB73}" dt="2022-04-27T05:38:11.657" v="11" actId="2696"/>
        <pc:sldMkLst>
          <pc:docMk/>
          <pc:sldMk cId="4073820566" sldId="314"/>
        </pc:sldMkLst>
      </pc:sldChg>
      <pc:sldChg chg="del">
        <pc:chgData name="Rishikesh" userId="f0f95b06-bc35-4a6c-b5da-9608cb597900" providerId="ADAL" clId="{06099E06-77FC-45A0-9BA0-1359723DBB73}" dt="2022-04-27T05:38:11.810" v="12" actId="2696"/>
        <pc:sldMkLst>
          <pc:docMk/>
          <pc:sldMk cId="1026974588" sldId="315"/>
        </pc:sldMkLst>
      </pc:sldChg>
      <pc:sldChg chg="del">
        <pc:chgData name="Rishikesh" userId="f0f95b06-bc35-4a6c-b5da-9608cb597900" providerId="ADAL" clId="{06099E06-77FC-45A0-9BA0-1359723DBB73}" dt="2022-04-27T05:38:11.942" v="13" actId="2696"/>
        <pc:sldMkLst>
          <pc:docMk/>
          <pc:sldMk cId="70213774" sldId="316"/>
        </pc:sldMkLst>
      </pc:sldChg>
      <pc:sldChg chg="del">
        <pc:chgData name="Rishikesh" userId="f0f95b06-bc35-4a6c-b5da-9608cb597900" providerId="ADAL" clId="{06099E06-77FC-45A0-9BA0-1359723DBB73}" dt="2022-04-27T05:38:12.095" v="14" actId="2696"/>
        <pc:sldMkLst>
          <pc:docMk/>
          <pc:sldMk cId="3050747920" sldId="317"/>
        </pc:sldMkLst>
      </pc:sldChg>
      <pc:sldChg chg="del">
        <pc:chgData name="Rishikesh" userId="f0f95b06-bc35-4a6c-b5da-9608cb597900" providerId="ADAL" clId="{06099E06-77FC-45A0-9BA0-1359723DBB73}" dt="2022-04-27T05:38:12.242" v="15" actId="2696"/>
        <pc:sldMkLst>
          <pc:docMk/>
          <pc:sldMk cId="4233693295" sldId="318"/>
        </pc:sldMkLst>
      </pc:sldChg>
      <pc:sldChg chg="del">
        <pc:chgData name="Rishikesh" userId="f0f95b06-bc35-4a6c-b5da-9608cb597900" providerId="ADAL" clId="{06099E06-77FC-45A0-9BA0-1359723DBB73}" dt="2022-04-27T05:38:12.729" v="16" actId="2696"/>
        <pc:sldMkLst>
          <pc:docMk/>
          <pc:sldMk cId="1876704160" sldId="319"/>
        </pc:sldMkLst>
      </pc:sldChg>
      <pc:sldChg chg="del">
        <pc:chgData name="Rishikesh" userId="f0f95b06-bc35-4a6c-b5da-9608cb597900" providerId="ADAL" clId="{06099E06-77FC-45A0-9BA0-1359723DBB73}" dt="2022-04-27T05:38:12.769" v="17" actId="2696"/>
        <pc:sldMkLst>
          <pc:docMk/>
          <pc:sldMk cId="2713775331" sldId="320"/>
        </pc:sldMkLst>
      </pc:sldChg>
      <pc:sldChg chg="del">
        <pc:chgData name="Rishikesh" userId="f0f95b06-bc35-4a6c-b5da-9608cb597900" providerId="ADAL" clId="{06099E06-77FC-45A0-9BA0-1359723DBB73}" dt="2022-04-27T05:38:12.803" v="18" actId="2696"/>
        <pc:sldMkLst>
          <pc:docMk/>
          <pc:sldMk cId="1399063079" sldId="321"/>
        </pc:sldMkLst>
      </pc:sldChg>
      <pc:sldChg chg="del">
        <pc:chgData name="Rishikesh" userId="f0f95b06-bc35-4a6c-b5da-9608cb597900" providerId="ADAL" clId="{06099E06-77FC-45A0-9BA0-1359723DBB73}" dt="2022-04-27T05:38:12.834" v="19" actId="2696"/>
        <pc:sldMkLst>
          <pc:docMk/>
          <pc:sldMk cId="3576982522" sldId="322"/>
        </pc:sldMkLst>
      </pc:sldChg>
      <pc:sldChg chg="del">
        <pc:chgData name="Rishikesh" userId="f0f95b06-bc35-4a6c-b5da-9608cb597900" providerId="ADAL" clId="{06099E06-77FC-45A0-9BA0-1359723DBB73}" dt="2022-04-27T05:38:12.865" v="20" actId="2696"/>
        <pc:sldMkLst>
          <pc:docMk/>
          <pc:sldMk cId="157242793" sldId="323"/>
        </pc:sldMkLst>
      </pc:sldChg>
      <pc:sldChg chg="del">
        <pc:chgData name="Rishikesh" userId="f0f95b06-bc35-4a6c-b5da-9608cb597900" providerId="ADAL" clId="{06099E06-77FC-45A0-9BA0-1359723DBB73}" dt="2022-04-27T05:38:12.903" v="21" actId="2696"/>
        <pc:sldMkLst>
          <pc:docMk/>
          <pc:sldMk cId="1466325062" sldId="324"/>
        </pc:sldMkLst>
      </pc:sldChg>
      <pc:sldChg chg="del">
        <pc:chgData name="Rishikesh" userId="f0f95b06-bc35-4a6c-b5da-9608cb597900" providerId="ADAL" clId="{06099E06-77FC-45A0-9BA0-1359723DBB73}" dt="2022-04-27T05:38:13.050" v="23" actId="2696"/>
        <pc:sldMkLst>
          <pc:docMk/>
          <pc:sldMk cId="246589808" sldId="325"/>
        </pc:sldMkLst>
      </pc:sldChg>
      <pc:sldChg chg="del">
        <pc:chgData name="Rishikesh" userId="f0f95b06-bc35-4a6c-b5da-9608cb597900" providerId="ADAL" clId="{06099E06-77FC-45A0-9BA0-1359723DBB73}" dt="2022-04-27T05:38:13.066" v="24" actId="2696"/>
        <pc:sldMkLst>
          <pc:docMk/>
          <pc:sldMk cId="2695936805" sldId="326"/>
        </pc:sldMkLst>
      </pc:sldChg>
      <pc:sldChg chg="del">
        <pc:chgData name="Rishikesh" userId="f0f95b06-bc35-4a6c-b5da-9608cb597900" providerId="ADAL" clId="{06099E06-77FC-45A0-9BA0-1359723DBB73}" dt="2022-04-27T05:38:13.119" v="25" actId="2696"/>
        <pc:sldMkLst>
          <pc:docMk/>
          <pc:sldMk cId="2478305209" sldId="327"/>
        </pc:sldMkLst>
      </pc:sldChg>
      <pc:sldChg chg="del">
        <pc:chgData name="Rishikesh" userId="f0f95b06-bc35-4a6c-b5da-9608cb597900" providerId="ADAL" clId="{06099E06-77FC-45A0-9BA0-1359723DBB73}" dt="2022-04-27T05:38:13.166" v="26" actId="2696"/>
        <pc:sldMkLst>
          <pc:docMk/>
          <pc:sldMk cId="3482033377" sldId="328"/>
        </pc:sldMkLst>
      </pc:sldChg>
      <pc:sldChg chg="del">
        <pc:chgData name="Rishikesh" userId="f0f95b06-bc35-4a6c-b5da-9608cb597900" providerId="ADAL" clId="{06099E06-77FC-45A0-9BA0-1359723DBB73}" dt="2022-04-27T05:38:13.188" v="27" actId="2696"/>
        <pc:sldMkLst>
          <pc:docMk/>
          <pc:sldMk cId="4257340219" sldId="329"/>
        </pc:sldMkLst>
      </pc:sldChg>
      <pc:sldChg chg="del">
        <pc:chgData name="Rishikesh" userId="f0f95b06-bc35-4a6c-b5da-9608cb597900" providerId="ADAL" clId="{06099E06-77FC-45A0-9BA0-1359723DBB73}" dt="2022-04-27T05:38:13.282" v="28" actId="2696"/>
        <pc:sldMkLst>
          <pc:docMk/>
          <pc:sldMk cId="52811557" sldId="330"/>
        </pc:sldMkLst>
      </pc:sldChg>
      <pc:sldChg chg="del">
        <pc:chgData name="Rishikesh" userId="f0f95b06-bc35-4a6c-b5da-9608cb597900" providerId="ADAL" clId="{06099E06-77FC-45A0-9BA0-1359723DBB73}" dt="2022-04-27T05:38:13.320" v="29" actId="2696"/>
        <pc:sldMkLst>
          <pc:docMk/>
          <pc:sldMk cId="524236886" sldId="331"/>
        </pc:sldMkLst>
      </pc:sldChg>
      <pc:sldChg chg="del">
        <pc:chgData name="Rishikesh" userId="f0f95b06-bc35-4a6c-b5da-9608cb597900" providerId="ADAL" clId="{06099E06-77FC-45A0-9BA0-1359723DBB73}" dt="2022-04-27T05:38:13.366" v="30" actId="2696"/>
        <pc:sldMkLst>
          <pc:docMk/>
          <pc:sldMk cId="3795362741" sldId="332"/>
        </pc:sldMkLst>
      </pc:sldChg>
      <pc:sldChg chg="del">
        <pc:chgData name="Rishikesh" userId="f0f95b06-bc35-4a6c-b5da-9608cb597900" providerId="ADAL" clId="{06099E06-77FC-45A0-9BA0-1359723DBB73}" dt="2022-04-27T05:38:13.404" v="31" actId="2696"/>
        <pc:sldMkLst>
          <pc:docMk/>
          <pc:sldMk cId="1896180899" sldId="333"/>
        </pc:sldMkLst>
      </pc:sldChg>
      <pc:sldChg chg="del">
        <pc:chgData name="Rishikesh" userId="f0f95b06-bc35-4a6c-b5da-9608cb597900" providerId="ADAL" clId="{06099E06-77FC-45A0-9BA0-1359723DBB73}" dt="2022-04-27T05:38:13.436" v="32" actId="2696"/>
        <pc:sldMkLst>
          <pc:docMk/>
          <pc:sldMk cId="987239565" sldId="334"/>
        </pc:sldMkLst>
      </pc:sldChg>
      <pc:sldChg chg="del">
        <pc:chgData name="Rishikesh" userId="f0f95b06-bc35-4a6c-b5da-9608cb597900" providerId="ADAL" clId="{06099E06-77FC-45A0-9BA0-1359723DBB73}" dt="2022-04-27T05:38:13.467" v="33" actId="2696"/>
        <pc:sldMkLst>
          <pc:docMk/>
          <pc:sldMk cId="3179691613" sldId="335"/>
        </pc:sldMkLst>
      </pc:sldChg>
      <pc:sldChg chg="del">
        <pc:chgData name="Rishikesh" userId="f0f95b06-bc35-4a6c-b5da-9608cb597900" providerId="ADAL" clId="{06099E06-77FC-45A0-9BA0-1359723DBB73}" dt="2022-04-27T05:38:13.050" v="22" actId="2696"/>
        <pc:sldMkLst>
          <pc:docMk/>
          <pc:sldMk cId="2855018717" sldId="336"/>
        </pc:sldMkLst>
      </pc:sldChg>
      <pc:sldChg chg="del">
        <pc:chgData name="Rishikesh" userId="f0f95b06-bc35-4a6c-b5da-9608cb597900" providerId="ADAL" clId="{06099E06-77FC-45A0-9BA0-1359723DBB73}" dt="2022-04-27T05:38:10.553" v="4" actId="2696"/>
        <pc:sldMkLst>
          <pc:docMk/>
          <pc:sldMk cId="286146909" sldId="337"/>
        </pc:sldMkLst>
      </pc:sldChg>
      <pc:sldChg chg="del">
        <pc:chgData name="Rishikesh" userId="f0f95b06-bc35-4a6c-b5da-9608cb597900" providerId="ADAL" clId="{06099E06-77FC-45A0-9BA0-1359723DBB73}" dt="2022-04-27T05:38:10.723" v="5" actId="2696"/>
        <pc:sldMkLst>
          <pc:docMk/>
          <pc:sldMk cId="1528741526" sldId="338"/>
        </pc:sldMkLst>
      </pc:sldChg>
      <pc:sldChg chg="del">
        <pc:chgData name="Rishikesh" userId="f0f95b06-bc35-4a6c-b5da-9608cb597900" providerId="ADAL" clId="{06099E06-77FC-45A0-9BA0-1359723DBB73}" dt="2022-04-27T05:38:10.870" v="6" actId="2696"/>
        <pc:sldMkLst>
          <pc:docMk/>
          <pc:sldMk cId="722017073" sldId="339"/>
        </pc:sldMkLst>
      </pc:sldChg>
      <pc:sldChg chg="modSp add del">
        <pc:chgData name="Rishikesh" userId="f0f95b06-bc35-4a6c-b5da-9608cb597900" providerId="ADAL" clId="{06099E06-77FC-45A0-9BA0-1359723DBB73}" dt="2022-04-27T05:38:15.642" v="37" actId="2696"/>
        <pc:sldMkLst>
          <pc:docMk/>
          <pc:sldMk cId="2109263895" sldId="340"/>
        </pc:sldMkLst>
        <pc:spChg chg="mod">
          <ac:chgData name="Rishikesh" userId="f0f95b06-bc35-4a6c-b5da-9608cb597900" providerId="ADAL" clId="{06099E06-77FC-45A0-9BA0-1359723DBB73}" dt="2022-04-27T05:38:09.003" v="3" actId="20577"/>
          <ac:spMkLst>
            <pc:docMk/>
            <pc:sldMk cId="2109263895" sldId="340"/>
            <ac:spMk id="2" creationId="{00000000-0000-0000-0000-000000000000}"/>
          </ac:spMkLst>
        </pc:spChg>
      </pc:sldChg>
      <pc:sldChg chg="add">
        <pc:chgData name="Rishikesh" userId="f0f95b06-bc35-4a6c-b5da-9608cb597900" providerId="ADAL" clId="{06099E06-77FC-45A0-9BA0-1359723DBB73}" dt="2022-04-27T05:38:50.157" v="38"/>
        <pc:sldMkLst>
          <pc:docMk/>
          <pc:sldMk cId="640792552" sldId="354"/>
        </pc:sldMkLst>
      </pc:sldChg>
      <pc:sldChg chg="add">
        <pc:chgData name="Rishikesh" userId="f0f95b06-bc35-4a6c-b5da-9608cb597900" providerId="ADAL" clId="{06099E06-77FC-45A0-9BA0-1359723DBB73}" dt="2022-04-27T05:38:50.157" v="38"/>
        <pc:sldMkLst>
          <pc:docMk/>
          <pc:sldMk cId="3541373214" sldId="355"/>
        </pc:sldMkLst>
      </pc:sldChg>
      <pc:sldChg chg="add">
        <pc:chgData name="Rishikesh" userId="f0f95b06-bc35-4a6c-b5da-9608cb597900" providerId="ADAL" clId="{06099E06-77FC-45A0-9BA0-1359723DBB73}" dt="2022-04-27T05:38:50.157" v="38"/>
        <pc:sldMkLst>
          <pc:docMk/>
          <pc:sldMk cId="3979119444" sldId="356"/>
        </pc:sldMkLst>
      </pc:sldChg>
      <pc:sldChg chg="add">
        <pc:chgData name="Rishikesh" userId="f0f95b06-bc35-4a6c-b5da-9608cb597900" providerId="ADAL" clId="{06099E06-77FC-45A0-9BA0-1359723DBB73}" dt="2022-04-27T05:38:50.157" v="38"/>
        <pc:sldMkLst>
          <pc:docMk/>
          <pc:sldMk cId="674964968" sldId="357"/>
        </pc:sldMkLst>
      </pc:sldChg>
      <pc:sldChg chg="add">
        <pc:chgData name="Rishikesh" userId="f0f95b06-bc35-4a6c-b5da-9608cb597900" providerId="ADAL" clId="{06099E06-77FC-45A0-9BA0-1359723DBB73}" dt="2022-04-27T05:38:50.157" v="38"/>
        <pc:sldMkLst>
          <pc:docMk/>
          <pc:sldMk cId="831794447" sldId="358"/>
        </pc:sldMkLst>
      </pc:sldChg>
      <pc:sldChg chg="add">
        <pc:chgData name="Rishikesh" userId="f0f95b06-bc35-4a6c-b5da-9608cb597900" providerId="ADAL" clId="{06099E06-77FC-45A0-9BA0-1359723DBB73}" dt="2022-04-27T05:38:50.157" v="38"/>
        <pc:sldMkLst>
          <pc:docMk/>
          <pc:sldMk cId="1148140494" sldId="359"/>
        </pc:sldMkLst>
      </pc:sldChg>
      <pc:sldChg chg="add">
        <pc:chgData name="Rishikesh" userId="f0f95b06-bc35-4a6c-b5da-9608cb597900" providerId="ADAL" clId="{06099E06-77FC-45A0-9BA0-1359723DBB73}" dt="2022-04-27T05:38:50.157" v="38"/>
        <pc:sldMkLst>
          <pc:docMk/>
          <pc:sldMk cId="296245234" sldId="360"/>
        </pc:sldMkLst>
      </pc:sldChg>
      <pc:sldChg chg="add">
        <pc:chgData name="Rishikesh" userId="f0f95b06-bc35-4a6c-b5da-9608cb597900" providerId="ADAL" clId="{06099E06-77FC-45A0-9BA0-1359723DBB73}" dt="2022-04-27T05:38:50.157" v="38"/>
        <pc:sldMkLst>
          <pc:docMk/>
          <pc:sldMk cId="3430979184" sldId="361"/>
        </pc:sldMkLst>
      </pc:sldChg>
      <pc:sldChg chg="add">
        <pc:chgData name="Rishikesh" userId="f0f95b06-bc35-4a6c-b5da-9608cb597900" providerId="ADAL" clId="{06099E06-77FC-45A0-9BA0-1359723DBB73}" dt="2022-04-27T05:38:50.157" v="38"/>
        <pc:sldMkLst>
          <pc:docMk/>
          <pc:sldMk cId="62793321" sldId="362"/>
        </pc:sldMkLst>
      </pc:sldChg>
      <pc:sldChg chg="add">
        <pc:chgData name="Rishikesh" userId="f0f95b06-bc35-4a6c-b5da-9608cb597900" providerId="ADAL" clId="{06099E06-77FC-45A0-9BA0-1359723DBB73}" dt="2022-04-27T05:38:50.157" v="38"/>
        <pc:sldMkLst>
          <pc:docMk/>
          <pc:sldMk cId="3453917529" sldId="363"/>
        </pc:sldMkLst>
      </pc:sldChg>
      <pc:sldChg chg="add">
        <pc:chgData name="Rishikesh" userId="f0f95b06-bc35-4a6c-b5da-9608cb597900" providerId="ADAL" clId="{06099E06-77FC-45A0-9BA0-1359723DBB73}" dt="2022-04-27T05:39:27.907" v="39"/>
        <pc:sldMkLst>
          <pc:docMk/>
          <pc:sldMk cId="1005831191" sldId="365"/>
        </pc:sldMkLst>
      </pc:sldChg>
      <pc:sldChg chg="add">
        <pc:chgData name="Rishikesh" userId="f0f95b06-bc35-4a6c-b5da-9608cb597900" providerId="ADAL" clId="{06099E06-77FC-45A0-9BA0-1359723DBB73}" dt="2022-04-27T05:39:27.907" v="39"/>
        <pc:sldMkLst>
          <pc:docMk/>
          <pc:sldMk cId="3884763696" sldId="368"/>
        </pc:sldMkLst>
      </pc:sldChg>
      <pc:sldChg chg="add">
        <pc:chgData name="Rishikesh" userId="f0f95b06-bc35-4a6c-b5da-9608cb597900" providerId="ADAL" clId="{06099E06-77FC-45A0-9BA0-1359723DBB73}" dt="2022-04-27T05:39:27.907" v="39"/>
        <pc:sldMkLst>
          <pc:docMk/>
          <pc:sldMk cId="434137205" sldId="3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3001BE-10FC-42B1-960C-57ABD95B5616}" type="datetimeFigureOut">
              <a:rPr lang="en-IN" smtClean="0"/>
              <a:t>28-04-2022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12A4B-6E98-4353-9092-54FA09D7C466}" type="slidenum">
              <a:rPr lang="en-IN" smtClean="0"/>
              <a:t>‹#›</a:t>
            </a:fld>
            <a:endParaRPr lang="en-IN"/>
          </a:p>
        </p:txBody>
      </p:sp>
    </p:spTree>
    <p:extLst>
      <p:ext uri="{BB962C8B-B14F-4D97-AF65-F5344CB8AC3E}">
        <p14:creationId xmlns:p14="http://schemas.microsoft.com/office/powerpoint/2010/main" val="2442664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0CEDA9-981C-4F25-8120-5966B21C5C81}"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1672107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0CEDA9-981C-4F25-8120-5966B21C5C81}"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2033646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0CEDA9-981C-4F25-8120-5966B21C5C81}"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2376157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0CEDA9-981C-4F25-8120-5966B21C5C81}"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344640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0CEDA9-981C-4F25-8120-5966B21C5C81}"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967210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0CEDA9-981C-4F25-8120-5966B21C5C81}"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3345506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0CEDA9-981C-4F25-8120-5966B21C5C81}" type="datetimeFigureOut">
              <a:rPr lang="en-IN" smtClean="0"/>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1300429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0CEDA9-981C-4F25-8120-5966B21C5C81}"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356772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CEDA9-981C-4F25-8120-5966B21C5C81}" type="datetimeFigureOut">
              <a:rPr lang="en-IN" smtClean="0"/>
              <a:t>28-04-2022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991286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0CEDA9-981C-4F25-8120-5966B21C5C81}"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14456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0CEDA9-981C-4F25-8120-5966B21C5C81}"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69844E-4523-4ABA-A317-FA5043C8FBD3}" type="slidenum">
              <a:rPr lang="en-IN" smtClean="0"/>
              <a:t>‹#›</a:t>
            </a:fld>
            <a:endParaRPr lang="en-IN"/>
          </a:p>
        </p:txBody>
      </p:sp>
    </p:spTree>
    <p:extLst>
      <p:ext uri="{BB962C8B-B14F-4D97-AF65-F5344CB8AC3E}">
        <p14:creationId xmlns:p14="http://schemas.microsoft.com/office/powerpoint/2010/main" val="379854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CEDA9-981C-4F25-8120-5966B21C5C81}" type="datetimeFigureOut">
              <a:rPr lang="en-IN" smtClean="0"/>
              <a:t>28-04-2022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9844E-4523-4ABA-A317-FA5043C8FBD3}" type="slidenum">
              <a:rPr lang="en-IN" smtClean="0"/>
              <a:t>‹#›</a:t>
            </a:fld>
            <a:endParaRPr lang="en-IN"/>
          </a:p>
        </p:txBody>
      </p:sp>
    </p:spTree>
    <p:extLst>
      <p:ext uri="{BB962C8B-B14F-4D97-AF65-F5344CB8AC3E}">
        <p14:creationId xmlns:p14="http://schemas.microsoft.com/office/powerpoint/2010/main" val="3282476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nalog.com/media/en/training-seminars/tutorials/MT-001.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554" y="1894150"/>
            <a:ext cx="9144000" cy="2387600"/>
          </a:xfrm>
        </p:spPr>
        <p:txBody>
          <a:bodyPr>
            <a:normAutofit fontScale="90000"/>
          </a:bodyPr>
          <a:lstStyle/>
          <a:p>
            <a:r>
              <a:rPr lang="en-IN" dirty="0"/>
              <a:t>RA 505 Robot Sensing and Vision</a:t>
            </a:r>
            <a:br>
              <a:rPr lang="en-IN" dirty="0"/>
            </a:br>
            <a:br>
              <a:rPr lang="en-IN" dirty="0"/>
            </a:br>
            <a:r>
              <a:rPr lang="en-IN" dirty="0"/>
              <a:t>Lecture 38</a:t>
            </a:r>
            <a:br>
              <a:rPr lang="en-IN" dirty="0"/>
            </a:br>
            <a:endParaRPr lang="en-IN" dirty="0"/>
          </a:p>
        </p:txBody>
      </p:sp>
      <p:sp>
        <p:nvSpPr>
          <p:cNvPr id="3" name="TextBox 2">
            <a:extLst>
              <a:ext uri="{FF2B5EF4-FFF2-40B4-BE49-F238E27FC236}">
                <a16:creationId xmlns:a16="http://schemas.microsoft.com/office/drawing/2014/main" id="{9B770648-EC5A-42F4-A453-DBCEC70713F5}"/>
              </a:ext>
            </a:extLst>
          </p:cNvPr>
          <p:cNvSpPr txBox="1"/>
          <p:nvPr/>
        </p:nvSpPr>
        <p:spPr>
          <a:xfrm>
            <a:off x="7076241" y="5737286"/>
            <a:ext cx="5115759" cy="923330"/>
          </a:xfrm>
          <a:prstGeom prst="rect">
            <a:avLst/>
          </a:prstGeom>
          <a:noFill/>
        </p:spPr>
        <p:txBody>
          <a:bodyPr wrap="none" rtlCol="0">
            <a:spAutoFit/>
          </a:bodyPr>
          <a:lstStyle/>
          <a:p>
            <a:r>
              <a:rPr lang="en-IN" dirty="0"/>
              <a:t>Dr. Rishikesh Kulkarni</a:t>
            </a:r>
          </a:p>
          <a:p>
            <a:r>
              <a:rPr lang="en-IN" dirty="0"/>
              <a:t>Department of Electronics and Electrical Engineering</a:t>
            </a:r>
          </a:p>
          <a:p>
            <a:r>
              <a:rPr lang="en-IN" dirty="0"/>
              <a:t>IIT Guwahati</a:t>
            </a:r>
          </a:p>
        </p:txBody>
      </p:sp>
    </p:spTree>
    <p:extLst>
      <p:ext uri="{BB962C8B-B14F-4D97-AF65-F5344CB8AC3E}">
        <p14:creationId xmlns:p14="http://schemas.microsoft.com/office/powerpoint/2010/main" val="2109263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Amplifier</a:t>
            </a:r>
          </a:p>
        </p:txBody>
      </p:sp>
      <p:sp>
        <p:nvSpPr>
          <p:cNvPr id="3" name="Content Placeholder 2"/>
          <p:cNvSpPr>
            <a:spLocks noGrp="1"/>
          </p:cNvSpPr>
          <p:nvPr>
            <p:ph idx="1"/>
          </p:nvPr>
        </p:nvSpPr>
        <p:spPr/>
        <p:txBody>
          <a:bodyPr>
            <a:normAutofit fontScale="92500" lnSpcReduction="10000"/>
          </a:bodyPr>
          <a:lstStyle/>
          <a:p>
            <a:r>
              <a:rPr lang="en-IN" dirty="0"/>
              <a:t>Summing amplifier</a:t>
            </a:r>
          </a:p>
          <a:p>
            <a:endParaRPr lang="en-IN" dirty="0"/>
          </a:p>
          <a:p>
            <a:r>
              <a:rPr lang="en-IN" dirty="0"/>
              <a:t>Subtracting amplifier</a:t>
            </a:r>
          </a:p>
          <a:p>
            <a:endParaRPr lang="en-IN" dirty="0"/>
          </a:p>
          <a:p>
            <a:r>
              <a:rPr lang="en-IN" dirty="0"/>
              <a:t>Instrumentation amplifier</a:t>
            </a:r>
          </a:p>
          <a:p>
            <a:pPr lvl="1"/>
            <a:r>
              <a:rPr lang="en-IN" dirty="0"/>
              <a:t>Selectable gain with high gain accuracy and gain linearity</a:t>
            </a:r>
          </a:p>
          <a:p>
            <a:pPr lvl="1"/>
            <a:r>
              <a:rPr lang="en-IN" dirty="0"/>
              <a:t>Differential input capability with high common mode rejection</a:t>
            </a:r>
          </a:p>
          <a:p>
            <a:pPr lvl="1"/>
            <a:r>
              <a:rPr lang="en-IN" dirty="0"/>
              <a:t>High stability of gain with low temperature coefficient (resistors and other components are manufactured with high precision )</a:t>
            </a:r>
          </a:p>
          <a:p>
            <a:pPr lvl="1"/>
            <a:r>
              <a:rPr lang="en-IN" dirty="0"/>
              <a:t>Low DC offset and drift errors</a:t>
            </a:r>
          </a:p>
          <a:p>
            <a:pPr lvl="1"/>
            <a:r>
              <a:rPr lang="en-IN" dirty="0"/>
              <a:t>Low output impedance</a:t>
            </a:r>
          </a:p>
          <a:p>
            <a:pPr lvl="1"/>
            <a:endParaRPr lang="en-IN" dirty="0"/>
          </a:p>
        </p:txBody>
      </p:sp>
      <p:pic>
        <p:nvPicPr>
          <p:cNvPr id="4" name="Picture 3"/>
          <p:cNvPicPr>
            <a:picLocks noChangeAspect="1"/>
          </p:cNvPicPr>
          <p:nvPr/>
        </p:nvPicPr>
        <p:blipFill>
          <a:blip r:embed="rId2"/>
          <a:stretch>
            <a:fillRect/>
          </a:stretch>
        </p:blipFill>
        <p:spPr>
          <a:xfrm>
            <a:off x="5411503" y="1690688"/>
            <a:ext cx="2643612" cy="787651"/>
          </a:xfrm>
          <a:prstGeom prst="rect">
            <a:avLst/>
          </a:prstGeom>
        </p:spPr>
      </p:pic>
      <p:pic>
        <p:nvPicPr>
          <p:cNvPr id="5" name="Picture 4"/>
          <p:cNvPicPr>
            <a:picLocks noChangeAspect="1"/>
          </p:cNvPicPr>
          <p:nvPr/>
        </p:nvPicPr>
        <p:blipFill>
          <a:blip r:embed="rId3"/>
          <a:stretch>
            <a:fillRect/>
          </a:stretch>
        </p:blipFill>
        <p:spPr>
          <a:xfrm>
            <a:off x="5552792" y="2871395"/>
            <a:ext cx="1086416" cy="289711"/>
          </a:xfrm>
          <a:prstGeom prst="rect">
            <a:avLst/>
          </a:prstGeom>
        </p:spPr>
      </p:pic>
    </p:spTree>
    <p:extLst>
      <p:ext uri="{BB962C8B-B14F-4D97-AF65-F5344CB8AC3E}">
        <p14:creationId xmlns:p14="http://schemas.microsoft.com/office/powerpoint/2010/main" val="288708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Two-</a:t>
            </a:r>
            <a:r>
              <a:rPr lang="en-IN" dirty="0" err="1"/>
              <a:t>OpAmp</a:t>
            </a:r>
            <a:r>
              <a:rPr lang="en-IN" dirty="0"/>
              <a:t> Instrumentation amplifier</a:t>
            </a:r>
          </a:p>
        </p:txBody>
      </p:sp>
      <p:pic>
        <p:nvPicPr>
          <p:cNvPr id="4" name="Picture 3"/>
          <p:cNvPicPr>
            <a:picLocks noChangeAspect="1"/>
          </p:cNvPicPr>
          <p:nvPr/>
        </p:nvPicPr>
        <p:blipFill>
          <a:blip r:embed="rId2"/>
          <a:stretch>
            <a:fillRect/>
          </a:stretch>
        </p:blipFill>
        <p:spPr>
          <a:xfrm>
            <a:off x="3271319" y="1690688"/>
            <a:ext cx="5649362" cy="3874883"/>
          </a:xfrm>
          <a:prstGeom prst="rect">
            <a:avLst/>
          </a:prstGeom>
        </p:spPr>
      </p:pic>
    </p:spTree>
    <p:extLst>
      <p:ext uri="{BB962C8B-B14F-4D97-AF65-F5344CB8AC3E}">
        <p14:creationId xmlns:p14="http://schemas.microsoft.com/office/powerpoint/2010/main" val="874022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Amplifier</a:t>
            </a:r>
          </a:p>
        </p:txBody>
      </p:sp>
      <p:sp>
        <p:nvSpPr>
          <p:cNvPr id="3" name="Content Placeholder 2"/>
          <p:cNvSpPr>
            <a:spLocks noGrp="1"/>
          </p:cNvSpPr>
          <p:nvPr>
            <p:ph idx="1"/>
          </p:nvPr>
        </p:nvSpPr>
        <p:spPr/>
        <p:txBody>
          <a:bodyPr/>
          <a:lstStyle/>
          <a:p>
            <a:r>
              <a:rPr lang="en-IN" dirty="0"/>
              <a:t>Chopper amplifier</a:t>
            </a:r>
          </a:p>
        </p:txBody>
      </p:sp>
      <p:pic>
        <p:nvPicPr>
          <p:cNvPr id="4" name="Picture 3"/>
          <p:cNvPicPr>
            <a:picLocks noChangeAspect="1"/>
          </p:cNvPicPr>
          <p:nvPr/>
        </p:nvPicPr>
        <p:blipFill>
          <a:blip r:embed="rId2"/>
          <a:stretch>
            <a:fillRect/>
          </a:stretch>
        </p:blipFill>
        <p:spPr>
          <a:xfrm>
            <a:off x="5479128" y="942542"/>
            <a:ext cx="5590653" cy="3547011"/>
          </a:xfrm>
          <a:prstGeom prst="rect">
            <a:avLst/>
          </a:prstGeom>
        </p:spPr>
      </p:pic>
    </p:spTree>
    <p:extLst>
      <p:ext uri="{BB962C8B-B14F-4D97-AF65-F5344CB8AC3E}">
        <p14:creationId xmlns:p14="http://schemas.microsoft.com/office/powerpoint/2010/main" val="104841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Analog-to-Digital Convertor: Ramp technique</a:t>
            </a:r>
          </a:p>
        </p:txBody>
      </p:sp>
      <p:pic>
        <p:nvPicPr>
          <p:cNvPr id="5122" name="Picture 2" descr="Ramp Techniqu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9612" y="1881981"/>
            <a:ext cx="5806888" cy="43902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09612" y="5872163"/>
            <a:ext cx="4662488" cy="300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24" name="Picture 4" descr="Ramp Techniq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500" y="1979071"/>
            <a:ext cx="4556313" cy="41931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72100" y="5872162"/>
            <a:ext cx="4662488" cy="300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693876" y="6272213"/>
            <a:ext cx="2036198" cy="369332"/>
          </a:xfrm>
          <a:prstGeom prst="rect">
            <a:avLst/>
          </a:prstGeom>
        </p:spPr>
        <p:txBody>
          <a:bodyPr wrap="none">
            <a:spAutoFit/>
          </a:bodyPr>
          <a:lstStyle/>
          <a:p>
            <a:r>
              <a:rPr lang="en-IN" dirty="0"/>
              <a:t>+- 0.005% accuracy </a:t>
            </a:r>
          </a:p>
        </p:txBody>
      </p:sp>
    </p:spTree>
    <p:extLst>
      <p:ext uri="{BB962C8B-B14F-4D97-AF65-F5344CB8AC3E}">
        <p14:creationId xmlns:p14="http://schemas.microsoft.com/office/powerpoint/2010/main" val="3430979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Analog-to-Digital Convertor: Dual-slope</a:t>
            </a:r>
          </a:p>
        </p:txBody>
      </p:sp>
      <p:pic>
        <p:nvPicPr>
          <p:cNvPr id="6146" name="Picture 2" descr="Basic Principle of Dual Slope Type DV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33613"/>
            <a:ext cx="5256975" cy="4067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09612" y="6000751"/>
            <a:ext cx="4662488" cy="300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148" name="Picture 4" descr="Basic Principle of Dual Slope Type DV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0687" y="2447925"/>
            <a:ext cx="4744267" cy="34242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811576" y="5486401"/>
            <a:ext cx="4703378" cy="357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371600" y="6300788"/>
            <a:ext cx="5276766" cy="369332"/>
          </a:xfrm>
          <a:prstGeom prst="rect">
            <a:avLst/>
          </a:prstGeom>
          <a:noFill/>
        </p:spPr>
        <p:txBody>
          <a:bodyPr wrap="none" rtlCol="0">
            <a:spAutoFit/>
          </a:bodyPr>
          <a:lstStyle/>
          <a:p>
            <a:r>
              <a:rPr lang="en-IN" dirty="0"/>
              <a:t>Excellent noise rejection; +- 0.05% accuracy in 100 </a:t>
            </a:r>
            <a:r>
              <a:rPr lang="en-IN" dirty="0" err="1"/>
              <a:t>ms</a:t>
            </a:r>
            <a:r>
              <a:rPr lang="en-IN" dirty="0"/>
              <a:t>.</a:t>
            </a:r>
          </a:p>
        </p:txBody>
      </p:sp>
    </p:spTree>
    <p:extLst>
      <p:ext uri="{BB962C8B-B14F-4D97-AF65-F5344CB8AC3E}">
        <p14:creationId xmlns:p14="http://schemas.microsoft.com/office/powerpoint/2010/main" val="6279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 Signal-to-noise ratio</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t>The quantization process in the A/D converter produces noise in the converted signal. </a:t>
            </a:r>
          </a:p>
          <a:p>
            <a:pPr marL="0" indent="0">
              <a:buNone/>
            </a:pPr>
            <a:endParaRPr lang="en-IN" dirty="0"/>
          </a:p>
          <a:p>
            <a:r>
              <a:rPr lang="en-IN" dirty="0"/>
              <a:t>The quantification of it is done in terms of signal-to-noise ratio (SNR) of A/D converter.</a:t>
            </a:r>
          </a:p>
          <a:p>
            <a:pPr marL="0" indent="0">
              <a:buNone/>
            </a:pPr>
            <a:endParaRPr lang="en-IN" dirty="0"/>
          </a:p>
          <a:p>
            <a:r>
              <a:rPr lang="en-IN" dirty="0"/>
              <a:t>SNR = 6.02N + 1.76 dB (N-bit ADC)</a:t>
            </a:r>
          </a:p>
          <a:p>
            <a:endParaRPr lang="en-IN" dirty="0"/>
          </a:p>
          <a:p>
            <a:r>
              <a:rPr lang="en-IN" dirty="0">
                <a:hlinkClick r:id="rId2"/>
              </a:rPr>
              <a:t>https://www.analog.com/media/en/training-seminars/tutorials/MT-001.pdf</a:t>
            </a:r>
            <a:r>
              <a:rPr lang="en-IN" dirty="0"/>
              <a:t> </a:t>
            </a:r>
          </a:p>
          <a:p>
            <a:endParaRPr lang="en-IN" dirty="0"/>
          </a:p>
        </p:txBody>
      </p:sp>
    </p:spTree>
    <p:extLst>
      <p:ext uri="{BB962C8B-B14F-4D97-AF65-F5344CB8AC3E}">
        <p14:creationId xmlns:p14="http://schemas.microsoft.com/office/powerpoint/2010/main" val="1005831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Bridge Circuits	</a:t>
            </a:r>
          </a:p>
        </p:txBody>
      </p:sp>
      <p:sp>
        <p:nvSpPr>
          <p:cNvPr id="3" name="Content Placeholder 2"/>
          <p:cNvSpPr>
            <a:spLocks noGrp="1"/>
          </p:cNvSpPr>
          <p:nvPr>
            <p:ph idx="1"/>
          </p:nvPr>
        </p:nvSpPr>
        <p:spPr/>
        <p:txBody>
          <a:bodyPr>
            <a:normAutofit lnSpcReduction="10000"/>
          </a:bodyPr>
          <a:lstStyle/>
          <a:p>
            <a:r>
              <a:rPr lang="en-IN" dirty="0"/>
              <a:t>Ubiquity of resistive sensors</a:t>
            </a:r>
          </a:p>
          <a:p>
            <a:pPr lvl="1"/>
            <a:r>
              <a:rPr lang="en-IN" dirty="0"/>
              <a:t>Displacement</a:t>
            </a:r>
          </a:p>
          <a:p>
            <a:pPr lvl="1"/>
            <a:r>
              <a:rPr lang="en-IN" dirty="0"/>
              <a:t>Pressure</a:t>
            </a:r>
          </a:p>
          <a:p>
            <a:pPr lvl="1"/>
            <a:r>
              <a:rPr lang="en-IN" dirty="0"/>
              <a:t>Temperature</a:t>
            </a:r>
          </a:p>
          <a:p>
            <a:pPr lvl="1"/>
            <a:r>
              <a:rPr lang="en-IN" dirty="0"/>
              <a:t>Humidity</a:t>
            </a:r>
          </a:p>
          <a:p>
            <a:pPr lvl="1"/>
            <a:r>
              <a:rPr lang="en-IN" dirty="0"/>
              <a:t>Force</a:t>
            </a:r>
          </a:p>
          <a:p>
            <a:pPr lvl="1"/>
            <a:r>
              <a:rPr lang="en-IN" dirty="0"/>
              <a:t>Flow</a:t>
            </a:r>
          </a:p>
          <a:p>
            <a:r>
              <a:rPr lang="en-IN" dirty="0"/>
              <a:t>Bridge configurations</a:t>
            </a:r>
          </a:p>
          <a:p>
            <a:r>
              <a:rPr lang="en-IN" dirty="0"/>
              <a:t>Non-linearity</a:t>
            </a:r>
          </a:p>
          <a:p>
            <a:r>
              <a:rPr lang="en-IN" dirty="0"/>
              <a:t>Bridge sensitivity</a:t>
            </a:r>
          </a:p>
        </p:txBody>
      </p:sp>
      <p:pic>
        <p:nvPicPr>
          <p:cNvPr id="4" name="Picture 3"/>
          <p:cNvPicPr>
            <a:picLocks noChangeAspect="1"/>
          </p:cNvPicPr>
          <p:nvPr/>
        </p:nvPicPr>
        <p:blipFill>
          <a:blip r:embed="rId2"/>
          <a:stretch>
            <a:fillRect/>
          </a:stretch>
        </p:blipFill>
        <p:spPr>
          <a:xfrm>
            <a:off x="6079327" y="511897"/>
            <a:ext cx="4935796" cy="2039793"/>
          </a:xfrm>
          <a:prstGeom prst="rect">
            <a:avLst/>
          </a:prstGeom>
        </p:spPr>
      </p:pic>
      <p:pic>
        <p:nvPicPr>
          <p:cNvPr id="5" name="Picture 4"/>
          <p:cNvPicPr>
            <a:picLocks noChangeAspect="1"/>
          </p:cNvPicPr>
          <p:nvPr/>
        </p:nvPicPr>
        <p:blipFill>
          <a:blip r:embed="rId3"/>
          <a:stretch>
            <a:fillRect/>
          </a:stretch>
        </p:blipFill>
        <p:spPr>
          <a:xfrm>
            <a:off x="5740651" y="3277755"/>
            <a:ext cx="5613149" cy="3277354"/>
          </a:xfrm>
          <a:prstGeom prst="rect">
            <a:avLst/>
          </a:prstGeom>
        </p:spPr>
      </p:pic>
    </p:spTree>
    <p:extLst>
      <p:ext uri="{BB962C8B-B14F-4D97-AF65-F5344CB8AC3E}">
        <p14:creationId xmlns:p14="http://schemas.microsoft.com/office/powerpoint/2010/main" val="388476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Bridge Circuits	</a:t>
            </a:r>
          </a:p>
        </p:txBody>
      </p:sp>
      <p:pic>
        <p:nvPicPr>
          <p:cNvPr id="5" name="Picture 4"/>
          <p:cNvPicPr>
            <a:picLocks noChangeAspect="1"/>
          </p:cNvPicPr>
          <p:nvPr/>
        </p:nvPicPr>
        <p:blipFill>
          <a:blip r:embed="rId2"/>
          <a:stretch>
            <a:fillRect/>
          </a:stretch>
        </p:blipFill>
        <p:spPr>
          <a:xfrm>
            <a:off x="388339" y="1690688"/>
            <a:ext cx="5178582" cy="3467477"/>
          </a:xfrm>
          <a:prstGeom prst="rect">
            <a:avLst/>
          </a:prstGeom>
        </p:spPr>
      </p:pic>
      <p:pic>
        <p:nvPicPr>
          <p:cNvPr id="6" name="Picture 5"/>
          <p:cNvPicPr>
            <a:picLocks noChangeAspect="1"/>
          </p:cNvPicPr>
          <p:nvPr/>
        </p:nvPicPr>
        <p:blipFill>
          <a:blip r:embed="rId3"/>
          <a:stretch>
            <a:fillRect/>
          </a:stretch>
        </p:blipFill>
        <p:spPr>
          <a:xfrm>
            <a:off x="5668224" y="1690688"/>
            <a:ext cx="5685576" cy="3666653"/>
          </a:xfrm>
          <a:prstGeom prst="rect">
            <a:avLst/>
          </a:prstGeom>
        </p:spPr>
      </p:pic>
    </p:spTree>
    <p:extLst>
      <p:ext uri="{BB962C8B-B14F-4D97-AF65-F5344CB8AC3E}">
        <p14:creationId xmlns:p14="http://schemas.microsoft.com/office/powerpoint/2010/main" val="43413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Bridge Compensation</a:t>
            </a:r>
          </a:p>
        </p:txBody>
      </p:sp>
      <p:pic>
        <p:nvPicPr>
          <p:cNvPr id="4" name="Picture 3"/>
          <p:cNvPicPr>
            <a:picLocks noChangeAspect="1"/>
          </p:cNvPicPr>
          <p:nvPr/>
        </p:nvPicPr>
        <p:blipFill>
          <a:blip r:embed="rId2"/>
          <a:stretch>
            <a:fillRect/>
          </a:stretch>
        </p:blipFill>
        <p:spPr>
          <a:xfrm>
            <a:off x="6539346" y="0"/>
            <a:ext cx="5140036" cy="6515655"/>
          </a:xfrm>
          <a:prstGeom prst="rect">
            <a:avLst/>
          </a:prstGeom>
        </p:spPr>
      </p:pic>
      <p:pic>
        <p:nvPicPr>
          <p:cNvPr id="5" name="Picture 4"/>
          <p:cNvPicPr>
            <a:picLocks noChangeAspect="1"/>
          </p:cNvPicPr>
          <p:nvPr/>
        </p:nvPicPr>
        <p:blipFill>
          <a:blip r:embed="rId3"/>
          <a:stretch>
            <a:fillRect/>
          </a:stretch>
        </p:blipFill>
        <p:spPr>
          <a:xfrm>
            <a:off x="528188" y="1558087"/>
            <a:ext cx="5685576" cy="4517679"/>
          </a:xfrm>
          <a:prstGeom prst="rect">
            <a:avLst/>
          </a:prstGeom>
        </p:spPr>
      </p:pic>
    </p:spTree>
    <p:extLst>
      <p:ext uri="{BB962C8B-B14F-4D97-AF65-F5344CB8AC3E}">
        <p14:creationId xmlns:p14="http://schemas.microsoft.com/office/powerpoint/2010/main" val="200094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Operational Amplifier</a:t>
            </a:r>
          </a:p>
        </p:txBody>
      </p:sp>
      <p:sp>
        <p:nvSpPr>
          <p:cNvPr id="3" name="Content Placeholder 2"/>
          <p:cNvSpPr>
            <a:spLocks noGrp="1"/>
          </p:cNvSpPr>
          <p:nvPr>
            <p:ph idx="1"/>
          </p:nvPr>
        </p:nvSpPr>
        <p:spPr/>
        <p:txBody>
          <a:bodyPr>
            <a:normAutofit/>
          </a:bodyPr>
          <a:lstStyle/>
          <a:p>
            <a:r>
              <a:rPr lang="en-IN" dirty="0"/>
              <a:t>Signal conditioning</a:t>
            </a:r>
          </a:p>
          <a:p>
            <a:pPr lvl="1"/>
            <a:r>
              <a:rPr lang="en-IN" dirty="0"/>
              <a:t>Amplification</a:t>
            </a:r>
          </a:p>
          <a:p>
            <a:pPr lvl="1"/>
            <a:r>
              <a:rPr lang="en-IN" dirty="0"/>
              <a:t>Filtering</a:t>
            </a:r>
          </a:p>
          <a:p>
            <a:pPr lvl="1"/>
            <a:r>
              <a:rPr lang="en-IN" dirty="0"/>
              <a:t>Linearization </a:t>
            </a:r>
          </a:p>
          <a:p>
            <a:r>
              <a:rPr lang="en-IN" dirty="0"/>
              <a:t>Op-amp parameters</a:t>
            </a:r>
          </a:p>
          <a:p>
            <a:pPr lvl="1"/>
            <a:r>
              <a:rPr lang="en-IN" dirty="0"/>
              <a:t>Open-Loop Voltage Gain, Slew rate, input offset voltage, input bias current, input offset current, output offset voltage Common Mode Rejection Ratio (CMMR), power supply rejection ratio (PSRR), differential input impedance, output impedance, average temperature coefficient of input offset current, average temperature coefficient of input offset voltage, output short circuit current, etc.</a:t>
            </a:r>
          </a:p>
        </p:txBody>
      </p:sp>
    </p:spTree>
    <p:extLst>
      <p:ext uri="{BB962C8B-B14F-4D97-AF65-F5344CB8AC3E}">
        <p14:creationId xmlns:p14="http://schemas.microsoft.com/office/powerpoint/2010/main" val="3488407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Amplifiers</a:t>
            </a:r>
          </a:p>
        </p:txBody>
      </p:sp>
      <p:sp>
        <p:nvSpPr>
          <p:cNvPr id="3" name="Content Placeholder 2"/>
          <p:cNvSpPr>
            <a:spLocks noGrp="1"/>
          </p:cNvSpPr>
          <p:nvPr>
            <p:ph idx="1"/>
          </p:nvPr>
        </p:nvSpPr>
        <p:spPr>
          <a:xfrm>
            <a:off x="838200" y="1825625"/>
            <a:ext cx="10515600" cy="4741430"/>
          </a:xfrm>
        </p:spPr>
        <p:txBody>
          <a:bodyPr>
            <a:normAutofit fontScale="92500" lnSpcReduction="20000"/>
          </a:bodyPr>
          <a:lstStyle/>
          <a:p>
            <a:r>
              <a:rPr lang="en-IN" dirty="0"/>
              <a:t>Non-inverting amplifier</a:t>
            </a:r>
          </a:p>
          <a:p>
            <a:pPr lvl="1"/>
            <a:r>
              <a:rPr lang="en-IN" dirty="0"/>
              <a:t>Non-ideal open loop gain</a:t>
            </a:r>
          </a:p>
          <a:p>
            <a:endParaRPr lang="en-IN" dirty="0"/>
          </a:p>
          <a:p>
            <a:r>
              <a:rPr lang="en-IN" dirty="0"/>
              <a:t>Inverting amplifier</a:t>
            </a:r>
          </a:p>
          <a:p>
            <a:pPr marL="0" indent="0">
              <a:buNone/>
            </a:pPr>
            <a:endParaRPr lang="en-IN" dirty="0"/>
          </a:p>
          <a:p>
            <a:r>
              <a:rPr lang="en-IN" dirty="0"/>
              <a:t>Integrator</a:t>
            </a:r>
          </a:p>
          <a:p>
            <a:pPr lvl="1"/>
            <a:r>
              <a:rPr lang="en-IN" dirty="0"/>
              <a:t>Input signal time period </a:t>
            </a:r>
          </a:p>
          <a:p>
            <a:pPr lvl="1"/>
            <a:r>
              <a:rPr lang="en-IN" dirty="0"/>
              <a:t>Time-constant</a:t>
            </a:r>
          </a:p>
          <a:p>
            <a:endParaRPr lang="en-IN" dirty="0"/>
          </a:p>
          <a:p>
            <a:endParaRPr lang="en-IN" dirty="0"/>
          </a:p>
          <a:p>
            <a:r>
              <a:rPr lang="en-IN" dirty="0"/>
              <a:t>Differentiator </a:t>
            </a:r>
          </a:p>
          <a:p>
            <a:pPr marL="0" indent="0">
              <a:buNone/>
            </a:pPr>
            <a:r>
              <a:rPr lang="en-IN" dirty="0"/>
              <a:t> </a:t>
            </a:r>
          </a:p>
          <a:p>
            <a:endParaRPr lang="en-IN" dirty="0"/>
          </a:p>
          <a:p>
            <a:endParaRPr lang="en-IN" dirty="0"/>
          </a:p>
        </p:txBody>
      </p:sp>
      <p:pic>
        <p:nvPicPr>
          <p:cNvPr id="4" name="Picture 3"/>
          <p:cNvPicPr>
            <a:picLocks noChangeAspect="1"/>
          </p:cNvPicPr>
          <p:nvPr/>
        </p:nvPicPr>
        <p:blipFill>
          <a:blip r:embed="rId2"/>
          <a:stretch>
            <a:fillRect/>
          </a:stretch>
        </p:blipFill>
        <p:spPr>
          <a:xfrm>
            <a:off x="5541269" y="1825625"/>
            <a:ext cx="1774479" cy="1113576"/>
          </a:xfrm>
          <a:prstGeom prst="rect">
            <a:avLst/>
          </a:prstGeom>
        </p:spPr>
      </p:pic>
      <p:pic>
        <p:nvPicPr>
          <p:cNvPr id="5" name="Picture 4"/>
          <p:cNvPicPr>
            <a:picLocks noChangeAspect="1"/>
          </p:cNvPicPr>
          <p:nvPr/>
        </p:nvPicPr>
        <p:blipFill>
          <a:blip r:embed="rId3"/>
          <a:stretch>
            <a:fillRect/>
          </a:stretch>
        </p:blipFill>
        <p:spPr>
          <a:xfrm>
            <a:off x="8022057" y="2119862"/>
            <a:ext cx="941560" cy="525101"/>
          </a:xfrm>
          <a:prstGeom prst="rect">
            <a:avLst/>
          </a:prstGeom>
        </p:spPr>
      </p:pic>
      <p:pic>
        <p:nvPicPr>
          <p:cNvPr id="6" name="Picture 5"/>
          <p:cNvPicPr>
            <a:picLocks noChangeAspect="1"/>
          </p:cNvPicPr>
          <p:nvPr/>
        </p:nvPicPr>
        <p:blipFill>
          <a:blip r:embed="rId4"/>
          <a:stretch>
            <a:fillRect/>
          </a:stretch>
        </p:blipFill>
        <p:spPr>
          <a:xfrm>
            <a:off x="7646474" y="2644963"/>
            <a:ext cx="3078178" cy="416459"/>
          </a:xfrm>
          <a:prstGeom prst="rect">
            <a:avLst/>
          </a:prstGeom>
        </p:spPr>
      </p:pic>
      <p:pic>
        <p:nvPicPr>
          <p:cNvPr id="7" name="Picture 6"/>
          <p:cNvPicPr>
            <a:picLocks noChangeAspect="1"/>
          </p:cNvPicPr>
          <p:nvPr/>
        </p:nvPicPr>
        <p:blipFill>
          <a:blip r:embed="rId5"/>
          <a:stretch>
            <a:fillRect/>
          </a:stretch>
        </p:blipFill>
        <p:spPr>
          <a:xfrm>
            <a:off x="4482356" y="2978643"/>
            <a:ext cx="2534970" cy="724277"/>
          </a:xfrm>
          <a:prstGeom prst="rect">
            <a:avLst/>
          </a:prstGeom>
        </p:spPr>
      </p:pic>
      <p:pic>
        <p:nvPicPr>
          <p:cNvPr id="8" name="Picture 7"/>
          <p:cNvPicPr>
            <a:picLocks noChangeAspect="1"/>
          </p:cNvPicPr>
          <p:nvPr/>
        </p:nvPicPr>
        <p:blipFill>
          <a:blip r:embed="rId6"/>
          <a:stretch>
            <a:fillRect/>
          </a:stretch>
        </p:blipFill>
        <p:spPr>
          <a:xfrm>
            <a:off x="5063905" y="3869978"/>
            <a:ext cx="2064190" cy="1176950"/>
          </a:xfrm>
          <a:prstGeom prst="rect">
            <a:avLst/>
          </a:prstGeom>
        </p:spPr>
      </p:pic>
      <p:pic>
        <p:nvPicPr>
          <p:cNvPr id="9" name="Picture 8"/>
          <p:cNvPicPr>
            <a:picLocks noChangeAspect="1"/>
          </p:cNvPicPr>
          <p:nvPr/>
        </p:nvPicPr>
        <p:blipFill>
          <a:blip r:embed="rId7"/>
          <a:stretch>
            <a:fillRect/>
          </a:stretch>
        </p:blipFill>
        <p:spPr>
          <a:xfrm>
            <a:off x="4031810" y="5259257"/>
            <a:ext cx="2064190" cy="1095469"/>
          </a:xfrm>
          <a:prstGeom prst="rect">
            <a:avLst/>
          </a:prstGeom>
        </p:spPr>
      </p:pic>
    </p:spTree>
    <p:extLst>
      <p:ext uri="{BB962C8B-B14F-4D97-AF65-F5344CB8AC3E}">
        <p14:creationId xmlns:p14="http://schemas.microsoft.com/office/powerpoint/2010/main" val="529861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C254F2E41DBC488C025C4D98787C86" ma:contentTypeVersion="7" ma:contentTypeDescription="Create a new document." ma:contentTypeScope="" ma:versionID="525aa2036c5689cfed1e2f8327105864">
  <xsd:schema xmlns:xsd="http://www.w3.org/2001/XMLSchema" xmlns:xs="http://www.w3.org/2001/XMLSchema" xmlns:p="http://schemas.microsoft.com/office/2006/metadata/properties" xmlns:ns2="7efb8072-09d0-47f8-971e-b6745749109e" xmlns:ns3="7bcc3279-a720-443f-b69e-ed81f05b9333" targetNamespace="http://schemas.microsoft.com/office/2006/metadata/properties" ma:root="true" ma:fieldsID="01dc804126188a96ec20827fc0fd31a9" ns2:_="" ns3:_="">
    <xsd:import namespace="7efb8072-09d0-47f8-971e-b6745749109e"/>
    <xsd:import namespace="7bcc3279-a720-443f-b69e-ed81f05b933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fb8072-09d0-47f8-971e-b674574910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cc3279-a720-443f-b69e-ed81f05b933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9AFA96-B529-4C75-BF0A-5B78B87F655E}">
  <ds:schemaRefs>
    <ds:schemaRef ds:uri="http://schemas.microsoft.com/sharepoint/v3/contenttype/forms"/>
  </ds:schemaRefs>
</ds:datastoreItem>
</file>

<file path=customXml/itemProps2.xml><?xml version="1.0" encoding="utf-8"?>
<ds:datastoreItem xmlns:ds="http://schemas.openxmlformats.org/officeDocument/2006/customXml" ds:itemID="{45D08373-4DCF-4591-AFB4-091781ADD29D}"/>
</file>

<file path=customXml/itemProps3.xml><?xml version="1.0" encoding="utf-8"?>
<ds:datastoreItem xmlns:ds="http://schemas.openxmlformats.org/officeDocument/2006/customXml" ds:itemID="{A97A3919-C918-4219-947B-C1E39A289326}">
  <ds:schemaRefs>
    <ds:schemaRef ds:uri="http://purl.org/dc/elements/1.1/"/>
    <ds:schemaRef ds:uri="http://schemas.microsoft.com/office/infopath/2007/PartnerControls"/>
    <ds:schemaRef ds:uri="http://schemas.openxmlformats.org/package/2006/metadata/core-properties"/>
    <ds:schemaRef ds:uri="http://www.w3.org/XML/1998/namespace"/>
    <ds:schemaRef ds:uri="http://schemas.microsoft.com/office/2006/metadata/properties"/>
    <ds:schemaRef ds:uri="http://schemas.microsoft.com/office/2006/documentManagement/types"/>
    <ds:schemaRef ds:uri="f7df899a-66db-4ea2-bfe3-097b320f1205"/>
    <ds:schemaRef ds:uri="2077d26b-e49a-42cf-8601-88dab9c679c9"/>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2404</TotalTime>
  <Words>292</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RA 505 Robot Sensing and Vision  Lecture 38 </vt:lpstr>
      <vt:lpstr>Analog-to-Digital Convertor: Ramp technique</vt:lpstr>
      <vt:lpstr>Analog-to-Digital Convertor: Dual-slope</vt:lpstr>
      <vt:lpstr>A/D Signal-to-noise ratio </vt:lpstr>
      <vt:lpstr>Bridge Circuits </vt:lpstr>
      <vt:lpstr>Bridge Circuits </vt:lpstr>
      <vt:lpstr>Bridge Compensation</vt:lpstr>
      <vt:lpstr>Operational Amplifier</vt:lpstr>
      <vt:lpstr>Amplifiers</vt:lpstr>
      <vt:lpstr>Amplifier</vt:lpstr>
      <vt:lpstr>Two-OpAmp Instrumentation amplifier</vt:lpstr>
      <vt:lpstr>Amplifier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Speckle Metrology QIP Sponsored Online Short Term Course on Photonics and Photovoltaics: Devices, Circuits, and Metrology December 21, 2020</dc:title>
  <dc:creator>Rishikesh Kulkarni</dc:creator>
  <cp:lastModifiedBy>Rishikesh</cp:lastModifiedBy>
  <cp:revision>276</cp:revision>
  <dcterms:created xsi:type="dcterms:W3CDTF">2020-12-15T11:13:01Z</dcterms:created>
  <dcterms:modified xsi:type="dcterms:W3CDTF">2022-04-28T06:26:04Z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0x010100A0C254F2E41DBC488C025C4D98787C86</vt:lpwstr>
  </property>
</Properties>
</file>