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340"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ikesh Kulkarni" initials="RK" lastIdx="1" clrIdx="0">
    <p:extLst>
      <p:ext uri="{19B8F6BF-5375-455C-9EA6-DF929625EA0E}">
        <p15:presenceInfo xmlns:p15="http://schemas.microsoft.com/office/powerpoint/2012/main" userId="974a291365d85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76833" autoAdjust="0"/>
  </p:normalViewPr>
  <p:slideViewPr>
    <p:cSldViewPr snapToGrid="0">
      <p:cViewPr varScale="1">
        <p:scale>
          <a:sx n="114" d="100"/>
          <a:sy n="114" d="100"/>
        </p:scale>
        <p:origin x="47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kesh" userId="f0f95b06-bc35-4a6c-b5da-9608cb597900" providerId="ADAL" clId="{CDFB48E7-CF44-44E0-811E-B0FA2ACFB7ED}"/>
    <pc:docChg chg="addSld delSld modSld">
      <pc:chgData name="Rishikesh" userId="f0f95b06-bc35-4a6c-b5da-9608cb597900" providerId="ADAL" clId="{CDFB48E7-CF44-44E0-811E-B0FA2ACFB7ED}" dt="2022-04-28T06:25:54.846" v="9"/>
      <pc:docMkLst>
        <pc:docMk/>
      </pc:docMkLst>
      <pc:sldChg chg="modSp">
        <pc:chgData name="Rishikesh" userId="f0f95b06-bc35-4a6c-b5da-9608cb597900" providerId="ADAL" clId="{CDFB48E7-CF44-44E0-811E-B0FA2ACFB7ED}" dt="2022-04-28T06:25:08.109" v="0" actId="20577"/>
        <pc:sldMkLst>
          <pc:docMk/>
          <pc:sldMk cId="2109263895" sldId="340"/>
        </pc:sldMkLst>
        <pc:spChg chg="mod">
          <ac:chgData name="Rishikesh" userId="f0f95b06-bc35-4a6c-b5da-9608cb597900" providerId="ADAL" clId="{CDFB48E7-CF44-44E0-811E-B0FA2ACFB7ED}" dt="2022-04-28T06:25:08.109" v="0" actId="20577"/>
          <ac:spMkLst>
            <pc:docMk/>
            <pc:sldMk cId="2109263895" sldId="340"/>
            <ac:spMk id="2" creationId="{00000000-0000-0000-0000-000000000000}"/>
          </ac:spMkLst>
        </pc:spChg>
      </pc:sldChg>
      <pc:sldChg chg="del">
        <pc:chgData name="Rishikesh" userId="f0f95b06-bc35-4a6c-b5da-9608cb597900" providerId="ADAL" clId="{CDFB48E7-CF44-44E0-811E-B0FA2ACFB7ED}" dt="2022-04-28T06:25:09.829" v="1" actId="2696"/>
        <pc:sldMkLst>
          <pc:docMk/>
          <pc:sldMk cId="640792552" sldId="354"/>
        </pc:sldMkLst>
      </pc:sldChg>
      <pc:sldChg chg="del">
        <pc:chgData name="Rishikesh" userId="f0f95b06-bc35-4a6c-b5da-9608cb597900" providerId="ADAL" clId="{CDFB48E7-CF44-44E0-811E-B0FA2ACFB7ED}" dt="2022-04-28T06:25:10.030" v="2" actId="2696"/>
        <pc:sldMkLst>
          <pc:docMk/>
          <pc:sldMk cId="3541373214" sldId="355"/>
        </pc:sldMkLst>
      </pc:sldChg>
      <pc:sldChg chg="del">
        <pc:chgData name="Rishikesh" userId="f0f95b06-bc35-4a6c-b5da-9608cb597900" providerId="ADAL" clId="{CDFB48E7-CF44-44E0-811E-B0FA2ACFB7ED}" dt="2022-04-28T06:25:10.192" v="3" actId="2696"/>
        <pc:sldMkLst>
          <pc:docMk/>
          <pc:sldMk cId="3979119444" sldId="356"/>
        </pc:sldMkLst>
      </pc:sldChg>
      <pc:sldChg chg="del">
        <pc:chgData name="Rishikesh" userId="f0f95b06-bc35-4a6c-b5da-9608cb597900" providerId="ADAL" clId="{CDFB48E7-CF44-44E0-811E-B0FA2ACFB7ED}" dt="2022-04-28T06:25:10.362" v="4" actId="2696"/>
        <pc:sldMkLst>
          <pc:docMk/>
          <pc:sldMk cId="674964968" sldId="357"/>
        </pc:sldMkLst>
      </pc:sldChg>
      <pc:sldChg chg="del">
        <pc:chgData name="Rishikesh" userId="f0f95b06-bc35-4a6c-b5da-9608cb597900" providerId="ADAL" clId="{CDFB48E7-CF44-44E0-811E-B0FA2ACFB7ED}" dt="2022-04-28T06:25:10.731" v="5" actId="2696"/>
        <pc:sldMkLst>
          <pc:docMk/>
          <pc:sldMk cId="831794447" sldId="358"/>
        </pc:sldMkLst>
      </pc:sldChg>
      <pc:sldChg chg="del">
        <pc:chgData name="Rishikesh" userId="f0f95b06-bc35-4a6c-b5da-9608cb597900" providerId="ADAL" clId="{CDFB48E7-CF44-44E0-811E-B0FA2ACFB7ED}" dt="2022-04-28T06:25:14.242" v="6" actId="2696"/>
        <pc:sldMkLst>
          <pc:docMk/>
          <pc:sldMk cId="1148140494" sldId="359"/>
        </pc:sldMkLst>
      </pc:sldChg>
      <pc:sldChg chg="del">
        <pc:chgData name="Rishikesh" userId="f0f95b06-bc35-4a6c-b5da-9608cb597900" providerId="ADAL" clId="{CDFB48E7-CF44-44E0-811E-B0FA2ACFB7ED}" dt="2022-04-28T06:25:15.376" v="7" actId="2696"/>
        <pc:sldMkLst>
          <pc:docMk/>
          <pc:sldMk cId="296245234" sldId="360"/>
        </pc:sldMkLst>
      </pc:sldChg>
      <pc:sldChg chg="del">
        <pc:chgData name="Rishikesh" userId="f0f95b06-bc35-4a6c-b5da-9608cb597900" providerId="ADAL" clId="{CDFB48E7-CF44-44E0-811E-B0FA2ACFB7ED}" dt="2022-04-28T06:25:17.252" v="8" actId="2696"/>
        <pc:sldMkLst>
          <pc:docMk/>
          <pc:sldMk cId="3453917529" sldId="363"/>
        </pc:sldMkLst>
      </pc:sldChg>
      <pc:sldChg chg="add">
        <pc:chgData name="Rishikesh" userId="f0f95b06-bc35-4a6c-b5da-9608cb597900" providerId="ADAL" clId="{CDFB48E7-CF44-44E0-811E-B0FA2ACFB7ED}" dt="2022-04-28T06:25:54.846" v="9"/>
        <pc:sldMkLst>
          <pc:docMk/>
          <pc:sldMk cId="2000945323" sldId="370"/>
        </pc:sldMkLst>
      </pc:sldChg>
      <pc:sldChg chg="add">
        <pc:chgData name="Rishikesh" userId="f0f95b06-bc35-4a6c-b5da-9608cb597900" providerId="ADAL" clId="{CDFB48E7-CF44-44E0-811E-B0FA2ACFB7ED}" dt="2022-04-28T06:25:54.846" v="9"/>
        <pc:sldMkLst>
          <pc:docMk/>
          <pc:sldMk cId="3488407040" sldId="371"/>
        </pc:sldMkLst>
      </pc:sldChg>
      <pc:sldChg chg="add">
        <pc:chgData name="Rishikesh" userId="f0f95b06-bc35-4a6c-b5da-9608cb597900" providerId="ADAL" clId="{CDFB48E7-CF44-44E0-811E-B0FA2ACFB7ED}" dt="2022-04-28T06:25:54.846" v="9"/>
        <pc:sldMkLst>
          <pc:docMk/>
          <pc:sldMk cId="529861026" sldId="372"/>
        </pc:sldMkLst>
      </pc:sldChg>
      <pc:sldChg chg="add">
        <pc:chgData name="Rishikesh" userId="f0f95b06-bc35-4a6c-b5da-9608cb597900" providerId="ADAL" clId="{CDFB48E7-CF44-44E0-811E-B0FA2ACFB7ED}" dt="2022-04-28T06:25:54.846" v="9"/>
        <pc:sldMkLst>
          <pc:docMk/>
          <pc:sldMk cId="2887081253" sldId="373"/>
        </pc:sldMkLst>
      </pc:sldChg>
      <pc:sldChg chg="add">
        <pc:chgData name="Rishikesh" userId="f0f95b06-bc35-4a6c-b5da-9608cb597900" providerId="ADAL" clId="{CDFB48E7-CF44-44E0-811E-B0FA2ACFB7ED}" dt="2022-04-28T06:25:54.846" v="9"/>
        <pc:sldMkLst>
          <pc:docMk/>
          <pc:sldMk cId="874022177" sldId="374"/>
        </pc:sldMkLst>
      </pc:sldChg>
      <pc:sldChg chg="add">
        <pc:chgData name="Rishikesh" userId="f0f95b06-bc35-4a6c-b5da-9608cb597900" providerId="ADAL" clId="{CDFB48E7-CF44-44E0-811E-B0FA2ACFB7ED}" dt="2022-04-28T06:25:54.846" v="9"/>
        <pc:sldMkLst>
          <pc:docMk/>
          <pc:sldMk cId="1048410746" sldId="375"/>
        </pc:sldMkLst>
      </pc:sldChg>
    </pc:docChg>
  </pc:docChgLst>
  <pc:docChgLst>
    <pc:chgData name="Rishikesh" userId="f0f95b06-bc35-4a6c-b5da-9608cb597900" providerId="ADAL" clId="{5ED597FD-25BD-415A-BEF3-024CF33ADD1E}"/>
    <pc:docChg chg="addSld delSld modSld">
      <pc:chgData name="Rishikesh" userId="f0f95b06-bc35-4a6c-b5da-9608cb597900" providerId="ADAL" clId="{5ED597FD-25BD-415A-BEF3-024CF33ADD1E}" dt="2022-04-29T11:21:09.686" v="8" actId="20577"/>
      <pc:docMkLst>
        <pc:docMk/>
      </pc:docMkLst>
      <pc:sldChg chg="modSp">
        <pc:chgData name="Rishikesh" userId="f0f95b06-bc35-4a6c-b5da-9608cb597900" providerId="ADAL" clId="{5ED597FD-25BD-415A-BEF3-024CF33ADD1E}" dt="2022-04-29T11:21:09.686" v="8" actId="20577"/>
        <pc:sldMkLst>
          <pc:docMk/>
          <pc:sldMk cId="2109263895" sldId="340"/>
        </pc:sldMkLst>
        <pc:spChg chg="mod">
          <ac:chgData name="Rishikesh" userId="f0f95b06-bc35-4a6c-b5da-9608cb597900" providerId="ADAL" clId="{5ED597FD-25BD-415A-BEF3-024CF33ADD1E}" dt="2022-04-29T11:21:09.686" v="8" actId="20577"/>
          <ac:spMkLst>
            <pc:docMk/>
            <pc:sldMk cId="2109263895" sldId="340"/>
            <ac:spMk id="2" creationId="{00000000-0000-0000-0000-000000000000}"/>
          </ac:spMkLst>
        </pc:spChg>
      </pc:sldChg>
      <pc:sldChg chg="del">
        <pc:chgData name="Rishikesh" userId="f0f95b06-bc35-4a6c-b5da-9608cb597900" providerId="ADAL" clId="{5ED597FD-25BD-415A-BEF3-024CF33ADD1E}" dt="2022-04-29T11:20:58.085" v="0" actId="2696"/>
        <pc:sldMkLst>
          <pc:docMk/>
          <pc:sldMk cId="3430979184" sldId="361"/>
        </pc:sldMkLst>
      </pc:sldChg>
      <pc:sldChg chg="del">
        <pc:chgData name="Rishikesh" userId="f0f95b06-bc35-4a6c-b5da-9608cb597900" providerId="ADAL" clId="{5ED597FD-25BD-415A-BEF3-024CF33ADD1E}" dt="2022-04-29T11:20:58.269" v="1" actId="2696"/>
        <pc:sldMkLst>
          <pc:docMk/>
          <pc:sldMk cId="62793321" sldId="362"/>
        </pc:sldMkLst>
      </pc:sldChg>
      <pc:sldChg chg="del">
        <pc:chgData name="Rishikesh" userId="f0f95b06-bc35-4a6c-b5da-9608cb597900" providerId="ADAL" clId="{5ED597FD-25BD-415A-BEF3-024CF33ADD1E}" dt="2022-04-29T11:20:58.455" v="2" actId="2696"/>
        <pc:sldMkLst>
          <pc:docMk/>
          <pc:sldMk cId="1005831191" sldId="365"/>
        </pc:sldMkLst>
      </pc:sldChg>
      <pc:sldChg chg="del">
        <pc:chgData name="Rishikesh" userId="f0f95b06-bc35-4a6c-b5da-9608cb597900" providerId="ADAL" clId="{5ED597FD-25BD-415A-BEF3-024CF33ADD1E}" dt="2022-04-29T11:20:58.609" v="3" actId="2696"/>
        <pc:sldMkLst>
          <pc:docMk/>
          <pc:sldMk cId="3884763696" sldId="368"/>
        </pc:sldMkLst>
      </pc:sldChg>
      <pc:sldChg chg="del">
        <pc:chgData name="Rishikesh" userId="f0f95b06-bc35-4a6c-b5da-9608cb597900" providerId="ADAL" clId="{5ED597FD-25BD-415A-BEF3-024CF33ADD1E}" dt="2022-04-29T11:20:59.813" v="4" actId="2696"/>
        <pc:sldMkLst>
          <pc:docMk/>
          <pc:sldMk cId="434137205" sldId="369"/>
        </pc:sldMkLst>
      </pc:sldChg>
      <pc:sldChg chg="del">
        <pc:chgData name="Rishikesh" userId="f0f95b06-bc35-4a6c-b5da-9608cb597900" providerId="ADAL" clId="{5ED597FD-25BD-415A-BEF3-024CF33ADD1E}" dt="2022-04-29T11:21:00.577" v="5" actId="2696"/>
        <pc:sldMkLst>
          <pc:docMk/>
          <pc:sldMk cId="2000945323" sldId="370"/>
        </pc:sldMkLst>
      </pc:sldChg>
      <pc:sldChg chg="add">
        <pc:chgData name="Rishikesh" userId="f0f95b06-bc35-4a6c-b5da-9608cb597900" providerId="ADAL" clId="{5ED597FD-25BD-415A-BEF3-024CF33ADD1E}" dt="2022-04-29T11:21:05.095" v="6"/>
        <pc:sldMkLst>
          <pc:docMk/>
          <pc:sldMk cId="4248631626" sldId="376"/>
        </pc:sldMkLst>
      </pc:sldChg>
      <pc:sldChg chg="add">
        <pc:chgData name="Rishikesh" userId="f0f95b06-bc35-4a6c-b5da-9608cb597900" providerId="ADAL" clId="{5ED597FD-25BD-415A-BEF3-024CF33ADD1E}" dt="2022-04-29T11:21:05.095" v="6"/>
        <pc:sldMkLst>
          <pc:docMk/>
          <pc:sldMk cId="160007258" sldId="377"/>
        </pc:sldMkLst>
      </pc:sldChg>
      <pc:sldChg chg="add">
        <pc:chgData name="Rishikesh" userId="f0f95b06-bc35-4a6c-b5da-9608cb597900" providerId="ADAL" clId="{5ED597FD-25BD-415A-BEF3-024CF33ADD1E}" dt="2022-04-29T11:21:05.095" v="6"/>
        <pc:sldMkLst>
          <pc:docMk/>
          <pc:sldMk cId="1656472314" sldId="378"/>
        </pc:sldMkLst>
      </pc:sldChg>
      <pc:sldChg chg="add">
        <pc:chgData name="Rishikesh" userId="f0f95b06-bc35-4a6c-b5da-9608cb597900" providerId="ADAL" clId="{5ED597FD-25BD-415A-BEF3-024CF33ADD1E}" dt="2022-04-29T11:21:05.095" v="6"/>
        <pc:sldMkLst>
          <pc:docMk/>
          <pc:sldMk cId="1129168158" sldId="379"/>
        </pc:sldMkLst>
      </pc:sldChg>
      <pc:sldChg chg="add">
        <pc:chgData name="Rishikesh" userId="f0f95b06-bc35-4a6c-b5da-9608cb597900" providerId="ADAL" clId="{5ED597FD-25BD-415A-BEF3-024CF33ADD1E}" dt="2022-04-29T11:21:05.095" v="6"/>
        <pc:sldMkLst>
          <pc:docMk/>
          <pc:sldMk cId="2578535889" sldId="380"/>
        </pc:sldMkLst>
      </pc:sldChg>
      <pc:sldChg chg="add">
        <pc:chgData name="Rishikesh" userId="f0f95b06-bc35-4a6c-b5da-9608cb597900" providerId="ADAL" clId="{5ED597FD-25BD-415A-BEF3-024CF33ADD1E}" dt="2022-04-29T11:21:05.095" v="6"/>
        <pc:sldMkLst>
          <pc:docMk/>
          <pc:sldMk cId="197217813" sldId="381"/>
        </pc:sldMkLst>
      </pc:sldChg>
      <pc:sldChg chg="add">
        <pc:chgData name="Rishikesh" userId="f0f95b06-bc35-4a6c-b5da-9608cb597900" providerId="ADAL" clId="{5ED597FD-25BD-415A-BEF3-024CF33ADD1E}" dt="2022-04-29T11:21:05.095" v="6"/>
        <pc:sldMkLst>
          <pc:docMk/>
          <pc:sldMk cId="3572683282" sldId="382"/>
        </pc:sldMkLst>
      </pc:sldChg>
      <pc:sldChg chg="add">
        <pc:chgData name="Rishikesh" userId="f0f95b06-bc35-4a6c-b5da-9608cb597900" providerId="ADAL" clId="{5ED597FD-25BD-415A-BEF3-024CF33ADD1E}" dt="2022-04-29T11:21:05.095" v="6"/>
        <pc:sldMkLst>
          <pc:docMk/>
          <pc:sldMk cId="3962613897" sldId="383"/>
        </pc:sldMkLst>
      </pc:sldChg>
      <pc:sldChg chg="add">
        <pc:chgData name="Rishikesh" userId="f0f95b06-bc35-4a6c-b5da-9608cb597900" providerId="ADAL" clId="{5ED597FD-25BD-415A-BEF3-024CF33ADD1E}" dt="2022-04-29T11:21:05.095" v="6"/>
        <pc:sldMkLst>
          <pc:docMk/>
          <pc:sldMk cId="2834208914" sldId="384"/>
        </pc:sldMkLst>
      </pc:sldChg>
      <pc:sldChg chg="add">
        <pc:chgData name="Rishikesh" userId="f0f95b06-bc35-4a6c-b5da-9608cb597900" providerId="ADAL" clId="{5ED597FD-25BD-415A-BEF3-024CF33ADD1E}" dt="2022-04-29T11:21:05.095" v="6"/>
        <pc:sldMkLst>
          <pc:docMk/>
          <pc:sldMk cId="1126397120" sldId="385"/>
        </pc:sldMkLst>
      </pc:sldChg>
    </pc:docChg>
  </pc:docChgLst>
  <pc:docChgLst>
    <pc:chgData name="Rishikesh" userId="f0f95b06-bc35-4a6c-b5da-9608cb597900" providerId="ADAL" clId="{06099E06-77FC-45A0-9BA0-1359723DBB73}"/>
    <pc:docChg chg="undo addSld delSld modSld">
      <pc:chgData name="Rishikesh" userId="f0f95b06-bc35-4a6c-b5da-9608cb597900" providerId="ADAL" clId="{06099E06-77FC-45A0-9BA0-1359723DBB73}" dt="2022-04-27T05:39:27.907" v="39"/>
      <pc:docMkLst>
        <pc:docMk/>
      </pc:docMkLst>
      <pc:sldChg chg="modSp add del">
        <pc:chgData name="Rishikesh" userId="f0f95b06-bc35-4a6c-b5da-9608cb597900" providerId="ADAL" clId="{06099E06-77FC-45A0-9BA0-1359723DBB73}" dt="2022-04-27T05:38:15.642" v="37" actId="2696"/>
        <pc:sldMkLst>
          <pc:docMk/>
          <pc:sldMk cId="2109263895" sldId="340"/>
        </pc:sldMkLst>
        <pc:spChg chg="mod">
          <ac:chgData name="Rishikesh" userId="f0f95b06-bc35-4a6c-b5da-9608cb597900" providerId="ADAL" clId="{06099E06-77FC-45A0-9BA0-1359723DBB73}" dt="2022-04-27T05:38:09.003" v="3" actId="20577"/>
          <ac:spMkLst>
            <pc:docMk/>
            <pc:sldMk cId="2109263895" sldId="340"/>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001BE-10FC-42B1-960C-57ABD95B5616}" type="datetimeFigureOut">
              <a:rPr lang="en-IN" smtClean="0"/>
              <a:t>29-04-2022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12A4B-6E98-4353-9092-54FA09D7C466}" type="slidenum">
              <a:rPr lang="en-IN" smtClean="0"/>
              <a:t>‹#›</a:t>
            </a:fld>
            <a:endParaRPr lang="en-IN"/>
          </a:p>
        </p:txBody>
      </p:sp>
    </p:spTree>
    <p:extLst>
      <p:ext uri="{BB962C8B-B14F-4D97-AF65-F5344CB8AC3E}">
        <p14:creationId xmlns:p14="http://schemas.microsoft.com/office/powerpoint/2010/main" val="244266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184F4B-8ADE-48F8-878E-FD8448E2A16B}" type="slidenum">
              <a:rPr lang="en-IN" smtClean="0"/>
              <a:t>16</a:t>
            </a:fld>
            <a:endParaRPr lang="en-IN"/>
          </a:p>
        </p:txBody>
      </p:sp>
    </p:spTree>
    <p:extLst>
      <p:ext uri="{BB962C8B-B14F-4D97-AF65-F5344CB8AC3E}">
        <p14:creationId xmlns:p14="http://schemas.microsoft.com/office/powerpoint/2010/main" val="33014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0CEDA9-981C-4F25-8120-5966B21C5C81}"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167210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0CEDA9-981C-4F25-8120-5966B21C5C81}"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203364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0CEDA9-981C-4F25-8120-5966B21C5C81}"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237615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0CEDA9-981C-4F25-8120-5966B21C5C81}"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344640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0CEDA9-981C-4F25-8120-5966B21C5C81}"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96721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0CEDA9-981C-4F25-8120-5966B21C5C81}"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334550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0CEDA9-981C-4F25-8120-5966B21C5C81}" type="datetimeFigureOut">
              <a:rPr lang="en-IN" smtClean="0"/>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130042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0CEDA9-981C-4F25-8120-5966B21C5C81}" type="datetimeFigureOut">
              <a:rPr lang="en-IN" smtClean="0"/>
              <a:t>29-04-2022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356772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CEDA9-981C-4F25-8120-5966B21C5C81}" type="datetimeFigureOut">
              <a:rPr lang="en-IN" smtClean="0"/>
              <a:t>29-04-2022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99128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0CEDA9-981C-4F25-8120-5966B21C5C81}"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14456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0CEDA9-981C-4F25-8120-5966B21C5C81}"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37985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CEDA9-981C-4F25-8120-5966B21C5C81}" type="datetimeFigureOut">
              <a:rPr lang="en-IN" smtClean="0"/>
              <a:t>29-04-2022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9844E-4523-4ABA-A317-FA5043C8FBD3}" type="slidenum">
              <a:rPr lang="en-IN" smtClean="0"/>
              <a:t>‹#›</a:t>
            </a:fld>
            <a:endParaRPr lang="en-IN"/>
          </a:p>
        </p:txBody>
      </p:sp>
    </p:spTree>
    <p:extLst>
      <p:ext uri="{BB962C8B-B14F-4D97-AF65-F5344CB8AC3E}">
        <p14:creationId xmlns:p14="http://schemas.microsoft.com/office/powerpoint/2010/main" val="328247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image" Target="../media/image31.emf"/></Relationships>
</file>

<file path=ppt/slides/_rels/slide1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554" y="1894150"/>
            <a:ext cx="9144000" cy="2387600"/>
          </a:xfrm>
        </p:spPr>
        <p:txBody>
          <a:bodyPr>
            <a:normAutofit fontScale="90000"/>
          </a:bodyPr>
          <a:lstStyle/>
          <a:p>
            <a:r>
              <a:rPr lang="en-IN" dirty="0"/>
              <a:t>RA 505 Robot Sensing and Vision</a:t>
            </a:r>
            <a:br>
              <a:rPr lang="en-IN" dirty="0"/>
            </a:br>
            <a:br>
              <a:rPr lang="en-IN" dirty="0"/>
            </a:br>
            <a:r>
              <a:rPr lang="en-IN" dirty="0"/>
              <a:t>Lecture 39</a:t>
            </a:r>
            <a:br>
              <a:rPr lang="en-IN" dirty="0"/>
            </a:br>
            <a:endParaRPr lang="en-IN" dirty="0"/>
          </a:p>
        </p:txBody>
      </p:sp>
      <p:sp>
        <p:nvSpPr>
          <p:cNvPr id="3" name="TextBox 2">
            <a:extLst>
              <a:ext uri="{FF2B5EF4-FFF2-40B4-BE49-F238E27FC236}">
                <a16:creationId xmlns:a16="http://schemas.microsoft.com/office/drawing/2014/main" id="{9B770648-EC5A-42F4-A453-DBCEC70713F5}"/>
              </a:ext>
            </a:extLst>
          </p:cNvPr>
          <p:cNvSpPr txBox="1"/>
          <p:nvPr/>
        </p:nvSpPr>
        <p:spPr>
          <a:xfrm>
            <a:off x="7076241" y="5737286"/>
            <a:ext cx="5115759" cy="923330"/>
          </a:xfrm>
          <a:prstGeom prst="rect">
            <a:avLst/>
          </a:prstGeom>
          <a:noFill/>
        </p:spPr>
        <p:txBody>
          <a:bodyPr wrap="none" rtlCol="0">
            <a:spAutoFit/>
          </a:bodyPr>
          <a:lstStyle/>
          <a:p>
            <a:r>
              <a:rPr lang="en-IN" dirty="0"/>
              <a:t>Dr. Rishikesh Kulkarni</a:t>
            </a:r>
          </a:p>
          <a:p>
            <a:r>
              <a:rPr lang="en-IN" dirty="0"/>
              <a:t>Department of Electronics and Electrical Engineering</a:t>
            </a:r>
          </a:p>
          <a:p>
            <a:r>
              <a:rPr lang="en-IN" dirty="0"/>
              <a:t>IIT Guwahati</a:t>
            </a:r>
          </a:p>
        </p:txBody>
      </p:sp>
    </p:spTree>
    <p:extLst>
      <p:ext uri="{BB962C8B-B14F-4D97-AF65-F5344CB8AC3E}">
        <p14:creationId xmlns:p14="http://schemas.microsoft.com/office/powerpoint/2010/main" val="210926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function</a:t>
            </a:r>
          </a:p>
        </p:txBody>
      </p:sp>
      <p:sp>
        <p:nvSpPr>
          <p:cNvPr id="3" name="Content Placeholder 2"/>
          <p:cNvSpPr>
            <a:spLocks noGrp="1"/>
          </p:cNvSpPr>
          <p:nvPr>
            <p:ph idx="1"/>
          </p:nvPr>
        </p:nvSpPr>
        <p:spPr/>
        <p:txBody>
          <a:bodyPr>
            <a:normAutofit fontScale="92500" lnSpcReduction="10000"/>
          </a:bodyPr>
          <a:lstStyle/>
          <a:p>
            <a:r>
              <a:rPr lang="en-IN" dirty="0"/>
              <a:t>Passive filters</a:t>
            </a:r>
          </a:p>
          <a:p>
            <a:pPr lvl="1"/>
            <a:r>
              <a:rPr lang="en-IN" dirty="0"/>
              <a:t>R, L, C</a:t>
            </a:r>
          </a:p>
          <a:p>
            <a:r>
              <a:rPr lang="en-IN" dirty="0"/>
              <a:t>Active filters</a:t>
            </a:r>
          </a:p>
          <a:p>
            <a:pPr lvl="1"/>
            <a:r>
              <a:rPr lang="en-IN" dirty="0"/>
              <a:t>Op-amp, R, L, C</a:t>
            </a:r>
          </a:p>
          <a:p>
            <a:r>
              <a:rPr lang="en-IN" dirty="0"/>
              <a:t>ZL, </a:t>
            </a:r>
            <a:r>
              <a:rPr lang="en-IN" dirty="0" err="1"/>
              <a:t>Zc</a:t>
            </a:r>
            <a:endParaRPr lang="en-IN" dirty="0"/>
          </a:p>
          <a:p>
            <a:endParaRPr lang="en-IN" dirty="0"/>
          </a:p>
          <a:p>
            <a:endParaRPr lang="en-IN" dirty="0"/>
          </a:p>
          <a:p>
            <a:r>
              <a:rPr lang="en-IN" dirty="0"/>
              <a:t>n : filter order</a:t>
            </a:r>
          </a:p>
          <a:p>
            <a:r>
              <a:rPr lang="en-IN" dirty="0"/>
              <a:t>First order low-pass filter</a:t>
            </a:r>
          </a:p>
          <a:p>
            <a:r>
              <a:rPr lang="en-IN" dirty="0"/>
              <a:t>First order high-pass filter</a:t>
            </a:r>
          </a:p>
          <a:p>
            <a:endParaRPr lang="en-IN" dirty="0"/>
          </a:p>
          <a:p>
            <a:endParaRPr lang="en-IN" dirty="0"/>
          </a:p>
        </p:txBody>
      </p:sp>
      <p:pic>
        <p:nvPicPr>
          <p:cNvPr id="5" name="Picture 4"/>
          <p:cNvPicPr>
            <a:picLocks noChangeAspect="1"/>
          </p:cNvPicPr>
          <p:nvPr/>
        </p:nvPicPr>
        <p:blipFill>
          <a:blip r:embed="rId2"/>
          <a:stretch>
            <a:fillRect/>
          </a:stretch>
        </p:blipFill>
        <p:spPr>
          <a:xfrm>
            <a:off x="4140864" y="2881649"/>
            <a:ext cx="3192686" cy="1284014"/>
          </a:xfrm>
          <a:prstGeom prst="rect">
            <a:avLst/>
          </a:prstGeom>
        </p:spPr>
      </p:pic>
      <p:pic>
        <p:nvPicPr>
          <p:cNvPr id="6" name="Picture 5"/>
          <p:cNvPicPr>
            <a:picLocks noChangeAspect="1"/>
          </p:cNvPicPr>
          <p:nvPr/>
        </p:nvPicPr>
        <p:blipFill>
          <a:blip r:embed="rId3"/>
          <a:stretch>
            <a:fillRect/>
          </a:stretch>
        </p:blipFill>
        <p:spPr>
          <a:xfrm>
            <a:off x="5948095" y="4416143"/>
            <a:ext cx="1935142" cy="868333"/>
          </a:xfrm>
          <a:prstGeom prst="rect">
            <a:avLst/>
          </a:prstGeom>
        </p:spPr>
      </p:pic>
      <p:pic>
        <p:nvPicPr>
          <p:cNvPr id="8" name="Picture 7"/>
          <p:cNvPicPr>
            <a:picLocks noChangeAspect="1"/>
          </p:cNvPicPr>
          <p:nvPr/>
        </p:nvPicPr>
        <p:blipFill>
          <a:blip r:embed="rId4"/>
          <a:stretch>
            <a:fillRect/>
          </a:stretch>
        </p:blipFill>
        <p:spPr>
          <a:xfrm>
            <a:off x="5975805" y="5517221"/>
            <a:ext cx="1936977" cy="844324"/>
          </a:xfrm>
          <a:prstGeom prst="rect">
            <a:avLst/>
          </a:prstGeom>
        </p:spPr>
      </p:pic>
    </p:spTree>
    <p:extLst>
      <p:ext uri="{BB962C8B-B14F-4D97-AF65-F5344CB8AC3E}">
        <p14:creationId xmlns:p14="http://schemas.microsoft.com/office/powerpoint/2010/main" val="112916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function</a:t>
            </a:r>
          </a:p>
        </p:txBody>
      </p:sp>
      <p:sp>
        <p:nvSpPr>
          <p:cNvPr id="3" name="Content Placeholder 2"/>
          <p:cNvSpPr>
            <a:spLocks noGrp="1"/>
          </p:cNvSpPr>
          <p:nvPr>
            <p:ph idx="1"/>
          </p:nvPr>
        </p:nvSpPr>
        <p:spPr/>
        <p:txBody>
          <a:bodyPr/>
          <a:lstStyle/>
          <a:p>
            <a:r>
              <a:rPr lang="en-IN" dirty="0"/>
              <a:t>Second order filter (n = 2)</a:t>
            </a:r>
          </a:p>
          <a:p>
            <a:pPr lvl="1"/>
            <a:r>
              <a:rPr lang="en-IN" dirty="0"/>
              <a:t>F0: cut-off frequency</a:t>
            </a:r>
          </a:p>
          <a:p>
            <a:pPr lvl="1"/>
            <a:r>
              <a:rPr lang="en-IN" dirty="0"/>
              <a:t>Q: quality factor</a:t>
            </a:r>
          </a:p>
          <a:p>
            <a:endParaRPr lang="en-IN" dirty="0"/>
          </a:p>
        </p:txBody>
      </p:sp>
      <p:pic>
        <p:nvPicPr>
          <p:cNvPr id="4" name="Picture 3"/>
          <p:cNvPicPr>
            <a:picLocks noChangeAspect="1"/>
          </p:cNvPicPr>
          <p:nvPr/>
        </p:nvPicPr>
        <p:blipFill>
          <a:blip r:embed="rId2"/>
          <a:stretch>
            <a:fillRect/>
          </a:stretch>
        </p:blipFill>
        <p:spPr>
          <a:xfrm>
            <a:off x="7268698" y="92305"/>
            <a:ext cx="4715484" cy="6765695"/>
          </a:xfrm>
          <a:prstGeom prst="rect">
            <a:avLst/>
          </a:prstGeom>
        </p:spPr>
      </p:pic>
      <p:pic>
        <p:nvPicPr>
          <p:cNvPr id="5" name="Picture 4"/>
          <p:cNvPicPr>
            <a:picLocks noChangeAspect="1"/>
          </p:cNvPicPr>
          <p:nvPr/>
        </p:nvPicPr>
        <p:blipFill>
          <a:blip r:embed="rId3"/>
          <a:stretch>
            <a:fillRect/>
          </a:stretch>
        </p:blipFill>
        <p:spPr>
          <a:xfrm>
            <a:off x="4284483" y="2706780"/>
            <a:ext cx="1322588" cy="465911"/>
          </a:xfrm>
          <a:prstGeom prst="rect">
            <a:avLst/>
          </a:prstGeom>
        </p:spPr>
      </p:pic>
      <p:pic>
        <p:nvPicPr>
          <p:cNvPr id="6" name="Picture 5"/>
          <p:cNvPicPr>
            <a:picLocks noChangeAspect="1"/>
          </p:cNvPicPr>
          <p:nvPr/>
        </p:nvPicPr>
        <p:blipFill>
          <a:blip r:embed="rId4"/>
          <a:stretch>
            <a:fillRect/>
          </a:stretch>
        </p:blipFill>
        <p:spPr>
          <a:xfrm>
            <a:off x="1186875" y="3297096"/>
            <a:ext cx="5251010" cy="3014804"/>
          </a:xfrm>
          <a:prstGeom prst="rect">
            <a:avLst/>
          </a:prstGeom>
        </p:spPr>
      </p:pic>
    </p:spTree>
    <p:extLst>
      <p:ext uri="{BB962C8B-B14F-4D97-AF65-F5344CB8AC3E}">
        <p14:creationId xmlns:p14="http://schemas.microsoft.com/office/powerpoint/2010/main" val="257853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function</a:t>
            </a:r>
          </a:p>
        </p:txBody>
      </p:sp>
      <p:sp>
        <p:nvSpPr>
          <p:cNvPr id="3" name="Content Placeholder 2"/>
          <p:cNvSpPr>
            <a:spLocks noGrp="1"/>
          </p:cNvSpPr>
          <p:nvPr>
            <p:ph idx="1"/>
          </p:nvPr>
        </p:nvSpPr>
        <p:spPr/>
        <p:txBody>
          <a:bodyPr/>
          <a:lstStyle/>
          <a:p>
            <a:r>
              <a:rPr lang="en-IN" dirty="0"/>
              <a:t>Phase response</a:t>
            </a:r>
          </a:p>
          <a:p>
            <a:r>
              <a:rPr lang="en-IN" dirty="0"/>
              <a:t>Band-pass filter</a:t>
            </a:r>
          </a:p>
          <a:p>
            <a:pPr lvl="1"/>
            <a:r>
              <a:rPr lang="en-IN" dirty="0"/>
              <a:t>Selectivity</a:t>
            </a:r>
          </a:p>
          <a:p>
            <a:pPr lvl="1"/>
            <a:endParaRPr lang="en-IN" dirty="0"/>
          </a:p>
          <a:p>
            <a:endParaRPr lang="en-IN" dirty="0"/>
          </a:p>
        </p:txBody>
      </p:sp>
      <p:pic>
        <p:nvPicPr>
          <p:cNvPr id="4" name="Picture 3"/>
          <p:cNvPicPr>
            <a:picLocks noChangeAspect="1"/>
          </p:cNvPicPr>
          <p:nvPr/>
        </p:nvPicPr>
        <p:blipFill>
          <a:blip r:embed="rId2"/>
          <a:stretch>
            <a:fillRect/>
          </a:stretch>
        </p:blipFill>
        <p:spPr>
          <a:xfrm>
            <a:off x="5904643" y="767575"/>
            <a:ext cx="6114176" cy="3674787"/>
          </a:xfrm>
          <a:prstGeom prst="rect">
            <a:avLst/>
          </a:prstGeom>
        </p:spPr>
      </p:pic>
      <p:pic>
        <p:nvPicPr>
          <p:cNvPr id="5" name="Picture 4"/>
          <p:cNvPicPr>
            <a:picLocks noChangeAspect="1"/>
          </p:cNvPicPr>
          <p:nvPr/>
        </p:nvPicPr>
        <p:blipFill>
          <a:blip r:embed="rId3"/>
          <a:stretch>
            <a:fillRect/>
          </a:stretch>
        </p:blipFill>
        <p:spPr>
          <a:xfrm>
            <a:off x="3535377" y="3560226"/>
            <a:ext cx="1851041" cy="882136"/>
          </a:xfrm>
          <a:prstGeom prst="rect">
            <a:avLst/>
          </a:prstGeom>
        </p:spPr>
      </p:pic>
      <p:pic>
        <p:nvPicPr>
          <p:cNvPr id="6" name="Picture 5"/>
          <p:cNvPicPr>
            <a:picLocks noChangeAspect="1"/>
          </p:cNvPicPr>
          <p:nvPr/>
        </p:nvPicPr>
        <p:blipFill>
          <a:blip r:embed="rId4"/>
          <a:stretch>
            <a:fillRect/>
          </a:stretch>
        </p:blipFill>
        <p:spPr>
          <a:xfrm>
            <a:off x="1783462" y="4617376"/>
            <a:ext cx="2256919" cy="505861"/>
          </a:xfrm>
          <a:prstGeom prst="rect">
            <a:avLst/>
          </a:prstGeom>
        </p:spPr>
      </p:pic>
      <p:pic>
        <p:nvPicPr>
          <p:cNvPr id="7" name="Picture 6"/>
          <p:cNvPicPr>
            <a:picLocks noChangeAspect="1"/>
          </p:cNvPicPr>
          <p:nvPr/>
        </p:nvPicPr>
        <p:blipFill>
          <a:blip r:embed="rId5"/>
          <a:stretch>
            <a:fillRect/>
          </a:stretch>
        </p:blipFill>
        <p:spPr>
          <a:xfrm>
            <a:off x="5130466" y="4700816"/>
            <a:ext cx="1931068" cy="422421"/>
          </a:xfrm>
          <a:prstGeom prst="rect">
            <a:avLst/>
          </a:prstGeom>
        </p:spPr>
      </p:pic>
    </p:spTree>
    <p:extLst>
      <p:ext uri="{BB962C8B-B14F-4D97-AF65-F5344CB8AC3E}">
        <p14:creationId xmlns:p14="http://schemas.microsoft.com/office/powerpoint/2010/main" val="19721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response of filters</a:t>
            </a:r>
          </a:p>
        </p:txBody>
      </p:sp>
      <p:sp>
        <p:nvSpPr>
          <p:cNvPr id="3" name="Content Placeholder 2"/>
          <p:cNvSpPr>
            <a:spLocks noGrp="1"/>
          </p:cNvSpPr>
          <p:nvPr>
            <p:ph idx="1"/>
          </p:nvPr>
        </p:nvSpPr>
        <p:spPr/>
        <p:txBody>
          <a:bodyPr/>
          <a:lstStyle/>
          <a:p>
            <a:r>
              <a:rPr lang="en-IN" dirty="0"/>
              <a:t>Design of filters</a:t>
            </a:r>
          </a:p>
          <a:p>
            <a:pPr lvl="1"/>
            <a:r>
              <a:rPr lang="en-IN" dirty="0"/>
              <a:t>Frequency and time response specifications</a:t>
            </a:r>
          </a:p>
          <a:p>
            <a:pPr lvl="1"/>
            <a:r>
              <a:rPr lang="en-IN" dirty="0"/>
              <a:t>Impulse, step, sinusoidal input</a:t>
            </a:r>
          </a:p>
          <a:p>
            <a:pPr marL="457200" lvl="1" indent="0">
              <a:buNone/>
            </a:pPr>
            <a:endParaRPr lang="en-IN" dirty="0"/>
          </a:p>
          <a:p>
            <a:r>
              <a:rPr lang="en-IN" dirty="0"/>
              <a:t>The impulse response of a filter, in the time domain, is proportional to the bandwidth of the filter in the frequency domain</a:t>
            </a:r>
          </a:p>
          <a:p>
            <a:pPr marL="0" indent="0">
              <a:buNone/>
            </a:pPr>
            <a:endParaRPr lang="en-IN" dirty="0"/>
          </a:p>
          <a:p>
            <a:r>
              <a:rPr lang="en-IN" dirty="0"/>
              <a:t>Amplitude discrimination (the ability to distinguish between the desired signal from other, out of band signals and noise) and time response are inversely proportional.</a:t>
            </a:r>
          </a:p>
        </p:txBody>
      </p:sp>
    </p:spTree>
    <p:extLst>
      <p:ext uri="{BB962C8B-B14F-4D97-AF65-F5344CB8AC3E}">
        <p14:creationId xmlns:p14="http://schemas.microsoft.com/office/powerpoint/2010/main" val="357268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Filter realizations</a:t>
            </a:r>
          </a:p>
        </p:txBody>
      </p:sp>
      <p:sp>
        <p:nvSpPr>
          <p:cNvPr id="3" name="Content Placeholder 2"/>
          <p:cNvSpPr>
            <a:spLocks noGrp="1"/>
          </p:cNvSpPr>
          <p:nvPr>
            <p:ph idx="1"/>
          </p:nvPr>
        </p:nvSpPr>
        <p:spPr/>
        <p:txBody>
          <a:bodyPr/>
          <a:lstStyle/>
          <a:p>
            <a:r>
              <a:rPr lang="en-IN" dirty="0"/>
              <a:t>Butterworth, </a:t>
            </a:r>
            <a:r>
              <a:rPr lang="en-IN" dirty="0" err="1"/>
              <a:t>Cheybeschev</a:t>
            </a:r>
            <a:r>
              <a:rPr lang="en-IN" dirty="0"/>
              <a:t>, Bessel and </a:t>
            </a:r>
            <a:r>
              <a:rPr lang="en-IN" dirty="0" err="1"/>
              <a:t>Ellipic</a:t>
            </a:r>
            <a:r>
              <a:rPr lang="en-IN" dirty="0"/>
              <a:t> filters</a:t>
            </a:r>
          </a:p>
          <a:p>
            <a:r>
              <a:rPr lang="en-IN" dirty="0"/>
              <a:t>Butterworth: flat pass band and flat stop band</a:t>
            </a:r>
          </a:p>
          <a:p>
            <a:r>
              <a:rPr lang="en-IN" dirty="0" err="1"/>
              <a:t>Cheybeschev</a:t>
            </a:r>
            <a:r>
              <a:rPr lang="en-IN" dirty="0"/>
              <a:t>: ripple pass-band and flat stop-band</a:t>
            </a:r>
          </a:p>
          <a:p>
            <a:r>
              <a:rPr lang="en-IN" dirty="0" err="1"/>
              <a:t>Ellipic</a:t>
            </a:r>
            <a:r>
              <a:rPr lang="en-IN" dirty="0"/>
              <a:t>: ripple pass-band and ripple stop-band</a:t>
            </a:r>
          </a:p>
          <a:p>
            <a:r>
              <a:rPr lang="en-IN" dirty="0"/>
              <a:t>Each filter type have distinct pole positions in the s-plane</a:t>
            </a:r>
          </a:p>
          <a:p>
            <a:r>
              <a:rPr lang="en-IN" dirty="0"/>
              <a:t>Butterworth (</a:t>
            </a:r>
            <a:r>
              <a:rPr lang="en-IN" dirty="0" err="1"/>
              <a:t>buttap</a:t>
            </a:r>
            <a:r>
              <a:rPr lang="en-IN" dirty="0"/>
              <a:t>), Bessel (</a:t>
            </a:r>
            <a:r>
              <a:rPr lang="en-IN" dirty="0" err="1"/>
              <a:t>besselap</a:t>
            </a:r>
            <a:r>
              <a:rPr lang="en-IN" dirty="0"/>
              <a:t>), </a:t>
            </a:r>
            <a:r>
              <a:rPr lang="en-IN" dirty="0" err="1"/>
              <a:t>Chebyschev</a:t>
            </a:r>
            <a:r>
              <a:rPr lang="en-IN" dirty="0"/>
              <a:t> (cheb1ap, cheb2ap), Elliptic (</a:t>
            </a:r>
            <a:r>
              <a:rPr lang="en-IN" dirty="0" err="1"/>
              <a:t>ellipap</a:t>
            </a:r>
            <a:r>
              <a:rPr lang="en-IN" dirty="0"/>
              <a:t>)</a:t>
            </a:r>
          </a:p>
          <a:p>
            <a:endParaRPr lang="en-IN" dirty="0"/>
          </a:p>
          <a:p>
            <a:endParaRPr lang="en-IN" dirty="0"/>
          </a:p>
        </p:txBody>
      </p:sp>
    </p:spTree>
    <p:extLst>
      <p:ext uri="{BB962C8B-B14F-4D97-AF65-F5344CB8AC3E}">
        <p14:creationId xmlns:p14="http://schemas.microsoft.com/office/powerpoint/2010/main" val="396261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order filter</a:t>
            </a:r>
          </a:p>
        </p:txBody>
      </p:sp>
      <p:sp>
        <p:nvSpPr>
          <p:cNvPr id="3" name="Content Placeholder 2"/>
          <p:cNvSpPr>
            <a:spLocks noGrp="1"/>
          </p:cNvSpPr>
          <p:nvPr>
            <p:ph idx="1"/>
          </p:nvPr>
        </p:nvSpPr>
        <p:spPr>
          <a:xfrm>
            <a:off x="838200" y="1825625"/>
            <a:ext cx="10515600" cy="494319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t>Low pass and High pass	 filter					</a:t>
            </a:r>
          </a:p>
          <a:p>
            <a:pPr marL="3657600" lvl="8" indent="0">
              <a:buNone/>
            </a:pPr>
            <a:endParaRPr lang="en-IN" dirty="0"/>
          </a:p>
          <a:p>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6096000" y="260061"/>
            <a:ext cx="5468293" cy="3974471"/>
          </a:xfrm>
          <a:prstGeom prst="rect">
            <a:avLst/>
          </a:prstGeom>
        </p:spPr>
      </p:pic>
      <p:pic>
        <p:nvPicPr>
          <p:cNvPr id="5" name="Picture 4"/>
          <p:cNvPicPr>
            <a:picLocks noChangeAspect="1"/>
          </p:cNvPicPr>
          <p:nvPr/>
        </p:nvPicPr>
        <p:blipFill>
          <a:blip r:embed="rId3"/>
          <a:stretch>
            <a:fillRect/>
          </a:stretch>
        </p:blipFill>
        <p:spPr>
          <a:xfrm>
            <a:off x="1882298" y="1825625"/>
            <a:ext cx="3613632" cy="1679575"/>
          </a:xfrm>
          <a:prstGeom prst="rect">
            <a:avLst/>
          </a:prstGeom>
        </p:spPr>
      </p:pic>
      <p:pic>
        <p:nvPicPr>
          <p:cNvPr id="6" name="Picture 5"/>
          <p:cNvPicPr>
            <a:picLocks noChangeAspect="1"/>
          </p:cNvPicPr>
          <p:nvPr/>
        </p:nvPicPr>
        <p:blipFill>
          <a:blip r:embed="rId4"/>
          <a:stretch>
            <a:fillRect/>
          </a:stretch>
        </p:blipFill>
        <p:spPr>
          <a:xfrm>
            <a:off x="1725301" y="4996072"/>
            <a:ext cx="2643612" cy="606582"/>
          </a:xfrm>
          <a:prstGeom prst="rect">
            <a:avLst/>
          </a:prstGeom>
        </p:spPr>
      </p:pic>
      <p:pic>
        <p:nvPicPr>
          <p:cNvPr id="7" name="Picture 6"/>
          <p:cNvPicPr>
            <a:picLocks noChangeAspect="1"/>
          </p:cNvPicPr>
          <p:nvPr/>
        </p:nvPicPr>
        <p:blipFill>
          <a:blip r:embed="rId5"/>
          <a:stretch>
            <a:fillRect/>
          </a:stretch>
        </p:blipFill>
        <p:spPr>
          <a:xfrm>
            <a:off x="2340937" y="5800096"/>
            <a:ext cx="2027976" cy="968721"/>
          </a:xfrm>
          <a:prstGeom prst="rect">
            <a:avLst/>
          </a:prstGeom>
        </p:spPr>
      </p:pic>
      <p:pic>
        <p:nvPicPr>
          <p:cNvPr id="8" name="Picture 7"/>
          <p:cNvPicPr>
            <a:picLocks noChangeAspect="1"/>
          </p:cNvPicPr>
          <p:nvPr/>
        </p:nvPicPr>
        <p:blipFill>
          <a:blip r:embed="rId6"/>
          <a:stretch>
            <a:fillRect/>
          </a:stretch>
        </p:blipFill>
        <p:spPr>
          <a:xfrm>
            <a:off x="2492721" y="4365499"/>
            <a:ext cx="1738265" cy="307818"/>
          </a:xfrm>
          <a:prstGeom prst="rect">
            <a:avLst/>
          </a:prstGeom>
        </p:spPr>
      </p:pic>
      <p:pic>
        <p:nvPicPr>
          <p:cNvPr id="9" name="Picture 8"/>
          <p:cNvPicPr>
            <a:picLocks noChangeAspect="1"/>
          </p:cNvPicPr>
          <p:nvPr/>
        </p:nvPicPr>
        <p:blipFill>
          <a:blip r:embed="rId7"/>
          <a:stretch>
            <a:fillRect/>
          </a:stretch>
        </p:blipFill>
        <p:spPr>
          <a:xfrm>
            <a:off x="6923260" y="4366494"/>
            <a:ext cx="1738265" cy="271604"/>
          </a:xfrm>
          <a:prstGeom prst="rect">
            <a:avLst/>
          </a:prstGeom>
        </p:spPr>
      </p:pic>
      <p:pic>
        <p:nvPicPr>
          <p:cNvPr id="10" name="Picture 9"/>
          <p:cNvPicPr>
            <a:picLocks noChangeAspect="1"/>
          </p:cNvPicPr>
          <p:nvPr/>
        </p:nvPicPr>
        <p:blipFill>
          <a:blip r:embed="rId8"/>
          <a:stretch>
            <a:fillRect/>
          </a:stretch>
        </p:blipFill>
        <p:spPr>
          <a:xfrm>
            <a:off x="6310367" y="4950804"/>
            <a:ext cx="2571184" cy="651850"/>
          </a:xfrm>
          <a:prstGeom prst="rect">
            <a:avLst/>
          </a:prstGeom>
        </p:spPr>
      </p:pic>
      <p:pic>
        <p:nvPicPr>
          <p:cNvPr id="11" name="Picture 10"/>
          <p:cNvPicPr>
            <a:picLocks noChangeAspect="1"/>
          </p:cNvPicPr>
          <p:nvPr/>
        </p:nvPicPr>
        <p:blipFill>
          <a:blip r:embed="rId9"/>
          <a:stretch>
            <a:fillRect/>
          </a:stretch>
        </p:blipFill>
        <p:spPr>
          <a:xfrm>
            <a:off x="6607928" y="5700938"/>
            <a:ext cx="2209046" cy="1023042"/>
          </a:xfrm>
          <a:prstGeom prst="rect">
            <a:avLst/>
          </a:prstGeom>
        </p:spPr>
      </p:pic>
    </p:spTree>
    <p:extLst>
      <p:ext uri="{BB962C8B-B14F-4D97-AF65-F5344CB8AC3E}">
        <p14:creationId xmlns:p14="http://schemas.microsoft.com/office/powerpoint/2010/main" val="283420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 order filter</a:t>
            </a:r>
          </a:p>
        </p:txBody>
      </p:sp>
      <p:sp>
        <p:nvSpPr>
          <p:cNvPr id="3" name="Content Placeholder 2"/>
          <p:cNvSpPr>
            <a:spLocks noGrp="1"/>
          </p:cNvSpPr>
          <p:nvPr>
            <p:ph idx="1"/>
          </p:nvPr>
        </p:nvSpPr>
        <p:spPr/>
        <p:txBody>
          <a:bodyPr>
            <a:normAutofit fontScale="85000" lnSpcReduction="20000"/>
          </a:bodyPr>
          <a:lstStyle/>
          <a:p>
            <a:r>
              <a:rPr lang="en-IN" dirty="0"/>
              <a:t>Transfer function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Low pass filter: </a:t>
            </a:r>
            <a:r>
              <a:rPr lang="pl-PL" dirty="0"/>
              <a:t>Z1 = R2 and Z2 = R3, Z3 = 1</a:t>
            </a:r>
            <a:r>
              <a:rPr lang="en-IN" dirty="0"/>
              <a:t>/</a:t>
            </a:r>
            <a:r>
              <a:rPr lang="pl-PL" dirty="0"/>
              <a:t>sC2 and</a:t>
            </a:r>
            <a:r>
              <a:rPr lang="en-IN" dirty="0"/>
              <a:t> Z4 = 1/sC3.</a:t>
            </a:r>
          </a:p>
          <a:p>
            <a:pPr marL="0" indent="0">
              <a:buNone/>
            </a:pPr>
            <a:endParaRPr lang="en-IN" dirty="0"/>
          </a:p>
        </p:txBody>
      </p:sp>
      <p:pic>
        <p:nvPicPr>
          <p:cNvPr id="4" name="Picture 3"/>
          <p:cNvPicPr>
            <a:picLocks noChangeAspect="1"/>
          </p:cNvPicPr>
          <p:nvPr/>
        </p:nvPicPr>
        <p:blipFill>
          <a:blip r:embed="rId3"/>
          <a:stretch>
            <a:fillRect/>
          </a:stretch>
        </p:blipFill>
        <p:spPr>
          <a:xfrm>
            <a:off x="6832349" y="46619"/>
            <a:ext cx="5359651" cy="3558012"/>
          </a:xfrm>
          <a:prstGeom prst="rect">
            <a:avLst/>
          </a:prstGeom>
        </p:spPr>
      </p:pic>
      <p:pic>
        <p:nvPicPr>
          <p:cNvPr id="5" name="Picture 4"/>
          <p:cNvPicPr>
            <a:picLocks noChangeAspect="1"/>
          </p:cNvPicPr>
          <p:nvPr/>
        </p:nvPicPr>
        <p:blipFill>
          <a:blip r:embed="rId4"/>
          <a:stretch>
            <a:fillRect/>
          </a:stretch>
        </p:blipFill>
        <p:spPr>
          <a:xfrm>
            <a:off x="2695051" y="2528849"/>
            <a:ext cx="2353901" cy="1828800"/>
          </a:xfrm>
          <a:prstGeom prst="rect">
            <a:avLst/>
          </a:prstGeom>
        </p:spPr>
      </p:pic>
      <p:pic>
        <p:nvPicPr>
          <p:cNvPr id="6" name="Picture 5"/>
          <p:cNvPicPr>
            <a:picLocks noChangeAspect="1"/>
          </p:cNvPicPr>
          <p:nvPr/>
        </p:nvPicPr>
        <p:blipFill>
          <a:blip r:embed="rId5"/>
          <a:stretch>
            <a:fillRect/>
          </a:stretch>
        </p:blipFill>
        <p:spPr>
          <a:xfrm>
            <a:off x="1590527" y="4417488"/>
            <a:ext cx="4562947" cy="769545"/>
          </a:xfrm>
          <a:prstGeom prst="rect">
            <a:avLst/>
          </a:prstGeom>
        </p:spPr>
      </p:pic>
      <p:pic>
        <p:nvPicPr>
          <p:cNvPr id="7" name="Picture 6"/>
          <p:cNvPicPr>
            <a:picLocks noChangeAspect="1"/>
          </p:cNvPicPr>
          <p:nvPr/>
        </p:nvPicPr>
        <p:blipFill>
          <a:blip r:embed="rId6"/>
          <a:stretch>
            <a:fillRect/>
          </a:stretch>
        </p:blipFill>
        <p:spPr>
          <a:xfrm>
            <a:off x="7044350" y="4773001"/>
            <a:ext cx="4309450" cy="697117"/>
          </a:xfrm>
          <a:prstGeom prst="rect">
            <a:avLst/>
          </a:prstGeom>
        </p:spPr>
      </p:pic>
    </p:spTree>
    <p:extLst>
      <p:ext uri="{BB962C8B-B14F-4D97-AF65-F5344CB8AC3E}">
        <p14:creationId xmlns:p14="http://schemas.microsoft.com/office/powerpoint/2010/main" val="112639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Amplifier</a:t>
            </a:r>
          </a:p>
        </p:txBody>
      </p:sp>
      <p:sp>
        <p:nvSpPr>
          <p:cNvPr id="3" name="Content Placeholder 2"/>
          <p:cNvSpPr>
            <a:spLocks noGrp="1"/>
          </p:cNvSpPr>
          <p:nvPr>
            <p:ph idx="1"/>
          </p:nvPr>
        </p:nvSpPr>
        <p:spPr/>
        <p:txBody>
          <a:bodyPr>
            <a:normAutofit/>
          </a:bodyPr>
          <a:lstStyle/>
          <a:p>
            <a:r>
              <a:rPr lang="en-IN" dirty="0"/>
              <a:t>Signal conditioning</a:t>
            </a:r>
          </a:p>
          <a:p>
            <a:pPr lvl="1"/>
            <a:r>
              <a:rPr lang="en-IN" dirty="0"/>
              <a:t>Amplification</a:t>
            </a:r>
          </a:p>
          <a:p>
            <a:pPr lvl="1"/>
            <a:r>
              <a:rPr lang="en-IN" dirty="0"/>
              <a:t>Filtering</a:t>
            </a:r>
          </a:p>
          <a:p>
            <a:pPr lvl="1"/>
            <a:r>
              <a:rPr lang="en-IN" dirty="0"/>
              <a:t>Linearization </a:t>
            </a:r>
          </a:p>
          <a:p>
            <a:r>
              <a:rPr lang="en-IN" dirty="0"/>
              <a:t>Op-amp parameters</a:t>
            </a:r>
          </a:p>
          <a:p>
            <a:pPr lvl="1"/>
            <a:r>
              <a:rPr lang="en-IN" dirty="0"/>
              <a:t>Open-Loop Voltage Gain, Slew rate, input offset voltage, input bias current, input offset current, output offset voltage Common Mode Rejection Ratio (CMMR), power supply rejection ratio (PSRR), differential input impedance, output impedance, average temperature coefficient of input offset current, average temperature coefficient of input offset voltage, output short circuit current, etc.</a:t>
            </a:r>
          </a:p>
        </p:txBody>
      </p:sp>
    </p:spTree>
    <p:extLst>
      <p:ext uri="{BB962C8B-B14F-4D97-AF65-F5344CB8AC3E}">
        <p14:creationId xmlns:p14="http://schemas.microsoft.com/office/powerpoint/2010/main" val="348840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Amplifiers</a:t>
            </a:r>
          </a:p>
        </p:txBody>
      </p:sp>
      <p:sp>
        <p:nvSpPr>
          <p:cNvPr id="3" name="Content Placeholder 2"/>
          <p:cNvSpPr>
            <a:spLocks noGrp="1"/>
          </p:cNvSpPr>
          <p:nvPr>
            <p:ph idx="1"/>
          </p:nvPr>
        </p:nvSpPr>
        <p:spPr>
          <a:xfrm>
            <a:off x="838200" y="1825625"/>
            <a:ext cx="10515600" cy="4741430"/>
          </a:xfrm>
        </p:spPr>
        <p:txBody>
          <a:bodyPr>
            <a:normAutofit fontScale="92500" lnSpcReduction="20000"/>
          </a:bodyPr>
          <a:lstStyle/>
          <a:p>
            <a:r>
              <a:rPr lang="en-IN" dirty="0"/>
              <a:t>Non-inverting amplifier</a:t>
            </a:r>
          </a:p>
          <a:p>
            <a:pPr lvl="1"/>
            <a:r>
              <a:rPr lang="en-IN" dirty="0"/>
              <a:t>Non-ideal open loop gain</a:t>
            </a:r>
          </a:p>
          <a:p>
            <a:endParaRPr lang="en-IN" dirty="0"/>
          </a:p>
          <a:p>
            <a:r>
              <a:rPr lang="en-IN" dirty="0"/>
              <a:t>Inverting amplifier</a:t>
            </a:r>
          </a:p>
          <a:p>
            <a:pPr marL="0" indent="0">
              <a:buNone/>
            </a:pPr>
            <a:endParaRPr lang="en-IN" dirty="0"/>
          </a:p>
          <a:p>
            <a:r>
              <a:rPr lang="en-IN" dirty="0"/>
              <a:t>Integrator</a:t>
            </a:r>
          </a:p>
          <a:p>
            <a:pPr lvl="1"/>
            <a:r>
              <a:rPr lang="en-IN" dirty="0"/>
              <a:t>Input signal time period </a:t>
            </a:r>
          </a:p>
          <a:p>
            <a:pPr lvl="1"/>
            <a:r>
              <a:rPr lang="en-IN" dirty="0"/>
              <a:t>Time-constant</a:t>
            </a:r>
          </a:p>
          <a:p>
            <a:endParaRPr lang="en-IN" dirty="0"/>
          </a:p>
          <a:p>
            <a:endParaRPr lang="en-IN" dirty="0"/>
          </a:p>
          <a:p>
            <a:r>
              <a:rPr lang="en-IN" dirty="0"/>
              <a:t>Differentiator </a:t>
            </a:r>
          </a:p>
          <a:p>
            <a:pPr marL="0" indent="0">
              <a:buNone/>
            </a:pPr>
            <a:r>
              <a:rPr lang="en-IN" dirty="0"/>
              <a:t> </a:t>
            </a:r>
          </a:p>
          <a:p>
            <a:endParaRPr lang="en-IN" dirty="0"/>
          </a:p>
          <a:p>
            <a:endParaRPr lang="en-IN" dirty="0"/>
          </a:p>
        </p:txBody>
      </p:sp>
      <p:pic>
        <p:nvPicPr>
          <p:cNvPr id="4" name="Picture 3"/>
          <p:cNvPicPr>
            <a:picLocks noChangeAspect="1"/>
          </p:cNvPicPr>
          <p:nvPr/>
        </p:nvPicPr>
        <p:blipFill>
          <a:blip r:embed="rId2"/>
          <a:stretch>
            <a:fillRect/>
          </a:stretch>
        </p:blipFill>
        <p:spPr>
          <a:xfrm>
            <a:off x="5541269" y="1825625"/>
            <a:ext cx="1774479" cy="1113576"/>
          </a:xfrm>
          <a:prstGeom prst="rect">
            <a:avLst/>
          </a:prstGeom>
        </p:spPr>
      </p:pic>
      <p:pic>
        <p:nvPicPr>
          <p:cNvPr id="5" name="Picture 4"/>
          <p:cNvPicPr>
            <a:picLocks noChangeAspect="1"/>
          </p:cNvPicPr>
          <p:nvPr/>
        </p:nvPicPr>
        <p:blipFill>
          <a:blip r:embed="rId3"/>
          <a:stretch>
            <a:fillRect/>
          </a:stretch>
        </p:blipFill>
        <p:spPr>
          <a:xfrm>
            <a:off x="8022057" y="2119862"/>
            <a:ext cx="941560" cy="525101"/>
          </a:xfrm>
          <a:prstGeom prst="rect">
            <a:avLst/>
          </a:prstGeom>
        </p:spPr>
      </p:pic>
      <p:pic>
        <p:nvPicPr>
          <p:cNvPr id="6" name="Picture 5"/>
          <p:cNvPicPr>
            <a:picLocks noChangeAspect="1"/>
          </p:cNvPicPr>
          <p:nvPr/>
        </p:nvPicPr>
        <p:blipFill>
          <a:blip r:embed="rId4"/>
          <a:stretch>
            <a:fillRect/>
          </a:stretch>
        </p:blipFill>
        <p:spPr>
          <a:xfrm>
            <a:off x="7646474" y="2644963"/>
            <a:ext cx="3078178" cy="416459"/>
          </a:xfrm>
          <a:prstGeom prst="rect">
            <a:avLst/>
          </a:prstGeom>
        </p:spPr>
      </p:pic>
      <p:pic>
        <p:nvPicPr>
          <p:cNvPr id="7" name="Picture 6"/>
          <p:cNvPicPr>
            <a:picLocks noChangeAspect="1"/>
          </p:cNvPicPr>
          <p:nvPr/>
        </p:nvPicPr>
        <p:blipFill>
          <a:blip r:embed="rId5"/>
          <a:stretch>
            <a:fillRect/>
          </a:stretch>
        </p:blipFill>
        <p:spPr>
          <a:xfrm>
            <a:off x="4482356" y="2978643"/>
            <a:ext cx="2534970" cy="724277"/>
          </a:xfrm>
          <a:prstGeom prst="rect">
            <a:avLst/>
          </a:prstGeom>
        </p:spPr>
      </p:pic>
      <p:pic>
        <p:nvPicPr>
          <p:cNvPr id="8" name="Picture 7"/>
          <p:cNvPicPr>
            <a:picLocks noChangeAspect="1"/>
          </p:cNvPicPr>
          <p:nvPr/>
        </p:nvPicPr>
        <p:blipFill>
          <a:blip r:embed="rId6"/>
          <a:stretch>
            <a:fillRect/>
          </a:stretch>
        </p:blipFill>
        <p:spPr>
          <a:xfrm>
            <a:off x="5063905" y="3869978"/>
            <a:ext cx="2064190" cy="1176950"/>
          </a:xfrm>
          <a:prstGeom prst="rect">
            <a:avLst/>
          </a:prstGeom>
        </p:spPr>
      </p:pic>
      <p:pic>
        <p:nvPicPr>
          <p:cNvPr id="9" name="Picture 8"/>
          <p:cNvPicPr>
            <a:picLocks noChangeAspect="1"/>
          </p:cNvPicPr>
          <p:nvPr/>
        </p:nvPicPr>
        <p:blipFill>
          <a:blip r:embed="rId7"/>
          <a:stretch>
            <a:fillRect/>
          </a:stretch>
        </p:blipFill>
        <p:spPr>
          <a:xfrm>
            <a:off x="4031810" y="5259257"/>
            <a:ext cx="2064190" cy="1095469"/>
          </a:xfrm>
          <a:prstGeom prst="rect">
            <a:avLst/>
          </a:prstGeom>
        </p:spPr>
      </p:pic>
    </p:spTree>
    <p:extLst>
      <p:ext uri="{BB962C8B-B14F-4D97-AF65-F5344CB8AC3E}">
        <p14:creationId xmlns:p14="http://schemas.microsoft.com/office/powerpoint/2010/main" val="52986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Amplifier</a:t>
            </a:r>
          </a:p>
        </p:txBody>
      </p:sp>
      <p:sp>
        <p:nvSpPr>
          <p:cNvPr id="3" name="Content Placeholder 2"/>
          <p:cNvSpPr>
            <a:spLocks noGrp="1"/>
          </p:cNvSpPr>
          <p:nvPr>
            <p:ph idx="1"/>
          </p:nvPr>
        </p:nvSpPr>
        <p:spPr/>
        <p:txBody>
          <a:bodyPr>
            <a:normAutofit fontScale="92500" lnSpcReduction="10000"/>
          </a:bodyPr>
          <a:lstStyle/>
          <a:p>
            <a:r>
              <a:rPr lang="en-IN" dirty="0"/>
              <a:t>Summing amplifier</a:t>
            </a:r>
          </a:p>
          <a:p>
            <a:endParaRPr lang="en-IN" dirty="0"/>
          </a:p>
          <a:p>
            <a:r>
              <a:rPr lang="en-IN" dirty="0"/>
              <a:t>Subtracting amplifier</a:t>
            </a:r>
          </a:p>
          <a:p>
            <a:endParaRPr lang="en-IN" dirty="0"/>
          </a:p>
          <a:p>
            <a:r>
              <a:rPr lang="en-IN" dirty="0"/>
              <a:t>Instrumentation amplifier</a:t>
            </a:r>
          </a:p>
          <a:p>
            <a:pPr lvl="1"/>
            <a:r>
              <a:rPr lang="en-IN" dirty="0"/>
              <a:t>Selectable gain with high gain accuracy and gain linearity</a:t>
            </a:r>
          </a:p>
          <a:p>
            <a:pPr lvl="1"/>
            <a:r>
              <a:rPr lang="en-IN" dirty="0"/>
              <a:t>Differential input capability with high common mode rejection</a:t>
            </a:r>
          </a:p>
          <a:p>
            <a:pPr lvl="1"/>
            <a:r>
              <a:rPr lang="en-IN" dirty="0"/>
              <a:t>High stability of gain with low temperature coefficient (resistors and other components are manufactured with high precision )</a:t>
            </a:r>
          </a:p>
          <a:p>
            <a:pPr lvl="1"/>
            <a:r>
              <a:rPr lang="en-IN" dirty="0"/>
              <a:t>Low DC offset and drift errors</a:t>
            </a:r>
          </a:p>
          <a:p>
            <a:pPr lvl="1"/>
            <a:r>
              <a:rPr lang="en-IN" dirty="0"/>
              <a:t>Low output impedance</a:t>
            </a:r>
          </a:p>
          <a:p>
            <a:pPr lvl="1"/>
            <a:endParaRPr lang="en-IN" dirty="0"/>
          </a:p>
        </p:txBody>
      </p:sp>
      <p:pic>
        <p:nvPicPr>
          <p:cNvPr id="4" name="Picture 3"/>
          <p:cNvPicPr>
            <a:picLocks noChangeAspect="1"/>
          </p:cNvPicPr>
          <p:nvPr/>
        </p:nvPicPr>
        <p:blipFill>
          <a:blip r:embed="rId2"/>
          <a:stretch>
            <a:fillRect/>
          </a:stretch>
        </p:blipFill>
        <p:spPr>
          <a:xfrm>
            <a:off x="5411503" y="1690688"/>
            <a:ext cx="2643612" cy="787651"/>
          </a:xfrm>
          <a:prstGeom prst="rect">
            <a:avLst/>
          </a:prstGeom>
        </p:spPr>
      </p:pic>
      <p:pic>
        <p:nvPicPr>
          <p:cNvPr id="5" name="Picture 4"/>
          <p:cNvPicPr>
            <a:picLocks noChangeAspect="1"/>
          </p:cNvPicPr>
          <p:nvPr/>
        </p:nvPicPr>
        <p:blipFill>
          <a:blip r:embed="rId3"/>
          <a:stretch>
            <a:fillRect/>
          </a:stretch>
        </p:blipFill>
        <p:spPr>
          <a:xfrm>
            <a:off x="5552792" y="2871395"/>
            <a:ext cx="1086416" cy="289711"/>
          </a:xfrm>
          <a:prstGeom prst="rect">
            <a:avLst/>
          </a:prstGeom>
        </p:spPr>
      </p:pic>
    </p:spTree>
    <p:extLst>
      <p:ext uri="{BB962C8B-B14F-4D97-AF65-F5344CB8AC3E}">
        <p14:creationId xmlns:p14="http://schemas.microsoft.com/office/powerpoint/2010/main" val="288708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a:t>
            </a:r>
            <a:r>
              <a:rPr lang="en-IN" dirty="0" err="1"/>
              <a:t>OpAmp</a:t>
            </a:r>
            <a:r>
              <a:rPr lang="en-IN" dirty="0"/>
              <a:t> Instrumentation amplifier</a:t>
            </a:r>
          </a:p>
        </p:txBody>
      </p:sp>
      <p:pic>
        <p:nvPicPr>
          <p:cNvPr id="4" name="Picture 3"/>
          <p:cNvPicPr>
            <a:picLocks noChangeAspect="1"/>
          </p:cNvPicPr>
          <p:nvPr/>
        </p:nvPicPr>
        <p:blipFill>
          <a:blip r:embed="rId2"/>
          <a:stretch>
            <a:fillRect/>
          </a:stretch>
        </p:blipFill>
        <p:spPr>
          <a:xfrm>
            <a:off x="3271319" y="1690688"/>
            <a:ext cx="5649362" cy="3874883"/>
          </a:xfrm>
          <a:prstGeom prst="rect">
            <a:avLst/>
          </a:prstGeom>
        </p:spPr>
      </p:pic>
    </p:spTree>
    <p:extLst>
      <p:ext uri="{BB962C8B-B14F-4D97-AF65-F5344CB8AC3E}">
        <p14:creationId xmlns:p14="http://schemas.microsoft.com/office/powerpoint/2010/main" val="87402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Amplifier</a:t>
            </a:r>
          </a:p>
        </p:txBody>
      </p:sp>
      <p:sp>
        <p:nvSpPr>
          <p:cNvPr id="3" name="Content Placeholder 2"/>
          <p:cNvSpPr>
            <a:spLocks noGrp="1"/>
          </p:cNvSpPr>
          <p:nvPr>
            <p:ph idx="1"/>
          </p:nvPr>
        </p:nvSpPr>
        <p:spPr/>
        <p:txBody>
          <a:bodyPr/>
          <a:lstStyle/>
          <a:p>
            <a:r>
              <a:rPr lang="en-IN" dirty="0"/>
              <a:t>Chopper amplifier</a:t>
            </a:r>
          </a:p>
        </p:txBody>
      </p:sp>
      <p:pic>
        <p:nvPicPr>
          <p:cNvPr id="4" name="Picture 3"/>
          <p:cNvPicPr>
            <a:picLocks noChangeAspect="1"/>
          </p:cNvPicPr>
          <p:nvPr/>
        </p:nvPicPr>
        <p:blipFill>
          <a:blip r:embed="rId2"/>
          <a:stretch>
            <a:fillRect/>
          </a:stretch>
        </p:blipFill>
        <p:spPr>
          <a:xfrm>
            <a:off x="5479128" y="942542"/>
            <a:ext cx="5590653" cy="3547011"/>
          </a:xfrm>
          <a:prstGeom prst="rect">
            <a:avLst/>
          </a:prstGeom>
        </p:spPr>
      </p:pic>
    </p:spTree>
    <p:extLst>
      <p:ext uri="{BB962C8B-B14F-4D97-AF65-F5344CB8AC3E}">
        <p14:creationId xmlns:p14="http://schemas.microsoft.com/office/powerpoint/2010/main" val="104841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Amplifier</a:t>
            </a:r>
          </a:p>
        </p:txBody>
      </p:sp>
      <p:sp>
        <p:nvSpPr>
          <p:cNvPr id="3" name="Content Placeholder 2"/>
          <p:cNvSpPr>
            <a:spLocks noGrp="1"/>
          </p:cNvSpPr>
          <p:nvPr>
            <p:ph idx="1"/>
          </p:nvPr>
        </p:nvSpPr>
        <p:spPr/>
        <p:txBody>
          <a:bodyPr/>
          <a:lstStyle/>
          <a:p>
            <a:r>
              <a:rPr lang="en-IN" dirty="0"/>
              <a:t>Chopper amplifier</a:t>
            </a:r>
          </a:p>
          <a:p>
            <a:endParaRPr lang="en-IN" dirty="0"/>
          </a:p>
          <a:p>
            <a:r>
              <a:rPr lang="en-IN" dirty="0"/>
              <a:t>Isolation amplifier</a:t>
            </a:r>
          </a:p>
        </p:txBody>
      </p:sp>
      <p:pic>
        <p:nvPicPr>
          <p:cNvPr id="4" name="Picture 3"/>
          <p:cNvPicPr>
            <a:picLocks noChangeAspect="1"/>
          </p:cNvPicPr>
          <p:nvPr/>
        </p:nvPicPr>
        <p:blipFill>
          <a:blip r:embed="rId2"/>
          <a:stretch>
            <a:fillRect/>
          </a:stretch>
        </p:blipFill>
        <p:spPr>
          <a:xfrm>
            <a:off x="5576110" y="208250"/>
            <a:ext cx="5590653" cy="3547011"/>
          </a:xfrm>
          <a:prstGeom prst="rect">
            <a:avLst/>
          </a:prstGeom>
        </p:spPr>
      </p:pic>
      <p:pic>
        <p:nvPicPr>
          <p:cNvPr id="5" name="Picture 4"/>
          <p:cNvPicPr>
            <a:picLocks noChangeAspect="1"/>
          </p:cNvPicPr>
          <p:nvPr/>
        </p:nvPicPr>
        <p:blipFill>
          <a:blip r:embed="rId3"/>
          <a:stretch>
            <a:fillRect/>
          </a:stretch>
        </p:blipFill>
        <p:spPr>
          <a:xfrm>
            <a:off x="1847333" y="3753097"/>
            <a:ext cx="7457554" cy="3048685"/>
          </a:xfrm>
          <a:prstGeom prst="rect">
            <a:avLst/>
          </a:prstGeom>
        </p:spPr>
      </p:pic>
    </p:spTree>
    <p:extLst>
      <p:ext uri="{BB962C8B-B14F-4D97-AF65-F5344CB8AC3E}">
        <p14:creationId xmlns:p14="http://schemas.microsoft.com/office/powerpoint/2010/main" val="424863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Filters</a:t>
            </a:r>
          </a:p>
        </p:txBody>
      </p:sp>
      <p:sp>
        <p:nvSpPr>
          <p:cNvPr id="3" name="Content Placeholder 2"/>
          <p:cNvSpPr>
            <a:spLocks noGrp="1"/>
          </p:cNvSpPr>
          <p:nvPr>
            <p:ph idx="1"/>
          </p:nvPr>
        </p:nvSpPr>
        <p:spPr/>
        <p:txBody>
          <a:bodyPr/>
          <a:lstStyle/>
          <a:p>
            <a:r>
              <a:rPr lang="en-IN" dirty="0"/>
              <a:t>Noise filtering</a:t>
            </a:r>
          </a:p>
          <a:p>
            <a:r>
              <a:rPr lang="en-IN" dirty="0"/>
              <a:t>Selecting certain frequency signal</a:t>
            </a:r>
          </a:p>
          <a:p>
            <a:r>
              <a:rPr lang="en-IN" dirty="0"/>
              <a:t>Anti-aliasing filter</a:t>
            </a:r>
          </a:p>
          <a:p>
            <a:r>
              <a:rPr lang="en-IN" dirty="0"/>
              <a:t>ADC/DAC</a:t>
            </a:r>
          </a:p>
          <a:p>
            <a:r>
              <a:rPr lang="en-IN" dirty="0"/>
              <a:t>Filter characteristics</a:t>
            </a:r>
          </a:p>
          <a:p>
            <a:pPr lvl="1"/>
            <a:r>
              <a:rPr lang="en-IN" dirty="0"/>
              <a:t>Passband</a:t>
            </a:r>
          </a:p>
          <a:p>
            <a:pPr lvl="1"/>
            <a:r>
              <a:rPr lang="en-IN" dirty="0"/>
              <a:t>Stopband/attenuation band	</a:t>
            </a:r>
          </a:p>
          <a:p>
            <a:pPr lvl="1"/>
            <a:r>
              <a:rPr lang="en-IN" dirty="0"/>
              <a:t>Cut-off frequency</a:t>
            </a:r>
          </a:p>
        </p:txBody>
      </p:sp>
      <p:pic>
        <p:nvPicPr>
          <p:cNvPr id="4" name="Picture 3"/>
          <p:cNvPicPr>
            <a:picLocks noChangeAspect="1"/>
          </p:cNvPicPr>
          <p:nvPr/>
        </p:nvPicPr>
        <p:blipFill>
          <a:blip r:embed="rId2"/>
          <a:stretch>
            <a:fillRect/>
          </a:stretch>
        </p:blipFill>
        <p:spPr>
          <a:xfrm>
            <a:off x="6282967" y="1825625"/>
            <a:ext cx="5251010" cy="3766242"/>
          </a:xfrm>
          <a:prstGeom prst="rect">
            <a:avLst/>
          </a:prstGeom>
        </p:spPr>
      </p:pic>
    </p:spTree>
    <p:extLst>
      <p:ext uri="{BB962C8B-B14F-4D97-AF65-F5344CB8AC3E}">
        <p14:creationId xmlns:p14="http://schemas.microsoft.com/office/powerpoint/2010/main" val="16000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Filters</a:t>
            </a:r>
          </a:p>
        </p:txBody>
      </p:sp>
      <p:sp>
        <p:nvSpPr>
          <p:cNvPr id="3" name="Content Placeholder 2"/>
          <p:cNvSpPr>
            <a:spLocks noGrp="1"/>
          </p:cNvSpPr>
          <p:nvPr>
            <p:ph idx="1"/>
          </p:nvPr>
        </p:nvSpPr>
        <p:spPr>
          <a:xfrm>
            <a:off x="838200" y="1825625"/>
            <a:ext cx="5773024" cy="4339648"/>
          </a:xfrm>
        </p:spPr>
        <p:txBody>
          <a:bodyPr>
            <a:normAutofit fontScale="85000" lnSpcReduction="20000"/>
          </a:bodyPr>
          <a:lstStyle/>
          <a:p>
            <a:r>
              <a:rPr lang="en-IN" dirty="0"/>
              <a:t>Cut-off frequency (fc): Frequency at which the filter amplitude response drops to -3 dB</a:t>
            </a:r>
          </a:p>
          <a:p>
            <a:r>
              <a:rPr lang="en-IN" dirty="0"/>
              <a:t>Stop band frequency ( fs): Frequency at which the minimum attenuation in the stop-band is reached.</a:t>
            </a:r>
          </a:p>
          <a:p>
            <a:r>
              <a:rPr lang="en-IN" dirty="0"/>
              <a:t>Pass-band ripple (Amax): Variation in the pass-band response.</a:t>
            </a:r>
          </a:p>
          <a:p>
            <a:r>
              <a:rPr lang="en-IN" dirty="0"/>
              <a:t>Pass-band attenuation (Amin): The minimum signal attenuation within the stop band.</a:t>
            </a:r>
          </a:p>
          <a:p>
            <a:r>
              <a:rPr lang="en-IN" dirty="0"/>
              <a:t>Filter order (M): The steepness of the filter. M is also the number of poles in the filter transfer function.</a:t>
            </a:r>
          </a:p>
        </p:txBody>
      </p:sp>
      <p:pic>
        <p:nvPicPr>
          <p:cNvPr id="4" name="Picture 3"/>
          <p:cNvPicPr>
            <a:picLocks noChangeAspect="1"/>
          </p:cNvPicPr>
          <p:nvPr/>
        </p:nvPicPr>
        <p:blipFill>
          <a:blip r:embed="rId2"/>
          <a:stretch>
            <a:fillRect/>
          </a:stretch>
        </p:blipFill>
        <p:spPr>
          <a:xfrm>
            <a:off x="6611224" y="1391010"/>
            <a:ext cx="5287224" cy="4436198"/>
          </a:xfrm>
          <a:prstGeom prst="rect">
            <a:avLst/>
          </a:prstGeom>
        </p:spPr>
      </p:pic>
    </p:spTree>
    <p:extLst>
      <p:ext uri="{BB962C8B-B14F-4D97-AF65-F5344CB8AC3E}">
        <p14:creationId xmlns:p14="http://schemas.microsoft.com/office/powerpoint/2010/main" val="1656472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C254F2E41DBC488C025C4D98787C86" ma:contentTypeVersion="7" ma:contentTypeDescription="Create a new document." ma:contentTypeScope="" ma:versionID="525aa2036c5689cfed1e2f8327105864">
  <xsd:schema xmlns:xsd="http://www.w3.org/2001/XMLSchema" xmlns:xs="http://www.w3.org/2001/XMLSchema" xmlns:p="http://schemas.microsoft.com/office/2006/metadata/properties" xmlns:ns2="7efb8072-09d0-47f8-971e-b6745749109e" xmlns:ns3="7bcc3279-a720-443f-b69e-ed81f05b9333" targetNamespace="http://schemas.microsoft.com/office/2006/metadata/properties" ma:root="true" ma:fieldsID="01dc804126188a96ec20827fc0fd31a9" ns2:_="" ns3:_="">
    <xsd:import namespace="7efb8072-09d0-47f8-971e-b6745749109e"/>
    <xsd:import namespace="7bcc3279-a720-443f-b69e-ed81f05b933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fb8072-09d0-47f8-971e-b674574910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cc3279-a720-443f-b69e-ed81f05b933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1738D9-4212-4F4D-8FC5-B18D7900AC55}"/>
</file>

<file path=customXml/itemProps2.xml><?xml version="1.0" encoding="utf-8"?>
<ds:datastoreItem xmlns:ds="http://schemas.openxmlformats.org/officeDocument/2006/customXml" ds:itemID="{BA9AFA96-B529-4C75-BF0A-5B78B87F655E}">
  <ds:schemaRefs>
    <ds:schemaRef ds:uri="http://schemas.microsoft.com/sharepoint/v3/contenttype/forms"/>
  </ds:schemaRefs>
</ds:datastoreItem>
</file>

<file path=customXml/itemProps3.xml><?xml version="1.0" encoding="utf-8"?>
<ds:datastoreItem xmlns:ds="http://schemas.openxmlformats.org/officeDocument/2006/customXml" ds:itemID="{A97A3919-C918-4219-947B-C1E39A289326}">
  <ds:schemaRefs>
    <ds:schemaRef ds:uri="http://schemas.microsoft.com/office/2006/documentManagement/types"/>
    <ds:schemaRef ds:uri="f7df899a-66db-4ea2-bfe3-097b320f1205"/>
    <ds:schemaRef ds:uri="http://schemas.microsoft.com/office/infopath/2007/PartnerControls"/>
    <ds:schemaRef ds:uri="http://schemas.openxmlformats.org/package/2006/metadata/core-properties"/>
    <ds:schemaRef ds:uri="http://schemas.microsoft.com/office/2006/metadata/properties"/>
    <ds:schemaRef ds:uri="http://purl.org/dc/elements/1.1/"/>
    <ds:schemaRef ds:uri="http://purl.org/dc/dcmitype/"/>
    <ds:schemaRef ds:uri="2077d26b-e49a-42cf-8601-88dab9c679c9"/>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2404</TotalTime>
  <Words>520</Words>
  <Application>Microsoft Office PowerPoint</Application>
  <PresentationFormat>Widescreen</PresentationFormat>
  <Paragraphs>111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RA 505 Robot Sensing and Vision  Lecture 39 </vt:lpstr>
      <vt:lpstr>Operational Amplifier</vt:lpstr>
      <vt:lpstr>Amplifiers</vt:lpstr>
      <vt:lpstr>Amplifier</vt:lpstr>
      <vt:lpstr>Two-OpAmp Instrumentation amplifier</vt:lpstr>
      <vt:lpstr>Amplifier</vt:lpstr>
      <vt:lpstr>Amplifier</vt:lpstr>
      <vt:lpstr>Filters</vt:lpstr>
      <vt:lpstr>Filters</vt:lpstr>
      <vt:lpstr>Transfer function</vt:lpstr>
      <vt:lpstr>Transfer function</vt:lpstr>
      <vt:lpstr>Transfer function</vt:lpstr>
      <vt:lpstr>Time response of filters</vt:lpstr>
      <vt:lpstr>Filter realizations</vt:lpstr>
      <vt:lpstr>First order filter</vt:lpstr>
      <vt:lpstr>Second order filter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Speckle Metrology QIP Sponsored Online Short Term Course on Photonics and Photovoltaics: Devices, Circuits, and Metrology December 21, 2020</dc:title>
  <dc:creator>Rishikesh Kulkarni</dc:creator>
  <cp:lastModifiedBy>Rishikesh</cp:lastModifiedBy>
  <cp:revision>276</cp:revision>
  <dcterms:created xsi:type="dcterms:W3CDTF">2020-12-15T11:13:01Z</dcterms:created>
  <dcterms:modified xsi:type="dcterms:W3CDTF">2022-04-29T11:21:11Z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0x010100A0C254F2E41DBC488C025C4D98787C86</vt:lpwstr>
  </property>
</Properties>
</file>