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slide" Target="slides/slide29.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41ceb16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41ceb16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41ceb160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41ceb160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953c9c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953c9c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953c9c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953c9c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953c9c3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953c9c3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953c9c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953c9c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8953c9c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8953c9c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953c9c3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953c9c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8953c9c3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8953c9c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953c9c3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953c9c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953c9c3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953c9c3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41ceb16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41ceb16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e9654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e9654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8e965428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8e965428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e96542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e96542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8e965428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8e965428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e965428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e965428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91defa0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91defa0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e96542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e96542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e965428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e965428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91defa0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91defa0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91defa0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91defa0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5ddf720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5ddf720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ddf7209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ddf7209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41ceb160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41ceb160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41ceb160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41ceb160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41ceb16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41ceb16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41ceb16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41ceb16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41ceb160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41ceb160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1ceb160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1ceb160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en.wikipedia.org/wiki/Routing" TargetMode="External"/><Relationship Id="rId4" Type="http://schemas.openxmlformats.org/officeDocument/2006/relationships/hyperlink" Target="https://en.wikipedia.org/wiki/Data_plane" TargetMode="External"/><Relationship Id="rId5" Type="http://schemas.openxmlformats.org/officeDocument/2006/relationships/hyperlink" Target="https://en.wikipedia.org/wiki/Router_(comput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72675"/>
            <a:ext cx="8520600" cy="4823700"/>
          </a:xfrm>
          <a:prstGeom prst="rect">
            <a:avLst/>
          </a:prstGeom>
        </p:spPr>
        <p:txBody>
          <a:bodyPr anchorCtr="0" anchor="t" bIns="91425" lIns="91425" spcFirstLastPara="1" rIns="91425" wrap="square" tIns="91425">
            <a:noAutofit/>
          </a:bodyPr>
          <a:lstStyle/>
          <a:p>
            <a:pPr indent="0" lvl="0" marL="0" rtl="0" algn="l">
              <a:lnSpc>
                <a:spcPct val="100000"/>
              </a:lnSpc>
              <a:spcBef>
                <a:spcPts val="3200"/>
              </a:spcBef>
              <a:spcAft>
                <a:spcPts val="0"/>
              </a:spcAft>
              <a:buClr>
                <a:schemeClr val="dk1"/>
              </a:buClr>
              <a:buSzPts val="1100"/>
              <a:buFont typeface="Arial"/>
              <a:buNone/>
            </a:pPr>
            <a:r>
              <a:rPr i="1" lang="en" sz="2200">
                <a:solidFill>
                  <a:srgbClr val="292929"/>
                </a:solidFill>
                <a:highlight>
                  <a:srgbClr val="FFFFFF"/>
                </a:highlight>
                <a:latin typeface="Georgia"/>
                <a:ea typeface="Georgia"/>
                <a:cs typeface="Georgia"/>
                <a:sym typeface="Georgia"/>
              </a:rPr>
              <a:t>Introduction</a:t>
            </a:r>
            <a:r>
              <a:rPr lang="en" sz="1700">
                <a:solidFill>
                  <a:srgbClr val="292929"/>
                </a:solidFill>
                <a:highlight>
                  <a:srgbClr val="FFFFFF"/>
                </a:highlight>
                <a:latin typeface="Georgia"/>
                <a:ea typeface="Georgia"/>
                <a:cs typeface="Georgia"/>
                <a:sym typeface="Georgia"/>
              </a:rPr>
              <a:t> : Q-learning is an off policy reinforcement learning algorithm that seeks to find the best action to take given the current state. It’s considered off-policy because the q-learning function learns from actions that are outside the current policy, like taking random actions, and therefore a policy isn’t needed. More specifically, </a:t>
            </a:r>
            <a:r>
              <a:rPr lang="en" sz="1700">
                <a:solidFill>
                  <a:schemeClr val="dk1"/>
                </a:solidFill>
                <a:highlight>
                  <a:srgbClr val="FFFFFF"/>
                </a:highlight>
                <a:latin typeface="Georgia"/>
                <a:ea typeface="Georgia"/>
                <a:cs typeface="Georgia"/>
                <a:sym typeface="Georgia"/>
              </a:rPr>
              <a:t>q-learning seeks to learn a policy that maximizes the total reward.</a:t>
            </a:r>
            <a:endParaRPr sz="1700">
              <a:solidFill>
                <a:schemeClr val="dk1"/>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i="1" lang="en" sz="2350">
                <a:solidFill>
                  <a:srgbClr val="292929"/>
                </a:solidFill>
                <a:highlight>
                  <a:srgbClr val="FFFFFF"/>
                </a:highlight>
              </a:rPr>
              <a:t>What’s ‘Q’</a:t>
            </a:r>
            <a:r>
              <a:rPr lang="en" sz="2350">
                <a:solidFill>
                  <a:srgbClr val="292929"/>
                </a:solidFill>
                <a:highlight>
                  <a:srgbClr val="FFFFFF"/>
                </a:highlight>
              </a:rPr>
              <a:t> : </a:t>
            </a:r>
            <a:r>
              <a:rPr lang="en" sz="1700">
                <a:solidFill>
                  <a:srgbClr val="292929"/>
                </a:solidFill>
                <a:highlight>
                  <a:srgbClr val="FFFFFF"/>
                </a:highlight>
                <a:latin typeface="Georgia"/>
                <a:ea typeface="Georgia"/>
                <a:cs typeface="Georgia"/>
                <a:sym typeface="Georgia"/>
              </a:rPr>
              <a:t>The ‘q’ in q-learning stands for quality. Quality in this case represents how useful a given action is in gaining some future reward.</a:t>
            </a:r>
            <a:endParaRPr sz="1700">
              <a:solidFill>
                <a:srgbClr val="292929"/>
              </a:solidFill>
              <a:highlight>
                <a:srgbClr val="FFFFFF"/>
              </a:highlight>
              <a:latin typeface="Georgia"/>
              <a:ea typeface="Georgia"/>
              <a:cs typeface="Georgia"/>
              <a:sym typeface="Georgia"/>
            </a:endParaRPr>
          </a:p>
          <a:p>
            <a:pPr indent="0" lvl="0" marL="0" rtl="0" algn="l">
              <a:spcBef>
                <a:spcPts val="4500"/>
              </a:spcBef>
              <a:spcAft>
                <a:spcPts val="0"/>
              </a:spcAft>
              <a:buClr>
                <a:schemeClr val="dk1"/>
              </a:buClr>
              <a:buSzPts val="1100"/>
              <a:buFont typeface="Arial"/>
              <a:buNone/>
            </a:pPr>
            <a:r>
              <a:rPr lang="en" sz="2350">
                <a:solidFill>
                  <a:srgbClr val="292929"/>
                </a:solidFill>
                <a:highlight>
                  <a:srgbClr val="FFFFFF"/>
                </a:highlight>
              </a:rPr>
              <a:t>Create a q-table</a:t>
            </a:r>
            <a:endParaRPr sz="2350">
              <a:solidFill>
                <a:srgbClr val="292929"/>
              </a:solidFill>
              <a:highlight>
                <a:srgbClr val="FFFFFF"/>
              </a:highlight>
            </a:endParaRPr>
          </a:p>
          <a:p>
            <a:pPr indent="0" lvl="0" marL="0" rtl="0" algn="l">
              <a:spcBef>
                <a:spcPts val="1400"/>
              </a:spcBef>
              <a:spcAft>
                <a:spcPts val="0"/>
              </a:spcAft>
              <a:buClr>
                <a:schemeClr val="dk1"/>
              </a:buClr>
              <a:buSzPts val="1100"/>
              <a:buFont typeface="Arial"/>
              <a:buNone/>
            </a:pPr>
            <a:r>
              <a:rPr lang="en" sz="1700">
                <a:solidFill>
                  <a:srgbClr val="292929"/>
                </a:solidFill>
                <a:highlight>
                  <a:srgbClr val="FFFFFF"/>
                </a:highlight>
                <a:latin typeface="Georgia"/>
                <a:ea typeface="Georgia"/>
                <a:cs typeface="Georgia"/>
                <a:sym typeface="Georgia"/>
              </a:rPr>
              <a:t>When q-learning is performed we create what’s called a </a:t>
            </a:r>
            <a:r>
              <a:rPr i="1" lang="en" sz="1700">
                <a:solidFill>
                  <a:srgbClr val="292929"/>
                </a:solidFill>
                <a:highlight>
                  <a:srgbClr val="FFFFFF"/>
                </a:highlight>
                <a:latin typeface="Georgia"/>
                <a:ea typeface="Georgia"/>
                <a:cs typeface="Georgia"/>
                <a:sym typeface="Georgia"/>
              </a:rPr>
              <a:t>q-table</a:t>
            </a:r>
            <a:r>
              <a:rPr lang="en" sz="1700">
                <a:solidFill>
                  <a:srgbClr val="292929"/>
                </a:solidFill>
                <a:highlight>
                  <a:srgbClr val="FFFFFF"/>
                </a:highlight>
                <a:latin typeface="Georgia"/>
                <a:ea typeface="Georgia"/>
                <a:cs typeface="Georgia"/>
                <a:sym typeface="Georgia"/>
              </a:rPr>
              <a:t> or matrix that follows the shape of </a:t>
            </a:r>
            <a:r>
              <a:rPr lang="en" sz="1300">
                <a:solidFill>
                  <a:srgbClr val="292929"/>
                </a:solidFill>
                <a:highlight>
                  <a:srgbClr val="F2F2F2"/>
                </a:highlight>
                <a:latin typeface="Courier New"/>
                <a:ea typeface="Courier New"/>
                <a:cs typeface="Courier New"/>
                <a:sym typeface="Courier New"/>
              </a:rPr>
              <a:t>[state, action]</a:t>
            </a:r>
            <a:r>
              <a:rPr lang="en" sz="1700">
                <a:solidFill>
                  <a:srgbClr val="292929"/>
                </a:solidFill>
                <a:highlight>
                  <a:srgbClr val="FFFFFF"/>
                </a:highlight>
                <a:latin typeface="Georgia"/>
                <a:ea typeface="Georgia"/>
                <a:cs typeface="Georgia"/>
                <a:sym typeface="Georgia"/>
              </a:rPr>
              <a:t> and we initialize our values to zero. We then update and store our </a:t>
            </a:r>
            <a:r>
              <a:rPr i="1" lang="en" sz="1700">
                <a:solidFill>
                  <a:srgbClr val="292929"/>
                </a:solidFill>
                <a:highlight>
                  <a:srgbClr val="FFFFFF"/>
                </a:highlight>
                <a:latin typeface="Georgia"/>
                <a:ea typeface="Georgia"/>
                <a:cs typeface="Georgia"/>
                <a:sym typeface="Georgia"/>
              </a:rPr>
              <a:t>q-values </a:t>
            </a:r>
            <a:r>
              <a:rPr lang="en" sz="1700">
                <a:solidFill>
                  <a:srgbClr val="292929"/>
                </a:solidFill>
                <a:highlight>
                  <a:srgbClr val="FFFFFF"/>
                </a:highlight>
                <a:latin typeface="Georgia"/>
                <a:ea typeface="Georgia"/>
                <a:cs typeface="Georgia"/>
                <a:sym typeface="Georgia"/>
              </a:rPr>
              <a:t>after an episode. This q-table becomes a reference table for our agent to select the best action based on the q-value.</a:t>
            </a:r>
            <a:endParaRPr sz="1700">
              <a:solidFill>
                <a:schemeClr val="dk1"/>
              </a:solidFill>
              <a:highlight>
                <a:srgbClr val="E9F2FD"/>
              </a:highlight>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ctrTitle"/>
          </p:nvPr>
        </p:nvSpPr>
        <p:spPr>
          <a:xfrm>
            <a:off x="311700" y="198000"/>
            <a:ext cx="8520600" cy="983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and Benefits :</a:t>
            </a:r>
            <a:endParaRPr/>
          </a:p>
        </p:txBody>
      </p:sp>
      <p:sp>
        <p:nvSpPr>
          <p:cNvPr id="105" name="Google Shape;105;p22"/>
          <p:cNvSpPr txBox="1"/>
          <p:nvPr>
            <p:ph idx="1" type="subTitle"/>
          </p:nvPr>
        </p:nvSpPr>
        <p:spPr>
          <a:xfrm>
            <a:off x="311700" y="1181100"/>
            <a:ext cx="8520600" cy="38253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2100" u="sng">
                <a:solidFill>
                  <a:srgbClr val="4D4C4C"/>
                </a:solidFill>
                <a:highlight>
                  <a:srgbClr val="F2F2F2"/>
                </a:highlight>
              </a:rPr>
              <a:t>Simplify operations : </a:t>
            </a:r>
            <a:endParaRPr sz="2100" u="sng">
              <a:solidFill>
                <a:srgbClr val="4D4C4C"/>
              </a:solidFill>
              <a:highlight>
                <a:srgbClr val="F2F2F2"/>
              </a:highlight>
            </a:endParaRPr>
          </a:p>
          <a:p>
            <a:pPr indent="0" lvl="0" marL="0" rtl="0" algn="l">
              <a:lnSpc>
                <a:spcPct val="80000"/>
              </a:lnSpc>
              <a:spcBef>
                <a:spcPts val="500"/>
              </a:spcBef>
              <a:spcAft>
                <a:spcPts val="0"/>
              </a:spcAft>
              <a:buNone/>
            </a:pPr>
            <a:r>
              <a:rPr lang="en" sz="2100">
                <a:solidFill>
                  <a:srgbClr val="4D4C4C"/>
                </a:solidFill>
                <a:highlight>
                  <a:srgbClr val="F2F2F2"/>
                </a:highlight>
              </a:rPr>
              <a:t>-</a:t>
            </a:r>
            <a:r>
              <a:rPr lang="en" sz="2150">
                <a:solidFill>
                  <a:srgbClr val="4D4C4C"/>
                </a:solidFill>
                <a:highlight>
                  <a:srgbClr val="F2F2F2"/>
                </a:highlight>
              </a:rPr>
              <a:t>Reduce complexity by decoupling the control and data planes, while making automation highly secure and scalable.</a:t>
            </a:r>
            <a:endParaRPr sz="2150">
              <a:solidFill>
                <a:srgbClr val="4D4C4C"/>
              </a:solidFill>
              <a:highlight>
                <a:srgbClr val="F2F2F2"/>
              </a:highlight>
            </a:endParaRPr>
          </a:p>
          <a:p>
            <a:pPr indent="0" lvl="0" marL="0" rtl="0" algn="l">
              <a:lnSpc>
                <a:spcPct val="80000"/>
              </a:lnSpc>
              <a:spcBef>
                <a:spcPts val="500"/>
              </a:spcBef>
              <a:spcAft>
                <a:spcPts val="0"/>
              </a:spcAft>
              <a:buNone/>
            </a:pPr>
            <a:r>
              <a:t/>
            </a:r>
            <a:endParaRPr sz="2150">
              <a:solidFill>
                <a:srgbClr val="4D4C4C"/>
              </a:solidFill>
              <a:highlight>
                <a:srgbClr val="F2F2F2"/>
              </a:highlight>
            </a:endParaRPr>
          </a:p>
          <a:p>
            <a:pPr indent="0" lvl="0" marL="0" rtl="0" algn="l">
              <a:lnSpc>
                <a:spcPct val="80000"/>
              </a:lnSpc>
              <a:spcBef>
                <a:spcPts val="500"/>
              </a:spcBef>
              <a:spcAft>
                <a:spcPts val="0"/>
              </a:spcAft>
              <a:buNone/>
            </a:pPr>
            <a:r>
              <a:rPr lang="en" sz="2100" u="sng">
                <a:solidFill>
                  <a:srgbClr val="4D4C4C"/>
                </a:solidFill>
                <a:highlight>
                  <a:srgbClr val="F2F2F2"/>
                </a:highlight>
              </a:rPr>
              <a:t>Achieve faster time to market</a:t>
            </a:r>
            <a:r>
              <a:rPr lang="en" sz="2100">
                <a:solidFill>
                  <a:srgbClr val="4D4C4C"/>
                </a:solidFill>
                <a:highlight>
                  <a:srgbClr val="F2F2F2"/>
                </a:highlight>
              </a:rPr>
              <a:t> :</a:t>
            </a:r>
            <a:endParaRPr sz="2100">
              <a:solidFill>
                <a:srgbClr val="4D4C4C"/>
              </a:solidFill>
              <a:highlight>
                <a:srgbClr val="F2F2F2"/>
              </a:highlight>
            </a:endParaRPr>
          </a:p>
          <a:p>
            <a:pPr indent="0" lvl="0" marL="0" rtl="0" algn="l">
              <a:lnSpc>
                <a:spcPct val="80000"/>
              </a:lnSpc>
              <a:spcBef>
                <a:spcPts val="500"/>
              </a:spcBef>
              <a:spcAft>
                <a:spcPts val="0"/>
              </a:spcAft>
              <a:buNone/>
            </a:pPr>
            <a:r>
              <a:rPr lang="en" sz="2000">
                <a:solidFill>
                  <a:srgbClr val="4D4C4C"/>
                </a:solidFill>
                <a:highlight>
                  <a:srgbClr val="F2F2F2"/>
                </a:highlight>
              </a:rPr>
              <a:t>-Deploy applications and services faster by leveraging open APIs. Easily integrate third-party products.</a:t>
            </a:r>
            <a:endParaRPr sz="2000">
              <a:solidFill>
                <a:srgbClr val="4D4C4C"/>
              </a:solidFill>
              <a:highlight>
                <a:srgbClr val="F2F2F2"/>
              </a:highlight>
            </a:endParaRPr>
          </a:p>
          <a:p>
            <a:pPr indent="0" lvl="0" marL="0" rtl="0" algn="l">
              <a:lnSpc>
                <a:spcPct val="80000"/>
              </a:lnSpc>
              <a:spcBef>
                <a:spcPts val="4800"/>
              </a:spcBef>
              <a:spcAft>
                <a:spcPts val="0"/>
              </a:spcAft>
              <a:buNone/>
            </a:pPr>
            <a:r>
              <a:rPr lang="en" sz="2100" u="sng">
                <a:solidFill>
                  <a:srgbClr val="4D4C4C"/>
                </a:solidFill>
                <a:highlight>
                  <a:srgbClr val="F2F2F2"/>
                </a:highlight>
              </a:rPr>
              <a:t>Build programmable networks</a:t>
            </a:r>
            <a:r>
              <a:rPr lang="en" sz="2100">
                <a:solidFill>
                  <a:srgbClr val="4D4C4C"/>
                </a:solidFill>
                <a:highlight>
                  <a:srgbClr val="F2F2F2"/>
                </a:highlight>
              </a:rPr>
              <a:t> :</a:t>
            </a:r>
            <a:endParaRPr sz="2100">
              <a:solidFill>
                <a:srgbClr val="4D4C4C"/>
              </a:solidFill>
              <a:highlight>
                <a:srgbClr val="F2F2F2"/>
              </a:highlight>
            </a:endParaRPr>
          </a:p>
          <a:p>
            <a:pPr indent="0" lvl="0" marL="0" rtl="0" algn="l">
              <a:lnSpc>
                <a:spcPct val="80000"/>
              </a:lnSpc>
              <a:spcBef>
                <a:spcPts val="500"/>
              </a:spcBef>
              <a:spcAft>
                <a:spcPts val="0"/>
              </a:spcAft>
              <a:buNone/>
            </a:pPr>
            <a:r>
              <a:rPr lang="en" sz="2150">
                <a:solidFill>
                  <a:srgbClr val="4D4C4C"/>
                </a:solidFill>
                <a:highlight>
                  <a:srgbClr val="F2F2F2"/>
                </a:highlight>
              </a:rPr>
              <a:t>-Eliminate manual configuration. Provision and manage data centers, campuses, and wide-area networks.</a:t>
            </a:r>
            <a:endParaRPr sz="2000">
              <a:solidFill>
                <a:srgbClr val="4D4C4C"/>
              </a:solidFill>
              <a:highlight>
                <a:srgbClr val="F2F2F2"/>
              </a:highlight>
            </a:endParaRPr>
          </a:p>
          <a:p>
            <a:pPr indent="0" lvl="0" marL="0" rtl="0" algn="l">
              <a:lnSpc>
                <a:spcPct val="80000"/>
              </a:lnSpc>
              <a:spcBef>
                <a:spcPts val="4800"/>
              </a:spcBef>
              <a:spcAft>
                <a:spcPts val="0"/>
              </a:spcAft>
              <a:buNone/>
            </a:pPr>
            <a:r>
              <a:t/>
            </a:r>
            <a:endParaRPr sz="2000">
              <a:solidFill>
                <a:srgbClr val="4D4C4C"/>
              </a:solidFill>
              <a:highlight>
                <a:srgbClr val="F2F2F2"/>
              </a:highlight>
            </a:endParaRPr>
          </a:p>
          <a:p>
            <a:pPr indent="0" lvl="0" marL="0" rtl="0" algn="l">
              <a:lnSpc>
                <a:spcPct val="80000"/>
              </a:lnSpc>
              <a:spcBef>
                <a:spcPts val="3000"/>
              </a:spcBef>
              <a:spcAft>
                <a:spcPts val="0"/>
              </a:spcAft>
              <a:buClr>
                <a:schemeClr val="dk1"/>
              </a:buClr>
              <a:buSzPts val="1100"/>
              <a:buFont typeface="Arial"/>
              <a:buNone/>
            </a:pPr>
            <a:r>
              <a:t/>
            </a:r>
            <a:endParaRPr sz="2150">
              <a:solidFill>
                <a:srgbClr val="4D4C4C"/>
              </a:solidFill>
              <a:highlight>
                <a:srgbClr val="F2F2F2"/>
              </a:highlight>
            </a:endParaRPr>
          </a:p>
          <a:p>
            <a:pPr indent="0" lvl="0" marL="0" rtl="0" algn="ctr">
              <a:lnSpc>
                <a:spcPct val="80000"/>
              </a:lnSpc>
              <a:spcBef>
                <a:spcPts val="500"/>
              </a:spcBef>
              <a:spcAft>
                <a:spcPts val="0"/>
              </a:spcAft>
              <a:buNone/>
            </a:pPr>
            <a:r>
              <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subTitle"/>
          </p:nvPr>
        </p:nvSpPr>
        <p:spPr>
          <a:xfrm>
            <a:off x="311700" y="217700"/>
            <a:ext cx="8520600" cy="4710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2400"/>
              <a:t>Software-defined networking (SDN) is an emerging networking paradigm that gives hope to change the limitations of current network infrastructures.</a:t>
            </a:r>
            <a:endParaRPr sz="2400"/>
          </a:p>
          <a:p>
            <a:pPr indent="0" lvl="0" marL="0" rtl="0" algn="l">
              <a:lnSpc>
                <a:spcPct val="80000"/>
              </a:lnSpc>
              <a:spcBef>
                <a:spcPts val="0"/>
              </a:spcBef>
              <a:spcAft>
                <a:spcPts val="0"/>
              </a:spcAft>
              <a:buNone/>
            </a:pPr>
            <a:r>
              <a:t/>
            </a:r>
            <a:endParaRPr sz="2400"/>
          </a:p>
          <a:p>
            <a:pPr indent="0" lvl="0" marL="0" rtl="0" algn="l">
              <a:lnSpc>
                <a:spcPct val="80000"/>
              </a:lnSpc>
              <a:spcBef>
                <a:spcPts val="0"/>
              </a:spcBef>
              <a:spcAft>
                <a:spcPts val="0"/>
              </a:spcAft>
              <a:buNone/>
            </a:pPr>
            <a:r>
              <a:rPr lang="en" sz="2400"/>
              <a:t>First, it breaks the vertical integration by separating the network’s control logic (the control plane) from the underlying routers and switches that forward the traffic (the data plane). </a:t>
            </a:r>
            <a:endParaRPr sz="2400"/>
          </a:p>
          <a:p>
            <a:pPr indent="0" lvl="0" marL="0" rtl="0" algn="l">
              <a:lnSpc>
                <a:spcPct val="80000"/>
              </a:lnSpc>
              <a:spcBef>
                <a:spcPts val="0"/>
              </a:spcBef>
              <a:spcAft>
                <a:spcPts val="0"/>
              </a:spcAft>
              <a:buNone/>
            </a:pPr>
            <a:r>
              <a:t/>
            </a:r>
            <a:endParaRPr sz="2400"/>
          </a:p>
          <a:p>
            <a:pPr indent="0" lvl="0" marL="0" rtl="0" algn="l">
              <a:lnSpc>
                <a:spcPct val="80000"/>
              </a:lnSpc>
              <a:spcBef>
                <a:spcPts val="0"/>
              </a:spcBef>
              <a:spcAft>
                <a:spcPts val="0"/>
              </a:spcAft>
              <a:buNone/>
            </a:pPr>
            <a:r>
              <a:rPr lang="en" sz="2400"/>
              <a:t>Second, with the separation of the control and data planes, network switches become simple forwarding devices and the control logic is implemented in a logically centralized controller (or network operating system), simplifying policy enforcement and network (re)configuration and evolution.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4"/>
          <p:cNvPicPr preferRelativeResize="0"/>
          <p:nvPr/>
        </p:nvPicPr>
        <p:blipFill>
          <a:blip r:embed="rId3">
            <a:alphaModFix/>
          </a:blip>
          <a:stretch>
            <a:fillRect/>
          </a:stretch>
        </p:blipFill>
        <p:spPr>
          <a:xfrm>
            <a:off x="152400" y="152400"/>
            <a:ext cx="8065625" cy="434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152400" y="152400"/>
            <a:ext cx="8893324" cy="4991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6"/>
          <p:cNvPicPr preferRelativeResize="0"/>
          <p:nvPr/>
        </p:nvPicPr>
        <p:blipFill>
          <a:blip r:embed="rId3">
            <a:alphaModFix/>
          </a:blip>
          <a:stretch>
            <a:fillRect/>
          </a:stretch>
        </p:blipFill>
        <p:spPr>
          <a:xfrm>
            <a:off x="152400" y="152400"/>
            <a:ext cx="8991600" cy="284836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subTitle"/>
          </p:nvPr>
        </p:nvSpPr>
        <p:spPr>
          <a:xfrm>
            <a:off x="197100" y="180750"/>
            <a:ext cx="8749800" cy="478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600"/>
              <a:t>Computer Networks can be divided into three planes :</a:t>
            </a:r>
            <a:endParaRPr sz="2600"/>
          </a:p>
          <a:p>
            <a:pPr indent="0" lvl="0" marL="0" rtl="0" algn="l">
              <a:spcBef>
                <a:spcPts val="0"/>
              </a:spcBef>
              <a:spcAft>
                <a:spcPts val="0"/>
              </a:spcAft>
              <a:buNone/>
            </a:pPr>
            <a:r>
              <a:rPr lang="en" sz="2600"/>
              <a:t>	</a:t>
            </a:r>
            <a:r>
              <a:rPr lang="en" sz="2400"/>
              <a:t> </a:t>
            </a:r>
            <a:r>
              <a:rPr b="1" i="1" lang="en" sz="2400"/>
              <a:t>Data Plane</a:t>
            </a:r>
            <a:r>
              <a:rPr lang="en" sz="2400"/>
              <a:t>   </a:t>
            </a:r>
            <a:r>
              <a:rPr b="1" i="1" lang="en" sz="2400"/>
              <a:t>Control Plane</a:t>
            </a:r>
            <a:r>
              <a:rPr lang="en" sz="2400"/>
              <a:t>      </a:t>
            </a:r>
            <a:r>
              <a:rPr b="1" i="1" lang="en" sz="2400"/>
              <a:t>Management planes</a:t>
            </a:r>
            <a:r>
              <a:rPr lang="en" sz="2400"/>
              <a:t>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a:t>
            </a:r>
            <a:r>
              <a:rPr lang="en" sz="2200"/>
              <a:t>The data plane corresponds to the networking devices, which are responsible for (efficiently) forwarding data.</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 The control plane represents the protocols(set of rules) used to populate the forwarding tables of the data plane elements.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 The management plane includes the software services, such as simple network management protocol (SNMP)-based tools, used to remotely monitor and configure the control functionality.</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Network policy is defined in the management plane, the control plane enforces the policy, and the data plane executes it by forwarding data accordingly.</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subTitle"/>
          </p:nvPr>
        </p:nvSpPr>
        <p:spPr>
          <a:xfrm>
            <a:off x="311700" y="197975"/>
            <a:ext cx="8520600" cy="479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300"/>
              <a:t>Problem with Traditional Networks :</a:t>
            </a:r>
            <a:endParaRPr sz="2300"/>
          </a:p>
          <a:p>
            <a:pPr indent="0" lvl="0" marL="0" rtl="0" algn="l">
              <a:spcBef>
                <a:spcPts val="0"/>
              </a:spcBef>
              <a:spcAft>
                <a:spcPts val="0"/>
              </a:spcAft>
              <a:buNone/>
            </a:pPr>
            <a:r>
              <a:rPr lang="en" sz="2300"/>
              <a:t>It’s a very complex and relatively static architecture. It is also the fundamental reason why traditional networks are rigid and complex to manage and control.These two characteristics are largely responsible for vertically integrated industry where innovation is difficult.</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Open Flow -</a:t>
            </a:r>
            <a:endParaRPr sz="2300"/>
          </a:p>
          <a:p>
            <a:pPr indent="0" lvl="0" marL="0" rtl="0" algn="l">
              <a:spcBef>
                <a:spcPts val="0"/>
              </a:spcBef>
              <a:spcAft>
                <a:spcPts val="0"/>
              </a:spcAft>
              <a:buNone/>
            </a:pPr>
            <a:r>
              <a:rPr lang="en" sz="1800">
                <a:solidFill>
                  <a:srgbClr val="434343"/>
                </a:solidFill>
                <a:highlight>
                  <a:srgbClr val="FFFFFF"/>
                </a:highlight>
                <a:latin typeface="Georgia"/>
                <a:ea typeface="Georgia"/>
                <a:cs typeface="Georgia"/>
                <a:sym typeface="Georgia"/>
              </a:rPr>
              <a:t>OpenFlow as the first standard communications interface defined between the control and forwarding layers of an SDN architecture. OpenFlow allows direct access to and manipulation of the forwarding plane of network devices such as switches and routers, both physical and virtual (hypervisor-based).</a:t>
            </a:r>
            <a:endParaRPr sz="2900">
              <a:solidFill>
                <a:srgbClr val="434343"/>
              </a:solidFill>
              <a:highlight>
                <a:srgbClr val="FFFFFF"/>
              </a:highlight>
              <a:latin typeface="Georgia"/>
              <a:ea typeface="Georgia"/>
              <a:cs typeface="Georgia"/>
              <a:sym typeface="Georgia"/>
            </a:endParaRPr>
          </a:p>
          <a:p>
            <a:pPr indent="0" lvl="0" marL="0" rtl="0" algn="ctr">
              <a:spcBef>
                <a:spcPts val="0"/>
              </a:spcBef>
              <a:spcAft>
                <a:spcPts val="0"/>
              </a:spcAft>
              <a:buNone/>
            </a:pPr>
            <a:r>
              <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subTitle"/>
          </p:nvPr>
        </p:nvSpPr>
        <p:spPr>
          <a:xfrm>
            <a:off x="311700" y="181550"/>
            <a:ext cx="8520600" cy="4765500"/>
          </a:xfrm>
          <a:prstGeom prst="rect">
            <a:avLst/>
          </a:prstGeom>
        </p:spPr>
        <p:txBody>
          <a:bodyPr anchorCtr="0" anchor="t" bIns="91425" lIns="91425" spcFirstLastPara="1" rIns="91425" wrap="square" tIns="91425">
            <a:normAutofit/>
          </a:bodyPr>
          <a:lstStyle/>
          <a:p>
            <a:pPr indent="0" lvl="0" marL="0" rtl="0" algn="l">
              <a:lnSpc>
                <a:spcPct val="115000"/>
              </a:lnSpc>
              <a:spcBef>
                <a:spcPts val="500"/>
              </a:spcBef>
              <a:spcAft>
                <a:spcPts val="0"/>
              </a:spcAft>
              <a:buClr>
                <a:schemeClr val="dk1"/>
              </a:buClr>
              <a:buSzPts val="1100"/>
              <a:buFont typeface="Arial"/>
              <a:buNone/>
            </a:pPr>
            <a:r>
              <a:rPr b="1" i="1" lang="en" sz="2650">
                <a:solidFill>
                  <a:srgbClr val="202122"/>
                </a:solidFill>
                <a:highlight>
                  <a:srgbClr val="FFFFFF"/>
                </a:highlight>
              </a:rPr>
              <a:t>Forwarding Plane </a:t>
            </a:r>
            <a:r>
              <a:rPr lang="en" sz="2650">
                <a:solidFill>
                  <a:srgbClr val="202122"/>
                </a:solidFill>
                <a:highlight>
                  <a:srgbClr val="FFFFFF"/>
                </a:highlight>
              </a:rPr>
              <a:t>: I</a:t>
            </a:r>
            <a:r>
              <a:rPr lang="en" sz="1750">
                <a:solidFill>
                  <a:srgbClr val="202122"/>
                </a:solidFill>
                <a:highlight>
                  <a:srgbClr val="FFFFFF"/>
                </a:highlight>
              </a:rPr>
              <a:t>n </a:t>
            </a:r>
            <a:r>
              <a:rPr lang="en" sz="1750">
                <a:solidFill>
                  <a:srgbClr val="0B0080"/>
                </a:solidFill>
                <a:highlight>
                  <a:srgbClr val="FFFFFF"/>
                </a:highlight>
                <a:uFill>
                  <a:noFill/>
                </a:uFill>
                <a:hlinkClick r:id="rId3">
                  <a:extLst>
                    <a:ext uri="{A12FA001-AC4F-418D-AE19-62706E023703}">
                      <ahyp:hlinkClr val="tx"/>
                    </a:ext>
                  </a:extLst>
                </a:hlinkClick>
              </a:rPr>
              <a:t>routing</a:t>
            </a:r>
            <a:r>
              <a:rPr lang="en" sz="1750">
                <a:solidFill>
                  <a:srgbClr val="202122"/>
                </a:solidFill>
                <a:highlight>
                  <a:srgbClr val="FFFFFF"/>
                </a:highlight>
              </a:rPr>
              <a:t>, the </a:t>
            </a:r>
            <a:r>
              <a:rPr b="1" lang="en" sz="1750">
                <a:solidFill>
                  <a:srgbClr val="202122"/>
                </a:solidFill>
                <a:highlight>
                  <a:srgbClr val="FFFFFF"/>
                </a:highlight>
              </a:rPr>
              <a:t>forwarding plane</a:t>
            </a:r>
            <a:r>
              <a:rPr lang="en" sz="1750">
                <a:solidFill>
                  <a:srgbClr val="202122"/>
                </a:solidFill>
                <a:highlight>
                  <a:srgbClr val="FFFFFF"/>
                </a:highlight>
              </a:rPr>
              <a:t>, sometimes called the </a:t>
            </a:r>
            <a:r>
              <a:rPr b="1" lang="en" sz="1750">
                <a:solidFill>
                  <a:srgbClr val="0B0080"/>
                </a:solidFill>
                <a:highlight>
                  <a:srgbClr val="FFFFFF"/>
                </a:highlight>
                <a:uFill>
                  <a:noFill/>
                </a:uFill>
                <a:hlinkClick r:id="rId4">
                  <a:extLst>
                    <a:ext uri="{A12FA001-AC4F-418D-AE19-62706E023703}">
                      <ahyp:hlinkClr val="tx"/>
                    </a:ext>
                  </a:extLst>
                </a:hlinkClick>
              </a:rPr>
              <a:t>data plane</a:t>
            </a:r>
            <a:r>
              <a:rPr lang="en" sz="1750">
                <a:solidFill>
                  <a:srgbClr val="202122"/>
                </a:solidFill>
                <a:highlight>
                  <a:srgbClr val="FFFFFF"/>
                </a:highlight>
              </a:rPr>
              <a:t> or </a:t>
            </a:r>
            <a:r>
              <a:rPr b="1" lang="en" sz="1750">
                <a:solidFill>
                  <a:srgbClr val="202122"/>
                </a:solidFill>
                <a:highlight>
                  <a:srgbClr val="FFFFFF"/>
                </a:highlight>
              </a:rPr>
              <a:t>user plane</a:t>
            </a:r>
            <a:r>
              <a:rPr lang="en" sz="1750">
                <a:solidFill>
                  <a:srgbClr val="202122"/>
                </a:solidFill>
                <a:highlight>
                  <a:srgbClr val="FFFFFF"/>
                </a:highlight>
              </a:rPr>
              <a:t>, defines the part of the </a:t>
            </a:r>
            <a:r>
              <a:rPr lang="en" sz="1750">
                <a:solidFill>
                  <a:srgbClr val="0B0080"/>
                </a:solidFill>
                <a:highlight>
                  <a:srgbClr val="FFFFFF"/>
                </a:highlight>
                <a:uFill>
                  <a:noFill/>
                </a:uFill>
                <a:hlinkClick r:id="rId5">
                  <a:extLst>
                    <a:ext uri="{A12FA001-AC4F-418D-AE19-62706E023703}">
                      <ahyp:hlinkClr val="tx"/>
                    </a:ext>
                  </a:extLst>
                </a:hlinkClick>
              </a:rPr>
              <a:t>router</a:t>
            </a:r>
            <a:r>
              <a:rPr lang="en" sz="1750">
                <a:solidFill>
                  <a:srgbClr val="202122"/>
                </a:solidFill>
                <a:highlight>
                  <a:srgbClr val="FFFFFF"/>
                </a:highlight>
              </a:rPr>
              <a:t> architecture that decides what to do with packets arriving on an inbound interface. Most commonly, it refers to a table in which the router looks up the destination address of the incoming packet and retrieves the information necessary to determine the path from the receiving element, through the internal </a:t>
            </a:r>
            <a:r>
              <a:rPr b="1" lang="en" sz="1750">
                <a:solidFill>
                  <a:srgbClr val="202122"/>
                </a:solidFill>
                <a:highlight>
                  <a:srgbClr val="FFFFFF"/>
                </a:highlight>
              </a:rPr>
              <a:t>forwarding fabric</a:t>
            </a:r>
            <a:r>
              <a:rPr lang="en" sz="1750">
                <a:solidFill>
                  <a:srgbClr val="202122"/>
                </a:solidFill>
                <a:highlight>
                  <a:srgbClr val="FFFFFF"/>
                </a:highlight>
              </a:rPr>
              <a:t> of the router, and to the proper outgoing interface(s).</a:t>
            </a:r>
            <a:endParaRPr sz="1750">
              <a:solidFill>
                <a:srgbClr val="202122"/>
              </a:solidFill>
              <a:highlight>
                <a:srgbClr val="FFFFFF"/>
              </a:highlight>
            </a:endParaRPr>
          </a:p>
          <a:p>
            <a:pPr indent="0" lvl="0" marL="0" rtl="0" algn="l">
              <a:lnSpc>
                <a:spcPct val="115000"/>
              </a:lnSpc>
              <a:spcBef>
                <a:spcPts val="500"/>
              </a:spcBef>
              <a:spcAft>
                <a:spcPts val="0"/>
              </a:spcAft>
              <a:buClr>
                <a:schemeClr val="dk1"/>
              </a:buClr>
              <a:buSzPts val="1100"/>
              <a:buFont typeface="Arial"/>
              <a:buNone/>
            </a:pPr>
            <a:r>
              <a:rPr lang="en" sz="1750">
                <a:solidFill>
                  <a:srgbClr val="202122"/>
                </a:solidFill>
                <a:highlight>
                  <a:srgbClr val="FFFFFF"/>
                </a:highlight>
              </a:rPr>
              <a:t>In certain cases the table may specify that a packet is to be discarded. In such cases, the router may return an ICMP "destination unreachable" or other appropriate code. Some security policies, however, dictate that the router should drop the packet silently, in order that a potential attacker does not become aware that a target is being protected.</a:t>
            </a:r>
            <a:endParaRPr sz="1750">
              <a:solidFill>
                <a:srgbClr val="202122"/>
              </a:solidFill>
              <a:highlight>
                <a:srgbClr val="FFFFFF"/>
              </a:highlight>
            </a:endParaRPr>
          </a:p>
          <a:p>
            <a:pPr indent="0" lvl="0" marL="0" rtl="0" algn="ctr">
              <a:spcBef>
                <a:spcPts val="5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subTitle"/>
          </p:nvPr>
        </p:nvSpPr>
        <p:spPr>
          <a:xfrm>
            <a:off x="311700" y="181550"/>
            <a:ext cx="8520600" cy="47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 Plane :</a:t>
            </a:r>
            <a:endParaRPr/>
          </a:p>
          <a:p>
            <a:pPr indent="0" lvl="0" marL="0" rtl="0" algn="l">
              <a:spcBef>
                <a:spcPts val="0"/>
              </a:spcBef>
              <a:spcAft>
                <a:spcPts val="0"/>
              </a:spcAft>
              <a:buNone/>
            </a:pPr>
            <a:r>
              <a:rPr lang="en" sz="3300">
                <a:latin typeface="Georgia"/>
                <a:ea typeface="Georgia"/>
                <a:cs typeface="Georgia"/>
                <a:sym typeface="Georgia"/>
              </a:rPr>
              <a:t>	</a:t>
            </a:r>
            <a:r>
              <a:rPr lang="en" sz="2000">
                <a:solidFill>
                  <a:srgbClr val="40424E"/>
                </a:solidFill>
                <a:highlight>
                  <a:srgbClr val="FFFFFF"/>
                </a:highlight>
                <a:latin typeface="Georgia"/>
                <a:ea typeface="Georgia"/>
                <a:cs typeface="Georgia"/>
                <a:sym typeface="Georgia"/>
              </a:rPr>
              <a:t>In Routing control plane refers to the all functions and processes that determine which path to use to send the packet or frame. Control plane is responsible for populating the routing table, drawing network topology, forwarding table and hence enabling the data plane functions. Means here the router makes its decision. In a single line it can be said that it is responsible for How packets should be forwarded.</a:t>
            </a:r>
            <a:endParaRPr sz="2000">
              <a:solidFill>
                <a:srgbClr val="40424E"/>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2000">
              <a:solidFill>
                <a:srgbClr val="40424E"/>
              </a:solidFill>
              <a:highlight>
                <a:srgbClr val="FFFFFF"/>
              </a:highlight>
              <a:latin typeface="Georgia"/>
              <a:ea typeface="Georgia"/>
              <a:cs typeface="Georgia"/>
              <a:sym typeface="Georgia"/>
            </a:endParaRPr>
          </a:p>
          <a:p>
            <a:pPr indent="0" lvl="0" marL="0" rtl="0" algn="l">
              <a:spcBef>
                <a:spcPts val="0"/>
              </a:spcBef>
              <a:spcAft>
                <a:spcPts val="0"/>
              </a:spcAft>
              <a:buNone/>
            </a:pPr>
            <a:r>
              <a:rPr lang="en" sz="2000">
                <a:solidFill>
                  <a:srgbClr val="40424E"/>
                </a:solidFill>
                <a:highlight>
                  <a:srgbClr val="FFFFFF"/>
                </a:highlight>
                <a:latin typeface="Georgia"/>
                <a:ea typeface="Georgia"/>
                <a:cs typeface="Georgia"/>
                <a:sym typeface="Georgia"/>
              </a:rPr>
              <a:t>- The network is programmable through software applications running on top of the plane that interacts with the underlying data plane devices. This is a fundamental characteristic of SDN, considered as its main value proposition.</a:t>
            </a:r>
            <a:endParaRPr sz="2000">
              <a:solidFill>
                <a:srgbClr val="40424E"/>
              </a:solidFill>
              <a:highlight>
                <a:srgbClr val="FFFFFF"/>
              </a:highlight>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subTitle"/>
          </p:nvPr>
        </p:nvSpPr>
        <p:spPr>
          <a:xfrm>
            <a:off x="311700" y="148675"/>
            <a:ext cx="8520600" cy="4716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Benefits of Decoupling :</a:t>
            </a:r>
            <a:endParaRPr/>
          </a:p>
          <a:p>
            <a:pPr indent="0" lvl="0" marL="0" rtl="0" algn="ctr">
              <a:spcBef>
                <a:spcPts val="0"/>
              </a:spcBef>
              <a:spcAft>
                <a:spcPts val="0"/>
              </a:spcAft>
              <a:buNone/>
            </a:pPr>
            <a:r>
              <a:t/>
            </a:r>
            <a:endParaRPr/>
          </a:p>
          <a:p>
            <a:pPr indent="-375443" lvl="0" marL="457200" rtl="0" algn="l">
              <a:spcBef>
                <a:spcPts val="0"/>
              </a:spcBef>
              <a:spcAft>
                <a:spcPts val="0"/>
              </a:spcAft>
              <a:buSzPct val="100000"/>
              <a:buChar char="-"/>
            </a:pPr>
            <a:r>
              <a:rPr lang="en" sz="2500"/>
              <a:t>It becomes easier to program these applications since the abstractions provided by the control platform and/or the network programming languages can be shared.</a:t>
            </a:r>
            <a:endParaRPr sz="2500"/>
          </a:p>
          <a:p>
            <a:pPr indent="0" lvl="0" marL="457200" rtl="0" algn="l">
              <a:spcBef>
                <a:spcPts val="0"/>
              </a:spcBef>
              <a:spcAft>
                <a:spcPts val="0"/>
              </a:spcAft>
              <a:buNone/>
            </a:pPr>
            <a:r>
              <a:t/>
            </a:r>
            <a:endParaRPr sz="2500"/>
          </a:p>
          <a:p>
            <a:pPr indent="-369570" lvl="0" marL="457200" rtl="0" algn="l">
              <a:spcBef>
                <a:spcPts val="0"/>
              </a:spcBef>
              <a:spcAft>
                <a:spcPts val="0"/>
              </a:spcAft>
              <a:buSzPct val="100000"/>
              <a:buChar char="-"/>
            </a:pPr>
            <a:r>
              <a:rPr lang="en" sz="2400"/>
              <a:t>All applications can take advantage of the same network information (the global network view), leading (arguably) to more consistent and effective policy decisions, while reusing control plane software modules.</a:t>
            </a:r>
            <a:endParaRPr sz="2400"/>
          </a:p>
          <a:p>
            <a:pPr indent="0" lvl="0" marL="457200" rtl="0" algn="l">
              <a:spcBef>
                <a:spcPts val="0"/>
              </a:spcBef>
              <a:spcAft>
                <a:spcPts val="0"/>
              </a:spcAft>
              <a:buNone/>
            </a:pPr>
            <a:r>
              <a:t/>
            </a:r>
            <a:endParaRPr sz="2400"/>
          </a:p>
          <a:p>
            <a:pPr indent="-369570" lvl="0" marL="457200" rtl="0" algn="l">
              <a:spcBef>
                <a:spcPts val="0"/>
              </a:spcBef>
              <a:spcAft>
                <a:spcPts val="0"/>
              </a:spcAft>
              <a:buSzPct val="100000"/>
              <a:buChar char="-"/>
            </a:pPr>
            <a:r>
              <a:rPr lang="en" sz="2400"/>
              <a:t>These applications can take actions (i.e., reconfigure forwarding devices) from any part of the network. There is therefore no need to devise a precise strategy about the location of the new functionality.</a:t>
            </a:r>
            <a:endParaRPr sz="2400"/>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75"/>
            <a:ext cx="8520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4500"/>
              </a:spcBef>
              <a:spcAft>
                <a:spcPts val="0"/>
              </a:spcAft>
              <a:buClr>
                <a:schemeClr val="dk1"/>
              </a:buClr>
              <a:buSzPts val="1100"/>
              <a:buFont typeface="Arial"/>
              <a:buNone/>
            </a:pPr>
            <a:r>
              <a:rPr lang="en" sz="2550">
                <a:solidFill>
                  <a:srgbClr val="292929"/>
                </a:solidFill>
                <a:highlight>
                  <a:srgbClr val="FFFFFF"/>
                </a:highlight>
              </a:rPr>
              <a:t>Q-learning and making updates</a:t>
            </a:r>
            <a:endParaRPr sz="2550">
              <a:solidFill>
                <a:srgbClr val="292929"/>
              </a:solidFill>
              <a:highlight>
                <a:srgbClr val="FFFFFF"/>
              </a:highlight>
            </a:endParaRPr>
          </a:p>
          <a:p>
            <a:pPr indent="0" lvl="0" marL="0" rtl="0" algn="l">
              <a:lnSpc>
                <a:spcPct val="100000"/>
              </a:lnSpc>
              <a:spcBef>
                <a:spcPts val="1400"/>
              </a:spcBef>
              <a:spcAft>
                <a:spcPts val="0"/>
              </a:spcAft>
              <a:buClr>
                <a:schemeClr val="dk1"/>
              </a:buClr>
              <a:buSzPts val="1100"/>
              <a:buFont typeface="Arial"/>
              <a:buNone/>
            </a:pPr>
            <a:r>
              <a:rPr lang="en" sz="1900">
                <a:solidFill>
                  <a:srgbClr val="292929"/>
                </a:solidFill>
                <a:highlight>
                  <a:srgbClr val="FFFFFF"/>
                </a:highlight>
                <a:latin typeface="Georgia"/>
                <a:ea typeface="Georgia"/>
                <a:cs typeface="Georgia"/>
                <a:sym typeface="Georgia"/>
              </a:rPr>
              <a:t>The next step is simply for the agent to interact with the environment and make updates to the state action pairs in our q-table </a:t>
            </a:r>
            <a:r>
              <a:rPr lang="en" sz="1500">
                <a:solidFill>
                  <a:srgbClr val="292929"/>
                </a:solidFill>
                <a:highlight>
                  <a:srgbClr val="F2F2F2"/>
                </a:highlight>
                <a:latin typeface="Courier New"/>
                <a:ea typeface="Courier New"/>
                <a:cs typeface="Courier New"/>
                <a:sym typeface="Courier New"/>
              </a:rPr>
              <a:t>Q[state, action]</a:t>
            </a:r>
            <a:r>
              <a:rPr lang="en" sz="1900">
                <a:solidFill>
                  <a:srgbClr val="292929"/>
                </a:solidFill>
                <a:highlight>
                  <a:srgbClr val="FFFFFF"/>
                </a:highlight>
                <a:latin typeface="Georgia"/>
                <a:ea typeface="Georgia"/>
                <a:cs typeface="Georgia"/>
                <a:sym typeface="Georgia"/>
              </a:rPr>
              <a:t>.</a:t>
            </a:r>
            <a:endParaRPr i="1" sz="19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lang="en" sz="1900">
                <a:solidFill>
                  <a:srgbClr val="292929"/>
                </a:solidFill>
                <a:highlight>
                  <a:srgbClr val="FFFFFF"/>
                </a:highlight>
                <a:latin typeface="Georgia"/>
                <a:ea typeface="Georgia"/>
                <a:cs typeface="Georgia"/>
                <a:sym typeface="Georgia"/>
              </a:rPr>
              <a:t>An agent interacts with the environment in 1 of 2 ways. The first is to use the q-table as a reference and view all possible actions for a given state. The agent then selects the action based on the max value of those actions. This is known as </a:t>
            </a:r>
            <a:r>
              <a:rPr b="1" i="1" lang="en" sz="1900">
                <a:solidFill>
                  <a:srgbClr val="292929"/>
                </a:solidFill>
                <a:highlight>
                  <a:srgbClr val="FFFFFF"/>
                </a:highlight>
                <a:latin typeface="Georgia"/>
                <a:ea typeface="Georgia"/>
                <a:cs typeface="Georgia"/>
                <a:sym typeface="Georgia"/>
              </a:rPr>
              <a:t>exploiting</a:t>
            </a:r>
            <a:r>
              <a:rPr lang="en" sz="1900">
                <a:solidFill>
                  <a:srgbClr val="292929"/>
                </a:solidFill>
                <a:highlight>
                  <a:srgbClr val="FFFFFF"/>
                </a:highlight>
                <a:latin typeface="Georgia"/>
                <a:ea typeface="Georgia"/>
                <a:cs typeface="Georgia"/>
                <a:sym typeface="Georgia"/>
              </a:rPr>
              <a:t> since we use the information we have available to us to make a decision.</a:t>
            </a:r>
            <a:endParaRPr sz="1900">
              <a:solidFill>
                <a:srgbClr val="292929"/>
              </a:solidFill>
              <a:highlight>
                <a:srgbClr val="FFFFFF"/>
              </a:highlight>
              <a:latin typeface="Georgia"/>
              <a:ea typeface="Georgia"/>
              <a:cs typeface="Georgia"/>
              <a:sym typeface="Georgia"/>
            </a:endParaRPr>
          </a:p>
          <a:p>
            <a:pPr indent="0" lvl="0" marL="0" rtl="0" algn="l">
              <a:lnSpc>
                <a:spcPct val="100000"/>
              </a:lnSpc>
              <a:spcBef>
                <a:spcPts val="3200"/>
              </a:spcBef>
              <a:spcAft>
                <a:spcPts val="0"/>
              </a:spcAft>
              <a:buClr>
                <a:schemeClr val="dk1"/>
              </a:buClr>
              <a:buSzPts val="1100"/>
              <a:buFont typeface="Arial"/>
              <a:buNone/>
            </a:pPr>
            <a:r>
              <a:rPr lang="en" sz="1900">
                <a:solidFill>
                  <a:srgbClr val="292929"/>
                </a:solidFill>
                <a:highlight>
                  <a:srgbClr val="FFFFFF"/>
                </a:highlight>
                <a:latin typeface="Georgia"/>
                <a:ea typeface="Georgia"/>
                <a:cs typeface="Georgia"/>
                <a:sym typeface="Georgia"/>
              </a:rPr>
              <a:t>The second way to take action is to act randomly. This is called </a:t>
            </a:r>
            <a:r>
              <a:rPr b="1" i="1" lang="en" sz="1900">
                <a:solidFill>
                  <a:srgbClr val="292929"/>
                </a:solidFill>
                <a:highlight>
                  <a:srgbClr val="FFFFFF"/>
                </a:highlight>
                <a:latin typeface="Georgia"/>
                <a:ea typeface="Georgia"/>
                <a:cs typeface="Georgia"/>
                <a:sym typeface="Georgia"/>
              </a:rPr>
              <a:t>exploring</a:t>
            </a:r>
            <a:r>
              <a:rPr lang="en" sz="1900">
                <a:solidFill>
                  <a:srgbClr val="292929"/>
                </a:solidFill>
                <a:highlight>
                  <a:srgbClr val="FFFFFF"/>
                </a:highlight>
                <a:latin typeface="Georgia"/>
                <a:ea typeface="Georgia"/>
                <a:cs typeface="Georgia"/>
                <a:sym typeface="Georgia"/>
              </a:rPr>
              <a:t>. Instead of selecting actions based on the max future reward we select an action at random. Acting randomly is important because it allows the agent to explore and discover new states that otherwise may not be selected during the exploitation process. </a:t>
            </a:r>
            <a:endParaRPr sz="19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subTitle"/>
          </p:nvPr>
        </p:nvSpPr>
        <p:spPr>
          <a:xfrm>
            <a:off x="311700" y="181550"/>
            <a:ext cx="8520600" cy="4847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i="1" lang="en" sz="2600" u="sng"/>
              <a:t>Terminology</a:t>
            </a:r>
            <a:r>
              <a:rPr lang="en" sz="2600"/>
              <a:t> :</a:t>
            </a:r>
            <a:endParaRPr sz="2600"/>
          </a:p>
          <a:p>
            <a:pPr indent="0" lvl="0" marL="0" rtl="0" algn="l">
              <a:spcBef>
                <a:spcPts val="0"/>
              </a:spcBef>
              <a:spcAft>
                <a:spcPts val="0"/>
              </a:spcAft>
              <a:buNone/>
            </a:pPr>
            <a:r>
              <a:rPr lang="en" sz="2300"/>
              <a:t>1) </a:t>
            </a:r>
            <a:r>
              <a:rPr b="1" lang="en" sz="2300"/>
              <a:t>Forwarding Devices (FD)</a:t>
            </a:r>
            <a:r>
              <a:rPr lang="en" sz="2300"/>
              <a:t> :- </a:t>
            </a:r>
            <a:r>
              <a:rPr lang="en" sz="2200"/>
              <a:t>These are hardware- or software-based data plane devices that perform a set of elementary operations. The forwarding devices have well defined instruction sets (e.g., flow rules) used to take actions on the incoming packets (e.g., forward to specific ports, drop, forward to the controller, rewrite some header). These instructions are defined by southbound interfaces (e.g., OpenFlow) and are installed in the forwarding devices by the SDN controllers implementing the southbound protocols.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2)</a:t>
            </a:r>
            <a:r>
              <a:rPr b="1" lang="en" sz="2200"/>
              <a:t> Data Plane (DP)</a:t>
            </a:r>
            <a:r>
              <a:rPr lang="en" sz="2200"/>
              <a:t>: </a:t>
            </a:r>
            <a:r>
              <a:rPr lang="en" sz="2100"/>
              <a:t>Forwarding devices are interconnected through wireless radio channels or wired cables. The network infrastructure comprises the interconnected forwarding devices, which represent the data plane.</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subTitle"/>
          </p:nvPr>
        </p:nvSpPr>
        <p:spPr>
          <a:xfrm>
            <a:off x="311700" y="263700"/>
            <a:ext cx="8520600" cy="468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a:t>
            </a:r>
            <a:r>
              <a:rPr b="1" lang="en" sz="2400"/>
              <a:t>Southbound Interface (SI)</a:t>
            </a:r>
            <a:r>
              <a:rPr lang="en" sz="2400"/>
              <a:t>:</a:t>
            </a:r>
            <a:r>
              <a:rPr lang="en"/>
              <a:t> </a:t>
            </a:r>
            <a:r>
              <a:rPr lang="en" sz="2200"/>
              <a:t>The instruction set of the forwarding devices is defined by the southbound API, which is part of the southbound interface. Furthermore, the SI also defines the communication protocol between forwarding devices and control plane elements. This protocol formalizes the way the control and data plane elements interact.</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4) </a:t>
            </a:r>
            <a:r>
              <a:rPr b="1" lang="en" sz="2200"/>
              <a:t>Control Plane (CP)</a:t>
            </a:r>
            <a:r>
              <a:rPr lang="en" sz="2200"/>
              <a:t>: </a:t>
            </a:r>
            <a:r>
              <a:rPr lang="en" sz="2100"/>
              <a:t>Forwarding devices are programmed by control plane elements through well-defined SI embodiments. The control plane can therefore be seen as the </a:t>
            </a:r>
            <a:r>
              <a:rPr b="1" i="1" lang="en" sz="2100"/>
              <a:t>‘‘network brain.’’</a:t>
            </a:r>
            <a:r>
              <a:rPr lang="en" sz="2100"/>
              <a:t> All control logic rests in the applications and controllers, which form the control plane.</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subTitle"/>
          </p:nvPr>
        </p:nvSpPr>
        <p:spPr>
          <a:xfrm>
            <a:off x="311700" y="230850"/>
            <a:ext cx="8520600" cy="466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t>5)</a:t>
            </a:r>
            <a:r>
              <a:rPr b="1" lang="en" sz="2300"/>
              <a:t> Northbound Interface (NI):</a:t>
            </a:r>
            <a:r>
              <a:rPr lang="en" sz="2300"/>
              <a:t> The NOS can offer an API to application developers. Typically, a northbound interface abstracts the low-level instruction sets used by southbound interfaces to program forwarding devices.</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6) </a:t>
            </a:r>
            <a:r>
              <a:rPr b="1" lang="en" sz="2300"/>
              <a:t>Management Plane (MP):</a:t>
            </a:r>
            <a:r>
              <a:rPr lang="en" sz="2300"/>
              <a:t> The management plane is the set of applications that leverage the functions offered by the NI to implement network control and operation logic. This includes applications such as routing, firewalls, load balancers, monitoring, and so forth. Essentially, a management application defines the policies, which are ultimately translated to southbound-specific instructions that program the behavior of the forwarding devices.</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subTitle"/>
          </p:nvPr>
        </p:nvSpPr>
        <p:spPr>
          <a:xfrm>
            <a:off x="311700" y="181550"/>
            <a:ext cx="8520600" cy="47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In an SDN/OpenFlow architecture, </a:t>
            </a:r>
            <a:r>
              <a:rPr b="1" i="1" lang="en" sz="2300"/>
              <a:t>there are two main elements</a:t>
            </a:r>
            <a:r>
              <a:rPr lang="en" sz="2300"/>
              <a:t>, the controllers and the forwarding devices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200"/>
              <a:t>A data plane device is a hardware or software element specialized in packet forwarding, while a controller is a software stack (the ‘‘network brain’’) running on a commodity hardware platform.</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An OpenFlow enabled forwarding device is based on a pipeline of flow tables where each entry of a flow table has three parts:-</a:t>
            </a:r>
            <a:endParaRPr sz="2200"/>
          </a:p>
          <a:p>
            <a:pPr indent="0" lvl="0" marL="0" rtl="0" algn="l">
              <a:spcBef>
                <a:spcPts val="0"/>
              </a:spcBef>
              <a:spcAft>
                <a:spcPts val="0"/>
              </a:spcAft>
              <a:buNone/>
            </a:pPr>
            <a:r>
              <a:rPr lang="en" sz="2200"/>
              <a:t> 1) a matching rule</a:t>
            </a:r>
            <a:endParaRPr sz="2200"/>
          </a:p>
          <a:p>
            <a:pPr indent="0" lvl="0" marL="0" rtl="0" algn="l">
              <a:spcBef>
                <a:spcPts val="0"/>
              </a:spcBef>
              <a:spcAft>
                <a:spcPts val="0"/>
              </a:spcAft>
              <a:buNone/>
            </a:pPr>
            <a:r>
              <a:rPr lang="en" sz="2200"/>
              <a:t> 2) actions to be executed on matching packets</a:t>
            </a:r>
            <a:endParaRPr sz="2200"/>
          </a:p>
          <a:p>
            <a:pPr indent="0" lvl="0" marL="0" rtl="0" algn="l">
              <a:spcBef>
                <a:spcPts val="0"/>
              </a:spcBef>
              <a:spcAft>
                <a:spcPts val="0"/>
              </a:spcAft>
              <a:buNone/>
            </a:pPr>
            <a:r>
              <a:rPr lang="en" sz="2200"/>
              <a:t> 3) counters that keep statistics of matching packets</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6"/>
          <p:cNvPicPr preferRelativeResize="0"/>
          <p:nvPr/>
        </p:nvPicPr>
        <p:blipFill>
          <a:blip r:embed="rId3">
            <a:alphaModFix/>
          </a:blip>
          <a:stretch>
            <a:fillRect/>
          </a:stretch>
        </p:blipFill>
        <p:spPr>
          <a:xfrm>
            <a:off x="152400" y="152400"/>
            <a:ext cx="8820249" cy="4728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7"/>
          <p:cNvPicPr preferRelativeResize="0"/>
          <p:nvPr/>
        </p:nvPicPr>
        <p:blipFill>
          <a:blip r:embed="rId3">
            <a:alphaModFix/>
          </a:blip>
          <a:stretch>
            <a:fillRect/>
          </a:stretch>
        </p:blipFill>
        <p:spPr>
          <a:xfrm>
            <a:off x="152400" y="66500"/>
            <a:ext cx="8787375" cy="499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idx="1" type="subTitle"/>
          </p:nvPr>
        </p:nvSpPr>
        <p:spPr>
          <a:xfrm>
            <a:off x="311700" y="214400"/>
            <a:ext cx="8520600" cy="478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sz="2300"/>
              <a:t>A. Layer I: Infrastructure</a:t>
            </a:r>
            <a:endParaRPr b="1" i="1" sz="2300"/>
          </a:p>
          <a:p>
            <a:pPr indent="0" lvl="0" marL="0" rtl="0" algn="l">
              <a:spcBef>
                <a:spcPts val="0"/>
              </a:spcBef>
              <a:spcAft>
                <a:spcPts val="0"/>
              </a:spcAft>
              <a:buNone/>
            </a:pPr>
            <a:r>
              <a:rPr lang="en" sz="2200"/>
              <a:t>Inside an OpenFlow device, a path through a sequence of flow tables defines how packets should be handled. When a new packet arrives, the lookup process starts in the first table and ends either with a match in one of the tables of the pipeline or with a miss (when no rule is found for that packet).</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A </a:t>
            </a:r>
            <a:r>
              <a:rPr i="1" lang="en" sz="2200" u="sng"/>
              <a:t>flow rule</a:t>
            </a:r>
            <a:r>
              <a:rPr lang="en" sz="2200"/>
              <a:t> can be defined by combining different matching fields, as illustrated in Fig . If there is no default rule, the packet will be discarded. However, the common case is to install a default rule which tells the switch to send the packet to the controller.</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9"/>
          <p:cNvSpPr txBox="1"/>
          <p:nvPr>
            <p:ph idx="1" type="subTitle"/>
          </p:nvPr>
        </p:nvSpPr>
        <p:spPr>
          <a:xfrm>
            <a:off x="311700" y="148675"/>
            <a:ext cx="8520600" cy="499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300"/>
              <a:t>Possible actions include:</a:t>
            </a:r>
            <a:endParaRPr sz="2300"/>
          </a:p>
          <a:p>
            <a:pPr indent="0" lvl="0" marL="0" rtl="0" algn="l">
              <a:spcBef>
                <a:spcPts val="0"/>
              </a:spcBef>
              <a:spcAft>
                <a:spcPts val="0"/>
              </a:spcAft>
              <a:buNone/>
            </a:pPr>
            <a:r>
              <a:rPr lang="en" sz="2300"/>
              <a:t>1) forward the packet to outgoing port(s)</a:t>
            </a:r>
            <a:endParaRPr sz="2300"/>
          </a:p>
          <a:p>
            <a:pPr indent="0" lvl="0" marL="0" rtl="0" algn="l">
              <a:spcBef>
                <a:spcPts val="0"/>
              </a:spcBef>
              <a:spcAft>
                <a:spcPts val="0"/>
              </a:spcAft>
              <a:buNone/>
            </a:pPr>
            <a:r>
              <a:rPr lang="en" sz="2300"/>
              <a:t>2) encapsulate it and forward it to the controller</a:t>
            </a:r>
            <a:endParaRPr sz="2300"/>
          </a:p>
          <a:p>
            <a:pPr indent="0" lvl="0" marL="0" rtl="0" algn="l">
              <a:spcBef>
                <a:spcPts val="0"/>
              </a:spcBef>
              <a:spcAft>
                <a:spcPts val="0"/>
              </a:spcAft>
              <a:buNone/>
            </a:pPr>
            <a:r>
              <a:rPr lang="en" sz="2300"/>
              <a:t>3) drop it</a:t>
            </a:r>
            <a:endParaRPr sz="2300"/>
          </a:p>
          <a:p>
            <a:pPr indent="0" lvl="0" marL="0" rtl="0" algn="l">
              <a:spcBef>
                <a:spcPts val="0"/>
              </a:spcBef>
              <a:spcAft>
                <a:spcPts val="0"/>
              </a:spcAft>
              <a:buNone/>
            </a:pPr>
            <a:r>
              <a:rPr lang="en" sz="2300"/>
              <a:t>4) send it to the normal processing pipeline</a:t>
            </a:r>
            <a:endParaRPr sz="2300"/>
          </a:p>
          <a:p>
            <a:pPr indent="0" lvl="0" marL="0" rtl="0" algn="l">
              <a:spcBef>
                <a:spcPts val="0"/>
              </a:spcBef>
              <a:spcAft>
                <a:spcPts val="0"/>
              </a:spcAft>
              <a:buNone/>
            </a:pPr>
            <a:r>
              <a:rPr lang="en" sz="2300"/>
              <a:t>5) send it to the next flow table or to special tables</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b="1" i="1" lang="en" sz="2400"/>
              <a:t>B. Layer II: Southbound Interfaces</a:t>
            </a:r>
            <a:endParaRPr b="1" i="1" sz="2400"/>
          </a:p>
          <a:p>
            <a:pPr indent="0" lvl="0" marL="0" rtl="0" algn="l">
              <a:spcBef>
                <a:spcPts val="0"/>
              </a:spcBef>
              <a:spcAft>
                <a:spcPts val="0"/>
              </a:spcAft>
              <a:buNone/>
            </a:pPr>
            <a:r>
              <a:rPr lang="en" sz="2300"/>
              <a:t>Southbound interfaces (or southbound APIs) are the connecting bridges between control and forwarding elements, thus being the crucial instrument for clearly separating control and data plane functionality.</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rPr lang="en" sz="2300"/>
              <a:t>OpenFlow is the most widely accepted and deployed open southbound standard for SDN. It provides a common specification to implement OpenFlow-enabled forwarding devices, and for the communication channel between data and control plane devices (e.g., switches and controllers).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idx="1" type="subTitle"/>
          </p:nvPr>
        </p:nvSpPr>
        <p:spPr>
          <a:xfrm>
            <a:off x="311700" y="197975"/>
            <a:ext cx="8520600" cy="476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The OpenFlow protocol provides three information sources for NOSs :</a:t>
            </a:r>
            <a:endParaRPr sz="2300"/>
          </a:p>
          <a:p>
            <a:pPr indent="-374650" lvl="0" marL="457200" rtl="0" algn="l">
              <a:spcBef>
                <a:spcPts val="0"/>
              </a:spcBef>
              <a:spcAft>
                <a:spcPts val="0"/>
              </a:spcAft>
              <a:buSzPts val="2300"/>
              <a:buChar char="-"/>
            </a:pPr>
            <a:r>
              <a:rPr lang="en" sz="2300"/>
              <a:t> Event based messages are sent by forwarding devices to the controller when a link or port change is triggered</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flow statistics are generated by the forwarding devices and collected by the controller</a:t>
            </a:r>
            <a:endParaRPr sz="2300"/>
          </a:p>
          <a:p>
            <a:pPr indent="0" lvl="0" marL="457200" rtl="0" algn="l">
              <a:spcBef>
                <a:spcPts val="0"/>
              </a:spcBef>
              <a:spcAft>
                <a:spcPts val="0"/>
              </a:spcAft>
              <a:buNone/>
            </a:pPr>
            <a:r>
              <a:t/>
            </a:r>
            <a:endParaRPr sz="2300"/>
          </a:p>
          <a:p>
            <a:pPr indent="-374650" lvl="0" marL="457200" rtl="0" algn="l">
              <a:spcBef>
                <a:spcPts val="0"/>
              </a:spcBef>
              <a:spcAft>
                <a:spcPts val="0"/>
              </a:spcAft>
              <a:buSzPts val="2300"/>
              <a:buChar char="-"/>
            </a:pPr>
            <a:r>
              <a:rPr lang="en" sz="2300"/>
              <a:t> packet-in messages are sent by forwarding devices to the controller when they do not known what to do with a new incoming flow or because there is an explicit ‘‘send to controller’’ action in the matched entry of the flow table.</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1"/>
          <p:cNvSpPr txBox="1"/>
          <p:nvPr>
            <p:ph idx="1" type="subTitle"/>
          </p:nvPr>
        </p:nvSpPr>
        <p:spPr>
          <a:xfrm>
            <a:off x="311700" y="148675"/>
            <a:ext cx="8520600" cy="4913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Network Hypervisor : </a:t>
            </a:r>
            <a:r>
              <a:rPr lang="en" sz="1900">
                <a:solidFill>
                  <a:srgbClr val="202124"/>
                </a:solidFill>
                <a:highlight>
                  <a:srgbClr val="FFFFFF"/>
                </a:highlight>
              </a:rPr>
              <a:t>A network </a:t>
            </a:r>
            <a:r>
              <a:rPr b="1" lang="en" sz="1900">
                <a:solidFill>
                  <a:srgbClr val="202124"/>
                </a:solidFill>
                <a:highlight>
                  <a:srgbClr val="FFFFFF"/>
                </a:highlight>
              </a:rPr>
              <a:t>hypervisor</a:t>
            </a:r>
            <a:r>
              <a:rPr lang="en" sz="1900">
                <a:solidFill>
                  <a:srgbClr val="202124"/>
                </a:solidFill>
                <a:highlight>
                  <a:srgbClr val="FFFFFF"/>
                </a:highlight>
              </a:rPr>
              <a:t> is a program that provides an abstraction layer for network hardware. Network </a:t>
            </a:r>
            <a:r>
              <a:rPr b="1" lang="en" sz="1900">
                <a:solidFill>
                  <a:srgbClr val="202124"/>
                </a:solidFill>
                <a:highlight>
                  <a:srgbClr val="FFFFFF"/>
                </a:highlight>
              </a:rPr>
              <a:t>hypervisors</a:t>
            </a:r>
            <a:r>
              <a:rPr lang="en" sz="1900">
                <a:solidFill>
                  <a:srgbClr val="202124"/>
                </a:solidFill>
                <a:highlight>
                  <a:srgbClr val="FFFFFF"/>
                </a:highlight>
              </a:rPr>
              <a:t> allow network engineers to create virtual networks that are completely decoupled and independent from the underlying physical network.</a:t>
            </a:r>
            <a:r>
              <a:rPr lang="en" sz="3500"/>
              <a:t> </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subTitle"/>
          </p:nvPr>
        </p:nvSpPr>
        <p:spPr>
          <a:xfrm>
            <a:off x="311700" y="148675"/>
            <a:ext cx="8520600" cy="486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The updates occur after each step or action and ends when an episode is done(i.e reaching terminal state).</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The agent will not learn much after a single episode, but eventually with enough exploring (steps and episodes) it will converge and learn the optimal q-values or q-star (</a:t>
            </a:r>
            <a:r>
              <a:rPr lang="en" sz="1400">
                <a:solidFill>
                  <a:srgbClr val="292929"/>
                </a:solidFill>
                <a:highlight>
                  <a:srgbClr val="F2F2F2"/>
                </a:highlight>
                <a:latin typeface="Courier New"/>
                <a:ea typeface="Courier New"/>
                <a:cs typeface="Courier New"/>
                <a:sym typeface="Courier New"/>
              </a:rPr>
              <a:t>Q∗</a:t>
            </a:r>
            <a:r>
              <a:rPr lang="en" sz="1800">
                <a:solidFill>
                  <a:srgbClr val="292929"/>
                </a:solidFill>
                <a:highlight>
                  <a:srgbClr val="FFFFFF"/>
                </a:highlight>
                <a:latin typeface="Georgia"/>
                <a:ea typeface="Georgia"/>
                <a:cs typeface="Georgia"/>
                <a:sym typeface="Georgia"/>
              </a:rPr>
              <a:t>).</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Here are the 3 basic steps:</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 1. Agent starts in a state (S1 ) takes an action (A1) and </a:t>
            </a:r>
            <a:r>
              <a:rPr lang="en" sz="1800">
                <a:solidFill>
                  <a:srgbClr val="292929"/>
                </a:solidFill>
                <a:highlight>
                  <a:srgbClr val="FFFFFF"/>
                </a:highlight>
                <a:latin typeface="Georgia"/>
                <a:ea typeface="Georgia"/>
                <a:cs typeface="Georgia"/>
                <a:sym typeface="Georgia"/>
              </a:rPr>
              <a:t>receives</a:t>
            </a:r>
            <a:r>
              <a:rPr lang="en" sz="1800">
                <a:solidFill>
                  <a:srgbClr val="292929"/>
                </a:solidFill>
                <a:highlight>
                  <a:srgbClr val="FFFFFF"/>
                </a:highlight>
                <a:latin typeface="Georgia"/>
                <a:ea typeface="Georgia"/>
                <a:cs typeface="Georgia"/>
                <a:sym typeface="Georgia"/>
              </a:rPr>
              <a:t> a reward (R1). </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 2. Agent selects action by referencing Q-table with highest value (max) OR by random(epsilon) </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800">
                <a:solidFill>
                  <a:srgbClr val="292929"/>
                </a:solidFill>
                <a:highlight>
                  <a:srgbClr val="FFFFFF"/>
                </a:highlight>
                <a:latin typeface="Georgia"/>
                <a:ea typeface="Georgia"/>
                <a:cs typeface="Georgia"/>
                <a:sym typeface="Georgia"/>
              </a:rPr>
              <a:t> 3. Update q-values</a:t>
            </a:r>
            <a:endParaRPr sz="18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800">
              <a:solidFill>
                <a:srgbClr val="292929"/>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Clr>
                <a:schemeClr val="dk1"/>
              </a:buClr>
              <a:buSzPts val="1100"/>
              <a:buFont typeface="Arial"/>
              <a:buNone/>
            </a:pPr>
            <a:r>
              <a:rPr lang="en" sz="1541">
                <a:solidFill>
                  <a:srgbClr val="333333"/>
                </a:solidFill>
                <a:highlight>
                  <a:srgbClr val="FFFFFF"/>
                </a:highlight>
              </a:rPr>
              <a:t>We are assigning (</a:t>
            </a:r>
            <a:endParaRPr sz="1541">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91">
                <a:solidFill>
                  <a:srgbClr val="333333"/>
                </a:solidFill>
                <a:highlight>
                  <a:srgbClr val="FFFFFF"/>
                </a:highlight>
              </a:rPr>
              <a:t>←</a:t>
            </a:r>
            <a:endParaRPr sz="1691">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541">
                <a:solidFill>
                  <a:srgbClr val="333333"/>
                </a:solidFill>
                <a:highlight>
                  <a:srgbClr val="FFFFFF"/>
                </a:highlight>
              </a:rPr>
              <a:t>←), or updating, the Q-value of the agent's current </a:t>
            </a:r>
            <a:r>
              <a:rPr i="1" lang="en" sz="1541">
                <a:solidFill>
                  <a:srgbClr val="333333"/>
                </a:solidFill>
                <a:highlight>
                  <a:srgbClr val="FFFFFF"/>
                </a:highlight>
              </a:rPr>
              <a:t>state</a:t>
            </a:r>
            <a:r>
              <a:rPr lang="en" sz="1541">
                <a:solidFill>
                  <a:srgbClr val="333333"/>
                </a:solidFill>
                <a:highlight>
                  <a:srgbClr val="FFFFFF"/>
                </a:highlight>
              </a:rPr>
              <a:t> and </a:t>
            </a:r>
            <a:r>
              <a:rPr i="1" lang="en" sz="1541">
                <a:solidFill>
                  <a:srgbClr val="333333"/>
                </a:solidFill>
                <a:highlight>
                  <a:srgbClr val="FFFFFF"/>
                </a:highlight>
              </a:rPr>
              <a:t>action</a:t>
            </a:r>
            <a:r>
              <a:rPr lang="en" sz="1541">
                <a:solidFill>
                  <a:srgbClr val="333333"/>
                </a:solidFill>
                <a:highlight>
                  <a:srgbClr val="FFFFFF"/>
                </a:highlight>
              </a:rPr>
              <a:t> by first taking a weight (</a:t>
            </a:r>
            <a:endParaRPr sz="1541">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691">
                <a:solidFill>
                  <a:srgbClr val="333333"/>
                </a:solidFill>
                <a:highlight>
                  <a:srgbClr val="FFFFFF"/>
                </a:highlight>
              </a:rPr>
              <a:t>1−α</a:t>
            </a:r>
            <a:endParaRPr sz="1691">
              <a:solidFill>
                <a:srgbClr val="333333"/>
              </a:solidFill>
              <a:highlight>
                <a:srgbClr val="FFFFFF"/>
              </a:highlight>
            </a:endParaRPr>
          </a:p>
          <a:p>
            <a:pPr indent="0" lvl="0" marL="0" rtl="0" algn="l">
              <a:spcBef>
                <a:spcPts val="0"/>
              </a:spcBef>
              <a:spcAft>
                <a:spcPts val="0"/>
              </a:spcAft>
              <a:buNone/>
            </a:pPr>
            <a:r>
              <a:rPr lang="en" sz="1541">
                <a:solidFill>
                  <a:srgbClr val="333333"/>
                </a:solidFill>
                <a:highlight>
                  <a:srgbClr val="FFFFFF"/>
                </a:highlight>
              </a:rPr>
              <a:t>1−α) of the old Q-value, then adding the learned value. The learned value is a combination of the reward for taking the current action in the current state, and the discounted maximum reward from the next state we will be in once we take the current action.</a:t>
            </a:r>
            <a:endParaRPr sz="1991">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idx="1" type="subTitle"/>
          </p:nvPr>
        </p:nvSpPr>
        <p:spPr>
          <a:xfrm>
            <a:off x="311700" y="253625"/>
            <a:ext cx="8520600" cy="4890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
              <a:t>2.An Overview : DRL</a:t>
            </a:r>
            <a:endParaRPr/>
          </a:p>
          <a:p>
            <a:pPr indent="-393065" lvl="0" marL="457200" rtl="0" algn="l">
              <a:spcBef>
                <a:spcPts val="0"/>
              </a:spcBef>
              <a:spcAft>
                <a:spcPts val="0"/>
              </a:spcAft>
              <a:buSzPct val="127272"/>
              <a:buAutoNum type="alphaUcPeriod"/>
            </a:pPr>
            <a:r>
              <a:rPr lang="en" u="sng"/>
              <a:t>Markov Decision Process</a:t>
            </a:r>
            <a:r>
              <a:rPr lang="en"/>
              <a:t> - </a:t>
            </a:r>
            <a:r>
              <a:rPr lang="en" sz="2200"/>
              <a:t>MDP is a discrete time(</a:t>
            </a:r>
            <a:r>
              <a:rPr lang="en" sz="1750">
                <a:solidFill>
                  <a:srgbClr val="202122"/>
                </a:solidFill>
                <a:highlight>
                  <a:srgbClr val="FFFFFF"/>
                </a:highlight>
              </a:rPr>
              <a:t>A discrete-time random process involves a system which is in a certain state at each step, with the state changing randomly between steps</a:t>
            </a:r>
            <a:r>
              <a:rPr lang="en" sz="2200"/>
              <a:t>) stochastic control process. MDP provides a mathematical framework for modeling decision making problems in which outcomes are partly random and under control of a decision maker or an agent.</a:t>
            </a:r>
            <a:endParaRPr sz="2200"/>
          </a:p>
          <a:p>
            <a:pPr indent="0" lvl="0" marL="457200" rtl="0" algn="l">
              <a:spcBef>
                <a:spcPts val="0"/>
              </a:spcBef>
              <a:spcAft>
                <a:spcPts val="0"/>
              </a:spcAft>
              <a:buNone/>
            </a:pPr>
            <a:r>
              <a:rPr lang="en" sz="2200"/>
              <a:t>Typically, an MDP is defined by a tuple (S, A, p, r) where </a:t>
            </a:r>
            <a:endParaRPr sz="2200"/>
          </a:p>
          <a:p>
            <a:pPr indent="0" lvl="0" marL="0" rtl="0" algn="l">
              <a:spcBef>
                <a:spcPts val="0"/>
              </a:spcBef>
              <a:spcAft>
                <a:spcPts val="0"/>
              </a:spcAft>
              <a:buNone/>
            </a:pPr>
            <a:r>
              <a:rPr lang="en" sz="2200"/>
              <a:t>        -   </a:t>
            </a:r>
            <a:r>
              <a:rPr lang="en" sz="2200"/>
              <a:t>S is a finite set of states</a:t>
            </a:r>
            <a:endParaRPr sz="2200"/>
          </a:p>
          <a:p>
            <a:pPr indent="-357822" lvl="0" marL="914400" rtl="0" algn="l">
              <a:spcBef>
                <a:spcPts val="0"/>
              </a:spcBef>
              <a:spcAft>
                <a:spcPts val="0"/>
              </a:spcAft>
              <a:buSzPct val="100000"/>
              <a:buChar char="-"/>
            </a:pPr>
            <a:r>
              <a:rPr lang="en" sz="2200"/>
              <a:t>A is a finite set of actions</a:t>
            </a:r>
            <a:endParaRPr sz="2200"/>
          </a:p>
          <a:p>
            <a:pPr indent="-357822" lvl="0" marL="914400" rtl="0" algn="l">
              <a:spcBef>
                <a:spcPts val="0"/>
              </a:spcBef>
              <a:spcAft>
                <a:spcPts val="0"/>
              </a:spcAft>
              <a:buSzPct val="100000"/>
              <a:buChar char="-"/>
            </a:pPr>
            <a:r>
              <a:rPr lang="en" sz="2200"/>
              <a:t>p is a transition probability from state s to state s 0 after action a is executed</a:t>
            </a:r>
            <a:endParaRPr sz="2200"/>
          </a:p>
          <a:p>
            <a:pPr indent="-357822" lvl="0" marL="914400" rtl="0" algn="l">
              <a:spcBef>
                <a:spcPts val="0"/>
              </a:spcBef>
              <a:spcAft>
                <a:spcPts val="0"/>
              </a:spcAft>
              <a:buSzPct val="100000"/>
              <a:buChar char="-"/>
            </a:pPr>
            <a:r>
              <a:rPr lang="en" sz="2200"/>
              <a:t>r is the immediate reward obtained after action a is performed</a:t>
            </a:r>
            <a:endParaRPr sz="2200"/>
          </a:p>
          <a:p>
            <a:pPr indent="0" lvl="0" marL="914400" rtl="0" algn="l">
              <a:spcBef>
                <a:spcPts val="0"/>
              </a:spcBef>
              <a:spcAft>
                <a:spcPts val="0"/>
              </a:spcAft>
              <a:buNone/>
            </a:pPr>
            <a:r>
              <a:t/>
            </a:r>
            <a:endParaRPr sz="2200"/>
          </a:p>
          <a:p>
            <a:pPr indent="0" lvl="0" marL="0" rtl="0" algn="l">
              <a:spcBef>
                <a:spcPts val="0"/>
              </a:spcBef>
              <a:spcAft>
                <a:spcPts val="0"/>
              </a:spcAft>
              <a:buNone/>
            </a:pPr>
            <a:r>
              <a:rPr b="1" i="1" lang="en" sz="2200">
                <a:solidFill>
                  <a:srgbClr val="000000"/>
                </a:solidFill>
              </a:rPr>
              <a:t>The goal of an MDP is to find an optimal policy to maximize the reward function.</a:t>
            </a:r>
            <a:endParaRPr b="1" i="1" sz="22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subTitle"/>
          </p:nvPr>
        </p:nvSpPr>
        <p:spPr>
          <a:xfrm>
            <a:off x="311700" y="178300"/>
            <a:ext cx="8520600" cy="47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Update Rule </a:t>
            </a:r>
            <a:endParaRPr/>
          </a:p>
        </p:txBody>
      </p:sp>
      <p:pic>
        <p:nvPicPr>
          <p:cNvPr id="70" name="Google Shape;70;p16"/>
          <p:cNvPicPr preferRelativeResize="0"/>
          <p:nvPr/>
        </p:nvPicPr>
        <p:blipFill>
          <a:blip r:embed="rId3">
            <a:alphaModFix/>
          </a:blip>
          <a:stretch>
            <a:fillRect/>
          </a:stretch>
        </p:blipFill>
        <p:spPr>
          <a:xfrm>
            <a:off x="311700" y="1290650"/>
            <a:ext cx="8520599" cy="326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7"/>
          <p:cNvPicPr preferRelativeResize="0"/>
          <p:nvPr/>
        </p:nvPicPr>
        <p:blipFill>
          <a:blip r:embed="rId3">
            <a:alphaModFix/>
          </a:blip>
          <a:stretch>
            <a:fillRect/>
          </a:stretch>
        </p:blipFill>
        <p:spPr>
          <a:xfrm>
            <a:off x="311700" y="1152475"/>
            <a:ext cx="8520600" cy="375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344500"/>
            <a:ext cx="8520600" cy="65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Q(state,action) = R(state,action) + Gamma * MAX(Q(next state,all actions))</a:t>
            </a:r>
            <a:endParaRPr sz="1900"/>
          </a:p>
        </p:txBody>
      </p:sp>
      <p:pic>
        <p:nvPicPr>
          <p:cNvPr id="83" name="Google Shape;83;p18"/>
          <p:cNvPicPr preferRelativeResize="0"/>
          <p:nvPr/>
        </p:nvPicPr>
        <p:blipFill>
          <a:blip r:embed="rId3">
            <a:alphaModFix/>
          </a:blip>
          <a:stretch>
            <a:fillRect/>
          </a:stretch>
        </p:blipFill>
        <p:spPr>
          <a:xfrm>
            <a:off x="311700" y="1019650"/>
            <a:ext cx="8520600" cy="412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0" y="0"/>
            <a:ext cx="9071400" cy="520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Algorithm 1 </a:t>
            </a:r>
            <a:endParaRPr b="1" sz="2000"/>
          </a:p>
          <a:p>
            <a:pPr indent="0" lvl="0" marL="0" rtl="0" algn="l">
              <a:spcBef>
                <a:spcPts val="0"/>
              </a:spcBef>
              <a:spcAft>
                <a:spcPts val="0"/>
              </a:spcAft>
              <a:buNone/>
            </a:pPr>
            <a:r>
              <a:rPr b="1" lang="en" sz="2000"/>
              <a:t>--------------------------------------</a:t>
            </a:r>
            <a:endParaRPr b="1" sz="2000"/>
          </a:p>
          <a:p>
            <a:pPr indent="0" lvl="0" marL="0" rtl="0" algn="l">
              <a:spcBef>
                <a:spcPts val="0"/>
              </a:spcBef>
              <a:spcAft>
                <a:spcPts val="0"/>
              </a:spcAft>
              <a:buNone/>
            </a:pPr>
            <a:r>
              <a:rPr lang="en" sz="1900"/>
              <a:t>The Q-learning algorithm</a:t>
            </a:r>
            <a:endParaRPr sz="1900"/>
          </a:p>
          <a:p>
            <a:pPr indent="0" lvl="0" marL="0" rtl="0" algn="l">
              <a:spcBef>
                <a:spcPts val="0"/>
              </a:spcBef>
              <a:spcAft>
                <a:spcPts val="0"/>
              </a:spcAft>
              <a:buNone/>
            </a:pPr>
            <a:r>
              <a:rPr lang="en" sz="1900"/>
              <a:t>---------------------------------------- </a:t>
            </a:r>
            <a:endParaRPr sz="1900"/>
          </a:p>
          <a:p>
            <a:pPr indent="0" lvl="0" marL="0" rtl="0" algn="l">
              <a:spcBef>
                <a:spcPts val="0"/>
              </a:spcBef>
              <a:spcAft>
                <a:spcPts val="0"/>
              </a:spcAft>
              <a:buNone/>
            </a:pPr>
            <a:r>
              <a:rPr i="1" lang="en" sz="2000"/>
              <a:t>Input:</a:t>
            </a:r>
            <a:r>
              <a:rPr lang="en" sz="1900"/>
              <a:t> For each state-action pair (s, a), initialize the table entry Q(s, a) arbitrarily, e.g., to zero. Observe the current state s, initialize a value for the learning rate α and the discount factor γ.</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 for t := 1 to T do </a:t>
            </a:r>
            <a:endParaRPr sz="1900"/>
          </a:p>
          <a:p>
            <a:pPr indent="0" lvl="0" marL="0" rtl="0" algn="l">
              <a:spcBef>
                <a:spcPts val="0"/>
              </a:spcBef>
              <a:spcAft>
                <a:spcPts val="0"/>
              </a:spcAft>
              <a:buNone/>
            </a:pPr>
            <a:r>
              <a:rPr lang="en" sz="1900"/>
              <a:t>   From the current state-action pair (s, a), execute action a and obtain the   immediate reward r and a new state s 0 . Select an action a 0 based on the state s 0 and then update the table entry for Q(s, a) as follows: </a:t>
            </a:r>
            <a:endParaRPr sz="1900"/>
          </a:p>
          <a:p>
            <a:pPr indent="0" lvl="0" marL="0" rtl="0" algn="l">
              <a:spcBef>
                <a:spcPts val="0"/>
              </a:spcBef>
              <a:spcAft>
                <a:spcPts val="0"/>
              </a:spcAft>
              <a:buNone/>
            </a:pPr>
            <a:r>
              <a:rPr lang="en" sz="1900"/>
              <a:t>                  Q</a:t>
            </a:r>
            <a:r>
              <a:rPr baseline="-25000" lang="en" sz="1900"/>
              <a:t>t+1</a:t>
            </a:r>
            <a:r>
              <a:rPr lang="en" sz="1900"/>
              <a:t>(s, a) ← Q</a:t>
            </a:r>
            <a:r>
              <a:rPr baseline="-25000" lang="en" sz="1900"/>
              <a:t>t</a:t>
            </a:r>
            <a:r>
              <a:rPr lang="en" sz="1900"/>
              <a:t>(s, a) + α</a:t>
            </a:r>
            <a:r>
              <a:rPr baseline="-25000" lang="en" sz="1900"/>
              <a:t>t </a:t>
            </a:r>
            <a:r>
              <a:rPr lang="en" sz="1900"/>
              <a:t>[</a:t>
            </a:r>
            <a:r>
              <a:rPr lang="en" sz="1900"/>
              <a:t>r</a:t>
            </a:r>
            <a:r>
              <a:rPr baseline="-25000" lang="en" sz="1900"/>
              <a:t>t</a:t>
            </a:r>
            <a:r>
              <a:rPr lang="en" sz="1900"/>
              <a:t>(s, a)+ γ* max(Qt(s’ , a’ ) − Q</a:t>
            </a:r>
            <a:r>
              <a:rPr baseline="-25000" lang="en" sz="1900"/>
              <a:t>t</a:t>
            </a:r>
            <a:r>
              <a:rPr lang="en" sz="1900"/>
              <a:t>(s, a) ]</a:t>
            </a:r>
            <a:endParaRPr sz="1900"/>
          </a:p>
          <a:p>
            <a:pPr indent="0" lvl="0" marL="0" rtl="0" algn="l">
              <a:spcBef>
                <a:spcPts val="0"/>
              </a:spcBef>
              <a:spcAft>
                <a:spcPts val="0"/>
              </a:spcAft>
              <a:buNone/>
            </a:pPr>
            <a:r>
              <a:rPr lang="en" sz="1900"/>
              <a:t>              </a:t>
            </a:r>
            <a:endParaRPr sz="1900"/>
          </a:p>
          <a:p>
            <a:pPr indent="0" lvl="0" marL="0" rtl="0" algn="l">
              <a:spcBef>
                <a:spcPts val="0"/>
              </a:spcBef>
              <a:spcAft>
                <a:spcPts val="0"/>
              </a:spcAft>
              <a:buNone/>
            </a:pPr>
            <a:r>
              <a:rPr lang="en" sz="1900"/>
              <a:t>        Replace s ← s’ . </a:t>
            </a:r>
            <a:endParaRPr sz="1900"/>
          </a:p>
          <a:p>
            <a:pPr indent="0" lvl="0" marL="0" rtl="0" algn="l">
              <a:spcBef>
                <a:spcPts val="0"/>
              </a:spcBef>
              <a:spcAft>
                <a:spcPts val="0"/>
              </a:spcAft>
              <a:buNone/>
            </a:pPr>
            <a:r>
              <a:rPr lang="en" sz="1900"/>
              <a:t>end for </a:t>
            </a:r>
            <a:endParaRPr sz="1900"/>
          </a:p>
          <a:p>
            <a:pPr indent="0" lvl="0" marL="0" rtl="0" algn="l">
              <a:spcBef>
                <a:spcPts val="0"/>
              </a:spcBef>
              <a:spcAft>
                <a:spcPts val="0"/>
              </a:spcAft>
              <a:buNone/>
            </a:pPr>
            <a:r>
              <a:rPr lang="en" sz="1900"/>
              <a:t>Output: π ∗ (s) = arg maxa Q∗ (s, a)</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ctrTitle"/>
          </p:nvPr>
        </p:nvSpPr>
        <p:spPr>
          <a:xfrm>
            <a:off x="311700" y="0"/>
            <a:ext cx="8520600" cy="1098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i="1" lang="en" u="sng"/>
              <a:t>Software Defined Networks</a:t>
            </a:r>
            <a:endParaRPr b="1" i="1" u="sng"/>
          </a:p>
        </p:txBody>
      </p:sp>
      <p:sp>
        <p:nvSpPr>
          <p:cNvPr id="94" name="Google Shape;94;p20"/>
          <p:cNvSpPr txBox="1"/>
          <p:nvPr>
            <p:ph idx="1" type="subTitle"/>
          </p:nvPr>
        </p:nvSpPr>
        <p:spPr>
          <a:xfrm>
            <a:off x="311700" y="1316625"/>
            <a:ext cx="8520600" cy="37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C</a:t>
            </a:r>
            <a:r>
              <a:rPr lang="en" sz="2400"/>
              <a:t>urrent networks are </a:t>
            </a:r>
            <a:r>
              <a:rPr i="1" lang="en" sz="2400" u="sng"/>
              <a:t>vertically integrated</a:t>
            </a:r>
            <a:r>
              <a:rPr lang="en" sz="2400"/>
              <a:t>: the control and data planes are bundled together. Software-defined networking (SDN) is an emerging paradigm(set of ideas) that promises to change this state of affairs, by breaking vertical integration, separating the network’s control logic from the underlying routers and switches, promoting (logical) centralization of network control, and introducing the ability to program the network</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subTitle"/>
          </p:nvPr>
        </p:nvSpPr>
        <p:spPr>
          <a:xfrm>
            <a:off x="311700" y="246300"/>
            <a:ext cx="8520600" cy="4650900"/>
          </a:xfrm>
          <a:prstGeom prst="rect">
            <a:avLst/>
          </a:prstGeom>
        </p:spPr>
        <p:txBody>
          <a:bodyPr anchorCtr="0" anchor="t" bIns="91425" lIns="91425" spcFirstLastPara="1" rIns="91425" wrap="square" tIns="91425">
            <a:normAutofit lnSpcReduction="20000"/>
          </a:bodyPr>
          <a:lstStyle/>
          <a:p>
            <a:pPr indent="0" lvl="0" marL="0" rtl="0" algn="l">
              <a:lnSpc>
                <a:spcPct val="128600"/>
              </a:lnSpc>
              <a:spcBef>
                <a:spcPts val="0"/>
              </a:spcBef>
              <a:spcAft>
                <a:spcPts val="0"/>
              </a:spcAft>
              <a:buNone/>
            </a:pPr>
            <a:r>
              <a:rPr b="1" i="1" lang="en" sz="2600" u="sng">
                <a:solidFill>
                  <a:srgbClr val="4D4C4C"/>
                </a:solidFill>
                <a:highlight>
                  <a:srgbClr val="FFFFFF"/>
                </a:highlight>
              </a:rPr>
              <a:t>SDN elements -</a:t>
            </a:r>
            <a:endParaRPr b="1" i="1" sz="2600" u="sng">
              <a:solidFill>
                <a:srgbClr val="4D4C4C"/>
              </a:solidFill>
              <a:highlight>
                <a:srgbClr val="FFFFFF"/>
              </a:highlight>
            </a:endParaRPr>
          </a:p>
          <a:p>
            <a:pPr indent="0" lvl="0" marL="0" rtl="0" algn="l">
              <a:lnSpc>
                <a:spcPct val="128600"/>
              </a:lnSpc>
              <a:spcBef>
                <a:spcPts val="0"/>
              </a:spcBef>
              <a:spcAft>
                <a:spcPts val="0"/>
              </a:spcAft>
              <a:buNone/>
            </a:pPr>
            <a:r>
              <a:rPr lang="en" sz="1950">
                <a:solidFill>
                  <a:srgbClr val="4D4C4C"/>
                </a:solidFill>
                <a:highlight>
                  <a:srgbClr val="FFFFFF"/>
                </a:highlight>
              </a:rPr>
              <a:t>An SDN architecture delivers a </a:t>
            </a:r>
            <a:r>
              <a:rPr i="1" lang="en" sz="1950">
                <a:solidFill>
                  <a:srgbClr val="4D4C4C"/>
                </a:solidFill>
                <a:highlight>
                  <a:srgbClr val="FFFFFF"/>
                </a:highlight>
              </a:rPr>
              <a:t>centralized, programmable</a:t>
            </a:r>
            <a:r>
              <a:rPr lang="en" sz="1950">
                <a:solidFill>
                  <a:srgbClr val="4D4C4C"/>
                </a:solidFill>
                <a:highlight>
                  <a:srgbClr val="FFFFFF"/>
                </a:highlight>
              </a:rPr>
              <a:t> network and consists of the following:</a:t>
            </a:r>
            <a:endParaRPr sz="1950">
              <a:solidFill>
                <a:srgbClr val="4D4C4C"/>
              </a:solidFill>
              <a:highlight>
                <a:srgbClr val="FFFFFF"/>
              </a:highlight>
            </a:endParaRPr>
          </a:p>
          <a:p>
            <a:pPr indent="-342900" lvl="0" marL="622300" rtl="0" algn="l">
              <a:lnSpc>
                <a:spcPct val="144000"/>
              </a:lnSpc>
              <a:spcBef>
                <a:spcPts val="0"/>
              </a:spcBef>
              <a:spcAft>
                <a:spcPts val="0"/>
              </a:spcAft>
              <a:buClr>
                <a:srgbClr val="4D4C4C"/>
              </a:buClr>
              <a:buSzPts val="1800"/>
              <a:buChar char="●"/>
            </a:pPr>
            <a:r>
              <a:rPr lang="en" sz="1800">
                <a:solidFill>
                  <a:srgbClr val="4D4C4C"/>
                </a:solidFill>
                <a:highlight>
                  <a:srgbClr val="FFFFFF"/>
                </a:highlight>
              </a:rPr>
              <a:t>A controller, the core element of an SDN architecture, that enables centralized management and control, automation, and policy enforcement across physical and virtual network environments</a:t>
            </a:r>
            <a:endParaRPr sz="1800">
              <a:solidFill>
                <a:srgbClr val="4D4C4C"/>
              </a:solidFill>
              <a:highlight>
                <a:srgbClr val="FFFFFF"/>
              </a:highlight>
            </a:endParaRPr>
          </a:p>
          <a:p>
            <a:pPr indent="-342900" lvl="0" marL="622300" rtl="0" algn="l">
              <a:lnSpc>
                <a:spcPct val="144000"/>
              </a:lnSpc>
              <a:spcBef>
                <a:spcPts val="0"/>
              </a:spcBef>
              <a:spcAft>
                <a:spcPts val="0"/>
              </a:spcAft>
              <a:buClr>
                <a:srgbClr val="4D4C4C"/>
              </a:buClr>
              <a:buSzPts val="1800"/>
              <a:buChar char="●"/>
            </a:pPr>
            <a:r>
              <a:rPr lang="en" sz="1800">
                <a:solidFill>
                  <a:srgbClr val="4D4C4C"/>
                </a:solidFill>
                <a:highlight>
                  <a:srgbClr val="FFFFFF"/>
                </a:highlight>
              </a:rPr>
              <a:t>Southbound APIs that relay(</a:t>
            </a:r>
            <a:r>
              <a:rPr lang="en" sz="1400">
                <a:solidFill>
                  <a:srgbClr val="202124"/>
                </a:solidFill>
                <a:highlight>
                  <a:srgbClr val="FFFFFF"/>
                </a:highlight>
              </a:rPr>
              <a:t>to receive and then pass on a signal or message</a:t>
            </a:r>
            <a:r>
              <a:rPr lang="en" sz="1800">
                <a:solidFill>
                  <a:srgbClr val="4D4C4C"/>
                </a:solidFill>
                <a:highlight>
                  <a:srgbClr val="FFFFFF"/>
                </a:highlight>
              </a:rPr>
              <a:t>) information between the controller and the individual network devices (such as switches, access points, routers, and firewalls)</a:t>
            </a:r>
            <a:endParaRPr sz="1800">
              <a:solidFill>
                <a:srgbClr val="4D4C4C"/>
              </a:solidFill>
              <a:highlight>
                <a:srgbClr val="FFFFFF"/>
              </a:highlight>
            </a:endParaRPr>
          </a:p>
          <a:p>
            <a:pPr indent="-342900" lvl="0" marL="622300" rtl="0" algn="l">
              <a:lnSpc>
                <a:spcPct val="144000"/>
              </a:lnSpc>
              <a:spcBef>
                <a:spcPts val="0"/>
              </a:spcBef>
              <a:spcAft>
                <a:spcPts val="0"/>
              </a:spcAft>
              <a:buClr>
                <a:srgbClr val="4D4C4C"/>
              </a:buClr>
              <a:buSzPts val="1800"/>
              <a:buChar char="●"/>
            </a:pPr>
            <a:r>
              <a:rPr lang="en" sz="1800">
                <a:solidFill>
                  <a:srgbClr val="4D4C4C"/>
                </a:solidFill>
                <a:highlight>
                  <a:srgbClr val="FFFFFF"/>
                </a:highlight>
              </a:rPr>
              <a:t>Northbound APIs that relay information between the controller and the applications and policy engines, to which an SDN looks like a single logical network device</a:t>
            </a:r>
            <a:endParaRPr sz="1800">
              <a:solidFill>
                <a:srgbClr val="4D4C4C"/>
              </a:solidFill>
              <a:highlight>
                <a:srgbClr val="FFFFFF"/>
              </a:highlight>
            </a:endParaRPr>
          </a:p>
          <a:p>
            <a:pPr indent="0" lvl="0" marL="0" rtl="0" algn="l">
              <a:lnSpc>
                <a:spcPct val="128600"/>
              </a:lnSpc>
              <a:spcBef>
                <a:spcPts val="0"/>
              </a:spcBef>
              <a:spcAft>
                <a:spcPts val="0"/>
              </a:spcAft>
              <a:buNone/>
            </a:pPr>
            <a:r>
              <a:t/>
            </a:r>
            <a:endParaRPr sz="1350">
              <a:solidFill>
                <a:srgbClr val="4D4C4C"/>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98E31B80DE204E927B74498058C768" ma:contentTypeVersion="0" ma:contentTypeDescription="Create a new document." ma:contentTypeScope="" ma:versionID="4be91fbaeec57ece3e6fb6d6c8f8d868">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4FF855-BA14-4F5F-98FB-49990EAF99B8}"/>
</file>

<file path=customXml/itemProps2.xml><?xml version="1.0" encoding="utf-8"?>
<ds:datastoreItem xmlns:ds="http://schemas.openxmlformats.org/officeDocument/2006/customXml" ds:itemID="{843F2243-4AD7-45FB-BCEC-4309772CBA1B}"/>
</file>

<file path=customXml/itemProps3.xml><?xml version="1.0" encoding="utf-8"?>
<ds:datastoreItem xmlns:ds="http://schemas.openxmlformats.org/officeDocument/2006/customXml" ds:itemID="{82BB76F0-60B2-4916-B324-20F76534ABB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0x010100DF98E31B80DE204E927B74498058C768</vt:lpwstr>
  </property>
</Properties>
</file>