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3"/>
    <p:restoredTop sz="94607"/>
  </p:normalViewPr>
  <p:slideViewPr>
    <p:cSldViewPr snapToGrid="0">
      <p:cViewPr>
        <p:scale>
          <a:sx n="131" d="100"/>
          <a:sy n="131" d="100"/>
        </p:scale>
        <p:origin x="4048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9EE3D-BD1C-8640-89AB-C5506C3AC013}" type="datetimeFigureOut"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006A-74C7-BB4A-92D8-338950B479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006A-74C7-BB4A-92D8-338950B4793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4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0319-6D55-CC45-9D3C-07A4838DD983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6049-3009-3B49-BFFB-3E69E2556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362E21-0677-398A-E8DF-67B398657D42}"/>
              </a:ext>
            </a:extLst>
          </p:cNvPr>
          <p:cNvSpPr/>
          <p:nvPr/>
        </p:nvSpPr>
        <p:spPr>
          <a:xfrm>
            <a:off x="192085" y="1209656"/>
            <a:ext cx="3178969" cy="271462"/>
          </a:xfrm>
          <a:prstGeom prst="roundRect">
            <a:avLst>
              <a:gd name="adj" fmla="val 781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battDB.models.py</a:t>
            </a:r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0D3CED-5F24-0D2F-0DE6-34974B6AEB73}"/>
              </a:ext>
            </a:extLst>
          </p:cNvPr>
          <p:cNvSpPr/>
          <p:nvPr/>
        </p:nvSpPr>
        <p:spPr>
          <a:xfrm>
            <a:off x="192084" y="1481117"/>
            <a:ext cx="3178969" cy="742949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900" err="1">
                <a:solidFill>
                  <a:schemeClr val="tx1"/>
                </a:solidFill>
              </a:rPr>
              <a:t>Create an </a:t>
            </a:r>
            <a:r>
              <a:rPr lang="en-US" sz="900" b="1" err="1">
                <a:solidFill>
                  <a:schemeClr val="tx1"/>
                </a:solidFill>
              </a:rPr>
              <a:t>ExperimentDataFile</a:t>
            </a:r>
            <a:r>
              <a:rPr lang="en-US" sz="900" err="1">
                <a:solidFill>
                  <a:schemeClr val="tx1"/>
                </a:solidFill>
              </a:rPr>
              <a:t>.</a:t>
            </a:r>
          </a:p>
          <a:p>
            <a:r>
              <a:rPr lang="en-US" sz="900" b="1" err="1">
                <a:solidFill>
                  <a:schemeClr val="tx1"/>
                </a:solidFill>
              </a:rPr>
              <a:t>ExperimentDataFile.clean()</a:t>
            </a:r>
            <a:r>
              <a:rPr lang="en-US" sz="900" err="1">
                <a:solidFill>
                  <a:schemeClr val="tx1"/>
                </a:solidFill>
              </a:rPr>
              <a:t>: </a:t>
            </a:r>
          </a:p>
          <a:p>
            <a:r>
              <a:rPr lang="en-US" sz="900" err="1">
                <a:solidFill>
                  <a:schemeClr val="tx1"/>
                </a:solidFill>
              </a:rPr>
              <a:t>   parsed_file = </a:t>
            </a:r>
            <a:r>
              <a:rPr lang="en-US" sz="900" b="1" err="1">
                <a:solidFill>
                  <a:schemeClr val="tx1"/>
                </a:solidFill>
              </a:rPr>
              <a:t>parse_data_file(</a:t>
            </a:r>
            <a:r>
              <a:rPr lang="en-US" sz="900" b="1" err="1">
                <a:solidFill>
                  <a:schemeClr val="accent6"/>
                </a:solidFill>
              </a:rPr>
              <a:t>file_obj</a:t>
            </a:r>
            <a:r>
              <a:rPr lang="en-US" sz="900" b="1" err="1">
                <a:solidFill>
                  <a:schemeClr val="tx1"/>
                </a:solidFill>
              </a:rPr>
              <a:t>, </a:t>
            </a:r>
            <a:r>
              <a:rPr lang="en-US" sz="900" b="1" err="1">
                <a:solidFill>
                  <a:schemeClr val="accent2"/>
                </a:solidFill>
              </a:rPr>
              <a:t>file_format</a:t>
            </a:r>
            <a:r>
              <a:rPr lang="en-US" sz="900" b="1" err="1">
                <a:solidFill>
                  <a:schemeClr val="tx1"/>
                </a:solidFill>
              </a:rPr>
              <a:t>,</a:t>
            </a:r>
            <a:r>
              <a:rPr lang="en-US" sz="900" b="1" err="1">
                <a:solidFill>
                  <a:schemeClr val="accent2"/>
                </a:solidFill>
              </a:rPr>
              <a:t> </a:t>
            </a:r>
            <a:r>
              <a:rPr lang="en-US" sz="900" b="1" err="1">
                <a:solidFill>
                  <a:srgbClr val="7030A0"/>
                </a:solidFill>
              </a:rPr>
              <a:t>columns</a:t>
            </a:r>
            <a:r>
              <a:rPr lang="en-US" sz="900" b="1" err="1">
                <a:solidFill>
                  <a:schemeClr val="tx1"/>
                </a:solidFill>
              </a:rPr>
              <a:t>)</a:t>
            </a:r>
            <a:r>
              <a:rPr lang="en-US" sz="900" err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49FC61-79E1-EA6F-FC72-D00923C9277F}"/>
              </a:ext>
            </a:extLst>
          </p:cNvPr>
          <p:cNvSpPr/>
          <p:nvPr/>
        </p:nvSpPr>
        <p:spPr>
          <a:xfrm>
            <a:off x="3473446" y="1231087"/>
            <a:ext cx="3178969" cy="992979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err="1">
                <a:solidFill>
                  <a:schemeClr val="accent6"/>
                </a:solidFill>
              </a:rPr>
              <a:t>file_obj</a:t>
            </a:r>
            <a:r>
              <a:rPr lang="en-US" sz="900" b="1" err="1">
                <a:solidFill>
                  <a:schemeClr val="tx1"/>
                </a:solidFill>
              </a:rPr>
              <a:t> </a:t>
            </a:r>
            <a:r>
              <a:rPr lang="en-US" sz="900" err="1">
                <a:solidFill>
                  <a:schemeClr val="tx1"/>
                </a:solidFill>
              </a:rPr>
              <a:t>is the associated </a:t>
            </a:r>
            <a:r>
              <a:rPr lang="en-US" sz="900" b="1" err="1">
                <a:solidFill>
                  <a:schemeClr val="tx1"/>
                </a:solidFill>
              </a:rPr>
              <a:t>raw_data_file.file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err="1">
                <a:solidFill>
                  <a:schemeClr val="accent2"/>
                </a:solidFill>
              </a:rPr>
              <a:t>file_format</a:t>
            </a:r>
            <a:r>
              <a:rPr lang="en-US" sz="900" err="1">
                <a:solidFill>
                  <a:schemeClr val="tx1"/>
                </a:solidFill>
              </a:rPr>
              <a:t> is the associated</a:t>
            </a:r>
            <a:r>
              <a:rPr lang="en-US" sz="900" b="1" err="1">
                <a:solidFill>
                  <a:schemeClr val="tx1"/>
                </a:solidFill>
              </a:rPr>
              <a:t> Parser.file_format </a:t>
            </a:r>
            <a:r>
              <a:rPr lang="en-US" sz="900" err="1">
                <a:solidFill>
                  <a:schemeClr val="tx1"/>
                </a:solidFill>
              </a:rPr>
              <a:t>and is the name of an available parsing engine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err="1">
                <a:solidFill>
                  <a:srgbClr val="7030A0"/>
                </a:solidFill>
              </a:rPr>
              <a:t>columns</a:t>
            </a:r>
            <a:r>
              <a:rPr lang="en-US" sz="900" b="1" err="1">
                <a:solidFill>
                  <a:schemeClr val="tx1"/>
                </a:solidFill>
              </a:rPr>
              <a:t> </a:t>
            </a:r>
            <a:r>
              <a:rPr lang="en-US" sz="900" err="1">
                <a:solidFill>
                  <a:schemeClr val="tx1"/>
                </a:solidFill>
              </a:rPr>
              <a:t>is the column </a:t>
            </a:r>
            <a:r>
              <a:rPr lang="en-US" sz="900" i="1" err="1">
                <a:solidFill>
                  <a:schemeClr val="tx1"/>
                </a:solidFill>
              </a:rPr>
              <a:t>names </a:t>
            </a:r>
            <a:r>
              <a:rPr lang="en-US" sz="900" err="1">
                <a:solidFill>
                  <a:schemeClr val="tx1"/>
                </a:solidFill>
              </a:rPr>
              <a:t>as they appear in the </a:t>
            </a:r>
            <a:r>
              <a:rPr lang="en-US" sz="900" b="1" err="1">
                <a:solidFill>
                  <a:schemeClr val="tx1"/>
                </a:solidFill>
              </a:rPr>
              <a:t>Parser</a:t>
            </a:r>
            <a:r>
              <a:rPr lang="en-US" sz="900" err="1">
                <a:solidFill>
                  <a:schemeClr val="tx1"/>
                </a:solidFill>
              </a:rPr>
              <a:t> and the header of the file. E.g. [”time/s”, “Ecell/V”]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E572D5-9CE3-F1A2-0D4E-386D2F1A2A64}"/>
              </a:ext>
            </a:extLst>
          </p:cNvPr>
          <p:cNvSpPr/>
          <p:nvPr/>
        </p:nvSpPr>
        <p:spPr>
          <a:xfrm>
            <a:off x="192084" y="2462188"/>
            <a:ext cx="3178969" cy="271462"/>
          </a:xfrm>
          <a:prstGeom prst="roundRect">
            <a:avLst>
              <a:gd name="adj" fmla="val 781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parsing_engines.parsing_engines_base.py</a:t>
            </a:r>
            <a:endParaRPr lang="en-US"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2AC665-E7C9-E533-7A3A-17D9C30AC6D9}"/>
              </a:ext>
            </a:extLst>
          </p:cNvPr>
          <p:cNvSpPr/>
          <p:nvPr/>
        </p:nvSpPr>
        <p:spPr>
          <a:xfrm>
            <a:off x="192083" y="2733649"/>
            <a:ext cx="3178969" cy="388147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900" b="1" err="1">
                <a:solidFill>
                  <a:schemeClr val="tx1"/>
                </a:solidFill>
              </a:rPr>
              <a:t>parse_data_file(</a:t>
            </a:r>
            <a:r>
              <a:rPr lang="en-US" sz="900" b="1" err="1">
                <a:solidFill>
                  <a:schemeClr val="accent6"/>
                </a:solidFill>
              </a:rPr>
              <a:t>file_obj</a:t>
            </a:r>
            <a:r>
              <a:rPr lang="en-US" sz="900" b="1" err="1">
                <a:solidFill>
                  <a:schemeClr val="tx1"/>
                </a:solidFill>
              </a:rPr>
              <a:t>, </a:t>
            </a:r>
            <a:r>
              <a:rPr lang="en-US" sz="900" b="1" err="1">
                <a:solidFill>
                  <a:schemeClr val="accent2"/>
                </a:solidFill>
              </a:rPr>
              <a:t>file_format</a:t>
            </a:r>
            <a:r>
              <a:rPr lang="en-US" sz="900" b="1" err="1">
                <a:solidFill>
                  <a:schemeClr val="tx1"/>
                </a:solidFill>
              </a:rPr>
              <a:t>,</a:t>
            </a:r>
            <a:r>
              <a:rPr lang="en-US" sz="900" b="1" err="1">
                <a:solidFill>
                  <a:schemeClr val="accent2"/>
                </a:solidFill>
              </a:rPr>
              <a:t> </a:t>
            </a:r>
            <a:r>
              <a:rPr lang="en-US" sz="900" b="1" err="1">
                <a:solidFill>
                  <a:srgbClr val="7030A0"/>
                </a:solidFill>
              </a:rPr>
              <a:t>columns</a:t>
            </a:r>
            <a:r>
              <a:rPr lang="en-US" sz="900" b="1" err="1">
                <a:solidFill>
                  <a:schemeClr val="tx1"/>
                </a:solidFill>
              </a:rPr>
              <a:t>):</a:t>
            </a:r>
          </a:p>
          <a:p>
            <a:r>
              <a:rPr lang="en-US" sz="900" b="1" err="1">
                <a:solidFill>
                  <a:schemeClr val="tx1"/>
                </a:solidFill>
              </a:rPr>
              <a:t>  </a:t>
            </a:r>
            <a:r>
              <a:rPr lang="en-US" sz="900" b="1" err="1">
                <a:solidFill>
                  <a:schemeClr val="accent1"/>
                </a:solidFill>
              </a:rPr>
              <a:t>engine</a:t>
            </a:r>
            <a:r>
              <a:rPr lang="en-US" sz="900" b="1" err="1">
                <a:solidFill>
                  <a:schemeClr val="tx1"/>
                </a:solidFill>
              </a:rPr>
              <a:t> = get_parsing_engine(</a:t>
            </a:r>
            <a:r>
              <a:rPr lang="en-US" sz="900" b="1" err="1">
                <a:solidFill>
                  <a:schemeClr val="accent2"/>
                </a:solidFill>
              </a:rPr>
              <a:t>file_format</a:t>
            </a:r>
            <a:r>
              <a:rPr lang="en-US" sz="900" b="1" err="1">
                <a:solidFill>
                  <a:schemeClr val="tx1"/>
                </a:solidFill>
              </a:rPr>
              <a:t>).factory(</a:t>
            </a:r>
            <a:r>
              <a:rPr lang="en-US" sz="900" b="1" err="1">
                <a:solidFill>
                  <a:schemeClr val="accent6"/>
                </a:solidFill>
              </a:rPr>
              <a:t>file_obj</a:t>
            </a:r>
            <a:r>
              <a:rPr lang="en-US" sz="900" b="1" err="1">
                <a:solidFill>
                  <a:schemeClr val="tx1"/>
                </a:solidFill>
              </a:rPr>
              <a:t>)</a:t>
            </a:r>
          </a:p>
          <a:p>
            <a:r>
              <a:rPr lang="en-US" sz="1000" err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0371CA-4848-1162-834A-5212FD3EF958}"/>
              </a:ext>
            </a:extLst>
          </p:cNvPr>
          <p:cNvSpPr/>
          <p:nvPr/>
        </p:nvSpPr>
        <p:spPr>
          <a:xfrm>
            <a:off x="3473444" y="2462188"/>
            <a:ext cx="3178969" cy="65960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err="1">
                <a:solidFill>
                  <a:schemeClr val="accent1"/>
                </a:solidFill>
              </a:rPr>
              <a:t>engine </a:t>
            </a:r>
            <a:r>
              <a:rPr lang="en-US" sz="900" err="1">
                <a:solidFill>
                  <a:schemeClr val="tx1"/>
                </a:solidFill>
              </a:rPr>
              <a:t>is initialized using functions in the appropriate </a:t>
            </a:r>
            <a:r>
              <a:rPr lang="en-US" sz="900" i="1" err="1">
                <a:solidFill>
                  <a:schemeClr val="tx1"/>
                </a:solidFill>
              </a:rPr>
              <a:t>&lt;cycler&gt;_engine.py </a:t>
            </a:r>
            <a:r>
              <a:rPr lang="en-US" sz="900" err="1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523C00-9621-42F6-B2D7-B6ECF3CC08A0}"/>
              </a:ext>
            </a:extLst>
          </p:cNvPr>
          <p:cNvCxnSpPr/>
          <p:nvPr/>
        </p:nvCxnSpPr>
        <p:spPr>
          <a:xfrm flipV="1">
            <a:off x="1788711" y="2224064"/>
            <a:ext cx="0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9E2D2D0-0B8D-FDD4-0149-54E4D1F41518}"/>
              </a:ext>
            </a:extLst>
          </p:cNvPr>
          <p:cNvSpPr/>
          <p:nvPr/>
        </p:nvSpPr>
        <p:spPr>
          <a:xfrm>
            <a:off x="192082" y="3626613"/>
            <a:ext cx="3178969" cy="388147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900" err="1">
                <a:solidFill>
                  <a:schemeClr val="tx1"/>
                </a:solidFill>
              </a:rPr>
              <a:t>e.g. </a:t>
            </a:r>
            <a:r>
              <a:rPr lang="en-US" sz="900" b="1" err="1">
                <a:solidFill>
                  <a:schemeClr val="tx1"/>
                </a:solidFill>
              </a:rPr>
              <a:t>MaccorParsingEngine.factory(</a:t>
            </a:r>
            <a:r>
              <a:rPr lang="en-US" sz="900" b="1" err="1">
                <a:solidFill>
                  <a:schemeClr val="accent6"/>
                </a:solidFill>
              </a:rPr>
              <a:t>file_obj</a:t>
            </a:r>
            <a:r>
              <a:rPr lang="en-US" sz="900" b="1" err="1">
                <a:solidFill>
                  <a:schemeClr val="tx1"/>
                </a:solidFill>
              </a:rPr>
              <a:t>):</a:t>
            </a:r>
          </a:p>
          <a:p>
            <a:r>
              <a:rPr lang="en-US" sz="900" b="1" err="1">
                <a:solidFill>
                  <a:schemeClr val="tx1"/>
                </a:solidFill>
              </a:rPr>
              <a:t>          load_maccor_data(</a:t>
            </a:r>
            <a:r>
              <a:rPr lang="en-US" sz="900" b="1" err="1">
                <a:solidFill>
                  <a:schemeClr val="accent6"/>
                </a:solidFill>
              </a:rPr>
              <a:t>file_obj</a:t>
            </a:r>
            <a:r>
              <a:rPr lang="en-US" sz="900" b="1" err="1">
                <a:solidFill>
                  <a:schemeClr val="tx1"/>
                </a:solidFill>
              </a:rPr>
              <a:t>)</a:t>
            </a:r>
            <a:endParaRPr lang="en-US" sz="900" err="1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9A90B7-A768-327B-A271-37E63C6CB2AE}"/>
              </a:ext>
            </a:extLst>
          </p:cNvPr>
          <p:cNvSpPr/>
          <p:nvPr/>
        </p:nvSpPr>
        <p:spPr>
          <a:xfrm>
            <a:off x="192083" y="3355151"/>
            <a:ext cx="3178969" cy="271462"/>
          </a:xfrm>
          <a:prstGeom prst="roundRect">
            <a:avLst>
              <a:gd name="adj" fmla="val 781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parsing_engines.maccor_engine.py</a:t>
            </a:r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6E7517-6DC4-EC2E-182A-0BF1F84985B0}"/>
              </a:ext>
            </a:extLst>
          </p:cNvPr>
          <p:cNvSpPr/>
          <p:nvPr/>
        </p:nvSpPr>
        <p:spPr>
          <a:xfrm>
            <a:off x="192081" y="4014759"/>
            <a:ext cx="3178969" cy="388147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900" b="1" err="1">
                <a:solidFill>
                  <a:schemeClr val="tx1"/>
                </a:solidFill>
              </a:rPr>
              <a:t>load_maccor_data(</a:t>
            </a:r>
            <a:r>
              <a:rPr lang="en-US" sz="900" b="1" err="1">
                <a:solidFill>
                  <a:schemeClr val="accent6"/>
                </a:solidFill>
              </a:rPr>
              <a:t>file_obj</a:t>
            </a:r>
            <a:r>
              <a:rPr lang="en-US" sz="900" b="1" err="1">
                <a:solidFill>
                  <a:schemeClr val="tx1"/>
                </a:solidFill>
              </a:rPr>
              <a:t>):</a:t>
            </a:r>
          </a:p>
          <a:p>
            <a:r>
              <a:rPr lang="en-US" sz="900" b="1" err="1">
                <a:solidFill>
                  <a:srgbClr val="FF0000"/>
                </a:solidFill>
              </a:rPr>
              <a:t>  data </a:t>
            </a:r>
            <a:r>
              <a:rPr lang="en-US" sz="900" b="1" err="1">
                <a:solidFill>
                  <a:schemeClr val="tx1"/>
                </a:solidFill>
              </a:rPr>
              <a:t>= pd.read_excel(…)</a:t>
            </a:r>
            <a:r>
              <a:rPr lang="en-US" sz="1000" err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8AE79-1C80-755B-9EEE-3329A44F19CE}"/>
              </a:ext>
            </a:extLst>
          </p:cNvPr>
          <p:cNvCxnSpPr/>
          <p:nvPr/>
        </p:nvCxnSpPr>
        <p:spPr>
          <a:xfrm flipV="1">
            <a:off x="1788711" y="3126554"/>
            <a:ext cx="0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A435924-5EF6-072A-4BA8-3E25B9E005AE}"/>
              </a:ext>
            </a:extLst>
          </p:cNvPr>
          <p:cNvSpPr/>
          <p:nvPr/>
        </p:nvSpPr>
        <p:spPr>
          <a:xfrm>
            <a:off x="1839515" y="113245"/>
            <a:ext cx="3178969" cy="271462"/>
          </a:xfrm>
          <a:prstGeom prst="roundRect">
            <a:avLst>
              <a:gd name="adj" fmla="val 781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Liionsden</a:t>
            </a:r>
            <a:r>
              <a:rPr lang="en-US" sz="1300" dirty="0"/>
              <a:t> raw data file parsing workflow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FB29C9-06C8-69D8-F63F-4DDB9B1B692B}"/>
              </a:ext>
            </a:extLst>
          </p:cNvPr>
          <p:cNvSpPr/>
          <p:nvPr/>
        </p:nvSpPr>
        <p:spPr>
          <a:xfrm>
            <a:off x="3473445" y="3355152"/>
            <a:ext cx="3178969" cy="1047754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tx1"/>
                </a:solidFill>
              </a:rPr>
              <a:t>The </a:t>
            </a:r>
            <a:r>
              <a:rPr lang="en-US" sz="900" b="1" err="1">
                <a:solidFill>
                  <a:schemeClr val="tx1"/>
                </a:solidFill>
              </a:rPr>
              <a:t>load_&lt;cycler&gt;_data()</a:t>
            </a:r>
            <a:r>
              <a:rPr lang="en-US" sz="900" err="1">
                <a:solidFill>
                  <a:schemeClr val="tx1"/>
                </a:solidFill>
              </a:rPr>
              <a:t> function is used to read the file into a pandas dataframe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tx1"/>
                </a:solidFill>
              </a:rPr>
              <a:t>Methods of the </a:t>
            </a:r>
            <a:r>
              <a:rPr lang="en-US" sz="900" b="1" err="1">
                <a:solidFill>
                  <a:schemeClr val="tx1"/>
                </a:solidFill>
              </a:rPr>
              <a:t>&lt;Cycler&gt;ParsingEngine</a:t>
            </a:r>
            <a:r>
              <a:rPr lang="en-US" sz="900" err="1">
                <a:solidFill>
                  <a:schemeClr val="tx1"/>
                </a:solidFill>
              </a:rPr>
              <a:t> class are used to read the file when initializing the </a:t>
            </a:r>
            <a:r>
              <a:rPr lang="en-US" sz="900" b="1" err="1">
                <a:solidFill>
                  <a:schemeClr val="accent1"/>
                </a:solidFill>
              </a:rPr>
              <a:t>engine</a:t>
            </a:r>
            <a:r>
              <a:rPr lang="en-US" sz="900" err="1">
                <a:solidFill>
                  <a:schemeClr val="tx1"/>
                </a:solidFill>
              </a:rPr>
              <a:t> e.g. </a:t>
            </a:r>
            <a:r>
              <a:rPr lang="en-US" sz="900" b="1" err="1">
                <a:solidFill>
                  <a:schemeClr val="tx1"/>
                </a:solidFill>
              </a:rPr>
              <a:t>get_header_size()</a:t>
            </a:r>
            <a:r>
              <a:rPr lang="en-US" sz="900" err="1">
                <a:solidFill>
                  <a:schemeClr val="tx1"/>
                </a:solidFill>
              </a:rPr>
              <a:t> etc.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9D29F8-2905-0F53-A207-1C590C4DB23C}"/>
              </a:ext>
            </a:extLst>
          </p:cNvPr>
          <p:cNvSpPr/>
          <p:nvPr/>
        </p:nvSpPr>
        <p:spPr>
          <a:xfrm>
            <a:off x="192080" y="567233"/>
            <a:ext cx="6460333" cy="525737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1100" b="1" err="1">
                <a:solidFill>
                  <a:schemeClr val="tx1"/>
                </a:solidFill>
              </a:rPr>
              <a:t>1) </a:t>
            </a:r>
            <a:r>
              <a:rPr lang="en-US" sz="1100" err="1">
                <a:solidFill>
                  <a:schemeClr val="tx1"/>
                </a:solidFill>
              </a:rPr>
              <a:t>Fields of the </a:t>
            </a:r>
            <a:r>
              <a:rPr lang="en-US" sz="1100" b="1" err="1">
                <a:solidFill>
                  <a:schemeClr val="tx1"/>
                </a:solidFill>
              </a:rPr>
              <a:t>Parser</a:t>
            </a:r>
            <a:r>
              <a:rPr lang="en-US" sz="1100" err="1">
                <a:solidFill>
                  <a:schemeClr val="tx1"/>
                </a:solidFill>
              </a:rPr>
              <a:t> associated with the </a:t>
            </a:r>
            <a:r>
              <a:rPr lang="en-US" sz="1100" b="1" err="1">
                <a:solidFill>
                  <a:schemeClr val="tx1"/>
                </a:solidFill>
              </a:rPr>
              <a:t>ExperimentDataFile</a:t>
            </a:r>
            <a:r>
              <a:rPr lang="en-US" sz="1100" err="1">
                <a:solidFill>
                  <a:schemeClr val="tx1"/>
                </a:solidFill>
              </a:rPr>
              <a:t> are used to specify arguments for the </a:t>
            </a:r>
            <a:r>
              <a:rPr lang="en-US" sz="1100" b="1" err="1">
                <a:solidFill>
                  <a:schemeClr val="tx1"/>
                </a:solidFill>
              </a:rPr>
              <a:t>parse_data_file()</a:t>
            </a:r>
            <a:r>
              <a:rPr lang="en-US" sz="1100" err="1">
                <a:solidFill>
                  <a:schemeClr val="tx1"/>
                </a:solidFill>
              </a:rPr>
              <a:t> function. This results in an </a:t>
            </a:r>
            <a:r>
              <a:rPr lang="en-US" sz="1100" b="1" err="1">
                <a:solidFill>
                  <a:srgbClr val="0070C0"/>
                </a:solidFill>
              </a:rPr>
              <a:t>engine</a:t>
            </a:r>
            <a:r>
              <a:rPr lang="en-US" sz="1100" err="1">
                <a:solidFill>
                  <a:schemeClr val="tx1"/>
                </a:solidFill>
              </a:rPr>
              <a:t> class with properties including </a:t>
            </a:r>
            <a:r>
              <a:rPr lang="en-US" sz="1100" b="1" err="1">
                <a:solidFill>
                  <a:srgbClr val="FF0000"/>
                </a:solidFill>
              </a:rPr>
              <a:t>data</a:t>
            </a:r>
            <a:r>
              <a:rPr lang="en-US" sz="1100" b="1" err="1">
                <a:solidFill>
                  <a:schemeClr val="tx1"/>
                </a:solidFill>
              </a:rPr>
              <a:t> </a:t>
            </a:r>
            <a:r>
              <a:rPr lang="en-US" sz="1100" err="1">
                <a:solidFill>
                  <a:schemeClr val="tx1"/>
                </a:solidFill>
              </a:rPr>
              <a:t>(</a:t>
            </a:r>
            <a:r>
              <a:rPr lang="en-US" sz="1100" b="1" err="1">
                <a:solidFill>
                  <a:srgbClr val="4472C4"/>
                </a:solidFill>
              </a:rPr>
              <a:t>engine</a:t>
            </a:r>
            <a:r>
              <a:rPr lang="en-US" sz="1100" b="1" err="1">
                <a:solidFill>
                  <a:schemeClr val="tx1"/>
                </a:solidFill>
              </a:rPr>
              <a:t>.</a:t>
            </a:r>
            <a:r>
              <a:rPr lang="en-US" sz="1100" b="1" err="1">
                <a:solidFill>
                  <a:srgbClr val="FF0000"/>
                </a:solidFill>
              </a:rPr>
              <a:t>data</a:t>
            </a:r>
            <a:r>
              <a:rPr lang="en-US" sz="1100" err="1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54AF41-0469-A31F-D0C3-0C06C5CEF48B}"/>
              </a:ext>
            </a:extLst>
          </p:cNvPr>
          <p:cNvSpPr/>
          <p:nvPr/>
        </p:nvSpPr>
        <p:spPr>
          <a:xfrm>
            <a:off x="192079" y="4663542"/>
            <a:ext cx="6460333" cy="285745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1100" b="1" err="1">
                <a:solidFill>
                  <a:schemeClr val="tx1"/>
                </a:solidFill>
              </a:rPr>
              <a:t>2) </a:t>
            </a:r>
            <a:r>
              <a:rPr lang="en-US" sz="1100" err="1">
                <a:solidFill>
                  <a:schemeClr val="tx1"/>
                </a:solidFill>
              </a:rPr>
              <a:t>Methods and properties of </a:t>
            </a:r>
            <a:r>
              <a:rPr lang="en-US" sz="1100" b="1" err="1">
                <a:solidFill>
                  <a:srgbClr val="0070C0"/>
                </a:solidFill>
              </a:rPr>
              <a:t>engine</a:t>
            </a:r>
            <a:r>
              <a:rPr lang="en-US" sz="1100" err="1">
                <a:solidFill>
                  <a:schemeClr val="tx1"/>
                </a:solidFill>
              </a:rPr>
              <a:t> are used to set attributes of the </a:t>
            </a:r>
            <a:r>
              <a:rPr lang="en-US" sz="1100" b="1" err="1">
                <a:solidFill>
                  <a:schemeClr val="tx1"/>
                </a:solidFill>
              </a:rPr>
              <a:t>ExperimentDataFIle</a:t>
            </a:r>
            <a:r>
              <a:rPr lang="en-US" sz="1100" err="1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32D4E-518D-89F3-AFA3-48A475660E1C}"/>
              </a:ext>
            </a:extLst>
          </p:cNvPr>
          <p:cNvCxnSpPr>
            <a:cxnSpLocks/>
          </p:cNvCxnSpPr>
          <p:nvPr/>
        </p:nvCxnSpPr>
        <p:spPr>
          <a:xfrm>
            <a:off x="192079" y="4546754"/>
            <a:ext cx="64603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7A400BA-1243-9707-494E-9FC0429F2561}"/>
              </a:ext>
            </a:extLst>
          </p:cNvPr>
          <p:cNvSpPr/>
          <p:nvPr/>
        </p:nvSpPr>
        <p:spPr>
          <a:xfrm>
            <a:off x="192079" y="5087784"/>
            <a:ext cx="3178969" cy="271462"/>
          </a:xfrm>
          <a:prstGeom prst="roundRect">
            <a:avLst>
              <a:gd name="adj" fmla="val 781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battDB.models.py</a:t>
            </a:r>
            <a:endParaRPr lang="en-US" sz="11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FB4B54-3996-381E-A3F1-1E5BC34B32B7}"/>
              </a:ext>
            </a:extLst>
          </p:cNvPr>
          <p:cNvSpPr/>
          <p:nvPr/>
        </p:nvSpPr>
        <p:spPr>
          <a:xfrm>
            <a:off x="192078" y="5359245"/>
            <a:ext cx="3178969" cy="1124681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900" b="1" err="1">
                <a:solidFill>
                  <a:schemeClr val="tx1"/>
                </a:solidFill>
              </a:rPr>
              <a:t>ExperimentDataFile.clean()</a:t>
            </a:r>
            <a:r>
              <a:rPr lang="en-US" sz="900" err="1">
                <a:solidFill>
                  <a:schemeClr val="tx1"/>
                </a:solidFill>
              </a:rPr>
              <a:t>: </a:t>
            </a:r>
          </a:p>
          <a:p>
            <a:r>
              <a:rPr lang="en-US" sz="900" b="1" err="1">
                <a:solidFill>
                  <a:schemeClr val="tx1"/>
                </a:solidFill>
              </a:rPr>
              <a:t>  parsed_file </a:t>
            </a:r>
            <a:r>
              <a:rPr lang="en-US" sz="900" err="1">
                <a:solidFill>
                  <a:schemeClr val="tx1"/>
                </a:solidFill>
              </a:rPr>
              <a:t>= parse_data_file(</a:t>
            </a:r>
            <a:r>
              <a:rPr lang="en-US" sz="900" err="1">
                <a:solidFill>
                  <a:schemeClr val="accent6"/>
                </a:solidFill>
              </a:rPr>
              <a:t>file_obj</a:t>
            </a:r>
            <a:r>
              <a:rPr lang="en-US" sz="900" err="1">
                <a:solidFill>
                  <a:schemeClr val="tx1"/>
                </a:solidFill>
              </a:rPr>
              <a:t>, </a:t>
            </a:r>
            <a:r>
              <a:rPr lang="en-US" sz="900" err="1">
                <a:solidFill>
                  <a:schemeClr val="accent2"/>
                </a:solidFill>
              </a:rPr>
              <a:t>file_format</a:t>
            </a:r>
            <a:r>
              <a:rPr lang="en-US" sz="900" err="1">
                <a:solidFill>
                  <a:schemeClr val="tx1"/>
                </a:solidFill>
              </a:rPr>
              <a:t>,</a:t>
            </a:r>
            <a:r>
              <a:rPr lang="en-US" sz="900" err="1">
                <a:solidFill>
                  <a:schemeClr val="accent2"/>
                </a:solidFill>
              </a:rPr>
              <a:t> </a:t>
            </a:r>
            <a:r>
              <a:rPr lang="en-US" sz="900" err="1">
                <a:solidFill>
                  <a:srgbClr val="7030A0"/>
                </a:solidFill>
              </a:rPr>
              <a:t>columns</a:t>
            </a:r>
            <a:r>
              <a:rPr lang="en-US" sz="900" err="1">
                <a:solidFill>
                  <a:schemeClr val="tx1"/>
                </a:solidFill>
              </a:rPr>
              <a:t>)</a:t>
            </a:r>
          </a:p>
          <a:p>
            <a:endParaRPr lang="en-US" sz="900" err="1">
              <a:solidFill>
                <a:schemeClr val="tx1"/>
              </a:solidFill>
            </a:endParaRPr>
          </a:p>
          <a:p>
            <a:r>
              <a:rPr lang="en-US" sz="900" err="1">
                <a:solidFill>
                  <a:schemeClr val="tx1"/>
                </a:solidFill>
              </a:rPr>
              <a:t>  self.attributes[“file_columns”] = parsed_file[“file_columns”]</a:t>
            </a:r>
          </a:p>
          <a:p>
            <a:r>
              <a:rPr lang="en-US" sz="900" err="1">
                <a:solidFill>
                  <a:schemeClr val="tx1"/>
                </a:solidFill>
              </a:rPr>
              <a:t>  …</a:t>
            </a:r>
          </a:p>
          <a:p>
            <a:r>
              <a:rPr lang="en-US" sz="900" err="1">
                <a:solidFill>
                  <a:schemeClr val="tx1"/>
                </a:solidFill>
              </a:rPr>
              <a:t>  self.</a:t>
            </a:r>
            <a:r>
              <a:rPr lang="en-US" sz="900" b="1" err="1">
                <a:solidFill>
                  <a:schemeClr val="tx1"/>
                </a:solidFill>
              </a:rPr>
              <a:t>ts_headers</a:t>
            </a:r>
            <a:r>
              <a:rPr lang="en-US" sz="900" err="1">
                <a:solidFill>
                  <a:schemeClr val="tx1"/>
                </a:solidFill>
              </a:rPr>
              <a:t> = self.parsed_columns()</a:t>
            </a:r>
          </a:p>
          <a:p>
            <a:r>
              <a:rPr lang="en-US" sz="900" err="1">
                <a:solidFill>
                  <a:schemeClr val="tx1"/>
                </a:solidFill>
              </a:rPr>
              <a:t>  self.</a:t>
            </a:r>
            <a:r>
              <a:rPr lang="en-US" sz="900" b="1" err="1">
                <a:solidFill>
                  <a:schemeClr val="tx1"/>
                </a:solidFill>
              </a:rPr>
              <a:t>ts_data</a:t>
            </a:r>
            <a:r>
              <a:rPr lang="en-US" sz="900" err="1">
                <a:solidFill>
                  <a:schemeClr val="tx1"/>
                </a:solidFill>
              </a:rPr>
              <a:t> = </a:t>
            </a:r>
            <a:r>
              <a:rPr lang="en-US" sz="900" b="1" err="1">
                <a:solidFill>
                  <a:schemeClr val="tx1"/>
                </a:solidFill>
              </a:rPr>
              <a:t>parsed_file[“data”]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AD505DA-F42A-DCA3-7310-473AD5F55AEB}"/>
              </a:ext>
            </a:extLst>
          </p:cNvPr>
          <p:cNvSpPr/>
          <p:nvPr/>
        </p:nvSpPr>
        <p:spPr>
          <a:xfrm>
            <a:off x="3473440" y="5109215"/>
            <a:ext cx="3178969" cy="1374711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tx1"/>
                </a:solidFill>
              </a:rPr>
              <a:t>Keys of the</a:t>
            </a:r>
            <a:r>
              <a:rPr lang="en-US" sz="900" b="1" err="1">
                <a:solidFill>
                  <a:schemeClr val="tx1"/>
                </a:solidFill>
              </a:rPr>
              <a:t> parsed_file </a:t>
            </a:r>
            <a:r>
              <a:rPr lang="en-US" sz="900" err="1">
                <a:solidFill>
                  <a:schemeClr val="tx1"/>
                </a:solidFill>
              </a:rPr>
              <a:t>dict are used to set fields of the </a:t>
            </a:r>
            <a:r>
              <a:rPr lang="en-US" sz="900" b="1" err="1">
                <a:solidFill>
                  <a:schemeClr val="tx1"/>
                </a:solidFill>
              </a:rPr>
              <a:t>ExperimentDataFile</a:t>
            </a:r>
            <a:r>
              <a:rPr lang="en-US" sz="900" err="1">
                <a:solidFill>
                  <a:schemeClr val="tx1"/>
                </a:solidFill>
              </a:rPr>
              <a:t>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tx1"/>
                </a:solidFill>
              </a:rPr>
              <a:t>This includes </a:t>
            </a:r>
            <a:r>
              <a:rPr lang="en-US" sz="900" b="1" err="1">
                <a:solidFill>
                  <a:schemeClr val="tx1"/>
                </a:solidFill>
              </a:rPr>
              <a:t>data</a:t>
            </a:r>
            <a:r>
              <a:rPr lang="en-US" sz="900" err="1">
                <a:solidFill>
                  <a:schemeClr val="tx1"/>
                </a:solidFill>
              </a:rPr>
              <a:t> and </a:t>
            </a:r>
            <a:r>
              <a:rPr lang="en-US" sz="900" b="1" err="1">
                <a:solidFill>
                  <a:schemeClr val="tx1"/>
                </a:solidFill>
              </a:rPr>
              <a:t>file_columns</a:t>
            </a:r>
            <a:r>
              <a:rPr lang="en-US" sz="900" err="1">
                <a:solidFill>
                  <a:schemeClr val="tx1"/>
                </a:solidFill>
              </a:rPr>
              <a:t>,</a:t>
            </a:r>
            <a:r>
              <a:rPr lang="en-US" sz="900" b="1" err="1">
                <a:solidFill>
                  <a:schemeClr val="tx1"/>
                </a:solidFill>
              </a:rPr>
              <a:t> </a:t>
            </a:r>
            <a:r>
              <a:rPr lang="en-US" sz="900" err="1">
                <a:solidFill>
                  <a:schemeClr val="tx1"/>
                </a:solidFill>
              </a:rPr>
              <a:t>which populate </a:t>
            </a:r>
            <a:r>
              <a:rPr lang="en-US" sz="900" b="1" err="1">
                <a:solidFill>
                  <a:schemeClr val="tx1"/>
                </a:solidFill>
              </a:rPr>
              <a:t>ts_data </a:t>
            </a:r>
            <a:r>
              <a:rPr lang="en-US" sz="900" err="1">
                <a:solidFill>
                  <a:schemeClr val="tx1"/>
                </a:solidFill>
              </a:rPr>
              <a:t>and </a:t>
            </a:r>
            <a:r>
              <a:rPr lang="en-US" sz="900" b="1" err="1">
                <a:solidFill>
                  <a:schemeClr val="tx1"/>
                </a:solidFill>
              </a:rPr>
              <a:t>ts_headers</a:t>
            </a:r>
            <a:r>
              <a:rPr lang="en-US" sz="900" err="1">
                <a:solidFill>
                  <a:schemeClr val="tx1"/>
                </a:solidFill>
              </a:rPr>
              <a:t>, respectively (ts = timeseries) </a:t>
            </a:r>
            <a:endParaRPr lang="en-US" sz="900" b="1" err="1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213D022-BDCC-771D-1866-6F70F46671E0}"/>
              </a:ext>
            </a:extLst>
          </p:cNvPr>
          <p:cNvSpPr/>
          <p:nvPr/>
        </p:nvSpPr>
        <p:spPr>
          <a:xfrm>
            <a:off x="192078" y="6733712"/>
            <a:ext cx="3178969" cy="271462"/>
          </a:xfrm>
          <a:prstGeom prst="roundRect">
            <a:avLst>
              <a:gd name="adj" fmla="val 781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parsing_engines.parsing_engines_base.py</a:t>
            </a:r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11B4DA3-E732-5B56-483E-0AE38F34E9FA}"/>
              </a:ext>
            </a:extLst>
          </p:cNvPr>
          <p:cNvSpPr/>
          <p:nvPr/>
        </p:nvSpPr>
        <p:spPr>
          <a:xfrm>
            <a:off x="192077" y="7005173"/>
            <a:ext cx="3178969" cy="1541510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900" b="1" err="1">
                <a:solidFill>
                  <a:schemeClr val="tx1"/>
                </a:solidFill>
              </a:rPr>
              <a:t>parse_data_file(</a:t>
            </a:r>
            <a:r>
              <a:rPr lang="en-US" sz="900" b="1" err="1">
                <a:solidFill>
                  <a:schemeClr val="accent6"/>
                </a:solidFill>
              </a:rPr>
              <a:t>file_obj</a:t>
            </a:r>
            <a:r>
              <a:rPr lang="en-US" sz="900" b="1" err="1">
                <a:solidFill>
                  <a:schemeClr val="tx1"/>
                </a:solidFill>
              </a:rPr>
              <a:t>, </a:t>
            </a:r>
            <a:r>
              <a:rPr lang="en-US" sz="900" b="1" err="1">
                <a:solidFill>
                  <a:schemeClr val="accent2"/>
                </a:solidFill>
              </a:rPr>
              <a:t>file_format</a:t>
            </a:r>
            <a:r>
              <a:rPr lang="en-US" sz="900" b="1" err="1">
                <a:solidFill>
                  <a:schemeClr val="tx1"/>
                </a:solidFill>
              </a:rPr>
              <a:t>,</a:t>
            </a:r>
            <a:r>
              <a:rPr lang="en-US" sz="900" b="1" err="1">
                <a:solidFill>
                  <a:schemeClr val="accent2"/>
                </a:solidFill>
              </a:rPr>
              <a:t> </a:t>
            </a:r>
            <a:r>
              <a:rPr lang="en-US" sz="900" b="1" err="1">
                <a:solidFill>
                  <a:srgbClr val="7030A0"/>
                </a:solidFill>
              </a:rPr>
              <a:t>columns</a:t>
            </a:r>
            <a:r>
              <a:rPr lang="en-US" sz="900" b="1" err="1">
                <a:solidFill>
                  <a:schemeClr val="tx1"/>
                </a:solidFill>
              </a:rPr>
              <a:t>):</a:t>
            </a:r>
          </a:p>
          <a:p>
            <a:r>
              <a:rPr lang="en-US" sz="900" b="1" err="1">
                <a:solidFill>
                  <a:schemeClr val="tx1"/>
                </a:solidFill>
              </a:rPr>
              <a:t>  </a:t>
            </a:r>
            <a:r>
              <a:rPr lang="en-US" sz="900" b="1" err="1">
                <a:solidFill>
                  <a:schemeClr val="accent1"/>
                </a:solidFill>
              </a:rPr>
              <a:t>engine</a:t>
            </a:r>
            <a:r>
              <a:rPr lang="en-US" sz="900" err="1">
                <a:solidFill>
                  <a:schemeClr val="tx1"/>
                </a:solidFill>
              </a:rPr>
              <a:t> = get_parsing_engine(</a:t>
            </a:r>
            <a:r>
              <a:rPr lang="en-US" sz="900" err="1">
                <a:solidFill>
                  <a:schemeClr val="accent2"/>
                </a:solidFill>
              </a:rPr>
              <a:t>file_format</a:t>
            </a:r>
            <a:r>
              <a:rPr lang="en-US" sz="900" err="1">
                <a:solidFill>
                  <a:schemeClr val="tx1"/>
                </a:solidFill>
              </a:rPr>
              <a:t>).factory(</a:t>
            </a:r>
            <a:r>
              <a:rPr lang="en-US" sz="900" err="1">
                <a:solidFill>
                  <a:schemeClr val="accent6"/>
                </a:solidFill>
              </a:rPr>
              <a:t>file_obj</a:t>
            </a:r>
            <a:r>
              <a:rPr lang="en-US" sz="900" err="1">
                <a:solidFill>
                  <a:schemeClr val="tx1"/>
                </a:solidFill>
              </a:rPr>
              <a:t>)</a:t>
            </a:r>
          </a:p>
          <a:p>
            <a:endParaRPr lang="en-US" sz="900" err="1">
              <a:solidFill>
                <a:schemeClr val="tx1"/>
              </a:solidFill>
            </a:endParaRPr>
          </a:p>
          <a:p>
            <a:r>
              <a:rPr lang="en-US" sz="900" err="1">
                <a:solidFill>
                  <a:schemeClr val="tx1"/>
                </a:solidFill>
              </a:rPr>
              <a:t>  </a:t>
            </a:r>
            <a:r>
              <a:rPr lang="en-US" sz="900" b="1" err="1">
                <a:solidFill>
                  <a:schemeClr val="tx1"/>
                </a:solidFill>
              </a:rPr>
              <a:t>cols</a:t>
            </a:r>
            <a:r>
              <a:rPr lang="en-US" sz="900" err="1">
                <a:solidFill>
                  <a:schemeClr val="tx1"/>
                </a:solidFill>
              </a:rPr>
              <a:t> = engine.get_column_info()</a:t>
            </a:r>
          </a:p>
          <a:p>
            <a:r>
              <a:rPr lang="en-US" sz="900" err="1">
                <a:solidFill>
                  <a:schemeClr val="tx1"/>
                </a:solidFill>
              </a:rPr>
              <a:t>  file_columns = list(cols.keys())</a:t>
            </a:r>
          </a:p>
          <a:p>
            <a:r>
              <a:rPr lang="en-US" sz="900" err="1">
                <a:solidFill>
                  <a:schemeClr val="tx1"/>
                </a:solidFill>
              </a:rPr>
              <a:t>  </a:t>
            </a:r>
            <a:r>
              <a:rPr lang="en-US" sz="900" b="1" err="1">
                <a:solidFill>
                  <a:schemeClr val="tx1"/>
                </a:solidFill>
              </a:rPr>
              <a:t>parsed_columns</a:t>
            </a:r>
            <a:r>
              <a:rPr lang="en-US" sz="900" err="1">
                <a:solidFill>
                  <a:schemeClr val="tx1"/>
                </a:solidFill>
              </a:rPr>
              <a:t> = [c for c in </a:t>
            </a:r>
            <a:r>
              <a:rPr lang="en-US" sz="900" b="1" err="1">
                <a:solidFill>
                  <a:srgbClr val="7030A0"/>
                </a:solidFill>
              </a:rPr>
              <a:t>columns</a:t>
            </a:r>
            <a:r>
              <a:rPr lang="en-US" sz="900" err="1">
                <a:solidFill>
                  <a:schemeClr val="tx1"/>
                </a:solidFill>
              </a:rPr>
              <a:t> if c in file_columns]</a:t>
            </a:r>
          </a:p>
          <a:p>
            <a:r>
              <a:rPr lang="en-US" sz="900" err="1">
                <a:solidFill>
                  <a:schemeClr val="tx1"/>
                </a:solidFill>
              </a:rPr>
              <a:t>  …</a:t>
            </a:r>
          </a:p>
          <a:p>
            <a:r>
              <a:rPr lang="en-US" sz="900" err="1">
                <a:solidFill>
                  <a:schemeClr val="tx1"/>
                </a:solidFill>
              </a:rPr>
              <a:t>  </a:t>
            </a:r>
            <a:r>
              <a:rPr lang="en-US" sz="900" b="1" err="1">
                <a:solidFill>
                  <a:schemeClr val="tx1"/>
                </a:solidFill>
              </a:rPr>
              <a:t>data</a:t>
            </a:r>
            <a:r>
              <a:rPr lang="en-US" sz="900" err="1">
                <a:solidFill>
                  <a:schemeClr val="tx1"/>
                </a:solidFill>
              </a:rPr>
              <a:t> = </a:t>
            </a:r>
            <a:r>
              <a:rPr lang="en-US" sz="900" b="1" err="1">
                <a:solidFill>
                  <a:srgbClr val="4472C4"/>
                </a:solidFill>
              </a:rPr>
              <a:t>engine</a:t>
            </a:r>
            <a:r>
              <a:rPr lang="en-US" sz="900" err="1">
                <a:solidFill>
                  <a:schemeClr val="tx1"/>
                </a:solidFill>
              </a:rPr>
              <a:t>.</a:t>
            </a:r>
            <a:r>
              <a:rPr lang="en-US" sz="900" b="1" err="1">
                <a:solidFill>
                  <a:schemeClr val="tx1"/>
                </a:solidFill>
              </a:rPr>
              <a:t>get_data_generator_for_columns</a:t>
            </a:r>
            <a:r>
              <a:rPr lang="en-US" sz="900" err="1">
                <a:solidFill>
                  <a:schemeClr val="tx1"/>
                </a:solidFill>
              </a:rPr>
              <a:t>(</a:t>
            </a:r>
            <a:r>
              <a:rPr lang="en-US" sz="900" b="1" err="1">
                <a:solidFill>
                  <a:schemeClr val="tx1"/>
                </a:solidFill>
              </a:rPr>
              <a:t>parsed_columns</a:t>
            </a:r>
            <a:r>
              <a:rPr lang="en-US" sz="900" err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3F67F65-E9C3-FBF3-278A-7140A9408B10}"/>
              </a:ext>
            </a:extLst>
          </p:cNvPr>
          <p:cNvSpPr/>
          <p:nvPr/>
        </p:nvSpPr>
        <p:spPr>
          <a:xfrm>
            <a:off x="3473438" y="6733711"/>
            <a:ext cx="3178969" cy="287372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err="1">
                <a:solidFill>
                  <a:schemeClr val="accent1"/>
                </a:solidFill>
              </a:rPr>
              <a:t>engine </a:t>
            </a:r>
            <a:r>
              <a:rPr lang="en-US" sz="900" err="1">
                <a:solidFill>
                  <a:schemeClr val="tx1"/>
                </a:solidFill>
              </a:rPr>
              <a:t>is initialized using functions in the appropriate </a:t>
            </a:r>
            <a:r>
              <a:rPr lang="en-US" sz="900" i="1" err="1">
                <a:solidFill>
                  <a:schemeClr val="tx1"/>
                </a:solidFill>
              </a:rPr>
              <a:t>&lt;cycler&gt;_engine.py </a:t>
            </a:r>
            <a:r>
              <a:rPr lang="en-US" sz="900" err="1">
                <a:solidFill>
                  <a:schemeClr val="tx1"/>
                </a:solidFill>
              </a:rPr>
              <a:t>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err="1">
                <a:solidFill>
                  <a:schemeClr val="tx1"/>
                </a:solidFill>
              </a:rPr>
              <a:t>cols </a:t>
            </a:r>
            <a:r>
              <a:rPr lang="en-US" sz="900" err="1">
                <a:solidFill>
                  <a:schemeClr val="tx1"/>
                </a:solidFill>
              </a:rPr>
              <a:t>is a dict of {“column_name”: {“is_numeric”: bool, “has_data”: bool} } where column_name comes from the pandas dataframe column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err="1">
                <a:solidFill>
                  <a:schemeClr val="tx1"/>
                </a:solidFill>
              </a:rPr>
              <a:t>parsed_columns</a:t>
            </a:r>
            <a:r>
              <a:rPr lang="en-US" sz="900" err="1">
                <a:solidFill>
                  <a:schemeClr val="tx1"/>
                </a:solidFill>
              </a:rPr>
              <a:t> is therefore a list of the column names from the </a:t>
            </a:r>
            <a:r>
              <a:rPr lang="en-US" sz="900" b="1" err="1">
                <a:solidFill>
                  <a:schemeClr val="tx1"/>
                </a:solidFill>
              </a:rPr>
              <a:t>Parser</a:t>
            </a:r>
            <a:r>
              <a:rPr lang="en-US" sz="900" err="1">
                <a:solidFill>
                  <a:schemeClr val="tx1"/>
                </a:solidFill>
              </a:rPr>
              <a:t> used which were found in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err="1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err="1">
                <a:solidFill>
                  <a:schemeClr val="tx1"/>
                </a:solidFill>
              </a:rPr>
              <a:t>col_mapping </a:t>
            </a:r>
            <a:r>
              <a:rPr lang="en-US" sz="900" err="1">
                <a:solidFill>
                  <a:schemeClr val="tx1"/>
                </a:solidFill>
              </a:rPr>
              <a:t>is a property of the </a:t>
            </a:r>
            <a:r>
              <a:rPr lang="en-US" sz="900" err="1">
                <a:solidFill>
                  <a:srgbClr val="4472C4"/>
                </a:solidFill>
              </a:rPr>
              <a:t>engine</a:t>
            </a:r>
            <a:r>
              <a:rPr lang="en-US" sz="900" err="1">
                <a:solidFill>
                  <a:schemeClr val="tx1"/>
                </a:solidFill>
              </a:rPr>
              <a:t> and is dict of column headings to handle subtle deviations e.g.:  {</a:t>
            </a:r>
          </a:p>
          <a:p>
            <a:r>
              <a:rPr lang="en-US" sz="900" err="1">
                <a:solidFill>
                  <a:schemeClr val="tx1"/>
                </a:solidFill>
              </a:rPr>
              <a:t>	"time": "time/s",</a:t>
            </a:r>
          </a:p>
          <a:p>
            <a:r>
              <a:rPr lang="en-US" sz="900" err="1">
                <a:solidFill>
                  <a:schemeClr val="tx1"/>
                </a:solidFill>
              </a:rPr>
              <a:t>	"Time": "time/s",</a:t>
            </a:r>
          </a:p>
          <a:p>
            <a:r>
              <a:rPr lang="en-US" sz="900" err="1">
                <a:solidFill>
                  <a:schemeClr val="tx1"/>
                </a:solidFill>
              </a:rPr>
              <a:t>	"time/s": "time/s",</a:t>
            </a:r>
          </a:p>
          <a:p>
            <a:r>
              <a:rPr lang="en-US" sz="900" err="1">
                <a:solidFill>
                  <a:schemeClr val="tx1"/>
                </a:solidFill>
              </a:rPr>
              <a:t>	…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tx1"/>
                </a:solidFill>
              </a:rPr>
              <a:t>If there is an available mapping, that is used to get the required data from the pandas DataFrame (self.</a:t>
            </a:r>
            <a:r>
              <a:rPr lang="en-US" sz="900" b="1" err="1">
                <a:solidFill>
                  <a:srgbClr val="FF0000"/>
                </a:solidFill>
              </a:rPr>
              <a:t>data</a:t>
            </a:r>
            <a:r>
              <a:rPr lang="en-US" sz="900" err="1">
                <a:solidFill>
                  <a:schemeClr val="tx1"/>
                </a:solidFill>
              </a:rPr>
              <a:t>)</a:t>
            </a:r>
            <a:endParaRPr lang="en-US" sz="900" b="1" err="1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1" err="1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13AF833-1C13-8B83-08E2-1D2B7A478311}"/>
              </a:ext>
            </a:extLst>
          </p:cNvPr>
          <p:cNvSpPr/>
          <p:nvPr/>
        </p:nvSpPr>
        <p:spPr>
          <a:xfrm>
            <a:off x="192076" y="8546682"/>
            <a:ext cx="3178969" cy="1060757"/>
          </a:xfrm>
          <a:prstGeom prst="roundRect">
            <a:avLst>
              <a:gd name="adj" fmla="val 781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sz="900" b="1" err="1">
                <a:solidFill>
                  <a:srgbClr val="4472C4"/>
                </a:solidFill>
              </a:rPr>
              <a:t>engine</a:t>
            </a:r>
            <a:r>
              <a:rPr lang="en-US" sz="900" b="1" err="1">
                <a:solidFill>
                  <a:schemeClr val="tx1"/>
                </a:solidFill>
              </a:rPr>
              <a:t>.get_data_generator_for_columns(parsed_columns):</a:t>
            </a:r>
          </a:p>
          <a:p>
            <a:r>
              <a:rPr lang="en-US" sz="900" b="1" err="1">
                <a:solidFill>
                  <a:schemeClr val="tx1"/>
                </a:solidFill>
              </a:rPr>
              <a:t>  </a:t>
            </a:r>
          </a:p>
          <a:p>
            <a:r>
              <a:rPr lang="en-US" sz="900" b="1" err="1">
                <a:solidFill>
                  <a:schemeClr val="tx1"/>
                </a:solidFill>
              </a:rPr>
              <a:t>  cols</a:t>
            </a:r>
            <a:r>
              <a:rPr lang="en-US" sz="900" err="1">
                <a:solidFill>
                  <a:schemeClr val="tx1"/>
                </a:solidFill>
              </a:rPr>
              <a:t> = [</a:t>
            </a:r>
            <a:r>
              <a:rPr lang="en-US" sz="900" b="1" err="1">
                <a:solidFill>
                  <a:schemeClr val="tx1"/>
                </a:solidFill>
              </a:rPr>
              <a:t>col_mapping</a:t>
            </a:r>
            <a:r>
              <a:rPr lang="en-US" sz="900" err="1">
                <a:solidFill>
                  <a:schemeClr val="tx1"/>
                </a:solidFill>
              </a:rPr>
              <a:t>.get(c, c) for c in columns]</a:t>
            </a:r>
            <a:endParaRPr lang="en-US" sz="900" b="1" err="1">
              <a:solidFill>
                <a:schemeClr val="tx1"/>
              </a:solidFill>
            </a:endParaRPr>
          </a:p>
          <a:p>
            <a:r>
              <a:rPr lang="en-US" sz="900" b="1" err="1">
                <a:solidFill>
                  <a:schemeClr val="tx1"/>
                </a:solidFill>
              </a:rPr>
              <a:t>  </a:t>
            </a:r>
            <a:r>
              <a:rPr lang="en-US" sz="900" err="1">
                <a:solidFill>
                  <a:schemeClr val="tx1"/>
                </a:solidFill>
              </a:rPr>
              <a:t>for row in self.data[</a:t>
            </a:r>
            <a:r>
              <a:rPr lang="en-US" sz="900" b="1" err="1">
                <a:solidFill>
                  <a:schemeClr val="tx1"/>
                </a:solidFill>
              </a:rPr>
              <a:t>cols</a:t>
            </a:r>
            <a:r>
              <a:rPr lang="en-US" sz="900" err="1">
                <a:solidFill>
                  <a:schemeClr val="tx1"/>
                </a:solidFill>
              </a:rPr>
              <a:t>].itertuples():</a:t>
            </a:r>
          </a:p>
          <a:p>
            <a:r>
              <a:rPr lang="en-US" sz="900" err="1">
                <a:solidFill>
                  <a:schemeClr val="tx1"/>
                </a:solidFill>
              </a:rPr>
              <a:t>    yield list(row)[1:]</a:t>
            </a:r>
          </a:p>
          <a:p>
            <a:endParaRPr lang="en-US" sz="900" b="1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652</TotalTime>
  <Words>754</Words>
  <Application>Microsoft Macintosh PowerPoint</Application>
  <PresentationFormat>A4 Paper (210x297 mm)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Davies, Dan</dc:creator>
  <cp:lastModifiedBy>Davies, Dan</cp:lastModifiedBy>
  <cp:revision>22</cp:revision>
  <dcterms:created xsi:type="dcterms:W3CDTF">2023-01-12T11:40:24Z</dcterms:created>
  <dcterms:modified xsi:type="dcterms:W3CDTF">2023-01-16T08:40:32Z</dcterms:modified>
</cp:coreProperties>
</file>