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64" r:id="rId2"/>
    <p:sldId id="504" r:id="rId3"/>
    <p:sldId id="267" r:id="rId4"/>
    <p:sldId id="268" r:id="rId5"/>
    <p:sldId id="292" r:id="rId6"/>
    <p:sldId id="269" r:id="rId7"/>
    <p:sldId id="271" r:id="rId8"/>
    <p:sldId id="278" r:id="rId9"/>
    <p:sldId id="288" r:id="rId10"/>
    <p:sldId id="270" r:id="rId11"/>
    <p:sldId id="284" r:id="rId12"/>
    <p:sldId id="285" r:id="rId13"/>
    <p:sldId id="287" r:id="rId14"/>
    <p:sldId id="286" r:id="rId15"/>
    <p:sldId id="281" r:id="rId16"/>
    <p:sldId id="282" r:id="rId17"/>
    <p:sldId id="277" r:id="rId18"/>
    <p:sldId id="319" r:id="rId19"/>
    <p:sldId id="321" r:id="rId20"/>
    <p:sldId id="322" r:id="rId21"/>
    <p:sldId id="290" r:id="rId22"/>
    <p:sldId id="291" r:id="rId23"/>
    <p:sldId id="328" r:id="rId24"/>
    <p:sldId id="331" r:id="rId25"/>
    <p:sldId id="280" r:id="rId26"/>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291"/>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78246" autoAdjust="0"/>
  </p:normalViewPr>
  <p:slideViewPr>
    <p:cSldViewPr snapToGrid="0" snapToObjects="1">
      <p:cViewPr varScale="1">
        <p:scale>
          <a:sx n="89" d="100"/>
          <a:sy n="89" d="100"/>
        </p:scale>
        <p:origin x="2418" y="102"/>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20/05/2022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Using “</a:t>
            </a:r>
            <a:r>
              <a:rPr lang="en-GB" dirty="0" err="1"/>
              <a:t>eqref</a:t>
            </a:r>
            <a:r>
              <a:rPr lang="en-GB" dirty="0"/>
              <a:t>” to reference equations isn’t mandatory – you may use the “ref” command for equations and the reference number would appear without parentheses. To use the “</a:t>
            </a:r>
            <a:r>
              <a:rPr lang="en-GB" dirty="0" err="1"/>
              <a:t>eqref</a:t>
            </a:r>
            <a:r>
              <a:rPr lang="en-GB" dirty="0"/>
              <a:t>” command, you must have used the “</a:t>
            </a:r>
            <a:r>
              <a:rPr lang="en-GB" dirty="0" err="1"/>
              <a:t>amsmath</a:t>
            </a:r>
            <a:r>
              <a:rPr lang="en-GB" dirty="0"/>
              <a:t>” package in the preamble.</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25</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(if any)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20/05/2022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20/05/2022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20/05/2022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hyperlink" Target="https://www.imperial.ac.uk/admin-services/library/learning-support/reference-management/bibtex-for-latex/"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16.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5" y="1252639"/>
            <a:ext cx="4448577" cy="5478423"/>
          </a:xfrm>
          <a:prstGeom prst="rect">
            <a:avLst/>
          </a:prstGeom>
        </p:spPr>
        <p:txBody>
          <a:bodyPr wrap="square">
            <a:spAutoFit/>
          </a:bodyPr>
          <a:lstStyle/>
          <a:p>
            <a:r>
              <a:rPr lang="en-GB" sz="2500" dirty="0">
                <a:solidFill>
                  <a:schemeClr val="tx2">
                    <a:lumMod val="50000"/>
                    <a:lumOff val="50000"/>
                  </a:schemeClr>
                </a:solidFill>
              </a:rPr>
              <a:t>\</a:t>
            </a:r>
            <a:r>
              <a:rPr lang="en-GB" sz="2500" dirty="0" err="1">
                <a:solidFill>
                  <a:schemeClr val="tx2">
                    <a:lumMod val="50000"/>
                    <a:lumOff val="50000"/>
                  </a:schemeClr>
                </a:solidFill>
              </a:rPr>
              <a:t>usepackage</a:t>
            </a:r>
            <a:r>
              <a:rPr lang="en-GB" sz="2500" dirty="0"/>
              <a:t>{</a:t>
            </a:r>
            <a:r>
              <a:rPr lang="en-GB" sz="2500" dirty="0" err="1">
                <a:solidFill>
                  <a:schemeClr val="tx2">
                    <a:lumMod val="50000"/>
                    <a:lumOff val="50000"/>
                  </a:schemeClr>
                </a:solidFill>
              </a:rPr>
              <a:t>graphicx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document</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68365574-040D-4652-9C6D-207C456D91F1}"/>
              </a:ext>
            </a:extLst>
          </p:cNvPr>
          <p:cNvPicPr>
            <a:picLocks noChangeAspect="1"/>
          </p:cNvPicPr>
          <p:nvPr/>
        </p:nvPicPr>
        <p:blipFill>
          <a:blip r:embed="rId3"/>
          <a:stretch>
            <a:fillRect/>
          </a:stretch>
        </p:blipFill>
        <p:spPr>
          <a:xfrm>
            <a:off x="4599355" y="2880359"/>
            <a:ext cx="4455308" cy="19030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69334"/>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a:cxnSpLocks/>
          </p:cNvCxnSpPr>
          <p:nvPr/>
        </p:nvCxnSpPr>
        <p:spPr>
          <a:xfrm>
            <a:off x="4572000" y="1417638"/>
            <a:ext cx="0" cy="4506663"/>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189415"/>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345191"/>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9" name="TextBox 5">
            <a:extLst>
              <a:ext uri="{FF2B5EF4-FFF2-40B4-BE49-F238E27FC236}">
                <a16:creationId xmlns:a16="http://schemas.microsoft.com/office/drawing/2014/main" id="{88768E05-69A0-4EFF-ACE3-CC70E7CED5AA}"/>
              </a:ext>
            </a:extLst>
          </p:cNvPr>
          <p:cNvSpPr txBox="1"/>
          <p:nvPr/>
        </p:nvSpPr>
        <p:spPr>
          <a:xfrm>
            <a:off x="192167" y="5943601"/>
            <a:ext cx="8494633"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dirty="0"/>
              <a:t>The library provides </a:t>
            </a:r>
            <a:r>
              <a:rPr lang="en-GB" dirty="0">
                <a:hlinkClick r:id="rId4"/>
              </a:rPr>
              <a:t>some guidance </a:t>
            </a:r>
            <a:r>
              <a:rPr lang="en-GB" dirty="0"/>
              <a:t>on matching some specific referencing styles</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6" name="Picture 5">
            <a:extLst>
              <a:ext uri="{FF2B5EF4-FFF2-40B4-BE49-F238E27FC236}">
                <a16:creationId xmlns:a16="http://schemas.microsoft.com/office/drawing/2014/main" id="{051968E7-84D7-4249-BD64-6F2F28CA776E}"/>
              </a:ext>
            </a:extLst>
          </p:cNvPr>
          <p:cNvPicPr>
            <a:picLocks noChangeAspect="1"/>
          </p:cNvPicPr>
          <p:nvPr/>
        </p:nvPicPr>
        <p:blipFill>
          <a:blip r:embed="rId3"/>
          <a:stretch>
            <a:fillRect/>
          </a:stretch>
        </p:blipFill>
        <p:spPr>
          <a:xfrm>
            <a:off x="228600" y="1417638"/>
            <a:ext cx="8686800" cy="4253727"/>
          </a:xfrm>
          <a:prstGeom prst="rect">
            <a:avLst/>
          </a:prstGeom>
        </p:spPr>
      </p:pic>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implications for patient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30260</TotalTime>
  <Words>5015</Words>
  <Application>Microsoft Office PowerPoint</Application>
  <PresentationFormat>On-screen Show (4:3)</PresentationFormat>
  <Paragraphs>319</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Frutiger LT Std 65 Bold</vt:lpstr>
      <vt:lpstr>Times New Roman</vt:lpstr>
      <vt:lpstr>Office Theme</vt:lpstr>
      <vt:lpstr>Introduction to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367</cp:revision>
  <cp:lastPrinted>2017-04-21T16:42:54Z</cp:lastPrinted>
  <dcterms:created xsi:type="dcterms:W3CDTF">2014-10-29T16:03:49Z</dcterms:created>
  <dcterms:modified xsi:type="dcterms:W3CDTF">2022-05-20T14:43:36Z</dcterms:modified>
</cp:coreProperties>
</file>