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64" r:id="rId2"/>
    <p:sldId id="267" r:id="rId3"/>
    <p:sldId id="268" r:id="rId4"/>
    <p:sldId id="292" r:id="rId5"/>
    <p:sldId id="269" r:id="rId6"/>
    <p:sldId id="271" r:id="rId7"/>
    <p:sldId id="278" r:id="rId8"/>
    <p:sldId id="288" r:id="rId9"/>
    <p:sldId id="270" r:id="rId10"/>
    <p:sldId id="284" r:id="rId11"/>
    <p:sldId id="285" r:id="rId12"/>
    <p:sldId id="287" r:id="rId13"/>
    <p:sldId id="286" r:id="rId14"/>
    <p:sldId id="281" r:id="rId15"/>
    <p:sldId id="282" r:id="rId16"/>
    <p:sldId id="277" r:id="rId17"/>
    <p:sldId id="319" r:id="rId18"/>
    <p:sldId id="321" r:id="rId19"/>
    <p:sldId id="322" r:id="rId20"/>
    <p:sldId id="290" r:id="rId21"/>
    <p:sldId id="328" r:id="rId22"/>
    <p:sldId id="291" r:id="rId23"/>
    <p:sldId id="329" r:id="rId24"/>
    <p:sldId id="280" r:id="rId25"/>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68"/>
            <p14:sldId id="292"/>
            <p14:sldId id="269"/>
            <p14:sldId id="271"/>
            <p14:sldId id="278"/>
            <p14:sldId id="288"/>
            <p14:sldId id="270"/>
            <p14:sldId id="284"/>
            <p14:sldId id="285"/>
            <p14:sldId id="287"/>
            <p14:sldId id="286"/>
            <p14:sldId id="281"/>
            <p14:sldId id="282"/>
            <p14:sldId id="277"/>
            <p14:sldId id="319"/>
            <p14:sldId id="321"/>
            <p14:sldId id="322"/>
            <p14:sldId id="290"/>
            <p14:sldId id="328"/>
            <p14:sldId id="291"/>
            <p14:sldId id="329"/>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78246" autoAdjust="0"/>
  </p:normalViewPr>
  <p:slideViewPr>
    <p:cSldViewPr snapToGrid="0" snapToObjects="1">
      <p:cViewPr varScale="1">
        <p:scale>
          <a:sx n="67" d="100"/>
          <a:sy n="67" d="100"/>
        </p:scale>
        <p:origin x="2045" y="72"/>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27/10/2020</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a:t>
            </a:r>
            <a:r>
              <a:rPr lang="en-GB" dirty="0" err="1"/>
              <a:t>signfied</a:t>
            </a:r>
            <a:r>
              <a:rPr lang="en-GB" dirty="0"/>
              <a:t>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 figure” command tells LaTeX you’re about to use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 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 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and text in columns 2 and 3 to be centred within those columns.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line by line, with lines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 The name you label something with can be anything and will not appear anywhere in your final document, but it must be a unique label.</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 You may also use the “</a:t>
            </a:r>
            <a:r>
              <a:rPr lang="en-GB" dirty="0" err="1"/>
              <a:t>eqref</a:t>
            </a:r>
            <a:r>
              <a:rPr lang="en-GB" dirty="0"/>
              <a:t>” command to cause the reference to have the same appearance as the equation number, but this isn’t mandatory and you may use the “ref” command even for equations.</a:t>
            </a:r>
            <a:br>
              <a:rPr lang="en-GB" dirty="0"/>
            </a:br>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tool you’re using), read the error message, edit the </a:t>
            </a:r>
            <a:r>
              <a:rPr lang="en-GB" dirty="0" err="1"/>
              <a:t>fileto</a:t>
            </a:r>
            <a:r>
              <a:rPr lang="en-GB" dirty="0"/>
              <a:t>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24</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you should all have installed on your machines as per the pre-course instructions.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signed up, made an account and compiled a pdf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will always include a declaration of the </a:t>
            </a:r>
            <a:r>
              <a:rPr lang="en-GB" dirty="0" err="1"/>
              <a:t>documentclas</a:t>
            </a:r>
            <a:r>
              <a:rPr lang="en-GB" dirty="0"/>
              <a:t>. This tells LaTeX what type of document you are creating, which enables certain features and help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section.</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80319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or give individual paragraphs titles using the paragraph command.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Different document classes may also handle chapters, sections and paragraphs differently by default, such as which begins a new page.</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631880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27/10/2020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27/10/2020</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27/10/2020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books.org/wiki/LaTeX" TargetMode="External"/><Relationship Id="rId3" Type="http://schemas.openxmlformats.org/officeDocument/2006/relationships/image" Target="../media/image16.jpg"/><Relationship Id="rId7" Type="http://schemas.openxmlformats.org/officeDocument/2006/relationships/hyperlink" Target="https://www.overleaf.com/"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hyperlink" Target="https://stackexchange.com/" TargetMode="External"/><Relationship Id="rId11" Type="http://schemas.openxmlformats.org/officeDocument/2006/relationships/hyperlink" Target="http://detexify.kirelabs.org/classify.html" TargetMode="External"/><Relationship Id="rId5" Type="http://schemas.openxmlformats.org/officeDocument/2006/relationships/hyperlink" Target="https://www.google.com/" TargetMode="External"/><Relationship Id="rId10" Type="http://schemas.openxmlformats.org/officeDocument/2006/relationships/hyperlink" Target="https://www.codecogs.com/eqnedit.php" TargetMode="External"/><Relationship Id="rId4" Type="http://schemas.openxmlformats.org/officeDocument/2006/relationships/hyperlink" Target="https://ifsm300group.wikispaces.com/Funny+Stories+from+a+tech+support+guy+on+computer+stupidities" TargetMode="External"/><Relationship Id="rId9" Type="http://schemas.openxmlformats.org/officeDocument/2006/relationships/hyperlink" Target="https://www.tablesgenerator.co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bit.ly/rcds2021"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a:t>Chris </a:t>
            </a:r>
            <a:r>
              <a:rPr lang="en-GB" dirty="0"/>
              <a:t>Cooling</a:t>
            </a:r>
          </a:p>
          <a:p>
            <a:r>
              <a:rPr lang="en-GB" sz="2400" dirty="0"/>
              <a:t>Graduate School Teaching 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300446" y="2210662"/>
            <a:ext cx="3367912"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r>
              <a:rPr lang="en-GB" sz="2500" dirty="0">
                <a:solidFill>
                  <a:schemeClr val="tx2">
                    <a:lumMod val="50000"/>
                    <a:lumOff val="50000"/>
                  </a:schemeClr>
                </a:solidFill>
              </a:rPr>
              <a:t>}</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3416320"/>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a:t>
            </a:r>
            <a:r>
              <a:rPr lang="en-GB" sz="2400" dirty="0" err="1"/>
              <a:t>c</a:t>
            </a:r>
            <a:r>
              <a:rPr lang="en-GB" sz="2400" dirty="0"/>
              <a:t> }    </a:t>
            </a:r>
          </a:p>
          <a:p>
            <a:r>
              <a:rPr lang="en-GB" sz="2400" dirty="0"/>
              <a:t>      	&amp;  X  &amp;  Y  </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A	&amp;  </a:t>
            </a:r>
            <a:r>
              <a:rPr lang="en-GB" sz="2400" dirty="0" err="1"/>
              <a:t>ax</a:t>
            </a:r>
            <a:r>
              <a:rPr lang="en-GB" sz="2400" dirty="0"/>
              <a:t>  &amp; ay  </a:t>
            </a:r>
            <a:r>
              <a:rPr lang="en-GB" sz="2400" dirty="0">
                <a:solidFill>
                  <a:schemeClr val="accent1">
                    <a:lumMod val="60000"/>
                    <a:lumOff val="40000"/>
                  </a:schemeClr>
                </a:solidFill>
              </a:rPr>
              <a:t>\\ </a:t>
            </a:r>
          </a:p>
          <a:p>
            <a:r>
              <a:rPr lang="en-GB" sz="2400" dirty="0"/>
              <a:t>    B	&amp;  </a:t>
            </a:r>
            <a:r>
              <a:rPr lang="en-GB" sz="2400" dirty="0" err="1"/>
              <a:t>bx</a:t>
            </a:r>
            <a:r>
              <a:rPr lang="en-GB" sz="2400" dirty="0"/>
              <a:t>  &amp; by </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  </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pic>
        <p:nvPicPr>
          <p:cNvPr id="8" name="Picture 7">
            <a:extLst>
              <a:ext uri="{FF2B5EF4-FFF2-40B4-BE49-F238E27FC236}">
                <a16:creationId xmlns:a16="http://schemas.microsoft.com/office/drawing/2014/main" id="{3E8941E6-38B3-4FBC-8113-81501DC267E6}"/>
              </a:ext>
            </a:extLst>
          </p:cNvPr>
          <p:cNvPicPr>
            <a:picLocks noChangeAspect="1"/>
          </p:cNvPicPr>
          <p:nvPr/>
        </p:nvPicPr>
        <p:blipFill>
          <a:blip r:embed="rId3"/>
          <a:stretch>
            <a:fillRect/>
          </a:stretch>
        </p:blipFill>
        <p:spPr>
          <a:xfrm>
            <a:off x="4980795" y="2078341"/>
            <a:ext cx="3939630" cy="2701318"/>
          </a:xfrm>
          <a:prstGeom prst="rect">
            <a:avLst/>
          </a:prstGeom>
        </p:spPr>
      </p:pic>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093428"/>
          </a:xfrm>
          <a:prstGeom prst="rect">
            <a:avLst/>
          </a:prstGeom>
        </p:spPr>
        <p:txBody>
          <a:bodyPr wrap="square">
            <a:spAutoFit/>
          </a:bodyPr>
          <a:lstStyle/>
          <a:p>
            <a:r>
              <a:rPr lang="en-GB" sz="2000" dirty="0">
                <a:solidFill>
                  <a:schemeClr val="tx2">
                    <a:lumMod val="50000"/>
                    <a:lumOff val="50000"/>
                  </a:schemeClr>
                </a:solidFill>
              </a:rPr>
              <a:t>\section</a:t>
            </a:r>
            <a:r>
              <a:rPr lang="en-GB" sz="2000" dirty="0"/>
              <a:t>{Referencing...}</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err="1"/>
              <a:t>x+y</a:t>
            </a:r>
            <a:r>
              <a:rPr lang="en-GB" sz="2000" dirty="0"/>
              <a:t>=7</a:t>
            </a:r>
            <a:r>
              <a:rPr lang="en-GB" sz="2000" dirty="0">
                <a:solidFill>
                  <a:schemeClr val="accent1">
                    <a:lumMod val="60000"/>
                    <a:lumOff val="40000"/>
                  </a:schemeClr>
                </a:solidFill>
              </a:rPr>
              <a:t>\alpha</a:t>
            </a:r>
          </a:p>
          <a:p>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keyword1</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a:solidFill>
                  <a:schemeClr val="accent4">
                    <a:lumMod val="75000"/>
                  </a:schemeClr>
                </a:solidFill>
              </a:rPr>
              <a:t>sections</a:t>
            </a:r>
            <a:r>
              <a:rPr lang="en-GB" sz="2000" dirty="0"/>
              <a:t>}</a:t>
            </a:r>
          </a:p>
          <a:p>
            <a:br>
              <a:rPr lang="en-GB" sz="2000" dirty="0"/>
            </a:br>
            <a:endParaRPr lang="en-GB" sz="2000" dirty="0"/>
          </a:p>
          <a:p>
            <a:r>
              <a:rPr lang="en-GB" sz="2000" dirty="0">
                <a:solidFill>
                  <a:schemeClr val="tx2">
                    <a:lumMod val="50000"/>
                    <a:lumOff val="50000"/>
                  </a:schemeClr>
                </a:solidFill>
              </a:rPr>
              <a:t>\section</a:t>
            </a:r>
            <a:r>
              <a:rPr lang="en-GB" sz="2000" dirty="0"/>
              <a:t>{...Sections}\</a:t>
            </a:r>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sections</a:t>
            </a:r>
            <a:r>
              <a:rPr lang="en-GB" sz="2000" dirty="0"/>
              <a:t>}</a:t>
            </a:r>
          </a:p>
          <a:p>
            <a:endParaRPr lang="en-GB" sz="2000" dirty="0"/>
          </a:p>
          <a:p>
            <a:r>
              <a:rPr lang="en-GB" sz="2000" dirty="0"/>
              <a:t>...see </a:t>
            </a:r>
            <a:r>
              <a:rPr lang="en-GB" sz="2000" dirty="0">
                <a:solidFill>
                  <a:schemeClr val="tx2">
                    <a:lumMod val="50000"/>
                    <a:lumOff val="50000"/>
                  </a:schemeClr>
                </a:solidFill>
              </a:rPr>
              <a:t>\</a:t>
            </a:r>
            <a:r>
              <a:rPr lang="en-GB" sz="2000" dirty="0" err="1">
                <a:solidFill>
                  <a:schemeClr val="tx2">
                    <a:lumMod val="50000"/>
                    <a:lumOff val="50000"/>
                  </a:schemeClr>
                </a:solidFill>
              </a:rPr>
              <a:t>eqref</a:t>
            </a:r>
            <a:r>
              <a:rPr lang="en-GB" sz="2000" dirty="0"/>
              <a:t>{</a:t>
            </a:r>
            <a:r>
              <a:rPr lang="en-GB" sz="2000" dirty="0">
                <a:solidFill>
                  <a:schemeClr val="accent4">
                    <a:lumMod val="75000"/>
                  </a:schemeClr>
                </a:solidFill>
              </a:rPr>
              <a:t>keyword1</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3" name="Picture 2">
            <a:extLst>
              <a:ext uri="{FF2B5EF4-FFF2-40B4-BE49-F238E27FC236}">
                <a16:creationId xmlns:a16="http://schemas.microsoft.com/office/drawing/2014/main" id="{89372AAC-BE38-4F5A-AC56-DBE110E0A753}"/>
              </a:ext>
            </a:extLst>
          </p:cNvPr>
          <p:cNvPicPr>
            <a:picLocks noChangeAspect="1"/>
          </p:cNvPicPr>
          <p:nvPr/>
        </p:nvPicPr>
        <p:blipFill>
          <a:blip r:embed="rId3"/>
          <a:stretch>
            <a:fillRect/>
          </a:stretch>
        </p:blipFill>
        <p:spPr>
          <a:xfrm>
            <a:off x="4756076" y="2628899"/>
            <a:ext cx="4006025" cy="2356485"/>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pic>
        <p:nvPicPr>
          <p:cNvPr id="4" name="Picture 3">
            <a:extLst>
              <a:ext uri="{FF2B5EF4-FFF2-40B4-BE49-F238E27FC236}">
                <a16:creationId xmlns:a16="http://schemas.microsoft.com/office/drawing/2014/main" id="{827AB96D-2EB9-4E01-B214-E4AAAE6AB1EF}"/>
              </a:ext>
            </a:extLst>
          </p:cNvPr>
          <p:cNvPicPr>
            <a:picLocks noChangeAspect="1"/>
          </p:cNvPicPr>
          <p:nvPr/>
        </p:nvPicPr>
        <p:blipFill>
          <a:blip r:embed="rId3"/>
          <a:stretch>
            <a:fillRect/>
          </a:stretch>
        </p:blipFill>
        <p:spPr>
          <a:xfrm>
            <a:off x="331470" y="1806567"/>
            <a:ext cx="8481060" cy="3963732"/>
          </a:xfrm>
          <a:prstGeom prst="rect">
            <a:avLst/>
          </a:prstGeom>
        </p:spPr>
      </p:pic>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895582" y="2233493"/>
            <a:ext cx="4248418" cy="4624507"/>
          </a:xfrm>
          <a:prstGeom prst="rect">
            <a:avLst/>
          </a:prstGeom>
        </p:spPr>
      </p:pic>
      <p:sp>
        <p:nvSpPr>
          <p:cNvPr id="6" name="TextBox 5">
            <a:extLst>
              <a:ext uri="{FF2B5EF4-FFF2-40B4-BE49-F238E27FC236}">
                <a16:creationId xmlns:a16="http://schemas.microsoft.com/office/drawing/2014/main" id="{AECABD07-43E4-4B9D-9B24-AB9E83B2215F}"/>
              </a:ext>
            </a:extLst>
          </p:cNvPr>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5"/>
              </a:rPr>
              <a:t>Google</a:t>
            </a:r>
            <a:endParaRPr lang="en-GB" sz="3000" dirty="0"/>
          </a:p>
          <a:p>
            <a:pPr marL="457200" indent="-457200">
              <a:buFont typeface="Arial" panose="020B0604020202020204" pitchFamily="34" charset="0"/>
              <a:buChar char="•"/>
            </a:pPr>
            <a:r>
              <a:rPr lang="en-GB" sz="3000" dirty="0">
                <a:hlinkClick r:id="rId6"/>
              </a:rPr>
              <a:t>Stack Exchange</a:t>
            </a:r>
            <a:endParaRPr lang="en-GB" sz="3000" dirty="0"/>
          </a:p>
          <a:p>
            <a:pPr marL="457200" indent="-457200">
              <a:buFont typeface="Arial" panose="020B0604020202020204" pitchFamily="34" charset="0"/>
              <a:buChar char="•"/>
            </a:pPr>
            <a:r>
              <a:rPr lang="en-GB" sz="3000" dirty="0">
                <a:hlinkClick r:id="rId7"/>
              </a:rPr>
              <a:t>Overleaf</a:t>
            </a:r>
            <a:endParaRPr lang="en-GB" sz="3000" dirty="0"/>
          </a:p>
          <a:p>
            <a:pPr marL="457200" indent="-457200">
              <a:buFont typeface="Arial" panose="020B0604020202020204" pitchFamily="34" charset="0"/>
              <a:buChar char="•"/>
            </a:pPr>
            <a:r>
              <a:rPr lang="en-GB" sz="3000" dirty="0" err="1">
                <a:hlinkClick r:id="rId8"/>
              </a:rPr>
              <a:t>Wikibook</a:t>
            </a:r>
            <a:endParaRPr lang="en-GB" sz="3000" dirty="0"/>
          </a:p>
          <a:p>
            <a:pPr marL="457200" indent="-457200">
              <a:buFont typeface="Arial" panose="020B0604020202020204" pitchFamily="34" charset="0"/>
              <a:buChar char="•"/>
            </a:pPr>
            <a:r>
              <a:rPr lang="en-GB" sz="3000" dirty="0">
                <a:hlinkClick r:id="rId9"/>
              </a:rPr>
              <a:t>Table Maker</a:t>
            </a:r>
            <a:endParaRPr lang="en-GB" sz="3000" dirty="0"/>
          </a:p>
          <a:p>
            <a:pPr marL="457200" indent="-457200">
              <a:buFont typeface="Arial" panose="020B0604020202020204" pitchFamily="34" charset="0"/>
              <a:buChar char="•"/>
            </a:pPr>
            <a:r>
              <a:rPr lang="en-GB" sz="3000" dirty="0">
                <a:hlinkClick r:id="rId10"/>
              </a:rPr>
              <a:t>Equation Editor</a:t>
            </a:r>
            <a:endParaRPr lang="en-GB" sz="3000" dirty="0"/>
          </a:p>
          <a:p>
            <a:pPr marL="457200" indent="-457200">
              <a:buFont typeface="Arial" panose="020B0604020202020204" pitchFamily="34" charset="0"/>
              <a:buChar char="•"/>
            </a:pPr>
            <a:r>
              <a:rPr lang="en-GB" sz="3000" dirty="0">
                <a:hlinkClick r:id="rId11"/>
              </a:rPr>
              <a:t>Detexify</a:t>
            </a:r>
            <a:endParaRPr lang="en-GB" sz="3000" dirty="0"/>
          </a:p>
          <a:p>
            <a:endParaRPr lang="en-GB" sz="3000" dirty="0"/>
          </a:p>
          <a:p>
            <a:endParaRPr lang="en-GB" sz="3000" dirty="0"/>
          </a:p>
        </p:txBody>
      </p:sp>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b="0" i="0" u="sng" dirty="0">
                <a:solidFill>
                  <a:srgbClr val="954F72"/>
                </a:solidFill>
                <a:effectLst/>
                <a:hlinkClick r:id="rId3"/>
              </a:rPr>
              <a:t>http://bit.ly/rcds2021</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endParaRPr lang="en-US" sz="2400" dirty="0"/>
          </a:p>
          <a:p>
            <a:pPr fontAlgn="base">
              <a:spcBef>
                <a:spcPts val="600"/>
              </a:spcBef>
              <a:spcAft>
                <a:spcPts val="600"/>
              </a:spcAft>
            </a:pPr>
            <a:r>
              <a:rPr lang="en-US" sz="2400" dirty="0"/>
              <a:t>Why would I use it?</a:t>
            </a:r>
          </a:p>
          <a:p>
            <a:pPr fontAlgn="base">
              <a:spcBef>
                <a:spcPts val="600"/>
              </a:spcBef>
              <a:spcAft>
                <a:spcPts val="600"/>
              </a:spcAft>
            </a:pPr>
            <a:r>
              <a:rPr lang="en-US" sz="2400" dirty="0"/>
              <a:t>How do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078313"/>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 and Paragraphs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0528" y="2398061"/>
            <a:ext cx="4263894" cy="2708434"/>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\paragraph{</a:t>
            </a:r>
            <a:r>
              <a:rPr lang="en-GB" sz="2800" dirty="0">
                <a:latin typeface="+mj-lt"/>
                <a:cs typeface="Courier New" panose="02070309020205020404" pitchFamily="49" charset="0"/>
              </a:rPr>
              <a:t>Author</a:t>
            </a:r>
            <a:r>
              <a:rPr lang="en-GB" sz="2800" dirty="0">
                <a:solidFill>
                  <a:schemeClr val="tx2">
                    <a:lumMod val="50000"/>
                    <a:lumOff val="50000"/>
                  </a:schemeClr>
                </a:solidFill>
                <a:latin typeface="+mj-lt"/>
                <a:cs typeface="Courier New" panose="02070309020205020404" pitchFamily="49" charset="0"/>
              </a:rPr>
              <a:t>}</a:t>
            </a:r>
            <a:r>
              <a:rPr lang="en-GB" sz="2800" dirty="0">
                <a:latin typeface="+mj-lt"/>
                <a:cs typeface="Courier New" panose="02070309020205020404" pitchFamily="49" charset="0"/>
              </a:rPr>
              <a:t>Chris</a:t>
            </a:r>
          </a:p>
          <a:p>
            <a:endParaRPr lang="en-GB" sz="3000" dirty="0">
              <a:solidFill>
                <a:srgbClr val="0070C0"/>
              </a:solidFill>
            </a:endParaRPr>
          </a:p>
        </p:txBody>
      </p:sp>
      <p:pic>
        <p:nvPicPr>
          <p:cNvPr id="10" name="Picture 9">
            <a:extLst>
              <a:ext uri="{FF2B5EF4-FFF2-40B4-BE49-F238E27FC236}">
                <a16:creationId xmlns:a16="http://schemas.microsoft.com/office/drawing/2014/main" id="{15508FF3-872A-4118-8CCE-C4035BAE22CB}"/>
              </a:ext>
            </a:extLst>
          </p:cNvPr>
          <p:cNvPicPr>
            <a:picLocks noChangeAspect="1"/>
          </p:cNvPicPr>
          <p:nvPr/>
        </p:nvPicPr>
        <p:blipFill>
          <a:blip r:embed="rId3"/>
          <a:stretch>
            <a:fillRect/>
          </a:stretch>
        </p:blipFill>
        <p:spPr>
          <a:xfrm>
            <a:off x="5132068" y="1109041"/>
            <a:ext cx="3528668" cy="5440362"/>
          </a:xfrm>
          <a:prstGeom prst="rect">
            <a:avLst/>
          </a:prstGeom>
        </p:spPr>
      </p:pic>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21331</TotalTime>
  <Words>4767</Words>
  <Application>Microsoft Office PowerPoint</Application>
  <PresentationFormat>On-screen Show (4:3)</PresentationFormat>
  <Paragraphs>309</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Frutiger LT Std 65 Bold</vt:lpstr>
      <vt:lpstr>Times New Roman</vt:lpstr>
      <vt:lpstr>Office Theme</vt:lpstr>
      <vt:lpstr>Introduction to LaTeX</vt:lpstr>
      <vt:lpstr>Learning Outcomes</vt:lpstr>
      <vt:lpstr>LaTeX</vt:lpstr>
      <vt:lpstr>Overleaf</vt:lpstr>
      <vt:lpstr>Creating a document</vt:lpstr>
      <vt:lpstr>Sections</vt:lpstr>
      <vt:lpstr>Chapters and Paragraphs</vt:lpstr>
      <vt:lpstr>Table of Contents</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Online Tools</vt:lpstr>
      <vt:lpstr>Journal Submission</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329</cp:revision>
  <cp:lastPrinted>2017-04-21T16:42:54Z</cp:lastPrinted>
  <dcterms:created xsi:type="dcterms:W3CDTF">2014-10-29T16:03:49Z</dcterms:created>
  <dcterms:modified xsi:type="dcterms:W3CDTF">2020-10-27T08:54:07Z</dcterms:modified>
</cp:coreProperties>
</file>