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handoutMasterIdLst>
    <p:handoutMasterId r:id="rId30"/>
  </p:handoutMasterIdLst>
  <p:sldIdLst>
    <p:sldId id="264" r:id="rId2"/>
    <p:sldId id="504" r:id="rId3"/>
    <p:sldId id="258" r:id="rId4"/>
    <p:sldId id="257" r:id="rId5"/>
    <p:sldId id="267" r:id="rId6"/>
    <p:sldId id="268" r:id="rId7"/>
    <p:sldId id="292" r:id="rId8"/>
    <p:sldId id="269" r:id="rId9"/>
    <p:sldId id="271" r:id="rId10"/>
    <p:sldId id="278" r:id="rId11"/>
    <p:sldId id="288" r:id="rId12"/>
    <p:sldId id="270" r:id="rId13"/>
    <p:sldId id="284" r:id="rId14"/>
    <p:sldId id="285" r:id="rId15"/>
    <p:sldId id="287" r:id="rId16"/>
    <p:sldId id="286" r:id="rId17"/>
    <p:sldId id="281" r:id="rId18"/>
    <p:sldId id="282" r:id="rId19"/>
    <p:sldId id="277" r:id="rId20"/>
    <p:sldId id="319" r:id="rId21"/>
    <p:sldId id="321" r:id="rId22"/>
    <p:sldId id="322" r:id="rId23"/>
    <p:sldId id="290" r:id="rId24"/>
    <p:sldId id="291" r:id="rId25"/>
    <p:sldId id="328" r:id="rId26"/>
    <p:sldId id="331" r:id="rId27"/>
    <p:sldId id="280" r:id="rId28"/>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258"/>
            <p14:sldId id="257"/>
            <p14:sldId id="267"/>
            <p14:sldId id="268"/>
            <p14:sldId id="292"/>
            <p14:sldId id="269"/>
            <p14:sldId id="271"/>
            <p14:sldId id="278"/>
            <p14:sldId id="288"/>
            <p14:sldId id="270"/>
            <p14:sldId id="284"/>
            <p14:sldId id="285"/>
            <p14:sldId id="287"/>
            <p14:sldId id="286"/>
            <p14:sldId id="281"/>
            <p14:sldId id="282"/>
            <p14:sldId id="277"/>
            <p14:sldId id="319"/>
            <p14:sldId id="321"/>
            <p14:sldId id="322"/>
            <p14:sldId id="290"/>
            <p14:sldId id="291"/>
            <p14:sldId id="328"/>
            <p14:sldId id="331"/>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78246" autoAdjust="0"/>
  </p:normalViewPr>
  <p:slideViewPr>
    <p:cSldViewPr snapToGrid="0" snapToObjects="1">
      <p:cViewPr varScale="1">
        <p:scale>
          <a:sx n="67" d="100"/>
          <a:sy n="67" d="100"/>
        </p:scale>
        <p:origin x="2045" y="72"/>
      </p:cViewPr>
      <p:guideLst>
        <p:guide orient="horz" pos="2183"/>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5760"/>
    </p:cViewPr>
  </p:sorterViewPr>
  <p:notesViewPr>
    <p:cSldViewPr snapToGrid="0" snapToObjects="1" showGuides="1">
      <p:cViewPr>
        <p:scale>
          <a:sx n="80" d="100"/>
          <a:sy n="80" d="100"/>
        </p:scale>
        <p:origin x="3942"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19/11/2021</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Bulletpoint</a:t>
            </a:r>
            <a:r>
              <a:rPr lang="en-GB" dirty="0"/>
              <a:t> and numbered lists can be created easily in LaTeX using the “itemize” and “enumerate” commands respectively. In each case the environment is begun and ended using the “begin” and “end” commands. New items belonging to the list are then signified using the “item” command which is followed by the text associated with that item.</a:t>
            </a:r>
          </a:p>
          <a:p>
            <a:endParaRPr lang="en-GB" dirty="0"/>
          </a:p>
          <a:p>
            <a:r>
              <a:rPr lang="en-GB" dirty="0"/>
              <a:t>Overleaf example: https://www.overleaf.com/read/rvrgkkhvzpwn</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528293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equation may be included utilising the equation environment which is, again, started and ended by the “begin” and “end” commands. Text in this environment is interpreted in “</a:t>
            </a:r>
            <a:r>
              <a:rPr lang="en-GB" dirty="0" err="1"/>
              <a:t>mathmode</a:t>
            </a:r>
            <a:r>
              <a:rPr lang="en-GB" dirty="0"/>
              <a:t>” which changes how the text appears, such as italicising it, and allowing the use of mathematical symbols such as the “alpha” symbol we have included with the “alpha” command. Note that LaTeX automatically numbers equations.</a:t>
            </a:r>
            <a:br>
              <a:rPr lang="en-GB" dirty="0"/>
            </a:br>
            <a:br>
              <a:rPr lang="en-GB" dirty="0"/>
            </a:br>
            <a:r>
              <a:rPr lang="en-GB" dirty="0"/>
              <a:t>If you want to include “</a:t>
            </a:r>
            <a:r>
              <a:rPr lang="en-GB" dirty="0" err="1"/>
              <a:t>mathmode</a:t>
            </a:r>
            <a:r>
              <a:rPr lang="en-GB" dirty="0"/>
              <a:t>” commands inline with normal text, the “dollar” symbol can be used to start and end “</a:t>
            </a:r>
            <a:r>
              <a:rPr lang="en-GB" dirty="0" err="1"/>
              <a:t>mathmode</a:t>
            </a:r>
            <a:r>
              <a:rPr lang="en-GB" dirty="0"/>
              <a:t>”.</a:t>
            </a:r>
          </a:p>
          <a:p>
            <a:endParaRPr lang="en-GB" dirty="0"/>
          </a:p>
          <a:p>
            <a:r>
              <a:rPr lang="en-GB" dirty="0"/>
              <a:t>Overleaf example: https://www.overleaf.com/8251716838wnbtxwjybszb</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517861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we’ll look at a few examples of </a:t>
            </a:r>
            <a:r>
              <a:rPr lang="en-GB" dirty="0" err="1"/>
              <a:t>mathmode</a:t>
            </a:r>
            <a:r>
              <a:rPr lang="en-GB" dirty="0"/>
              <a:t> commands. For many of these, a package (often “</a:t>
            </a:r>
            <a:r>
              <a:rPr lang="en-GB" dirty="0" err="1"/>
              <a:t>amsmath</a:t>
            </a:r>
            <a:r>
              <a:rPr lang="en-GB" dirty="0"/>
              <a:t>” and “</a:t>
            </a:r>
            <a:r>
              <a:rPr lang="en-GB" dirty="0" err="1"/>
              <a:t>amssymb</a:t>
            </a:r>
            <a:r>
              <a:rPr lang="en-GB" dirty="0"/>
              <a:t>” will be required to make sure the right commands are available.</a:t>
            </a:r>
          </a:p>
          <a:p>
            <a:endParaRPr lang="en-GB" dirty="0"/>
          </a:p>
          <a:p>
            <a:r>
              <a:rPr lang="en-GB" dirty="0"/>
              <a:t>In the first command, the “frac” commands has two sets of curly brackets. The numerator is specified within the first pair of brackets and the denominator is specified in the second. We also see the square root command and the appearance of upper and lower case Greek characters.</a:t>
            </a:r>
          </a:p>
          <a:p>
            <a:endParaRPr lang="en-GB" dirty="0"/>
          </a:p>
          <a:p>
            <a:r>
              <a:rPr lang="en-GB" dirty="0"/>
              <a:t>In the second, we see the integral command. In </a:t>
            </a:r>
            <a:r>
              <a:rPr lang="en-GB" dirty="0" err="1"/>
              <a:t>mathmode</a:t>
            </a:r>
            <a:r>
              <a:rPr lang="en-GB" dirty="0"/>
              <a:t>, the underscore character, followed by a pair of curly brackets, typically defines text to appear in subscript and the “hat” character typically defines text to appear in super-script.</a:t>
            </a:r>
          </a:p>
          <a:p>
            <a:endParaRPr lang="en-GB" dirty="0"/>
          </a:p>
          <a:p>
            <a:r>
              <a:rPr lang="en-GB" dirty="0"/>
              <a:t>In the third, we see the commands for limit and log, as well as an arrow to signify “tending toward” and infinity.</a:t>
            </a:r>
          </a:p>
          <a:p>
            <a:endParaRPr lang="en-GB" dirty="0"/>
          </a:p>
          <a:p>
            <a:r>
              <a:rPr lang="en-GB" dirty="0"/>
              <a:t>In the fourth we see the summation command. Here, we have also used the “limits” command to cause the limits of the summation to appear above and below the summation symbol rather than to the right of it, as with the integration symbol. The use of the “limits” command is not compulsory, but it does look neater.</a:t>
            </a:r>
            <a:br>
              <a:rPr lang="en-GB" dirty="0"/>
            </a:br>
            <a:br>
              <a:rPr lang="en-GB" dirty="0"/>
            </a:br>
            <a:r>
              <a:rPr lang="en-GB" dirty="0"/>
              <a:t>There are a large number of </a:t>
            </a:r>
            <a:r>
              <a:rPr lang="en-GB" dirty="0" err="1"/>
              <a:t>mathmode</a:t>
            </a:r>
            <a:r>
              <a:rPr lang="en-GB" dirty="0"/>
              <a:t> commands and this is a quick sample of them. Google is your friend in finding specific commands. </a:t>
            </a:r>
            <a:br>
              <a:rPr lang="en-GB" dirty="0"/>
            </a:br>
            <a:endParaRPr lang="en-GB" dirty="0"/>
          </a:p>
          <a:p>
            <a:r>
              <a:rPr lang="en-GB" dirty="0"/>
              <a:t>Overleaf example: https://www.overleaf.com/read/rwkzhszhmfcd</a:t>
            </a:r>
          </a:p>
          <a:p>
            <a:br>
              <a:rPr lang="en-GB" dirty="0"/>
            </a:br>
            <a:r>
              <a:rPr lang="en-GB" dirty="0"/>
              <a:t>Break for section 5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characters require special commands in LaTeX. This may be because they are characters </a:t>
            </a:r>
            <a:r>
              <a:rPr lang="en-GB" dirty="0" err="1"/>
              <a:t>LaTex</a:t>
            </a:r>
            <a:r>
              <a:rPr lang="en-GB" dirty="0"/>
              <a:t> uses for other purposes, they’re too uncommon to appear on a keyboard, they’re an accented letter or they’re a weird and wonderful mathematical construct that encompasses multiple characters. Again, the list here is completely non-exhaustive and almost anything you can think of is possible. If you don’t know how to achieve a character you can normally find it using Google pretty quickly.</a:t>
            </a:r>
          </a:p>
          <a:p>
            <a:endParaRPr lang="en-GB" dirty="0"/>
          </a:p>
          <a:p>
            <a:r>
              <a:rPr lang="en-GB" dirty="0"/>
              <a:t>Overleaf example: https://www.overleaf.com/read/jsksjfbyghkk</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ways to include a figure in LaTeX and a wide range of options that you might use. This is one example of something you might consider.</a:t>
            </a:r>
            <a:br>
              <a:rPr lang="en-GB" dirty="0"/>
            </a:br>
            <a:br>
              <a:rPr lang="en-GB" dirty="0"/>
            </a:br>
            <a:r>
              <a:rPr lang="en-GB" dirty="0"/>
              <a:t>The “\begin{figure}” command tells LaTeX you’re about to define a figure. The “t” in square brackets is an optional argument which tells LaTeX where you would like to put the figure. In this case, you’re asking for the figure to be put on the top of the next page if possible. Conflicts can occur, such as when multiple figures are requested to be included at the same location. LaTeX will do its best to position figures conforming to the locations you’ve specified and also to try and reduce the amount of white space in the document.</a:t>
            </a:r>
          </a:p>
          <a:p>
            <a:endParaRPr lang="en-GB" dirty="0"/>
          </a:p>
          <a:p>
            <a:r>
              <a:rPr lang="en-GB" dirty="0"/>
              <a:t>The “</a:t>
            </a:r>
            <a:r>
              <a:rPr lang="en-GB" dirty="0" err="1"/>
              <a:t>centering</a:t>
            </a:r>
            <a:r>
              <a:rPr lang="en-GB" dirty="0"/>
              <a:t>” command lets LaTeX know that you would like the picture to be located centrally horizontally.</a:t>
            </a:r>
            <a:br>
              <a:rPr lang="en-GB" dirty="0"/>
            </a:br>
            <a:br>
              <a:rPr lang="en-GB" dirty="0"/>
            </a:br>
            <a:r>
              <a:rPr lang="en-GB" dirty="0"/>
              <a:t>The “</a:t>
            </a:r>
            <a:r>
              <a:rPr lang="en-GB" dirty="0" err="1"/>
              <a:t>includegradphics</a:t>
            </a:r>
            <a:r>
              <a:rPr lang="en-GB" dirty="0"/>
              <a:t>” command lets LaTeX know you would like to include a picture file with the name in the curly brackets, “</a:t>
            </a:r>
            <a:r>
              <a:rPr lang="en-GB" dirty="0" err="1"/>
              <a:t>Cat_Box</a:t>
            </a:r>
            <a:r>
              <a:rPr lang="en-GB" dirty="0"/>
              <a:t>” in this case. Note the file extension is excluded – LaTeX will search for standard image files, e.g. Cat_Box.jpg, Cat_Box.png, etc. By default, this file should be in the same directory as your .</a:t>
            </a:r>
            <a:r>
              <a:rPr lang="en-GB" dirty="0" err="1"/>
              <a:t>tex</a:t>
            </a:r>
            <a:r>
              <a:rPr lang="en-GB" dirty="0"/>
              <a:t> file. The “width” statement sets the width of the picture.</a:t>
            </a:r>
          </a:p>
          <a:p>
            <a:endParaRPr lang="en-GB" dirty="0"/>
          </a:p>
          <a:p>
            <a:r>
              <a:rPr lang="en-GB" dirty="0"/>
              <a:t>The caption command allows you to include a caption for the picture which, by default, appears under the picture.</a:t>
            </a:r>
          </a:p>
          <a:p>
            <a:endParaRPr lang="en-GB" dirty="0"/>
          </a:p>
          <a:p>
            <a:r>
              <a:rPr lang="en-GB" dirty="0"/>
              <a:t>Finally, the “\end{figure}” command ends the specification of the figure.</a:t>
            </a:r>
            <a:br>
              <a:rPr lang="en-GB" dirty="0"/>
            </a:br>
            <a:endParaRPr lang="en-GB" dirty="0"/>
          </a:p>
          <a:p>
            <a:r>
              <a:rPr lang="en-GB" dirty="0"/>
              <a:t>Overleaf example: https://www.overleaf.com/read/ymfkjjdthvwq</a:t>
            </a:r>
          </a:p>
          <a:p>
            <a:br>
              <a:rPr lang="en-GB" dirty="0"/>
            </a:br>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1845881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Tables can be included in LaTeX documents in a similar way to figures. The first command “\begin{table}” tells LaTeX to expect a table. In this case, we’ve chosen to include a “h” in square brackets to tell LaTeX to put the table as close as possible to the location it’s been specified in the text. Again, the “</a:t>
            </a:r>
            <a:r>
              <a:rPr lang="en-GB" dirty="0" err="1"/>
              <a:t>centering</a:t>
            </a:r>
            <a:r>
              <a:rPr lang="en-GB" dirty="0"/>
              <a:t>” causes the table to be </a:t>
            </a:r>
            <a:r>
              <a:rPr lang="en-GB" dirty="0" err="1"/>
              <a:t>centered</a:t>
            </a:r>
            <a:r>
              <a:rPr lang="en-GB" dirty="0"/>
              <a:t> horizontally on the page.</a:t>
            </a:r>
            <a:br>
              <a:rPr lang="en-GB" dirty="0"/>
            </a:br>
            <a:br>
              <a:rPr lang="en-GB" dirty="0"/>
            </a:br>
            <a:r>
              <a:rPr lang="en-GB" dirty="0"/>
              <a:t>Within the “tabular” environment we specify the contents of the table. In the curly brackets immediately after we begin this environment we specify the columns, their alignment and any lines between the columns. Here we have specified that we want text in the left column to be left aligned within the column, text in the middle column to be centre-aligned and text in the rightmost column to be right-aligned within that column. The vertical line between the specification of the first and second column specifies that a vertical line is to be included in the table. If we don’t want a vertical line, as between columns 2 and 3, we don’t include a line.</a:t>
            </a:r>
            <a:br>
              <a:rPr lang="en-GB" dirty="0"/>
            </a:br>
            <a:br>
              <a:rPr lang="en-GB" dirty="0"/>
            </a:br>
            <a:r>
              <a:rPr lang="en-GB" dirty="0"/>
              <a:t>Next, we begin to specify the contents of the table itself. We do this row by row, with rows separated by a double backslash. It’s not required to put each line of the table on a new line of your .</a:t>
            </a:r>
            <a:r>
              <a:rPr lang="en-GB" dirty="0" err="1"/>
              <a:t>tex</a:t>
            </a:r>
            <a:r>
              <a:rPr lang="en-GB" dirty="0"/>
              <a:t> file, but it’s a good idea as it makes your file easier to read. Ampersands separate the specification of material within each column of the current row. In this case, for row 1, we include an ampersand before any text, causing the first column of row 1 to be empty. In rows 2 and 3 we specify something before the ampersand, so column 1 has entries in these rows.</a:t>
            </a:r>
            <a:br>
              <a:rPr lang="en-GB" dirty="0"/>
            </a:br>
            <a:br>
              <a:rPr lang="en-GB" dirty="0"/>
            </a:br>
            <a:r>
              <a:rPr lang="en-GB" dirty="0"/>
              <a:t>Between the specification of lines 1 and 2 we use the “</a:t>
            </a:r>
            <a:r>
              <a:rPr lang="en-GB" dirty="0" err="1"/>
              <a:t>hline</a:t>
            </a:r>
            <a:r>
              <a:rPr lang="en-GB" dirty="0"/>
              <a:t>” command to specify the inclusion of a horizontal line between these rows. Finally, we end the tabular and table environment with the corresponding “end” commands.</a:t>
            </a:r>
            <a:br>
              <a:rPr lang="en-GB" dirty="0"/>
            </a:br>
            <a:endParaRPr lang="en-GB" dirty="0"/>
          </a:p>
          <a:p>
            <a:r>
              <a:rPr lang="en-GB" dirty="0"/>
              <a:t>Overleaf example: https://www.overleaf.com/read/dbmrcfcdhgsg</a:t>
            </a:r>
          </a:p>
          <a:p>
            <a:br>
              <a:rPr lang="en-GB" dirty="0"/>
            </a:br>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286372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makes the management of referencing different sections and constructs within the document very easy. The first step is to label the thing you want to reference using the “label” command and specifying the keyword you want to use to reference that entity. If this command is within an equation, figure, table and so on, that is what is being given that label. If it’s not in any of these constructs, the label will be applied to the current section or chapter. The name you label something with can be anything and will not appear anywhere in your final document, but it must be a unique label.</a:t>
            </a:r>
          </a:p>
          <a:p>
            <a:endParaRPr lang="en-GB" dirty="0"/>
          </a:p>
          <a:p>
            <a:r>
              <a:rPr lang="en-GB" dirty="0"/>
              <a:t>The next step is to reference the entity you labelled. This is typically done using the “ref” command, which is followed by the label of the entity you wish to reference in curly brackets. In the text, this is replaced by the number of the entity referenced. For instance, if you reference the second section, the label command will be replaced by the number “2”. Using “</a:t>
            </a:r>
            <a:r>
              <a:rPr lang="en-GB" dirty="0" err="1"/>
              <a:t>eqref</a:t>
            </a:r>
            <a:r>
              <a:rPr lang="en-GB" dirty="0"/>
              <a:t>” to reference equations isn’t mandatory – you may use the “ref” command for equations and the reference number would appear without parentheses. To use the “</a:t>
            </a:r>
            <a:r>
              <a:rPr lang="en-GB" dirty="0" err="1"/>
              <a:t>eqref</a:t>
            </a:r>
            <a:r>
              <a:rPr lang="en-GB" dirty="0"/>
              <a:t>” command, you must have used the “</a:t>
            </a:r>
            <a:r>
              <a:rPr lang="en-GB" dirty="0" err="1"/>
              <a:t>amsmath</a:t>
            </a:r>
            <a:r>
              <a:rPr lang="en-GB" dirty="0"/>
              <a:t>” package in the preamble.</a:t>
            </a:r>
            <a:br>
              <a:rPr lang="en-GB" dirty="0"/>
            </a:br>
            <a:br>
              <a:rPr lang="en-GB" dirty="0"/>
            </a:br>
            <a:r>
              <a:rPr lang="en-GB" dirty="0"/>
              <a:t>Note that you can reference labelled entities that occur before or after the reference in the .</a:t>
            </a:r>
            <a:r>
              <a:rPr lang="en-GB" dirty="0" err="1"/>
              <a:t>tex</a:t>
            </a:r>
            <a:r>
              <a:rPr lang="en-GB" dirty="0"/>
              <a:t> file. If you update your </a:t>
            </a:r>
            <a:r>
              <a:rPr lang="en-GB" dirty="0" err="1"/>
              <a:t>tex</a:t>
            </a:r>
            <a:r>
              <a:rPr lang="en-GB" dirty="0"/>
              <a:t> file to include more equations, causing the number of the referenced equation to change, the number which appears in the reference will also change in your pdf when you recompile it. This means you can undertake wide-ranging restructuring of your document and references will still automatically point to the right place.</a:t>
            </a:r>
          </a:p>
          <a:p>
            <a:endParaRPr lang="en-GB" dirty="0"/>
          </a:p>
          <a:p>
            <a:r>
              <a:rPr lang="en-GB" dirty="0"/>
              <a:t>Overleaf example: https://www.overleaf.com/read/xcdwqnttrqzp</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1655301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Publications often have dozens of citations and your thesis is likely to have dozens or hundreds of references and so a good way to manage with your references is desirable. There are many ways to manage your references and many ways to personalise your citations. We’re going to run through one way to achieve a streamlined approach to referencing.</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the author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By default, entries you have not cited will not be included.</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LaTeX runs, it keeps a log of what it’s doing. Most of these messages can be safely ignored. However, one class of message that is very helpful is the error message. Overleaf, like all LaTeX compilers will keep a log of all messages is generated. When LaTeX hits a section of code with an error, it will typically generate a number of useful messages and then stop progressing further. If you carefully read the messages, they often lead you straight to the source of the error.</a:t>
            </a:r>
          </a:p>
          <a:p>
            <a:endParaRPr lang="en-GB" dirty="0"/>
          </a:p>
          <a:p>
            <a:r>
              <a:rPr lang="en-GB" dirty="0"/>
              <a:t>LaTeX will normally tell you what the error is and on what line of the file the error occurred. Overleaf takes this a step further and shows you a small error symbol next to the line number. You can hover over this to read the error message. The full message log can be read by clicking the “Log and Output Files” button next to the “Recompile” button just above where the pdf is normally displayed. </a:t>
            </a:r>
            <a:br>
              <a:rPr lang="en-GB" dirty="0"/>
            </a:br>
            <a:br>
              <a:rPr lang="en-GB" dirty="0"/>
            </a:br>
            <a:r>
              <a:rPr lang="en-GB" dirty="0"/>
              <a:t>When you receive an error from LaTeX (in Overleaf, or from whatever LaTeX compiler you’re using), read the error message, edit your </a:t>
            </a:r>
            <a:r>
              <a:rPr lang="en-GB" dirty="0" err="1"/>
              <a:t>tex</a:t>
            </a:r>
            <a:r>
              <a:rPr lang="en-GB" dirty="0"/>
              <a:t> file to correct the error and recompile the pdf. Hopefully you will have fixed the error. Otherwise, you’ll receive another error message.</a:t>
            </a:r>
            <a:br>
              <a:rPr lang="en-GB" dirty="0"/>
            </a:br>
            <a:br>
              <a:rPr lang="en-GB" dirty="0"/>
            </a:br>
            <a:r>
              <a:rPr lang="en-GB" dirty="0"/>
              <a:t>LaTeX will also give you warnings, telling you if there was something it wasn’t sure what to do with, but was able to complete the document in any case. It’s also a good idea to look through the entire pdf by eye for anywhere that you’ve given a valid instruction, but one that has produced a different result to what you wanted.</a:t>
            </a:r>
          </a:p>
          <a:p>
            <a:endParaRPr lang="en-GB" dirty="0"/>
          </a:p>
          <a:p>
            <a:r>
              <a:rPr lang="en-GB" dirty="0"/>
              <a:t>When tackling errors, it’s often worth correcting the earliest error first – sometimes doing so will fix subsequent errors.</a:t>
            </a:r>
            <a:br>
              <a:rPr lang="en-GB" dirty="0"/>
            </a:br>
            <a:endParaRPr lang="en-GB" dirty="0"/>
          </a:p>
          <a:p>
            <a:r>
              <a:rPr lang="en-GB" dirty="0"/>
              <a:t>Latex example: https://www.overleaf.com/read/gnzphcnqgfvf</a:t>
            </a:r>
          </a:p>
          <a:p>
            <a:br>
              <a:rPr lang="en-GB" dirty="0"/>
            </a:br>
            <a:r>
              <a:rPr lang="en-GB" dirty="0"/>
              <a:t>Break for section 10 of Task Sheet. </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6430969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you’re working on a document to submit to a journal, there are a number of things to bear in mind. Many journals have custom </a:t>
            </a:r>
            <a:r>
              <a:rPr lang="en-GB" dirty="0" err="1"/>
              <a:t>documentclasses</a:t>
            </a:r>
            <a:r>
              <a:rPr lang="en-GB" dirty="0"/>
              <a:t> which they make available and you can chose to use when submitting. Some journals might require you to use their </a:t>
            </a:r>
            <a:r>
              <a:rPr lang="en-GB" dirty="0" err="1"/>
              <a:t>documentclass</a:t>
            </a:r>
            <a:r>
              <a:rPr lang="en-GB" dirty="0"/>
              <a:t> when submitting.</a:t>
            </a:r>
            <a:br>
              <a:rPr lang="en-GB" dirty="0"/>
            </a:br>
            <a:br>
              <a:rPr lang="en-GB" dirty="0"/>
            </a:br>
            <a:r>
              <a:rPr lang="en-GB" dirty="0"/>
              <a:t>In many cases you can submit your LaTeX source files to the journal as well. This aids the typesetters at the journal in working on your document. For many journals, </a:t>
            </a:r>
            <a:r>
              <a:rPr lang="en-GB" dirty="0" err="1"/>
              <a:t>typsetters</a:t>
            </a:r>
            <a:r>
              <a:rPr lang="en-GB" dirty="0"/>
              <a:t> will alter your script substantially to make sure it fits the standards and style of the journal. This means that you don’t need to make your document look perfect when you submit it. You need it to be easily legible for the reviewers and editors to read, but spending days tweaking fine details might not be a good use of your time. Check the process and requirements of the journal you’re submitting to so you fulfil all their requirements but don’t put in effort that will ultimately be wasted.</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34300409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27</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powerful and versatile typesetting tool. It’s exceptionally well-suited to the production of high quality technical reports including journal articles and theses. It provides advanced tools to include and customise equations, figures, references, bibliographies including the automation of many tasks. In addition, a large number of optional extensions exist to provide specialist functionality. And if something suiting you doesn’t exist, you can create it yourself.</a:t>
            </a:r>
            <a:br>
              <a:rPr lang="en-GB" dirty="0"/>
            </a:br>
            <a:br>
              <a:rPr lang="en-GB" dirty="0"/>
            </a:br>
            <a:r>
              <a:rPr lang="en-GB" dirty="0"/>
              <a:t>To use LaTeX, you create a </a:t>
            </a:r>
            <a:r>
              <a:rPr lang="en-GB" dirty="0" err="1"/>
              <a:t>tex</a:t>
            </a:r>
            <a:r>
              <a:rPr lang="en-GB" dirty="0"/>
              <a:t> file and then compile it into a pdf. This may be done by invoking terminal commands or through the use of a LaTeX editor, such as </a:t>
            </a:r>
            <a:r>
              <a:rPr lang="en-GB" dirty="0" err="1"/>
              <a:t>MikTex</a:t>
            </a:r>
            <a:r>
              <a:rPr lang="en-GB" dirty="0"/>
              <a:t> which can be installed locally on your machine or through an online editor such as Overleaf. You may then edit the </a:t>
            </a:r>
            <a:r>
              <a:rPr lang="en-GB" dirty="0" err="1"/>
              <a:t>tex</a:t>
            </a:r>
            <a:r>
              <a:rPr lang="en-GB" dirty="0"/>
              <a:t> file and recompile the pdf and repeat until you’re happy with your final document. Most of this introduction to LaTeX will focus on what may be written into your .</a:t>
            </a:r>
            <a:r>
              <a:rPr lang="en-GB" dirty="0" err="1"/>
              <a:t>tex</a:t>
            </a:r>
            <a:r>
              <a:rPr lang="en-GB" dirty="0"/>
              <a:t> file to create different effects in the final pdf.</a:t>
            </a:r>
          </a:p>
          <a:p>
            <a:r>
              <a:rPr lang="en-GB" dirty="0"/>
              <a:t>	</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a:t>
            </a:r>
            <a:r>
              <a:rPr lang="en-GB"/>
              <a:t>You should have already made an account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 Overleaf also has an integrated “review system” which might allow your supervisor or collaborator to review your document in the same place that you’re writing it, saving a lot of flipping between documents.</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a:t>
            </a:r>
            <a:r>
              <a:rPr lang="en-GB" dirty="0" err="1"/>
              <a:t>tex</a:t>
            </a:r>
            <a:r>
              <a:rPr lang="en-GB" dirty="0"/>
              <a:t> document is split into two sections – the preamble and the main body. The preamble includes specification of settings for LaTeX to use in your document, but does not include any content which will appear in the document. The preamble will always include a declaration of the </a:t>
            </a:r>
            <a:r>
              <a:rPr lang="en-GB" dirty="0" err="1"/>
              <a:t>documentclass</a:t>
            </a:r>
            <a:r>
              <a:rPr lang="en-GB" dirty="0"/>
              <a:t>. This tells LaTeX what type of document you are creating, which enables certain features and helps define how your final pdf will look. Common </a:t>
            </a:r>
            <a:r>
              <a:rPr lang="en-GB" dirty="0" err="1"/>
              <a:t>documentclasses</a:t>
            </a:r>
            <a:r>
              <a:rPr lang="en-GB" dirty="0"/>
              <a:t> include “report”, “article”, “book” and “slides”. Within the preamble, you will normally specify a number of “\</a:t>
            </a:r>
            <a:r>
              <a:rPr lang="en-GB" dirty="0" err="1"/>
              <a:t>usepackage</a:t>
            </a:r>
            <a:r>
              <a:rPr lang="en-GB" dirty="0"/>
              <a:t>” commands which specify which optional LaTeX features you want use. It’s relatively common to have a few dozen packages used in a complex document, but you don’t need to use many (or, indeed, any). Within the preamble both the “</a:t>
            </a:r>
            <a:r>
              <a:rPr lang="en-GB" dirty="0" err="1"/>
              <a:t>documentclass</a:t>
            </a:r>
            <a:r>
              <a:rPr lang="en-GB" dirty="0"/>
              <a:t>” and “</a:t>
            </a:r>
            <a:r>
              <a:rPr lang="en-GB" dirty="0" err="1"/>
              <a:t>usepackage</a:t>
            </a:r>
            <a:r>
              <a:rPr lang="en-GB" dirty="0"/>
              <a:t>” commands may contain options within square brackets which allow other details to be set by the user. You can quickly change how your document looks by changing the content of your pre-amble. Throughout the exercises we’ll be doing today, you will need to use the packages “</a:t>
            </a:r>
            <a:r>
              <a:rPr lang="en-GB" dirty="0" err="1"/>
              <a:t>graphicx</a:t>
            </a:r>
            <a:r>
              <a:rPr lang="en-GB" dirty="0"/>
              <a:t>”, “</a:t>
            </a:r>
            <a:r>
              <a:rPr lang="en-GB" dirty="0" err="1"/>
              <a:t>amssymb</a:t>
            </a:r>
            <a:r>
              <a:rPr lang="en-GB" dirty="0"/>
              <a:t>” and </a:t>
            </a:r>
            <a:r>
              <a:rPr lang="en-GB" dirty="0" err="1"/>
              <a:t>amsmath</a:t>
            </a:r>
            <a:r>
              <a:rPr lang="en-GB" dirty="0"/>
              <a:t>”.</a:t>
            </a:r>
            <a:br>
              <a:rPr lang="en-GB" dirty="0"/>
            </a:br>
            <a:br>
              <a:rPr lang="en-GB" dirty="0"/>
            </a:br>
            <a:r>
              <a:rPr lang="en-GB" dirty="0"/>
              <a:t>The description of the text that actually appears in your document falls between the “begin document” and “end document” statements. If you include a “percent” symbol any characters following it will be treated as a “comment”, meaning it will not be used when your pdf file is created. This can be useful for keeping notes about the contents of your file to make it easier to understand.</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179363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use sections and subsections to break up and categorise your document. Using the commands “section”, “subsection” and so on allows you to specify the name of a section and then specify the content to be contained within the (sub)section.</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2803192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further use chapters to break up your document into larger sections or give individual paragraphs titles using the paragraph command. The chapter command is an example of a command which is not available in every type of </a:t>
            </a:r>
            <a:r>
              <a:rPr lang="en-GB" dirty="0" err="1"/>
              <a:t>documentclass</a:t>
            </a:r>
            <a:r>
              <a:rPr lang="en-GB" dirty="0"/>
              <a:t> – it is available in the “report” and “book” </a:t>
            </a:r>
            <a:r>
              <a:rPr lang="en-GB" dirty="0" err="1"/>
              <a:t>documentclasses</a:t>
            </a:r>
            <a:r>
              <a:rPr lang="en-GB" dirty="0"/>
              <a:t> but not in the “article” or “slides” document class. Different document classes may also handle chapters, sections and paragraphs differently by default, such as which (if any) begins a new page.</a:t>
            </a:r>
          </a:p>
          <a:p>
            <a:endParaRPr lang="en-GB" dirty="0"/>
          </a:p>
          <a:p>
            <a:r>
              <a:rPr lang="en-GB" dirty="0"/>
              <a:t>Overleaf example: https://www.overleaf.com/read/cpkybhpfdgsb</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Table of Contents may be easily inserted using the command “</a:t>
            </a:r>
            <a:r>
              <a:rPr lang="en-GB" dirty="0" err="1"/>
              <a:t>tableofcontents</a:t>
            </a:r>
            <a:r>
              <a:rPr lang="en-GB" dirty="0"/>
              <a:t>” command, which automatically detects the page numbers of chapters, sections and so on.</a:t>
            </a:r>
          </a:p>
          <a:p>
            <a:endParaRPr lang="en-GB" dirty="0"/>
          </a:p>
          <a:p>
            <a:r>
              <a:rPr lang="en-GB" dirty="0"/>
              <a:t>Overleaf example: https://www.overleaf.com/read/gjdnkmkdnnqd</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Different command may be used in the middle of normally written text which modifies how the text appears in the final pdf.</a:t>
            </a:r>
          </a:p>
          <a:p>
            <a:r>
              <a:rPr lang="en-GB" dirty="0"/>
              <a:t>The “</a:t>
            </a:r>
            <a:r>
              <a:rPr lang="en-GB" dirty="0" err="1"/>
              <a:t>emph</a:t>
            </a:r>
            <a:r>
              <a:rPr lang="en-GB" dirty="0"/>
              <a:t>” command italicises text</a:t>
            </a:r>
          </a:p>
          <a:p>
            <a:r>
              <a:rPr lang="en-GB" dirty="0"/>
              <a:t>The “</a:t>
            </a:r>
            <a:r>
              <a:rPr lang="en-GB" dirty="0" err="1"/>
              <a:t>textbf</a:t>
            </a:r>
            <a:r>
              <a:rPr lang="en-GB" dirty="0"/>
              <a:t>” command makes a text bold</a:t>
            </a:r>
          </a:p>
          <a:p>
            <a:r>
              <a:rPr lang="en-GB" dirty="0"/>
              <a:t>The “underline” command underlines text</a:t>
            </a:r>
          </a:p>
          <a:p>
            <a:r>
              <a:rPr lang="en-GB" dirty="0"/>
              <a:t>The “huge” command makes text very large</a:t>
            </a:r>
          </a:p>
          <a:p>
            <a:r>
              <a:rPr lang="en-GB" dirty="0"/>
              <a:t>The “large” command makes text large</a:t>
            </a:r>
          </a:p>
          <a:p>
            <a:r>
              <a:rPr lang="en-GB" dirty="0"/>
              <a:t>The “small” command makes text smaller</a:t>
            </a:r>
          </a:p>
          <a:p>
            <a:endParaRPr lang="en-GB" dirty="0"/>
          </a:p>
          <a:p>
            <a:r>
              <a:rPr lang="en-GB" dirty="0"/>
              <a:t>Overleaf example: https://www.overleaf.com/read/bmvnftnttnzk</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26318802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19/11/2021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19/11/2021</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19/11/2021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8" Type="http://schemas.openxmlformats.org/officeDocument/2006/relationships/hyperlink" Target="https://www.codecogs.com/eqnedit.php" TargetMode="External"/><Relationship Id="rId3" Type="http://schemas.openxmlformats.org/officeDocument/2006/relationships/hyperlink" Target="https://www.google.com/" TargetMode="External"/><Relationship Id="rId7" Type="http://schemas.openxmlformats.org/officeDocument/2006/relationships/hyperlink" Target="https://www.tablesgenerator.com/" TargetMode="External"/><Relationship Id="rId2" Type="http://schemas.openxmlformats.org/officeDocument/2006/relationships/notesSlide" Target="../notesSlides/notesSlide22.xml"/><Relationship Id="rId1" Type="http://schemas.openxmlformats.org/officeDocument/2006/relationships/slideLayout" Target="../slideLayouts/slideLayout10.xml"/><Relationship Id="rId6" Type="http://schemas.openxmlformats.org/officeDocument/2006/relationships/hyperlink" Target="https://en.wikibooks.org/wiki/LaTeX" TargetMode="External"/><Relationship Id="rId11" Type="http://schemas.openxmlformats.org/officeDocument/2006/relationships/hyperlink" Target="https://ifsm300group.wikispaces.com/Funny+Stories+from+a+tech+support+guy+on+computer+stupidities" TargetMode="External"/><Relationship Id="rId5" Type="http://schemas.openxmlformats.org/officeDocument/2006/relationships/hyperlink" Target="https://www.overleaf.com/" TargetMode="External"/><Relationship Id="rId10" Type="http://schemas.openxmlformats.org/officeDocument/2006/relationships/image" Target="../media/image16.jpg"/><Relationship Id="rId4" Type="http://schemas.openxmlformats.org/officeDocument/2006/relationships/hyperlink" Target="https://stackexchange.com/" TargetMode="External"/><Relationship Id="rId9" Type="http://schemas.openxmlformats.org/officeDocument/2006/relationships/hyperlink" Target="https://detexify.kirelabs.org/classify.html"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imperial.eu.qualtrics.com/jfe/form/SV_6Kn3z8bbM2LoMg6"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a:t>
            </a:r>
            <a:r>
              <a:rPr lang="en-GB" sz="2400"/>
              <a:t>School Senior Teaching </a:t>
            </a:r>
            <a:r>
              <a:rPr lang="en-GB" sz="2400" dirty="0"/>
              <a:t>Fellow</a:t>
            </a:r>
          </a:p>
          <a:p>
            <a:r>
              <a:rPr lang="en-GB" sz="1600" dirty="0"/>
              <a:t>Alexis </a:t>
            </a:r>
            <a:r>
              <a:rPr lang="en-GB" sz="1600" dirty="0" err="1"/>
              <a:t>Belessiotis</a:t>
            </a:r>
            <a:r>
              <a:rPr lang="en-GB" sz="1600" dirty="0"/>
              <a:t>-Richards and Scott Melville</a:t>
            </a:r>
          </a:p>
          <a:p>
            <a:endParaRPr lang="en-GB" sz="2400" dirty="0"/>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Chapters and Paragraphs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00528" y="2398061"/>
            <a:ext cx="4263894" cy="2708434"/>
          </a:xfrm>
          <a:prstGeom prst="rect">
            <a:avLst/>
          </a:prstGeom>
          <a:noFill/>
        </p:spPr>
        <p:txBody>
          <a:bodyPr wrap="square" rtlCol="0">
            <a:spAutoFit/>
          </a:bodyPr>
          <a:lstStyle/>
          <a:p>
            <a:r>
              <a:rPr lang="en-GB" sz="2800" dirty="0">
                <a:solidFill>
                  <a:schemeClr val="tx2">
                    <a:lumMod val="50000"/>
                    <a:lumOff val="50000"/>
                  </a:schemeClr>
                </a:solidFill>
                <a:latin typeface="+mj-lt"/>
                <a:cs typeface="Courier New" panose="02070309020205020404" pitchFamily="49" charset="0"/>
              </a:rPr>
              <a:t>\chapter{</a:t>
            </a:r>
            <a:r>
              <a:rPr lang="en-GB" sz="2800" dirty="0">
                <a:latin typeface="+mj-lt"/>
                <a:cs typeface="Courier New" panose="02070309020205020404" pitchFamily="49" charset="0"/>
              </a:rPr>
              <a:t>A Poem</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 On</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\paragraph{</a:t>
            </a:r>
            <a:r>
              <a:rPr lang="en-GB" sz="2800" dirty="0">
                <a:latin typeface="+mj-lt"/>
                <a:cs typeface="Courier New" panose="02070309020205020404" pitchFamily="49" charset="0"/>
              </a:rPr>
              <a:t>Author</a:t>
            </a:r>
            <a:r>
              <a:rPr lang="en-GB" sz="2800" dirty="0">
                <a:solidFill>
                  <a:schemeClr val="tx2">
                    <a:lumMod val="50000"/>
                    <a:lumOff val="50000"/>
                  </a:schemeClr>
                </a:solidFill>
                <a:latin typeface="+mj-lt"/>
                <a:cs typeface="Courier New" panose="02070309020205020404" pitchFamily="49" charset="0"/>
              </a:rPr>
              <a:t>}</a:t>
            </a:r>
            <a:r>
              <a:rPr lang="en-GB" sz="2800" dirty="0">
                <a:latin typeface="+mj-lt"/>
                <a:cs typeface="Courier New" panose="02070309020205020404" pitchFamily="49" charset="0"/>
              </a:rPr>
              <a:t>Chris</a:t>
            </a:r>
          </a:p>
          <a:p>
            <a:endParaRPr lang="en-GB" sz="3000" dirty="0">
              <a:solidFill>
                <a:srgbClr val="0070C0"/>
              </a:solidFill>
            </a:endParaRPr>
          </a:p>
        </p:txBody>
      </p:sp>
      <p:pic>
        <p:nvPicPr>
          <p:cNvPr id="10" name="Picture 9">
            <a:extLst>
              <a:ext uri="{FF2B5EF4-FFF2-40B4-BE49-F238E27FC236}">
                <a16:creationId xmlns:a16="http://schemas.microsoft.com/office/drawing/2014/main" id="{15508FF3-872A-4118-8CCE-C4035BAE22CB}"/>
              </a:ext>
            </a:extLst>
          </p:cNvPr>
          <p:cNvPicPr>
            <a:picLocks noChangeAspect="1"/>
          </p:cNvPicPr>
          <p:nvPr/>
        </p:nvPicPr>
        <p:blipFill>
          <a:blip r:embed="rId3"/>
          <a:stretch>
            <a:fillRect/>
          </a:stretch>
        </p:blipFill>
        <p:spPr>
          <a:xfrm>
            <a:off x="5132068" y="1109041"/>
            <a:ext cx="3528668" cy="5440362"/>
          </a:xfrm>
          <a:prstGeom prst="rect">
            <a:avLst/>
          </a:prstGeom>
        </p:spPr>
      </p:pic>
    </p:spTree>
    <p:extLst>
      <p:ext uri="{BB962C8B-B14F-4D97-AF65-F5344CB8AC3E}">
        <p14:creationId xmlns:p14="http://schemas.microsoft.com/office/powerpoint/2010/main" val="34367050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 of Contents</a:t>
            </a:r>
          </a:p>
        </p:txBody>
      </p:sp>
      <p:sp>
        <p:nvSpPr>
          <p:cNvPr id="4" name="TextBox 3"/>
          <p:cNvSpPr txBox="1"/>
          <p:nvPr/>
        </p:nvSpPr>
        <p:spPr>
          <a:xfrm>
            <a:off x="746438" y="3245892"/>
            <a:ext cx="2896947" cy="553998"/>
          </a:xfrm>
          <a:prstGeom prst="rect">
            <a:avLst/>
          </a:prstGeom>
          <a:noFill/>
        </p:spPr>
        <p:txBody>
          <a:bodyPr wrap="none" rtlCol="0">
            <a:spAutoFit/>
          </a:bodyPr>
          <a:lstStyle/>
          <a:p>
            <a:r>
              <a:rPr lang="en-GB" sz="3000" dirty="0">
                <a:solidFill>
                  <a:schemeClr val="tx2">
                    <a:lumMod val="50000"/>
                    <a:lumOff val="50000"/>
                  </a:schemeClr>
                </a:solidFill>
                <a:latin typeface="+mj-lt"/>
                <a:cs typeface="Courier New" panose="02070309020205020404" pitchFamily="49" charset="0"/>
              </a:rPr>
              <a:t>\</a:t>
            </a:r>
            <a:r>
              <a:rPr lang="en-GB" sz="3000" dirty="0" err="1">
                <a:solidFill>
                  <a:schemeClr val="tx2">
                    <a:lumMod val="50000"/>
                    <a:lumOff val="50000"/>
                  </a:schemeClr>
                </a:solidFill>
                <a:latin typeface="+mj-lt"/>
                <a:cs typeface="Courier New" panose="02070309020205020404" pitchFamily="49" charset="0"/>
              </a:rPr>
              <a:t>tableofcontents</a:t>
            </a:r>
            <a:endParaRPr lang="en-GB" sz="3000" dirty="0">
              <a:solidFill>
                <a:schemeClr val="tx2">
                  <a:lumMod val="50000"/>
                  <a:lumOff val="50000"/>
                </a:schemeClr>
              </a:solidFill>
              <a:latin typeface="+mj-lt"/>
              <a:cs typeface="Courier New" panose="02070309020205020404" pitchFamily="49" charset="0"/>
            </a:endParaRP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4735773" y="2130202"/>
            <a:ext cx="4189863" cy="224676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Contents</a:t>
            </a:r>
          </a:p>
          <a:p>
            <a:endParaRPr lang="en-US" sz="1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1		 The Cat				1</a:t>
            </a:r>
          </a:p>
          <a:p>
            <a:r>
              <a:rPr lang="en-US" sz="3000" dirty="0">
                <a:latin typeface="Times New Roman" panose="02020603050405020304" pitchFamily="18" charset="0"/>
                <a:cs typeface="Times New Roman" panose="02020603050405020304" pitchFamily="18" charset="0"/>
              </a:rPr>
              <a:t>	1.1	 Sat On……...	2</a:t>
            </a:r>
          </a:p>
          <a:p>
            <a:r>
              <a:rPr lang="en-US" sz="3000" dirty="0">
                <a:latin typeface="Times New Roman" panose="02020603050405020304" pitchFamily="18" charset="0"/>
                <a:cs typeface="Times New Roman" panose="02020603050405020304" pitchFamily="18" charset="0"/>
              </a:rPr>
              <a:t>		1.1.1   The Mat…	3</a:t>
            </a:r>
            <a:endParaRPr lang="en-GB" sz="3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16B593D-9671-4306-AC3D-C3E5EF3900E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980091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Modifying Text</a:t>
            </a:r>
          </a:p>
        </p:txBody>
      </p:sp>
      <p:sp>
        <p:nvSpPr>
          <p:cNvPr id="3" name="TextBox 2"/>
          <p:cNvSpPr txBox="1"/>
          <p:nvPr/>
        </p:nvSpPr>
        <p:spPr>
          <a:xfrm>
            <a:off x="268972" y="1710769"/>
            <a:ext cx="4206706" cy="4154984"/>
          </a:xfrm>
          <a:prstGeom prst="rect">
            <a:avLst/>
          </a:prstGeom>
          <a:noFill/>
        </p:spPr>
        <p:txBody>
          <a:bodyPr wrap="square" rtlCol="0">
            <a:spAutoFit/>
          </a:bodyPr>
          <a:lstStyle/>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emph</a:t>
            </a:r>
            <a:r>
              <a:rPr lang="en-GB" sz="2400" dirty="0">
                <a:latin typeface="+mj-lt"/>
                <a:cs typeface="Courier New" panose="02070309020205020404" pitchFamily="49" charset="0"/>
              </a:rPr>
              <a:t>{</a:t>
            </a:r>
            <a:r>
              <a:rPr lang="en-GB" sz="2400" dirty="0" err="1">
                <a:latin typeface="+mj-lt"/>
                <a:cs typeface="Courier New" panose="02070309020205020404" pitchFamily="49" charset="0"/>
              </a:rPr>
              <a:t>slanty</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textbf</a:t>
            </a:r>
            <a:r>
              <a:rPr lang="en-GB" sz="2400" dirty="0">
                <a:latin typeface="+mj-lt"/>
                <a:cs typeface="Courier New" panose="02070309020205020404" pitchFamily="49" charset="0"/>
              </a:rPr>
              <a:t>{fat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\underline</a:t>
            </a:r>
            <a:r>
              <a:rPr lang="en-GB" sz="2400" dirty="0">
                <a:latin typeface="+mj-lt"/>
                <a:cs typeface="Courier New" panose="02070309020205020404" pitchFamily="49" charset="0"/>
              </a:rPr>
              <a:t>{important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\huge </a:t>
            </a:r>
            <a:r>
              <a:rPr lang="en-GB" sz="2400" dirty="0" err="1">
                <a:latin typeface="+mj-lt"/>
                <a:cs typeface="Courier New" panose="02070309020205020404" pitchFamily="49" charset="0"/>
              </a:rPr>
              <a:t>huge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\large </a:t>
            </a:r>
            <a:r>
              <a:rPr lang="en-GB" sz="2400" dirty="0" err="1">
                <a:latin typeface="+mj-lt"/>
                <a:cs typeface="Courier New" panose="02070309020205020404" pitchFamily="49" charset="0"/>
              </a:rPr>
              <a:t>large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\small </a:t>
            </a:r>
            <a:r>
              <a:rPr lang="en-GB" sz="2400" dirty="0" err="1">
                <a:latin typeface="+mj-lt"/>
                <a:cs typeface="Courier New" panose="02070309020205020404" pitchFamily="49" charset="0"/>
              </a:rPr>
              <a:t>small</a:t>
            </a:r>
            <a:r>
              <a:rPr lang="en-GB" sz="2400" dirty="0">
                <a:latin typeface="+mj-lt"/>
                <a:cs typeface="Courier New" panose="02070309020205020404" pitchFamily="49" charset="0"/>
              </a:rPr>
              <a:t> cat}</a:t>
            </a:r>
          </a:p>
        </p:txBody>
      </p:sp>
      <p:cxnSp>
        <p:nvCxnSpPr>
          <p:cNvPr id="11" name="Straight Connector 10"/>
          <p:cNvCxnSpPr>
            <a:stCxn id="2" idx="2"/>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AB2F844D-984E-4649-B0FB-9BC12F9B424F}"/>
              </a:ext>
            </a:extLst>
          </p:cNvPr>
          <p:cNvPicPr>
            <a:picLocks noChangeAspect="1"/>
          </p:cNvPicPr>
          <p:nvPr/>
        </p:nvPicPr>
        <p:blipFill>
          <a:blip r:embed="rId3"/>
          <a:stretch>
            <a:fillRect/>
          </a:stretch>
        </p:blipFill>
        <p:spPr>
          <a:xfrm>
            <a:off x="4668323" y="2025574"/>
            <a:ext cx="4206705" cy="3525374"/>
          </a:xfrm>
          <a:prstGeom prst="rect">
            <a:avLst/>
          </a:prstGeom>
        </p:spPr>
      </p:pic>
      <p:sp>
        <p:nvSpPr>
          <p:cNvPr id="6" name="TextBox 5">
            <a:extLst>
              <a:ext uri="{FF2B5EF4-FFF2-40B4-BE49-F238E27FC236}">
                <a16:creationId xmlns:a16="http://schemas.microsoft.com/office/drawing/2014/main" id="{7A10A9CE-6A22-4E2E-A35F-53E4CDDCABB4}"/>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34731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1"/>
          <p:cNvSpPr>
            <a:spLocks noChangeArrowheads="1"/>
          </p:cNvSpPr>
          <p:nvPr/>
        </p:nvSpPr>
        <p:spPr bwMode="auto">
          <a:xfrm>
            <a:off x="699856" y="1895497"/>
            <a:ext cx="3462486"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Cat</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Hat</a:t>
            </a:r>
            <a:endParaRPr kumimoji="0" lang="en-US" altLang="en-US" sz="3200" b="0" i="0" u="none" strike="noStrike" cap="none" normalizeH="0" baseline="0" dirty="0">
              <a:ln>
                <a:noFill/>
              </a:ln>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accent5"/>
              </a:solidFill>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 Cat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 Hat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p:txBody>
      </p:sp>
      <p:pic>
        <p:nvPicPr>
          <p:cNvPr id="4" name="Picture 3">
            <a:extLst>
              <a:ext uri="{FF2B5EF4-FFF2-40B4-BE49-F238E27FC236}">
                <a16:creationId xmlns:a16="http://schemas.microsoft.com/office/drawing/2014/main" id="{10D5DFA2-2ED7-4274-B139-E2FA19BD3555}"/>
              </a:ext>
            </a:extLst>
          </p:cNvPr>
          <p:cNvPicPr>
            <a:picLocks noChangeAspect="1"/>
          </p:cNvPicPr>
          <p:nvPr/>
        </p:nvPicPr>
        <p:blipFill>
          <a:blip r:embed="rId3"/>
          <a:stretch>
            <a:fillRect/>
          </a:stretch>
        </p:blipFill>
        <p:spPr>
          <a:xfrm>
            <a:off x="5472761" y="1417638"/>
            <a:ext cx="2729535" cy="4980849"/>
          </a:xfrm>
          <a:prstGeom prst="rect">
            <a:avLst/>
          </a:prstGeom>
        </p:spPr>
      </p:pic>
      <p:sp>
        <p:nvSpPr>
          <p:cNvPr id="6" name="TextBox 5">
            <a:extLst>
              <a:ext uri="{FF2B5EF4-FFF2-40B4-BE49-F238E27FC236}">
                <a16:creationId xmlns:a16="http://schemas.microsoft.com/office/drawing/2014/main" id="{6394B318-E0AB-467F-A199-DA67B21FCC0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1451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Equations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714268" y="1659285"/>
            <a:ext cx="3674852" cy="4524315"/>
          </a:xfrm>
          <a:prstGeom prst="rect">
            <a:avLst/>
          </a:prstGeom>
          <a:noFill/>
        </p:spPr>
        <p:txBody>
          <a:bodyPr wrap="square" rtlCol="0">
            <a:spAutoFit/>
          </a:bodyPr>
          <a:lstStyle/>
          <a:p>
            <a:r>
              <a:rPr lang="en-GB" sz="3200" dirty="0">
                <a:cs typeface="Courier New" panose="02070309020205020404" pitchFamily="49" charset="0"/>
              </a:rPr>
              <a:t>Of course,</a:t>
            </a:r>
          </a:p>
          <a:p>
            <a:br>
              <a:rPr lang="en-GB" sz="3200" dirty="0">
                <a:cs typeface="Courier New" panose="02070309020205020404" pitchFamily="49" charset="0"/>
              </a:rPr>
            </a:br>
            <a:r>
              <a:rPr lang="en-GB" sz="3200" dirty="0">
                <a:solidFill>
                  <a:schemeClr val="tx2">
                    <a:lumMod val="50000"/>
                    <a:lumOff val="50000"/>
                  </a:schemeClr>
                </a:solidFill>
                <a:cs typeface="Courier New" panose="02070309020205020404" pitchFamily="49" charset="0"/>
              </a:rPr>
              <a:t>\begin</a:t>
            </a:r>
            <a:r>
              <a:rPr lang="en-GB" sz="3200" dirty="0">
                <a:cs typeface="Courier New" panose="02070309020205020404" pitchFamily="49" charset="0"/>
              </a:rPr>
              <a:t>{equation}</a:t>
            </a:r>
          </a:p>
          <a:p>
            <a:r>
              <a:rPr lang="en-GB" sz="3200" dirty="0">
                <a:cs typeface="Courier New" panose="02070309020205020404" pitchFamily="49" charset="0"/>
              </a:rPr>
              <a:t>x + y = 7 </a:t>
            </a:r>
            <a:r>
              <a:rPr lang="en-GB" sz="3200" dirty="0">
                <a:solidFill>
                  <a:schemeClr val="accent1">
                    <a:lumMod val="60000"/>
                    <a:lumOff val="40000"/>
                  </a:schemeClr>
                </a:solidFill>
                <a:cs typeface="Courier New" panose="02070309020205020404" pitchFamily="49" charset="0"/>
              </a:rPr>
              <a:t>\alpha</a:t>
            </a:r>
            <a:r>
              <a:rPr lang="en-GB" sz="3200" dirty="0">
                <a:cs typeface="Courier New" panose="02070309020205020404" pitchFamily="49" charset="0"/>
              </a:rPr>
              <a:t>,</a:t>
            </a:r>
          </a:p>
          <a:p>
            <a:r>
              <a:rPr lang="en-GB" sz="3200" dirty="0">
                <a:solidFill>
                  <a:schemeClr val="tx2">
                    <a:lumMod val="50000"/>
                    <a:lumOff val="50000"/>
                  </a:schemeClr>
                </a:solidFill>
                <a:cs typeface="Courier New" panose="02070309020205020404" pitchFamily="49" charset="0"/>
              </a:rPr>
              <a:t>\end</a:t>
            </a:r>
            <a:r>
              <a:rPr lang="en-GB" sz="3200" dirty="0">
                <a:cs typeface="Courier New" panose="02070309020205020404" pitchFamily="49" charset="0"/>
              </a:rPr>
              <a:t>{equation}</a:t>
            </a:r>
          </a:p>
          <a:p>
            <a:endParaRPr lang="en-GB" sz="3200" dirty="0">
              <a:cs typeface="Courier New" panose="02070309020205020404" pitchFamily="49" charset="0"/>
            </a:endParaRPr>
          </a:p>
          <a:p>
            <a:r>
              <a:rPr lang="en-GB" sz="3200" dirty="0">
                <a:cs typeface="Courier New" panose="02070309020205020404" pitchFamily="49" charset="0"/>
              </a:rPr>
              <a:t>should be obviou</a:t>
            </a:r>
            <a:r>
              <a:rPr lang="en-GB" sz="3200" dirty="0"/>
              <a:t>s, where </a:t>
            </a:r>
            <a:r>
              <a:rPr lang="en-GB" sz="3200" dirty="0">
                <a:solidFill>
                  <a:schemeClr val="accent3">
                    <a:lumMod val="60000"/>
                    <a:lumOff val="40000"/>
                  </a:schemeClr>
                </a:solidFill>
              </a:rPr>
              <a:t>$</a:t>
            </a:r>
            <a:r>
              <a:rPr lang="en-GB" sz="3200" dirty="0">
                <a:solidFill>
                  <a:schemeClr val="accent1">
                    <a:lumMod val="60000"/>
                    <a:lumOff val="40000"/>
                  </a:schemeClr>
                </a:solidFill>
              </a:rPr>
              <a:t>\alpha</a:t>
            </a:r>
            <a:r>
              <a:rPr lang="en-GB" sz="3200" dirty="0">
                <a:solidFill>
                  <a:schemeClr val="accent3">
                    <a:lumMod val="60000"/>
                    <a:lumOff val="40000"/>
                  </a:schemeClr>
                </a:solidFill>
              </a:rPr>
              <a:t>$</a:t>
            </a:r>
            <a:r>
              <a:rPr lang="en-GB" sz="3200" dirty="0"/>
              <a:t> is defined as</a:t>
            </a:r>
            <a:endParaRPr lang="en-GB" sz="3200" dirty="0">
              <a:cs typeface="Courier New" panose="02070309020205020404" pitchFamily="49" charset="0"/>
            </a:endParaRPr>
          </a:p>
        </p:txBody>
      </p:sp>
      <p:pic>
        <p:nvPicPr>
          <p:cNvPr id="10" name="Picture 9">
            <a:extLst>
              <a:ext uri="{FF2B5EF4-FFF2-40B4-BE49-F238E27FC236}">
                <a16:creationId xmlns:a16="http://schemas.microsoft.com/office/drawing/2014/main" id="{FFB8E726-4E63-43F4-9FFB-35E9FCEED992}"/>
              </a:ext>
            </a:extLst>
          </p:cNvPr>
          <p:cNvPicPr>
            <a:picLocks noChangeAspect="1"/>
          </p:cNvPicPr>
          <p:nvPr/>
        </p:nvPicPr>
        <p:blipFill>
          <a:blip r:embed="rId3"/>
          <a:stretch>
            <a:fillRect/>
          </a:stretch>
        </p:blipFill>
        <p:spPr>
          <a:xfrm>
            <a:off x="4754881" y="3361772"/>
            <a:ext cx="4024863" cy="1119340"/>
          </a:xfrm>
          <a:prstGeom prst="rect">
            <a:avLst/>
          </a:prstGeom>
        </p:spPr>
      </p:pic>
    </p:spTree>
    <p:extLst>
      <p:ext uri="{BB962C8B-B14F-4D97-AF65-F5344CB8AC3E}">
        <p14:creationId xmlns:p14="http://schemas.microsoft.com/office/powerpoint/2010/main" val="26312038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Mathmode</a:t>
            </a:r>
            <a:r>
              <a:rPr lang="en-GB" sz="4000" dirty="0"/>
              <a:t>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13114" y="1667845"/>
            <a:ext cx="4358886" cy="5632311"/>
          </a:xfrm>
          <a:prstGeom prst="rect">
            <a:avLst/>
          </a:prstGeom>
          <a:noFill/>
        </p:spPr>
        <p:txBody>
          <a:bodyPr wrap="square" rtlCol="0">
            <a:spAutoFit/>
          </a:bodyPr>
          <a:lstStyle/>
          <a:p>
            <a:r>
              <a:rPr lang="en-GB" sz="3000" dirty="0">
                <a:solidFill>
                  <a:schemeClr val="accent3">
                    <a:lumMod val="60000"/>
                    <a:lumOff val="40000"/>
                  </a:schemeClr>
                </a:solidFill>
              </a:rPr>
              <a:t>$</a:t>
            </a:r>
            <a:r>
              <a:rPr lang="en-GB" sz="3000" dirty="0">
                <a:solidFill>
                  <a:schemeClr val="accent1">
                    <a:lumMod val="60000"/>
                    <a:lumOff val="40000"/>
                  </a:schemeClr>
                </a:solidFill>
              </a:rPr>
              <a:t>\frac</a:t>
            </a:r>
            <a:r>
              <a:rPr lang="en-GB" sz="3000" dirty="0">
                <a:solidFill>
                  <a:schemeClr val="accent3">
                    <a:lumMod val="60000"/>
                    <a:lumOff val="40000"/>
                  </a:schemeClr>
                </a:solidFill>
              </a:rPr>
              <a:t>{ </a:t>
            </a:r>
            <a:r>
              <a:rPr lang="en-GB" sz="3000" dirty="0">
                <a:solidFill>
                  <a:schemeClr val="accent1">
                    <a:lumMod val="60000"/>
                    <a:lumOff val="40000"/>
                  </a:schemeClr>
                </a:solidFill>
              </a:rPr>
              <a:t>\Gamma </a:t>
            </a:r>
            <a:r>
              <a:rPr lang="en-GB" sz="3000" dirty="0">
                <a:solidFill>
                  <a:schemeClr val="accent3">
                    <a:lumMod val="60000"/>
                    <a:lumOff val="40000"/>
                  </a:schemeClr>
                </a:solidFill>
              </a:rPr>
              <a:t>}{ </a:t>
            </a:r>
            <a:r>
              <a:rPr lang="en-GB" sz="3000" dirty="0">
                <a:solidFill>
                  <a:schemeClr val="accent1">
                    <a:lumMod val="60000"/>
                    <a:lumOff val="40000"/>
                  </a:schemeClr>
                </a:solidFill>
              </a:rPr>
              <a:t>\sqrt</a:t>
            </a:r>
            <a:r>
              <a:rPr lang="en-GB" sz="3000" dirty="0">
                <a:solidFill>
                  <a:schemeClr val="accent3">
                    <a:lumMod val="60000"/>
                    <a:lumOff val="40000"/>
                  </a:schemeClr>
                </a:solidFill>
              </a:rPr>
              <a:t>{</a:t>
            </a:r>
            <a:r>
              <a:rPr lang="en-GB" sz="3000" dirty="0">
                <a:solidFill>
                  <a:schemeClr val="accent1">
                    <a:lumMod val="60000"/>
                    <a:lumOff val="40000"/>
                  </a:schemeClr>
                </a:solidFill>
              </a:rPr>
              <a:t>\gamma</a:t>
            </a:r>
            <a:r>
              <a:rPr lang="en-GB" sz="3000" dirty="0">
                <a:solidFill>
                  <a:schemeClr val="accent3">
                    <a:lumMod val="60000"/>
                    <a:lumOff val="40000"/>
                  </a:schemeClr>
                </a:solidFill>
              </a:rPr>
              <a:t>} }$</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\int</a:t>
            </a:r>
            <a:r>
              <a:rPr lang="en-GB" sz="3000" dirty="0">
                <a:solidFill>
                  <a:schemeClr val="accent3">
                    <a:lumMod val="60000"/>
                    <a:lumOff val="40000"/>
                  </a:schemeClr>
                </a:solidFill>
              </a:rPr>
              <a:t>_{0}^{</a:t>
            </a:r>
            <a:r>
              <a:rPr lang="en-GB" sz="3000" dirty="0">
                <a:solidFill>
                  <a:schemeClr val="accent1">
                    <a:lumMod val="60000"/>
                    <a:lumOff val="40000"/>
                  </a:schemeClr>
                </a:solidFill>
              </a:rPr>
              <a:t>\pi</a:t>
            </a:r>
            <a:r>
              <a:rPr lang="en-GB" sz="3000" dirty="0">
                <a:solidFill>
                  <a:schemeClr val="accent3">
                    <a:lumMod val="60000"/>
                    <a:lumOff val="40000"/>
                  </a:schemeClr>
                </a:solidFill>
              </a:rPr>
              <a:t>} </a:t>
            </a:r>
            <a:r>
              <a:rPr lang="en-GB" sz="3000" dirty="0">
                <a:solidFill>
                  <a:schemeClr val="accent1">
                    <a:lumMod val="60000"/>
                    <a:lumOff val="40000"/>
                  </a:schemeClr>
                </a:solidFill>
              </a:rPr>
              <a:t>\</a:t>
            </a:r>
            <a:r>
              <a:rPr lang="en-GB" sz="3000" dirty="0" err="1">
                <a:solidFill>
                  <a:schemeClr val="accent1">
                    <a:lumMod val="60000"/>
                    <a:lumOff val="40000"/>
                  </a:schemeClr>
                </a:solidFill>
              </a:rPr>
              <a:t>textrm</a:t>
            </a:r>
            <a:r>
              <a:rPr lang="en-GB" sz="3000" dirty="0">
                <a:solidFill>
                  <a:schemeClr val="accent3">
                    <a:lumMod val="60000"/>
                    <a:lumOff val="40000"/>
                  </a:schemeClr>
                </a:solidFill>
              </a:rPr>
              <a:t>{d}x </a:t>
            </a:r>
            <a:r>
              <a:rPr lang="en-GB" sz="3000" dirty="0">
                <a:solidFill>
                  <a:schemeClr val="accent1">
                    <a:lumMod val="60000"/>
                    <a:lumOff val="40000"/>
                  </a:schemeClr>
                </a:solidFill>
              </a:rPr>
              <a:t>\sin </a:t>
            </a:r>
            <a:r>
              <a:rPr lang="en-GB" sz="3000" dirty="0">
                <a:solidFill>
                  <a:schemeClr val="accent3">
                    <a:lumMod val="60000"/>
                    <a:lumOff val="40000"/>
                  </a:schemeClr>
                </a:solidFill>
              </a:rPr>
              <a:t>x$</a:t>
            </a:r>
          </a:p>
          <a:p>
            <a:endParaRPr lang="en-GB" sz="3000" dirty="0"/>
          </a:p>
          <a:p>
            <a:r>
              <a:rPr lang="en-GB" sz="3000" dirty="0">
                <a:solidFill>
                  <a:schemeClr val="accent3">
                    <a:lumMod val="60000"/>
                    <a:lumOff val="40000"/>
                  </a:schemeClr>
                </a:solidFill>
              </a:rPr>
              <a:t>$</a:t>
            </a:r>
            <a:r>
              <a:rPr lang="en-GB" sz="3000" dirty="0">
                <a:solidFill>
                  <a:schemeClr val="accent1">
                    <a:lumMod val="60000"/>
                    <a:lumOff val="40000"/>
                  </a:schemeClr>
                </a:solidFill>
              </a:rPr>
              <a:t>\</a:t>
            </a:r>
            <a:r>
              <a:rPr lang="en-GB" sz="3000" dirty="0" err="1">
                <a:solidFill>
                  <a:schemeClr val="accent1">
                    <a:lumMod val="60000"/>
                    <a:lumOff val="40000"/>
                  </a:schemeClr>
                </a:solidFill>
              </a:rPr>
              <a:t>lim</a:t>
            </a:r>
            <a:r>
              <a:rPr lang="en-GB" sz="3000" dirty="0">
                <a:solidFill>
                  <a:schemeClr val="accent3">
                    <a:lumMod val="60000"/>
                    <a:lumOff val="40000"/>
                  </a:schemeClr>
                </a:solidFill>
              </a:rPr>
              <a:t>_{x </a:t>
            </a:r>
            <a:r>
              <a:rPr lang="en-GB" sz="3000" dirty="0">
                <a:solidFill>
                  <a:schemeClr val="accent1">
                    <a:lumMod val="60000"/>
                    <a:lumOff val="40000"/>
                  </a:schemeClr>
                </a:solidFill>
              </a:rPr>
              <a:t>\to \</a:t>
            </a:r>
            <a:r>
              <a:rPr lang="en-GB" sz="3000" dirty="0" err="1">
                <a:solidFill>
                  <a:schemeClr val="accent1">
                    <a:lumMod val="60000"/>
                    <a:lumOff val="40000"/>
                  </a:schemeClr>
                </a:solidFill>
              </a:rPr>
              <a:t>infty</a:t>
            </a:r>
            <a:r>
              <a:rPr lang="en-GB" sz="3000" dirty="0">
                <a:solidFill>
                  <a:schemeClr val="accent3">
                    <a:lumMod val="60000"/>
                    <a:lumOff val="40000"/>
                  </a:schemeClr>
                </a:solidFill>
              </a:rPr>
              <a:t>} </a:t>
            </a:r>
            <a:r>
              <a:rPr lang="en-GB" sz="3000" dirty="0">
                <a:solidFill>
                  <a:schemeClr val="accent1">
                    <a:lumMod val="60000"/>
                    <a:lumOff val="40000"/>
                  </a:schemeClr>
                </a:solidFill>
              </a:rPr>
              <a:t>\log </a:t>
            </a:r>
            <a:r>
              <a:rPr lang="en-GB" sz="3000" dirty="0">
                <a:solidFill>
                  <a:schemeClr val="accent3">
                    <a:lumMod val="60000"/>
                    <a:lumOff val="40000"/>
                  </a:schemeClr>
                </a:solidFill>
              </a:rPr>
              <a:t>x$</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\sum\limits</a:t>
            </a:r>
            <a:r>
              <a:rPr lang="en-GB" sz="3000" dirty="0">
                <a:solidFill>
                  <a:schemeClr val="accent3">
                    <a:lumMod val="60000"/>
                    <a:lumOff val="40000"/>
                  </a:schemeClr>
                </a:solidFill>
              </a:rPr>
              <a:t>_{n=0}^{N}  n^{2}$</a:t>
            </a:r>
          </a:p>
          <a:p>
            <a:endParaRPr lang="en-GB" sz="3000" dirty="0">
              <a:solidFill>
                <a:schemeClr val="tx2">
                  <a:lumMod val="50000"/>
                  <a:lumOff val="50000"/>
                </a:schemeClr>
              </a:solidFill>
            </a:endParaRPr>
          </a:p>
          <a:p>
            <a:endParaRPr lang="en-GB" sz="3000" dirty="0"/>
          </a:p>
        </p:txBody>
      </p:sp>
      <p:pic>
        <p:nvPicPr>
          <p:cNvPr id="19" name="Picture 18">
            <a:extLst>
              <a:ext uri="{FF2B5EF4-FFF2-40B4-BE49-F238E27FC236}">
                <a16:creationId xmlns:a16="http://schemas.microsoft.com/office/drawing/2014/main" id="{7860C672-AD24-47B4-ABC4-6D30DAEA0325}"/>
              </a:ext>
            </a:extLst>
          </p:cNvPr>
          <p:cNvPicPr>
            <a:picLocks noChangeAspect="1"/>
          </p:cNvPicPr>
          <p:nvPr/>
        </p:nvPicPr>
        <p:blipFill>
          <a:blip r:embed="rId3"/>
          <a:stretch>
            <a:fillRect/>
          </a:stretch>
        </p:blipFill>
        <p:spPr>
          <a:xfrm>
            <a:off x="5060410" y="1500171"/>
            <a:ext cx="3123456" cy="4911741"/>
          </a:xfrm>
          <a:prstGeom prst="rect">
            <a:avLst/>
          </a:prstGeom>
        </p:spPr>
      </p:pic>
      <p:sp>
        <p:nvSpPr>
          <p:cNvPr id="6" name="TextBox 5">
            <a:extLst>
              <a:ext uri="{FF2B5EF4-FFF2-40B4-BE49-F238E27FC236}">
                <a16:creationId xmlns:a16="http://schemas.microsoft.com/office/drawing/2014/main" id="{EF393639-B77A-490D-B525-062F1E8FEB6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98042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Special Characters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1091645" y="1847620"/>
            <a:ext cx="3265202" cy="3477875"/>
          </a:xfrm>
          <a:prstGeom prst="rect">
            <a:avLst/>
          </a:prstGeom>
          <a:noFill/>
        </p:spPr>
        <p:txBody>
          <a:bodyPr wrap="square" rtlCol="0">
            <a:spAutoFit/>
          </a:bodyPr>
          <a:lstStyle/>
          <a:p>
            <a:r>
              <a:rPr lang="en-GB" sz="3000" dirty="0">
                <a:solidFill>
                  <a:schemeClr val="tx2">
                    <a:lumMod val="50000"/>
                    <a:lumOff val="50000"/>
                  </a:schemeClr>
                </a:solidFill>
              </a:rPr>
              <a:t>\$ </a:t>
            </a:r>
            <a:r>
              <a:rPr lang="en-GB" sz="3000" dirty="0">
                <a:solidFill>
                  <a:schemeClr val="accent3">
                    <a:lumMod val="60000"/>
                    <a:lumOff val="40000"/>
                  </a:schemeClr>
                </a:solidFill>
              </a:rPr>
              <a:t>   </a:t>
            </a:r>
            <a:r>
              <a:rPr lang="en-GB" sz="3000" dirty="0">
                <a:solidFill>
                  <a:schemeClr val="tx2">
                    <a:lumMod val="50000"/>
                    <a:lumOff val="50000"/>
                  </a:schemeClr>
                </a:solidFill>
              </a:rPr>
              <a:t>\&amp;    \% \</a:t>
            </a:r>
            <a:r>
              <a:rPr lang="en-GB" sz="3000" dirty="0" err="1">
                <a:solidFill>
                  <a:schemeClr val="tx2">
                    <a:lumMod val="50000"/>
                    <a:lumOff val="50000"/>
                  </a:schemeClr>
                </a:solidFill>
              </a:rPr>
              <a:t>textgreater</a:t>
            </a:r>
            <a:r>
              <a:rPr lang="en-GB" sz="3000" dirty="0">
                <a:solidFill>
                  <a:schemeClr val="tx2">
                    <a:lumMod val="50000"/>
                    <a:lumOff val="50000"/>
                  </a:schemeClr>
                </a:solidFill>
              </a:rPr>
              <a:t> </a:t>
            </a:r>
          </a:p>
          <a:p>
            <a:r>
              <a:rPr lang="en-GB" sz="3200" dirty="0">
                <a:solidFill>
                  <a:schemeClr val="tx2">
                    <a:lumMod val="50000"/>
                    <a:lumOff val="50000"/>
                  </a:schemeClr>
                </a:solidFill>
              </a:rPr>
              <a:t>\</a:t>
            </a:r>
            <a:r>
              <a:rPr lang="en-GB" sz="3200" dirty="0" err="1">
                <a:solidFill>
                  <a:schemeClr val="tx2">
                    <a:lumMod val="50000"/>
                    <a:lumOff val="50000"/>
                  </a:schemeClr>
                </a:solidFill>
              </a:rPr>
              <a:t>textbackslash</a:t>
            </a:r>
            <a:br>
              <a:rPr lang="en-GB" sz="3200" dirty="0">
                <a:solidFill>
                  <a:schemeClr val="accent3">
                    <a:lumMod val="60000"/>
                    <a:lumOff val="40000"/>
                  </a:schemeClr>
                </a:solidFill>
              </a:rPr>
            </a:br>
            <a:r>
              <a:rPr lang="en-GB" sz="3200" dirty="0">
                <a:solidFill>
                  <a:schemeClr val="accent1">
                    <a:lumMod val="60000"/>
                    <a:lumOff val="40000"/>
                  </a:schemeClr>
                </a:solidFill>
              </a:rPr>
              <a:t>\`</a:t>
            </a:r>
            <a:r>
              <a:rPr lang="en-GB" sz="3200" dirty="0">
                <a:solidFill>
                  <a:schemeClr val="accent3">
                    <a:lumMod val="60000"/>
                    <a:lumOff val="40000"/>
                  </a:schemeClr>
                </a:solidFill>
              </a:rPr>
              <a:t>{e} </a:t>
            </a:r>
            <a:r>
              <a:rPr lang="en-GB" sz="3200" dirty="0">
                <a:solidFill>
                  <a:schemeClr val="accent1">
                    <a:lumMod val="60000"/>
                    <a:lumOff val="40000"/>
                  </a:schemeClr>
                </a:solidFill>
              </a:rPr>
              <a:t>\’</a:t>
            </a:r>
            <a:r>
              <a:rPr lang="en-GB" sz="3200" dirty="0">
                <a:solidFill>
                  <a:schemeClr val="accent3">
                    <a:lumMod val="60000"/>
                    <a:lumOff val="40000"/>
                  </a:schemeClr>
                </a:solidFill>
              </a:rPr>
              <a:t>{a} </a:t>
            </a:r>
            <a:r>
              <a:rPr lang="en-GB" sz="3200" dirty="0">
                <a:solidFill>
                  <a:schemeClr val="accent1">
                    <a:lumMod val="60000"/>
                    <a:lumOff val="40000"/>
                  </a:schemeClr>
                </a:solidFill>
              </a:rPr>
              <a:t>\"</a:t>
            </a:r>
            <a:r>
              <a:rPr lang="en-GB" sz="3200" dirty="0">
                <a:solidFill>
                  <a:schemeClr val="accent3">
                    <a:lumMod val="60000"/>
                    <a:lumOff val="40000"/>
                  </a:schemeClr>
                </a:solidFill>
              </a:rPr>
              <a:t>{o}</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vec</a:t>
            </a:r>
            <a:r>
              <a:rPr lang="en-GB" sz="3200" dirty="0">
                <a:solidFill>
                  <a:schemeClr val="accent3">
                    <a:lumMod val="60000"/>
                    <a:lumOff val="40000"/>
                  </a:schemeClr>
                </a:solidFill>
              </a:rPr>
              <a:t>{v}$</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widetilde</a:t>
            </a:r>
            <a:r>
              <a:rPr lang="en-GB" sz="3200" dirty="0">
                <a:solidFill>
                  <a:schemeClr val="accent3">
                    <a:lumMod val="60000"/>
                    <a:lumOff val="40000"/>
                  </a:schemeClr>
                </a:solidFill>
              </a:rPr>
              <a:t>{</a:t>
            </a:r>
            <a:r>
              <a:rPr lang="en-GB" sz="3200" dirty="0" err="1">
                <a:solidFill>
                  <a:schemeClr val="accent3">
                    <a:lumMod val="60000"/>
                    <a:lumOff val="40000"/>
                  </a:schemeClr>
                </a:solidFill>
              </a:rPr>
              <a:t>oo</a:t>
            </a:r>
            <a:r>
              <a:rPr lang="en-GB" sz="3200" dirty="0">
                <a:solidFill>
                  <a:schemeClr val="accent3">
                    <a:lumMod val="60000"/>
                    <a:lumOff val="40000"/>
                  </a:schemeClr>
                </a:solidFill>
              </a:rPr>
              <a:t>}$</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widehat</a:t>
            </a:r>
            <a:r>
              <a:rPr lang="en-GB" sz="3200" dirty="0">
                <a:solidFill>
                  <a:schemeClr val="accent3">
                    <a:lumMod val="60000"/>
                    <a:lumOff val="40000"/>
                  </a:schemeClr>
                </a:solidFill>
              </a:rPr>
              <a:t>{</a:t>
            </a:r>
            <a:r>
              <a:rPr lang="en-GB" sz="3200" dirty="0" err="1">
                <a:solidFill>
                  <a:schemeClr val="accent3">
                    <a:lumMod val="60000"/>
                    <a:lumOff val="40000"/>
                  </a:schemeClr>
                </a:solidFill>
              </a:rPr>
              <a:t>abc</a:t>
            </a:r>
            <a:r>
              <a:rPr lang="en-GB" sz="3200" dirty="0">
                <a:solidFill>
                  <a:schemeClr val="accent3">
                    <a:lumMod val="60000"/>
                    <a:lumOff val="40000"/>
                  </a:schemeClr>
                </a:solidFill>
              </a:rPr>
              <a:t>}$</a:t>
            </a:r>
            <a:r>
              <a:rPr lang="en-GB" sz="3000" dirty="0">
                <a:solidFill>
                  <a:schemeClr val="accent3">
                    <a:lumMod val="60000"/>
                    <a:lumOff val="40000"/>
                  </a:schemeClr>
                </a:solidFill>
              </a:rPr>
              <a:t> </a:t>
            </a:r>
          </a:p>
        </p:txBody>
      </p:sp>
      <p:pic>
        <p:nvPicPr>
          <p:cNvPr id="4" name="Picture 3">
            <a:extLst>
              <a:ext uri="{FF2B5EF4-FFF2-40B4-BE49-F238E27FC236}">
                <a16:creationId xmlns:a16="http://schemas.microsoft.com/office/drawing/2014/main" id="{E93A3DBE-9488-429A-81FE-B753FE9AE2CE}"/>
              </a:ext>
            </a:extLst>
          </p:cNvPr>
          <p:cNvPicPr>
            <a:picLocks noChangeAspect="1"/>
          </p:cNvPicPr>
          <p:nvPr/>
        </p:nvPicPr>
        <p:blipFill>
          <a:blip r:embed="rId3"/>
          <a:stretch>
            <a:fillRect/>
          </a:stretch>
        </p:blipFill>
        <p:spPr>
          <a:xfrm>
            <a:off x="5180070" y="1847620"/>
            <a:ext cx="2872285" cy="3467759"/>
          </a:xfrm>
          <a:prstGeom prst="rect">
            <a:avLst/>
          </a:prstGeom>
        </p:spPr>
      </p:pic>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Figures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6697DCCF-93EB-41A8-8992-5C30E095C69B}"/>
              </a:ext>
            </a:extLst>
          </p:cNvPr>
          <p:cNvSpPr/>
          <p:nvPr/>
        </p:nvSpPr>
        <p:spPr>
          <a:xfrm>
            <a:off x="300446" y="2210662"/>
            <a:ext cx="3367912" cy="3939540"/>
          </a:xfrm>
          <a:prstGeom prst="rect">
            <a:avLst/>
          </a:prstGeom>
        </p:spPr>
        <p:txBody>
          <a:bodyPr wrap="square">
            <a:spAutoFit/>
          </a:bodyPr>
          <a:lstStyle/>
          <a:p>
            <a:r>
              <a:rPr lang="en-GB" sz="2500" dirty="0">
                <a:solidFill>
                  <a:schemeClr val="tx2">
                    <a:lumMod val="50000"/>
                    <a:lumOff val="50000"/>
                  </a:schemeClr>
                </a:solidFill>
              </a:rPr>
              <a:t>\begin</a:t>
            </a:r>
            <a:r>
              <a:rPr lang="en-GB" sz="2500" dirty="0"/>
              <a:t>{</a:t>
            </a:r>
            <a:r>
              <a:rPr lang="en-GB" sz="2500" dirty="0">
                <a:solidFill>
                  <a:schemeClr val="accent4">
                    <a:lumMod val="75000"/>
                  </a:schemeClr>
                </a:solidFill>
              </a:rPr>
              <a:t>figure</a:t>
            </a:r>
            <a:r>
              <a:rPr lang="en-GB" sz="2500" dirty="0"/>
              <a:t>}[t]</a:t>
            </a: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centering</a:t>
            </a:r>
            <a:endParaRPr lang="en-GB" sz="2500" dirty="0">
              <a:solidFill>
                <a:schemeClr val="tx2">
                  <a:lumMod val="50000"/>
                  <a:lumOff val="50000"/>
                </a:schemeClr>
              </a:solidFill>
            </a:endParaRP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includegraphics</a:t>
            </a:r>
            <a:r>
              <a:rPr lang="en-GB" sz="2500" dirty="0"/>
              <a:t>[width=10cm]{</a:t>
            </a:r>
            <a:r>
              <a:rPr lang="en-GB" sz="2500" dirty="0" err="1"/>
              <a:t>Cat_Box</a:t>
            </a:r>
            <a:r>
              <a:rPr lang="en-GB" sz="2500" dirty="0"/>
              <a:t>}</a:t>
            </a:r>
          </a:p>
          <a:p>
            <a:endParaRPr lang="en-GB" sz="2500" dirty="0">
              <a:solidFill>
                <a:schemeClr val="tx2">
                  <a:lumMod val="50000"/>
                  <a:lumOff val="50000"/>
                </a:schemeClr>
              </a:solidFill>
            </a:endParaRPr>
          </a:p>
          <a:p>
            <a:r>
              <a:rPr lang="en-GB" sz="2500" dirty="0">
                <a:solidFill>
                  <a:schemeClr val="tx2">
                    <a:lumMod val="50000"/>
                    <a:lumOff val="50000"/>
                  </a:schemeClr>
                </a:solidFill>
              </a:rPr>
              <a:t>\caption</a:t>
            </a:r>
            <a:r>
              <a:rPr lang="en-GB" sz="2500" dirty="0"/>
              <a:t>{Cats!}</a:t>
            </a:r>
          </a:p>
          <a:p>
            <a:endParaRPr lang="en-GB" sz="2500" dirty="0">
              <a:solidFill>
                <a:schemeClr val="tx2">
                  <a:lumMod val="50000"/>
                  <a:lumOff val="50000"/>
                </a:schemeClr>
              </a:solidFill>
            </a:endParaRPr>
          </a:p>
          <a:p>
            <a:r>
              <a:rPr lang="en-GB" sz="2500" dirty="0">
                <a:solidFill>
                  <a:schemeClr val="tx2">
                    <a:lumMod val="50000"/>
                    <a:lumOff val="50000"/>
                  </a:schemeClr>
                </a:solidFill>
              </a:rPr>
              <a:t>\end</a:t>
            </a:r>
            <a:r>
              <a:rPr lang="en-GB" sz="2500" dirty="0"/>
              <a:t>{</a:t>
            </a:r>
            <a:r>
              <a:rPr lang="en-GB" sz="2500" dirty="0">
                <a:solidFill>
                  <a:schemeClr val="accent4">
                    <a:lumMod val="75000"/>
                  </a:schemeClr>
                </a:solidFill>
              </a:rPr>
              <a:t>figure</a:t>
            </a:r>
            <a:r>
              <a:rPr lang="en-GB" sz="2500" dirty="0"/>
              <a:t>}</a:t>
            </a:r>
          </a:p>
        </p:txBody>
      </p:sp>
      <p:pic>
        <p:nvPicPr>
          <p:cNvPr id="8" name="Picture 7">
            <a:extLst>
              <a:ext uri="{FF2B5EF4-FFF2-40B4-BE49-F238E27FC236}">
                <a16:creationId xmlns:a16="http://schemas.microsoft.com/office/drawing/2014/main" id="{19C8688E-6465-4D4C-8894-9B699849AFA4}"/>
              </a:ext>
            </a:extLst>
          </p:cNvPr>
          <p:cNvPicPr>
            <a:picLocks noChangeAspect="1"/>
          </p:cNvPicPr>
          <p:nvPr/>
        </p:nvPicPr>
        <p:blipFill>
          <a:blip r:embed="rId3"/>
          <a:stretch>
            <a:fillRect/>
          </a:stretch>
        </p:blipFill>
        <p:spPr>
          <a:xfrm>
            <a:off x="4749023" y="2670503"/>
            <a:ext cx="4072126" cy="2934232"/>
          </a:xfrm>
          <a:prstGeom prst="rect">
            <a:avLst/>
          </a:prstGeom>
        </p:spPr>
      </p:pic>
      <p:sp>
        <p:nvSpPr>
          <p:cNvPr id="6" name="TextBox 5">
            <a:extLst>
              <a:ext uri="{FF2B5EF4-FFF2-40B4-BE49-F238E27FC236}">
                <a16:creationId xmlns:a16="http://schemas.microsoft.com/office/drawing/2014/main" id="{BB3F9459-7FD5-4213-847F-6F8B87AD2C7B}"/>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9091341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03BDC0A6-3D59-4E9B-AC76-89681080B7D9}"/>
              </a:ext>
            </a:extLst>
          </p:cNvPr>
          <p:cNvSpPr/>
          <p:nvPr/>
        </p:nvSpPr>
        <p:spPr>
          <a:xfrm>
            <a:off x="457200" y="1844063"/>
            <a:ext cx="3899643" cy="4154984"/>
          </a:xfrm>
          <a:prstGeom prst="rect">
            <a:avLst/>
          </a:prstGeom>
        </p:spPr>
        <p:txBody>
          <a:bodyPr wrap="square">
            <a:spAutoFit/>
          </a:bodyPr>
          <a:lstStyle/>
          <a:p>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table</a:t>
            </a:r>
            <a:r>
              <a:rPr lang="en-GB" sz="2400" dirty="0"/>
              <a:t>}[h]</a:t>
            </a:r>
          </a:p>
          <a:p>
            <a:r>
              <a:rPr lang="en-GB" sz="2400" dirty="0">
                <a:solidFill>
                  <a:schemeClr val="tx2">
                    <a:lumMod val="50000"/>
                    <a:lumOff val="50000"/>
                  </a:schemeClr>
                </a:solidFill>
              </a:rPr>
              <a:t>  \</a:t>
            </a:r>
            <a:r>
              <a:rPr lang="en-GB" sz="2400" dirty="0" err="1">
                <a:solidFill>
                  <a:schemeClr val="tx2">
                    <a:lumMod val="50000"/>
                    <a:lumOff val="50000"/>
                  </a:schemeClr>
                </a:solidFill>
              </a:rPr>
              <a:t>centering</a:t>
            </a:r>
            <a:r>
              <a:rPr lang="en-GB" sz="2400" dirty="0">
                <a:solidFill>
                  <a:schemeClr val="tx2">
                    <a:lumMod val="50000"/>
                    <a:lumOff val="50000"/>
                  </a:schemeClr>
                </a:solidFill>
              </a:rPr>
              <a:t>  </a:t>
            </a:r>
          </a:p>
          <a:p>
            <a:r>
              <a:rPr lang="en-GB" sz="2400" dirty="0">
                <a:solidFill>
                  <a:schemeClr val="tx2">
                    <a:lumMod val="50000"/>
                    <a:lumOff val="50000"/>
                  </a:schemeClr>
                </a:solidFill>
              </a:rPr>
              <a:t>  \begin</a:t>
            </a:r>
            <a:r>
              <a:rPr lang="en-GB" sz="2400" dirty="0"/>
              <a:t>{</a:t>
            </a:r>
            <a:r>
              <a:rPr lang="en-GB" sz="2400" dirty="0">
                <a:solidFill>
                  <a:schemeClr val="accent4">
                    <a:lumMod val="75000"/>
                  </a:schemeClr>
                </a:solidFill>
              </a:rPr>
              <a:t>tabular</a:t>
            </a:r>
            <a:r>
              <a:rPr lang="en-GB" sz="2400" dirty="0"/>
              <a:t>}{ l |  c  r }</a:t>
            </a:r>
          </a:p>
          <a:p>
            <a:r>
              <a:rPr lang="en-GB" sz="2400" dirty="0"/>
              <a:t>      	&amp; Column A	&amp; B</a:t>
            </a:r>
            <a:r>
              <a:rPr lang="en-GB" sz="2400" dirty="0">
                <a:solidFill>
                  <a:schemeClr val="accent1">
                    <a:lumMod val="60000"/>
                    <a:lumOff val="40000"/>
                  </a:schemeClr>
                </a:solidFill>
              </a:rPr>
              <a:t>\\</a:t>
            </a:r>
            <a:r>
              <a:rPr lang="en-GB" sz="2400" dirty="0"/>
              <a:t>   </a:t>
            </a:r>
          </a:p>
          <a:p>
            <a:r>
              <a:rPr lang="en-GB" sz="2400" dirty="0"/>
              <a:t>    \</a:t>
            </a:r>
            <a:r>
              <a:rPr lang="en-GB" sz="2400" dirty="0" err="1"/>
              <a:t>hline</a:t>
            </a:r>
            <a:r>
              <a:rPr lang="en-GB" sz="2400" dirty="0"/>
              <a:t>    </a:t>
            </a:r>
          </a:p>
          <a:p>
            <a:r>
              <a:rPr lang="en-GB" sz="2400" dirty="0"/>
              <a:t>    Row 1	&amp; 	&amp; C </a:t>
            </a:r>
            <a:r>
              <a:rPr lang="en-GB" sz="2400" dirty="0">
                <a:solidFill>
                  <a:schemeClr val="accent1">
                    <a:lumMod val="60000"/>
                    <a:lumOff val="40000"/>
                  </a:schemeClr>
                </a:solidFill>
              </a:rPr>
              <a:t>\\ </a:t>
            </a:r>
          </a:p>
          <a:p>
            <a:r>
              <a:rPr lang="en-GB" sz="2400" dirty="0"/>
              <a:t>    2	&amp; D	&amp; Big cell</a:t>
            </a:r>
          </a:p>
          <a:p>
            <a:r>
              <a:rPr lang="en-GB" sz="2400" dirty="0">
                <a:solidFill>
                  <a:schemeClr val="accent5"/>
                </a:solidFill>
              </a:rPr>
              <a:t>  </a:t>
            </a: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tabular</a:t>
            </a:r>
            <a:r>
              <a:rPr lang="en-GB" sz="2400" dirty="0"/>
              <a:t>}</a:t>
            </a:r>
          </a:p>
          <a:p>
            <a:r>
              <a:rPr lang="en-GB" sz="2400" dirty="0"/>
              <a:t>  </a:t>
            </a:r>
            <a:r>
              <a:rPr lang="en-GB" sz="2400" dirty="0">
                <a:solidFill>
                  <a:schemeClr val="tx2">
                    <a:lumMod val="50000"/>
                    <a:lumOff val="50000"/>
                  </a:schemeClr>
                </a:solidFill>
              </a:rPr>
              <a:t>\caption</a:t>
            </a:r>
            <a:r>
              <a:rPr lang="en-GB" sz="2400" dirty="0"/>
              <a:t>{An arbitrary table}</a:t>
            </a:r>
          </a:p>
          <a:p>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table</a:t>
            </a:r>
            <a:r>
              <a:rPr lang="en-GB" sz="2400" dirty="0"/>
              <a:t>}</a:t>
            </a:r>
          </a:p>
        </p:txBody>
      </p:sp>
      <p:sp>
        <p:nvSpPr>
          <p:cNvPr id="6" name="TextBox 5">
            <a:extLst>
              <a:ext uri="{FF2B5EF4-FFF2-40B4-BE49-F238E27FC236}">
                <a16:creationId xmlns:a16="http://schemas.microsoft.com/office/drawing/2014/main" id="{6C21A305-CB6A-402B-9431-49E2CBF07E9D}"/>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68365574-040D-4652-9C6D-207C456D91F1}"/>
              </a:ext>
            </a:extLst>
          </p:cNvPr>
          <p:cNvPicPr>
            <a:picLocks noChangeAspect="1"/>
          </p:cNvPicPr>
          <p:nvPr/>
        </p:nvPicPr>
        <p:blipFill>
          <a:blip r:embed="rId3"/>
          <a:stretch>
            <a:fillRect/>
          </a:stretch>
        </p:blipFill>
        <p:spPr>
          <a:xfrm>
            <a:off x="4599355" y="2880359"/>
            <a:ext cx="4455308" cy="1903095"/>
          </a:xfrm>
          <a:prstGeom prst="rect">
            <a:avLst/>
          </a:prstGeom>
        </p:spPr>
      </p:pic>
    </p:spTree>
    <p:extLst>
      <p:ext uri="{BB962C8B-B14F-4D97-AF65-F5344CB8AC3E}">
        <p14:creationId xmlns:p14="http://schemas.microsoft.com/office/powerpoint/2010/main" val="16421175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Referencing</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8289A0AD-7253-40A3-8890-A209343EAF46}"/>
              </a:ext>
            </a:extLst>
          </p:cNvPr>
          <p:cNvSpPr/>
          <p:nvPr/>
        </p:nvSpPr>
        <p:spPr>
          <a:xfrm>
            <a:off x="457200" y="1844063"/>
            <a:ext cx="4190101" cy="4093428"/>
          </a:xfrm>
          <a:prstGeom prst="rect">
            <a:avLst/>
          </a:prstGeom>
        </p:spPr>
        <p:txBody>
          <a:bodyPr wrap="square">
            <a:spAutoFit/>
          </a:bodyPr>
          <a:lstStyle/>
          <a:p>
            <a:r>
              <a:rPr lang="en-GB" sz="2000" dirty="0">
                <a:solidFill>
                  <a:schemeClr val="tx2">
                    <a:lumMod val="50000"/>
                    <a:lumOff val="50000"/>
                  </a:schemeClr>
                </a:solidFill>
              </a:rPr>
              <a:t>\section</a:t>
            </a:r>
            <a:r>
              <a:rPr lang="en-GB" sz="2000" dirty="0"/>
              <a:t>{Referencing...}</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equation</a:t>
            </a:r>
            <a:r>
              <a:rPr lang="en-GB" sz="2000" dirty="0"/>
              <a:t>}</a:t>
            </a:r>
          </a:p>
          <a:p>
            <a:r>
              <a:rPr lang="en-GB" sz="2000" dirty="0" err="1"/>
              <a:t>x+y</a:t>
            </a:r>
            <a:r>
              <a:rPr lang="en-GB" sz="2000" dirty="0"/>
              <a:t>=7</a:t>
            </a:r>
            <a:r>
              <a:rPr lang="en-GB" sz="2000" dirty="0">
                <a:solidFill>
                  <a:schemeClr val="accent1">
                    <a:lumMod val="60000"/>
                    <a:lumOff val="40000"/>
                  </a:schemeClr>
                </a:solidFill>
              </a:rPr>
              <a:t>\alpha</a:t>
            </a:r>
          </a:p>
          <a:p>
            <a:r>
              <a:rPr lang="en-GB" sz="2000" dirty="0">
                <a:solidFill>
                  <a:schemeClr val="tx2">
                    <a:lumMod val="50000"/>
                    <a:lumOff val="50000"/>
                  </a:schemeClr>
                </a:solidFill>
              </a:rPr>
              <a:t>\label</a:t>
            </a:r>
            <a:r>
              <a:rPr lang="en-GB" sz="2000" dirty="0"/>
              <a:t>{</a:t>
            </a:r>
            <a:r>
              <a:rPr lang="en-GB" sz="2000" dirty="0">
                <a:solidFill>
                  <a:schemeClr val="accent4">
                    <a:lumMod val="75000"/>
                  </a:schemeClr>
                </a:solidFill>
              </a:rPr>
              <a:t>keyword1</a:t>
            </a:r>
            <a:r>
              <a:rPr lang="en-GB" sz="2000" dirty="0"/>
              <a:t>}</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equation</a:t>
            </a:r>
            <a:r>
              <a:rPr lang="en-GB" sz="2000" dirty="0"/>
              <a:t>}</a:t>
            </a:r>
            <a:br>
              <a:rPr lang="en-GB" sz="2000" dirty="0"/>
            </a:br>
            <a:br>
              <a:rPr lang="en-GB" sz="2000" dirty="0"/>
            </a:br>
            <a:r>
              <a:rPr lang="en-GB" sz="2000" dirty="0"/>
              <a:t>... see Section </a:t>
            </a:r>
            <a:r>
              <a:rPr lang="en-GB" sz="2000" dirty="0">
                <a:solidFill>
                  <a:schemeClr val="tx2">
                    <a:lumMod val="50000"/>
                    <a:lumOff val="50000"/>
                  </a:schemeClr>
                </a:solidFill>
              </a:rPr>
              <a:t>\ref</a:t>
            </a:r>
            <a:r>
              <a:rPr lang="en-GB" sz="2000" dirty="0"/>
              <a:t>{</a:t>
            </a:r>
            <a:r>
              <a:rPr lang="en-GB" sz="2000" dirty="0">
                <a:solidFill>
                  <a:schemeClr val="accent4">
                    <a:lumMod val="75000"/>
                  </a:schemeClr>
                </a:solidFill>
              </a:rPr>
              <a:t>sections</a:t>
            </a:r>
            <a:r>
              <a:rPr lang="en-GB" sz="2000" dirty="0"/>
              <a:t>}</a:t>
            </a:r>
          </a:p>
          <a:p>
            <a:br>
              <a:rPr lang="en-GB" sz="2000" dirty="0"/>
            </a:br>
            <a:endParaRPr lang="en-GB" sz="2000" dirty="0"/>
          </a:p>
          <a:p>
            <a:r>
              <a:rPr lang="en-GB" sz="2000" dirty="0">
                <a:solidFill>
                  <a:schemeClr val="tx2">
                    <a:lumMod val="50000"/>
                    <a:lumOff val="50000"/>
                  </a:schemeClr>
                </a:solidFill>
              </a:rPr>
              <a:t>\section</a:t>
            </a:r>
            <a:r>
              <a:rPr lang="en-GB" sz="2000" dirty="0"/>
              <a:t>{...Sections}</a:t>
            </a:r>
            <a:r>
              <a:rPr lang="en-GB" sz="2000" dirty="0">
                <a:solidFill>
                  <a:schemeClr val="tx2">
                    <a:lumMod val="50000"/>
                    <a:lumOff val="50000"/>
                  </a:schemeClr>
                </a:solidFill>
              </a:rPr>
              <a:t>\label</a:t>
            </a:r>
            <a:r>
              <a:rPr lang="en-GB" sz="2000" dirty="0"/>
              <a:t>{</a:t>
            </a:r>
            <a:r>
              <a:rPr lang="en-GB" sz="2000" dirty="0">
                <a:solidFill>
                  <a:schemeClr val="accent4">
                    <a:lumMod val="75000"/>
                  </a:schemeClr>
                </a:solidFill>
              </a:rPr>
              <a:t>sections</a:t>
            </a:r>
            <a:r>
              <a:rPr lang="en-GB" sz="2000" dirty="0"/>
              <a:t>}</a:t>
            </a:r>
          </a:p>
          <a:p>
            <a:endParaRPr lang="en-GB" sz="2000" dirty="0"/>
          </a:p>
          <a:p>
            <a:r>
              <a:rPr lang="en-GB" sz="2000" dirty="0"/>
              <a:t>...see </a:t>
            </a:r>
            <a:r>
              <a:rPr lang="en-GB" sz="2000" dirty="0">
                <a:solidFill>
                  <a:schemeClr val="tx2">
                    <a:lumMod val="50000"/>
                    <a:lumOff val="50000"/>
                  </a:schemeClr>
                </a:solidFill>
              </a:rPr>
              <a:t>\</a:t>
            </a:r>
            <a:r>
              <a:rPr lang="en-GB" sz="2000" dirty="0" err="1">
                <a:solidFill>
                  <a:schemeClr val="tx2">
                    <a:lumMod val="50000"/>
                    <a:lumOff val="50000"/>
                  </a:schemeClr>
                </a:solidFill>
              </a:rPr>
              <a:t>eqref</a:t>
            </a:r>
            <a:r>
              <a:rPr lang="en-GB" sz="2000" dirty="0"/>
              <a:t>{</a:t>
            </a:r>
            <a:r>
              <a:rPr lang="en-GB" sz="2000" dirty="0">
                <a:solidFill>
                  <a:schemeClr val="accent4">
                    <a:lumMod val="75000"/>
                  </a:schemeClr>
                </a:solidFill>
              </a:rPr>
              <a:t>keyword1</a:t>
            </a:r>
            <a:r>
              <a:rPr lang="en-GB" sz="2000" dirty="0"/>
              <a:t>}</a:t>
            </a:r>
          </a:p>
        </p:txBody>
      </p:sp>
      <p:sp>
        <p:nvSpPr>
          <p:cNvPr id="6" name="TextBox 5">
            <a:extLst>
              <a:ext uri="{FF2B5EF4-FFF2-40B4-BE49-F238E27FC236}">
                <a16:creationId xmlns:a16="http://schemas.microsoft.com/office/drawing/2014/main" id="{148088E0-FA71-469E-97F0-9EC955878AF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3" name="Picture 2">
            <a:extLst>
              <a:ext uri="{FF2B5EF4-FFF2-40B4-BE49-F238E27FC236}">
                <a16:creationId xmlns:a16="http://schemas.microsoft.com/office/drawing/2014/main" id="{89372AAC-BE38-4F5A-AC56-DBE110E0A753}"/>
              </a:ext>
            </a:extLst>
          </p:cNvPr>
          <p:cNvPicPr>
            <a:picLocks noChangeAspect="1"/>
          </p:cNvPicPr>
          <p:nvPr/>
        </p:nvPicPr>
        <p:blipFill>
          <a:blip r:embed="rId3"/>
          <a:stretch>
            <a:fillRect/>
          </a:stretch>
        </p:blipFill>
        <p:spPr>
          <a:xfrm>
            <a:off x="4756076" y="2628899"/>
            <a:ext cx="4006025" cy="2356485"/>
          </a:xfrm>
          <a:prstGeom prst="rect">
            <a:avLst/>
          </a:prstGeom>
        </p:spPr>
      </p:pic>
    </p:spTree>
    <p:extLst>
      <p:ext uri="{BB962C8B-B14F-4D97-AF65-F5344CB8AC3E}">
        <p14:creationId xmlns:p14="http://schemas.microsoft.com/office/powerpoint/2010/main" val="620016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69334"/>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not a Postgraduate Research student and didn’t book via Inkpath, your attendance will be marked on a separate database.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Many documents will have a large number of references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296440"/>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
        <p:nvSpPr>
          <p:cNvPr id="8" name="TextBox 7">
            <a:extLst>
              <a:ext uri="{FF2B5EF4-FFF2-40B4-BE49-F238E27FC236}">
                <a16:creationId xmlns:a16="http://schemas.microsoft.com/office/drawing/2014/main" id="{FD4DF245-9E47-4747-8785-FFADE20129C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LaTeX Errors</a:t>
            </a:r>
          </a:p>
        </p:txBody>
      </p:sp>
      <p:sp>
        <p:nvSpPr>
          <p:cNvPr id="5" name="TextBox 4">
            <a:extLst>
              <a:ext uri="{FF2B5EF4-FFF2-40B4-BE49-F238E27FC236}">
                <a16:creationId xmlns:a16="http://schemas.microsoft.com/office/drawing/2014/main" id="{2CF7A67F-61CE-4D51-AB4D-CA6809C1BE9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6" name="Picture 5">
            <a:extLst>
              <a:ext uri="{FF2B5EF4-FFF2-40B4-BE49-F238E27FC236}">
                <a16:creationId xmlns:a16="http://schemas.microsoft.com/office/drawing/2014/main" id="{051968E7-84D7-4249-BD64-6F2F28CA776E}"/>
              </a:ext>
            </a:extLst>
          </p:cNvPr>
          <p:cNvPicPr>
            <a:picLocks noChangeAspect="1"/>
          </p:cNvPicPr>
          <p:nvPr/>
        </p:nvPicPr>
        <p:blipFill>
          <a:blip r:embed="rId3"/>
          <a:stretch>
            <a:fillRect/>
          </a:stretch>
        </p:blipFill>
        <p:spPr>
          <a:xfrm>
            <a:off x="228600" y="1417638"/>
            <a:ext cx="8686800" cy="4253727"/>
          </a:xfrm>
          <a:prstGeom prst="rect">
            <a:avLst/>
          </a:prstGeom>
        </p:spPr>
      </p:pic>
    </p:spTree>
    <p:extLst>
      <p:ext uri="{BB962C8B-B14F-4D97-AF65-F5344CB8AC3E}">
        <p14:creationId xmlns:p14="http://schemas.microsoft.com/office/powerpoint/2010/main" val="31492950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Journal Submission</a:t>
            </a:r>
          </a:p>
        </p:txBody>
      </p:sp>
      <p:sp>
        <p:nvSpPr>
          <p:cNvPr id="3" name="TextBox 2"/>
          <p:cNvSpPr txBox="1"/>
          <p:nvPr/>
        </p:nvSpPr>
        <p:spPr>
          <a:xfrm>
            <a:off x="457200" y="1957138"/>
            <a:ext cx="4979248" cy="2400657"/>
          </a:xfrm>
          <a:prstGeom prst="rect">
            <a:avLst/>
          </a:prstGeom>
          <a:noFill/>
        </p:spPr>
        <p:txBody>
          <a:bodyPr wrap="none" rtlCol="0">
            <a:spAutoFit/>
          </a:bodyPr>
          <a:lstStyle/>
          <a:p>
            <a:pPr marL="457200" indent="-457200">
              <a:buFont typeface="Arial" panose="020B0604020202020204" pitchFamily="34" charset="0"/>
              <a:buChar char="•"/>
            </a:pPr>
            <a:r>
              <a:rPr lang="en-GB" sz="3000" dirty="0"/>
              <a:t>Journal </a:t>
            </a:r>
            <a:r>
              <a:rPr lang="en-GB" sz="3000" dirty="0" err="1"/>
              <a:t>documentclasses</a:t>
            </a:r>
            <a:endParaRPr lang="en-GB" sz="3000" dirty="0"/>
          </a:p>
          <a:p>
            <a:pPr marL="457200" indent="-457200">
              <a:buFont typeface="Arial" panose="020B0604020202020204" pitchFamily="34" charset="0"/>
              <a:buChar char="•"/>
            </a:pPr>
            <a:r>
              <a:rPr lang="en-GB" sz="3000" dirty="0"/>
              <a:t>Submit your source files</a:t>
            </a:r>
          </a:p>
          <a:p>
            <a:pPr marL="457200" indent="-457200">
              <a:buFont typeface="Arial" panose="020B0604020202020204" pitchFamily="34" charset="0"/>
              <a:buChar char="•"/>
            </a:pPr>
            <a:r>
              <a:rPr lang="en-GB" sz="3000" dirty="0"/>
              <a:t>Perfection not required</a:t>
            </a:r>
          </a:p>
          <a:p>
            <a:endParaRPr lang="en-GB" sz="3000" dirty="0"/>
          </a:p>
          <a:p>
            <a:endParaRPr lang="en-GB" sz="3000" dirty="0"/>
          </a:p>
        </p:txBody>
      </p:sp>
    </p:spTree>
    <p:extLst>
      <p:ext uri="{BB962C8B-B14F-4D97-AF65-F5344CB8AC3E}">
        <p14:creationId xmlns:p14="http://schemas.microsoft.com/office/powerpoint/2010/main" val="33146824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sp>
        <p:nvSpPr>
          <p:cNvPr id="3" name="TextBox 2"/>
          <p:cNvSpPr txBox="1"/>
          <p:nvPr/>
        </p:nvSpPr>
        <p:spPr>
          <a:xfrm>
            <a:off x="457200" y="1957138"/>
            <a:ext cx="3422732" cy="4247317"/>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3"/>
              </a:rPr>
              <a:t>Google</a:t>
            </a:r>
            <a:endParaRPr lang="en-GB" sz="3000" dirty="0"/>
          </a:p>
          <a:p>
            <a:pPr marL="457200" indent="-457200">
              <a:buFont typeface="Arial" panose="020B0604020202020204" pitchFamily="34" charset="0"/>
              <a:buChar char="•"/>
            </a:pPr>
            <a:r>
              <a:rPr lang="en-GB" sz="3000" dirty="0">
                <a:hlinkClick r:id="rId4"/>
              </a:rPr>
              <a:t>Stack Exchange</a:t>
            </a:r>
            <a:endParaRPr lang="en-GB" sz="3000" dirty="0"/>
          </a:p>
          <a:p>
            <a:pPr marL="457200" indent="-457200">
              <a:buFont typeface="Arial" panose="020B0604020202020204" pitchFamily="34" charset="0"/>
              <a:buChar char="•"/>
            </a:pPr>
            <a:r>
              <a:rPr lang="en-GB" sz="3000" dirty="0">
                <a:hlinkClick r:id="rId5"/>
              </a:rPr>
              <a:t>Overleaf</a:t>
            </a:r>
            <a:endParaRPr lang="en-GB" sz="3000" dirty="0"/>
          </a:p>
          <a:p>
            <a:pPr marL="457200" indent="-457200">
              <a:buFont typeface="Arial" panose="020B0604020202020204" pitchFamily="34" charset="0"/>
              <a:buChar char="•"/>
            </a:pPr>
            <a:r>
              <a:rPr lang="en-GB" sz="3000" dirty="0" err="1">
                <a:hlinkClick r:id="rId6"/>
              </a:rPr>
              <a:t>Wikibook</a:t>
            </a:r>
            <a:endParaRPr lang="en-GB" sz="3000" dirty="0"/>
          </a:p>
          <a:p>
            <a:pPr marL="457200" indent="-457200">
              <a:buFont typeface="Arial" panose="020B0604020202020204" pitchFamily="34" charset="0"/>
              <a:buChar char="•"/>
            </a:pPr>
            <a:r>
              <a:rPr lang="en-GB" sz="3000" dirty="0">
                <a:hlinkClick r:id="rId7"/>
              </a:rPr>
              <a:t>Table Maker</a:t>
            </a:r>
            <a:endParaRPr lang="en-GB" sz="3000" dirty="0"/>
          </a:p>
          <a:p>
            <a:pPr marL="457200" indent="-457200">
              <a:buFont typeface="Arial" panose="020B0604020202020204" pitchFamily="34" charset="0"/>
              <a:buChar char="•"/>
            </a:pPr>
            <a:r>
              <a:rPr lang="en-GB" sz="3000" dirty="0">
                <a:hlinkClick r:id="rId8"/>
              </a:rPr>
              <a:t>Equation Editor</a:t>
            </a:r>
            <a:endParaRPr lang="en-GB" sz="3000" dirty="0"/>
          </a:p>
          <a:p>
            <a:pPr marL="457200" indent="-457200">
              <a:buFont typeface="Arial" panose="020B0604020202020204" pitchFamily="34" charset="0"/>
              <a:buChar char="•"/>
            </a:pPr>
            <a:r>
              <a:rPr lang="en-GB" sz="3000" dirty="0">
                <a:hlinkClick r:id="rId9"/>
              </a:rPr>
              <a:t>Detexify</a:t>
            </a:r>
            <a:endParaRPr lang="en-GB" sz="3000" dirty="0"/>
          </a:p>
          <a:p>
            <a:endParaRPr lang="en-GB" sz="3000" dirty="0"/>
          </a:p>
          <a:p>
            <a:endParaRPr lang="en-GB" sz="3000" dirty="0"/>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4895582" y="2233493"/>
            <a:ext cx="4248418" cy="4624507"/>
          </a:xfrm>
          <a:prstGeom prst="rect">
            <a:avLst/>
          </a:prstGeom>
        </p:spPr>
      </p:pic>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3"/>
              </a:rPr>
              <a:t>tinyurl.com/rcds2021-22</a:t>
            </a:r>
            <a:endPar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a:extLst>
              <a:ext uri="{FF2B5EF4-FFF2-40B4-BE49-F238E27FC236}">
                <a16:creationId xmlns:a16="http://schemas.microsoft.com/office/drawing/2014/main" id="{CE966452-9D6D-4DD4-B211-ED0F4A850E6F}"/>
              </a:ext>
            </a:extLst>
          </p:cNvPr>
          <p:cNvSpPr>
            <a:spLocks noGrp="1"/>
          </p:cNvSpPr>
          <p:nvPr>
            <p:ph type="subTitle" idx="1"/>
          </p:nvPr>
        </p:nvSpPr>
        <p:spPr>
          <a:xfrm>
            <a:off x="401319" y="3386667"/>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20" y="472966"/>
            <a:ext cx="5778764" cy="961696"/>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dirty="0">
                <a:solidFill>
                  <a:schemeClr val="accent3"/>
                </a:solidFill>
              </a:rPr>
              <a:t>Expectations:  Covid-safe teaching environments</a:t>
            </a:r>
          </a:p>
        </p:txBody>
      </p:sp>
      <p:sp>
        <p:nvSpPr>
          <p:cNvPr id="5" name="Subtitle 2"/>
          <p:cNvSpPr>
            <a:spLocks noGrp="1"/>
          </p:cNvSpPr>
          <p:nvPr>
            <p:ph type="subTitle" idx="1"/>
          </p:nvPr>
        </p:nvSpPr>
        <p:spPr>
          <a:xfrm>
            <a:off x="401320" y="1631731"/>
            <a:ext cx="8490432" cy="4548352"/>
          </a:xfrm>
        </p:spPr>
        <p:txBody>
          <a:bodyPr lIns="91440" tIns="45720" rIns="91440" bIns="45720" anchor="t"/>
          <a:lstStyle/>
          <a:p>
            <a:r>
              <a:rPr lang="en-US" sz="2200" u="sng" dirty="0">
                <a:ea typeface="+mj-lt"/>
                <a:cs typeface="+mj-lt"/>
              </a:rPr>
              <a:t>Face coverings</a:t>
            </a:r>
          </a:p>
          <a:p>
            <a:pPr marL="457200" indent="-457200">
              <a:buFont typeface="Arial" panose="020B0604020202020204" pitchFamily="34" charset="0"/>
              <a:buChar char="•"/>
            </a:pPr>
            <a:r>
              <a:rPr lang="en-GB" sz="2200" dirty="0">
                <a:latin typeface="+mn-lt"/>
                <a:ea typeface="Calibri" panose="020F0502020204030204" pitchFamily="34" charset="0"/>
                <a:cs typeface="Times New Roman"/>
              </a:rPr>
              <a:t>You are expected to wear a face covering </a:t>
            </a:r>
            <a:endParaRPr lang="en-GB" sz="2200" dirty="0"/>
          </a:p>
          <a:p>
            <a:pPr marL="457200" indent="-457200">
              <a:buFont typeface="Arial" panose="020B0604020202020204" pitchFamily="34" charset="0"/>
              <a:buChar char="•"/>
            </a:pPr>
            <a:r>
              <a:rPr lang="en-US" sz="2200" dirty="0">
                <a:ea typeface="+mj-lt"/>
                <a:cs typeface="+mj-lt"/>
              </a:rPr>
              <a:t>Tutors will deliver their workshop 2 meters distance from </a:t>
            </a:r>
            <a:r>
              <a:rPr lang="en-US" sz="2200">
                <a:ea typeface="+mj-lt"/>
                <a:cs typeface="+mj-lt"/>
              </a:rPr>
              <a:t>you </a:t>
            </a:r>
            <a:endParaRPr lang="en-US" sz="2200" dirty="0">
              <a:ea typeface="+mj-lt"/>
              <a:cs typeface="+mj-lt"/>
            </a:endParaRPr>
          </a:p>
          <a:p>
            <a:endParaRPr lang="en-US" sz="2200" u="sng" dirty="0">
              <a:latin typeface="+mn-lt"/>
              <a:ea typeface="+mj-lt"/>
              <a:cs typeface="+mj-lt"/>
            </a:endParaRPr>
          </a:p>
          <a:p>
            <a:r>
              <a:rPr lang="en-US" sz="2200" u="sng" dirty="0">
                <a:latin typeface="+mn-lt"/>
                <a:ea typeface="+mj-lt"/>
                <a:cs typeface="+mj-lt"/>
              </a:rPr>
              <a:t>Hygiene</a:t>
            </a:r>
            <a:endParaRPr lang="en-GB" sz="2200" u="sng" dirty="0">
              <a:latin typeface="+mn-lt"/>
              <a:ea typeface="Calibri" panose="020F0502020204030204" pitchFamily="34" charset="0"/>
              <a:cs typeface="Times New Roman"/>
            </a:endParaRPr>
          </a:p>
          <a:p>
            <a:pPr marL="457200" indent="-457200">
              <a:buFont typeface="Arial" panose="020B0604020202020204" pitchFamily="34" charset="0"/>
              <a:buChar char="•"/>
            </a:pPr>
            <a:r>
              <a:rPr lang="en-US" sz="2200" dirty="0"/>
              <a:t>Where hand </a:t>
            </a:r>
            <a:r>
              <a:rPr lang="en-US" sz="2200" dirty="0" err="1"/>
              <a:t>sanitiser</a:t>
            </a:r>
            <a:r>
              <a:rPr lang="en-US" sz="2200" dirty="0"/>
              <a:t> is available, please use it</a:t>
            </a:r>
          </a:p>
          <a:p>
            <a:pPr marL="457200" indent="-457200">
              <a:buFont typeface="Arial" panose="020B0604020202020204" pitchFamily="34" charset="0"/>
              <a:buChar char="•"/>
            </a:pPr>
            <a:r>
              <a:rPr lang="en-US" sz="2200" dirty="0"/>
              <a:t>Please wipe down any communal/shared course materials/equipment </a:t>
            </a:r>
          </a:p>
          <a:p>
            <a:pPr marL="457200" indent="-457200">
              <a:buFont typeface="Arial" panose="020B0604020202020204" pitchFamily="34" charset="0"/>
              <a:buChar char="•"/>
            </a:pPr>
            <a:endParaRPr lang="en-US" sz="2400" dirty="0"/>
          </a:p>
        </p:txBody>
      </p:sp>
    </p:spTree>
    <p:extLst>
      <p:ext uri="{BB962C8B-B14F-4D97-AF65-F5344CB8AC3E}">
        <p14:creationId xmlns:p14="http://schemas.microsoft.com/office/powerpoint/2010/main" val="70908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19" y="472966"/>
            <a:ext cx="5558047" cy="930165"/>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dirty="0">
                <a:solidFill>
                  <a:schemeClr val="accent3"/>
                </a:solidFill>
              </a:rPr>
              <a:t>Expectations:  Covid-safe teaching environments</a:t>
            </a:r>
          </a:p>
        </p:txBody>
      </p:sp>
      <p:sp>
        <p:nvSpPr>
          <p:cNvPr id="5" name="Subtitle 2"/>
          <p:cNvSpPr>
            <a:spLocks noGrp="1"/>
          </p:cNvSpPr>
          <p:nvPr>
            <p:ph type="subTitle" idx="1"/>
          </p:nvPr>
        </p:nvSpPr>
        <p:spPr>
          <a:xfrm>
            <a:off x="189186" y="1450427"/>
            <a:ext cx="8797158" cy="4020208"/>
          </a:xfrm>
        </p:spPr>
        <p:txBody>
          <a:bodyPr lIns="91440" tIns="45720" rIns="91440" bIns="45720" anchor="t"/>
          <a:lstStyle/>
          <a:p>
            <a:r>
              <a:rPr lang="en-US" sz="2200" u="sng" dirty="0"/>
              <a:t>For the purpose of contact tracing</a:t>
            </a:r>
            <a:endParaRPr lang="en-US" sz="2200" dirty="0"/>
          </a:p>
          <a:p>
            <a:endParaRPr lang="en-US" sz="2200" dirty="0"/>
          </a:p>
          <a:p>
            <a:r>
              <a:rPr lang="en-US" sz="2200" dirty="0"/>
              <a:t>For our standard workshops:</a:t>
            </a:r>
          </a:p>
          <a:p>
            <a:pPr marL="342900" indent="-342900">
              <a:buFont typeface="Arial" panose="020B0604020202020204" pitchFamily="34" charset="0"/>
              <a:buChar char="•"/>
            </a:pPr>
            <a:r>
              <a:rPr lang="en-US" sz="2200" dirty="0"/>
              <a:t>We will provide the CCT Hub with the complete list of attendees at this workshop</a:t>
            </a:r>
          </a:p>
          <a:p>
            <a:endParaRPr lang="en-US" sz="2200" dirty="0"/>
          </a:p>
          <a:p>
            <a:r>
              <a:rPr lang="en-US" sz="2200" dirty="0"/>
              <a:t>Where our workshops are held in lecture theatres:</a:t>
            </a:r>
          </a:p>
          <a:p>
            <a:pPr marL="342900" indent="-342900">
              <a:buFont typeface="Arial" panose="020B0604020202020204" pitchFamily="34" charset="0"/>
              <a:buChar char="•"/>
            </a:pPr>
            <a:r>
              <a:rPr lang="en-US" sz="2200" dirty="0"/>
              <a:t>You should keep a record of colleagues that you are sat in </a:t>
            </a:r>
            <a:r>
              <a:rPr lang="en-US" sz="2200"/>
              <a:t>close contact with </a:t>
            </a:r>
            <a:r>
              <a:rPr lang="en-US" sz="2200" dirty="0"/>
              <a:t>(within 2 meters)</a:t>
            </a:r>
          </a:p>
          <a:p>
            <a:endParaRPr lang="en-US" dirty="0"/>
          </a:p>
        </p:txBody>
      </p:sp>
    </p:spTree>
    <p:extLst>
      <p:ext uri="{BB962C8B-B14F-4D97-AF65-F5344CB8AC3E}">
        <p14:creationId xmlns:p14="http://schemas.microsoft.com/office/powerpoint/2010/main" val="3238657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pPr marL="0" lvl="0" indent="0" fontAlgn="base">
              <a:spcBef>
                <a:spcPts val="600"/>
              </a:spcBef>
              <a:spcAft>
                <a:spcPts val="600"/>
              </a:spcAft>
              <a:buNone/>
            </a:pPr>
            <a:r>
              <a:rPr lang="en-GB" sz="100" dirty="0"/>
              <a:t> </a:t>
            </a:r>
          </a:p>
          <a:p>
            <a:r>
              <a:rPr lang="en-GB" sz="2400" b="1" dirty="0"/>
              <a:t>Recognise</a:t>
            </a:r>
            <a:r>
              <a:rPr lang="en-GB" sz="2400" dirty="0"/>
              <a:t> the advantages of </a:t>
            </a:r>
            <a:r>
              <a:rPr lang="en-GB" sz="2400" dirty="0" err="1"/>
              <a:t>LaTeX</a:t>
            </a:r>
            <a:r>
              <a:rPr lang="en-GB" sz="2400" dirty="0"/>
              <a:t> and its applications in the wider context of typesetting</a:t>
            </a:r>
          </a:p>
          <a:p>
            <a:endParaRPr lang="en-GB" sz="100" dirty="0"/>
          </a:p>
          <a:p>
            <a:endParaRPr lang="en-GB" sz="100" dirty="0"/>
          </a:p>
          <a:p>
            <a:endParaRPr lang="en-GB" sz="100" dirty="0"/>
          </a:p>
          <a:p>
            <a:r>
              <a:rPr lang="en-GB" sz="2400" b="1" dirty="0"/>
              <a:t>Identify</a:t>
            </a:r>
            <a:r>
              <a:rPr lang="en-GB" sz="2400" dirty="0"/>
              <a:t> the key features for reading and compiling an existing .</a:t>
            </a:r>
            <a:r>
              <a:rPr lang="en-GB" sz="2400" dirty="0" err="1"/>
              <a:t>tex</a:t>
            </a:r>
            <a:r>
              <a:rPr lang="en-GB" sz="2400" dirty="0"/>
              <a:t> document</a:t>
            </a:r>
          </a:p>
          <a:p>
            <a:endParaRPr lang="en-GB" sz="100" dirty="0"/>
          </a:p>
          <a:p>
            <a:endParaRPr lang="en-GB" sz="100" dirty="0"/>
          </a:p>
          <a:p>
            <a:endParaRPr lang="en-GB" sz="100" dirty="0"/>
          </a:p>
          <a:p>
            <a:r>
              <a:rPr lang="en-GB" sz="2400" b="1" dirty="0"/>
              <a:t>Develop</a:t>
            </a:r>
            <a:r>
              <a:rPr lang="en-GB" sz="2400" dirty="0"/>
              <a:t> new technical documents from simple templates</a:t>
            </a:r>
          </a:p>
          <a:p>
            <a:endParaRPr lang="en-GB" sz="100" dirty="0"/>
          </a:p>
          <a:p>
            <a:endParaRPr lang="en-GB" sz="100" dirty="0"/>
          </a:p>
          <a:p>
            <a:endParaRPr lang="en-GB" sz="100" dirty="0"/>
          </a:p>
          <a:p>
            <a:r>
              <a:rPr lang="en-GB" sz="2400" b="1" dirty="0"/>
              <a:t>Create</a:t>
            </a:r>
            <a:r>
              <a:rPr lang="en-GB" sz="2400" dirty="0"/>
              <a:t> simple equations, figures, tables, lists and references within </a:t>
            </a:r>
            <a:r>
              <a:rPr lang="en-GB" sz="2400" dirty="0" err="1"/>
              <a:t>LaTeX</a:t>
            </a:r>
            <a:endParaRPr lang="en-GB" sz="2400" dirty="0"/>
          </a:p>
          <a:p>
            <a:endParaRPr lang="en-GB" sz="400" dirty="0"/>
          </a:p>
          <a:p>
            <a:endParaRPr lang="en-GB" sz="400" dirty="0"/>
          </a:p>
          <a:p>
            <a:r>
              <a:rPr lang="en-GB" sz="2400" b="1" dirty="0"/>
              <a:t>Assess</a:t>
            </a:r>
            <a:r>
              <a:rPr lang="en-GB" sz="2400" dirty="0"/>
              <a:t> and troubleshoot common compiler problems and use online aid tools</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LaTeX</a:t>
            </a:r>
            <a:endParaRPr lang="en-GB" sz="4000" dirty="0"/>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t>What is LaTeX?</a:t>
            </a:r>
          </a:p>
          <a:p>
            <a:pPr fontAlgn="base">
              <a:spcBef>
                <a:spcPts val="600"/>
              </a:spcBef>
              <a:spcAft>
                <a:spcPts val="600"/>
              </a:spcAft>
            </a:pPr>
            <a:r>
              <a:rPr lang="en-US" sz="2400" dirty="0"/>
              <a:t>How do I use it?</a:t>
            </a:r>
          </a:p>
          <a:p>
            <a:pPr fontAlgn="base">
              <a:spcBef>
                <a:spcPts val="600"/>
              </a:spcBef>
              <a:spcAft>
                <a:spcPts val="600"/>
              </a:spcAft>
            </a:pPr>
            <a:r>
              <a:rPr lang="en-US" sz="2400" dirty="0"/>
              <a:t>Why would I use it?</a:t>
            </a:r>
          </a:p>
          <a:p>
            <a:pPr marL="0" lvl="0" indent="0" fontAlgn="base">
              <a:spcBef>
                <a:spcPts val="600"/>
              </a:spcBef>
              <a:spcAft>
                <a:spcPts val="600"/>
              </a:spcAft>
              <a:buNone/>
            </a:pPr>
            <a:endParaRPr lang="en-US" sz="2400" dirty="0"/>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957138"/>
            <a:ext cx="7840980" cy="5447645"/>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914400" lvl="1" indent="-457200">
              <a:buFont typeface="Arial" panose="020B0604020202020204" pitchFamily="34" charset="0"/>
              <a:buChar char="•"/>
            </a:pPr>
            <a:r>
              <a:rPr lang="en-GB" sz="2400" dirty="0"/>
              <a:t>Integrated “review” system for feedback</a:t>
            </a:r>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 – implications for patient data</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Creating a document</a:t>
            </a:r>
          </a:p>
        </p:txBody>
      </p:sp>
      <p:sp>
        <p:nvSpPr>
          <p:cNvPr id="6" name="TextBox 5"/>
          <p:cNvSpPr txBox="1"/>
          <p:nvPr/>
        </p:nvSpPr>
        <p:spPr>
          <a:xfrm>
            <a:off x="818147" y="2234090"/>
            <a:ext cx="1827744" cy="553998"/>
          </a:xfrm>
          <a:prstGeom prst="rect">
            <a:avLst/>
          </a:prstGeom>
          <a:solidFill>
            <a:schemeClr val="accent1">
              <a:lumMod val="20000"/>
              <a:lumOff val="80000"/>
            </a:schemeClr>
          </a:solidFill>
        </p:spPr>
        <p:txBody>
          <a:bodyPr wrap="none" rtlCol="0">
            <a:spAutoFit/>
          </a:bodyPr>
          <a:lstStyle/>
          <a:p>
            <a:r>
              <a:rPr lang="en-GB" sz="3000" dirty="0"/>
              <a:t>Preamble</a:t>
            </a:r>
          </a:p>
        </p:txBody>
      </p:sp>
      <p:sp>
        <p:nvSpPr>
          <p:cNvPr id="7" name="TextBox 6"/>
          <p:cNvSpPr txBox="1"/>
          <p:nvPr/>
        </p:nvSpPr>
        <p:spPr>
          <a:xfrm>
            <a:off x="818148" y="4586555"/>
            <a:ext cx="1955985" cy="553998"/>
          </a:xfrm>
          <a:prstGeom prst="rect">
            <a:avLst/>
          </a:prstGeom>
          <a:solidFill>
            <a:schemeClr val="accent3">
              <a:lumMod val="20000"/>
              <a:lumOff val="80000"/>
            </a:schemeClr>
          </a:solidFill>
        </p:spPr>
        <p:txBody>
          <a:bodyPr wrap="none" rtlCol="0">
            <a:spAutoFit/>
          </a:bodyPr>
          <a:lstStyle/>
          <a:p>
            <a:r>
              <a:rPr lang="en-GB" sz="3000" dirty="0"/>
              <a:t>Main body</a:t>
            </a:r>
          </a:p>
        </p:txBody>
      </p:sp>
      <p:sp>
        <p:nvSpPr>
          <p:cNvPr id="8" name="TextBox 7"/>
          <p:cNvSpPr txBox="1"/>
          <p:nvPr/>
        </p:nvSpPr>
        <p:spPr>
          <a:xfrm>
            <a:off x="774866" y="5140553"/>
            <a:ext cx="2042547" cy="553998"/>
          </a:xfrm>
          <a:prstGeom prst="rect">
            <a:avLst/>
          </a:prstGeom>
          <a:noFill/>
        </p:spPr>
        <p:txBody>
          <a:bodyPr wrap="none" rtlCol="0">
            <a:spAutoFit/>
          </a:bodyPr>
          <a:lstStyle/>
          <a:p>
            <a:r>
              <a:rPr lang="en-GB" sz="3000" dirty="0">
                <a:solidFill>
                  <a:schemeClr val="bg1">
                    <a:lumMod val="65000"/>
                  </a:schemeClr>
                </a:solidFill>
              </a:rPr>
              <a:t>Comments</a:t>
            </a:r>
          </a:p>
        </p:txBody>
      </p:sp>
      <p:grpSp>
        <p:nvGrpSpPr>
          <p:cNvPr id="10" name="Group 9">
            <a:extLst>
              <a:ext uri="{FF2B5EF4-FFF2-40B4-BE49-F238E27FC236}">
                <a16:creationId xmlns:a16="http://schemas.microsoft.com/office/drawing/2014/main" id="{BA630523-64EE-4FE0-8B78-489187DEB28B}"/>
              </a:ext>
            </a:extLst>
          </p:cNvPr>
          <p:cNvGrpSpPr/>
          <p:nvPr/>
        </p:nvGrpSpPr>
        <p:grpSpPr>
          <a:xfrm>
            <a:off x="3465576" y="1970855"/>
            <a:ext cx="5134596" cy="3939139"/>
            <a:chOff x="3465576" y="1755412"/>
            <a:chExt cx="5134596" cy="2784711"/>
          </a:xfrm>
        </p:grpSpPr>
        <p:sp>
          <p:nvSpPr>
            <p:cNvPr id="3" name="TextBox 2">
              <a:extLst>
                <a:ext uri="{FF2B5EF4-FFF2-40B4-BE49-F238E27FC236}">
                  <a16:creationId xmlns:a16="http://schemas.microsoft.com/office/drawing/2014/main" id="{672E34B1-2580-4B18-805F-48CEEC299693}"/>
                </a:ext>
              </a:extLst>
            </p:cNvPr>
            <p:cNvSpPr txBox="1"/>
            <p:nvPr/>
          </p:nvSpPr>
          <p:spPr>
            <a:xfrm>
              <a:off x="3465576" y="1755412"/>
              <a:ext cx="5134596" cy="935584"/>
            </a:xfrm>
            <a:prstGeom prst="rect">
              <a:avLst/>
            </a:prstGeom>
            <a:solidFill>
              <a:schemeClr val="accent1">
                <a:lumMod val="20000"/>
                <a:lumOff val="80000"/>
              </a:schemeClr>
            </a:solidFill>
          </p:spPr>
          <p:txBody>
            <a:bodyPr wrap="square" rtlCol="0">
              <a:spAutoFit/>
            </a:bodyPr>
            <a:lstStyle/>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documentclass</a:t>
              </a:r>
              <a:r>
                <a:rPr lang="en-GB" sz="2000" dirty="0">
                  <a:cs typeface="Courier New" panose="02070309020205020404" pitchFamily="49" charset="0"/>
                </a:rPr>
                <a:t>[</a:t>
              </a:r>
              <a:r>
                <a:rPr lang="en-GB" sz="2000" dirty="0">
                  <a:solidFill>
                    <a:schemeClr val="accent4">
                      <a:lumMod val="75000"/>
                    </a:schemeClr>
                  </a:solidFill>
                  <a:cs typeface="Courier New" panose="02070309020205020404" pitchFamily="49" charset="0"/>
                </a:rPr>
                <a:t>12pt,a4paper</a:t>
              </a:r>
              <a:r>
                <a:rPr lang="en-GB" sz="2000" dirty="0">
                  <a:cs typeface="Courier New" panose="02070309020205020404" pitchFamily="49" charset="0"/>
                </a:rPr>
                <a:t>]{</a:t>
              </a:r>
              <a:r>
                <a:rPr lang="en-GB" sz="2000" dirty="0">
                  <a:solidFill>
                    <a:schemeClr val="tx2">
                      <a:lumMod val="50000"/>
                      <a:lumOff val="50000"/>
                    </a:schemeClr>
                  </a:solidFill>
                  <a:cs typeface="Courier New" panose="02070309020205020404" pitchFamily="49" charset="0"/>
                </a:rPr>
                <a:t>article</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graphicx</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amssymb</a:t>
              </a:r>
              <a:r>
                <a:rPr lang="en-GB" sz="2000" dirty="0">
                  <a:solidFill>
                    <a:schemeClr val="tx2">
                      <a:lumMod val="50000"/>
                      <a:lumOff val="50000"/>
                    </a:schemeClr>
                  </a:solidFill>
                  <a:cs typeface="Courier New" panose="02070309020205020404" pitchFamily="49" charset="0"/>
                </a:rPr>
                <a:t>, </a:t>
              </a:r>
              <a:r>
                <a:rPr lang="en-GB" sz="2000" dirty="0" err="1">
                  <a:solidFill>
                    <a:schemeClr val="tx2">
                      <a:lumMod val="50000"/>
                      <a:lumOff val="50000"/>
                    </a:schemeClr>
                  </a:solidFill>
                  <a:cs typeface="Courier New" panose="02070309020205020404" pitchFamily="49" charset="0"/>
                </a:rPr>
                <a:t>amsmath</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accent4">
                      <a:lumMod val="75000"/>
                    </a:schemeClr>
                  </a:solidFill>
                  <a:cs typeface="Courier New" panose="02070309020205020404" pitchFamily="49" charset="0"/>
                </a:rPr>
                <a:t>citecolor</a:t>
              </a:r>
              <a:r>
                <a:rPr lang="en-GB" sz="2000" dirty="0">
                  <a:solidFill>
                    <a:schemeClr val="accent4">
                      <a:lumMod val="75000"/>
                    </a:schemeClr>
                  </a:solidFill>
                  <a:cs typeface="Courier New" panose="02070309020205020404" pitchFamily="49" charset="0"/>
                </a:rPr>
                <a:t>=black</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hyperref</a:t>
              </a:r>
              <a:r>
                <a:rPr lang="en-GB" sz="2000" dirty="0">
                  <a:cs typeface="Courier New" panose="02070309020205020404" pitchFamily="49" charset="0"/>
                </a:rPr>
                <a:t>}</a:t>
              </a:r>
            </a:p>
          </p:txBody>
        </p:sp>
        <p:sp>
          <p:nvSpPr>
            <p:cNvPr id="5" name="TextBox 4">
              <a:extLst>
                <a:ext uri="{FF2B5EF4-FFF2-40B4-BE49-F238E27FC236}">
                  <a16:creationId xmlns:a16="http://schemas.microsoft.com/office/drawing/2014/main" id="{7BF30917-7EE7-4310-BBDA-514953035A9E}"/>
                </a:ext>
              </a:extLst>
            </p:cNvPr>
            <p:cNvSpPr txBox="1"/>
            <p:nvPr/>
          </p:nvSpPr>
          <p:spPr>
            <a:xfrm>
              <a:off x="3465576" y="3604539"/>
              <a:ext cx="5134596" cy="935584"/>
            </a:xfrm>
            <a:prstGeom prst="rect">
              <a:avLst/>
            </a:prstGeom>
            <a:solidFill>
              <a:schemeClr val="accent3">
                <a:lumMod val="20000"/>
                <a:lumOff val="80000"/>
              </a:schemeClr>
            </a:solidFill>
          </p:spPr>
          <p:txBody>
            <a:bodyPr wrap="square" rtlCol="0">
              <a:spAutoFit/>
            </a:bodyPr>
            <a:lstStyle/>
            <a:p>
              <a:r>
                <a:rPr lang="en-GB" sz="2000" dirty="0">
                  <a:solidFill>
                    <a:schemeClr val="tx2">
                      <a:lumMod val="50000"/>
                      <a:lumOff val="50000"/>
                    </a:schemeClr>
                  </a:solidFill>
                  <a:latin typeface="+mj-lt"/>
                  <a:cs typeface="Courier New" panose="02070309020205020404" pitchFamily="49" charset="0"/>
                </a:rPr>
                <a:t>\begin</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a:p>
              <a:r>
                <a:rPr lang="en-GB" sz="2000" dirty="0">
                  <a:solidFill>
                    <a:schemeClr val="tx1">
                      <a:lumMod val="50000"/>
                      <a:lumOff val="50000"/>
                    </a:schemeClr>
                  </a:solidFill>
                  <a:latin typeface="+mj-lt"/>
                  <a:cs typeface="Courier New" panose="02070309020205020404" pitchFamily="49" charset="0"/>
                </a:rPr>
                <a:t>% What you don’t see</a:t>
              </a:r>
            </a:p>
            <a:p>
              <a:r>
                <a:rPr lang="en-GB" sz="2000" dirty="0">
                  <a:latin typeface="+mj-lt"/>
                  <a:cs typeface="Courier New" panose="02070309020205020404" pitchFamily="49" charset="0"/>
                </a:rPr>
                <a:t>What you see </a:t>
              </a:r>
              <a:r>
                <a:rPr lang="en-GB" sz="2000" dirty="0">
                  <a:solidFill>
                    <a:schemeClr val="tx1">
                      <a:lumMod val="50000"/>
                      <a:lumOff val="50000"/>
                    </a:schemeClr>
                  </a:solidFill>
                  <a:latin typeface="+mj-lt"/>
                  <a:cs typeface="Courier New" panose="02070309020205020404" pitchFamily="49" charset="0"/>
                </a:rPr>
                <a:t>%You also don't see this</a:t>
              </a:r>
            </a:p>
            <a:p>
              <a:r>
                <a:rPr lang="en-GB" sz="2000" dirty="0">
                  <a:solidFill>
                    <a:schemeClr val="tx2">
                      <a:lumMod val="50000"/>
                      <a:lumOff val="50000"/>
                    </a:schemeClr>
                  </a:solidFill>
                  <a:latin typeface="+mj-lt"/>
                  <a:cs typeface="Courier New" panose="02070309020205020404" pitchFamily="49" charset="0"/>
                </a:rPr>
                <a:t>\end</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p:txBody>
        </p:sp>
      </p:grpSp>
      <p:sp>
        <p:nvSpPr>
          <p:cNvPr id="9" name="TextBox 8">
            <a:extLst>
              <a:ext uri="{FF2B5EF4-FFF2-40B4-BE49-F238E27FC236}">
                <a16:creationId xmlns:a16="http://schemas.microsoft.com/office/drawing/2014/main" id="{5E4C8494-6D01-4838-B26E-322FBD724AF7}"/>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1135368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Sections</a:t>
            </a:r>
          </a:p>
        </p:txBody>
      </p:sp>
      <p:sp>
        <p:nvSpPr>
          <p:cNvPr id="4" name="TextBox 3"/>
          <p:cNvSpPr txBox="1"/>
          <p:nvPr/>
        </p:nvSpPr>
        <p:spPr>
          <a:xfrm>
            <a:off x="200529" y="2672936"/>
            <a:ext cx="4144083" cy="3600986"/>
          </a:xfrm>
          <a:prstGeom prst="rect">
            <a:avLst/>
          </a:prstGeom>
          <a:noFill/>
        </p:spPr>
        <p:txBody>
          <a:bodyPr wrap="none" rtlCol="0">
            <a:spAutoFit/>
          </a:bodyPr>
          <a:lstStyle/>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Some text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a:t>
            </a:r>
            <a:r>
              <a:rPr lang="en-GB" sz="2800" dirty="0">
                <a:solidFill>
                  <a:srgbClr val="FF0000"/>
                </a:solidFill>
                <a:latin typeface="+mj-lt"/>
                <a:cs typeface="Courier New" panose="02070309020205020404" pitchFamily="49" charset="0"/>
              </a:rPr>
              <a:t> </a:t>
            </a:r>
            <a:r>
              <a:rPr lang="en-GB" sz="2800" dirty="0">
                <a:latin typeface="+mj-lt"/>
                <a:cs typeface="Courier New" panose="02070309020205020404" pitchFamily="49" charset="0"/>
              </a:rPr>
              <a:t>On</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More text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Even More Text</a:t>
            </a:r>
          </a:p>
          <a:p>
            <a:endParaRPr lang="en-GB" sz="3000" dirty="0">
              <a:solidFill>
                <a:srgbClr val="0070C0"/>
              </a:solidFill>
            </a:endParaRPr>
          </a:p>
          <a:p>
            <a:endParaRPr lang="en-GB" sz="3000" dirty="0">
              <a:solidFill>
                <a:srgbClr val="0070C0"/>
              </a:solidFill>
            </a:endParaRPr>
          </a:p>
        </p:txBody>
      </p:sp>
      <p:cxnSp>
        <p:nvCxnSpPr>
          <p:cNvPr id="11" name="Straight Connector 10"/>
          <p:cNvCxnSpPr>
            <a:cxnSpLocks/>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E7FEF12E-9275-44A1-AA37-F204ACB7FE88}"/>
              </a:ext>
            </a:extLst>
          </p:cNvPr>
          <p:cNvPicPr>
            <a:picLocks noChangeAspect="1"/>
          </p:cNvPicPr>
          <p:nvPr/>
        </p:nvPicPr>
        <p:blipFill>
          <a:blip r:embed="rId3"/>
          <a:stretch>
            <a:fillRect/>
          </a:stretch>
        </p:blipFill>
        <p:spPr>
          <a:xfrm>
            <a:off x="5080262" y="1417638"/>
            <a:ext cx="3377938" cy="4963763"/>
          </a:xfrm>
          <a:prstGeom prst="rect">
            <a:avLst/>
          </a:prstGeom>
        </p:spPr>
      </p:pic>
    </p:spTree>
    <p:extLst>
      <p:ext uri="{BB962C8B-B14F-4D97-AF65-F5344CB8AC3E}">
        <p14:creationId xmlns:p14="http://schemas.microsoft.com/office/powerpoint/2010/main" val="23007322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23190</TotalTime>
  <Words>5100</Words>
  <Application>Microsoft Office PowerPoint</Application>
  <PresentationFormat>On-screen Show (4:3)</PresentationFormat>
  <Paragraphs>330</Paragraphs>
  <Slides>27</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Frutiger LT Std 65 Bold</vt:lpstr>
      <vt:lpstr>Times New Roman</vt:lpstr>
      <vt:lpstr>Office Theme</vt:lpstr>
      <vt:lpstr>Introduction to LaTeX</vt:lpstr>
      <vt:lpstr>Important Information on Marking your Attendance on Inkpath   I will show you a QR code at the end of the session allowing you to mark your attendance on Inkpath. Please do not mark your attendance until then.  If you are not a Postgraduate Research student and didn’t book via Inkpath, your attendance will be marked on a separate database.</vt:lpstr>
      <vt:lpstr>PowerPoint Presentation</vt:lpstr>
      <vt:lpstr>PowerPoint Presentation</vt:lpstr>
      <vt:lpstr>Learning Outcomes</vt:lpstr>
      <vt:lpstr>LaTeX</vt:lpstr>
      <vt:lpstr>Overleaf</vt:lpstr>
      <vt:lpstr>Creating a document</vt:lpstr>
      <vt:lpstr>Sections</vt:lpstr>
      <vt:lpstr>Chapters and Paragraphs</vt:lpstr>
      <vt:lpstr>Table of Contents</vt:lpstr>
      <vt:lpstr>Modifying Text</vt:lpstr>
      <vt:lpstr>Lists</vt:lpstr>
      <vt:lpstr>Equations</vt:lpstr>
      <vt:lpstr>Mathmode Commands</vt:lpstr>
      <vt:lpstr>Special Characters</vt:lpstr>
      <vt:lpstr>Figures</vt:lpstr>
      <vt:lpstr>Tables</vt:lpstr>
      <vt:lpstr>Referencing</vt:lpstr>
      <vt:lpstr>Bibliography Management</vt:lpstr>
      <vt:lpstr>Bibliography Management</vt:lpstr>
      <vt:lpstr>Bibliography Management</vt:lpstr>
      <vt:lpstr>LaTeX Errors</vt:lpstr>
      <vt:lpstr>Journal Submission</vt:lpstr>
      <vt:lpstr>Online Tools</vt:lpstr>
      <vt:lpstr>Feedback</vt:lpstr>
      <vt:lpstr>Introduction to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359</cp:revision>
  <cp:lastPrinted>2017-04-21T16:42:54Z</cp:lastPrinted>
  <dcterms:created xsi:type="dcterms:W3CDTF">2014-10-29T16:03:49Z</dcterms:created>
  <dcterms:modified xsi:type="dcterms:W3CDTF">2021-11-19T14:25:05Z</dcterms:modified>
</cp:coreProperties>
</file>