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64" r:id="rId2"/>
    <p:sldId id="504" r:id="rId3"/>
    <p:sldId id="258" r:id="rId4"/>
    <p:sldId id="257" r:id="rId5"/>
    <p:sldId id="267" r:id="rId6"/>
    <p:sldId id="268" r:id="rId7"/>
    <p:sldId id="292" r:id="rId8"/>
    <p:sldId id="269" r:id="rId9"/>
    <p:sldId id="271" r:id="rId10"/>
    <p:sldId id="278" r:id="rId11"/>
    <p:sldId id="288" r:id="rId12"/>
    <p:sldId id="270" r:id="rId13"/>
    <p:sldId id="284" r:id="rId14"/>
    <p:sldId id="285" r:id="rId15"/>
    <p:sldId id="287" r:id="rId16"/>
    <p:sldId id="286" r:id="rId17"/>
    <p:sldId id="281" r:id="rId18"/>
    <p:sldId id="282" r:id="rId19"/>
    <p:sldId id="277" r:id="rId20"/>
    <p:sldId id="319" r:id="rId21"/>
    <p:sldId id="321" r:id="rId22"/>
    <p:sldId id="322" r:id="rId23"/>
    <p:sldId id="290" r:id="rId24"/>
    <p:sldId id="291" r:id="rId25"/>
    <p:sldId id="328" r:id="rId26"/>
    <p:sldId id="331" r:id="rId27"/>
    <p:sldId id="280" r:id="rId28"/>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58"/>
            <p14:sldId id="257"/>
            <p14:sldId id="267"/>
            <p14:sldId id="268"/>
            <p14:sldId id="292"/>
            <p14:sldId id="269"/>
            <p14:sldId id="271"/>
            <p14:sldId id="278"/>
            <p14:sldId id="288"/>
            <p14:sldId id="270"/>
            <p14:sldId id="284"/>
            <p14:sldId id="285"/>
            <p14:sldId id="287"/>
            <p14:sldId id="286"/>
            <p14:sldId id="281"/>
            <p14:sldId id="282"/>
            <p14:sldId id="277"/>
            <p14:sldId id="319"/>
            <p14:sldId id="321"/>
            <p14:sldId id="322"/>
            <p14:sldId id="290"/>
            <p14:sldId id="291"/>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8246" autoAdjust="0"/>
  </p:normalViewPr>
  <p:slideViewPr>
    <p:cSldViewPr snapToGrid="0" snapToObjects="1">
      <p:cViewPr varScale="1">
        <p:scale>
          <a:sx n="65" d="100"/>
          <a:sy n="65" d="100"/>
        </p:scale>
        <p:origin x="2093" y="24"/>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27/01/2022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Using “</a:t>
            </a:r>
            <a:r>
              <a:rPr lang="en-GB" dirty="0" err="1"/>
              <a:t>eqref</a:t>
            </a:r>
            <a:r>
              <a:rPr lang="en-GB" dirty="0"/>
              <a:t>” to reference equations isn’t mandatory – you may use the “ref” command for equations and the reference number would appear without parentheses. To use the “</a:t>
            </a:r>
            <a:r>
              <a:rPr lang="en-GB" dirty="0" err="1"/>
              <a:t>eqref</a:t>
            </a:r>
            <a:r>
              <a:rPr lang="en-GB" dirty="0"/>
              <a:t>” command, you must have used the “</a:t>
            </a:r>
            <a:r>
              <a:rPr lang="en-GB" dirty="0" err="1"/>
              <a:t>amsmath</a:t>
            </a:r>
            <a:r>
              <a:rPr lang="en-GB" dirty="0"/>
              <a:t>” package in the preamble.</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By default, entries you have not cited will not be included.</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27</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a:t>
            </a:r>
            <a:r>
              <a:rPr lang="en-GB"/>
              <a:t>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(if any)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631880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27/01/2022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27/01/2022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27/01/2022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hyperlink" Target="https://www.imperial.ac.uk/admin-services/library/learning-support/reference-management/bibtex-for-latex/"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8" Type="http://schemas.openxmlformats.org/officeDocument/2006/relationships/hyperlink" Target="https://latex.codecogs.com/eqneditor/editor.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16.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300446" y="2210662"/>
            <a:ext cx="3367912"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69334"/>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a:cxnSpLocks/>
          </p:cNvCxnSpPr>
          <p:nvPr/>
        </p:nvCxnSpPr>
        <p:spPr>
          <a:xfrm>
            <a:off x="4572000" y="1417638"/>
            <a:ext cx="0" cy="4506663"/>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189415"/>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345191"/>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9" name="TextBox 5">
            <a:extLst>
              <a:ext uri="{FF2B5EF4-FFF2-40B4-BE49-F238E27FC236}">
                <a16:creationId xmlns:a16="http://schemas.microsoft.com/office/drawing/2014/main" id="{88768E05-69A0-4EFF-ACE3-CC70E7CED5AA}"/>
              </a:ext>
            </a:extLst>
          </p:cNvPr>
          <p:cNvSpPr txBox="1"/>
          <p:nvPr/>
        </p:nvSpPr>
        <p:spPr>
          <a:xfrm>
            <a:off x="192167" y="5943601"/>
            <a:ext cx="8494633"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dirty="0"/>
              <a:t>The library provides </a:t>
            </a:r>
            <a:r>
              <a:rPr lang="en-GB" dirty="0">
                <a:hlinkClick r:id="rId4"/>
              </a:rPr>
              <a:t>some guidance </a:t>
            </a:r>
            <a:r>
              <a:rPr lang="en-GB" dirty="0"/>
              <a:t>on matching some specific referencing styles</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6" name="Picture 5">
            <a:extLst>
              <a:ext uri="{FF2B5EF4-FFF2-40B4-BE49-F238E27FC236}">
                <a16:creationId xmlns:a16="http://schemas.microsoft.com/office/drawing/2014/main" id="{051968E7-84D7-4249-BD64-6F2F28CA776E}"/>
              </a:ext>
            </a:extLst>
          </p:cNvPr>
          <p:cNvPicPr>
            <a:picLocks noChangeAspect="1"/>
          </p:cNvPicPr>
          <p:nvPr/>
        </p:nvPicPr>
        <p:blipFill>
          <a:blip r:embed="rId3"/>
          <a:stretch>
            <a:fillRect/>
          </a:stretch>
        </p:blipFill>
        <p:spPr>
          <a:xfrm>
            <a:off x="228600" y="1417638"/>
            <a:ext cx="8686800" cy="4253727"/>
          </a:xfrm>
          <a:prstGeom prst="rect">
            <a:avLst/>
          </a:prstGeom>
        </p:spPr>
      </p:pic>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dirty="0">
                <a:ea typeface="+mj-lt"/>
                <a:cs typeface="+mj-lt"/>
              </a:rPr>
              <a:t>Face coverings</a:t>
            </a:r>
          </a:p>
          <a:p>
            <a:pPr marL="457200" indent="-457200">
              <a:buFont typeface="Arial" panose="020B0604020202020204" pitchFamily="34" charset="0"/>
              <a:buChar char="•"/>
            </a:pPr>
            <a:r>
              <a:rPr lang="en-GB" sz="2200" dirty="0">
                <a:latin typeface="+mn-lt"/>
                <a:ea typeface="Calibri" panose="020F0502020204030204" pitchFamily="34" charset="0"/>
                <a:cs typeface="Times New Roman"/>
              </a:rPr>
              <a:t>You are expected to wear a face covering </a:t>
            </a:r>
            <a:endParaRPr lang="en-GB" sz="2200" dirty="0"/>
          </a:p>
          <a:p>
            <a:pPr marL="457200" indent="-457200">
              <a:buFont typeface="Arial" panose="020B0604020202020204" pitchFamily="34" charset="0"/>
              <a:buChar char="•"/>
            </a:pPr>
            <a:r>
              <a:rPr lang="en-US" sz="2200" dirty="0">
                <a:ea typeface="+mj-lt"/>
                <a:cs typeface="+mj-lt"/>
              </a:rPr>
              <a:t>Tutors will deliver their workshop 2 meters distance from </a:t>
            </a:r>
            <a:r>
              <a:rPr lang="en-US" sz="2200">
                <a:ea typeface="+mj-lt"/>
                <a:cs typeface="+mj-lt"/>
              </a:rPr>
              <a:t>you </a:t>
            </a:r>
            <a:endParaRPr lang="en-US" sz="2200" dirty="0">
              <a:ea typeface="+mj-lt"/>
              <a:cs typeface="+mj-lt"/>
            </a:endParaRPr>
          </a:p>
          <a:p>
            <a:endParaRPr lang="en-US" sz="2200" u="sng" dirty="0">
              <a:latin typeface="+mn-lt"/>
              <a:ea typeface="+mj-lt"/>
              <a:cs typeface="+mj-lt"/>
            </a:endParaRPr>
          </a:p>
          <a:p>
            <a:r>
              <a:rPr lang="en-US" sz="2200" u="sng" dirty="0">
                <a:latin typeface="+mn-lt"/>
                <a:ea typeface="+mj-lt"/>
                <a:cs typeface="+mj-lt"/>
              </a:rPr>
              <a:t>Hygiene</a:t>
            </a:r>
            <a:endParaRPr lang="en-GB" sz="2200" u="sng" dirty="0">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dirty="0"/>
              <a:t>Where hand </a:t>
            </a:r>
            <a:r>
              <a:rPr lang="en-US" sz="2200" dirty="0" err="1"/>
              <a:t>sanitiser</a:t>
            </a:r>
            <a:r>
              <a:rPr lang="en-US" sz="2200" dirty="0"/>
              <a:t> is available, please use it</a:t>
            </a:r>
          </a:p>
          <a:p>
            <a:pPr marL="457200" indent="-457200">
              <a:buFont typeface="Arial" panose="020B0604020202020204" pitchFamily="34" charset="0"/>
              <a:buChar char="•"/>
            </a:pPr>
            <a:r>
              <a:rPr lang="en-US" sz="2200" dirty="0"/>
              <a:t>Please wipe down any communal/shared course materials/equipment </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70908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dirty="0"/>
              <a:t>For the purpose of contact tracing</a:t>
            </a:r>
            <a:endParaRPr lang="en-US" sz="2200" dirty="0"/>
          </a:p>
          <a:p>
            <a:endParaRPr lang="en-US" sz="2200" dirty="0"/>
          </a:p>
          <a:p>
            <a:r>
              <a:rPr lang="en-US" sz="2200" dirty="0"/>
              <a:t>For our standard workshops:</a:t>
            </a:r>
          </a:p>
          <a:p>
            <a:pPr marL="342900" indent="-342900">
              <a:buFont typeface="Arial" panose="020B0604020202020204" pitchFamily="34" charset="0"/>
              <a:buChar char="•"/>
            </a:pPr>
            <a:r>
              <a:rPr lang="en-US" sz="2200" dirty="0"/>
              <a:t>We will provide the CCT Hub with the complete list of attendees at this workshop</a:t>
            </a:r>
          </a:p>
          <a:p>
            <a:endParaRPr lang="en-US" sz="2200" dirty="0"/>
          </a:p>
          <a:p>
            <a:r>
              <a:rPr lang="en-US" sz="2200" dirty="0"/>
              <a:t>Where our workshops are held in lecture theatres:</a:t>
            </a:r>
          </a:p>
          <a:p>
            <a:pPr marL="342900" indent="-342900">
              <a:buFont typeface="Arial" panose="020B0604020202020204" pitchFamily="34" charset="0"/>
              <a:buChar char="•"/>
            </a:pPr>
            <a:r>
              <a:rPr lang="en-US" sz="2200" dirty="0"/>
              <a:t>You should keep a record of colleagues that you are sat in </a:t>
            </a:r>
            <a:r>
              <a:rPr lang="en-US" sz="2200"/>
              <a:t>close contact with </a:t>
            </a:r>
            <a:r>
              <a:rPr lang="en-US" sz="2200" dirty="0"/>
              <a:t>(within 2 meters)</a:t>
            </a:r>
          </a:p>
          <a:p>
            <a:endParaRPr lang="en-US" dirty="0"/>
          </a:p>
        </p:txBody>
      </p:sp>
    </p:spTree>
    <p:extLst>
      <p:ext uri="{BB962C8B-B14F-4D97-AF65-F5344CB8AC3E}">
        <p14:creationId xmlns:p14="http://schemas.microsoft.com/office/powerpoint/2010/main" val="323865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implications for patient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23378</TotalTime>
  <Words>5111</Words>
  <Application>Microsoft Office PowerPoint</Application>
  <PresentationFormat>On-screen Show (4:3)</PresentationFormat>
  <Paragraphs>331</Paragraphs>
  <Slides>27</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Frutiger LT Std 65 Bold</vt:lpstr>
      <vt:lpstr>Times New Roman</vt:lpstr>
      <vt:lpstr>Office Theme</vt:lpstr>
      <vt:lpstr>Introduction to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PowerPoint Presentation</vt:lpstr>
      <vt:lpstr>Learning Outcomes</vt:lpstr>
      <vt:lpstr>LaTeX</vt:lpstr>
      <vt:lpstr>Overleaf</vt:lpstr>
      <vt:lpstr>Creating a document</vt:lpstr>
      <vt:lpstr>Sections</vt:lpstr>
      <vt:lpstr>Chapters and Paragraphs</vt:lpstr>
      <vt:lpstr>Table of Contents</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Online Tools</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361</cp:revision>
  <cp:lastPrinted>2017-04-21T16:42:54Z</cp:lastPrinted>
  <dcterms:created xsi:type="dcterms:W3CDTF">2014-10-29T16:03:49Z</dcterms:created>
  <dcterms:modified xsi:type="dcterms:W3CDTF">2022-01-27T10:31:48Z</dcterms:modified>
</cp:coreProperties>
</file>