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64" r:id="rId2"/>
    <p:sldId id="504" r:id="rId3"/>
    <p:sldId id="258" r:id="rId4"/>
    <p:sldId id="257" r:id="rId5"/>
    <p:sldId id="267" r:id="rId6"/>
    <p:sldId id="268" r:id="rId7"/>
    <p:sldId id="292" r:id="rId8"/>
    <p:sldId id="269" r:id="rId9"/>
    <p:sldId id="271" r:id="rId10"/>
    <p:sldId id="278" r:id="rId11"/>
    <p:sldId id="288" r:id="rId12"/>
    <p:sldId id="270" r:id="rId13"/>
    <p:sldId id="284" r:id="rId14"/>
    <p:sldId id="285" r:id="rId15"/>
    <p:sldId id="287" r:id="rId16"/>
    <p:sldId id="286" r:id="rId17"/>
    <p:sldId id="281" r:id="rId18"/>
    <p:sldId id="282" r:id="rId19"/>
    <p:sldId id="277" r:id="rId20"/>
    <p:sldId id="319" r:id="rId21"/>
    <p:sldId id="321" r:id="rId22"/>
    <p:sldId id="322" r:id="rId23"/>
    <p:sldId id="290" r:id="rId24"/>
    <p:sldId id="291" r:id="rId25"/>
    <p:sldId id="328" r:id="rId26"/>
    <p:sldId id="331" r:id="rId27"/>
    <p:sldId id="280" r:id="rId28"/>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58"/>
            <p14:sldId id="257"/>
            <p14:sldId id="267"/>
            <p14:sldId id="268"/>
            <p14:sldId id="292"/>
            <p14:sldId id="269"/>
            <p14:sldId id="271"/>
            <p14:sldId id="278"/>
            <p14:sldId id="288"/>
            <p14:sldId id="270"/>
            <p14:sldId id="284"/>
            <p14:sldId id="285"/>
            <p14:sldId id="287"/>
            <p14:sldId id="286"/>
            <p14:sldId id="281"/>
            <p14:sldId id="282"/>
            <p14:sldId id="277"/>
            <p14:sldId id="319"/>
            <p14:sldId id="321"/>
            <p14:sldId id="322"/>
            <p14:sldId id="290"/>
            <p14:sldId id="291"/>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78246" autoAdjust="0"/>
  </p:normalViewPr>
  <p:slideViewPr>
    <p:cSldViewPr snapToGrid="0" snapToObjects="1">
      <p:cViewPr varScale="1">
        <p:scale>
          <a:sx n="67" d="100"/>
          <a:sy n="67" d="100"/>
        </p:scale>
        <p:origin x="2040" y="62"/>
      </p:cViewPr>
      <p:guideLst>
        <p:guide orient="horz" pos="2183"/>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12/10/2021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signified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“\begin{figure}” command tells LaTeX you’re about to define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Note the file extension is excluded – LaTeX will search for standard image files, e.g. Cat_Box.jpg, Cat_Box.png, etc.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Here we have specified that we want text in the left column to be left aligned within the column, text in the middle column to be centre-aligned and text in the rightmost column to be right-aligned within that column.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row by row, with rows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 The name you label something with can be anything and will not appear anywhere in your final document, but it must be a unique label.</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 Using “</a:t>
            </a:r>
            <a:r>
              <a:rPr lang="en-GB" dirty="0" err="1"/>
              <a:t>eqref</a:t>
            </a:r>
            <a:r>
              <a:rPr lang="en-GB" dirty="0"/>
              <a:t>” to reference equations isn’t mandatory – you may use the “ref” command for equations and the reference number would appear without parentheses. To use the “</a:t>
            </a:r>
            <a:r>
              <a:rPr lang="en-GB" dirty="0" err="1"/>
              <a:t>eqref</a:t>
            </a:r>
            <a:r>
              <a:rPr lang="en-GB" dirty="0"/>
              <a:t>” command, you must have used the “</a:t>
            </a:r>
            <a:r>
              <a:rPr lang="en-GB" dirty="0" err="1"/>
              <a:t>amsmath</a:t>
            </a:r>
            <a:r>
              <a:rPr lang="en-GB" dirty="0"/>
              <a:t>” package in the preamble.</a:t>
            </a:r>
            <a:br>
              <a:rPr lang="en-GB" dirty="0"/>
            </a:br>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Publications often have dozens of citations and your thesis is likely to have dozens or hundreds of references and so a good way to manage with your references is desirable. There are many ways to manage your references and many ways to personalise your citations. We’re going to run through one way to achieve a streamlined approach to referencing.</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By default, entries you have not cited will not be included.</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compiler you’re using), read the error message, edit your </a:t>
            </a:r>
            <a:r>
              <a:rPr lang="en-GB" dirty="0" err="1"/>
              <a:t>tex</a:t>
            </a:r>
            <a:r>
              <a:rPr lang="en-GB" dirty="0"/>
              <a:t> file to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p>
          <a:p>
            <a:endParaRPr lang="en-GB" dirty="0"/>
          </a:p>
          <a:p>
            <a:r>
              <a:rPr lang="en-GB" dirty="0"/>
              <a:t>When tackling errors, it’s often worth correcting the earliest error first – sometimes doing so will fix subsequent errors.</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27</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can be installed locally on your machine or through an online editor such as Overleaf.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a:t>
            </a:r>
            <a:r>
              <a:rPr lang="en-GB"/>
              <a:t>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or collaborator to review your document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includes specification of settings for LaTeX to use in your document, but does not include any content which will appear in the document. The preamble will always include a declaration of the </a:t>
            </a:r>
            <a:r>
              <a:rPr lang="en-GB" dirty="0" err="1"/>
              <a:t>documentclass</a:t>
            </a:r>
            <a:r>
              <a:rPr lang="en-GB" dirty="0"/>
              <a:t>. This tells LaTeX what type of document you are creating, which enables certain features and helps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 Throughout the exercises we’ll be doing today, you will need to use the packages “</a:t>
            </a:r>
            <a:r>
              <a:rPr lang="en-GB" dirty="0" err="1"/>
              <a:t>graphicx</a:t>
            </a:r>
            <a:r>
              <a:rPr lang="en-GB" dirty="0"/>
              <a:t>”, “</a:t>
            </a:r>
            <a:r>
              <a:rPr lang="en-GB" dirty="0" err="1"/>
              <a:t>amssymb</a:t>
            </a:r>
            <a:r>
              <a:rPr lang="en-GB" dirty="0"/>
              <a:t>” and </a:t>
            </a:r>
            <a:r>
              <a:rPr lang="en-GB" dirty="0" err="1"/>
              <a:t>amsmath</a:t>
            </a:r>
            <a:r>
              <a:rPr lang="en-GB" dirty="0"/>
              <a:t>”.</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(sub)section.</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80319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or give individual paragraphs titles using the paragraph command.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Different document classes may also handle chapters, sections and paragraphs differently by default, such as which (if any) begins a new page.</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631880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12/10/2021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12/10/2021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12/10/2021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16.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 and Paragraphs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00528" y="2398061"/>
            <a:ext cx="4263894" cy="2708434"/>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\paragraph{</a:t>
            </a:r>
            <a:r>
              <a:rPr lang="en-GB" sz="2800" dirty="0">
                <a:latin typeface="+mj-lt"/>
                <a:cs typeface="Courier New" panose="02070309020205020404" pitchFamily="49" charset="0"/>
              </a:rPr>
              <a:t>Author</a:t>
            </a:r>
            <a:r>
              <a:rPr lang="en-GB" sz="2800" dirty="0">
                <a:solidFill>
                  <a:schemeClr val="tx2">
                    <a:lumMod val="50000"/>
                    <a:lumOff val="50000"/>
                  </a:schemeClr>
                </a:solidFill>
                <a:latin typeface="+mj-lt"/>
                <a:cs typeface="Courier New" panose="02070309020205020404" pitchFamily="49" charset="0"/>
              </a:rPr>
              <a:t>}</a:t>
            </a:r>
            <a:r>
              <a:rPr lang="en-GB" sz="2800" dirty="0">
                <a:latin typeface="+mj-lt"/>
                <a:cs typeface="Courier New" panose="02070309020205020404" pitchFamily="49" charset="0"/>
              </a:rPr>
              <a:t>Chris</a:t>
            </a:r>
          </a:p>
          <a:p>
            <a:endParaRPr lang="en-GB" sz="3000" dirty="0">
              <a:solidFill>
                <a:srgbClr val="0070C0"/>
              </a:solidFill>
            </a:endParaRPr>
          </a:p>
        </p:txBody>
      </p:sp>
      <p:pic>
        <p:nvPicPr>
          <p:cNvPr id="10" name="Picture 9">
            <a:extLst>
              <a:ext uri="{FF2B5EF4-FFF2-40B4-BE49-F238E27FC236}">
                <a16:creationId xmlns:a16="http://schemas.microsoft.com/office/drawing/2014/main" id="{15508FF3-872A-4118-8CCE-C4035BAE22CB}"/>
              </a:ext>
            </a:extLst>
          </p:cNvPr>
          <p:cNvPicPr>
            <a:picLocks noChangeAspect="1"/>
          </p:cNvPicPr>
          <p:nvPr/>
        </p:nvPicPr>
        <p:blipFill>
          <a:blip r:embed="rId3"/>
          <a:stretch>
            <a:fillRect/>
          </a:stretch>
        </p:blipFill>
        <p:spPr>
          <a:xfrm>
            <a:off x="5132068" y="1109041"/>
            <a:ext cx="3528668" cy="5440362"/>
          </a:xfrm>
          <a:prstGeom prst="rect">
            <a:avLst/>
          </a:prstGeom>
        </p:spPr>
      </p:pic>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300446" y="2210662"/>
            <a:ext cx="3367912" cy="3939540"/>
          </a:xfrm>
          <a:prstGeom prst="rect">
            <a:avLst/>
          </a:prstGeom>
        </p:spPr>
        <p:txBody>
          <a:bodyPr wrap="square">
            <a:spAutoFit/>
          </a:bodyPr>
          <a:lstStyle/>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2670503"/>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4154984"/>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l |  c  r }</a:t>
            </a:r>
          </a:p>
          <a:p>
            <a:r>
              <a:rPr lang="en-GB" sz="2400" dirty="0"/>
              <a:t>      	&amp; Column A	&amp; B</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Row 1	&amp; 	&amp; C </a:t>
            </a:r>
            <a:r>
              <a:rPr lang="en-GB" sz="2400" dirty="0">
                <a:solidFill>
                  <a:schemeClr val="accent1">
                    <a:lumMod val="60000"/>
                    <a:lumOff val="40000"/>
                  </a:schemeClr>
                </a:solidFill>
              </a:rPr>
              <a:t>\\ </a:t>
            </a:r>
          </a:p>
          <a:p>
            <a:r>
              <a:rPr lang="en-GB" sz="2400" dirty="0"/>
              <a:t>    2	&amp; D	&amp; Big cell</a:t>
            </a:r>
          </a:p>
          <a:p>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a:t>
            </a:r>
          </a:p>
          <a:p>
            <a:r>
              <a:rPr lang="en-GB" sz="2400" dirty="0"/>
              <a:t>  </a:t>
            </a:r>
            <a:r>
              <a:rPr lang="en-GB" sz="2400" dirty="0">
                <a:solidFill>
                  <a:schemeClr val="tx2">
                    <a:lumMod val="50000"/>
                    <a:lumOff val="50000"/>
                  </a:schemeClr>
                </a:solidFill>
              </a:rPr>
              <a:t>\caption</a:t>
            </a:r>
            <a:r>
              <a:rPr lang="en-GB" sz="2400" dirty="0"/>
              <a:t>{An arbitrary table}</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68365574-040D-4652-9C6D-207C456D91F1}"/>
              </a:ext>
            </a:extLst>
          </p:cNvPr>
          <p:cNvPicPr>
            <a:picLocks noChangeAspect="1"/>
          </p:cNvPicPr>
          <p:nvPr/>
        </p:nvPicPr>
        <p:blipFill>
          <a:blip r:embed="rId3"/>
          <a:stretch>
            <a:fillRect/>
          </a:stretch>
        </p:blipFill>
        <p:spPr>
          <a:xfrm>
            <a:off x="4599355" y="2880359"/>
            <a:ext cx="4455308" cy="1903095"/>
          </a:xfrm>
          <a:prstGeom prst="rect">
            <a:avLst/>
          </a:prstGeom>
        </p:spPr>
      </p:pic>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093428"/>
          </a:xfrm>
          <a:prstGeom prst="rect">
            <a:avLst/>
          </a:prstGeom>
        </p:spPr>
        <p:txBody>
          <a:bodyPr wrap="square">
            <a:spAutoFit/>
          </a:bodyPr>
          <a:lstStyle/>
          <a:p>
            <a:r>
              <a:rPr lang="en-GB" sz="2000" dirty="0">
                <a:solidFill>
                  <a:schemeClr val="tx2">
                    <a:lumMod val="50000"/>
                    <a:lumOff val="50000"/>
                  </a:schemeClr>
                </a:solidFill>
              </a:rPr>
              <a:t>\section</a:t>
            </a:r>
            <a:r>
              <a:rPr lang="en-GB" sz="2000" dirty="0"/>
              <a:t>{Referencing...}</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err="1"/>
              <a:t>x+y</a:t>
            </a:r>
            <a:r>
              <a:rPr lang="en-GB" sz="2000" dirty="0"/>
              <a:t>=7</a:t>
            </a:r>
            <a:r>
              <a:rPr lang="en-GB" sz="2000" dirty="0">
                <a:solidFill>
                  <a:schemeClr val="accent1">
                    <a:lumMod val="60000"/>
                    <a:lumOff val="40000"/>
                  </a:schemeClr>
                </a:solidFill>
              </a:rPr>
              <a:t>\alpha</a:t>
            </a:r>
          </a:p>
          <a:p>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keyword1</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a:solidFill>
                  <a:schemeClr val="accent4">
                    <a:lumMod val="75000"/>
                  </a:schemeClr>
                </a:solidFill>
              </a:rPr>
              <a:t>sections</a:t>
            </a:r>
            <a:r>
              <a:rPr lang="en-GB" sz="2000" dirty="0"/>
              <a:t>}</a:t>
            </a:r>
          </a:p>
          <a:p>
            <a:br>
              <a:rPr lang="en-GB" sz="2000" dirty="0"/>
            </a:br>
            <a:endParaRPr lang="en-GB" sz="2000" dirty="0"/>
          </a:p>
          <a:p>
            <a:r>
              <a:rPr lang="en-GB" sz="2000" dirty="0">
                <a:solidFill>
                  <a:schemeClr val="tx2">
                    <a:lumMod val="50000"/>
                    <a:lumOff val="50000"/>
                  </a:schemeClr>
                </a:solidFill>
              </a:rPr>
              <a:t>\section</a:t>
            </a:r>
            <a:r>
              <a:rPr lang="en-GB" sz="2000" dirty="0"/>
              <a:t>{...Sections}</a:t>
            </a:r>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sections</a:t>
            </a:r>
            <a:r>
              <a:rPr lang="en-GB" sz="2000" dirty="0"/>
              <a:t>}</a:t>
            </a:r>
          </a:p>
          <a:p>
            <a:endParaRPr lang="en-GB" sz="2000" dirty="0"/>
          </a:p>
          <a:p>
            <a:r>
              <a:rPr lang="en-GB" sz="2000" dirty="0"/>
              <a:t>...see </a:t>
            </a:r>
            <a:r>
              <a:rPr lang="en-GB" sz="2000" dirty="0">
                <a:solidFill>
                  <a:schemeClr val="tx2">
                    <a:lumMod val="50000"/>
                    <a:lumOff val="50000"/>
                  </a:schemeClr>
                </a:solidFill>
              </a:rPr>
              <a:t>\</a:t>
            </a:r>
            <a:r>
              <a:rPr lang="en-GB" sz="2000" dirty="0" err="1">
                <a:solidFill>
                  <a:schemeClr val="tx2">
                    <a:lumMod val="50000"/>
                    <a:lumOff val="50000"/>
                  </a:schemeClr>
                </a:solidFill>
              </a:rPr>
              <a:t>eqref</a:t>
            </a:r>
            <a:r>
              <a:rPr lang="en-GB" sz="2000" dirty="0"/>
              <a:t>{</a:t>
            </a:r>
            <a:r>
              <a:rPr lang="en-GB" sz="2000" dirty="0">
                <a:solidFill>
                  <a:schemeClr val="accent4">
                    <a:lumMod val="75000"/>
                  </a:schemeClr>
                </a:solidFill>
              </a:rPr>
              <a:t>keyword1</a:t>
            </a:r>
            <a:r>
              <a:rPr lang="en-GB" sz="2000" dirty="0"/>
              <a:t>}</a:t>
            </a:r>
          </a:p>
        </p:txBody>
      </p:sp>
      <p:sp>
        <p:nvSpPr>
          <p:cNvPr id="6" name="TextBox 5">
            <a:extLst>
              <a:ext uri="{FF2B5EF4-FFF2-40B4-BE49-F238E27FC236}">
                <a16:creationId xmlns:a16="http://schemas.microsoft.com/office/drawing/2014/main" id="{148088E0-FA71-469E-97F0-9EC955878AF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3" name="Picture 2">
            <a:extLst>
              <a:ext uri="{FF2B5EF4-FFF2-40B4-BE49-F238E27FC236}">
                <a16:creationId xmlns:a16="http://schemas.microsoft.com/office/drawing/2014/main" id="{89372AAC-BE38-4F5A-AC56-DBE110E0A753}"/>
              </a:ext>
            </a:extLst>
          </p:cNvPr>
          <p:cNvPicPr>
            <a:picLocks noChangeAspect="1"/>
          </p:cNvPicPr>
          <p:nvPr/>
        </p:nvPicPr>
        <p:blipFill>
          <a:blip r:embed="rId3"/>
          <a:stretch>
            <a:fillRect/>
          </a:stretch>
        </p:blipFill>
        <p:spPr>
          <a:xfrm>
            <a:off x="4756076" y="2628899"/>
            <a:ext cx="4006025" cy="2356485"/>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After this course you will receive an email from the Graduate School administration team which will provide you with a QR code and instructions to mark your attendance at this course on Inkpath. </a:t>
            </a:r>
            <a:br>
              <a:rPr lang="en-GB" sz="2800" dirty="0"/>
            </a:br>
            <a:br>
              <a:rPr lang="en-GB" sz="2800" dirty="0"/>
            </a:br>
            <a:r>
              <a:rPr lang="en-GB" sz="2800" dirty="0"/>
              <a:t>Please </a:t>
            </a:r>
            <a:r>
              <a:rPr lang="en-GB" sz="2800" u="sng" dirty="0"/>
              <a:t>do not</a:t>
            </a:r>
            <a:r>
              <a:rPr lang="en-GB" sz="2800" dirty="0"/>
              <a:t> mark your attendance until you have received an email from the Graduate School. </a:t>
            </a:r>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
        <p:nvSpPr>
          <p:cNvPr id="8" name="TextBox 7">
            <a:extLst>
              <a:ext uri="{FF2B5EF4-FFF2-40B4-BE49-F238E27FC236}">
                <a16:creationId xmlns:a16="http://schemas.microsoft.com/office/drawing/2014/main" id="{FD4DF245-9E47-4747-8785-FFADE20129C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pic>
        <p:nvPicPr>
          <p:cNvPr id="4" name="Picture 3">
            <a:extLst>
              <a:ext uri="{FF2B5EF4-FFF2-40B4-BE49-F238E27FC236}">
                <a16:creationId xmlns:a16="http://schemas.microsoft.com/office/drawing/2014/main" id="{827AB96D-2EB9-4E01-B214-E4AAAE6AB1EF}"/>
              </a:ext>
            </a:extLst>
          </p:cNvPr>
          <p:cNvPicPr>
            <a:picLocks noChangeAspect="1"/>
          </p:cNvPicPr>
          <p:nvPr/>
        </p:nvPicPr>
        <p:blipFill>
          <a:blip r:embed="rId3"/>
          <a:stretch>
            <a:fillRect/>
          </a:stretch>
        </p:blipFill>
        <p:spPr>
          <a:xfrm>
            <a:off x="331470" y="1806567"/>
            <a:ext cx="8481060" cy="3963732"/>
          </a:xfrm>
          <a:prstGeom prst="rect">
            <a:avLst/>
          </a:prstGeom>
        </p:spPr>
      </p:pic>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r>
              <a:rPr lang="en-US" sz="2200" u="sng" dirty="0">
                <a:ea typeface="+mj-lt"/>
                <a:cs typeface="+mj-lt"/>
              </a:rPr>
              <a:t>Face coverings</a:t>
            </a:r>
          </a:p>
          <a:p>
            <a:pPr marL="457200" indent="-457200">
              <a:buFont typeface="Arial" panose="020B0604020202020204" pitchFamily="34" charset="0"/>
              <a:buChar char="•"/>
            </a:pPr>
            <a:r>
              <a:rPr lang="en-GB" sz="2200" dirty="0">
                <a:latin typeface="+mn-lt"/>
                <a:ea typeface="Calibri" panose="020F0502020204030204" pitchFamily="34" charset="0"/>
                <a:cs typeface="Times New Roman"/>
              </a:rPr>
              <a:t>You are expected to wear a face covering </a:t>
            </a:r>
            <a:endParaRPr lang="en-GB" sz="2200" dirty="0"/>
          </a:p>
          <a:p>
            <a:pPr marL="457200" indent="-457200">
              <a:buFont typeface="Arial" panose="020B0604020202020204" pitchFamily="34" charset="0"/>
              <a:buChar char="•"/>
            </a:pPr>
            <a:r>
              <a:rPr lang="en-US" sz="2200" dirty="0">
                <a:ea typeface="+mj-lt"/>
                <a:cs typeface="+mj-lt"/>
              </a:rPr>
              <a:t>Tutors will deliver their workshop 2 meters distance from </a:t>
            </a:r>
            <a:r>
              <a:rPr lang="en-US" sz="2200">
                <a:ea typeface="+mj-lt"/>
                <a:cs typeface="+mj-lt"/>
              </a:rPr>
              <a:t>you </a:t>
            </a:r>
            <a:endParaRPr lang="en-US" sz="2200" dirty="0">
              <a:ea typeface="+mj-lt"/>
              <a:cs typeface="+mj-lt"/>
            </a:endParaRPr>
          </a:p>
          <a:p>
            <a:endParaRPr lang="en-US" sz="2200" u="sng" dirty="0">
              <a:latin typeface="+mn-lt"/>
              <a:ea typeface="+mj-lt"/>
              <a:cs typeface="+mj-lt"/>
            </a:endParaRPr>
          </a:p>
          <a:p>
            <a:r>
              <a:rPr lang="en-US" sz="2200" u="sng" dirty="0">
                <a:latin typeface="+mn-lt"/>
                <a:ea typeface="+mj-lt"/>
                <a:cs typeface="+mj-lt"/>
              </a:rPr>
              <a:t>Hygiene</a:t>
            </a:r>
            <a:endParaRPr lang="en-GB" sz="2200" u="sng" dirty="0">
              <a:latin typeface="+mn-lt"/>
              <a:ea typeface="Calibri" panose="020F0502020204030204" pitchFamily="34" charset="0"/>
              <a:cs typeface="Times New Roman"/>
            </a:endParaRPr>
          </a:p>
          <a:p>
            <a:pPr marL="457200" indent="-457200">
              <a:buFont typeface="Arial" panose="020B0604020202020204" pitchFamily="34" charset="0"/>
              <a:buChar char="•"/>
            </a:pPr>
            <a:r>
              <a:rPr lang="en-US" sz="2200" dirty="0"/>
              <a:t>Where hand </a:t>
            </a:r>
            <a:r>
              <a:rPr lang="en-US" sz="2200" dirty="0" err="1"/>
              <a:t>sanitiser</a:t>
            </a:r>
            <a:r>
              <a:rPr lang="en-US" sz="2200" dirty="0"/>
              <a:t> is available, please use it</a:t>
            </a:r>
          </a:p>
          <a:p>
            <a:pPr marL="457200" indent="-457200">
              <a:buFont typeface="Arial" panose="020B0604020202020204" pitchFamily="34" charset="0"/>
              <a:buChar char="•"/>
            </a:pPr>
            <a:r>
              <a:rPr lang="en-US" sz="2200" dirty="0"/>
              <a:t>Please wipe down any communal/shared course materials/equipment </a:t>
            </a:r>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70908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19" y="472966"/>
            <a:ext cx="5558047" cy="930165"/>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189186" y="1450427"/>
            <a:ext cx="8797158" cy="4020208"/>
          </a:xfrm>
        </p:spPr>
        <p:txBody>
          <a:bodyPr lIns="91440" tIns="45720" rIns="91440" bIns="45720" anchor="t"/>
          <a:lstStyle/>
          <a:p>
            <a:r>
              <a:rPr lang="en-US" sz="2200" u="sng" dirty="0"/>
              <a:t>For the purpose of contact tracing</a:t>
            </a:r>
            <a:endParaRPr lang="en-US" sz="2200" dirty="0"/>
          </a:p>
          <a:p>
            <a:endParaRPr lang="en-US" sz="2200" dirty="0"/>
          </a:p>
          <a:p>
            <a:r>
              <a:rPr lang="en-US" sz="2200" dirty="0"/>
              <a:t>For our standard workshops:</a:t>
            </a:r>
          </a:p>
          <a:p>
            <a:pPr marL="342900" indent="-342900">
              <a:buFont typeface="Arial" panose="020B0604020202020204" pitchFamily="34" charset="0"/>
              <a:buChar char="•"/>
            </a:pPr>
            <a:r>
              <a:rPr lang="en-US" sz="2200" dirty="0"/>
              <a:t>We will provide the CCT Hub with the complete list of attendees at this workshop</a:t>
            </a:r>
          </a:p>
          <a:p>
            <a:endParaRPr lang="en-US" sz="2200" dirty="0"/>
          </a:p>
          <a:p>
            <a:r>
              <a:rPr lang="en-US" sz="2200" dirty="0"/>
              <a:t>Where our workshops are held in lecture theatres:</a:t>
            </a:r>
          </a:p>
          <a:p>
            <a:pPr marL="342900" indent="-342900">
              <a:buFont typeface="Arial" panose="020B0604020202020204" pitchFamily="34" charset="0"/>
              <a:buChar char="•"/>
            </a:pPr>
            <a:r>
              <a:rPr lang="en-US" sz="2200" dirty="0"/>
              <a:t>You should keep a record of colleagues that you are sat in </a:t>
            </a:r>
            <a:r>
              <a:rPr lang="en-US" sz="2200"/>
              <a:t>close contact with </a:t>
            </a:r>
            <a:r>
              <a:rPr lang="en-US" sz="2200" dirty="0"/>
              <a:t>(within 2 meters)</a:t>
            </a:r>
          </a:p>
          <a:p>
            <a:endParaRPr lang="en-US" dirty="0"/>
          </a:p>
        </p:txBody>
      </p:sp>
    </p:spTree>
    <p:extLst>
      <p:ext uri="{BB962C8B-B14F-4D97-AF65-F5344CB8AC3E}">
        <p14:creationId xmlns:p14="http://schemas.microsoft.com/office/powerpoint/2010/main" val="323865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p>
          <a:p>
            <a:pPr fontAlgn="base">
              <a:spcBef>
                <a:spcPts val="600"/>
              </a:spcBef>
              <a:spcAft>
                <a:spcPts val="600"/>
              </a:spcAft>
            </a:pPr>
            <a:r>
              <a:rPr lang="en-US" sz="2400" dirty="0"/>
              <a:t>How do I use it?</a:t>
            </a:r>
          </a:p>
          <a:p>
            <a:pPr fontAlgn="base">
              <a:spcBef>
                <a:spcPts val="600"/>
              </a:spcBef>
              <a:spcAft>
                <a:spcPts val="600"/>
              </a:spcAft>
            </a:pPr>
            <a:r>
              <a:rPr lang="en-US" sz="2400" dirty="0"/>
              <a:t>Why would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implications for patient data</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23176</TotalTime>
  <Words>5096</Words>
  <Application>Microsoft Office PowerPoint</Application>
  <PresentationFormat>On-screen Show (4:3)</PresentationFormat>
  <Paragraphs>330</Paragraphs>
  <Slides>27</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Frutiger LT Std 65 Bold</vt:lpstr>
      <vt:lpstr>Times New Roman</vt:lpstr>
      <vt:lpstr>Office Theme</vt:lpstr>
      <vt:lpstr>Introduction to LaTeX</vt:lpstr>
      <vt:lpstr>Important Information on Marking your Attendance on Inkpath   After this course you will receive an email from the Graduate School administration team which will provide you with a QR code and instructions to mark your attendance at this course on Inkpath.   Please do not mark your attendance until you have received an email from the Graduate School. </vt:lpstr>
      <vt:lpstr>PowerPoint Presentation</vt:lpstr>
      <vt:lpstr>PowerPoint Presentation</vt:lpstr>
      <vt:lpstr>Learning Outcomes</vt:lpstr>
      <vt:lpstr>LaTeX</vt:lpstr>
      <vt:lpstr>Overleaf</vt:lpstr>
      <vt:lpstr>Creating a document</vt:lpstr>
      <vt:lpstr>Sections</vt:lpstr>
      <vt:lpstr>Chapters and Paragraphs</vt:lpstr>
      <vt:lpstr>Table of Contents</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LaTeX Errors</vt:lpstr>
      <vt:lpstr>Journal Submission</vt:lpstr>
      <vt:lpstr>Online Tools</vt:lpstr>
      <vt:lpstr>Feedback</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356</cp:revision>
  <cp:lastPrinted>2017-04-21T16:42:54Z</cp:lastPrinted>
  <dcterms:created xsi:type="dcterms:W3CDTF">2014-10-29T16:03:49Z</dcterms:created>
  <dcterms:modified xsi:type="dcterms:W3CDTF">2021-10-12T12:40:23Z</dcterms:modified>
</cp:coreProperties>
</file>