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handoutMasterIdLst>
    <p:handoutMasterId r:id="rId42"/>
  </p:handoutMasterIdLst>
  <p:sldIdLst>
    <p:sldId id="264" r:id="rId2"/>
    <p:sldId id="504" r:id="rId3"/>
    <p:sldId id="258" r:id="rId4"/>
    <p:sldId id="257" r:id="rId5"/>
    <p:sldId id="267" r:id="rId6"/>
    <p:sldId id="330" r:id="rId7"/>
    <p:sldId id="332" r:id="rId8"/>
    <p:sldId id="331" r:id="rId9"/>
    <p:sldId id="505" r:id="rId10"/>
    <p:sldId id="506" r:id="rId11"/>
    <p:sldId id="507" r:id="rId12"/>
    <p:sldId id="508" r:id="rId13"/>
    <p:sldId id="509" r:id="rId14"/>
    <p:sldId id="510" r:id="rId15"/>
    <p:sldId id="511" r:id="rId16"/>
    <p:sldId id="512" r:id="rId17"/>
    <p:sldId id="513" r:id="rId18"/>
    <p:sldId id="514" r:id="rId19"/>
    <p:sldId id="518" r:id="rId20"/>
    <p:sldId id="516" r:id="rId21"/>
    <p:sldId id="522" r:id="rId22"/>
    <p:sldId id="521" r:id="rId23"/>
    <p:sldId id="519" r:id="rId24"/>
    <p:sldId id="520" r:id="rId25"/>
    <p:sldId id="523" r:id="rId26"/>
    <p:sldId id="525" r:id="rId27"/>
    <p:sldId id="524" r:id="rId28"/>
    <p:sldId id="526" r:id="rId29"/>
    <p:sldId id="527" r:id="rId30"/>
    <p:sldId id="528" r:id="rId31"/>
    <p:sldId id="529" r:id="rId32"/>
    <p:sldId id="536" r:id="rId33"/>
    <p:sldId id="530" r:id="rId34"/>
    <p:sldId id="534" r:id="rId35"/>
    <p:sldId id="535" r:id="rId36"/>
    <p:sldId id="532" r:id="rId37"/>
    <p:sldId id="533" r:id="rId38"/>
    <p:sldId id="329" r:id="rId39"/>
    <p:sldId id="280" r:id="rId4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58"/>
            <p14:sldId id="257"/>
            <p14:sldId id="267"/>
            <p14:sldId id="330"/>
            <p14:sldId id="332"/>
            <p14:sldId id="331"/>
            <p14:sldId id="505"/>
            <p14:sldId id="506"/>
            <p14:sldId id="507"/>
            <p14:sldId id="508"/>
            <p14:sldId id="509"/>
            <p14:sldId id="510"/>
            <p14:sldId id="511"/>
            <p14:sldId id="512"/>
            <p14:sldId id="513"/>
            <p14:sldId id="514"/>
            <p14:sldId id="518"/>
            <p14:sldId id="516"/>
            <p14:sldId id="522"/>
            <p14:sldId id="521"/>
            <p14:sldId id="519"/>
            <p14:sldId id="520"/>
            <p14:sldId id="523"/>
            <p14:sldId id="525"/>
            <p14:sldId id="524"/>
            <p14:sldId id="526"/>
            <p14:sldId id="527"/>
            <p14:sldId id="528"/>
            <p14:sldId id="529"/>
            <p14:sldId id="536"/>
            <p14:sldId id="530"/>
            <p14:sldId id="534"/>
            <p14:sldId id="535"/>
            <p14:sldId id="532"/>
            <p14:sldId id="533"/>
            <p14:sldId id="329"/>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638" autoAdjust="0"/>
  </p:normalViewPr>
  <p:slideViewPr>
    <p:cSldViewPr snapToGrid="0" snapToObjects="1">
      <p:cViewPr varScale="1">
        <p:scale>
          <a:sx n="66" d="100"/>
          <a:sy n="66" d="100"/>
        </p:scale>
        <p:origin x="1915" y="86"/>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12/11/2021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package manager is a program used to install packages and libraries in the current Python environment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128422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79107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270243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42142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595670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312806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040209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1932458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656540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406240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324684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234088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639569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213957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550059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3439239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37576856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4591020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3856228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573271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install a version of Python on your computer. This can be a standalone Python program, or installed and managed by another program such as Anaconda. A specific instance of Python is known as an installation and you may have multiple installations of Python on your computer at once. Each installation will be a particular version of Python such as 3.9 or 2.7. Successive versions of Python have added more functionality. You can see what version of Python is currently active in your system by typing “python –version”.</a:t>
            </a:r>
          </a:p>
          <a:p>
            <a:endParaRPr lang="en-GB" dirty="0"/>
          </a:p>
          <a:p>
            <a:r>
              <a:rPr lang="en-GB" dirty="0"/>
              <a:t>A Python installation contains a Python interpreter which contains instructions for how Python source code should be interpreted according to the rules of the version of Python installed. It also contains a collection of libraries which contain what are known as “built-in” modules, such as the “math”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632070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39092439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822767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464359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1977625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1088028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Standalone Python installation can be installed from the Python website. You can install several of these and they will be separate application within your computer. When installing Python applications, you may sometimes be asked if you want to add installations to the “path” of your computer. This is a list of directories held by the operating system of your computer which tells it where to look for programs. It can be difficult to give specific advice but, sometimes, having multiple installations of Python in your path can cause problems as components of different installations can be found when the code is running and they may not be compatible.</a:t>
            </a:r>
          </a:p>
          <a:p>
            <a:endParaRPr lang="en-GB" dirty="0"/>
          </a:p>
          <a:p>
            <a:r>
              <a:rPr lang="en-GB" dirty="0"/>
              <a:t>Python installations can be installed within the Anaconda application by opening the environment tab, clicking “Create”, selecting a version and giving it a name. It might take a minute or so to download and install the installation. You can have several installations installed at once and can switch between them by clicking on the installation. This typically avoids issues related to the path on your computer and so is a more reliable option if you have limited experience.</a:t>
            </a:r>
          </a:p>
          <a:p>
            <a:endParaRPr lang="en-GB" dirty="0"/>
          </a:p>
          <a:p>
            <a:r>
              <a:rPr lang="en-GB" dirty="0"/>
              <a:t>Demonstration: create a new installation in Anaconda using a recent version of Python.</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461934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environment is an isolated installation of Python, including any packages that may have been installed. This can be useful for managing multiple projects which may have different dependencies in terms of the packages they use. This can be particularly useful when different packages require different versions of Python. This is particularly common for some older packages which only support Python 2.X.</a:t>
            </a:r>
          </a:p>
          <a:p>
            <a:endParaRPr lang="en-GB" dirty="0"/>
          </a:p>
          <a:p>
            <a:r>
              <a:rPr lang="en-GB" dirty="0"/>
              <a:t>This allows different environments for different projects with only the packages needed for that project installed. It also means , when starting a new project, you can use a newer version of Python, without having to force an upgrade of Python version for other projects, which could possibly break them.</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58869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the different environments are listed in the “environment” tab. In fact, we’ve already seen these earlier when we installed a new version of Python. We can clone an existing environment using “Clone”. “Backup” creates a specification of the current environment as .</a:t>
            </a:r>
            <a:r>
              <a:rPr lang="en-GB" dirty="0" err="1"/>
              <a:t>yaml</a:t>
            </a:r>
            <a:r>
              <a:rPr lang="en-GB" dirty="0"/>
              <a:t> file (this is similar to a requirements file, which we’ll look at in more detail later). “Import” creates an environment from a .</a:t>
            </a:r>
            <a:r>
              <a:rPr lang="en-GB" dirty="0" err="1"/>
              <a:t>yaml</a:t>
            </a:r>
            <a:r>
              <a:rPr lang="en-GB" dirty="0"/>
              <a:t> file creates with the “Backup” button. “Remove” will delete the selected environment.</a:t>
            </a:r>
          </a:p>
          <a:p>
            <a:endParaRPr lang="en-GB" dirty="0"/>
          </a:p>
          <a:p>
            <a:r>
              <a:rPr lang="en-GB" dirty="0"/>
              <a:t>Demonstration: Create a new Python environment. Clone it. Back it up. Create another copy from the .</a:t>
            </a:r>
            <a:r>
              <a:rPr lang="en-GB" dirty="0" err="1"/>
              <a:t>yaml</a:t>
            </a:r>
            <a:r>
              <a:rPr lang="en-GB" dirty="0"/>
              <a:t>. Remove the copy created from the </a:t>
            </a:r>
            <a:r>
              <a:rPr lang="en-GB" dirty="0" err="1"/>
              <a:t>yaml</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1413254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Venv</a:t>
            </a:r>
            <a:r>
              <a:rPr lang="en-GB" dirty="0"/>
              <a:t> is a Python modules which allows the creation of multiple “virtual environments” within a single Python installation. </a:t>
            </a:r>
            <a:r>
              <a:rPr lang="en-GB" sz="1200" dirty="0">
                <a:latin typeface="Courier New" panose="02070309020205020404" pitchFamily="49" charset="0"/>
                <a:cs typeface="Courier New" panose="02070309020205020404" pitchFamily="49" charset="0"/>
              </a:rPr>
              <a:t>We can use these virtual environments in a similar way to environments managed by Anaconda. As such, you will normally choose to use one method or the other, not both.</a:t>
            </a:r>
          </a:p>
          <a:p>
            <a:endParaRPr lang="en-GB" dirty="0"/>
          </a:p>
          <a:p>
            <a:r>
              <a:rPr lang="en-GB" dirty="0"/>
              <a:t>By writing “</a:t>
            </a:r>
            <a:r>
              <a:rPr lang="en-GB" sz="1200" dirty="0">
                <a:latin typeface="Courier New" panose="02070309020205020404" pitchFamily="49" charset="0"/>
                <a:cs typeface="Courier New" panose="02070309020205020404" pitchFamily="49" charset="0"/>
              </a:rPr>
              <a:t>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we will create an environment that is stored inside the specified directory. Note that the slashes will need to be other way around in Mac and Linux due to the different convention of how slashes operate in Mac and Linux. This new environment will use the same version of Python as the currently active Python version. </a:t>
            </a:r>
          </a:p>
          <a:p>
            <a:r>
              <a:rPr lang="en-GB" sz="1200" dirty="0">
                <a:latin typeface="Courier New" panose="02070309020205020404" pitchFamily="49" charset="0"/>
                <a:cs typeface="Courier New" panose="02070309020205020404" pitchFamily="49" charset="0"/>
              </a:rPr>
              <a:t>To activate this new environment, different commands will be used dependent on whether you’re using Windows, or Apple or Linux. You should see the name of the directory in parentheses at the start of the command line, indicating that the environment is active. If we install modules they will be installed in this environment and if we run files it will use this environment. Regardless of operating system, typing “deactivate” will deactivate the virtual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Open up VS Code and open a command prompt terminal (check it’s command prompt not </a:t>
            </a:r>
            <a:r>
              <a:rPr lang="en-GB" sz="1200" dirty="0" err="1">
                <a:latin typeface="Courier New" panose="02070309020205020404" pitchFamily="49" charset="0"/>
                <a:cs typeface="Courier New" panose="02070309020205020404" pitchFamily="49" charset="0"/>
              </a:rPr>
              <a:t>Powershell</a:t>
            </a:r>
            <a:r>
              <a:rPr lang="en-GB" sz="1200" dirty="0">
                <a:latin typeface="Courier New" panose="02070309020205020404" pitchFamily="49" charset="0"/>
                <a:cs typeface="Courier New" panose="02070309020205020404" pitchFamily="49" charset="0"/>
              </a:rPr>
              <a:t>). Change directory into main directory of the course materials. Use the command “python3 -m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 to create a new environment. Use the command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to activate it. Note the name of the directory in parentheses. Use the command “deactivate” to deactivate it.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939960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781581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move further, we’re going to take a little time to define some terms that we’ll be using.</a:t>
            </a:r>
          </a:p>
          <a:p>
            <a:endParaRPr lang="en-GB" dirty="0"/>
          </a:p>
          <a:p>
            <a:r>
              <a:rPr lang="en-GB" dirty="0"/>
              <a:t>A Python script is a plain text file which typically has the extension “.</a:t>
            </a:r>
            <a:r>
              <a:rPr lang="en-GB" dirty="0" err="1"/>
              <a:t>py</a:t>
            </a:r>
            <a:r>
              <a:rPr lang="en-GB" dirty="0"/>
              <a:t>”. This contains Python code and is designed to be able to be run directly. A “module” is also a “.</a:t>
            </a:r>
            <a:r>
              <a:rPr lang="en-GB" dirty="0" err="1"/>
              <a:t>py</a:t>
            </a:r>
            <a:r>
              <a:rPr lang="en-GB" dirty="0"/>
              <a:t>” file but it is not designed to be run directly, but instead may be accessed from other modules using the “import” statement. A script and a module are the same type of file, the distinction comes from their intended use rather than some technical difference.</a:t>
            </a:r>
          </a:p>
          <a:p>
            <a:endParaRPr lang="en-GB" dirty="0"/>
          </a:p>
          <a:p>
            <a:r>
              <a:rPr lang="en-GB" dirty="0"/>
              <a:t>A package is a collection of modules which typically has some kind of cohesive purpose.  This may be a collection of several files in a directory structure. Often a package will contain a file named “__init__.py”. This can contain code to be executed when the package is initialised but can also be empty. Its mere existence causes Python to treat the files in the package differently to normal modules. This prevents naming conflicts where directories within the module would otherwise hide modules loaded later in the initialisation process.</a:t>
            </a:r>
          </a:p>
          <a:p>
            <a:endParaRPr lang="en-GB" dirty="0"/>
          </a:p>
          <a:p>
            <a:r>
              <a:rPr lang="en-GB" dirty="0"/>
              <a:t>A library is a (sometimes large) collection of modules, such as matplotlib. The Python standard library is a collection of modules, such as the “math” module, which is included in a Python installation.</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7714156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12/11/2021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12/11/2021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12/11/2021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anaconda.org/anaconda/repo"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python.org/3/using/cmdline.html"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s://www.imperial.ac.uk/admin-services/ict/self-service/research-support/rcs/support/applications/python/" TargetMode="External"/><Relationship Id="rId2" Type="http://schemas.openxmlformats.org/officeDocument/2006/relationships/notesSlide" Target="../notesSlides/notesSlide33.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introduction-to-hpc/" TargetMode="External"/><Relationship Id="rId4" Type="http://schemas.openxmlformats.org/officeDocument/2006/relationships/hyperlink" Target="https://www.imperial.ac.uk/admin-services/ict/self-service/research-support/rcs/support/getting-started/"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docs.docker.com/get-started/overview/" TargetMode="External"/><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research-computing-reproducible--scalable-research-computing-with-containers/" TargetMode="External"/><Relationship Id="rId4" Type="http://schemas.openxmlformats.org/officeDocument/2006/relationships/hyperlink" Target="https://docs.docker.com/language/python/build-image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792422" cy="1567815"/>
          </a:xfrm>
        </p:spPr>
        <p:txBody>
          <a:bodyPr>
            <a:noAutofit/>
          </a:bodyPr>
          <a:lstStyle/>
          <a:p>
            <a:pPr marL="0" indent="0"/>
            <a:r>
              <a:rPr lang="en-GB" sz="4000" b="1" dirty="0"/>
              <a:t>Managing and Running Python Effectively</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Venv</a:t>
            </a:r>
          </a:p>
        </p:txBody>
      </p:sp>
      <p:sp>
        <p:nvSpPr>
          <p:cNvPr id="3" name="Content Placeholder 2"/>
          <p:cNvSpPr>
            <a:spLocks noGrp="1"/>
          </p:cNvSpPr>
          <p:nvPr>
            <p:ph idx="1"/>
          </p:nvPr>
        </p:nvSpPr>
        <p:spPr>
          <a:xfrm>
            <a:off x="457200" y="1600200"/>
            <a:ext cx="8435280" cy="2738718"/>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venv is a </a:t>
            </a:r>
            <a:r>
              <a:rPr lang="en-GB" sz="2600" dirty="0">
                <a:latin typeface="Arial" panose="020B0604020202020204" pitchFamily="34" charset="0"/>
                <a:cs typeface="Arial" panose="020B0604020202020204" pitchFamily="34" charset="0"/>
                <a:hlinkClick r:id="rId3"/>
              </a:rPr>
              <a:t>Python module</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python3 -m venv .\Exercises\</a:t>
            </a:r>
            <a:r>
              <a:rPr lang="en-GB" sz="2600" dirty="0" err="1">
                <a:latin typeface="Courier New" panose="02070309020205020404" pitchFamily="49" charset="0"/>
                <a:cs typeface="Courier New" panose="02070309020205020404" pitchFamily="49" charset="0"/>
              </a:rPr>
              <a:t>Example_environment</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create a new environment in the selected directory</a:t>
            </a:r>
          </a:p>
          <a:p>
            <a:pPr lvl="1">
              <a:lnSpc>
                <a:spcPct val="107000"/>
              </a:lnSpc>
            </a:pPr>
            <a:r>
              <a:rPr lang="en-GB" sz="2200" dirty="0">
                <a:latin typeface="Arial" panose="020B0604020202020204" pitchFamily="34" charset="0"/>
                <a:cs typeface="Arial" panose="020B0604020202020204" pitchFamily="34" charset="0"/>
              </a:rPr>
              <a:t>Use forward slashes instead of backslashes in Linux and Mac</a:t>
            </a:r>
          </a:p>
          <a:p>
            <a:pPr lvl="1">
              <a:lnSpc>
                <a:spcPct val="107000"/>
              </a:lnSpc>
            </a:pPr>
            <a:r>
              <a:rPr lang="en-GB" sz="2200" dirty="0">
                <a:latin typeface="Arial" panose="020B0604020202020204" pitchFamily="34" charset="0"/>
                <a:cs typeface="Arial" panose="020B0604020202020204" pitchFamily="34" charset="0"/>
              </a:rPr>
              <a:t>Will use the same Python version as the currently active Python version</a:t>
            </a:r>
          </a:p>
          <a:p>
            <a:pPr>
              <a:lnSpc>
                <a:spcPct val="107000"/>
              </a:lnSpc>
            </a:pPr>
            <a:endParaRPr lang="en-GB" sz="2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7EAC41F-8844-487B-B6C6-AD2B9807F716}"/>
              </a:ext>
            </a:extLst>
          </p:cNvPr>
          <p:cNvSpPr txBox="1"/>
          <p:nvPr/>
        </p:nvSpPr>
        <p:spPr>
          <a:xfrm>
            <a:off x="251520" y="4222376"/>
            <a:ext cx="4320480"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command prompt (</a:t>
            </a:r>
            <a:r>
              <a:rPr lang="en-GB" b="1" dirty="0"/>
              <a:t>not</a:t>
            </a:r>
            <a:r>
              <a:rPr lang="en-GB" dirty="0"/>
              <a:t> </a:t>
            </a:r>
            <a:r>
              <a:rPr lang="en-GB" dirty="0" err="1"/>
              <a:t>powerhshell</a:t>
            </a:r>
            <a:r>
              <a:rPr lang="en-GB" dirty="0"/>
              <a:t>)</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sp>
        <p:nvSpPr>
          <p:cNvPr id="7" name="TextBox 6">
            <a:extLst>
              <a:ext uri="{FF2B5EF4-FFF2-40B4-BE49-F238E27FC236}">
                <a16:creationId xmlns:a16="http://schemas.microsoft.com/office/drawing/2014/main" id="{47C6CEA6-F798-483D-BA27-99EB245F8892}"/>
              </a:ext>
            </a:extLst>
          </p:cNvPr>
          <p:cNvSpPr txBox="1"/>
          <p:nvPr/>
        </p:nvSpPr>
        <p:spPr>
          <a:xfrm>
            <a:off x="4936603" y="4222376"/>
            <a:ext cx="3756211"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terminal</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./Exercises/Example_environment/bin/activate.sh</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pic>
        <p:nvPicPr>
          <p:cNvPr id="1027" name="Picture 3">
            <a:extLst>
              <a:ext uri="{FF2B5EF4-FFF2-40B4-BE49-F238E27FC236}">
                <a16:creationId xmlns:a16="http://schemas.microsoft.com/office/drawing/2014/main" id="{32DDC11F-59E7-461D-93D7-E4CE435AF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823" y="5955833"/>
            <a:ext cx="627529" cy="62752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pple Logo - Sticker for Computer Case - Bait Reklame">
            <a:extLst>
              <a:ext uri="{FF2B5EF4-FFF2-40B4-BE49-F238E27FC236}">
                <a16:creationId xmlns:a16="http://schemas.microsoft.com/office/drawing/2014/main" id="{F1A64041-4CA9-47E3-9C04-A057D0678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988" y="5916705"/>
            <a:ext cx="627530" cy="6275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inux logo and symbol, meaning, history, PNG">
            <a:extLst>
              <a:ext uri="{FF2B5EF4-FFF2-40B4-BE49-F238E27FC236}">
                <a16:creationId xmlns:a16="http://schemas.microsoft.com/office/drawing/2014/main" id="{B09CAA3B-7AC4-4A08-8BB6-0483B76E58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1518" y="5955833"/>
            <a:ext cx="551330" cy="60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7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Anaconda</a:t>
            </a:r>
          </a:p>
          <a:p>
            <a:pPr lvl="1">
              <a:lnSpc>
                <a:spcPct val="107000"/>
              </a:lnSpc>
            </a:pPr>
            <a:r>
              <a:rPr lang="en-GB" sz="1800" dirty="0">
                <a:latin typeface="Arial" panose="020B0604020202020204" pitchFamily="34" charset="0"/>
                <a:cs typeface="Arial" panose="020B0604020202020204" pitchFamily="34" charset="0"/>
              </a:rPr>
              <a:t>Create a new environment with a different Python version</a:t>
            </a:r>
          </a:p>
          <a:p>
            <a:pPr lvl="1">
              <a:lnSpc>
                <a:spcPct val="107000"/>
              </a:lnSpc>
            </a:pPr>
            <a:r>
              <a:rPr lang="en-GB" sz="1800" dirty="0">
                <a:latin typeface="Arial" panose="020B0604020202020204" pitchFamily="34" charset="0"/>
                <a:cs typeface="Arial" panose="020B0604020202020204" pitchFamily="34" charset="0"/>
              </a:rPr>
              <a:t>Activate it</a:t>
            </a:r>
          </a:p>
          <a:p>
            <a:pPr lvl="1">
              <a:lnSpc>
                <a:spcPct val="107000"/>
              </a:lnSpc>
            </a:pPr>
            <a:r>
              <a:rPr lang="en-GB" sz="1800" dirty="0">
                <a:latin typeface="Arial" panose="020B0604020202020204" pitchFamily="34" charset="0"/>
                <a:cs typeface="Arial" panose="020B0604020202020204" pitchFamily="34" charset="0"/>
              </a:rPr>
              <a:t>Open a </a:t>
            </a:r>
            <a:r>
              <a:rPr lang="en-GB" sz="1800" u="sng" dirty="0">
                <a:latin typeface="Arial" panose="020B0604020202020204" pitchFamily="34" charset="0"/>
                <a:cs typeface="Arial" panose="020B0604020202020204" pitchFamily="34" charset="0"/>
              </a:rPr>
              <a:t>new</a:t>
            </a:r>
            <a:r>
              <a:rPr lang="en-GB" sz="1800" dirty="0">
                <a:latin typeface="Arial" panose="020B0604020202020204" pitchFamily="34" charset="0"/>
                <a:cs typeface="Arial" panose="020B0604020202020204" pitchFamily="34" charset="0"/>
              </a:rPr>
              <a:t> terminal in Anaconda</a:t>
            </a:r>
          </a:p>
          <a:p>
            <a:pPr lvl="1">
              <a:lnSpc>
                <a:spcPct val="107000"/>
              </a:lnSpc>
            </a:pPr>
            <a:r>
              <a:rPr lang="en-GB" sz="1800" dirty="0">
                <a:latin typeface="Arial" panose="020B0604020202020204" pitchFamily="34" charset="0"/>
                <a:cs typeface="Arial" panose="020B0604020202020204" pitchFamily="34" charset="0"/>
              </a:rPr>
              <a:t>Check the Python version has changed</a:t>
            </a:r>
          </a:p>
          <a:p>
            <a:pPr>
              <a:lnSpc>
                <a:spcPct val="107000"/>
              </a:lnSpc>
            </a:pPr>
            <a:r>
              <a:rPr lang="en-GB" sz="2200" dirty="0">
                <a:latin typeface="Arial" panose="020B0604020202020204" pitchFamily="34" charset="0"/>
                <a:cs typeface="Arial" panose="020B0604020202020204" pitchFamily="34" charset="0"/>
              </a:rPr>
              <a:t>Stand-alone Python</a:t>
            </a:r>
          </a:p>
          <a:p>
            <a:pPr lvl="1">
              <a:lnSpc>
                <a:spcPct val="107000"/>
              </a:lnSpc>
            </a:pPr>
            <a:r>
              <a:rPr lang="en-GB" sz="1800" dirty="0">
                <a:latin typeface="Arial" panose="020B0604020202020204" pitchFamily="34" charset="0"/>
                <a:cs typeface="Arial" panose="020B0604020202020204" pitchFamily="34" charset="0"/>
              </a:rPr>
              <a:t>Create a new environment in </a:t>
            </a:r>
            <a:r>
              <a:rPr lang="en-GB" sz="1800" dirty="0">
                <a:latin typeface="Courier New" panose="02070309020205020404" pitchFamily="49" charset="0"/>
                <a:cs typeface="Courier New" panose="02070309020205020404" pitchFamily="49" charset="0"/>
              </a:rPr>
              <a:t>Exercises/</a:t>
            </a:r>
            <a:r>
              <a:rPr lang="en-GB" sz="1800" dirty="0" err="1">
                <a:latin typeface="Courier New" panose="02070309020205020404" pitchFamily="49" charset="0"/>
                <a:cs typeface="Courier New" panose="02070309020205020404" pitchFamily="49" charset="0"/>
              </a:rPr>
              <a:t>Example_environment</a:t>
            </a:r>
            <a:r>
              <a:rPr lang="en-GB" sz="1800" dirty="0">
                <a:latin typeface="Courier New" panose="02070309020205020404" pitchFamily="49" charset="0"/>
                <a:cs typeface="Courier New" panose="02070309020205020404" pitchFamily="49" charset="0"/>
              </a:rPr>
              <a:t> </a:t>
            </a:r>
            <a:r>
              <a:rPr lang="en-GB" sz="1800" dirty="0">
                <a:latin typeface="Arial" panose="020B0604020202020204" pitchFamily="34" charset="0"/>
                <a:cs typeface="Arial" panose="020B0604020202020204" pitchFamily="34" charset="0"/>
              </a:rPr>
              <a:t>of the course materials</a:t>
            </a:r>
          </a:p>
          <a:p>
            <a:pPr lvl="1">
              <a:lnSpc>
                <a:spcPct val="107000"/>
              </a:lnSpc>
            </a:pPr>
            <a:r>
              <a:rPr lang="en-GB" sz="1800" dirty="0">
                <a:latin typeface="Arial" panose="020B0604020202020204" pitchFamily="34" charset="0"/>
                <a:cs typeface="Arial" panose="020B0604020202020204" pitchFamily="34" charset="0"/>
              </a:rPr>
              <a:t>Activate the new environment</a:t>
            </a:r>
          </a:p>
          <a:p>
            <a:pPr lvl="1">
              <a:lnSpc>
                <a:spcPct val="107000"/>
              </a:lnSpc>
            </a:pPr>
            <a:r>
              <a:rPr lang="en-GB" sz="1800" dirty="0">
                <a:latin typeface="Arial" panose="020B0604020202020204" pitchFamily="34" charset="0"/>
                <a:cs typeface="Arial" panose="020B0604020202020204" pitchFamily="34" charset="0"/>
              </a:rPr>
              <a:t>Deactivate it</a:t>
            </a: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6204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Definitions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Script: A Python file designed to be run directly</a:t>
            </a:r>
          </a:p>
          <a:p>
            <a:pPr>
              <a:lnSpc>
                <a:spcPct val="107000"/>
              </a:lnSpc>
            </a:pPr>
            <a:r>
              <a:rPr lang="en-GB" sz="2600" dirty="0">
                <a:latin typeface="Arial" panose="020B0604020202020204" pitchFamily="34" charset="0"/>
                <a:cs typeface="Arial" panose="020B0604020202020204" pitchFamily="34" charset="0"/>
              </a:rPr>
              <a:t>Module: A Python file containing definitions (e.g. classes, functions) designed to be imported into other modules or scripts but </a:t>
            </a:r>
            <a:r>
              <a:rPr lang="en-GB" sz="2600" b="1" dirty="0">
                <a:latin typeface="Arial" panose="020B0604020202020204" pitchFamily="34" charset="0"/>
                <a:cs typeface="Arial" panose="020B0604020202020204" pitchFamily="34" charset="0"/>
              </a:rPr>
              <a:t>not</a:t>
            </a:r>
            <a:r>
              <a:rPr lang="en-GB" sz="2600" dirty="0">
                <a:latin typeface="Arial" panose="020B0604020202020204" pitchFamily="34" charset="0"/>
                <a:cs typeface="Arial" panose="020B0604020202020204" pitchFamily="34" charset="0"/>
              </a:rPr>
              <a:t> run directly</a:t>
            </a:r>
          </a:p>
          <a:p>
            <a:pPr lvl="1">
              <a:lnSpc>
                <a:spcPct val="107000"/>
              </a:lnSpc>
            </a:pPr>
            <a:r>
              <a:rPr lang="en-GB" sz="2200" dirty="0">
                <a:latin typeface="Arial" panose="020B0604020202020204" pitchFamily="34" charset="0"/>
                <a:cs typeface="Arial" panose="020B0604020202020204" pitchFamily="34" charset="0"/>
              </a:rPr>
              <a:t>Can be accessed with the </a:t>
            </a:r>
            <a:r>
              <a:rPr lang="en-GB" sz="2200" dirty="0">
                <a:latin typeface="Courier New" panose="02070309020205020404" pitchFamily="49" charset="0"/>
                <a:cs typeface="Courier New" panose="02070309020205020404" pitchFamily="49" charset="0"/>
              </a:rPr>
              <a:t>import</a:t>
            </a:r>
            <a:r>
              <a:rPr lang="en-GB" sz="2200" dirty="0">
                <a:latin typeface="Arial" panose="020B0604020202020204" pitchFamily="34" charset="0"/>
                <a:cs typeface="Arial" panose="020B0604020202020204" pitchFamily="34" charset="0"/>
              </a:rPr>
              <a:t> statement</a:t>
            </a:r>
          </a:p>
          <a:p>
            <a:pPr>
              <a:lnSpc>
                <a:spcPct val="107000"/>
              </a:lnSpc>
            </a:pPr>
            <a:r>
              <a:rPr lang="en-GB" sz="2600" dirty="0">
                <a:latin typeface="Arial" panose="020B0604020202020204" pitchFamily="34" charset="0"/>
                <a:cs typeface="Arial" panose="020B0604020202020204" pitchFamily="34" charset="0"/>
              </a:rPr>
              <a:t>Package: A collection of modules</a:t>
            </a:r>
          </a:p>
          <a:p>
            <a:pPr lvl="1">
              <a:lnSpc>
                <a:spcPct val="107000"/>
              </a:lnSpc>
            </a:pPr>
            <a:r>
              <a:rPr lang="en-GB" sz="2200" dirty="0">
                <a:latin typeface="Arial" panose="020B0604020202020204" pitchFamily="34" charset="0"/>
                <a:cs typeface="Arial" panose="020B0604020202020204" pitchFamily="34" charset="0"/>
              </a:rPr>
              <a:t>May contain nested directories and many files</a:t>
            </a:r>
          </a:p>
          <a:p>
            <a:pPr lvl="1">
              <a:lnSpc>
                <a:spcPct val="107000"/>
              </a:lnSpc>
            </a:pPr>
            <a:r>
              <a:rPr lang="en-GB" sz="2200" dirty="0">
                <a:latin typeface="Arial" panose="020B0604020202020204" pitchFamily="34" charset="0"/>
                <a:cs typeface="Arial" panose="020B0604020202020204" pitchFamily="34" charset="0"/>
              </a:rPr>
              <a:t>Often contains an </a:t>
            </a:r>
            <a:r>
              <a:rPr lang="en-GB" sz="2200" dirty="0">
                <a:latin typeface="Courier New" panose="02070309020205020404" pitchFamily="49" charset="0"/>
                <a:cs typeface="Courier New" panose="02070309020205020404" pitchFamily="49" charset="0"/>
              </a:rPr>
              <a:t>__init__.py </a:t>
            </a:r>
            <a:r>
              <a:rPr lang="en-GB" sz="2200" dirty="0">
                <a:latin typeface="Arial" panose="020B0604020202020204" pitchFamily="34" charset="0"/>
                <a:cs typeface="Arial" panose="020B0604020202020204" pitchFamily="34" charset="0"/>
              </a:rPr>
              <a:t>file to tell Python it’s a package</a:t>
            </a:r>
          </a:p>
          <a:p>
            <a:pPr>
              <a:lnSpc>
                <a:spcPct val="107000"/>
              </a:lnSpc>
            </a:pPr>
            <a:r>
              <a:rPr lang="en-GB" sz="2600" dirty="0">
                <a:latin typeface="Arial" panose="020B0604020202020204" pitchFamily="34" charset="0"/>
                <a:cs typeface="Arial" panose="020B0604020202020204" pitchFamily="34" charset="0"/>
              </a:rPr>
              <a:t>Library: A (sometimes large) collection of code</a:t>
            </a:r>
          </a:p>
          <a:p>
            <a:pPr lvl="1">
              <a:lnSpc>
                <a:spcPct val="107000"/>
              </a:lnSpc>
            </a:pPr>
            <a:r>
              <a:rPr lang="en-GB" sz="2200" dirty="0">
                <a:latin typeface="Arial" panose="020B0604020202020204" pitchFamily="34" charset="0"/>
                <a:cs typeface="Arial" panose="020B0604020202020204" pitchFamily="34" charset="0"/>
              </a:rPr>
              <a:t>e.g. matplotlib</a:t>
            </a:r>
          </a:p>
          <a:p>
            <a:pPr lvl="1">
              <a:lnSpc>
                <a:spcPct val="107000"/>
              </a:lnSpc>
            </a:pPr>
            <a:r>
              <a:rPr lang="en-GB" sz="2200" dirty="0">
                <a:latin typeface="Arial" panose="020B0604020202020204" pitchFamily="34" charset="0"/>
                <a:cs typeface="Arial" panose="020B0604020202020204" pitchFamily="34" charset="0"/>
              </a:rPr>
              <a:t>Python standard library (contains modules like </a:t>
            </a:r>
            <a:r>
              <a:rPr lang="en-GB" sz="2200" dirty="0">
                <a:latin typeface="Courier New" panose="02070309020205020404" pitchFamily="49" charset="0"/>
                <a:cs typeface="Courier New" panose="02070309020205020404" pitchFamily="49" charset="0"/>
              </a:rPr>
              <a:t>math</a:t>
            </a:r>
            <a:r>
              <a:rPr lang="en-GB" sz="2200" dirty="0">
                <a:latin typeface="Arial" panose="020B0604020202020204" pitchFamily="34" charset="0"/>
                <a:cs typeface="Arial" panose="020B0604020202020204" pitchFamily="34" charset="0"/>
              </a:rPr>
              <a:t>) comes with a Python installation</a:t>
            </a:r>
          </a:p>
          <a:p>
            <a:pPr>
              <a:lnSpc>
                <a:spcPct val="107000"/>
              </a:lnSpc>
            </a:pPr>
            <a:endParaRPr lang="en-GB" sz="1800" dirty="0">
              <a:latin typeface="Arial" panose="020B0604020202020204" pitchFamily="34" charset="0"/>
              <a:cs typeface="Arial" panose="020B0604020202020204" pitchFamily="34" charset="0"/>
            </a:endParaRP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3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Package Managers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 program used to install packages and libraries</a:t>
            </a:r>
          </a:p>
          <a:p>
            <a:pPr>
              <a:lnSpc>
                <a:spcPct val="107000"/>
              </a:lnSpc>
            </a:pPr>
            <a:r>
              <a:rPr lang="en-GB" sz="2600" dirty="0">
                <a:latin typeface="Arial" panose="020B0604020202020204" pitchFamily="34" charset="0"/>
                <a:cs typeface="Arial" panose="020B0604020202020204" pitchFamily="34" charset="0"/>
              </a:rPr>
              <a:t>Installs them in the current Python environment</a:t>
            </a:r>
          </a:p>
          <a:p>
            <a:pPr>
              <a:lnSpc>
                <a:spcPct val="107000"/>
              </a:lnSpc>
            </a:pPr>
            <a:r>
              <a:rPr lang="en-GB" sz="2600" dirty="0">
                <a:latin typeface="Arial" panose="020B0604020202020204" pitchFamily="34" charset="0"/>
                <a:cs typeface="Arial" panose="020B0604020202020204" pitchFamily="34" charset="0"/>
              </a:rPr>
              <a:t>Available to all programs run using that Python environment</a:t>
            </a:r>
          </a:p>
          <a:p>
            <a:pPr>
              <a:lnSpc>
                <a:spcPct val="107000"/>
              </a:lnSpc>
            </a:pPr>
            <a:r>
              <a:rPr lang="en-GB" sz="2600" dirty="0">
                <a:latin typeface="Arial" panose="020B0604020202020204" pitchFamily="34" charset="0"/>
                <a:cs typeface="Arial" panose="020B0604020202020204" pitchFamily="34" charset="0"/>
              </a:rPr>
              <a:t>Can access packages registered in a package index</a:t>
            </a:r>
          </a:p>
          <a:p>
            <a:pPr>
              <a:lnSpc>
                <a:spcPct val="107000"/>
              </a:lnSpc>
            </a:pPr>
            <a:r>
              <a:rPr lang="en-GB" sz="2600" dirty="0">
                <a:latin typeface="Arial" panose="020B0604020202020204" pitchFamily="34" charset="0"/>
                <a:cs typeface="Arial" panose="020B0604020202020204" pitchFamily="34" charset="0"/>
              </a:rPr>
              <a:t>The most and convenient way to handle packages</a:t>
            </a:r>
          </a:p>
        </p:txBody>
      </p:sp>
    </p:spTree>
    <p:extLst>
      <p:ext uri="{BB962C8B-B14F-4D97-AF65-F5344CB8AC3E}">
        <p14:creationId xmlns:p14="http://schemas.microsoft.com/office/powerpoint/2010/main" val="3560300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Pip</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Arial" panose="020B0604020202020204" pitchFamily="34" charset="0"/>
                <a:cs typeface="Arial" panose="020B0604020202020204" pitchFamily="34" charset="0"/>
              </a:rPr>
              <a:t>Available in stand-alone Python installations and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Python Package Index (</a:t>
            </a:r>
            <a:r>
              <a:rPr lang="en-GB" sz="2600" dirty="0" err="1">
                <a:latin typeface="Arial" panose="020B0604020202020204" pitchFamily="34" charset="0"/>
                <a:cs typeface="Arial" panose="020B0604020202020204" pitchFamily="34" charset="0"/>
                <a:hlinkClick r:id="rId3"/>
              </a:rPr>
              <a:t>PyPI</a:t>
            </a:r>
            <a:r>
              <a:rPr lang="en-GB" sz="2600" dirty="0">
                <a:latin typeface="Arial" panose="020B0604020202020204" pitchFamily="34" charset="0"/>
                <a:cs typeface="Arial" panose="020B0604020202020204" pitchFamily="34" charset="0"/>
                <a:hlinkClick r:id="rId3"/>
              </a:rPr>
              <a:t>)</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a:latin typeface="Courier New" panose="02070309020205020404" pitchFamily="49" charset="0"/>
                <a:cs typeface="Courier New" panose="02070309020205020404" pitchFamily="49" charset="0"/>
              </a:rPr>
              <a:t>pip3</a:t>
            </a:r>
            <a:r>
              <a:rPr lang="en-GB" sz="2600" dirty="0">
                <a:latin typeface="Arial" panose="020B0604020202020204" pitchFamily="34" charset="0"/>
                <a:cs typeface="Arial" panose="020B0604020202020204" pitchFamily="34" charset="0"/>
              </a:rPr>
              <a:t> in terminal to see list of commands (the </a:t>
            </a:r>
            <a:r>
              <a:rPr lang="en-GB" sz="2600" dirty="0">
                <a:latin typeface="Courier New" panose="02070309020205020404" pitchFamily="49" charset="0"/>
                <a:cs typeface="Courier New" panose="02070309020205020404" pitchFamily="49" charset="0"/>
              </a:rPr>
              <a:t>pip</a:t>
            </a:r>
            <a:r>
              <a:rPr lang="en-GB" sz="2600" dirty="0">
                <a:latin typeface="Arial" panose="020B0604020202020204" pitchFamily="34" charset="0"/>
                <a:cs typeface="Arial" panose="020B0604020202020204" pitchFamily="34" charset="0"/>
              </a:rPr>
              <a:t> command may also work, but is technically a Python 2 version)</a:t>
            </a:r>
          </a:p>
          <a:p>
            <a:pPr>
              <a:lnSpc>
                <a:spcPct val="107000"/>
              </a:lnSpc>
            </a:pPr>
            <a:r>
              <a:rPr lang="en-GB" sz="2600" dirty="0">
                <a:latin typeface="Courier New" panose="02070309020205020404" pitchFamily="49" charset="0"/>
                <a:cs typeface="Courier New" panose="02070309020205020404" pitchFamily="49" charset="0"/>
              </a:rPr>
              <a:t>pip3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pip3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66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Conda</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Available in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Anaconda packages</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err="1">
                <a:latin typeface="Courier New" panose="02070309020205020404" pitchFamily="49" charset="0"/>
                <a:cs typeface="Courier New" panose="02070309020205020404" pitchFamily="49" charset="0"/>
              </a:rPr>
              <a:t>conda</a:t>
            </a:r>
            <a:r>
              <a:rPr lang="en-GB" sz="2600" dirty="0">
                <a:latin typeface="Arial" panose="020B0604020202020204" pitchFamily="34" charset="0"/>
                <a:cs typeface="Arial" panose="020B0604020202020204" pitchFamily="34" charset="0"/>
              </a:rPr>
              <a:t> in terminal to see list of commands</a:t>
            </a: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34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Arial" panose="020B0604020202020204" pitchFamily="34" charset="0"/>
                <a:cs typeface="Arial" panose="020B0604020202020204" pitchFamily="34" charset="0"/>
              </a:rPr>
              <a:t>Contains a list of required modules (dependencies) and the versions required for a project</a:t>
            </a:r>
          </a:p>
          <a:p>
            <a:pPr>
              <a:lnSpc>
                <a:spcPct val="107000"/>
              </a:lnSpc>
            </a:pPr>
            <a:r>
              <a:rPr lang="en-GB" sz="2600" dirty="0">
                <a:latin typeface="Arial" panose="020B0604020202020204" pitchFamily="34" charset="0"/>
                <a:cs typeface="Arial" panose="020B0604020202020204" pitchFamily="34" charset="0"/>
              </a:rPr>
              <a:t>Can be generated using </a:t>
            </a:r>
            <a:r>
              <a:rPr lang="en-GB" sz="2600" dirty="0">
                <a:latin typeface="Courier New" panose="02070309020205020404" pitchFamily="49" charset="0"/>
                <a:cs typeface="Courier New" panose="02070309020205020404" pitchFamily="49" charset="0"/>
              </a:rPr>
              <a:t>pip3 freeze &gt; requirements.txt </a:t>
            </a:r>
            <a:r>
              <a:rPr lang="en-GB" sz="2600" dirty="0">
                <a:latin typeface="Arial" panose="020B0604020202020204" pitchFamily="34" charset="0"/>
                <a:cs typeface="Arial" panose="020B0604020202020204" pitchFamily="34" charset="0"/>
              </a:rPr>
              <a:t>or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list -e &gt; requirements.txt</a:t>
            </a:r>
          </a:p>
          <a:p>
            <a:pPr lvl="1">
              <a:lnSpc>
                <a:spcPct val="107000"/>
              </a:lnSpc>
            </a:pPr>
            <a:r>
              <a:rPr lang="en-GB" sz="2200" dirty="0">
                <a:latin typeface="+mj-lt"/>
                <a:cs typeface="Courier New" panose="02070309020205020404" pitchFamily="49" charset="0"/>
              </a:rPr>
              <a:t>Pip and Anaconda may not produce compatible file formats</a:t>
            </a:r>
          </a:p>
          <a:p>
            <a:pPr lvl="1">
              <a:lnSpc>
                <a:spcPct val="107000"/>
              </a:lnSpc>
            </a:pPr>
            <a:r>
              <a:rPr lang="en-GB" sz="2200" dirty="0">
                <a:latin typeface="+mj-lt"/>
                <a:cs typeface="Courier New" panose="02070309020205020404" pitchFamily="49" charset="0"/>
              </a:rPr>
              <a:t>Contains list of currently installed packages</a:t>
            </a:r>
          </a:p>
          <a:p>
            <a:pPr lvl="1">
              <a:lnSpc>
                <a:spcPct val="107000"/>
              </a:lnSpc>
            </a:pPr>
            <a:r>
              <a:rPr lang="en-GB" sz="2200" dirty="0">
                <a:latin typeface="+mj-lt"/>
                <a:cs typeface="Courier New" panose="02070309020205020404" pitchFamily="49" charset="0"/>
              </a:rPr>
              <a:t>Can choose any file name</a:t>
            </a:r>
          </a:p>
          <a:p>
            <a:pPr lvl="1">
              <a:lnSpc>
                <a:spcPct val="107000"/>
              </a:lnSpc>
            </a:pPr>
            <a:r>
              <a:rPr lang="en-GB" sz="2200" dirty="0">
                <a:latin typeface="+mj-lt"/>
                <a:cs typeface="Courier New" panose="02070309020205020404" pitchFamily="49" charset="0"/>
              </a:rPr>
              <a:t>Will be created in current directory</a:t>
            </a:r>
          </a:p>
          <a:p>
            <a:pPr>
              <a:lnSpc>
                <a:spcPct val="107000"/>
              </a:lnSpc>
            </a:pPr>
            <a:r>
              <a:rPr lang="en-GB" sz="2600" dirty="0">
                <a:latin typeface="+mj-lt"/>
                <a:cs typeface="Courier New" panose="02070309020205020404" pitchFamily="49" charset="0"/>
              </a:rPr>
              <a:t>Automatically generated version can contain a lot of packages as many environments will be created with a lot of packages pre-installed</a:t>
            </a:r>
          </a:p>
          <a:p>
            <a:pPr>
              <a:lnSpc>
                <a:spcPct val="107000"/>
              </a:lnSpc>
            </a:pPr>
            <a:r>
              <a:rPr lang="en-GB" sz="2600" dirty="0">
                <a:latin typeface="+mj-lt"/>
                <a:cs typeface="Courier New" panose="02070309020205020404" pitchFamily="49" charset="0"/>
              </a:rPr>
              <a:t>Can manually create a requirements file</a:t>
            </a:r>
          </a:p>
        </p:txBody>
      </p:sp>
    </p:spTree>
    <p:extLst>
      <p:ext uri="{BB962C8B-B14F-4D97-AF65-F5344CB8AC3E}">
        <p14:creationId xmlns:p14="http://schemas.microsoft.com/office/powerpoint/2010/main" val="49582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Can create a new Anaconda environment named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using the command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create --name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--file requirements.txt</a:t>
            </a:r>
          </a:p>
          <a:p>
            <a:pPr>
              <a:lnSpc>
                <a:spcPct val="107000"/>
              </a:lnSpc>
            </a:pPr>
            <a:r>
              <a:rPr lang="en-GB" sz="2600" dirty="0">
                <a:latin typeface="+mj-lt"/>
                <a:cs typeface="Courier New" panose="02070309020205020404" pitchFamily="49" charset="0"/>
              </a:rPr>
              <a:t>Can install specified packages using pip in the current environment using </a:t>
            </a:r>
            <a:r>
              <a:rPr lang="en-GB" sz="2600" dirty="0">
                <a:latin typeface="Courier New" panose="02070309020205020404" pitchFamily="49" charset="0"/>
                <a:cs typeface="Courier New" panose="02070309020205020404" pitchFamily="49" charset="0"/>
              </a:rPr>
              <a:t>pip3 install – r requirements.txt</a:t>
            </a:r>
          </a:p>
        </p:txBody>
      </p:sp>
    </p:spTree>
    <p:extLst>
      <p:ext uri="{BB962C8B-B14F-4D97-AF65-F5344CB8AC3E}">
        <p14:creationId xmlns:p14="http://schemas.microsoft.com/office/powerpoint/2010/main" val="1837248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77500" lnSpcReduction="20000"/>
          </a:bodyPr>
          <a:lstStyle/>
          <a:p>
            <a:pPr>
              <a:lnSpc>
                <a:spcPct val="107000"/>
              </a:lnSpc>
            </a:pPr>
            <a:r>
              <a:rPr lang="en-GB" sz="2600" dirty="0">
                <a:latin typeface="+mj-lt"/>
                <a:cs typeface="Courier New" panose="02070309020205020404" pitchFamily="49" charset="0"/>
              </a:rPr>
              <a:t>Anaconda</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requirements_anaconda.txt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Create a new environment using this requirements file Check the new environment has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installed</a:t>
            </a:r>
          </a:p>
          <a:p>
            <a:pPr>
              <a:lnSpc>
                <a:spcPct val="107000"/>
              </a:lnSpc>
            </a:pPr>
            <a:r>
              <a:rPr lang="en-GB" sz="2600" dirty="0">
                <a:latin typeface="+mj-lt"/>
                <a:cs typeface="Courier New" panose="02070309020205020404" pitchFamily="49" charset="0"/>
              </a:rPr>
              <a:t>Pip</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requirements_pip.txt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Activate the virtual environment you created in the previous exercise</a:t>
            </a:r>
          </a:p>
          <a:p>
            <a:pPr lvl="1">
              <a:lnSpc>
                <a:spcPct val="107000"/>
              </a:lnSpc>
            </a:pPr>
            <a:r>
              <a:rPr lang="en-GB" sz="2200" dirty="0">
                <a:latin typeface="+mj-lt"/>
                <a:cs typeface="Courier New" panose="02070309020205020404" pitchFamily="49" charset="0"/>
              </a:rPr>
              <a:t>In the terminal write </a:t>
            </a:r>
            <a:r>
              <a:rPr lang="en-GB" sz="2200" dirty="0">
                <a:latin typeface="Courier New" panose="02070309020205020404" pitchFamily="49" charset="0"/>
                <a:cs typeface="Courier New" panose="02070309020205020404" pitchFamily="49" charset="0"/>
              </a:rPr>
              <a:t>python</a:t>
            </a:r>
            <a:r>
              <a:rPr lang="en-GB" sz="2200" dirty="0">
                <a:latin typeface="+mj-lt"/>
                <a:cs typeface="Courier New" panose="02070309020205020404" pitchFamily="49" charset="0"/>
              </a:rPr>
              <a:t> then </a:t>
            </a:r>
            <a:r>
              <a:rPr lang="en-GB" sz="2200" dirty="0">
                <a:latin typeface="Courier New" panose="02070309020205020404" pitchFamily="49" charset="0"/>
                <a:cs typeface="Courier New" panose="02070309020205020404" pitchFamily="49" charset="0"/>
              </a:rPr>
              <a:t>import </a:t>
            </a:r>
            <a:r>
              <a:rPr lang="en-GB" sz="2200" dirty="0" err="1">
                <a:latin typeface="Courier New" panose="02070309020205020404" pitchFamily="49" charset="0"/>
                <a:cs typeface="Courier New" panose="02070309020205020404" pitchFamily="49" charset="0"/>
              </a:rPr>
              <a:t>numpy</a:t>
            </a:r>
            <a:r>
              <a:rPr lang="en-GB" sz="2200" dirty="0">
                <a:latin typeface="Courier New" panose="02070309020205020404" pitchFamily="49" charset="0"/>
                <a:cs typeface="Courier New" panose="02070309020205020404" pitchFamily="49" charset="0"/>
              </a:rPr>
              <a:t> </a:t>
            </a:r>
            <a:r>
              <a:rPr lang="en-GB" sz="2200" dirty="0">
                <a:latin typeface="+mj-lt"/>
                <a:cs typeface="Courier New" panose="02070309020205020404" pitchFamily="49" charset="0"/>
              </a:rPr>
              <a:t>to verify </a:t>
            </a:r>
            <a:r>
              <a:rPr lang="en-GB" sz="2200" dirty="0" err="1">
                <a:latin typeface="+mj-lt"/>
                <a:cs typeface="Courier New" panose="02070309020205020404" pitchFamily="49" charset="0"/>
              </a:rPr>
              <a:t>numpy</a:t>
            </a:r>
            <a:r>
              <a:rPr lang="en-GB" sz="2200" dirty="0">
                <a:latin typeface="+mj-lt"/>
                <a:cs typeface="Courier New" panose="02070309020205020404" pitchFamily="49" charset="0"/>
              </a:rPr>
              <a:t> is installed</a:t>
            </a:r>
          </a:p>
          <a:p>
            <a:pPr>
              <a:lnSpc>
                <a:spcPct val="107000"/>
              </a:lnSpc>
            </a:pPr>
            <a:r>
              <a:rPr lang="en-GB" sz="2600" dirty="0">
                <a:latin typeface="+mj-lt"/>
                <a:cs typeface="Courier New" panose="02070309020205020404" pitchFamily="49" charset="0"/>
              </a:rPr>
              <a:t>Compare </a:t>
            </a:r>
            <a:r>
              <a:rPr lang="en-GB" sz="2800" dirty="0">
                <a:latin typeface="Courier New" panose="02070309020205020404" pitchFamily="49" charset="0"/>
                <a:cs typeface="Courier New" panose="02070309020205020404" pitchFamily="49" charset="0"/>
              </a:rPr>
              <a:t>requirements_anaconda.txt </a:t>
            </a:r>
            <a:r>
              <a:rPr lang="en-GB" sz="2800" dirty="0">
                <a:latin typeface="+mj-lt"/>
                <a:cs typeface="Courier New" panose="02070309020205020404" pitchFamily="49" charset="0"/>
              </a:rPr>
              <a:t>and</a:t>
            </a:r>
            <a:r>
              <a:rPr lang="en-GB" sz="2800" dirty="0">
                <a:latin typeface="Courier New" panose="02070309020205020404" pitchFamily="49" charset="0"/>
                <a:cs typeface="Courier New" panose="02070309020205020404" pitchFamily="49" charset="0"/>
              </a:rPr>
              <a:t> requirements_pip.txt</a:t>
            </a:r>
          </a:p>
          <a:p>
            <a:pPr lvl="1">
              <a:lnSpc>
                <a:spcPct val="107000"/>
              </a:lnSpc>
            </a:pPr>
            <a:r>
              <a:rPr lang="en-GB" sz="2200" dirty="0">
                <a:latin typeface="+mj-lt"/>
                <a:cs typeface="Courier New" panose="02070309020205020404" pitchFamily="49" charset="0"/>
              </a:rPr>
              <a:t>What differences can you see in their format?</a:t>
            </a:r>
          </a:p>
        </p:txBody>
      </p:sp>
    </p:spTree>
    <p:extLst>
      <p:ext uri="{BB962C8B-B14F-4D97-AF65-F5344CB8AC3E}">
        <p14:creationId xmlns:p14="http://schemas.microsoft.com/office/powerpoint/2010/main" val="1234567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Kernels</a:t>
            </a:r>
          </a:p>
        </p:txBody>
      </p:sp>
      <p:sp>
        <p:nvSpPr>
          <p:cNvPr id="3" name="Content Placeholder 2"/>
          <p:cNvSpPr>
            <a:spLocks noGrp="1"/>
          </p:cNvSpPr>
          <p:nvPr>
            <p:ph idx="1"/>
          </p:nvPr>
        </p:nvSpPr>
        <p:spPr>
          <a:xfrm>
            <a:off x="457200" y="1600200"/>
            <a:ext cx="8527001" cy="4800600"/>
          </a:xfrm>
        </p:spPr>
        <p:txBody>
          <a:bodyPr>
            <a:normAutofit/>
          </a:bodyPr>
          <a:lstStyle/>
          <a:p>
            <a:pPr>
              <a:lnSpc>
                <a:spcPct val="107000"/>
              </a:lnSpc>
            </a:pPr>
            <a:r>
              <a:rPr lang="en-GB" sz="2600" dirty="0">
                <a:latin typeface="+mj-lt"/>
                <a:cs typeface="Courier New" panose="02070309020205020404" pitchFamily="49" charset="0"/>
              </a:rPr>
              <a:t>An operating system process that runs Python code</a:t>
            </a:r>
          </a:p>
          <a:p>
            <a:pPr>
              <a:lnSpc>
                <a:spcPct val="107000"/>
              </a:lnSpc>
            </a:pPr>
            <a:r>
              <a:rPr lang="en-GB" sz="2600" dirty="0">
                <a:latin typeface="+mj-lt"/>
                <a:cs typeface="Courier New" panose="02070309020205020404" pitchFamily="49" charset="0"/>
              </a:rPr>
              <a:t>Separate to the front-end applications that you use to read/write code</a:t>
            </a:r>
          </a:p>
          <a:p>
            <a:pPr>
              <a:lnSpc>
                <a:spcPct val="107000"/>
              </a:lnSpc>
            </a:pPr>
            <a:r>
              <a:rPr lang="en-GB" sz="2600" dirty="0">
                <a:latin typeface="+mj-lt"/>
                <a:cs typeface="Courier New" panose="02070309020205020404" pitchFamily="49" charset="0"/>
              </a:rPr>
              <a:t>May run for a long time</a:t>
            </a:r>
          </a:p>
          <a:p>
            <a:pPr>
              <a:lnSpc>
                <a:spcPct val="107000"/>
              </a:lnSpc>
            </a:pPr>
            <a:r>
              <a:rPr lang="en-GB" sz="2600" dirty="0">
                <a:latin typeface="+mj-lt"/>
                <a:cs typeface="Courier New" panose="02070309020205020404" pitchFamily="49" charset="0"/>
              </a:rPr>
              <a:t>May be hosted locally or remotely</a:t>
            </a:r>
          </a:p>
          <a:p>
            <a:pPr>
              <a:lnSpc>
                <a:spcPct val="107000"/>
              </a:lnSpc>
            </a:pPr>
            <a:r>
              <a:rPr lang="en-GB" sz="2600" dirty="0">
                <a:latin typeface="+mj-lt"/>
                <a:cs typeface="Courier New" panose="02070309020205020404" pitchFamily="49" charset="0"/>
              </a:rPr>
              <a:t>Many applications can create a kernel</a:t>
            </a:r>
          </a:p>
        </p:txBody>
      </p:sp>
      <p:pic>
        <p:nvPicPr>
          <p:cNvPr id="1026" name="Picture 2">
            <a:extLst>
              <a:ext uri="{FF2B5EF4-FFF2-40B4-BE49-F238E27FC236}">
                <a16:creationId xmlns:a16="http://schemas.microsoft.com/office/drawing/2014/main" id="{20F918A7-2567-4941-AEE0-EEA130511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78" y="4536951"/>
            <a:ext cx="5323643" cy="226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36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Commands in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Individual Python commands can be run directly in the command line, Anaconda terminal, etc</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a:t>
            </a:r>
            <a:r>
              <a:rPr lang="en-GB" sz="2600" dirty="0">
                <a:latin typeface="+mj-lt"/>
                <a:cs typeface="Courier New" panose="02070309020205020404" pitchFamily="49" charset="0"/>
              </a:rPr>
              <a:t>to create a kernel</a:t>
            </a:r>
          </a:p>
          <a:p>
            <a:pPr>
              <a:lnSpc>
                <a:spcPct val="107000"/>
              </a:lnSpc>
            </a:pPr>
            <a:r>
              <a:rPr lang="en-GB" sz="2600" dirty="0">
                <a:latin typeface="+mj-lt"/>
                <a:cs typeface="Courier New" panose="02070309020205020404" pitchFamily="49" charset="0"/>
              </a:rPr>
              <a:t>Type individual Python commands</a:t>
            </a:r>
          </a:p>
          <a:p>
            <a:pPr>
              <a:lnSpc>
                <a:spcPct val="107000"/>
              </a:lnSpc>
            </a:pPr>
            <a:r>
              <a:rPr lang="en-GB" sz="2600" dirty="0">
                <a:latin typeface="+mj-lt"/>
                <a:cs typeface="Courier New" panose="02070309020205020404" pitchFamily="49" charset="0"/>
              </a:rPr>
              <a:t>If using commands that require indentation (such as </a:t>
            </a:r>
            <a:r>
              <a:rPr lang="en-GB" sz="2600" dirty="0">
                <a:latin typeface="Courier New" panose="02070309020205020404" pitchFamily="49" charset="0"/>
                <a:cs typeface="Courier New" panose="02070309020205020404" pitchFamily="49" charset="0"/>
              </a:rPr>
              <a:t>for</a:t>
            </a:r>
            <a:r>
              <a:rPr lang="en-GB" sz="2600" dirty="0">
                <a:latin typeface="+mj-lt"/>
                <a:cs typeface="Courier New" panose="02070309020205020404" pitchFamily="49" charset="0"/>
              </a:rPr>
              <a:t> or </a:t>
            </a:r>
            <a:r>
              <a:rPr lang="en-GB" sz="2600" dirty="0">
                <a:latin typeface="Courier New" panose="02070309020205020404" pitchFamily="49" charset="0"/>
                <a:cs typeface="Courier New" panose="02070309020205020404" pitchFamily="49" charset="0"/>
              </a:rPr>
              <a:t>if</a:t>
            </a:r>
            <a:r>
              <a:rPr lang="en-GB" sz="2600" dirty="0">
                <a:latin typeface="+mj-lt"/>
                <a:cs typeface="Courier New" panose="02070309020205020404" pitchFamily="49" charset="0"/>
              </a:rPr>
              <a:t>) future commands will be taken as the indented block (indentation still required) until an empty line is entered</a:t>
            </a:r>
          </a:p>
          <a:p>
            <a:pPr>
              <a:lnSpc>
                <a:spcPct val="107000"/>
              </a:lnSpc>
            </a:pPr>
            <a:r>
              <a:rPr lang="en-GB" sz="2600" dirty="0">
                <a:latin typeface="+mj-lt"/>
                <a:cs typeface="Courier New" panose="02070309020205020404" pitchFamily="49" charset="0"/>
              </a:rPr>
              <a:t>Generally not a good option except for very short pieces of code</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335901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Jupyter Notebooks</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mj-lt"/>
                <a:cs typeface="Courier New" panose="02070309020205020404" pitchFamily="49" charset="0"/>
              </a:rPr>
              <a:t>File based around a JSON file format</a:t>
            </a:r>
          </a:p>
          <a:p>
            <a:pPr>
              <a:lnSpc>
                <a:spcPct val="107000"/>
              </a:lnSpc>
            </a:pPr>
            <a:r>
              <a:rPr lang="en-GB" sz="2600" dirty="0">
                <a:latin typeface="+mj-lt"/>
                <a:cs typeface="Courier New" panose="02070309020205020404" pitchFamily="49" charset="0"/>
              </a:rPr>
              <a:t>Has file extension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ipynb</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mj-lt"/>
                <a:cs typeface="Courier New" panose="02070309020205020404" pitchFamily="49" charset="0"/>
              </a:rPr>
              <a:t>Include Python sections representing Markdown code and Python code</a:t>
            </a:r>
          </a:p>
          <a:p>
            <a:pPr>
              <a:lnSpc>
                <a:spcPct val="107000"/>
              </a:lnSpc>
            </a:pPr>
            <a:r>
              <a:rPr lang="en-GB" sz="2600" dirty="0">
                <a:latin typeface="+mj-lt"/>
                <a:cs typeface="Courier New" panose="02070309020205020404" pitchFamily="49" charset="0"/>
              </a:rPr>
              <a:t>Normally presented in a browser window</a:t>
            </a:r>
          </a:p>
          <a:p>
            <a:pPr>
              <a:lnSpc>
                <a:spcPct val="107000"/>
              </a:lnSpc>
            </a:pPr>
            <a:r>
              <a:rPr lang="en-GB" sz="2600" dirty="0">
                <a:latin typeface="+mj-lt"/>
                <a:cs typeface="Courier New" panose="02070309020205020404" pitchFamily="49" charset="0"/>
              </a:rPr>
              <a:t>Creates a Python kernel</a:t>
            </a:r>
          </a:p>
          <a:p>
            <a:pPr>
              <a:lnSpc>
                <a:spcPct val="107000"/>
              </a:lnSpc>
            </a:pPr>
            <a:r>
              <a:rPr lang="en-GB" sz="2600" dirty="0">
                <a:latin typeface="+mj-lt"/>
                <a:cs typeface="Courier New" panose="02070309020205020404" pitchFamily="49" charset="0"/>
              </a:rPr>
              <a:t>Can be run in a variety of applications</a:t>
            </a:r>
          </a:p>
          <a:p>
            <a:pPr lvl="1">
              <a:lnSpc>
                <a:spcPct val="107000"/>
              </a:lnSpc>
            </a:pPr>
            <a:r>
              <a:rPr lang="en-GB" sz="2200" dirty="0">
                <a:latin typeface="+mj-lt"/>
                <a:cs typeface="Courier New" panose="02070309020205020404" pitchFamily="49" charset="0"/>
              </a:rPr>
              <a:t>Anaconda: run on local kernel</a:t>
            </a:r>
          </a:p>
          <a:p>
            <a:pPr lvl="1">
              <a:lnSpc>
                <a:spcPct val="107000"/>
              </a:lnSpc>
            </a:pPr>
            <a:r>
              <a:rPr lang="en-GB" sz="2200" dirty="0">
                <a:latin typeface="+mj-lt"/>
                <a:cs typeface="Courier New" panose="02070309020205020404" pitchFamily="49" charset="0"/>
              </a:rPr>
              <a:t>Colab: run on a kernel on Google’s servers</a:t>
            </a:r>
          </a:p>
          <a:p>
            <a:pPr>
              <a:lnSpc>
                <a:spcPct val="107000"/>
              </a:lnSpc>
            </a:pPr>
            <a:r>
              <a:rPr lang="en-GB" sz="2600" dirty="0">
                <a:latin typeface="+mj-lt"/>
                <a:cs typeface="Courier New" panose="02070309020205020404" pitchFamily="49" charset="0"/>
              </a:rPr>
              <a:t>Special commands</a:t>
            </a:r>
          </a:p>
          <a:p>
            <a:pPr lvl="1">
              <a:lnSpc>
                <a:spcPct val="107000"/>
              </a:lnSpc>
            </a:pPr>
            <a:r>
              <a:rPr lang="en-GB" sz="2200" dirty="0">
                <a:latin typeface="+mj-lt"/>
                <a:cs typeface="Courier New" panose="02070309020205020404" pitchFamily="49" charset="0"/>
              </a:rPr>
              <a:t>Can include console commands</a:t>
            </a:r>
          </a:p>
          <a:p>
            <a:pPr lvl="1">
              <a:lnSpc>
                <a:spcPct val="107000"/>
              </a:lnSpc>
            </a:pPr>
            <a:r>
              <a:rPr lang="en-GB" sz="2200" dirty="0">
                <a:latin typeface="+mj-lt"/>
                <a:cs typeface="Courier New" panose="02070309020205020404" pitchFamily="49" charset="0"/>
              </a:rPr>
              <a:t>Can include </a:t>
            </a:r>
            <a:r>
              <a:rPr lang="en-GB" sz="2200" dirty="0" err="1">
                <a:latin typeface="+mj-lt"/>
                <a:cs typeface="Courier New" panose="02070309020205020404" pitchFamily="49" charset="0"/>
              </a:rPr>
              <a:t>ipython</a:t>
            </a:r>
            <a:r>
              <a:rPr lang="en-GB" sz="2200" dirty="0">
                <a:latin typeface="+mj-lt"/>
                <a:cs typeface="Courier New" panose="02070309020205020404" pitchFamily="49" charset="0"/>
              </a:rPr>
              <a:t> magic commands</a:t>
            </a:r>
          </a:p>
          <a:p>
            <a:pPr>
              <a:lnSpc>
                <a:spcPct val="107000"/>
              </a:lnSpc>
            </a:pPr>
            <a:r>
              <a:rPr lang="en-GB" sz="2600" dirty="0">
                <a:latin typeface="+mj-lt"/>
                <a:cs typeface="Courier New" panose="02070309020205020404" pitchFamily="49" charset="0"/>
              </a:rPr>
              <a:t>Can import from</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files</a:t>
            </a:r>
          </a:p>
        </p:txBody>
      </p:sp>
      <p:sp>
        <p:nvSpPr>
          <p:cNvPr id="4" name="TextBox 3">
            <a:extLst>
              <a:ext uri="{FF2B5EF4-FFF2-40B4-BE49-F238E27FC236}">
                <a16:creationId xmlns:a16="http://schemas.microsoft.com/office/drawing/2014/main" id="{636F1A99-22F3-4265-80AE-948170601785}"/>
              </a:ext>
            </a:extLst>
          </p:cNvPr>
          <p:cNvSpPr txBox="1"/>
          <p:nvPr/>
        </p:nvSpPr>
        <p:spPr>
          <a:xfrm>
            <a:off x="5242716" y="6488668"/>
            <a:ext cx="3901284" cy="369332"/>
          </a:xfrm>
          <a:prstGeom prst="rect">
            <a:avLst/>
          </a:prstGeom>
          <a:noFill/>
        </p:spPr>
        <p:txBody>
          <a:bodyPr wrap="square" rtlCol="0">
            <a:spAutoFit/>
          </a:bodyPr>
          <a:lstStyle/>
          <a:p>
            <a:r>
              <a:rPr lang="en-GB" dirty="0">
                <a:solidFill>
                  <a:schemeClr val="accent1"/>
                </a:solidFill>
              </a:rPr>
              <a:t>Examples/Notebooks/</a:t>
            </a:r>
            <a:r>
              <a:rPr lang="en-GB" dirty="0" err="1">
                <a:solidFill>
                  <a:schemeClr val="accent1"/>
                </a:solidFill>
              </a:rPr>
              <a:t>Sample.ipynb</a:t>
            </a:r>
            <a:endParaRPr lang="en-GB" dirty="0">
              <a:solidFill>
                <a:schemeClr val="accent1"/>
              </a:solidFill>
            </a:endParaRPr>
          </a:p>
        </p:txBody>
      </p:sp>
    </p:spTree>
    <p:extLst>
      <p:ext uri="{BB962C8B-B14F-4D97-AF65-F5344CB8AC3E}">
        <p14:creationId xmlns:p14="http://schemas.microsoft.com/office/powerpoint/2010/main" val="11310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Running Python within an IDE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IDEs are application designed to help write and run code</a:t>
            </a:r>
          </a:p>
          <a:p>
            <a:pPr lvl="1">
              <a:lnSpc>
                <a:spcPct val="107000"/>
              </a:lnSpc>
            </a:pPr>
            <a:r>
              <a:rPr lang="en-GB" sz="2200" dirty="0">
                <a:latin typeface="+mj-lt"/>
                <a:cs typeface="Courier New" panose="02070309020205020404" pitchFamily="49" charset="0"/>
              </a:rPr>
              <a:t>You may need to install an extension to interpret Python</a:t>
            </a:r>
          </a:p>
          <a:p>
            <a:pPr>
              <a:lnSpc>
                <a:spcPct val="107000"/>
              </a:lnSpc>
            </a:pPr>
            <a:r>
              <a:rPr lang="en-GB" sz="2600" dirty="0">
                <a:latin typeface="+mj-lt"/>
                <a:cs typeface="Courier New" panose="02070309020205020404" pitchFamily="49" charset="0"/>
              </a:rPr>
              <a:t>Many IDEs have GUI buttons to run the current file</a:t>
            </a:r>
          </a:p>
          <a:p>
            <a:pPr lvl="1">
              <a:lnSpc>
                <a:spcPct val="107000"/>
              </a:lnSpc>
            </a:pPr>
            <a:r>
              <a:rPr lang="en-GB" sz="2200" dirty="0">
                <a:latin typeface="+mj-lt"/>
                <a:cs typeface="Courier New" panose="02070309020205020404" pitchFamily="49" charset="0"/>
              </a:rPr>
              <a:t>Will create a Python kernel</a:t>
            </a:r>
          </a:p>
          <a:p>
            <a:pPr>
              <a:lnSpc>
                <a:spcPct val="107000"/>
              </a:lnSpc>
            </a:pPr>
            <a:r>
              <a:rPr lang="en-GB" sz="2600" dirty="0">
                <a:latin typeface="+mj-lt"/>
                <a:cs typeface="Courier New" panose="02070309020205020404" pitchFamily="49" charset="0"/>
              </a:rPr>
              <a:t>Debugging</a:t>
            </a:r>
          </a:p>
          <a:p>
            <a:pPr lvl="1">
              <a:lnSpc>
                <a:spcPct val="107000"/>
              </a:lnSpc>
            </a:pPr>
            <a:r>
              <a:rPr lang="en-GB" sz="2200" dirty="0">
                <a:latin typeface="+mj-lt"/>
                <a:cs typeface="Courier New" panose="02070309020205020404" pitchFamily="49" charset="0"/>
              </a:rPr>
              <a:t>Many IDEs allow debugging</a:t>
            </a:r>
          </a:p>
          <a:p>
            <a:pPr lvl="1">
              <a:lnSpc>
                <a:spcPct val="107000"/>
              </a:lnSpc>
            </a:pPr>
            <a:r>
              <a:rPr lang="en-GB" sz="2200" dirty="0">
                <a:latin typeface="+mj-lt"/>
                <a:cs typeface="Courier New" panose="02070309020205020404" pitchFamily="49" charset="0"/>
              </a:rPr>
              <a:t>Runs the code but pauses at breakpoints</a:t>
            </a:r>
          </a:p>
          <a:p>
            <a:pPr lvl="1">
              <a:lnSpc>
                <a:spcPct val="107000"/>
              </a:lnSpc>
            </a:pPr>
            <a:r>
              <a:rPr lang="en-GB" sz="2200" dirty="0">
                <a:latin typeface="+mj-lt"/>
                <a:cs typeface="Courier New" panose="02070309020205020404" pitchFamily="49" charset="0"/>
              </a:rPr>
              <a:t>Can display values of variables</a:t>
            </a:r>
          </a:p>
          <a:p>
            <a:pPr lvl="1">
              <a:lnSpc>
                <a:spcPct val="107000"/>
              </a:lnSpc>
            </a:pPr>
            <a:r>
              <a:rPr lang="en-GB" sz="2200" dirty="0">
                <a:latin typeface="+mj-lt"/>
                <a:cs typeface="Courier New" panose="02070309020205020404" pitchFamily="49" charset="0"/>
              </a:rPr>
              <a:t>Useful for checking values without using lots of print statements and for seeing what path the interpreter takes through a code</a:t>
            </a:r>
          </a:p>
        </p:txBody>
      </p:sp>
      <p:sp>
        <p:nvSpPr>
          <p:cNvPr id="4" name="TextBox 3">
            <a:extLst>
              <a:ext uri="{FF2B5EF4-FFF2-40B4-BE49-F238E27FC236}">
                <a16:creationId xmlns:a16="http://schemas.microsoft.com/office/drawing/2014/main" id="{8EFB8566-05DF-421B-A42C-32F035E724B2}"/>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102528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9931" cy="1143000"/>
          </a:xfrm>
        </p:spPr>
        <p:txBody>
          <a:bodyPr/>
          <a:lstStyle/>
          <a:p>
            <a:r>
              <a:rPr lang="en-GB" sz="4000" dirty="0"/>
              <a:t>Running Python Files From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Python files can be run from the command line</a:t>
            </a:r>
          </a:p>
          <a:p>
            <a:pPr lvl="1">
              <a:lnSpc>
                <a:spcPct val="107000"/>
              </a:lnSpc>
            </a:pPr>
            <a:r>
              <a:rPr lang="en-GB" sz="2200" dirty="0">
                <a:latin typeface="+mj-lt"/>
                <a:cs typeface="Courier New" panose="02070309020205020404" pitchFamily="49" charset="0"/>
              </a:rPr>
              <a:t>Linux/Mac terminal</a:t>
            </a:r>
          </a:p>
          <a:p>
            <a:pPr lvl="1">
              <a:lnSpc>
                <a:spcPct val="107000"/>
              </a:lnSpc>
            </a:pPr>
            <a:r>
              <a:rPr lang="en-GB" sz="2200" dirty="0">
                <a:latin typeface="+mj-lt"/>
                <a:cs typeface="Courier New" panose="02070309020205020404" pitchFamily="49" charset="0"/>
              </a:rPr>
              <a:t>Windows </a:t>
            </a:r>
            <a:r>
              <a:rPr lang="en-GB" sz="2200" dirty="0" err="1">
                <a:latin typeface="+mj-lt"/>
                <a:cs typeface="Courier New" panose="02070309020205020404" pitchFamily="49" charset="0"/>
              </a:rPr>
              <a:t>powershell</a:t>
            </a:r>
            <a:r>
              <a:rPr lang="en-GB" sz="2200" dirty="0">
                <a:latin typeface="+mj-lt"/>
                <a:cs typeface="Courier New" panose="02070309020205020404" pitchFamily="49" charset="0"/>
              </a:rPr>
              <a:t>/command prompt</a:t>
            </a:r>
          </a:p>
          <a:p>
            <a:pPr lvl="1">
              <a:lnSpc>
                <a:spcPct val="107000"/>
              </a:lnSpc>
            </a:pPr>
            <a:r>
              <a:rPr lang="en-GB" sz="2200" dirty="0">
                <a:latin typeface="+mj-lt"/>
                <a:cs typeface="Courier New" panose="02070309020205020404" pitchFamily="49" charset="0"/>
              </a:rPr>
              <a:t>Anaconda Terminal</a:t>
            </a:r>
          </a:p>
          <a:p>
            <a:pPr lvl="1">
              <a:lnSpc>
                <a:spcPct val="107000"/>
              </a:lnSpc>
            </a:pPr>
            <a:r>
              <a:rPr lang="en-GB" sz="2200" dirty="0">
                <a:latin typeface="+mj-lt"/>
                <a:cs typeface="Courier New" panose="02070309020205020404" pitchFamily="49" charset="0"/>
              </a:rPr>
              <a:t>Terminal in IDE can use these programs</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file_1.py </a:t>
            </a:r>
            <a:r>
              <a:rPr lang="en-GB" sz="2600" dirty="0">
                <a:latin typeface="+mj-lt"/>
                <a:cs typeface="Courier New" panose="02070309020205020404" pitchFamily="49" charset="0"/>
              </a:rPr>
              <a:t>to run the file </a:t>
            </a:r>
            <a:r>
              <a:rPr lang="en-GB" sz="2600" dirty="0">
                <a:latin typeface="Courier New" panose="02070309020205020404" pitchFamily="49" charset="0"/>
                <a:cs typeface="Courier New" panose="02070309020205020404" pitchFamily="49" charset="0"/>
              </a:rPr>
              <a:t>file_1.py</a:t>
            </a:r>
          </a:p>
        </p:txBody>
      </p:sp>
      <p:sp>
        <p:nvSpPr>
          <p:cNvPr id="5" name="TextBox 4">
            <a:extLst>
              <a:ext uri="{FF2B5EF4-FFF2-40B4-BE49-F238E27FC236}">
                <a16:creationId xmlns:a16="http://schemas.microsoft.com/office/drawing/2014/main" id="{251AFFD1-D0ED-410B-84E0-4098C9DB3497}"/>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4021047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__name__</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When Python runs a file it will set the variable </a:t>
            </a:r>
            <a:r>
              <a:rPr lang="en-GB" sz="2600" dirty="0">
                <a:latin typeface="Courier New" panose="02070309020205020404" pitchFamily="49" charset="0"/>
                <a:cs typeface="Courier New" panose="02070309020205020404" pitchFamily="49" charset="0"/>
              </a:rPr>
              <a:t>__name__ </a:t>
            </a:r>
            <a:r>
              <a:rPr lang="en-GB" sz="2600" dirty="0">
                <a:latin typeface="+mj-lt"/>
                <a:cs typeface="Courier New" panose="02070309020205020404" pitchFamily="49" charset="0"/>
              </a:rPr>
              <a:t>inside the file’s namespace before running code</a:t>
            </a:r>
          </a:p>
          <a:p>
            <a:pPr>
              <a:lnSpc>
                <a:spcPct val="107000"/>
              </a:lnSpc>
            </a:pPr>
            <a:r>
              <a:rPr lang="en-GB" sz="2600" dirty="0">
                <a:latin typeface="+mj-lt"/>
                <a:cs typeface="Courier New" panose="02070309020205020404" pitchFamily="49" charset="0"/>
              </a:rPr>
              <a:t>If this is the file directly run (such as from the command line) this will have the value </a:t>
            </a:r>
            <a:r>
              <a:rPr lang="en-GB" sz="2600" dirty="0">
                <a:latin typeface="Courier New" panose="02070309020205020404" pitchFamily="49" charset="0"/>
                <a:cs typeface="Courier New" panose="02070309020205020404" pitchFamily="49" charset="0"/>
              </a:rPr>
              <a:t>__main__</a:t>
            </a:r>
          </a:p>
          <a:p>
            <a:pPr>
              <a:lnSpc>
                <a:spcPct val="107000"/>
              </a:lnSpc>
            </a:pPr>
            <a:r>
              <a:rPr lang="en-GB" sz="2600" dirty="0">
                <a:latin typeface="+mj-lt"/>
                <a:cs typeface="Courier New" panose="02070309020205020404" pitchFamily="49" charset="0"/>
              </a:rPr>
              <a:t>If the file is imported, it will be the name of the file</a:t>
            </a:r>
          </a:p>
          <a:p>
            <a:pPr>
              <a:lnSpc>
                <a:spcPct val="107000"/>
              </a:lnSpc>
            </a:pPr>
            <a:r>
              <a:rPr lang="en-GB" sz="2600" dirty="0">
                <a:latin typeface="+mj-lt"/>
                <a:cs typeface="Courier New" panose="02070309020205020404" pitchFamily="49" charset="0"/>
              </a:rPr>
              <a:t>Use if </a:t>
            </a:r>
            <a:r>
              <a:rPr lang="en-GB" sz="2600" dirty="0">
                <a:latin typeface="Courier New" panose="02070309020205020404" pitchFamily="49" charset="0"/>
                <a:cs typeface="Courier New" panose="02070309020205020404" pitchFamily="49" charset="0"/>
              </a:rPr>
              <a:t>__name__ == “__main__” </a:t>
            </a:r>
            <a:r>
              <a:rPr lang="en-GB" sz="2600" dirty="0">
                <a:latin typeface="+mj-lt"/>
                <a:cs typeface="Courier New" panose="02070309020205020404" pitchFamily="49" charset="0"/>
              </a:rPr>
              <a:t>to cause code to run only if it’s the code being directly run</a:t>
            </a:r>
          </a:p>
          <a:p>
            <a:pPr lvl="1">
              <a:lnSpc>
                <a:spcPct val="107000"/>
              </a:lnSpc>
            </a:pPr>
            <a:r>
              <a:rPr lang="en-GB" sz="2200" dirty="0">
                <a:latin typeface="+mj-lt"/>
                <a:cs typeface="Courier New" panose="02070309020205020404" pitchFamily="49" charset="0"/>
              </a:rPr>
              <a:t>Useful if you want to have some code which executes when it’s the code directly run but not if its imported as a module</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9ABCFFD-DC54-401A-B8F7-130E21A50A68}"/>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2442094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58607" cy="1143000"/>
          </a:xfrm>
        </p:spPr>
        <p:txBody>
          <a:bodyPr/>
          <a:lstStyle/>
          <a:p>
            <a:r>
              <a:rPr lang="en-GB" sz="4000" dirty="0"/>
              <a:t>Common 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arguments can be provided to Python on the command line which cause it to behave differently</a:t>
            </a:r>
          </a:p>
          <a:p>
            <a:pPr>
              <a:lnSpc>
                <a:spcPct val="107000"/>
              </a:lnSpc>
            </a:pPr>
            <a:r>
              <a:rPr lang="en-GB" sz="2600" dirty="0">
                <a:latin typeface="+mj-lt"/>
                <a:cs typeface="Courier New" panose="02070309020205020404" pitchFamily="49" charset="0"/>
              </a:rPr>
              <a:t>Can invoke specific modules and features</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27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Flags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There are a </a:t>
            </a:r>
            <a:r>
              <a:rPr lang="en-GB" sz="2600" dirty="0">
                <a:latin typeface="+mj-lt"/>
                <a:cs typeface="Courier New" panose="02070309020205020404" pitchFamily="49" charset="0"/>
                <a:hlinkClick r:id="rId3"/>
              </a:rPr>
              <a:t>number of “flags”</a:t>
            </a:r>
            <a:r>
              <a:rPr lang="en-GB" sz="2600" dirty="0">
                <a:latin typeface="+mj-lt"/>
                <a:cs typeface="Courier New" panose="02070309020205020404" pitchFamily="49" charset="0"/>
              </a:rPr>
              <a:t> that can be added on the command line</a:t>
            </a:r>
          </a:p>
          <a:p>
            <a:pPr>
              <a:lnSpc>
                <a:spcPct val="107000"/>
              </a:lnSpc>
            </a:pPr>
            <a:r>
              <a:rPr lang="en-GB" sz="2600" dirty="0">
                <a:latin typeface="+mj-lt"/>
                <a:cs typeface="Courier New" panose="02070309020205020404" pitchFamily="49" charset="0"/>
              </a:rPr>
              <a:t>“-” followed by one or more letters</a:t>
            </a:r>
          </a:p>
          <a:p>
            <a:pPr>
              <a:lnSpc>
                <a:spcPct val="107000"/>
              </a:lnSpc>
            </a:pPr>
            <a:r>
              <a:rPr lang="en-GB" sz="2600" dirty="0">
                <a:latin typeface="+mj-lt"/>
                <a:cs typeface="Courier New" panose="02070309020205020404" pitchFamily="49" charset="0"/>
              </a:rPr>
              <a:t>Often specific inn usage and useful for more advanced users</a:t>
            </a:r>
          </a:p>
          <a:p>
            <a:pPr>
              <a:lnSpc>
                <a:spcPct val="107000"/>
              </a:lnSpc>
            </a:pPr>
            <a:r>
              <a:rPr lang="en-GB" sz="2600" dirty="0">
                <a:latin typeface="Courier New" panose="02070309020205020404" pitchFamily="49" charset="0"/>
                <a:cs typeface="Courier New" panose="02070309020205020404" pitchFamily="49" charset="0"/>
              </a:rPr>
              <a:t>-B </a:t>
            </a:r>
            <a:r>
              <a:rPr lang="en-GB" sz="2600" dirty="0">
                <a:latin typeface="+mj-lt"/>
                <a:cs typeface="Courier New" panose="02070309020205020404" pitchFamily="49" charset="0"/>
              </a:rPr>
              <a:t>prevent Python from creating .</a:t>
            </a:r>
            <a:r>
              <a:rPr lang="en-GB" sz="2600" dirty="0" err="1">
                <a:latin typeface="+mj-lt"/>
                <a:cs typeface="Courier New" panose="02070309020205020404" pitchFamily="49" charset="0"/>
              </a:rPr>
              <a:t>pyc</a:t>
            </a:r>
            <a:r>
              <a:rPr lang="en-GB" sz="2600" dirty="0">
                <a:latin typeface="+mj-lt"/>
                <a:cs typeface="Courier New" panose="02070309020205020404" pitchFamily="49" charset="0"/>
              </a:rPr>
              <a:t> files when importing a module</a:t>
            </a:r>
          </a:p>
          <a:p>
            <a:pPr>
              <a:lnSpc>
                <a:spcPct val="107000"/>
              </a:lnSpc>
            </a:pPr>
            <a:r>
              <a:rPr lang="en-GB" sz="2600" dirty="0">
                <a:latin typeface="Courier New" panose="02070309020205020404" pitchFamily="49" charset="0"/>
                <a:cs typeface="Courier New" panose="02070309020205020404" pitchFamily="49" charset="0"/>
              </a:rPr>
              <a:t>-O </a:t>
            </a:r>
            <a:r>
              <a:rPr lang="en-GB" sz="2600" dirty="0">
                <a:latin typeface="+mj-lt"/>
                <a:cs typeface="Courier New" panose="02070309020205020404" pitchFamily="49" charset="0"/>
              </a:rPr>
              <a:t>Assert statements and other non-essential statements ignored</a:t>
            </a:r>
          </a:p>
          <a:p>
            <a:pPr>
              <a:lnSpc>
                <a:spcPct val="107000"/>
              </a:lnSpc>
            </a:pPr>
            <a:r>
              <a:rPr lang="en-GB" sz="2600" dirty="0">
                <a:latin typeface="Courier New" panose="02070309020205020404" pitchFamily="49" charset="0"/>
                <a:cs typeface="Courier New" panose="02070309020205020404" pitchFamily="49" charset="0"/>
              </a:rPr>
              <a:t>-v </a:t>
            </a:r>
            <a:r>
              <a:rPr lang="en-GB" sz="2600" dirty="0">
                <a:latin typeface="+mj-lt"/>
                <a:cs typeface="Courier New" panose="02070309020205020404" pitchFamily="49" charset="0"/>
              </a:rPr>
              <a:t>Verbose mode: provides extra output</a:t>
            </a:r>
          </a:p>
          <a:p>
            <a:pPr>
              <a:lnSpc>
                <a:spcPct val="107000"/>
              </a:lnSpc>
            </a:pPr>
            <a:endParaRPr lang="en-GB" sz="2600" dirty="0">
              <a:latin typeface="+mj-lt"/>
              <a:cs typeface="Courier New" panose="02070309020205020404" pitchFamily="49" charset="0"/>
            </a:endParaRPr>
          </a:p>
          <a:p>
            <a:pPr>
              <a:lnSpc>
                <a:spcPct val="107000"/>
              </a:lnSpc>
            </a:pP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2EDF0FD-E775-41CE-B906-AF619567905F}"/>
              </a:ext>
            </a:extLst>
          </p:cNvPr>
          <p:cNvSpPr txBox="1"/>
          <p:nvPr/>
        </p:nvSpPr>
        <p:spPr>
          <a:xfrm>
            <a:off x="7314227" y="6498021"/>
            <a:ext cx="1829773" cy="369332"/>
          </a:xfrm>
          <a:prstGeom prst="rect">
            <a:avLst/>
          </a:prstGeom>
          <a:noFill/>
        </p:spPr>
        <p:txBody>
          <a:bodyPr wrap="square" rtlCol="0">
            <a:spAutoFit/>
          </a:bodyPr>
          <a:lstStyle/>
          <a:p>
            <a:r>
              <a:rPr lang="en-GB" dirty="0">
                <a:solidFill>
                  <a:schemeClr val="accent1"/>
                </a:solidFill>
              </a:rPr>
              <a:t>Examples/Flags</a:t>
            </a:r>
          </a:p>
        </p:txBody>
      </p:sp>
    </p:spTree>
    <p:extLst>
      <p:ext uri="{BB962C8B-B14F-4D97-AF65-F5344CB8AC3E}">
        <p14:creationId xmlns:p14="http://schemas.microsoft.com/office/powerpoint/2010/main" val="72919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unittest</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A </a:t>
            </a:r>
            <a:r>
              <a:rPr lang="en-GB" sz="2600" dirty="0">
                <a:latin typeface="+mj-lt"/>
                <a:cs typeface="Courier New" panose="02070309020205020404" pitchFamily="49" charset="0"/>
                <a:hlinkClick r:id="rId3"/>
              </a:rPr>
              <a:t>module</a:t>
            </a:r>
            <a:r>
              <a:rPr lang="en-GB" sz="2600" dirty="0">
                <a:latin typeface="+mj-lt"/>
                <a:cs typeface="Courier New" panose="02070309020205020404" pitchFamily="49" charset="0"/>
              </a:rPr>
              <a:t> included with Python</a:t>
            </a:r>
          </a:p>
          <a:p>
            <a:pPr>
              <a:lnSpc>
                <a:spcPct val="107000"/>
              </a:lnSpc>
            </a:pPr>
            <a:r>
              <a:rPr lang="en-GB" sz="2600" dirty="0">
                <a:latin typeface="+mj-lt"/>
                <a:cs typeface="Courier New" panose="02070309020205020404" pitchFamily="49" charset="0"/>
              </a:rPr>
              <a:t>Automates running tests</a:t>
            </a:r>
          </a:p>
          <a:p>
            <a:pPr>
              <a:lnSpc>
                <a:spcPct val="107000"/>
              </a:lnSpc>
            </a:pPr>
            <a:r>
              <a:rPr lang="en-GB" sz="2600" dirty="0">
                <a:latin typeface="Courier New" panose="02070309020205020404" pitchFamily="49" charset="0"/>
                <a:cs typeface="Courier New" panose="02070309020205020404" pitchFamily="49" charset="0"/>
              </a:rPr>
              <a:t>python –m </a:t>
            </a:r>
            <a:r>
              <a:rPr lang="en-GB" sz="2600" dirty="0" err="1">
                <a:latin typeface="Courier New" panose="02070309020205020404" pitchFamily="49" charset="0"/>
                <a:cs typeface="Courier New" panose="02070309020205020404" pitchFamily="49" charset="0"/>
              </a:rPr>
              <a:t>unittest</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test_script_name</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Courier New" panose="02070309020205020404" pitchFamily="49" charset="0"/>
                <a:cs typeface="Courier New" panose="02070309020205020404" pitchFamily="49" charset="0"/>
              </a:rPr>
              <a:t>-m </a:t>
            </a:r>
            <a:r>
              <a:rPr lang="en-GB" sz="2600" dirty="0">
                <a:latin typeface="+mj-lt"/>
                <a:cs typeface="Courier New" panose="02070309020205020404" pitchFamily="49" charset="0"/>
              </a:rPr>
              <a:t>invokes a module of the following name</a:t>
            </a:r>
          </a:p>
          <a:p>
            <a:pPr>
              <a:lnSpc>
                <a:spcPct val="107000"/>
              </a:lnSpc>
            </a:pPr>
            <a:r>
              <a:rPr lang="en-GB" sz="2600" dirty="0">
                <a:latin typeface="+mj-lt"/>
                <a:cs typeface="Courier New" panose="02070309020205020404" pitchFamily="49" charset="0"/>
              </a:rPr>
              <a:t>Can be used to check code and work and that it continues to work</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F2D539-51FA-4FA9-B68E-5DFDC5F2872A}"/>
              </a:ext>
            </a:extLst>
          </p:cNvPr>
          <p:cNvSpPr txBox="1"/>
          <p:nvPr/>
        </p:nvSpPr>
        <p:spPr>
          <a:xfrm>
            <a:off x="6738494" y="6498021"/>
            <a:ext cx="2405506" cy="369332"/>
          </a:xfrm>
          <a:prstGeom prst="rect">
            <a:avLst/>
          </a:prstGeom>
          <a:noFill/>
        </p:spPr>
        <p:txBody>
          <a:bodyPr wrap="square" rtlCol="0">
            <a:spAutoFit/>
          </a:bodyPr>
          <a:lstStyle/>
          <a:p>
            <a:r>
              <a:rPr lang="en-GB" dirty="0">
                <a:solidFill>
                  <a:schemeClr val="accent1"/>
                </a:solidFill>
              </a:rPr>
              <a:t>Examples/Unit testing</a:t>
            </a:r>
          </a:p>
        </p:txBody>
      </p:sp>
    </p:spTree>
    <p:extLst>
      <p:ext uri="{BB962C8B-B14F-4D97-AF65-F5344CB8AC3E}">
        <p14:creationId xmlns:p14="http://schemas.microsoft.com/office/powerpoint/2010/main" val="368861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Redirecting Output</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Python produces two types of output that can be redirected to files</a:t>
            </a:r>
          </a:p>
          <a:p>
            <a:pPr>
              <a:lnSpc>
                <a:spcPct val="107000"/>
              </a:lnSpc>
            </a:pPr>
            <a:r>
              <a:rPr lang="en-GB" sz="2600" dirty="0">
                <a:latin typeface="+mj-lt"/>
                <a:cs typeface="Courier New" panose="02070309020205020404" pitchFamily="49" charset="0"/>
              </a:rPr>
              <a:t>Can be useful for storing or searching output</a:t>
            </a:r>
          </a:p>
          <a:p>
            <a:pPr>
              <a:lnSpc>
                <a:spcPct val="107000"/>
              </a:lnSpc>
            </a:pPr>
            <a:r>
              <a:rPr lang="en-GB" sz="2600" dirty="0" err="1">
                <a:latin typeface="+mj-lt"/>
                <a:cs typeface="Courier New" panose="02070309020205020404" pitchFamily="49" charset="0"/>
              </a:rPr>
              <a:t>stdout</a:t>
            </a:r>
            <a:endParaRPr lang="en-GB" sz="2600" dirty="0">
              <a:latin typeface="+mj-lt"/>
              <a:cs typeface="Courier New" panose="02070309020205020404" pitchFamily="49" charset="0"/>
            </a:endParaRPr>
          </a:p>
          <a:p>
            <a:pPr lvl="1">
              <a:lnSpc>
                <a:spcPct val="107000"/>
              </a:lnSpc>
            </a:pPr>
            <a:r>
              <a:rPr lang="en-GB" sz="2200" dirty="0">
                <a:latin typeface="+mj-lt"/>
                <a:cs typeface="Courier New" panose="02070309020205020404" pitchFamily="49" charset="0"/>
              </a:rPr>
              <a:t>Produced by print statements, etc</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&gt; filename </a:t>
            </a:r>
            <a:r>
              <a:rPr lang="en-GB" sz="2200" dirty="0">
                <a:latin typeface="+mj-lt"/>
                <a:cs typeface="Courier New" panose="02070309020205020404" pitchFamily="49" charset="0"/>
              </a:rPr>
              <a:t>at the end of the command</a:t>
            </a:r>
          </a:p>
          <a:p>
            <a:pPr>
              <a:lnSpc>
                <a:spcPct val="107000"/>
              </a:lnSpc>
            </a:pPr>
            <a:r>
              <a:rPr lang="en-GB" sz="2600" dirty="0">
                <a:latin typeface="+mj-lt"/>
                <a:cs typeface="Courier New" panose="02070309020205020404" pitchFamily="49" charset="0"/>
              </a:rPr>
              <a:t>stderr</a:t>
            </a:r>
          </a:p>
          <a:p>
            <a:pPr lvl="1">
              <a:lnSpc>
                <a:spcPct val="107000"/>
              </a:lnSpc>
            </a:pPr>
            <a:r>
              <a:rPr lang="en-GB" sz="2200" dirty="0">
                <a:latin typeface="+mj-lt"/>
                <a:cs typeface="Courier New" panose="02070309020205020404" pitchFamily="49" charset="0"/>
              </a:rPr>
              <a:t>Produce by exceptions and messages from Python</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2&gt;filename </a:t>
            </a:r>
            <a:r>
              <a:rPr lang="en-GB" sz="2200" dirty="0">
                <a:latin typeface="+mj-lt"/>
                <a:cs typeface="Courier New" panose="02070309020205020404" pitchFamily="49" charset="0"/>
              </a:rPr>
              <a:t>at the end of the command</a:t>
            </a:r>
          </a:p>
        </p:txBody>
      </p:sp>
      <p:sp>
        <p:nvSpPr>
          <p:cNvPr id="5" name="TextBox 4">
            <a:extLst>
              <a:ext uri="{FF2B5EF4-FFF2-40B4-BE49-F238E27FC236}">
                <a16:creationId xmlns:a16="http://schemas.microsoft.com/office/drawing/2014/main" id="{CF8B4533-7933-4FDD-8743-2ED0FF5C9319}"/>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397590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Write a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containing</a:t>
            </a:r>
          </a:p>
          <a:p>
            <a:pPr lvl="1">
              <a:lnSpc>
                <a:spcPct val="107000"/>
              </a:lnSpc>
            </a:pPr>
            <a:r>
              <a:rPr lang="en-GB" sz="2200" dirty="0">
                <a:latin typeface="+mj-lt"/>
                <a:cs typeface="Courier New" panose="02070309020205020404" pitchFamily="49" charset="0"/>
              </a:rPr>
              <a:t>A function which contains an </a:t>
            </a:r>
            <a:r>
              <a:rPr lang="en-GB" sz="2200" dirty="0">
                <a:latin typeface="Courier New" panose="02070309020205020404" pitchFamily="49" charset="0"/>
                <a:cs typeface="Courier New" panose="02070309020205020404" pitchFamily="49" charset="0"/>
              </a:rPr>
              <a:t>assert</a:t>
            </a:r>
            <a:r>
              <a:rPr lang="en-GB" sz="2200" dirty="0">
                <a:latin typeface="+mj-lt"/>
                <a:cs typeface="Courier New" panose="02070309020205020404" pitchFamily="49" charset="0"/>
              </a:rPr>
              <a:t> statement which will fail</a:t>
            </a:r>
          </a:p>
          <a:p>
            <a:pPr lvl="1">
              <a:lnSpc>
                <a:spcPct val="107000"/>
              </a:lnSpc>
            </a:pPr>
            <a:r>
              <a:rPr lang="en-GB" sz="2200" dirty="0">
                <a:latin typeface="+mj-lt"/>
                <a:cs typeface="Courier New" panose="02070309020205020404" pitchFamily="49" charset="0"/>
              </a:rPr>
              <a:t>A piece of code which will only be run when the code is run directly. This should call the function.</a:t>
            </a:r>
          </a:p>
          <a:p>
            <a:pPr>
              <a:lnSpc>
                <a:spcPct val="107000"/>
              </a:lnSpc>
            </a:pPr>
            <a:r>
              <a:rPr lang="en-GB" sz="2600" dirty="0">
                <a:latin typeface="+mj-lt"/>
                <a:cs typeface="Courier New" panose="02070309020205020404" pitchFamily="49" charset="0"/>
              </a:rPr>
              <a:t>Run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directly from the command line and redirect </a:t>
            </a:r>
            <a:r>
              <a:rPr lang="en-GB" sz="2600" dirty="0" err="1">
                <a:latin typeface="+mj-lt"/>
                <a:cs typeface="Courier New" panose="02070309020205020404" pitchFamily="49" charset="0"/>
              </a:rPr>
              <a:t>stdout</a:t>
            </a:r>
            <a:r>
              <a:rPr lang="en-GB" sz="2600" dirty="0">
                <a:latin typeface="+mj-lt"/>
                <a:cs typeface="Courier New" panose="02070309020205020404" pitchFamily="49" charset="0"/>
              </a:rPr>
              <a:t> and stderr to different files</a:t>
            </a:r>
          </a:p>
          <a:p>
            <a:pPr>
              <a:lnSpc>
                <a:spcPct val="107000"/>
              </a:lnSpc>
            </a:pPr>
            <a:r>
              <a:rPr lang="en-GB" sz="2600" dirty="0">
                <a:latin typeface="+mj-lt"/>
                <a:cs typeface="Courier New" panose="02070309020205020404" pitchFamily="49" charset="0"/>
              </a:rPr>
              <a:t>Run the .</a:t>
            </a:r>
            <a:r>
              <a:rPr lang="en-GB" sz="2600" dirty="0" err="1">
                <a:latin typeface="+mj-lt"/>
                <a:cs typeface="Courier New" panose="02070309020205020404" pitchFamily="49" charset="0"/>
              </a:rPr>
              <a:t>py</a:t>
            </a:r>
            <a:r>
              <a:rPr lang="en-GB" sz="2600" dirty="0">
                <a:latin typeface="+mj-lt"/>
                <a:cs typeface="Courier New" panose="02070309020205020404" pitchFamily="49" charset="0"/>
              </a:rPr>
              <a:t> file again but suppress the </a:t>
            </a:r>
            <a:r>
              <a:rPr lang="en-GB" sz="2600" dirty="0">
                <a:latin typeface="Courier New" panose="02070309020205020404" pitchFamily="49" charset="0"/>
                <a:cs typeface="Courier New" panose="02070309020205020404" pitchFamily="49" charset="0"/>
              </a:rPr>
              <a:t>assert</a:t>
            </a:r>
            <a:r>
              <a:rPr lang="en-GB" sz="2600" dirty="0">
                <a:latin typeface="+mj-lt"/>
                <a:cs typeface="Courier New" panose="02070309020205020404" pitchFamily="49" charset="0"/>
              </a:rPr>
              <a:t> statement</a:t>
            </a:r>
          </a:p>
          <a:p>
            <a:pPr>
              <a:lnSpc>
                <a:spcPct val="107000"/>
              </a:lnSpc>
            </a:pPr>
            <a:r>
              <a:rPr lang="en-GB" sz="2600" dirty="0">
                <a:latin typeface="+mj-lt"/>
                <a:cs typeface="Courier New" panose="02070309020205020404" pitchFamily="49" charset="0"/>
              </a:rPr>
              <a:t>Create a Jupyter Notebook and import and call the function in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a:t>
            </a:r>
          </a:p>
        </p:txBody>
      </p:sp>
    </p:spTree>
    <p:extLst>
      <p:ext uri="{BB962C8B-B14F-4D97-AF65-F5344CB8AC3E}">
        <p14:creationId xmlns:p14="http://schemas.microsoft.com/office/powerpoint/2010/main" val="741104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dirty="0">
                <a:ea typeface="+mj-lt"/>
                <a:cs typeface="+mj-lt"/>
              </a:rPr>
              <a:t>Face coverings</a:t>
            </a:r>
          </a:p>
          <a:p>
            <a:pPr marL="457200" indent="-457200">
              <a:buFont typeface="Arial" panose="020B0604020202020204" pitchFamily="34" charset="0"/>
              <a:buChar char="•"/>
            </a:pPr>
            <a:r>
              <a:rPr lang="en-GB" sz="2200" dirty="0">
                <a:latin typeface="+mn-lt"/>
                <a:ea typeface="Calibri" panose="020F0502020204030204" pitchFamily="34" charset="0"/>
                <a:cs typeface="Times New Roman"/>
              </a:rPr>
              <a:t>You are expected to wear a face covering </a:t>
            </a:r>
            <a:endParaRPr lang="en-GB" sz="2200" dirty="0"/>
          </a:p>
          <a:p>
            <a:pPr marL="457200" indent="-457200">
              <a:buFont typeface="Arial" panose="020B0604020202020204" pitchFamily="34" charset="0"/>
              <a:buChar char="•"/>
            </a:pPr>
            <a:r>
              <a:rPr lang="en-US" sz="2200" dirty="0">
                <a:ea typeface="+mj-lt"/>
                <a:cs typeface="+mj-lt"/>
              </a:rPr>
              <a:t>Tutors will deliver their workshop 2 meters distance from </a:t>
            </a:r>
            <a:r>
              <a:rPr lang="en-US" sz="2200">
                <a:ea typeface="+mj-lt"/>
                <a:cs typeface="+mj-lt"/>
              </a:rPr>
              <a:t>you </a:t>
            </a:r>
            <a:endParaRPr lang="en-US" sz="2200" dirty="0">
              <a:ea typeface="+mj-lt"/>
              <a:cs typeface="+mj-lt"/>
            </a:endParaRPr>
          </a:p>
          <a:p>
            <a:endParaRPr lang="en-US" sz="2200" u="sng" dirty="0">
              <a:latin typeface="+mn-lt"/>
              <a:ea typeface="+mj-lt"/>
              <a:cs typeface="+mj-lt"/>
            </a:endParaRPr>
          </a:p>
          <a:p>
            <a:r>
              <a:rPr lang="en-US" sz="2200" u="sng" dirty="0">
                <a:latin typeface="+mn-lt"/>
                <a:ea typeface="+mj-lt"/>
                <a:cs typeface="+mj-lt"/>
              </a:rPr>
              <a:t>Hygiene</a:t>
            </a:r>
            <a:endParaRPr lang="en-GB" sz="2200" u="sng" dirty="0">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dirty="0"/>
              <a:t>Where hand </a:t>
            </a:r>
            <a:r>
              <a:rPr lang="en-US" sz="2200" dirty="0" err="1"/>
              <a:t>sanitiser</a:t>
            </a:r>
            <a:r>
              <a:rPr lang="en-US" sz="2200" dirty="0"/>
              <a:t> is available, please use it</a:t>
            </a:r>
          </a:p>
          <a:p>
            <a:pPr marL="457200" indent="-457200">
              <a:buFont typeface="Arial" panose="020B0604020202020204" pitchFamily="34" charset="0"/>
              <a:buChar char="•"/>
            </a:pPr>
            <a:r>
              <a:rPr lang="en-US" sz="2200" dirty="0"/>
              <a:t>Please wipe down any communal/shared course materials/equipment </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70908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Command line arguments are the values which follow the name of the program on the command line</a:t>
            </a:r>
          </a:p>
          <a:p>
            <a:pPr>
              <a:lnSpc>
                <a:spcPct val="107000"/>
              </a:lnSpc>
            </a:pPr>
            <a:r>
              <a:rPr lang="en-GB" sz="2600" dirty="0">
                <a:latin typeface="+mj-lt"/>
                <a:cs typeface="Courier New" panose="02070309020205020404" pitchFamily="49" charset="0"/>
              </a:rPr>
              <a:t>Many programs accept arguments on the command line telling them exactly what to do</a:t>
            </a:r>
          </a:p>
          <a:p>
            <a:pPr>
              <a:lnSpc>
                <a:spcPct val="107000"/>
              </a:lnSpc>
            </a:pPr>
            <a:r>
              <a:rPr lang="en-GB" sz="2600" dirty="0">
                <a:latin typeface="+mj-lt"/>
                <a:cs typeface="Courier New" panose="02070309020205020404" pitchFamily="49" charset="0"/>
              </a:rPr>
              <a:t>Prevents having to edit the source code every time you want the code to consider a different case</a:t>
            </a:r>
          </a:p>
          <a:p>
            <a:pPr>
              <a:lnSpc>
                <a:spcPct val="107000"/>
              </a:lnSpc>
            </a:pPr>
            <a:r>
              <a:rPr lang="en-GB" sz="2600" dirty="0">
                <a:latin typeface="+mj-lt"/>
                <a:cs typeface="Courier New" panose="02070309020205020404" pitchFamily="49" charset="0"/>
              </a:rPr>
              <a:t>Makes the code much easier to give to other people to use</a:t>
            </a:r>
          </a:p>
          <a:p>
            <a:pPr>
              <a:lnSpc>
                <a:spcPct val="107000"/>
              </a:lnSpc>
            </a:pPr>
            <a:r>
              <a:rPr lang="en-GB" sz="2600" dirty="0">
                <a:latin typeface="+mj-lt"/>
                <a:cs typeface="Courier New" panose="02070309020205020404" pitchFamily="49" charset="0"/>
              </a:rPr>
              <a:t>When compiling, it allows the same executable to be used for different cases without recompiling</a:t>
            </a:r>
          </a:p>
        </p:txBody>
      </p:sp>
    </p:spTree>
    <p:extLst>
      <p:ext uri="{BB962C8B-B14F-4D97-AF65-F5344CB8AC3E}">
        <p14:creationId xmlns:p14="http://schemas.microsoft.com/office/powerpoint/2010/main" val="1188341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You will need to import the </a:t>
            </a:r>
            <a:r>
              <a:rPr lang="en-GB" sz="2600" dirty="0">
                <a:latin typeface="Courier New" panose="02070309020205020404" pitchFamily="49" charset="0"/>
                <a:cs typeface="Courier New" panose="02070309020205020404" pitchFamily="49" charset="0"/>
              </a:rPr>
              <a:t>sys</a:t>
            </a:r>
            <a:r>
              <a:rPr lang="en-GB" sz="2600" dirty="0">
                <a:latin typeface="+mj-lt"/>
                <a:cs typeface="Courier New" panose="02070309020205020404" pitchFamily="49" charset="0"/>
              </a:rPr>
              <a:t> package</a:t>
            </a:r>
          </a:p>
          <a:p>
            <a:pPr>
              <a:lnSpc>
                <a:spcPct val="107000"/>
              </a:lnSpc>
            </a:pPr>
            <a:r>
              <a:rPr lang="en-GB" sz="2600" dirty="0" err="1">
                <a:latin typeface="Courier New" panose="02070309020205020404" pitchFamily="49" charset="0"/>
                <a:cs typeface="Courier New" panose="02070309020205020404" pitchFamily="49" charset="0"/>
              </a:rPr>
              <a:t>sys.argv</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is a list containing each argument on the command line as an entry</a:t>
            </a:r>
          </a:p>
          <a:p>
            <a:pPr>
              <a:lnSpc>
                <a:spcPct val="107000"/>
              </a:lnSpc>
            </a:pPr>
            <a:r>
              <a:rPr lang="en-GB" sz="2600" dirty="0">
                <a:latin typeface="+mj-lt"/>
                <a:cs typeface="Courier New" panose="02070309020205020404" pitchFamily="49" charset="0"/>
              </a:rPr>
              <a:t>First value is the path to the file being run</a:t>
            </a:r>
          </a:p>
          <a:p>
            <a:pPr>
              <a:lnSpc>
                <a:spcPct val="107000"/>
              </a:lnSpc>
            </a:pPr>
            <a:r>
              <a:rPr lang="en-GB" sz="2600" dirty="0">
                <a:latin typeface="+mj-lt"/>
                <a:cs typeface="Courier New" panose="02070309020205020404" pitchFamily="49" charset="0"/>
              </a:rPr>
              <a:t>Subsequent values are the command line arguments</a:t>
            </a:r>
          </a:p>
          <a:p>
            <a:pPr>
              <a:lnSpc>
                <a:spcPct val="107000"/>
              </a:lnSpc>
            </a:pPr>
            <a:r>
              <a:rPr lang="en-GB" sz="2600" dirty="0">
                <a:latin typeface="+mj-lt"/>
                <a:cs typeface="Courier New" panose="02070309020205020404" pitchFamily="49" charset="0"/>
              </a:rPr>
              <a:t>Distinct entries are separated by spaces on the command line</a:t>
            </a:r>
          </a:p>
          <a:p>
            <a:pPr>
              <a:lnSpc>
                <a:spcPct val="107000"/>
              </a:lnSpc>
            </a:pPr>
            <a:r>
              <a:rPr lang="en-GB" sz="2600" dirty="0">
                <a:latin typeface="+mj-lt"/>
                <a:cs typeface="Courier New" panose="02070309020205020404" pitchFamily="49" charset="0"/>
              </a:rPr>
              <a:t>Each argument will be a string</a:t>
            </a:r>
          </a:p>
          <a:p>
            <a:pPr>
              <a:lnSpc>
                <a:spcPct val="107000"/>
              </a:lnSpc>
            </a:pPr>
            <a:r>
              <a:rPr lang="en-GB" sz="2600" dirty="0">
                <a:latin typeface="+mj-lt"/>
                <a:cs typeface="Courier New" panose="02070309020205020404" pitchFamily="49" charset="0"/>
              </a:rPr>
              <a:t>Can convert to other data types using functions such as </a:t>
            </a:r>
            <a:r>
              <a:rPr lang="en-GB" sz="2600" dirty="0">
                <a:latin typeface="Courier New" panose="02070309020205020404" pitchFamily="49" charset="0"/>
                <a:cs typeface="Courier New" panose="02070309020205020404" pitchFamily="49" charset="0"/>
              </a:rPr>
              <a:t>int()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float()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bool()</a:t>
            </a:r>
            <a:r>
              <a:rPr lang="en-GB" sz="2600" dirty="0">
                <a:latin typeface="+mj-lt"/>
                <a:cs typeface="Courier New" panose="02070309020205020404" pitchFamily="49" charset="0"/>
              </a:rPr>
              <a:t>, etc</a:t>
            </a:r>
          </a:p>
        </p:txBody>
      </p:sp>
      <p:sp>
        <p:nvSpPr>
          <p:cNvPr id="4" name="TextBox 3">
            <a:extLst>
              <a:ext uri="{FF2B5EF4-FFF2-40B4-BE49-F238E27FC236}">
                <a16:creationId xmlns:a16="http://schemas.microsoft.com/office/drawing/2014/main" id="{8E367CA9-46C5-4208-943D-293EE74B4DBB}"/>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4101939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Input Files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programs will require a lot of specification from the user</a:t>
            </a:r>
          </a:p>
          <a:p>
            <a:pPr>
              <a:lnSpc>
                <a:spcPct val="107000"/>
              </a:lnSpc>
            </a:pPr>
            <a:r>
              <a:rPr lang="en-GB" sz="2600" dirty="0">
                <a:latin typeface="+mj-lt"/>
                <a:cs typeface="Courier New" panose="02070309020205020404" pitchFamily="49" charset="0"/>
              </a:rPr>
              <a:t>Don’t try to provide all of this on the command line</a:t>
            </a:r>
          </a:p>
          <a:p>
            <a:pPr>
              <a:lnSpc>
                <a:spcPct val="107000"/>
              </a:lnSpc>
            </a:pPr>
            <a:r>
              <a:rPr lang="en-GB" sz="2600" dirty="0">
                <a:latin typeface="+mj-lt"/>
                <a:cs typeface="Courier New" panose="02070309020205020404" pitchFamily="49" charset="0"/>
              </a:rPr>
              <a:t>Instead, considered loading from a file</a:t>
            </a:r>
          </a:p>
          <a:p>
            <a:pPr lvl="1">
              <a:lnSpc>
                <a:spcPct val="107000"/>
              </a:lnSpc>
            </a:pPr>
            <a:r>
              <a:rPr lang="en-GB" sz="2200" dirty="0">
                <a:latin typeface="+mj-lt"/>
                <a:cs typeface="Courier New" panose="02070309020205020404" pitchFamily="49" charset="0"/>
              </a:rPr>
              <a:t>Easier to edit the data being passed in</a:t>
            </a:r>
          </a:p>
          <a:p>
            <a:pPr lvl="1">
              <a:lnSpc>
                <a:spcPct val="107000"/>
              </a:lnSpc>
            </a:pPr>
            <a:r>
              <a:rPr lang="en-GB" sz="2200" dirty="0">
                <a:latin typeface="+mj-lt"/>
                <a:cs typeface="Courier New" panose="02070309020205020404" pitchFamily="49" charset="0"/>
              </a:rPr>
              <a:t>Can preserve specific input to be used in the future</a:t>
            </a:r>
          </a:p>
          <a:p>
            <a:pPr lvl="1">
              <a:lnSpc>
                <a:spcPct val="107000"/>
              </a:lnSpc>
            </a:pPr>
            <a:r>
              <a:rPr lang="en-GB" sz="2200" dirty="0">
                <a:latin typeface="+mj-lt"/>
                <a:cs typeface="Courier New" panose="02070309020205020404" pitchFamily="49" charset="0"/>
              </a:rPr>
              <a:t>Can specify the path to the file as a command line argument</a:t>
            </a:r>
          </a:p>
        </p:txBody>
      </p:sp>
    </p:spTree>
    <p:extLst>
      <p:ext uri="{BB962C8B-B14F-4D97-AF65-F5344CB8AC3E}">
        <p14:creationId xmlns:p14="http://schemas.microsoft.com/office/powerpoint/2010/main" val="2164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 code in </a:t>
            </a:r>
            <a:r>
              <a:rPr lang="en-GB" sz="2600" dirty="0">
                <a:latin typeface="Courier New" panose="02070309020205020404" pitchFamily="49" charset="0"/>
                <a:cs typeface="Courier New" panose="02070309020205020404" pitchFamily="49" charset="0"/>
              </a:rPr>
              <a:t>Exercises/Command Line Arguments/sin_plotter.py </a:t>
            </a:r>
            <a:r>
              <a:rPr lang="en-GB" sz="2600" dirty="0">
                <a:latin typeface="+mj-lt"/>
                <a:cs typeface="Courier New" panose="02070309020205020404" pitchFamily="49" charset="0"/>
              </a:rPr>
              <a:t>plots the sum of a number of sin functions</a:t>
            </a:r>
          </a:p>
          <a:p>
            <a:pPr>
              <a:lnSpc>
                <a:spcPct val="107000"/>
              </a:lnSpc>
            </a:pPr>
            <a:r>
              <a:rPr lang="en-GB" sz="2600" dirty="0">
                <a:latin typeface="+mj-lt"/>
                <a:cs typeface="Courier New" panose="02070309020205020404" pitchFamily="49" charset="0"/>
              </a:rPr>
              <a:t>It can be called by passing a list of lists. Each inner list describes a sin function in the format [amplitude, wavelength, phase]</a:t>
            </a:r>
          </a:p>
          <a:p>
            <a:pPr>
              <a:lnSpc>
                <a:spcPct val="107000"/>
              </a:lnSpc>
            </a:pPr>
            <a:r>
              <a:rPr lang="en-GB" sz="2600" dirty="0">
                <a:latin typeface="+mj-lt"/>
                <a:cs typeface="Courier New" panose="02070309020205020404" pitchFamily="49" charset="0"/>
              </a:rPr>
              <a:t>An example call to this function is given in </a:t>
            </a:r>
            <a:r>
              <a:rPr lang="en-GB" sz="2600" dirty="0">
                <a:latin typeface="Courier New" panose="02070309020205020404" pitchFamily="49" charset="0"/>
                <a:cs typeface="Courier New" panose="02070309020205020404" pitchFamily="49" charset="0"/>
              </a:rPr>
              <a:t>Exercises/Command Line Arguments/example_call.py</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26194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new file which constructs the data to be passed to </a:t>
            </a:r>
            <a:r>
              <a:rPr lang="en-GB" sz="2600" dirty="0" err="1">
                <a:latin typeface="Courier New" panose="02070309020205020404" pitchFamily="49" charset="0"/>
                <a:cs typeface="Courier New" panose="02070309020205020404" pitchFamily="49" charset="0"/>
              </a:rPr>
              <a:t>sin_plotter</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from the command line arguments</a:t>
            </a:r>
          </a:p>
          <a:p>
            <a:pPr lvl="1">
              <a:lnSpc>
                <a:spcPct val="107000"/>
              </a:lnSpc>
            </a:pPr>
            <a:r>
              <a:rPr lang="en-GB" sz="2200" dirty="0">
                <a:latin typeface="+mj-lt"/>
                <a:cs typeface="Courier New" panose="02070309020205020404" pitchFamily="49" charset="0"/>
              </a:rPr>
              <a:t>The command line arguments should be in the form amplitude1 wavelength1 phase1 amplitude2 wavelength2 phase2…</a:t>
            </a:r>
          </a:p>
          <a:p>
            <a:pPr lvl="1">
              <a:lnSpc>
                <a:spcPct val="107000"/>
              </a:lnSpc>
            </a:pPr>
            <a:r>
              <a:rPr lang="en-GB" sz="2200" dirty="0">
                <a:latin typeface="+mj-lt"/>
                <a:cs typeface="Courier New" panose="02070309020205020404" pitchFamily="49" charset="0"/>
              </a:rPr>
              <a:t>This code should work for 0, 1 or multiple sin functions</a:t>
            </a:r>
          </a:p>
          <a:p>
            <a:pPr lvl="1">
              <a:lnSpc>
                <a:spcPct val="107000"/>
              </a:lnSpc>
            </a:pPr>
            <a:r>
              <a:rPr lang="en-GB" sz="2200" dirty="0">
                <a:latin typeface="+mj-lt"/>
                <a:cs typeface="Courier New" panose="02070309020205020404" pitchFamily="49" charset="0"/>
              </a:rPr>
              <a:t>For instance the arguments 1 5 0 2 10 1 specifies two sin waves. The first with an amplitude of 1, wavelength 5 and phase 0 and the second with an amplitude of 2, wavelength 10 and phase 1. This should produce a graph like the one on the next page</a:t>
            </a:r>
          </a:p>
          <a:p>
            <a:pPr lvl="1">
              <a:lnSpc>
                <a:spcPct val="107000"/>
              </a:lnSpc>
            </a:pPr>
            <a:r>
              <a:rPr lang="en-GB" sz="2200" dirty="0">
                <a:latin typeface="+mj-lt"/>
                <a:cs typeface="Courier New" panose="02070309020205020404" pitchFamily="49" charset="0"/>
              </a:rPr>
              <a:t>Consider what happens in special cases</a:t>
            </a:r>
          </a:p>
          <a:p>
            <a:pPr lvl="2">
              <a:lnSpc>
                <a:spcPct val="107000"/>
              </a:lnSpc>
            </a:pPr>
            <a:r>
              <a:rPr lang="en-GB" sz="1800" dirty="0">
                <a:latin typeface="+mj-lt"/>
                <a:cs typeface="Courier New" panose="02070309020205020404" pitchFamily="49" charset="0"/>
              </a:rPr>
              <a:t>Number of arguments not a multiple of 3</a:t>
            </a:r>
          </a:p>
          <a:p>
            <a:pPr lvl="2">
              <a:lnSpc>
                <a:spcPct val="107000"/>
              </a:lnSpc>
            </a:pPr>
            <a:r>
              <a:rPr lang="en-GB" sz="1800" dirty="0">
                <a:latin typeface="+mj-lt"/>
                <a:cs typeface="Courier New" panose="02070309020205020404" pitchFamily="49" charset="0"/>
              </a:rPr>
              <a:t>Arguments not able to be converted to floats</a:t>
            </a:r>
          </a:p>
        </p:txBody>
      </p:sp>
    </p:spTree>
    <p:extLst>
      <p:ext uri="{BB962C8B-B14F-4D97-AF65-F5344CB8AC3E}">
        <p14:creationId xmlns:p14="http://schemas.microsoft.com/office/powerpoint/2010/main" val="2588522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pic>
        <p:nvPicPr>
          <p:cNvPr id="7" name="Picture 6" descr="Chart, histogram&#10;&#10;Description automatically generated">
            <a:extLst>
              <a:ext uri="{FF2B5EF4-FFF2-40B4-BE49-F238E27FC236}">
                <a16:creationId xmlns:a16="http://schemas.microsoft.com/office/drawing/2014/main" id="{C3676002-5915-406D-A174-24A25236F51E}"/>
              </a:ext>
            </a:extLst>
          </p:cNvPr>
          <p:cNvPicPr>
            <a:picLocks noChangeAspect="1"/>
          </p:cNvPicPr>
          <p:nvPr/>
        </p:nvPicPr>
        <p:blipFill>
          <a:blip r:embed="rId3"/>
          <a:stretch>
            <a:fillRect/>
          </a:stretch>
        </p:blipFill>
        <p:spPr>
          <a:xfrm>
            <a:off x="1051557" y="1169283"/>
            <a:ext cx="7040886" cy="5280665"/>
          </a:xfrm>
          <a:prstGeom prst="rect">
            <a:avLst/>
          </a:prstGeom>
        </p:spPr>
      </p:pic>
    </p:spTree>
    <p:extLst>
      <p:ext uri="{BB962C8B-B14F-4D97-AF65-F5344CB8AC3E}">
        <p14:creationId xmlns:p14="http://schemas.microsoft.com/office/powerpoint/2010/main" val="1511050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Taking it Further - HPC</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High Performance Computing (HPC) clusters allow you to access powerful computers to run large jobs quickly</a:t>
            </a:r>
          </a:p>
          <a:p>
            <a:pPr>
              <a:lnSpc>
                <a:spcPct val="107000"/>
              </a:lnSpc>
            </a:pPr>
            <a:r>
              <a:rPr lang="en-GB" sz="2600" dirty="0">
                <a:latin typeface="+mj-lt"/>
                <a:cs typeface="Courier New" panose="02070309020205020404" pitchFamily="49" charset="0"/>
              </a:rPr>
              <a:t>You will need to transfer your code to the HPC cluster</a:t>
            </a:r>
          </a:p>
          <a:p>
            <a:pPr>
              <a:lnSpc>
                <a:spcPct val="107000"/>
              </a:lnSpc>
            </a:pPr>
            <a:r>
              <a:rPr lang="en-GB" sz="2600" dirty="0">
                <a:latin typeface="+mj-lt"/>
                <a:cs typeface="Courier New" panose="02070309020205020404" pitchFamily="49" charset="0"/>
              </a:rPr>
              <a:t>Code will be run remotely using terminal commands</a:t>
            </a:r>
          </a:p>
          <a:p>
            <a:pPr>
              <a:lnSpc>
                <a:spcPct val="107000"/>
              </a:lnSpc>
            </a:pPr>
            <a:r>
              <a:rPr lang="en-GB" sz="2600" dirty="0">
                <a:latin typeface="+mj-lt"/>
                <a:cs typeface="Courier New" panose="02070309020205020404" pitchFamily="49" charset="0"/>
              </a:rPr>
              <a:t>You will typically need to create an environment for your code</a:t>
            </a:r>
          </a:p>
          <a:p>
            <a:pPr>
              <a:lnSpc>
                <a:spcPct val="107000"/>
              </a:lnSpc>
            </a:pPr>
            <a:r>
              <a:rPr lang="en-GB" sz="2600" dirty="0">
                <a:latin typeface="+mj-lt"/>
                <a:cs typeface="Courier New" panose="02070309020205020404" pitchFamily="49" charset="0"/>
              </a:rPr>
              <a:t>Python-specific instructions for Imperial’s HPC cluster can be found </a:t>
            </a:r>
            <a:r>
              <a:rPr lang="en-GB" sz="2600" dirty="0">
                <a:latin typeface="+mj-lt"/>
                <a:cs typeface="Courier New" panose="02070309020205020404" pitchFamily="49" charset="0"/>
                <a:hlinkClick r:id="rId3"/>
              </a:rPr>
              <a:t>here</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General information about using HPC at Imperial can be found </a:t>
            </a:r>
            <a:r>
              <a:rPr lang="en-GB" sz="2600" dirty="0">
                <a:latin typeface="+mj-lt"/>
                <a:cs typeface="Courier New" panose="02070309020205020404" pitchFamily="49" charset="0"/>
                <a:hlinkClick r:id="rId4"/>
              </a:rPr>
              <a:t>here</a:t>
            </a:r>
            <a:r>
              <a:rPr lang="en-GB" sz="2600" dirty="0">
                <a:latin typeface="+mj-lt"/>
                <a:cs typeface="Courier New" panose="02070309020205020404" pitchFamily="49" charset="0"/>
              </a:rPr>
              <a:t> or you may register for the Graduate School course </a:t>
            </a:r>
            <a:r>
              <a:rPr lang="en-GB" sz="2600" dirty="0">
                <a:latin typeface="+mj-lt"/>
                <a:cs typeface="Courier New" panose="02070309020205020404" pitchFamily="49" charset="0"/>
                <a:hlinkClick r:id="rId5"/>
              </a:rPr>
              <a:t>here</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57441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7172" cy="1143000"/>
          </a:xfrm>
        </p:spPr>
        <p:txBody>
          <a:bodyPr/>
          <a:lstStyle/>
          <a:p>
            <a:r>
              <a:rPr lang="en-GB" sz="4000" dirty="0"/>
              <a:t>Taking it Further - Containers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Containers (such as </a:t>
            </a:r>
            <a:r>
              <a:rPr lang="en-GB" sz="2600" dirty="0">
                <a:latin typeface="+mj-lt"/>
                <a:cs typeface="Courier New" panose="02070309020205020404" pitchFamily="49" charset="0"/>
                <a:hlinkClick r:id="rId3"/>
              </a:rPr>
              <a:t>Docker</a:t>
            </a:r>
            <a:r>
              <a:rPr lang="en-GB" sz="2600" dirty="0">
                <a:latin typeface="+mj-lt"/>
                <a:cs typeface="Courier New" panose="02070309020205020404" pitchFamily="49" charset="0"/>
              </a:rPr>
              <a:t>) is way of defining a loosely isolated environment for running applications</a:t>
            </a:r>
          </a:p>
          <a:p>
            <a:pPr>
              <a:lnSpc>
                <a:spcPct val="107000"/>
              </a:lnSpc>
            </a:pPr>
            <a:r>
              <a:rPr lang="en-GB" sz="2600" dirty="0">
                <a:latin typeface="+mj-lt"/>
                <a:cs typeface="Courier New" panose="02070309020205020404" pitchFamily="49" charset="0"/>
              </a:rPr>
              <a:t>Allows dependencies of applications to be packaged and isolated from the rest of the Operating System</a:t>
            </a:r>
          </a:p>
          <a:p>
            <a:pPr>
              <a:lnSpc>
                <a:spcPct val="107000"/>
              </a:lnSpc>
            </a:pPr>
            <a:r>
              <a:rPr lang="en-GB" sz="2600" dirty="0">
                <a:latin typeface="+mj-lt"/>
                <a:cs typeface="Courier New" panose="02070309020205020404" pitchFamily="49" charset="0"/>
              </a:rPr>
              <a:t>Ensures all developers and users are using the same environment</a:t>
            </a:r>
          </a:p>
          <a:p>
            <a:pPr>
              <a:lnSpc>
                <a:spcPct val="107000"/>
              </a:lnSpc>
            </a:pPr>
            <a:r>
              <a:rPr lang="en-GB" sz="2600" dirty="0">
                <a:latin typeface="+mj-lt"/>
                <a:cs typeface="Courier New" panose="02070309020205020404" pitchFamily="49" charset="0"/>
              </a:rPr>
              <a:t>Can also be useful for deploying more complex apps to HPC</a:t>
            </a:r>
          </a:p>
          <a:p>
            <a:pPr>
              <a:lnSpc>
                <a:spcPct val="107000"/>
              </a:lnSpc>
            </a:pPr>
            <a:r>
              <a:rPr lang="en-GB" sz="2600" dirty="0">
                <a:latin typeface="+mj-lt"/>
                <a:cs typeface="Courier New" panose="02070309020205020404" pitchFamily="49" charset="0"/>
              </a:rPr>
              <a:t>Can be used for </a:t>
            </a:r>
            <a:r>
              <a:rPr lang="en-GB" sz="2600" dirty="0">
                <a:latin typeface="+mj-lt"/>
                <a:cs typeface="Courier New" panose="02070309020205020404" pitchFamily="49" charset="0"/>
                <a:hlinkClick r:id="rId4"/>
              </a:rPr>
              <a:t>Python development</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The Graduate School offers a </a:t>
            </a:r>
            <a:r>
              <a:rPr lang="en-GB" sz="2600" dirty="0">
                <a:latin typeface="+mj-lt"/>
                <a:cs typeface="Courier New" panose="02070309020205020404" pitchFamily="49" charset="0"/>
                <a:hlinkClick r:id="rId5"/>
              </a:rPr>
              <a:t>course of containers</a:t>
            </a:r>
            <a:endParaRPr lang="en-GB" sz="2600" dirty="0">
              <a:latin typeface="+mj-lt"/>
              <a:cs typeface="Courier New" panose="02070309020205020404" pitchFamily="49" charset="0"/>
            </a:endParaRPr>
          </a:p>
          <a:p>
            <a:pPr>
              <a:lnSpc>
                <a:spcPct val="107000"/>
              </a:lnSpc>
            </a:pP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3576927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693810" cy="1567815"/>
          </a:xfrm>
        </p:spPr>
        <p:txBody>
          <a:bodyPr>
            <a:noAutofit/>
          </a:bodyPr>
          <a:lstStyle/>
          <a:p>
            <a:pPr marL="0" indent="0"/>
            <a:r>
              <a:rPr lang="en-GB" sz="4000" b="1" dirty="0"/>
              <a:t>Kernels, Environments, Packages and Running Python </a:t>
            </a:r>
          </a:p>
        </p:txBody>
      </p:sp>
      <p:sp>
        <p:nvSpPr>
          <p:cNvPr id="6" name="Subtitle 2">
            <a:extLst>
              <a:ext uri="{FF2B5EF4-FFF2-40B4-BE49-F238E27FC236}">
                <a16:creationId xmlns:a16="http://schemas.microsoft.com/office/drawing/2014/main" id="{8DBC1236-D25D-4DD9-A904-CB0180288957}"/>
              </a:ext>
            </a:extLst>
          </p:cNvPr>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19" y="472966"/>
            <a:ext cx="5558047" cy="930165"/>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189186" y="1450427"/>
            <a:ext cx="8797158" cy="4020208"/>
          </a:xfrm>
        </p:spPr>
        <p:txBody>
          <a:bodyPr lIns="91440" tIns="45720" rIns="91440" bIns="45720" anchor="t"/>
          <a:lstStyle/>
          <a:p>
            <a:r>
              <a:rPr lang="en-US" sz="2200" u="sng" dirty="0"/>
              <a:t>For the purpose of contact tracing</a:t>
            </a:r>
            <a:endParaRPr lang="en-US" sz="2200" dirty="0"/>
          </a:p>
          <a:p>
            <a:endParaRPr lang="en-US" sz="2200" dirty="0"/>
          </a:p>
          <a:p>
            <a:r>
              <a:rPr lang="en-US" sz="2200" dirty="0"/>
              <a:t>For our standard workshops:</a:t>
            </a:r>
          </a:p>
          <a:p>
            <a:pPr marL="342900" indent="-342900">
              <a:buFont typeface="Arial" panose="020B0604020202020204" pitchFamily="34" charset="0"/>
              <a:buChar char="•"/>
            </a:pPr>
            <a:r>
              <a:rPr lang="en-US" sz="2200" dirty="0"/>
              <a:t>We will provide the CCT Hub with the complete list of attendees at this workshop</a:t>
            </a:r>
          </a:p>
          <a:p>
            <a:endParaRPr lang="en-US" sz="2200" dirty="0"/>
          </a:p>
          <a:p>
            <a:r>
              <a:rPr lang="en-US" sz="2200" dirty="0"/>
              <a:t>Where our workshops are held in lecture theatres:</a:t>
            </a:r>
          </a:p>
          <a:p>
            <a:pPr marL="342900" indent="-342900">
              <a:buFont typeface="Arial" panose="020B0604020202020204" pitchFamily="34" charset="0"/>
              <a:buChar char="•"/>
            </a:pPr>
            <a:r>
              <a:rPr lang="en-US" sz="2200" dirty="0"/>
              <a:t>You should keep a record of colleagues that you are sat in </a:t>
            </a:r>
            <a:r>
              <a:rPr lang="en-US" sz="2200"/>
              <a:t>close contact with </a:t>
            </a:r>
            <a:r>
              <a:rPr lang="en-US" sz="2200" dirty="0"/>
              <a:t>(within 2 meters)</a:t>
            </a:r>
          </a:p>
          <a:p>
            <a:endParaRPr lang="en-US" dirty="0"/>
          </a:p>
        </p:txBody>
      </p:sp>
    </p:spTree>
    <p:extLst>
      <p:ext uri="{BB962C8B-B14F-4D97-AF65-F5344CB8AC3E}">
        <p14:creationId xmlns:p14="http://schemas.microsoft.com/office/powerpoint/2010/main" val="323865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Describe</a:t>
            </a:r>
            <a:r>
              <a:rPr lang="en-GB" sz="3000" dirty="0">
                <a:effectLst/>
                <a:latin typeface="Arial" panose="020B0604020202020204" pitchFamily="34" charset="0"/>
                <a:ea typeface="Calibri" panose="020F0502020204030204" pitchFamily="34" charset="0"/>
                <a:cs typeface="Arial" panose="020B0604020202020204" pitchFamily="34" charset="0"/>
              </a:rPr>
              <a:t> the terms “installation”, “environment”, “packages” and “kernel”</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Manage</a:t>
            </a:r>
            <a:r>
              <a:rPr lang="en-GB" sz="3000" dirty="0">
                <a:effectLst/>
                <a:latin typeface="Arial" panose="020B0604020202020204" pitchFamily="34" charset="0"/>
                <a:ea typeface="Calibri" panose="020F0502020204030204" pitchFamily="34" charset="0"/>
                <a:cs typeface="Arial" panose="020B0604020202020204" pitchFamily="34" charset="0"/>
              </a:rPr>
              <a:t> Python installations and environments</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Utilise</a:t>
            </a:r>
            <a:r>
              <a:rPr lang="en-GB" sz="3000" dirty="0">
                <a:effectLst/>
                <a:latin typeface="Arial" panose="020B0604020202020204" pitchFamily="34" charset="0"/>
                <a:ea typeface="Calibri" panose="020F0502020204030204" pitchFamily="34" charset="0"/>
                <a:cs typeface="Arial" panose="020B0604020202020204" pitchFamily="34" charset="0"/>
              </a:rPr>
              <a:t> Jupyter Notebooks and IDEs to create and run Python code</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Create</a:t>
            </a:r>
            <a:r>
              <a:rPr lang="en-GB" sz="3000" dirty="0">
                <a:effectLst/>
                <a:latin typeface="Arial" panose="020B0604020202020204" pitchFamily="34" charset="0"/>
                <a:ea typeface="Calibri" panose="020F0502020204030204" pitchFamily="34" charset="0"/>
                <a:cs typeface="Arial" panose="020B0604020202020204" pitchFamily="34" charset="0"/>
              </a:rPr>
              <a:t> basic Python programs which use command line options</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a:lnSpc>
                <a:spcPct val="107000"/>
              </a:lnSpc>
            </a:pPr>
            <a:r>
              <a:rPr lang="en-GB" sz="3000" dirty="0">
                <a:latin typeface="Arial" panose="020B0604020202020204" pitchFamily="34" charset="0"/>
                <a:cs typeface="Arial" panose="020B0604020202020204" pitchFamily="34" charset="0"/>
              </a:rPr>
              <a:t>A particular instance of a program installed on your computer</a:t>
            </a:r>
          </a:p>
          <a:p>
            <a:pPr lvl="1">
              <a:lnSpc>
                <a:spcPct val="107000"/>
              </a:lnSpc>
            </a:pPr>
            <a:r>
              <a:rPr lang="en-GB" sz="26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Anaconda</a:t>
            </a:r>
          </a:p>
          <a:p>
            <a:pPr>
              <a:lnSpc>
                <a:spcPct val="107000"/>
              </a:lnSpc>
            </a:pPr>
            <a:r>
              <a:rPr lang="en-GB" sz="3000" dirty="0">
                <a:latin typeface="Arial" panose="020B0604020202020204" pitchFamily="34" charset="0"/>
                <a:cs typeface="Arial" panose="020B0604020202020204" pitchFamily="34" charset="0"/>
              </a:rPr>
              <a:t>Will be a particular version of Python e.g. 3.9 or 2.7</a:t>
            </a:r>
          </a:p>
          <a:p>
            <a:pPr lvl="1">
              <a:lnSpc>
                <a:spcPct val="107000"/>
              </a:lnSpc>
            </a:pPr>
            <a:r>
              <a:rPr lang="en-GB" sz="2600" dirty="0">
                <a:latin typeface="Arial" panose="020B0604020202020204" pitchFamily="34" charset="0"/>
                <a:cs typeface="Arial" panose="020B0604020202020204" pitchFamily="34" charset="0"/>
              </a:rPr>
              <a:t>Typing </a:t>
            </a:r>
            <a:r>
              <a:rPr lang="en-GB" sz="2600" dirty="0">
                <a:latin typeface="Courier New" panose="02070309020205020404" pitchFamily="49" charset="0"/>
                <a:cs typeface="Courier New" panose="02070309020205020404" pitchFamily="49" charset="0"/>
              </a:rPr>
              <a:t>python --version</a:t>
            </a:r>
            <a:r>
              <a:rPr lang="en-GB" sz="2600" dirty="0">
                <a:latin typeface="Arial" panose="020B0604020202020204" pitchFamily="34" charset="0"/>
                <a:cs typeface="Arial" panose="020B0604020202020204" pitchFamily="34" charset="0"/>
              </a:rPr>
              <a:t> in the terminal will give version number</a:t>
            </a:r>
          </a:p>
          <a:p>
            <a:pPr>
              <a:lnSpc>
                <a:spcPct val="107000"/>
              </a:lnSpc>
            </a:pPr>
            <a:r>
              <a:rPr lang="en-GB" sz="3000" dirty="0">
                <a:latin typeface="Arial" panose="020B0604020202020204" pitchFamily="34" charset="0"/>
                <a:cs typeface="Arial" panose="020B0604020202020204" pitchFamily="34" charset="0"/>
              </a:rPr>
              <a:t>Contains</a:t>
            </a:r>
          </a:p>
          <a:p>
            <a:pPr lvl="1">
              <a:lnSpc>
                <a:spcPct val="107000"/>
              </a:lnSpc>
            </a:pPr>
            <a:r>
              <a:rPr lang="en-GB" sz="2600" dirty="0">
                <a:latin typeface="Arial" panose="020B0604020202020204" pitchFamily="34" charset="0"/>
                <a:cs typeface="Arial" panose="020B0604020202020204" pitchFamily="34" charset="0"/>
              </a:rPr>
              <a:t>Python interpreter</a:t>
            </a:r>
          </a:p>
          <a:p>
            <a:pPr lvl="1">
              <a:lnSpc>
                <a:spcPct val="107000"/>
              </a:lnSpc>
            </a:pPr>
            <a:r>
              <a:rPr lang="en-GB" sz="2600" dirty="0">
                <a:latin typeface="Arial" panose="020B0604020202020204" pitchFamily="34" charset="0"/>
                <a:cs typeface="Arial" panose="020B0604020202020204" pitchFamily="34" charset="0"/>
              </a:rPr>
              <a:t>Core Python functionality</a:t>
            </a:r>
          </a:p>
          <a:p>
            <a:pPr lvl="1">
              <a:lnSpc>
                <a:spcPct val="107000"/>
              </a:lnSpc>
            </a:pPr>
            <a:r>
              <a:rPr lang="en-GB" sz="2600" dirty="0">
                <a:latin typeface="Arial" panose="020B0604020202020204" pitchFamily="34" charset="0"/>
                <a:cs typeface="Arial" panose="020B0604020202020204" pitchFamily="34" charset="0"/>
              </a:rPr>
              <a:t>Built-in modules</a:t>
            </a:r>
          </a:p>
        </p:txBody>
      </p:sp>
    </p:spTree>
    <p:extLst>
      <p:ext uri="{BB962C8B-B14F-4D97-AF65-F5344CB8AC3E}">
        <p14:creationId xmlns:p14="http://schemas.microsoft.com/office/powerpoint/2010/main" val="2809994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Install from the </a:t>
            </a:r>
            <a:r>
              <a:rPr lang="en-GB" sz="2600" dirty="0">
                <a:latin typeface="Arial" panose="020B0604020202020204" pitchFamily="34" charset="0"/>
                <a:cs typeface="Arial" panose="020B0604020202020204" pitchFamily="34" charset="0"/>
                <a:hlinkClick r:id="rId3"/>
              </a:rPr>
              <a:t>Python website </a:t>
            </a:r>
            <a:endParaRPr lang="en-GB" sz="2600" dirty="0">
              <a:latin typeface="Arial" panose="020B0604020202020204" pitchFamily="34" charset="0"/>
              <a:cs typeface="Arial" panose="020B0604020202020204" pitchFamily="34" charset="0"/>
            </a:endParaRPr>
          </a:p>
          <a:p>
            <a:pPr lvl="1">
              <a:lnSpc>
                <a:spcPct val="107000"/>
              </a:lnSpc>
            </a:pPr>
            <a:r>
              <a:rPr lang="en-GB" sz="2600" dirty="0">
                <a:latin typeface="Arial" panose="020B0604020202020204" pitchFamily="34" charset="0"/>
                <a:cs typeface="Arial" panose="020B0604020202020204" pitchFamily="34" charset="0"/>
              </a:rPr>
              <a:t>Can have multiple versions installed</a:t>
            </a:r>
          </a:p>
          <a:p>
            <a:pPr lvl="1">
              <a:lnSpc>
                <a:spcPct val="107000"/>
              </a:lnSpc>
            </a:pPr>
            <a:r>
              <a:rPr lang="en-GB" sz="2600" dirty="0">
                <a:latin typeface="Arial" panose="020B0604020202020204" pitchFamily="34" charset="0"/>
                <a:cs typeface="Arial" panose="020B0604020202020204" pitchFamily="34" charset="0"/>
              </a:rPr>
              <a:t>“path” tells computer where to look for programs</a:t>
            </a:r>
          </a:p>
          <a:p>
            <a:pPr lvl="2">
              <a:lnSpc>
                <a:spcPct val="107000"/>
              </a:lnSpc>
            </a:pPr>
            <a:r>
              <a:rPr lang="en-GB" sz="2200" dirty="0">
                <a:latin typeface="Arial" panose="020B0604020202020204" pitchFamily="34" charset="0"/>
                <a:cs typeface="Arial" panose="020B0604020202020204" pitchFamily="34" charset="0"/>
              </a:rPr>
              <a:t>Sometimes too many entries on path can lead to problems</a:t>
            </a:r>
          </a:p>
          <a:p>
            <a:pPr>
              <a:lnSpc>
                <a:spcPct val="107000"/>
              </a:lnSpc>
            </a:pPr>
            <a:r>
              <a:rPr lang="en-GB" sz="3000" dirty="0">
                <a:latin typeface="Arial" panose="020B0604020202020204" pitchFamily="34" charset="0"/>
                <a:cs typeface="Arial" panose="020B0604020202020204" pitchFamily="34" charset="0"/>
              </a:rPr>
              <a:t>Anaconda</a:t>
            </a:r>
          </a:p>
          <a:p>
            <a:pPr lvl="1">
              <a:lnSpc>
                <a:spcPct val="107000"/>
              </a:lnSpc>
            </a:pPr>
            <a:r>
              <a:rPr lang="en-GB" sz="2200" dirty="0">
                <a:latin typeface="Arial" panose="020B0604020202020204" pitchFamily="34" charset="0"/>
                <a:cs typeface="Arial" panose="020B0604020202020204" pitchFamily="34" charset="0"/>
              </a:rPr>
              <a:t>Can create from the environment tab</a:t>
            </a:r>
          </a:p>
          <a:p>
            <a:pPr lvl="1">
              <a:lnSpc>
                <a:spcPct val="107000"/>
              </a:lnSpc>
            </a:pPr>
            <a:r>
              <a:rPr lang="en-GB" sz="2200" dirty="0">
                <a:latin typeface="Arial" panose="020B0604020202020204" pitchFamily="34" charset="0"/>
                <a:cs typeface="Arial" panose="020B0604020202020204" pitchFamily="34" charset="0"/>
              </a:rPr>
              <a:t>Click “Create”, give it a name and select a version</a:t>
            </a:r>
          </a:p>
        </p:txBody>
      </p:sp>
    </p:spTree>
    <p:extLst>
      <p:ext uri="{BB962C8B-B14F-4D97-AF65-F5344CB8AC3E}">
        <p14:creationId xmlns:p14="http://schemas.microsoft.com/office/powerpoint/2010/main" val="14970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Environments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An isolated installation of Python with associated installed packages</a:t>
            </a:r>
          </a:p>
          <a:p>
            <a:pPr>
              <a:lnSpc>
                <a:spcPct val="107000"/>
              </a:lnSpc>
            </a:pPr>
            <a:r>
              <a:rPr lang="en-GB" sz="3000" dirty="0">
                <a:latin typeface="Arial" panose="020B0604020202020204" pitchFamily="34" charset="0"/>
                <a:cs typeface="Arial" panose="020B0604020202020204" pitchFamily="34" charset="0"/>
              </a:rPr>
              <a:t>Useful for managing projects with different dependencies</a:t>
            </a:r>
          </a:p>
          <a:p>
            <a:pPr lvl="1">
              <a:lnSpc>
                <a:spcPct val="107000"/>
              </a:lnSpc>
            </a:pPr>
            <a:r>
              <a:rPr lang="en-GB" sz="2600" dirty="0">
                <a:latin typeface="Arial" panose="020B0604020202020204" pitchFamily="34" charset="0"/>
                <a:cs typeface="Arial" panose="020B0604020202020204" pitchFamily="34" charset="0"/>
              </a:rPr>
              <a:t>Different versions of Python sometimes required for different packages</a:t>
            </a:r>
          </a:p>
          <a:p>
            <a:pPr lvl="1">
              <a:lnSpc>
                <a:spcPct val="107000"/>
              </a:lnSpc>
            </a:pPr>
            <a:r>
              <a:rPr lang="en-GB" sz="2600" dirty="0">
                <a:latin typeface="Arial" panose="020B0604020202020204" pitchFamily="34" charset="0"/>
                <a:cs typeface="Arial" panose="020B0604020202020204" pitchFamily="34" charset="0"/>
              </a:rPr>
              <a:t>Allows different environments for different projects</a:t>
            </a:r>
          </a:p>
          <a:p>
            <a:pPr lvl="1">
              <a:lnSpc>
                <a:spcPct val="107000"/>
              </a:lnSpc>
            </a:pPr>
            <a:r>
              <a:rPr lang="en-GB" sz="2600" dirty="0">
                <a:latin typeface="Arial" panose="020B0604020202020204" pitchFamily="34" charset="0"/>
                <a:cs typeface="Arial" panose="020B0604020202020204" pitchFamily="34" charset="0"/>
              </a:rPr>
              <a:t>When starting a new project you might want to make use of functionality of new Python release</a:t>
            </a: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80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Anaconda</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Go to environments tab</a:t>
            </a:r>
          </a:p>
          <a:p>
            <a:pPr>
              <a:lnSpc>
                <a:spcPct val="107000"/>
              </a:lnSpc>
            </a:pPr>
            <a:r>
              <a:rPr lang="en-GB" sz="2600" dirty="0">
                <a:latin typeface="Arial" panose="020B0604020202020204" pitchFamily="34" charset="0"/>
                <a:cs typeface="Arial" panose="020B0604020202020204" pitchFamily="34" charset="0"/>
              </a:rPr>
              <a:t>“Create” will create a new environment of a specific Python version</a:t>
            </a:r>
          </a:p>
          <a:p>
            <a:pPr>
              <a:lnSpc>
                <a:spcPct val="107000"/>
              </a:lnSpc>
            </a:pPr>
            <a:r>
              <a:rPr lang="en-GB" sz="2600" dirty="0">
                <a:latin typeface="Arial" panose="020B0604020202020204" pitchFamily="34" charset="0"/>
                <a:cs typeface="Arial" panose="020B0604020202020204" pitchFamily="34" charset="0"/>
              </a:rPr>
              <a:t>“Clone” will create a duplicate of another environment</a:t>
            </a:r>
          </a:p>
          <a:p>
            <a:pPr>
              <a:lnSpc>
                <a:spcPct val="107000"/>
              </a:lnSpc>
            </a:pPr>
            <a:r>
              <a:rPr lang="en-GB" sz="2600" dirty="0">
                <a:latin typeface="Arial" panose="020B0604020202020204" pitchFamily="34" charset="0"/>
                <a:cs typeface="Arial" panose="020B0604020202020204" pitchFamily="34" charset="0"/>
              </a:rPr>
              <a:t>“Backup” will save a specification of the current environment as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“Import” will create an environment from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“Remove” deletes an environment</a:t>
            </a:r>
          </a:p>
        </p:txBody>
      </p:sp>
    </p:spTree>
    <p:extLst>
      <p:ext uri="{BB962C8B-B14F-4D97-AF65-F5344CB8AC3E}">
        <p14:creationId xmlns:p14="http://schemas.microsoft.com/office/powerpoint/2010/main" val="34194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73857</TotalTime>
  <Words>3674</Words>
  <Application>Microsoft Office PowerPoint</Application>
  <PresentationFormat>On-screen Show (4:3)</PresentationFormat>
  <Paragraphs>339</Paragraphs>
  <Slides>39</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Courier New</vt:lpstr>
      <vt:lpstr>Frutiger LT Std 65 Bold</vt:lpstr>
      <vt:lpstr>Times New Roman</vt:lpstr>
      <vt:lpstr>Office Theme</vt:lpstr>
      <vt:lpstr>Managing and Running Python Effectively</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PowerPoint Presentation</vt:lpstr>
      <vt:lpstr>Learning Outcomes</vt:lpstr>
      <vt:lpstr>Python Installations</vt:lpstr>
      <vt:lpstr>Python Installations</vt:lpstr>
      <vt:lpstr>Python Environments</vt:lpstr>
      <vt:lpstr>Environments in Anaconda</vt:lpstr>
      <vt:lpstr>Environments in Venv</vt:lpstr>
      <vt:lpstr>Exercise</vt:lpstr>
      <vt:lpstr>Definitions</vt:lpstr>
      <vt:lpstr>Package Managers</vt:lpstr>
      <vt:lpstr>Pip</vt:lpstr>
      <vt:lpstr>Conda</vt:lpstr>
      <vt:lpstr>Requirements File</vt:lpstr>
      <vt:lpstr>Requirements File</vt:lpstr>
      <vt:lpstr>Exercise</vt:lpstr>
      <vt:lpstr>Python Kernels</vt:lpstr>
      <vt:lpstr>Python Commands in the Command Line</vt:lpstr>
      <vt:lpstr>Jupyter Notebooks</vt:lpstr>
      <vt:lpstr>Running Python within an IDE</vt:lpstr>
      <vt:lpstr>Running Python Files From the Command Line</vt:lpstr>
      <vt:lpstr>__name__</vt:lpstr>
      <vt:lpstr>Common Command Line Arguments</vt:lpstr>
      <vt:lpstr>Flags</vt:lpstr>
      <vt:lpstr>unittest</vt:lpstr>
      <vt:lpstr>Redirecting Output</vt:lpstr>
      <vt:lpstr>Exercise</vt:lpstr>
      <vt:lpstr>Command Line Arguments</vt:lpstr>
      <vt:lpstr>Command Line Arguments</vt:lpstr>
      <vt:lpstr>Input Files</vt:lpstr>
      <vt:lpstr>Exercise</vt:lpstr>
      <vt:lpstr>Exercise</vt:lpstr>
      <vt:lpstr>Exercise</vt:lpstr>
      <vt:lpstr>Taking it Further - HPC</vt:lpstr>
      <vt:lpstr>Taking it Further - Containers</vt:lpstr>
      <vt:lpstr>Feedback</vt:lpstr>
      <vt:lpstr>Kernels, Environments, Packages and Running Python </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503</cp:revision>
  <cp:lastPrinted>2017-04-21T16:42:54Z</cp:lastPrinted>
  <dcterms:created xsi:type="dcterms:W3CDTF">2014-10-29T16:03:49Z</dcterms:created>
  <dcterms:modified xsi:type="dcterms:W3CDTF">2021-11-19T14:23:11Z</dcterms:modified>
</cp:coreProperties>
</file>