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handoutMasterIdLst>
    <p:handoutMasterId r:id="rId42"/>
  </p:handoutMasterIdLst>
  <p:sldIdLst>
    <p:sldId id="264" r:id="rId2"/>
    <p:sldId id="504" r:id="rId3"/>
    <p:sldId id="258" r:id="rId4"/>
    <p:sldId id="257" r:id="rId5"/>
    <p:sldId id="267" r:id="rId6"/>
    <p:sldId id="330" r:id="rId7"/>
    <p:sldId id="332" r:id="rId8"/>
    <p:sldId id="331" r:id="rId9"/>
    <p:sldId id="505" r:id="rId10"/>
    <p:sldId id="506" r:id="rId11"/>
    <p:sldId id="507" r:id="rId12"/>
    <p:sldId id="508" r:id="rId13"/>
    <p:sldId id="509" r:id="rId14"/>
    <p:sldId id="510" r:id="rId15"/>
    <p:sldId id="511" r:id="rId16"/>
    <p:sldId id="512" r:id="rId17"/>
    <p:sldId id="513" r:id="rId18"/>
    <p:sldId id="514" r:id="rId19"/>
    <p:sldId id="518" r:id="rId20"/>
    <p:sldId id="516" r:id="rId21"/>
    <p:sldId id="522" r:id="rId22"/>
    <p:sldId id="521" r:id="rId23"/>
    <p:sldId id="519" r:id="rId24"/>
    <p:sldId id="520" r:id="rId25"/>
    <p:sldId id="523" r:id="rId26"/>
    <p:sldId id="525" r:id="rId27"/>
    <p:sldId id="524" r:id="rId28"/>
    <p:sldId id="526" r:id="rId29"/>
    <p:sldId id="527" r:id="rId30"/>
    <p:sldId id="528" r:id="rId31"/>
    <p:sldId id="529" r:id="rId32"/>
    <p:sldId id="536" r:id="rId33"/>
    <p:sldId id="530" r:id="rId34"/>
    <p:sldId id="534" r:id="rId35"/>
    <p:sldId id="535" r:id="rId36"/>
    <p:sldId id="532" r:id="rId37"/>
    <p:sldId id="533" r:id="rId38"/>
    <p:sldId id="329" r:id="rId39"/>
    <p:sldId id="280" r:id="rId4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0"/>
            <p14:sldId id="534"/>
            <p14:sldId id="535"/>
            <p14:sldId id="532"/>
            <p14:sldId id="533"/>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38" autoAdjust="0"/>
  </p:normalViewPr>
  <p:slideViewPr>
    <p:cSldViewPr snapToGrid="0" snapToObjects="1">
      <p:cViewPr varScale="1">
        <p:scale>
          <a:sx n="88" d="100"/>
          <a:sy n="88" d="100"/>
        </p:scale>
        <p:origin x="2256" y="120"/>
      </p:cViewPr>
      <p:guideLst>
        <p:guide orient="horz" pos="2183"/>
        <p:guide pos="2880"/>
      </p:guideLst>
    </p:cSldViewPr>
  </p:slideViewPr>
  <p:outlineViewPr>
    <p:cViewPr>
      <p:scale>
        <a:sx n="33" d="100"/>
        <a:sy n="33" d="100"/>
      </p:scale>
      <p:origin x="0" y="-18474"/>
    </p:cViewPr>
  </p:outlineViewPr>
  <p:notesTextViewPr>
    <p:cViewPr>
      <p:scale>
        <a:sx n="3" d="2"/>
        <a:sy n="3" d="2"/>
      </p:scale>
      <p:origin x="0" y="-1944"/>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03/12/2021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a:t>
            </a:r>
            <a:r>
              <a:rPr lang="en-GB"/>
              <a:t>raised. However</a:t>
            </a:r>
            <a:r>
              <a:rPr lang="en-GB" dirty="0"/>
              <a:t>,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3909243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822767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64359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39</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781581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771415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hyperlink" Target="https://www.imperial.ac.uk/admin-services/ict/self-service/research-support/rcs/support/applications/python/"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introduction-to-hpc/" TargetMode="External"/><Relationship Id="rId4" Type="http://schemas.openxmlformats.org/officeDocument/2006/relationships/hyperlink" Target="https://www.imperial.ac.uk/admin-services/ict/self-service/research-support/rcs/support/getting-started/"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hyperlink" Target="https://www.imperial.ac.uk/study/pg/graduate-school/students/doctoral/professional-development/research-computing-data-science/courses/research-computing-reproducible--scalable-research-computing-with-containers/" TargetMode="External"/><Relationship Id="rId4" Type="http://schemas.openxmlformats.org/officeDocument/2006/relationships/hyperlink" Target="https://docs.docker.com/language/python/build-image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-name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with “$”)</a:t>
            </a: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 code in </a:t>
            </a:r>
            <a:r>
              <a:rPr lang="en-GB" sz="2600" dirty="0">
                <a:latin typeface="Courier New" panose="02070309020205020404" pitchFamily="49" charset="0"/>
                <a:cs typeface="Courier New" panose="02070309020205020404" pitchFamily="49" charset="0"/>
              </a:rPr>
              <a:t>Exercises/Command Line Arguments/sin_plotter.py </a:t>
            </a:r>
            <a:r>
              <a:rPr lang="en-GB" sz="2600" dirty="0">
                <a:latin typeface="+mj-lt"/>
                <a:cs typeface="Courier New" panose="02070309020205020404" pitchFamily="49" charset="0"/>
              </a:rPr>
              <a:t>plots the sum of a number of sin functions</a:t>
            </a:r>
          </a:p>
          <a:p>
            <a:pPr>
              <a:lnSpc>
                <a:spcPct val="107000"/>
              </a:lnSpc>
            </a:pPr>
            <a:r>
              <a:rPr lang="en-GB" sz="2600" dirty="0">
                <a:latin typeface="+mj-lt"/>
                <a:cs typeface="Courier New" panose="02070309020205020404" pitchFamily="49" charset="0"/>
              </a:rPr>
              <a:t>It can be called by passing a list of lists. Each inner list describes a sin function in the format [amplitude, wavelength, phase]</a:t>
            </a:r>
          </a:p>
          <a:p>
            <a:pPr>
              <a:lnSpc>
                <a:spcPct val="107000"/>
              </a:lnSpc>
            </a:pPr>
            <a:r>
              <a:rPr lang="en-GB" sz="2600" dirty="0">
                <a:latin typeface="+mj-lt"/>
                <a:cs typeface="Courier New" panose="02070309020205020404" pitchFamily="49" charset="0"/>
              </a:rPr>
              <a:t>An example call to this function is given in </a:t>
            </a:r>
            <a:r>
              <a:rPr lang="en-GB" sz="2600" dirty="0">
                <a:latin typeface="Courier New" panose="02070309020205020404" pitchFamily="49" charset="0"/>
                <a:cs typeface="Courier New" panose="02070309020205020404" pitchFamily="49" charset="0"/>
              </a:rPr>
              <a:t>Exercises/Command Line Arguments/example_call.py</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26194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new file which constructs the data to be passed to </a:t>
            </a:r>
            <a:r>
              <a:rPr lang="en-GB" sz="2600" dirty="0" err="1">
                <a:latin typeface="Courier New" panose="02070309020205020404" pitchFamily="49" charset="0"/>
                <a:cs typeface="Courier New" panose="02070309020205020404" pitchFamily="49" charset="0"/>
              </a:rPr>
              <a:t>sin_plotter</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from the command line arguments</a:t>
            </a:r>
          </a:p>
          <a:p>
            <a:pPr lvl="1">
              <a:lnSpc>
                <a:spcPct val="107000"/>
              </a:lnSpc>
            </a:pPr>
            <a:r>
              <a:rPr lang="en-GB" sz="2200" dirty="0">
                <a:latin typeface="+mj-lt"/>
                <a:cs typeface="Courier New" panose="02070309020205020404" pitchFamily="49" charset="0"/>
              </a:rPr>
              <a:t>The command line arguments should be in the form amplitude1 wavelength1 phase1 amplitude2 wavelength2 phase2…</a:t>
            </a:r>
          </a:p>
          <a:p>
            <a:pPr lvl="1">
              <a:lnSpc>
                <a:spcPct val="107000"/>
              </a:lnSpc>
            </a:pPr>
            <a:r>
              <a:rPr lang="en-GB" sz="2200" dirty="0">
                <a:latin typeface="+mj-lt"/>
                <a:cs typeface="Courier New" panose="02070309020205020404" pitchFamily="49" charset="0"/>
              </a:rPr>
              <a:t>This code should work for 0, 1 or multiple sin functions</a:t>
            </a:r>
          </a:p>
          <a:p>
            <a:pPr lvl="1">
              <a:lnSpc>
                <a:spcPct val="107000"/>
              </a:lnSpc>
            </a:pPr>
            <a:r>
              <a:rPr lang="en-GB" sz="2200" dirty="0">
                <a:latin typeface="+mj-lt"/>
                <a:cs typeface="Courier New" panose="02070309020205020404" pitchFamily="49" charset="0"/>
              </a:rPr>
              <a:t>For instance the arguments 1 5 0 2 10 1 specifies two sin waves. The first with an amplitude of 1, wavelength 5 and phase 0 and the second with an amplitude of 2, wavelength 10 and phase 1. This should produce a graph like the one on the next page</a:t>
            </a:r>
          </a:p>
          <a:p>
            <a:pPr lvl="1">
              <a:lnSpc>
                <a:spcPct val="107000"/>
              </a:lnSpc>
            </a:pPr>
            <a:r>
              <a:rPr lang="en-GB" sz="2200" dirty="0">
                <a:latin typeface="+mj-lt"/>
                <a:cs typeface="Courier New" panose="02070309020205020404" pitchFamily="49" charset="0"/>
              </a:rPr>
              <a:t>Consider what happens in special cases</a:t>
            </a:r>
          </a:p>
          <a:p>
            <a:pPr lvl="2">
              <a:lnSpc>
                <a:spcPct val="107000"/>
              </a:lnSpc>
            </a:pPr>
            <a:r>
              <a:rPr lang="en-GB" sz="1800" dirty="0">
                <a:latin typeface="+mj-lt"/>
                <a:cs typeface="Courier New" panose="02070309020205020404" pitchFamily="49" charset="0"/>
              </a:rPr>
              <a:t>Number of arguments not a multiple of 3</a:t>
            </a:r>
          </a:p>
          <a:p>
            <a:pPr lvl="2">
              <a:lnSpc>
                <a:spcPct val="107000"/>
              </a:lnSpc>
            </a:pPr>
            <a:r>
              <a:rPr lang="en-GB" sz="1800" dirty="0">
                <a:latin typeface="+mj-lt"/>
                <a:cs typeface="Courier New" panose="02070309020205020404" pitchFamily="49" charset="0"/>
              </a:rPr>
              <a:t>Arguments not able to be converted to floats</a:t>
            </a:r>
          </a:p>
        </p:txBody>
      </p:sp>
    </p:spTree>
    <p:extLst>
      <p:ext uri="{BB962C8B-B14F-4D97-AF65-F5344CB8AC3E}">
        <p14:creationId xmlns:p14="http://schemas.microsoft.com/office/powerpoint/2010/main" val="2588522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pic>
        <p:nvPicPr>
          <p:cNvPr id="7" name="Picture 6" descr="Chart, histogram&#10;&#10;Description automatically generated">
            <a:extLst>
              <a:ext uri="{FF2B5EF4-FFF2-40B4-BE49-F238E27FC236}">
                <a16:creationId xmlns:a16="http://schemas.microsoft.com/office/drawing/2014/main" id="{C3676002-5915-406D-A174-24A25236F51E}"/>
              </a:ext>
            </a:extLst>
          </p:cNvPr>
          <p:cNvPicPr>
            <a:picLocks noChangeAspect="1"/>
          </p:cNvPicPr>
          <p:nvPr/>
        </p:nvPicPr>
        <p:blipFill>
          <a:blip r:embed="rId3"/>
          <a:stretch>
            <a:fillRect/>
          </a:stretch>
        </p:blipFill>
        <p:spPr>
          <a:xfrm>
            <a:off x="1051557" y="1169283"/>
            <a:ext cx="7040886" cy="5280665"/>
          </a:xfrm>
          <a:prstGeom prst="rect">
            <a:avLst/>
          </a:prstGeom>
        </p:spPr>
      </p:pic>
    </p:spTree>
    <p:extLst>
      <p:ext uri="{BB962C8B-B14F-4D97-AF65-F5344CB8AC3E}">
        <p14:creationId xmlns:p14="http://schemas.microsoft.com/office/powerpoint/2010/main" val="1511050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is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of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74295</TotalTime>
  <Words>6981</Words>
  <Application>Microsoft Office PowerPoint</Application>
  <PresentationFormat>On-screen Show (4:3)</PresentationFormat>
  <Paragraphs>418</Paragraphs>
  <Slides>39</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Exercise</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540</cp:revision>
  <cp:lastPrinted>2017-04-21T16:42:54Z</cp:lastPrinted>
  <dcterms:created xsi:type="dcterms:W3CDTF">2014-10-29T16:03:49Z</dcterms:created>
  <dcterms:modified xsi:type="dcterms:W3CDTF">2021-12-03T11:55:53Z</dcterms:modified>
</cp:coreProperties>
</file>