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264" r:id="rId2"/>
    <p:sldId id="504" r:id="rId3"/>
    <p:sldId id="258" r:id="rId4"/>
    <p:sldId id="267" r:id="rId5"/>
    <p:sldId id="330" r:id="rId6"/>
    <p:sldId id="332" r:id="rId7"/>
    <p:sldId id="331" r:id="rId8"/>
    <p:sldId id="505" r:id="rId9"/>
    <p:sldId id="506" r:id="rId10"/>
    <p:sldId id="507" r:id="rId11"/>
    <p:sldId id="508" r:id="rId12"/>
    <p:sldId id="509" r:id="rId13"/>
    <p:sldId id="510" r:id="rId14"/>
    <p:sldId id="511" r:id="rId15"/>
    <p:sldId id="512" r:id="rId16"/>
    <p:sldId id="513" r:id="rId17"/>
    <p:sldId id="514" r:id="rId18"/>
    <p:sldId id="518" r:id="rId19"/>
    <p:sldId id="516" r:id="rId20"/>
    <p:sldId id="522" r:id="rId21"/>
    <p:sldId id="521" r:id="rId22"/>
    <p:sldId id="519" r:id="rId23"/>
    <p:sldId id="520" r:id="rId24"/>
    <p:sldId id="523" r:id="rId25"/>
    <p:sldId id="525" r:id="rId26"/>
    <p:sldId id="524" r:id="rId27"/>
    <p:sldId id="526" r:id="rId28"/>
    <p:sldId id="527" r:id="rId29"/>
    <p:sldId id="528" r:id="rId30"/>
    <p:sldId id="529" r:id="rId31"/>
    <p:sldId id="536" r:id="rId32"/>
    <p:sldId id="537" r:id="rId33"/>
    <p:sldId id="530" r:id="rId34"/>
    <p:sldId id="534" r:id="rId35"/>
    <p:sldId id="535" r:id="rId36"/>
    <p:sldId id="532" r:id="rId37"/>
    <p:sldId id="533" r:id="rId38"/>
    <p:sldId id="329" r:id="rId39"/>
    <p:sldId id="280" r:id="rId4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67"/>
            <p14:sldId id="330"/>
            <p14:sldId id="332"/>
            <p14:sldId id="331"/>
            <p14:sldId id="505"/>
            <p14:sldId id="506"/>
            <p14:sldId id="507"/>
            <p14:sldId id="508"/>
            <p14:sldId id="509"/>
            <p14:sldId id="510"/>
            <p14:sldId id="511"/>
            <p14:sldId id="512"/>
            <p14:sldId id="513"/>
            <p14:sldId id="514"/>
            <p14:sldId id="518"/>
            <p14:sldId id="516"/>
            <p14:sldId id="522"/>
            <p14:sldId id="521"/>
            <p14:sldId id="519"/>
            <p14:sldId id="520"/>
            <p14:sldId id="523"/>
            <p14:sldId id="525"/>
            <p14:sldId id="524"/>
            <p14:sldId id="526"/>
            <p14:sldId id="527"/>
            <p14:sldId id="528"/>
            <p14:sldId id="529"/>
            <p14:sldId id="536"/>
            <p14:sldId id="537"/>
            <p14:sldId id="530"/>
            <p14:sldId id="534"/>
            <p14:sldId id="535"/>
            <p14:sldId id="532"/>
            <p14:sldId id="533"/>
            <p14:sldId id="329"/>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397" autoAdjust="0"/>
  </p:normalViewPr>
  <p:slideViewPr>
    <p:cSldViewPr snapToGrid="0" snapToObjects="1">
      <p:cViewPr varScale="1">
        <p:scale>
          <a:sx n="61" d="100"/>
          <a:sy n="61" d="100"/>
        </p:scale>
        <p:origin x="1420" y="76"/>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09/03/2022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77141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requirements files can be found in “Exercise Sample Solutions/Requirements”</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312806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“flags” is common to many programs and Python is no exception. After writing the name of the program (in this case “python”) on the command line this can be followed by a series of words which modify how the program is run. Like many programs, in Python, this is in the form a hyphen followed by one or more letters. Multiple flags can be provided in a single invocation of Python by separating them with spaces.</a:t>
            </a:r>
          </a:p>
          <a:p>
            <a:endParaRPr lang="en-GB" dirty="0"/>
          </a:p>
          <a:p>
            <a:r>
              <a:rPr lang="en-GB" dirty="0"/>
              <a:t>The fact of flags are often niche in usage and useful for more advanced users, but we’re going to run through a few more accessible ones to demonstrate the concept.</a:t>
            </a:r>
          </a:p>
          <a:p>
            <a:endParaRPr lang="en-GB" dirty="0"/>
          </a:p>
          <a:p>
            <a:r>
              <a:rPr lang="en-GB" dirty="0"/>
              <a:t>Normally, when Python imports a file, it will compile into a bytecode file with the extension .</a:t>
            </a:r>
            <a:r>
              <a:rPr lang="en-GB" dirty="0" err="1"/>
              <a:t>pyc</a:t>
            </a:r>
            <a:r>
              <a:rPr lang="en-GB" dirty="0"/>
              <a:t> if this hasn’t already been done. Code from a .</a:t>
            </a:r>
            <a:r>
              <a:rPr lang="en-GB" dirty="0" err="1"/>
              <a:t>pyc</a:t>
            </a:r>
            <a:r>
              <a:rPr lang="en-GB" dirty="0"/>
              <a:t> file can be run faster than code from a .</a:t>
            </a:r>
            <a:r>
              <a:rPr lang="en-GB" dirty="0" err="1"/>
              <a:t>py</a:t>
            </a:r>
            <a:r>
              <a:rPr lang="en-GB" dirty="0"/>
              <a:t> file as a .</a:t>
            </a:r>
            <a:r>
              <a:rPr lang="en-GB" dirty="0" err="1"/>
              <a:t>py</a:t>
            </a:r>
            <a:r>
              <a:rPr lang="en-GB" dirty="0"/>
              <a:t> file must be interpreted directly from the inefficient human-readable source code as the code execution progresses However, the flag “-B” suppresses the creation of the .</a:t>
            </a:r>
            <a:r>
              <a:rPr lang="en-GB" dirty="0" err="1"/>
              <a:t>pyc</a:t>
            </a:r>
            <a:r>
              <a:rPr lang="en-GB" dirty="0"/>
              <a:t> file, instead forcing the code to be run directly from the .</a:t>
            </a:r>
            <a:r>
              <a:rPr lang="en-GB" dirty="0" err="1"/>
              <a:t>py</a:t>
            </a:r>
            <a:r>
              <a:rPr lang="en-GB" dirty="0"/>
              <a:t> file.</a:t>
            </a:r>
          </a:p>
          <a:p>
            <a:endParaRPr lang="en-GB" dirty="0"/>
          </a:p>
          <a:p>
            <a:r>
              <a:rPr lang="en-GB" dirty="0"/>
              <a:t>Demonstration: Change Directory into Examples/Flags. Type “python –B main_file.py”. Note the code will run without producing any .</a:t>
            </a:r>
            <a:r>
              <a:rPr lang="en-GB" dirty="0" err="1"/>
              <a:t>pyc</a:t>
            </a:r>
            <a:r>
              <a:rPr lang="en-GB" dirty="0"/>
              <a:t> files (the code will </a:t>
            </a:r>
            <a:r>
              <a:rPr lang="en-GB" dirty="0" err="1"/>
              <a:t>en</a:t>
            </a:r>
            <a:r>
              <a:rPr lang="en-GB" dirty="0"/>
              <a:t> with an error, but don’t worry about this right now). Now type “python main_file.py”. Note a folder named “__</a:t>
            </a:r>
            <a:r>
              <a:rPr lang="en-GB" dirty="0" err="1"/>
              <a:t>pycache</a:t>
            </a:r>
            <a:r>
              <a:rPr lang="en-GB" dirty="0"/>
              <a:t>__” will be created, containing a .</a:t>
            </a:r>
            <a:r>
              <a:rPr lang="en-GB" dirty="0" err="1"/>
              <a:t>pyc</a:t>
            </a:r>
            <a:r>
              <a:rPr lang="en-GB" dirty="0"/>
              <a:t> file relating to the quadratic.py file, which was imported from main_file.py.</a:t>
            </a:r>
          </a:p>
          <a:p>
            <a:endParaRPr lang="en-GB" dirty="0"/>
          </a:p>
          <a:p>
            <a:r>
              <a:rPr lang="en-GB" dirty="0"/>
              <a:t>When we ran the code before, it ended with an error as the assert statement on line 3 of quadratic.py was violated as x is less tan zero in </a:t>
            </a:r>
            <a:r>
              <a:rPr lang="en-GB" dirty="0" err="1"/>
              <a:t>th</a:t>
            </a:r>
            <a:r>
              <a:rPr lang="en-GB" dirty="0"/>
              <a:t> second call to quadratic in main_file.py. Assert statements like this can be useful when developing a code or for checking user inputs. They are included by writing the word “assert” then a bool expression in parentheses. If this expression is True, the code will progress, but if it is False, an </a:t>
            </a:r>
            <a:r>
              <a:rPr lang="en-GB" dirty="0" err="1"/>
              <a:t>AssertionError</a:t>
            </a:r>
            <a:r>
              <a:rPr lang="en-GB" dirty="0"/>
              <a:t> will be raised. However, they can be suppressed with the –O flag, which prevents assert statements and some other non-vital statements from being executed.</a:t>
            </a:r>
          </a:p>
          <a:p>
            <a:endParaRPr lang="en-GB" dirty="0"/>
          </a:p>
          <a:p>
            <a:r>
              <a:rPr lang="en-GB" dirty="0"/>
              <a:t>Demonstration: Type “python –O main_file.py”. Note the file executed without the </a:t>
            </a:r>
            <a:r>
              <a:rPr lang="en-GB" dirty="0" err="1"/>
              <a:t>AssertionError</a:t>
            </a:r>
            <a:r>
              <a:rPr lang="en-GB" dirty="0"/>
              <a:t> being raised and causing the code to end in a error.</a:t>
            </a:r>
          </a:p>
          <a:p>
            <a:endParaRPr lang="en-GB" dirty="0"/>
          </a:p>
          <a:p>
            <a:r>
              <a:rPr lang="en-GB" dirty="0"/>
              <a:t>Python normally does a lot of stuff silently behind the scenes when it is run. Adding the “-v” flag causes Python to print a log documenting many of these behind-the-scenes actions. This is normally most useful when something has gone wrong with the Python environment and more information on exactly what step goes wrong is helpful for debugging it and fixing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Type “python –v main_file.py”. Note the extra information appearing in the terminal.</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 of a flag is the “-m” flag which is used to run code from an installed module whose name follows the “-m”. One particularly useful example is the “</a:t>
            </a:r>
            <a:r>
              <a:rPr lang="en-GB" dirty="0" err="1"/>
              <a:t>unittest</a:t>
            </a:r>
            <a:r>
              <a:rPr lang="en-GB" dirty="0"/>
              <a:t>” module, which allows pre-written tests to be automatically executed. This is an example of the vital software development practice of unit-testing, which allows continuous checking of whether a code is behaving as intended as it is developed. This becomes more and more useful as codes become bigger and more developers are involved.</a:t>
            </a:r>
          </a:p>
          <a:p>
            <a:endParaRPr lang="en-GB" dirty="0"/>
          </a:p>
          <a:p>
            <a:r>
              <a:rPr lang="en-GB" dirty="0"/>
              <a:t>We’re not going to dwell on the exact implementation details of the unit tests using the </a:t>
            </a:r>
            <a:r>
              <a:rPr lang="en-GB" dirty="0" err="1"/>
              <a:t>unittest</a:t>
            </a:r>
            <a:r>
              <a:rPr lang="en-GB" dirty="0"/>
              <a:t> module. Instead, we have a relatively simple example in the “Examples/Unit testing” directory. hypotenuse.py contains a piece of code designed to calculate the hypotenuse of a right-angled triangle given the lengths of the other two sides. test_hypotenuse.py contains a series of tests designed to test the code works as intended. We can activate the </a:t>
            </a:r>
            <a:r>
              <a:rPr lang="en-GB" dirty="0" err="1"/>
              <a:t>unittest</a:t>
            </a:r>
            <a:r>
              <a:rPr lang="en-GB" dirty="0"/>
              <a:t> module by writing “</a:t>
            </a:r>
            <a:r>
              <a:rPr lang="en-GB" sz="1200" dirty="0">
                <a:latin typeface="Courier New" panose="02070309020205020404" pitchFamily="49" charset="0"/>
                <a:cs typeface="Courier New" panose="02070309020205020404" pitchFamily="49" charset="0"/>
              </a:rPr>
              <a:t>python –m </a:t>
            </a:r>
            <a:r>
              <a:rPr lang="en-GB" sz="1200" dirty="0" err="1">
                <a:latin typeface="Courier New" panose="02070309020205020404" pitchFamily="49" charset="0"/>
                <a:cs typeface="Courier New" panose="02070309020205020404" pitchFamily="49" charset="0"/>
              </a:rPr>
              <a:t>unittest</a:t>
            </a:r>
            <a:r>
              <a:rPr lang="en-GB" sz="1200" dirty="0">
                <a:latin typeface="Courier New" panose="02070309020205020404" pitchFamily="49" charset="0"/>
                <a:cs typeface="Courier New" panose="02070309020205020404" pitchFamily="49" charset="0"/>
              </a:rPr>
              <a:t>” followed by the name of the script the tests are contained in – in this case “test_hypotenuse.py”.</a:t>
            </a:r>
            <a:endParaRPr lang="en-GB" dirty="0"/>
          </a:p>
          <a:p>
            <a:endParaRPr lang="en-GB" dirty="0"/>
          </a:p>
          <a:p>
            <a:r>
              <a:rPr lang="en-GB" dirty="0"/>
              <a:t>Demonstration: Change directory into “Examples/Unit testing” Type “python –m </a:t>
            </a:r>
            <a:r>
              <a:rPr lang="en-GB" dirty="0" err="1"/>
              <a:t>unittest</a:t>
            </a:r>
            <a:r>
              <a:rPr lang="en-GB" dirty="0"/>
              <a:t> test_hypotenuse.py”. You should see 4 tests have been run. One of them “</a:t>
            </a:r>
            <a:r>
              <a:rPr lang="en-GB" dirty="0" err="1"/>
              <a:t>test_negative_b</a:t>
            </a:r>
            <a:r>
              <a:rPr lang="en-GB" dirty="0"/>
              <a:t>” failed. Look in test_hypotenuse.py to see what this test is for. Then check hypotenuse.py to see what needs to be changed to fix it.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programs, Python produced two types of output. </a:t>
            </a:r>
            <a:r>
              <a:rPr lang="en-GB" dirty="0" err="1"/>
              <a:t>Stdout</a:t>
            </a:r>
            <a:r>
              <a:rPr lang="en-GB" dirty="0"/>
              <a:t> (standard output) is the output produced by print statements and other normal pieces of code. Stderr (standard error) is produced by errors, such as exception messages. If we’re running Python from the terminal, these two types of messages will both be printed in the terminal. However, sometimes, we want to store this output. Perhaps we’re running code on a remote machine, such as a HPC and we want to guarantee the output is available after the terminal session is closed. Perhaps we want to be able to search a large output for a particular string and this is easier done in a file than a terminal.</a:t>
            </a:r>
          </a:p>
          <a:p>
            <a:endParaRPr lang="en-GB" dirty="0"/>
          </a:p>
          <a:p>
            <a:r>
              <a:rPr lang="en-GB" dirty="0"/>
              <a:t>We can redirect </a:t>
            </a:r>
            <a:r>
              <a:rPr lang="en-GB" dirty="0" err="1"/>
              <a:t>stdout</a:t>
            </a:r>
            <a:r>
              <a:rPr lang="en-GB" dirty="0"/>
              <a:t> by writing “&gt;” then the name of the file to hold the output at the end of the command. We can redirect stderr by writing “2&gt;” then the name of the filename to hold the output at the end of the command. We may use neither, either or both of these commands.</a:t>
            </a:r>
          </a:p>
          <a:p>
            <a:endParaRPr lang="en-GB" dirty="0"/>
          </a:p>
          <a:p>
            <a:r>
              <a:rPr lang="en-GB" dirty="0"/>
              <a:t>Demonstration: Change directory into “Examples/Redirection”. Type “python redirection.py” to run the code with no redirection. Note the output appears in the terminal. Now type “python redirection.py &gt;out.txt 2&gt;err.txt”. Note the terminal doesn’t show the output anymore and it is instead recorded in out.txt and err.txt.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found in “Exercise Sample Solutions/Asserts and Redirection”. To run the .</a:t>
            </a:r>
            <a:r>
              <a:rPr lang="en-GB" dirty="0" err="1"/>
              <a:t>py</a:t>
            </a:r>
            <a:r>
              <a:rPr lang="en-GB" dirty="0"/>
              <a:t> file with the assert statement active, use “python file1.py”. To run it without the assert statement being active, use “python –O file1.py”. </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1036564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3909243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in “Exercise Sample Solutions/Command Line Arguments/sample_solution.py”. It can be run with the command “python sample_solution.py </a:t>
            </a:r>
            <a:r>
              <a:rPr lang="en-GB" sz="1200" dirty="0">
                <a:latin typeface="+mj-lt"/>
                <a:cs typeface="Courier New" panose="02070309020205020404" pitchFamily="49" charset="0"/>
              </a:rPr>
              <a:t>1 5 0 2 10 1” to produce the graph on the next page.</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8227672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6435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19776255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1088028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939960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1781581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09/03/2022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09/03/2022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09/03/2022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www.imperial.ac.uk/admin-services/ict/self-service/research-support/rcs/support/applications/python/" TargetMode="External"/><Relationship Id="rId2" Type="http://schemas.openxmlformats.org/officeDocument/2006/relationships/notesSlide" Target="../notesSlides/notesSlide35.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introduction-to-hpc/" TargetMode="External"/><Relationship Id="rId4" Type="http://schemas.openxmlformats.org/officeDocument/2006/relationships/hyperlink" Target="https://www.imperial.ac.uk/admin-services/ict/self-service/research-support/rcs/support/getting-started/"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notesSlide" Target="../notesSlides/notesSlide36.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research-computing-reproducible--scalable-research-computing-with-containers/" TargetMode="External"/><Relationship Id="rId4" Type="http://schemas.openxmlformats.org/officeDocument/2006/relationships/hyperlink" Target="https://docs.docker.com/language/python/build-image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Anaconda</a:t>
            </a:r>
          </a:p>
          <a:p>
            <a:pPr lvl="1">
              <a:lnSpc>
                <a:spcPct val="107000"/>
              </a:lnSpc>
            </a:pPr>
            <a:r>
              <a:rPr lang="en-GB" sz="1800" dirty="0">
                <a:latin typeface="Arial" panose="020B0604020202020204" pitchFamily="34" charset="0"/>
                <a:cs typeface="Arial" panose="020B0604020202020204" pitchFamily="34" charset="0"/>
              </a:rPr>
              <a:t>Create a new environment with a different Python version</a:t>
            </a:r>
          </a:p>
          <a:p>
            <a:pPr lvl="1">
              <a:lnSpc>
                <a:spcPct val="107000"/>
              </a:lnSpc>
            </a:pPr>
            <a:r>
              <a:rPr lang="en-GB" sz="1800" dirty="0">
                <a:latin typeface="Arial" panose="020B0604020202020204" pitchFamily="34" charset="0"/>
                <a:cs typeface="Arial" panose="020B0604020202020204" pitchFamily="34" charset="0"/>
              </a:rPr>
              <a:t>Activate it</a:t>
            </a:r>
          </a:p>
          <a:p>
            <a:pPr lvl="1">
              <a:lnSpc>
                <a:spcPct val="107000"/>
              </a:lnSpc>
            </a:pPr>
            <a:r>
              <a:rPr lang="en-GB" sz="1800" dirty="0">
                <a:latin typeface="Arial" panose="020B0604020202020204" pitchFamily="34" charset="0"/>
                <a:cs typeface="Arial" panose="020B0604020202020204" pitchFamily="34" charset="0"/>
              </a:rPr>
              <a:t>Open a </a:t>
            </a:r>
            <a:r>
              <a:rPr lang="en-GB" sz="1800" u="sng" dirty="0">
                <a:latin typeface="Arial" panose="020B0604020202020204" pitchFamily="34" charset="0"/>
                <a:cs typeface="Arial" panose="020B0604020202020204" pitchFamily="34" charset="0"/>
              </a:rPr>
              <a:t>new</a:t>
            </a:r>
            <a:r>
              <a:rPr lang="en-GB" sz="1800" dirty="0">
                <a:latin typeface="Arial" panose="020B0604020202020204" pitchFamily="34" charset="0"/>
                <a:cs typeface="Arial" panose="020B0604020202020204" pitchFamily="34" charset="0"/>
              </a:rPr>
              <a:t> terminal in Anaconda</a:t>
            </a:r>
          </a:p>
          <a:p>
            <a:pPr lvl="1">
              <a:lnSpc>
                <a:spcPct val="107000"/>
              </a:lnSpc>
            </a:pPr>
            <a:r>
              <a:rPr lang="en-GB" sz="1800" dirty="0">
                <a:latin typeface="Arial" panose="020B0604020202020204" pitchFamily="34" charset="0"/>
                <a:cs typeface="Arial" panose="020B0604020202020204" pitchFamily="34" charset="0"/>
              </a:rPr>
              <a:t>Check the Python version has changed</a:t>
            </a:r>
          </a:p>
          <a:p>
            <a:pPr>
              <a:lnSpc>
                <a:spcPct val="107000"/>
              </a:lnSpc>
            </a:pPr>
            <a:r>
              <a:rPr lang="en-GB" sz="2200" dirty="0">
                <a:latin typeface="Arial" panose="020B0604020202020204" pitchFamily="34" charset="0"/>
                <a:cs typeface="Arial" panose="020B0604020202020204" pitchFamily="34" charset="0"/>
              </a:rPr>
              <a:t>Stand-alone Python</a:t>
            </a:r>
          </a:p>
          <a:p>
            <a:pPr lvl="1">
              <a:lnSpc>
                <a:spcPct val="107000"/>
              </a:lnSpc>
            </a:pPr>
            <a:r>
              <a:rPr lang="en-GB" sz="1800" dirty="0">
                <a:latin typeface="Arial" panose="020B0604020202020204" pitchFamily="34" charset="0"/>
                <a:cs typeface="Arial" panose="020B0604020202020204" pitchFamily="34" charset="0"/>
              </a:rPr>
              <a:t>Create a new environment in </a:t>
            </a:r>
            <a:r>
              <a:rPr lang="en-GB" sz="1800" dirty="0">
                <a:latin typeface="Courier New" panose="02070309020205020404" pitchFamily="49" charset="0"/>
                <a:cs typeface="Courier New" panose="02070309020205020404" pitchFamily="49" charset="0"/>
              </a:rPr>
              <a:t>Exercises/</a:t>
            </a:r>
            <a:r>
              <a:rPr lang="en-GB" sz="1800" dirty="0" err="1">
                <a:latin typeface="Courier New" panose="02070309020205020404" pitchFamily="49" charset="0"/>
                <a:cs typeface="Courier New" panose="02070309020205020404" pitchFamily="49" charset="0"/>
              </a:rPr>
              <a:t>Example_environment</a:t>
            </a:r>
            <a:r>
              <a:rPr lang="en-GB" sz="1800" dirty="0">
                <a:latin typeface="Courier New" panose="02070309020205020404" pitchFamily="49" charset="0"/>
                <a:cs typeface="Courier New" panose="02070309020205020404" pitchFamily="49" charset="0"/>
              </a:rPr>
              <a:t> </a:t>
            </a:r>
            <a:r>
              <a:rPr lang="en-GB" sz="1800" dirty="0">
                <a:latin typeface="Arial" panose="020B0604020202020204" pitchFamily="34" charset="0"/>
                <a:cs typeface="Arial" panose="020B0604020202020204" pitchFamily="34" charset="0"/>
              </a:rPr>
              <a:t>of the course materials</a:t>
            </a:r>
          </a:p>
          <a:p>
            <a:pPr lvl="1">
              <a:lnSpc>
                <a:spcPct val="107000"/>
              </a:lnSpc>
            </a:pPr>
            <a:r>
              <a:rPr lang="en-GB" sz="1800" dirty="0">
                <a:latin typeface="Arial" panose="020B0604020202020204" pitchFamily="34" charset="0"/>
                <a:cs typeface="Arial" panose="020B0604020202020204" pitchFamily="34" charset="0"/>
              </a:rPr>
              <a:t>Activate the new environment</a:t>
            </a:r>
          </a:p>
          <a:p>
            <a:pPr lvl="1">
              <a:lnSpc>
                <a:spcPct val="107000"/>
              </a:lnSpc>
            </a:pPr>
            <a:r>
              <a:rPr lang="en-GB" sz="1800" dirty="0">
                <a:latin typeface="Arial" panose="020B0604020202020204" pitchFamily="34" charset="0"/>
                <a:cs typeface="Arial" panose="020B0604020202020204" pitchFamily="34" charset="0"/>
              </a:rPr>
              <a:t>Deactivate it</a:t>
            </a: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6204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requirements.txt</a:t>
            </a:r>
          </a:p>
          <a:p>
            <a:pPr>
              <a:lnSpc>
                <a:spcPct val="107000"/>
              </a:lnSpc>
            </a:pPr>
            <a:r>
              <a:rPr lang="en-GB" sz="2600" dirty="0">
                <a:latin typeface="+mj-lt"/>
                <a:cs typeface="Courier New" panose="02070309020205020404" pitchFamily="49" charset="0"/>
              </a:rPr>
              <a:t>Can install specified packages using pip in the current environment using </a:t>
            </a:r>
            <a:r>
              <a:rPr lang="en-GB" sz="2600" dirty="0">
                <a:latin typeface="Courier New" panose="02070309020205020404" pitchFamily="49" charset="0"/>
                <a:cs typeface="Courier New" panose="02070309020205020404" pitchFamily="49" charset="0"/>
              </a:rPr>
              <a:t>pip3 install – r requirements.txt</a:t>
            </a: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77500" lnSpcReduction="20000"/>
          </a:bodyPr>
          <a:lstStyle/>
          <a:p>
            <a:pPr>
              <a:lnSpc>
                <a:spcPct val="107000"/>
              </a:lnSpc>
            </a:pPr>
            <a:r>
              <a:rPr lang="en-GB" sz="2600" dirty="0">
                <a:latin typeface="+mj-lt"/>
                <a:cs typeface="Courier New" panose="02070309020205020404" pitchFamily="49" charset="0"/>
              </a:rPr>
              <a:t>Anaconda</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requirements_anaconda.txt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Create a new environment using this requirements file Check the new environment has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installed</a:t>
            </a:r>
          </a:p>
          <a:p>
            <a:pPr>
              <a:lnSpc>
                <a:spcPct val="107000"/>
              </a:lnSpc>
            </a:pPr>
            <a:r>
              <a:rPr lang="en-GB" sz="2600" dirty="0">
                <a:latin typeface="+mj-lt"/>
                <a:cs typeface="Courier New" panose="02070309020205020404" pitchFamily="49" charset="0"/>
              </a:rPr>
              <a:t>Pip</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requirements_pip.txt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Activate the virtual environment you created in the previous exercise</a:t>
            </a:r>
          </a:p>
          <a:p>
            <a:pPr lvl="1">
              <a:lnSpc>
                <a:spcPct val="107000"/>
              </a:lnSpc>
            </a:pPr>
            <a:r>
              <a:rPr lang="en-GB" sz="2200" dirty="0">
                <a:latin typeface="+mj-lt"/>
                <a:cs typeface="Courier New" panose="02070309020205020404" pitchFamily="49" charset="0"/>
              </a:rPr>
              <a:t>In the terminal write </a:t>
            </a:r>
            <a:r>
              <a:rPr lang="en-GB" sz="2200" dirty="0">
                <a:latin typeface="Courier New" panose="02070309020205020404" pitchFamily="49" charset="0"/>
                <a:cs typeface="Courier New" panose="02070309020205020404" pitchFamily="49" charset="0"/>
              </a:rPr>
              <a:t>python</a:t>
            </a:r>
            <a:r>
              <a:rPr lang="en-GB" sz="2200" dirty="0">
                <a:latin typeface="+mj-lt"/>
                <a:cs typeface="Courier New" panose="02070309020205020404" pitchFamily="49" charset="0"/>
              </a:rPr>
              <a:t> then </a:t>
            </a:r>
            <a:r>
              <a:rPr lang="en-GB" sz="2200" dirty="0">
                <a:latin typeface="Courier New" panose="02070309020205020404" pitchFamily="49" charset="0"/>
                <a:cs typeface="Courier New" panose="02070309020205020404" pitchFamily="49" charset="0"/>
              </a:rPr>
              <a:t>import </a:t>
            </a:r>
            <a:r>
              <a:rPr lang="en-GB" sz="2200" dirty="0" err="1">
                <a:latin typeface="Courier New" panose="02070309020205020404" pitchFamily="49" charset="0"/>
                <a:cs typeface="Courier New" panose="02070309020205020404" pitchFamily="49" charset="0"/>
              </a:rPr>
              <a:t>numpy</a:t>
            </a:r>
            <a:r>
              <a:rPr lang="en-GB" sz="2200" dirty="0">
                <a:latin typeface="Courier New" panose="02070309020205020404" pitchFamily="49" charset="0"/>
                <a:cs typeface="Courier New" panose="02070309020205020404" pitchFamily="49" charset="0"/>
              </a:rPr>
              <a:t> </a:t>
            </a:r>
            <a:r>
              <a:rPr lang="en-GB" sz="2200" dirty="0">
                <a:latin typeface="+mj-lt"/>
                <a:cs typeface="Courier New" panose="02070309020205020404" pitchFamily="49" charset="0"/>
              </a:rPr>
              <a:t>to verify </a:t>
            </a:r>
            <a:r>
              <a:rPr lang="en-GB" sz="2200" dirty="0" err="1">
                <a:latin typeface="+mj-lt"/>
                <a:cs typeface="Courier New" panose="02070309020205020404" pitchFamily="49" charset="0"/>
              </a:rPr>
              <a:t>numpy</a:t>
            </a:r>
            <a:r>
              <a:rPr lang="en-GB" sz="2200" dirty="0">
                <a:latin typeface="+mj-lt"/>
                <a:cs typeface="Courier New" panose="02070309020205020404" pitchFamily="49" charset="0"/>
              </a:rPr>
              <a:t> is installed</a:t>
            </a:r>
          </a:p>
          <a:p>
            <a:pPr>
              <a:lnSpc>
                <a:spcPct val="107000"/>
              </a:lnSpc>
            </a:pPr>
            <a:r>
              <a:rPr lang="en-GB" sz="2600" dirty="0">
                <a:latin typeface="+mj-lt"/>
                <a:cs typeface="Courier New" panose="02070309020205020404" pitchFamily="49" charset="0"/>
              </a:rPr>
              <a:t>Compare </a:t>
            </a:r>
            <a:r>
              <a:rPr lang="en-GB" sz="2800" dirty="0">
                <a:latin typeface="Courier New" panose="02070309020205020404" pitchFamily="49" charset="0"/>
                <a:cs typeface="Courier New" panose="02070309020205020404" pitchFamily="49" charset="0"/>
              </a:rPr>
              <a:t>requirements_anaconda.txt </a:t>
            </a:r>
            <a:r>
              <a:rPr lang="en-GB" sz="2800" dirty="0">
                <a:latin typeface="+mj-lt"/>
                <a:cs typeface="Courier New" panose="02070309020205020404" pitchFamily="49" charset="0"/>
              </a:rPr>
              <a:t>and</a:t>
            </a:r>
            <a:r>
              <a:rPr lang="en-GB" sz="2800" dirty="0">
                <a:latin typeface="Courier New" panose="02070309020205020404" pitchFamily="49" charset="0"/>
                <a:cs typeface="Courier New" panose="02070309020205020404" pitchFamily="49" charset="0"/>
              </a:rPr>
              <a:t> requirements_pip.txt</a:t>
            </a:r>
          </a:p>
          <a:p>
            <a:pPr lvl="1">
              <a:lnSpc>
                <a:spcPct val="107000"/>
              </a:lnSpc>
            </a:pPr>
            <a:r>
              <a:rPr lang="en-GB" sz="2200" dirty="0">
                <a:latin typeface="+mj-lt"/>
                <a:cs typeface="Courier New" panose="02070309020205020404" pitchFamily="49" charset="0"/>
              </a:rPr>
              <a:t>What differences can you see in their format?</a:t>
            </a:r>
          </a:p>
        </p:txBody>
      </p:sp>
    </p:spTree>
    <p:extLst>
      <p:ext uri="{BB962C8B-B14F-4D97-AF65-F5344CB8AC3E}">
        <p14:creationId xmlns:p14="http://schemas.microsoft.com/office/powerpoint/2010/main" val="1234567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a:t>
            </a:r>
            <a:r>
              <a:rPr lang="en-GB" sz="2200">
                <a:latin typeface="+mj-lt"/>
                <a:cs typeface="Courier New" panose="02070309020205020404" pitchFamily="49" charset="0"/>
              </a:rPr>
              <a:t>with “%”)</a:t>
            </a:r>
            <a:endParaRPr lang="en-GB" sz="22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niche in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Redirection 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a:t>
            </a:r>
            <a:r>
              <a:rPr lang="en-GB" sz="2200" dirty="0">
                <a:latin typeface="Courier New" panose="02070309020205020404" pitchFamily="49" charset="0"/>
                <a:cs typeface="Courier New" panose="02070309020205020404" pitchFamily="49" charset="0"/>
              </a:rPr>
              <a:t>print</a:t>
            </a:r>
            <a:r>
              <a:rPr lang="en-GB" sz="2200" dirty="0">
                <a:latin typeface="+mj-lt"/>
                <a:cs typeface="Courier New" panose="02070309020205020404" pitchFamily="49" charset="0"/>
              </a:rPr>
              <a:t> statement which will be executed</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a:solidFill>
                  <a:schemeClr val="tx1"/>
                </a:solidFill>
                <a:ea typeface="+mj-lt"/>
                <a:cs typeface="+mj-lt"/>
              </a:rPr>
              <a:t>Face coverings</a:t>
            </a:r>
          </a:p>
          <a:p>
            <a:pPr marL="457200" indent="-457200">
              <a:buFont typeface="Arial" panose="020B0604020202020204" pitchFamily="34" charset="0"/>
              <a:buChar char="•"/>
            </a:pPr>
            <a:r>
              <a:rPr lang="en-GB" sz="2200" b="0" i="0">
                <a:solidFill>
                  <a:schemeClr val="tx1"/>
                </a:solidFill>
                <a:effectLst/>
                <a:latin typeface="+mn-lt"/>
              </a:rPr>
              <a:t>While infection rates remain high, we encourage all members of our community to continue wearing face coverings in most indoor settings on campus, including Graduate School workshops</a:t>
            </a:r>
          </a:p>
          <a:p>
            <a:endParaRPr lang="en-US" sz="2200" u="sng">
              <a:solidFill>
                <a:schemeClr val="tx1"/>
              </a:solidFill>
              <a:ea typeface="+mj-lt"/>
              <a:cs typeface="+mj-lt"/>
            </a:endParaRPr>
          </a:p>
          <a:p>
            <a:r>
              <a:rPr lang="en-US" sz="2200" u="sng">
                <a:solidFill>
                  <a:schemeClr val="tx1"/>
                </a:solidFill>
                <a:latin typeface="+mn-lt"/>
                <a:ea typeface="+mj-lt"/>
                <a:cs typeface="+mj-lt"/>
              </a:rPr>
              <a:t>Hygiene</a:t>
            </a:r>
            <a:endParaRPr lang="en-GB" sz="2200" u="sng">
              <a:solidFill>
                <a:schemeClr val="tx1"/>
              </a:solidFill>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a:solidFill>
                  <a:schemeClr val="tx1"/>
                </a:solidFill>
              </a:rPr>
              <a:t>Where hand </a:t>
            </a:r>
            <a:r>
              <a:rPr lang="en-US" sz="2200" err="1">
                <a:solidFill>
                  <a:schemeClr val="tx1"/>
                </a:solidFill>
              </a:rPr>
              <a:t>sanitiser</a:t>
            </a:r>
            <a:r>
              <a:rPr lang="en-US" sz="2200">
                <a:solidFill>
                  <a:schemeClr val="tx1"/>
                </a:solidFill>
              </a:rPr>
              <a:t> is available, please use it</a:t>
            </a:r>
          </a:p>
          <a:p>
            <a:endParaRPr lang="en-US" sz="2400"/>
          </a:p>
        </p:txBody>
      </p:sp>
    </p:spTree>
    <p:extLst>
      <p:ext uri="{BB962C8B-B14F-4D97-AF65-F5344CB8AC3E}">
        <p14:creationId xmlns:p14="http://schemas.microsoft.com/office/powerpoint/2010/main" val="70908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lvl="1">
              <a:lnSpc>
                <a:spcPct val="107000"/>
              </a:lnSpc>
            </a:pPr>
            <a:r>
              <a:rPr lang="en-GB" sz="2200" dirty="0">
                <a:latin typeface="+mj-lt"/>
                <a:cs typeface="Courier New" panose="02070309020205020404" pitchFamily="49" charset="0"/>
              </a:rPr>
              <a:t>Populated from the command line each time the code is run</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Write a script named </a:t>
            </a:r>
            <a:r>
              <a:rPr lang="en-GB" sz="2600" dirty="0">
                <a:latin typeface="Courier New" panose="02070309020205020404" pitchFamily="49" charset="0"/>
                <a:cs typeface="Courier New" panose="02070309020205020404" pitchFamily="49" charset="0"/>
              </a:rPr>
              <a:t>divider.py </a:t>
            </a:r>
            <a:r>
              <a:rPr lang="en-GB" sz="2600" dirty="0">
                <a:latin typeface="+mj-lt"/>
                <a:cs typeface="Courier New" panose="02070309020205020404" pitchFamily="49" charset="0"/>
              </a:rPr>
              <a:t>designed to calculate and print the result when one value is divided by another</a:t>
            </a:r>
          </a:p>
          <a:p>
            <a:pPr>
              <a:lnSpc>
                <a:spcPct val="107000"/>
              </a:lnSpc>
            </a:pPr>
            <a:r>
              <a:rPr lang="en-GB" sz="2600" dirty="0">
                <a:latin typeface="+mj-lt"/>
                <a:cs typeface="Courier New" panose="02070309020205020404" pitchFamily="49" charset="0"/>
              </a:rPr>
              <a:t>The script should read arguments provided on the command line</a:t>
            </a:r>
          </a:p>
          <a:p>
            <a:pPr>
              <a:lnSpc>
                <a:spcPct val="107000"/>
              </a:lnSpc>
            </a:pPr>
            <a:r>
              <a:rPr lang="en-GB" sz="2600" dirty="0">
                <a:latin typeface="+mj-lt"/>
                <a:cs typeface="Courier New" panose="02070309020205020404" pitchFamily="49" charset="0"/>
              </a:rPr>
              <a:t>The first is the numerator</a:t>
            </a:r>
          </a:p>
          <a:p>
            <a:pPr>
              <a:lnSpc>
                <a:spcPct val="107000"/>
              </a:lnSpc>
            </a:pPr>
            <a:r>
              <a:rPr lang="en-GB" sz="2600" dirty="0">
                <a:latin typeface="+mj-lt"/>
                <a:cs typeface="Courier New" panose="02070309020205020404" pitchFamily="49" charset="0"/>
              </a:rPr>
              <a:t>The second is the denominator</a:t>
            </a:r>
          </a:p>
          <a:p>
            <a:pPr>
              <a:lnSpc>
                <a:spcPct val="107000"/>
              </a:lnSpc>
            </a:pPr>
            <a:r>
              <a:rPr lang="en-GB" sz="2600" dirty="0">
                <a:latin typeface="+mj-lt"/>
                <a:cs typeface="Courier New" panose="02070309020205020404" pitchFamily="49" charset="0"/>
              </a:rPr>
              <a:t>So, using the command </a:t>
            </a:r>
            <a:r>
              <a:rPr lang="en-GB" sz="2600" dirty="0">
                <a:latin typeface="Courier New" panose="02070309020205020404" pitchFamily="49" charset="0"/>
                <a:cs typeface="Courier New" panose="02070309020205020404" pitchFamily="49" charset="0"/>
              </a:rPr>
              <a:t>python divider.py 5 2 </a:t>
            </a:r>
            <a:r>
              <a:rPr lang="en-GB" sz="2600" dirty="0">
                <a:latin typeface="+mj-lt"/>
                <a:cs typeface="Courier New" panose="02070309020205020404" pitchFamily="49" charset="0"/>
              </a:rPr>
              <a:t>should cause the value </a:t>
            </a:r>
            <a:r>
              <a:rPr lang="en-GB" sz="2600" dirty="0">
                <a:latin typeface="Courier New" panose="02070309020205020404" pitchFamily="49" charset="0"/>
                <a:cs typeface="Courier New" panose="02070309020205020404" pitchFamily="49" charset="0"/>
              </a:rPr>
              <a:t>2.5</a:t>
            </a:r>
            <a:r>
              <a:rPr lang="en-GB" sz="2600" dirty="0">
                <a:latin typeface="+mj-lt"/>
                <a:cs typeface="Courier New" panose="02070309020205020404" pitchFamily="49" charset="0"/>
              </a:rPr>
              <a:t> to be printed</a:t>
            </a:r>
          </a:p>
          <a:p>
            <a:pPr>
              <a:lnSpc>
                <a:spcPct val="107000"/>
              </a:lnSpc>
            </a:pPr>
            <a:r>
              <a:rPr lang="en-GB" sz="2600" dirty="0">
                <a:latin typeface="+mj-lt"/>
                <a:cs typeface="Courier New" panose="02070309020205020404" pitchFamily="49" charset="0"/>
              </a:rPr>
              <a:t>Consider what your code should do if the number of arguments </a:t>
            </a:r>
            <a:r>
              <a:rPr lang="en-GB" sz="2600">
                <a:latin typeface="+mj-lt"/>
                <a:cs typeface="Courier New" panose="02070309020205020404" pitchFamily="49" charset="0"/>
              </a:rPr>
              <a:t>provided is not 2</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683862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 code in </a:t>
            </a:r>
            <a:r>
              <a:rPr lang="en-GB" sz="2600" dirty="0">
                <a:latin typeface="Courier New" panose="02070309020205020404" pitchFamily="49" charset="0"/>
                <a:cs typeface="Courier New" panose="02070309020205020404" pitchFamily="49" charset="0"/>
              </a:rPr>
              <a:t>Exercises/Command Line Arguments/sin_plotter.py </a:t>
            </a:r>
            <a:r>
              <a:rPr lang="en-GB" sz="2600" dirty="0">
                <a:latin typeface="+mj-lt"/>
                <a:cs typeface="Courier New" panose="02070309020205020404" pitchFamily="49" charset="0"/>
              </a:rPr>
              <a:t>plots the sum of a number of sin functions</a:t>
            </a:r>
          </a:p>
          <a:p>
            <a:pPr>
              <a:lnSpc>
                <a:spcPct val="107000"/>
              </a:lnSpc>
            </a:pPr>
            <a:r>
              <a:rPr lang="en-GB" sz="2600" dirty="0">
                <a:latin typeface="+mj-lt"/>
                <a:cs typeface="Courier New" panose="02070309020205020404" pitchFamily="49" charset="0"/>
              </a:rPr>
              <a:t>It can be called by passing a list of lists. Each inner list describes a sin function in the format [amplitude, wavelength, phase]</a:t>
            </a:r>
          </a:p>
          <a:p>
            <a:pPr>
              <a:lnSpc>
                <a:spcPct val="107000"/>
              </a:lnSpc>
            </a:pPr>
            <a:r>
              <a:rPr lang="en-GB" sz="2600" dirty="0">
                <a:latin typeface="+mj-lt"/>
                <a:cs typeface="Courier New" panose="02070309020205020404" pitchFamily="49" charset="0"/>
              </a:rPr>
              <a:t>An example call to this function is given in </a:t>
            </a:r>
            <a:r>
              <a:rPr lang="en-GB" sz="2600" dirty="0">
                <a:latin typeface="Courier New" panose="02070309020205020404" pitchFamily="49" charset="0"/>
                <a:cs typeface="Courier New" panose="02070309020205020404" pitchFamily="49" charset="0"/>
              </a:rPr>
              <a:t>Exercises/Command Line Arguments/example_call.py</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26194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new file which constructs the data to be passed to </a:t>
            </a:r>
            <a:r>
              <a:rPr lang="en-GB" sz="2600" dirty="0" err="1">
                <a:latin typeface="Courier New" panose="02070309020205020404" pitchFamily="49" charset="0"/>
                <a:cs typeface="Courier New" panose="02070309020205020404" pitchFamily="49" charset="0"/>
              </a:rPr>
              <a:t>sin_plotter</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from the command line arguments</a:t>
            </a:r>
          </a:p>
          <a:p>
            <a:pPr lvl="1">
              <a:lnSpc>
                <a:spcPct val="107000"/>
              </a:lnSpc>
            </a:pPr>
            <a:r>
              <a:rPr lang="en-GB" sz="2200" dirty="0">
                <a:latin typeface="+mj-lt"/>
                <a:cs typeface="Courier New" panose="02070309020205020404" pitchFamily="49" charset="0"/>
              </a:rPr>
              <a:t>The command line arguments should be in the form amplitude1 wavelength1 phase1 amplitude2 wavelength2 phase2…</a:t>
            </a:r>
          </a:p>
          <a:p>
            <a:pPr lvl="1">
              <a:lnSpc>
                <a:spcPct val="107000"/>
              </a:lnSpc>
            </a:pPr>
            <a:r>
              <a:rPr lang="en-GB" sz="2200" dirty="0">
                <a:latin typeface="+mj-lt"/>
                <a:cs typeface="Courier New" panose="02070309020205020404" pitchFamily="49" charset="0"/>
              </a:rPr>
              <a:t>This code should work for 0, 1 or multiple sin functions</a:t>
            </a:r>
          </a:p>
          <a:p>
            <a:pPr lvl="1">
              <a:lnSpc>
                <a:spcPct val="107000"/>
              </a:lnSpc>
            </a:pPr>
            <a:r>
              <a:rPr lang="en-GB" sz="2200" dirty="0">
                <a:latin typeface="+mj-lt"/>
                <a:cs typeface="Courier New" panose="02070309020205020404" pitchFamily="49" charset="0"/>
              </a:rPr>
              <a:t>For instance the arguments 1 5 0 2 10 1 specifies two sin waves. The first with an amplitude of 1, wavelength 5 and phase 0 and the second with an amplitude of 2, wavelength 10 and phase 1. This should produce a graph like the one on the next page</a:t>
            </a:r>
          </a:p>
          <a:p>
            <a:pPr lvl="1">
              <a:lnSpc>
                <a:spcPct val="107000"/>
              </a:lnSpc>
            </a:pPr>
            <a:r>
              <a:rPr lang="en-GB" sz="2200" dirty="0">
                <a:latin typeface="+mj-lt"/>
                <a:cs typeface="Courier New" panose="02070309020205020404" pitchFamily="49" charset="0"/>
              </a:rPr>
              <a:t>Consider what happens in special cases</a:t>
            </a:r>
          </a:p>
          <a:p>
            <a:pPr lvl="2">
              <a:lnSpc>
                <a:spcPct val="107000"/>
              </a:lnSpc>
            </a:pPr>
            <a:r>
              <a:rPr lang="en-GB" sz="1800" dirty="0">
                <a:latin typeface="+mj-lt"/>
                <a:cs typeface="Courier New" panose="02070309020205020404" pitchFamily="49" charset="0"/>
              </a:rPr>
              <a:t>Number of arguments not a multiple of 3</a:t>
            </a:r>
          </a:p>
          <a:p>
            <a:pPr lvl="2">
              <a:lnSpc>
                <a:spcPct val="107000"/>
              </a:lnSpc>
            </a:pPr>
            <a:r>
              <a:rPr lang="en-GB" sz="1800" dirty="0">
                <a:latin typeface="+mj-lt"/>
                <a:cs typeface="Courier New" panose="02070309020205020404" pitchFamily="49" charset="0"/>
              </a:rPr>
              <a:t>Arguments not able to be converted to floats</a:t>
            </a:r>
          </a:p>
        </p:txBody>
      </p:sp>
    </p:spTree>
    <p:extLst>
      <p:ext uri="{BB962C8B-B14F-4D97-AF65-F5344CB8AC3E}">
        <p14:creationId xmlns:p14="http://schemas.microsoft.com/office/powerpoint/2010/main" val="2588522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pic>
        <p:nvPicPr>
          <p:cNvPr id="7" name="Picture 6" descr="Chart, histogram&#10;&#10;Description automatically generated">
            <a:extLst>
              <a:ext uri="{FF2B5EF4-FFF2-40B4-BE49-F238E27FC236}">
                <a16:creationId xmlns:a16="http://schemas.microsoft.com/office/drawing/2014/main" id="{C3676002-5915-406D-A174-24A25236F51E}"/>
              </a:ext>
            </a:extLst>
          </p:cNvPr>
          <p:cNvPicPr>
            <a:picLocks noChangeAspect="1"/>
          </p:cNvPicPr>
          <p:nvPr/>
        </p:nvPicPr>
        <p:blipFill>
          <a:blip r:embed="rId3"/>
          <a:stretch>
            <a:fillRect/>
          </a:stretch>
        </p:blipFill>
        <p:spPr>
          <a:xfrm>
            <a:off x="1051557" y="1169283"/>
            <a:ext cx="7040886" cy="5280665"/>
          </a:xfrm>
          <a:prstGeom prst="rect">
            <a:avLst/>
          </a:prstGeom>
        </p:spPr>
      </p:pic>
    </p:spTree>
    <p:extLst>
      <p:ext uri="{BB962C8B-B14F-4D97-AF65-F5344CB8AC3E}">
        <p14:creationId xmlns:p14="http://schemas.microsoft.com/office/powerpoint/2010/main" val="1511050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Taking it Further - HPC</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High Performance Computing (HPC) clusters allow you to access powerful computers to run large jobs quickly</a:t>
            </a:r>
          </a:p>
          <a:p>
            <a:pPr>
              <a:lnSpc>
                <a:spcPct val="107000"/>
              </a:lnSpc>
            </a:pPr>
            <a:r>
              <a:rPr lang="en-GB" sz="2600" dirty="0">
                <a:latin typeface="+mj-lt"/>
                <a:cs typeface="Courier New" panose="02070309020205020404" pitchFamily="49" charset="0"/>
              </a:rPr>
              <a:t>You will need to transfer your code to the HPC cluster</a:t>
            </a:r>
          </a:p>
          <a:p>
            <a:pPr>
              <a:lnSpc>
                <a:spcPct val="107000"/>
              </a:lnSpc>
            </a:pPr>
            <a:r>
              <a:rPr lang="en-GB" sz="2600" dirty="0">
                <a:latin typeface="+mj-lt"/>
                <a:cs typeface="Courier New" panose="02070309020205020404" pitchFamily="49" charset="0"/>
              </a:rPr>
              <a:t>Code will be run remotely using terminal commands</a:t>
            </a:r>
          </a:p>
          <a:p>
            <a:pPr>
              <a:lnSpc>
                <a:spcPct val="107000"/>
              </a:lnSpc>
            </a:pPr>
            <a:r>
              <a:rPr lang="en-GB" sz="2600" dirty="0">
                <a:latin typeface="+mj-lt"/>
                <a:cs typeface="Courier New" panose="02070309020205020404" pitchFamily="49" charset="0"/>
              </a:rPr>
              <a:t>You will typically need to create an environment for your code</a:t>
            </a:r>
          </a:p>
          <a:p>
            <a:pPr>
              <a:lnSpc>
                <a:spcPct val="107000"/>
              </a:lnSpc>
            </a:pPr>
            <a:r>
              <a:rPr lang="en-GB" sz="2600" dirty="0">
                <a:latin typeface="+mj-lt"/>
                <a:cs typeface="Courier New" panose="02070309020205020404" pitchFamily="49" charset="0"/>
              </a:rPr>
              <a:t>Python-specific instructions for Imperial’s HPC cluster can be found </a:t>
            </a:r>
            <a:r>
              <a:rPr lang="en-GB" sz="2600" dirty="0">
                <a:latin typeface="+mj-lt"/>
                <a:cs typeface="Courier New" panose="02070309020205020404" pitchFamily="49" charset="0"/>
                <a:hlinkClick r:id="rId3"/>
              </a:rPr>
              <a:t>here</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General information about using HPC at Imperial can be found </a:t>
            </a:r>
            <a:r>
              <a:rPr lang="en-GB" sz="2600" dirty="0">
                <a:latin typeface="+mj-lt"/>
                <a:cs typeface="Courier New" panose="02070309020205020404" pitchFamily="49" charset="0"/>
                <a:hlinkClick r:id="rId4"/>
              </a:rPr>
              <a:t>here</a:t>
            </a:r>
            <a:r>
              <a:rPr lang="en-GB" sz="2600" dirty="0">
                <a:latin typeface="+mj-lt"/>
                <a:cs typeface="Courier New" panose="02070309020205020404" pitchFamily="49" charset="0"/>
              </a:rPr>
              <a:t> or you may register for the Graduate School course </a:t>
            </a:r>
            <a:r>
              <a:rPr lang="en-GB" sz="2600" dirty="0">
                <a:latin typeface="+mj-lt"/>
                <a:cs typeface="Courier New" panose="02070309020205020404" pitchFamily="49" charset="0"/>
                <a:hlinkClick r:id="rId5"/>
              </a:rPr>
              <a:t>here</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57441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7172" cy="1143000"/>
          </a:xfrm>
        </p:spPr>
        <p:txBody>
          <a:bodyPr/>
          <a:lstStyle/>
          <a:p>
            <a:r>
              <a:rPr lang="en-GB" sz="4000" dirty="0"/>
              <a:t>Taking it Further - Containers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Containers (such as </a:t>
            </a:r>
            <a:r>
              <a:rPr lang="en-GB" sz="2600" dirty="0">
                <a:latin typeface="+mj-lt"/>
                <a:cs typeface="Courier New" panose="02070309020205020404" pitchFamily="49" charset="0"/>
                <a:hlinkClick r:id="rId3"/>
              </a:rPr>
              <a:t>Docker</a:t>
            </a:r>
            <a:r>
              <a:rPr lang="en-GB" sz="2600" dirty="0">
                <a:latin typeface="+mj-lt"/>
                <a:cs typeface="Courier New" panose="02070309020205020404" pitchFamily="49" charset="0"/>
              </a:rPr>
              <a:t>) are a way of defining a loosely isolated environment for running applications</a:t>
            </a:r>
          </a:p>
          <a:p>
            <a:pPr>
              <a:lnSpc>
                <a:spcPct val="107000"/>
              </a:lnSpc>
            </a:pPr>
            <a:r>
              <a:rPr lang="en-GB" sz="2600" dirty="0">
                <a:latin typeface="+mj-lt"/>
                <a:cs typeface="Courier New" panose="02070309020205020404" pitchFamily="49" charset="0"/>
              </a:rPr>
              <a:t>Allows dependencies of applications to be packaged and isolated from the rest of the Operating System</a:t>
            </a:r>
          </a:p>
          <a:p>
            <a:pPr>
              <a:lnSpc>
                <a:spcPct val="107000"/>
              </a:lnSpc>
            </a:pPr>
            <a:r>
              <a:rPr lang="en-GB" sz="2600" dirty="0">
                <a:latin typeface="+mj-lt"/>
                <a:cs typeface="Courier New" panose="02070309020205020404" pitchFamily="49" charset="0"/>
              </a:rPr>
              <a:t>Ensures all developers and users are using the same environment</a:t>
            </a:r>
          </a:p>
          <a:p>
            <a:pPr>
              <a:lnSpc>
                <a:spcPct val="107000"/>
              </a:lnSpc>
            </a:pPr>
            <a:r>
              <a:rPr lang="en-GB" sz="2600" dirty="0">
                <a:latin typeface="+mj-lt"/>
                <a:cs typeface="Courier New" panose="02070309020205020404" pitchFamily="49" charset="0"/>
              </a:rPr>
              <a:t>Can also be useful for deploying more complex apps to HPC</a:t>
            </a:r>
          </a:p>
          <a:p>
            <a:pPr>
              <a:lnSpc>
                <a:spcPct val="107000"/>
              </a:lnSpc>
            </a:pPr>
            <a:r>
              <a:rPr lang="en-GB" sz="2600" dirty="0">
                <a:latin typeface="+mj-lt"/>
                <a:cs typeface="Courier New" panose="02070309020205020404" pitchFamily="49" charset="0"/>
              </a:rPr>
              <a:t>Can be used for </a:t>
            </a:r>
            <a:r>
              <a:rPr lang="en-GB" sz="2600" dirty="0">
                <a:latin typeface="+mj-lt"/>
                <a:cs typeface="Courier New" panose="02070309020205020404" pitchFamily="49" charset="0"/>
                <a:hlinkClick r:id="rId4"/>
              </a:rPr>
              <a:t>Python development</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The Graduate School offers a </a:t>
            </a:r>
            <a:r>
              <a:rPr lang="en-GB" sz="2600" dirty="0">
                <a:latin typeface="+mj-lt"/>
                <a:cs typeface="Courier New" panose="02070309020205020404" pitchFamily="49" charset="0"/>
                <a:hlinkClick r:id="rId5"/>
              </a:rPr>
              <a:t>course on containers</a:t>
            </a:r>
            <a:endParaRPr lang="en-GB" sz="2600" dirty="0">
              <a:latin typeface="+mj-lt"/>
              <a:cs typeface="Courier New" panose="02070309020205020404" pitchFamily="49" charset="0"/>
            </a:endParaRPr>
          </a:p>
          <a:p>
            <a:pPr>
              <a:lnSpc>
                <a:spcPct val="107000"/>
              </a:lnSpc>
            </a:pP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3576927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python3 -m venv .\Exercises\</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./Exercises/Example_environment/bin/activate.sh</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77274</TotalTime>
  <Words>7527</Words>
  <Application>Microsoft Office PowerPoint</Application>
  <PresentationFormat>On-screen Show (4:3)</PresentationFormat>
  <Paragraphs>436</Paragraphs>
  <Slides>39</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Learning Outcomes</vt:lpstr>
      <vt:lpstr>Python Installations</vt:lpstr>
      <vt:lpstr>Python Installations</vt:lpstr>
      <vt:lpstr>Python Environments</vt:lpstr>
      <vt:lpstr>Environments in Anaconda</vt:lpstr>
      <vt:lpstr>Environments in Venv</vt:lpstr>
      <vt:lpstr>Exercise</vt:lpstr>
      <vt:lpstr>Definitions</vt:lpstr>
      <vt:lpstr>Package Managers</vt:lpstr>
      <vt:lpstr>Pip</vt:lpstr>
      <vt:lpstr>Conda</vt:lpstr>
      <vt:lpstr>Requirements File</vt:lpstr>
      <vt:lpstr>Requirements File</vt:lpstr>
      <vt:lpstr>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Exercise</vt:lpstr>
      <vt:lpstr>Exercise</vt:lpstr>
      <vt:lpstr>Exercise</vt:lpstr>
      <vt:lpstr>Taking it Further - HPC</vt:lpstr>
      <vt:lpstr>Taking it Further - Containers</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Christopher Cooling</cp:lastModifiedBy>
  <cp:revision>555</cp:revision>
  <cp:lastPrinted>2017-04-21T16:42:54Z</cp:lastPrinted>
  <dcterms:created xsi:type="dcterms:W3CDTF">2014-10-29T16:03:49Z</dcterms:created>
  <dcterms:modified xsi:type="dcterms:W3CDTF">2022-03-11T10:25:04Z</dcterms:modified>
</cp:coreProperties>
</file>