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handoutMasterIdLst>
    <p:handoutMasterId r:id="rId42"/>
  </p:handoutMasterIdLst>
  <p:sldIdLst>
    <p:sldId id="264" r:id="rId2"/>
    <p:sldId id="504" r:id="rId3"/>
    <p:sldId id="537" r:id="rId4"/>
    <p:sldId id="538" r:id="rId5"/>
    <p:sldId id="267" r:id="rId6"/>
    <p:sldId id="330" r:id="rId7"/>
    <p:sldId id="332" r:id="rId8"/>
    <p:sldId id="331" r:id="rId9"/>
    <p:sldId id="505" r:id="rId10"/>
    <p:sldId id="506" r:id="rId11"/>
    <p:sldId id="507" r:id="rId12"/>
    <p:sldId id="508" r:id="rId13"/>
    <p:sldId id="509" r:id="rId14"/>
    <p:sldId id="510" r:id="rId15"/>
    <p:sldId id="511" r:id="rId16"/>
    <p:sldId id="512" r:id="rId17"/>
    <p:sldId id="513" r:id="rId18"/>
    <p:sldId id="514" r:id="rId19"/>
    <p:sldId id="518" r:id="rId20"/>
    <p:sldId id="516" r:id="rId21"/>
    <p:sldId id="522" r:id="rId22"/>
    <p:sldId id="521" r:id="rId23"/>
    <p:sldId id="519" r:id="rId24"/>
    <p:sldId id="520" r:id="rId25"/>
    <p:sldId id="523" r:id="rId26"/>
    <p:sldId id="525" r:id="rId27"/>
    <p:sldId id="524" r:id="rId28"/>
    <p:sldId id="526" r:id="rId29"/>
    <p:sldId id="527" r:id="rId30"/>
    <p:sldId id="528" r:id="rId31"/>
    <p:sldId id="529" r:id="rId32"/>
    <p:sldId id="536" r:id="rId33"/>
    <p:sldId id="530" r:id="rId34"/>
    <p:sldId id="534" r:id="rId35"/>
    <p:sldId id="535" r:id="rId36"/>
    <p:sldId id="532" r:id="rId37"/>
    <p:sldId id="533" r:id="rId38"/>
    <p:sldId id="329" r:id="rId39"/>
    <p:sldId id="280" r:id="rId40"/>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537"/>
            <p14:sldId id="538"/>
            <p14:sldId id="267"/>
            <p14:sldId id="330"/>
            <p14:sldId id="332"/>
            <p14:sldId id="331"/>
            <p14:sldId id="505"/>
            <p14:sldId id="506"/>
            <p14:sldId id="507"/>
            <p14:sldId id="508"/>
            <p14:sldId id="509"/>
            <p14:sldId id="510"/>
            <p14:sldId id="511"/>
            <p14:sldId id="512"/>
            <p14:sldId id="513"/>
            <p14:sldId id="514"/>
            <p14:sldId id="518"/>
            <p14:sldId id="516"/>
            <p14:sldId id="522"/>
            <p14:sldId id="521"/>
            <p14:sldId id="519"/>
            <p14:sldId id="520"/>
            <p14:sldId id="523"/>
            <p14:sldId id="525"/>
            <p14:sldId id="524"/>
            <p14:sldId id="526"/>
            <p14:sldId id="527"/>
            <p14:sldId id="528"/>
            <p14:sldId id="529"/>
            <p14:sldId id="536"/>
            <p14:sldId id="530"/>
            <p14:sldId id="534"/>
            <p14:sldId id="535"/>
            <p14:sldId id="532"/>
            <p14:sldId id="533"/>
            <p14:sldId id="329"/>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397" autoAdjust="0"/>
  </p:normalViewPr>
  <p:slideViewPr>
    <p:cSldViewPr snapToGrid="0" snapToObjects="1">
      <p:cViewPr varScale="1">
        <p:scale>
          <a:sx n="105" d="100"/>
          <a:sy n="105" d="100"/>
        </p:scale>
        <p:origin x="1776" y="138"/>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02/02/2022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move further, we’re going to take a little time to define some terms that we’ll be using.</a:t>
            </a:r>
          </a:p>
          <a:p>
            <a:endParaRPr lang="en-GB" dirty="0"/>
          </a:p>
          <a:p>
            <a:r>
              <a:rPr lang="en-GB" dirty="0"/>
              <a:t>A Python script is a plain text file which typically has the extension “.</a:t>
            </a:r>
            <a:r>
              <a:rPr lang="en-GB" dirty="0" err="1"/>
              <a:t>py</a:t>
            </a:r>
            <a:r>
              <a:rPr lang="en-GB" dirty="0"/>
              <a:t>”. This contains Python code and is designed to be able to be run directly. A “module” is also a “.</a:t>
            </a:r>
            <a:r>
              <a:rPr lang="en-GB" dirty="0" err="1"/>
              <a:t>py</a:t>
            </a:r>
            <a:r>
              <a:rPr lang="en-GB" dirty="0"/>
              <a:t>” file but it is not designed to be run directly, but instead may be accessed from other modules using the “import” statement. A script and a module are the same type of file, the distinction comes from their intended use rather than some technical difference.</a:t>
            </a:r>
          </a:p>
          <a:p>
            <a:endParaRPr lang="en-GB" dirty="0"/>
          </a:p>
          <a:p>
            <a:r>
              <a:rPr lang="en-GB" dirty="0"/>
              <a:t>A package is a collection of modules which typically has some kind of cohesive purpose.  This may be a collection of several files in a directory structure. Often a package will contain a file named “__init__.py”. This can contain code to be executed when the package is initialised but can also be empty. Its mere existence causes Python to treat the files in the package differently to normal modules. This prevents naming conflicts where directories within the module would otherwise hide modules loaded later in the initialisation process.</a:t>
            </a:r>
          </a:p>
          <a:p>
            <a:endParaRPr lang="en-GB" dirty="0"/>
          </a:p>
          <a:p>
            <a:r>
              <a:rPr lang="en-GB" dirty="0"/>
              <a:t>A library is a (sometimes large) collection of modules, such as matplotlib. The Python standard library is a collection of modules, such as the “math” module, which is included in a Python installation.</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77141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package manager is a program used to install packages and libraries in the current Python environment which can then be used by any programs run using that environment. Packages managers are able to install packages registered in a package index. As you become a more advanced programmer, you may one day contribute to libraries stored in a package index.</a:t>
            </a:r>
          </a:p>
          <a:p>
            <a:endParaRPr lang="en-GB" dirty="0"/>
          </a:p>
          <a:p>
            <a:r>
              <a:rPr lang="en-GB" dirty="0"/>
              <a:t>Generally, package managers are the easiest and most convenient way to manages packages</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128422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Pip is a package manager available in stand-alone Python installations and Anaconda that accesses modules stored in the </a:t>
            </a:r>
            <a:r>
              <a:rPr lang="en-GB" dirty="0" err="1"/>
              <a:t>PyPI</a:t>
            </a:r>
            <a:r>
              <a:rPr lang="en-GB" dirty="0"/>
              <a:t> package index. It is one of the most common and popular package managers.</a:t>
            </a:r>
          </a:p>
          <a:p>
            <a:endParaRPr lang="en-GB" dirty="0"/>
          </a:p>
          <a:p>
            <a:r>
              <a:rPr lang="en-GB" dirty="0"/>
              <a:t>Typing “pip3” into a terminal will display a list of available commands. Note that typing “pip” may also activate a version of Pip designed to work with Python 2. This may still work with Python 3, but you are largely better of using “pip3”.</a:t>
            </a:r>
          </a:p>
          <a:p>
            <a:endParaRPr lang="en-GB" dirty="0"/>
          </a:p>
          <a:p>
            <a:r>
              <a:rPr lang="en-GB" dirty="0"/>
              <a:t>The most common command you will need is “pip3 install” followed by the name of the package. This will install the named packaged in the active Python environment. Typing “pip3 uninstall” followed by the name of an installed package will uninstall it.</a:t>
            </a:r>
          </a:p>
          <a:p>
            <a:endParaRPr lang="en-GB" dirty="0"/>
          </a:p>
          <a:p>
            <a:r>
              <a:rPr lang="en-GB" dirty="0"/>
              <a:t>Demonstration: Activate an environment created in this session. Use the command “pip3 install </a:t>
            </a:r>
            <a:r>
              <a:rPr lang="en-GB" dirty="0" err="1"/>
              <a:t>numpy</a:t>
            </a:r>
            <a:r>
              <a:rPr lang="en-GB" dirty="0"/>
              <a:t>” to install </a:t>
            </a:r>
            <a:r>
              <a:rPr lang="en-GB" dirty="0" err="1"/>
              <a:t>numpy</a:t>
            </a:r>
            <a:r>
              <a:rPr lang="en-GB" dirty="0"/>
              <a:t>. Use the “pip3 uninstall </a:t>
            </a:r>
            <a:r>
              <a:rPr lang="en-GB" dirty="0" err="1"/>
              <a:t>numpy</a:t>
            </a:r>
            <a:r>
              <a:rPr lang="en-GB" dirty="0"/>
              <a:t>” command to uninstall it.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79107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Conda</a:t>
            </a:r>
            <a:r>
              <a:rPr lang="en-GB" dirty="0"/>
              <a:t> is a package manager bundled with Anaconda. It accesses packages stored in the Anaconda package index. Note that most popular packages will be available in all common package indexes.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Typing “</a:t>
            </a:r>
            <a:r>
              <a:rPr lang="en-GB" dirty="0" err="1"/>
              <a:t>conda</a:t>
            </a:r>
            <a:r>
              <a:rPr lang="en-GB" dirty="0"/>
              <a:t>” in an Anaconda terminal will display a list of available commands. The most common command you will need is “</a:t>
            </a:r>
            <a:r>
              <a:rPr lang="en-GB" dirty="0" err="1"/>
              <a:t>conda</a:t>
            </a:r>
            <a:r>
              <a:rPr lang="en-GB" dirty="0"/>
              <a:t> install” followed by the name of the package. This will install the named packaged in the active Python environment. Typing “</a:t>
            </a:r>
            <a:r>
              <a:rPr lang="en-GB" dirty="0" err="1"/>
              <a:t>conda</a:t>
            </a:r>
            <a:r>
              <a:rPr lang="en-GB" dirty="0"/>
              <a:t> uninstall” followed by the name of an installed package will uninstall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Activate an environment created in this session. Use the command “</a:t>
            </a:r>
            <a:r>
              <a:rPr lang="en-GB" dirty="0" err="1"/>
              <a:t>conda</a:t>
            </a:r>
            <a:r>
              <a:rPr lang="en-GB" dirty="0"/>
              <a:t> install </a:t>
            </a:r>
            <a:r>
              <a:rPr lang="en-GB" dirty="0" err="1"/>
              <a:t>numpy</a:t>
            </a:r>
            <a:r>
              <a:rPr lang="en-GB" dirty="0"/>
              <a:t>” to install </a:t>
            </a:r>
            <a:r>
              <a:rPr lang="en-GB" dirty="0" err="1"/>
              <a:t>numpy</a:t>
            </a:r>
            <a:r>
              <a:rPr lang="en-GB" dirty="0"/>
              <a:t>. Use the “</a:t>
            </a:r>
            <a:r>
              <a:rPr lang="en-GB" dirty="0" err="1"/>
              <a:t>conda</a:t>
            </a:r>
            <a:r>
              <a:rPr lang="en-GB" dirty="0"/>
              <a:t> uninstall </a:t>
            </a:r>
            <a:r>
              <a:rPr lang="en-GB" dirty="0" err="1"/>
              <a:t>numpy</a:t>
            </a:r>
            <a:r>
              <a:rPr lang="en-GB" dirty="0"/>
              <a:t>” command to uninstall it.</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270243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requirements file contains a list of required modules, referred to as dependencies for the current project by collecting the names and versions of all packages installed in the current environment. This can allow you to easily tell someone who will be working on or using your project how to set up an appropriate Python environment.</a:t>
            </a:r>
          </a:p>
          <a:p>
            <a:endParaRPr lang="en-GB" dirty="0"/>
          </a:p>
          <a:p>
            <a:r>
              <a:rPr lang="en-GB" dirty="0"/>
              <a:t>In pip, a requirements file can be generated by writing “pip3 freeze &gt;” and then the path to the requirements file you want to create. In </a:t>
            </a:r>
            <a:r>
              <a:rPr lang="en-GB" dirty="0" err="1"/>
              <a:t>conda</a:t>
            </a:r>
            <a:r>
              <a:rPr lang="en-GB" dirty="0"/>
              <a:t>, use the command “</a:t>
            </a:r>
            <a:r>
              <a:rPr lang="en-GB" dirty="0" err="1"/>
              <a:t>conda</a:t>
            </a:r>
            <a:r>
              <a:rPr lang="en-GB" dirty="0"/>
              <a:t> list –e &gt;” and then the path to the requirements file you want to create. Note that Pip and Anaconda use different file formats for their requirements files, so you cannot simply create a requirements file in Pip to use in Anaconda or vice versa. Also note that this list will likely contain the names of packages you haven’t installed yourself, because they were installed automatically when the environment was created.</a:t>
            </a:r>
          </a:p>
          <a:p>
            <a:endParaRPr lang="en-GB" dirty="0"/>
          </a:p>
          <a:p>
            <a:r>
              <a:rPr lang="en-GB" dirty="0"/>
              <a:t>You can also manually create a requirements file, so long as you follow the syntax rules and know valid version numbers for each package.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Use the command “</a:t>
            </a:r>
            <a:r>
              <a:rPr lang="en-GB" sz="1200" dirty="0">
                <a:latin typeface="Courier New" panose="02070309020205020404" pitchFamily="49" charset="0"/>
                <a:cs typeface="Courier New" panose="02070309020205020404" pitchFamily="49" charset="0"/>
              </a:rPr>
              <a:t>pip3 freeze &gt; requirements_pip.txt” to create a pip requirements file using pip and open it. Use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list -e &gt; requirements_conda.txt” to create a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requirements file and open it. Then delete it.</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4214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you create a new environment managed by Anaconda with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env_name</a:t>
            </a:r>
            <a:r>
              <a:rPr lang="en-GB" sz="1200" dirty="0">
                <a:latin typeface="Courier New" panose="02070309020205020404" pitchFamily="49" charset="0"/>
                <a:cs typeface="Courier New" panose="02070309020205020404" pitchFamily="49" charset="0"/>
              </a:rPr>
              <a:t> –file” and then the path to the file you want to use. This will create a brand new environment with the specified packages installed.</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In pip, you can use the command “pip3 install – r” followed by the path to the requirements file. This will install all the packages named in the requirements file into the currently active environment. This does not create a new environment like the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command but instead adds to an existing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Create a new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environment using the requirements file generated in the previous example using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req</a:t>
            </a:r>
            <a:r>
              <a:rPr lang="en-GB" sz="1200" dirty="0">
                <a:latin typeface="Courier New" panose="02070309020205020404" pitchFamily="49" charset="0"/>
                <a:cs typeface="Courier New" panose="02070309020205020404" pitchFamily="49" charset="0"/>
              </a:rPr>
              <a:t> –file requirements_conda.txt </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595670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requirements files can be found in “Exercise Sample Solutions/Requirements”</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312806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“kernel” is n operating system process that runs Python code. It exists separately to the applications with a graphical user interface you use to write code. A single Python kernel may be active for a long time ad will sit idle when no code is running. When using a Python kernel, it may run on your computer, or hosted remotely on a server. Many applications can create a kernel.</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040209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open a Python kernel on the command line (such as the terminal in Linux or Mac, or the </a:t>
            </a:r>
            <a:r>
              <a:rPr lang="en-GB" dirty="0" err="1"/>
              <a:t>powerhsell</a:t>
            </a:r>
            <a:r>
              <a:rPr lang="en-GB" dirty="0"/>
              <a:t> or command prompt in Windows, or MCD.exe from within Anaconda) by typing “python”. Following this, further commands will be interpreted as individual Python commands. It’s possible to include indented blocks, such as “for” or “if” statements, using spaces to mark the level of indent. The indented blocks can e ended when a blank line is entered. However, this interface is cumbersome and difficult to use, and the code entered will not be saved to be re-used. Thus, this is only really useful for testing very short pieces of code – perhaps checking a module is installed and can be imported.</a:t>
            </a:r>
          </a:p>
          <a:p>
            <a:endParaRPr lang="en-GB" dirty="0"/>
          </a:p>
          <a:p>
            <a:r>
              <a:rPr lang="en-GB" dirty="0"/>
              <a:t>Demonstration: Open terminal. Type “python”. Type “print(“Hi”). Type “for </a:t>
            </a:r>
            <a:r>
              <a:rPr lang="en-GB" dirty="0" err="1"/>
              <a:t>i</a:t>
            </a:r>
            <a:r>
              <a:rPr lang="en-GB" dirty="0"/>
              <a:t> in range(5):”. Type “ print(</a:t>
            </a:r>
            <a:r>
              <a:rPr lang="en-GB" dirty="0" err="1"/>
              <a:t>i</a:t>
            </a:r>
            <a:r>
              <a:rPr lang="en-GB" dirty="0"/>
              <a:t>)” (note the space before “print”). Type “ print(“A”)”. Type “”.</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1932458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Jupyter notebooks are a type of file based around the JSON file format ad typically have the extension “.</a:t>
            </a:r>
            <a:r>
              <a:rPr lang="en-GB" dirty="0" err="1"/>
              <a:t>ipynb</a:t>
            </a:r>
            <a:r>
              <a:rPr lang="en-GB" dirty="0"/>
              <a:t>”. They are a series of cells containing either markdown code or Python code. Markdown cells contain static content that can flexibly display text, images, equations and so on. The Python cells may be individually run to execute the code they contain. Normally, when a Jupyter notebook is opened, a Python kernel is created and an interface for editing and running code is opened in the browser. There area variety of applications that can view, edit and run a Jupyter Notebook, including Anaconda which runs on your computer and Google </a:t>
            </a:r>
            <a:r>
              <a:rPr lang="en-GB" dirty="0" err="1"/>
              <a:t>Colab</a:t>
            </a:r>
            <a:r>
              <a:rPr lang="en-GB" dirty="0"/>
              <a:t>, which run remotely on Google’s servers.</a:t>
            </a:r>
            <a:br>
              <a:rPr lang="en-GB" dirty="0"/>
            </a:br>
            <a:br>
              <a:rPr lang="en-GB" dirty="0"/>
            </a:br>
            <a:r>
              <a:rPr lang="en-GB" dirty="0"/>
              <a:t>Demonstration (</a:t>
            </a:r>
            <a:r>
              <a:rPr lang="en-GB" dirty="0" err="1"/>
              <a:t>Colab</a:t>
            </a:r>
            <a:r>
              <a:rPr lang="en-GB" dirty="0"/>
              <a:t>): Search for “</a:t>
            </a:r>
            <a:r>
              <a:rPr lang="en-GB" dirty="0" err="1"/>
              <a:t>colab</a:t>
            </a:r>
            <a:r>
              <a:rPr lang="en-GB" dirty="0"/>
              <a:t>”. Open “Welcome to </a:t>
            </a:r>
            <a:r>
              <a:rPr lang="en-GB" dirty="0" err="1"/>
              <a:t>Colaboratory</a:t>
            </a:r>
            <a:r>
              <a:rPr lang="en-GB" dirty="0"/>
              <a:t> and run a code cell.</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(Anaconda): Open Anaconda. Launch Jupyter Notebook. Open </a:t>
            </a:r>
            <a:r>
              <a:rPr lang="en-GB" dirty="0">
                <a:solidFill>
                  <a:schemeClr val="accent1"/>
                </a:solidFill>
              </a:rPr>
              <a:t>Examples/Notebooks/</a:t>
            </a:r>
            <a:r>
              <a:rPr lang="en-GB" dirty="0" err="1">
                <a:solidFill>
                  <a:schemeClr val="accent1"/>
                </a:solidFill>
              </a:rPr>
              <a:t>Sample.ipynb</a:t>
            </a:r>
            <a:r>
              <a:rPr lang="en-GB" dirty="0">
                <a:solidFill>
                  <a:schemeClr val="accent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accent1"/>
                </a:solidFill>
              </a:rPr>
              <a:t>It’s possible to include console commands by beginning the line with an exclamation mark. For instance, in the Notebook opened in Anaconda, we use the current python command to install </a:t>
            </a:r>
            <a:r>
              <a:rPr lang="en-GB" dirty="0" err="1">
                <a:solidFill>
                  <a:schemeClr val="accent1"/>
                </a:solidFill>
              </a:rPr>
              <a:t>numpy</a:t>
            </a:r>
            <a:r>
              <a:rPr lang="en-GB" dirty="0">
                <a:solidFill>
                  <a:schemeClr val="accent1"/>
                </a:solidFill>
              </a:rPr>
              <a:t> and matplotlib from within  Notebook. This particular use can be useful if you want to ship a notebook without a full Python environment, but this can be sued for all sorts of things. Commands beginning with a “$” are </a:t>
            </a:r>
            <a:r>
              <a:rPr lang="en-GB" dirty="0" err="1">
                <a:solidFill>
                  <a:schemeClr val="accent1"/>
                </a:solidFill>
              </a:rPr>
              <a:t>iPython</a:t>
            </a:r>
            <a:r>
              <a:rPr lang="en-GB" dirty="0">
                <a:solidFill>
                  <a:schemeClr val="accent1"/>
                </a:solidFill>
              </a:rPr>
              <a:t> commands. </a:t>
            </a:r>
            <a:r>
              <a:rPr lang="en-GB" dirty="0" err="1">
                <a:solidFill>
                  <a:schemeClr val="accent1"/>
                </a:solidFill>
              </a:rPr>
              <a:t>iPython</a:t>
            </a:r>
            <a:r>
              <a:rPr lang="en-GB" dirty="0">
                <a:solidFill>
                  <a:schemeClr val="accent1"/>
                </a:solidFill>
              </a:rPr>
              <a:t> is a particular type of Python run in Notebooks and contains some extra features. Command line commands and </a:t>
            </a:r>
            <a:r>
              <a:rPr lang="en-GB" dirty="0" err="1">
                <a:solidFill>
                  <a:schemeClr val="accent1"/>
                </a:solidFill>
              </a:rPr>
              <a:t>iPython</a:t>
            </a:r>
            <a:r>
              <a:rPr lang="en-GB" dirty="0">
                <a:solidFill>
                  <a:schemeClr val="accent1"/>
                </a:solidFill>
              </a:rPr>
              <a:t> calls are not available in normal Python. However, this extra functionality does not mean Jupyter Notebooks are always the way forward – they’re less portable as Jupyter Notebooks need to be run in a visual interface that isn’t always available, such as when running on a HPC cluster. They’re also a bit less modular as it’s harder work to spread code across multiple notebooks. However, you can import .</a:t>
            </a:r>
            <a:r>
              <a:rPr lang="en-GB" dirty="0" err="1">
                <a:solidFill>
                  <a:schemeClr val="accent1"/>
                </a:solidFill>
              </a:rPr>
              <a:t>py</a:t>
            </a:r>
            <a:r>
              <a:rPr lang="en-GB" dirty="0">
                <a:solidFill>
                  <a:schemeClr val="accent1"/>
                </a:solidFill>
              </a:rPr>
              <a:t> files into Jupyter Notebooks by writing “import” and then the name of a “.</a:t>
            </a:r>
            <a:r>
              <a:rPr lang="en-GB" dirty="0" err="1">
                <a:solidFill>
                  <a:schemeClr val="accent1"/>
                </a:solidFill>
              </a:rPr>
              <a:t>py</a:t>
            </a:r>
            <a:r>
              <a:rPr lang="en-GB" dirty="0">
                <a:solidFill>
                  <a:schemeClr val="accent1"/>
                </a:solidFill>
              </a:rPr>
              <a:t>” file in the same directory without the “.</a:t>
            </a:r>
            <a:r>
              <a:rPr lang="en-GB" dirty="0" err="1">
                <a:solidFill>
                  <a:schemeClr val="accent1"/>
                </a:solidFill>
              </a:rPr>
              <a:t>py</a:t>
            </a:r>
            <a:r>
              <a:rPr lang="en-GB" dirty="0">
                <a:solidFill>
                  <a:schemeClr val="accent1"/>
                </a:solidFill>
              </a:rPr>
              <a:t>” extension.</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656540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2</a:t>
            </a:fld>
            <a:endParaRPr lang="en-GB"/>
          </a:p>
        </p:txBody>
      </p:sp>
    </p:spTree>
    <p:extLst>
      <p:ext uri="{BB962C8B-B14F-4D97-AF65-F5344CB8AC3E}">
        <p14:creationId xmlns:p14="http://schemas.microsoft.com/office/powerpoint/2010/main" val="211633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Integrated Development Environments (IDEs) are applications which are designed to help write and run code. In general, this is what I recommend you use to write Python code due to a large collection of quality of life features ad the integrations of common tasks. There are several IDEs you could use and it’s possible to configure them to your work and taste. As a result, I’m not going to give you a extensive introduction, but will give a brief overview of a couple of features of Visual Studio Code, which is a common and powerful IDE.</a:t>
            </a:r>
          </a:p>
          <a:p>
            <a:endParaRPr lang="en-GB" dirty="0"/>
          </a:p>
          <a:p>
            <a:r>
              <a:rPr lang="en-GB" dirty="0"/>
              <a:t>Demonstration: Open VS Code and use “File&gt;Open Folder” open the directory containing the course materials. Open Examples/Command Line/file_1.py.</a:t>
            </a:r>
          </a:p>
          <a:p>
            <a:endParaRPr lang="en-GB" dirty="0"/>
          </a:p>
          <a:p>
            <a:r>
              <a:rPr lang="en-GB" dirty="0"/>
              <a:t>Don’t worry about the first10 lines or so for now – we’ll return to these later. Most IDEs are very modular and extendible, so you might have to install an extension to make it recognise the Python code. You might receive a prompt, or you can look for the “Extensions” button on the left.  This will allow you to install extra functionality specific to tasks or languages. For example, searching for Python will show a number of Python extensions. These provide features such as syntax highlighting, autocomplete, tooltips and enabling running and debugging within the IDE.</a:t>
            </a:r>
          </a:p>
          <a:p>
            <a:endParaRPr lang="en-GB" dirty="0"/>
          </a:p>
          <a:p>
            <a:r>
              <a:rPr lang="en-GB" dirty="0"/>
              <a:t>Note, at the bottom of the screen, the VS code tells us which Python environment is selected and we can change this by clicking on it. This doesn’t always work smoothly and some troubleshooting may sometimes be required. If we click the green triangle button, this will run the current Python code. This will create a Python kernel to run the code and display the results in a terminal which opens at the bottom of the IDE.</a:t>
            </a:r>
          </a:p>
          <a:p>
            <a:endParaRPr lang="en-GB" dirty="0"/>
          </a:p>
          <a:p>
            <a:r>
              <a:rPr lang="en-GB" dirty="0"/>
              <a:t>In addition to running code normally, it’s possible to use an IDE to do a debug run of a code. In VS Code click the “Run and Debug” button on the left. This will step through the code, pausing at “breakpoints”. In VS Code, the values of variables will also be displayed. This is very useful for checking how the code progresses, both in terms of the values of variables and the course the interpreter takes though the code. This can make it much easier to track down problems.</a:t>
            </a:r>
          </a:p>
          <a:p>
            <a:endParaRPr lang="en-GB" dirty="0"/>
          </a:p>
          <a:p>
            <a:r>
              <a:rPr lang="en-GB" dirty="0"/>
              <a:t>Demonstration: Still in Examples/Command Line/file_1.py. Add breakpoints by clicking next to the line numbers 13 (b = 1 + a) and 15 (a = b + 2). Red dots should appear. Open the debug and run tab on the left. Click “Run and Debug” and select “Python file”. Use the “play” control to step through the breakpoints. Observe the values of variables changing.</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406240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files can be run from the command line. This can be the terminal in Mac/Linux, Windows PowerShell or command prompt, or an Anaconda terminal. In many cases, these command lines can be opened from within a IDE. If you’ve already got an IDE open, this is a convenient place to run files from.</a:t>
            </a:r>
          </a:p>
          <a:p>
            <a:endParaRPr lang="en-GB" dirty="0"/>
          </a:p>
          <a:p>
            <a:r>
              <a:rPr lang="en-GB" dirty="0"/>
              <a:t>To run a file, simply type “python” followed by the name of the file.</a:t>
            </a:r>
          </a:p>
          <a:p>
            <a:endParaRPr lang="en-GB" dirty="0"/>
          </a:p>
          <a:p>
            <a:r>
              <a:rPr lang="en-GB" dirty="0"/>
              <a:t>Demonstration: Within VS Code, create a new terminal (if one isn’t open already) by clicking “Terminal&gt;New Terminal”. If necessary write “cd Exercise/Command Line”. Write “python file_1.py” to run the script.</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324684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Demonstration: Run Examples/Command Line/python file_1.py and observe the name of __name__ printed is “__main__”. Run Examples/Command Line/python file_2.py and observe file_1.py now has the name “file_1</a:t>
            </a:r>
            <a:r>
              <a:rPr lang="en-GB"/>
              <a:t>” and </a:t>
            </a:r>
            <a:r>
              <a:rPr lang="en-GB" dirty="0"/>
              <a:t>file_2.py has </a:t>
            </a:r>
            <a:r>
              <a:rPr lang="en-GB"/>
              <a:t>the name “__main__”.</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234088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639569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idea of “flags” is common to many programs and Python is no exception. After writing the name of the program (in this case “python”) on the command line this can be followed by a series of words which modify how the program is run. Like many programs, in Python, this is in the form a hyphen followed by one or more letters. Multiple flags can be provided in a single invocation of Python by separating them with spaces.</a:t>
            </a:r>
          </a:p>
          <a:p>
            <a:endParaRPr lang="en-GB" dirty="0"/>
          </a:p>
          <a:p>
            <a:r>
              <a:rPr lang="en-GB" dirty="0"/>
              <a:t>The fact of flags are often niche in usage and useful for more advanced users, but we’re going to run through a few more accessible ones to demonstrate the concept.</a:t>
            </a:r>
          </a:p>
          <a:p>
            <a:endParaRPr lang="en-GB" dirty="0"/>
          </a:p>
          <a:p>
            <a:r>
              <a:rPr lang="en-GB" dirty="0"/>
              <a:t>Normally, when Python imports a file, it will compile into a bytecode file with the extension .</a:t>
            </a:r>
            <a:r>
              <a:rPr lang="en-GB" dirty="0" err="1"/>
              <a:t>pyc</a:t>
            </a:r>
            <a:r>
              <a:rPr lang="en-GB" dirty="0"/>
              <a:t> if this hasn’t already been done. Code from a .</a:t>
            </a:r>
            <a:r>
              <a:rPr lang="en-GB" dirty="0" err="1"/>
              <a:t>pyc</a:t>
            </a:r>
            <a:r>
              <a:rPr lang="en-GB" dirty="0"/>
              <a:t> file can be run faster than code from a .</a:t>
            </a:r>
            <a:r>
              <a:rPr lang="en-GB" dirty="0" err="1"/>
              <a:t>py</a:t>
            </a:r>
            <a:r>
              <a:rPr lang="en-GB" dirty="0"/>
              <a:t> file as a .</a:t>
            </a:r>
            <a:r>
              <a:rPr lang="en-GB" dirty="0" err="1"/>
              <a:t>py</a:t>
            </a:r>
            <a:r>
              <a:rPr lang="en-GB" dirty="0"/>
              <a:t> file must be interpreted directly from the inefficient human-readable source code as the code execution progresses However, the flag “-B” suppresses the creation of the .</a:t>
            </a:r>
            <a:r>
              <a:rPr lang="en-GB" dirty="0" err="1"/>
              <a:t>pyc</a:t>
            </a:r>
            <a:r>
              <a:rPr lang="en-GB" dirty="0"/>
              <a:t> file, instead forcing the code to be run directly from the .</a:t>
            </a:r>
            <a:r>
              <a:rPr lang="en-GB" dirty="0" err="1"/>
              <a:t>py</a:t>
            </a:r>
            <a:r>
              <a:rPr lang="en-GB" dirty="0"/>
              <a:t> file.</a:t>
            </a:r>
          </a:p>
          <a:p>
            <a:endParaRPr lang="en-GB" dirty="0"/>
          </a:p>
          <a:p>
            <a:r>
              <a:rPr lang="en-GB" dirty="0"/>
              <a:t>Demonstration: Change Directory into Examples/Flags. Type “python –B main_file.py”. Note the code will run without producing any .</a:t>
            </a:r>
            <a:r>
              <a:rPr lang="en-GB" dirty="0" err="1"/>
              <a:t>pyc</a:t>
            </a:r>
            <a:r>
              <a:rPr lang="en-GB" dirty="0"/>
              <a:t> files (the code will </a:t>
            </a:r>
            <a:r>
              <a:rPr lang="en-GB" dirty="0" err="1"/>
              <a:t>en</a:t>
            </a:r>
            <a:r>
              <a:rPr lang="en-GB" dirty="0"/>
              <a:t> with an error, but don’t worry about this right now). Now type “python main_file.py”. Note a folder named “__</a:t>
            </a:r>
            <a:r>
              <a:rPr lang="en-GB" dirty="0" err="1"/>
              <a:t>pycache</a:t>
            </a:r>
            <a:r>
              <a:rPr lang="en-GB" dirty="0"/>
              <a:t>__” will be created, containing a .</a:t>
            </a:r>
            <a:r>
              <a:rPr lang="en-GB" dirty="0" err="1"/>
              <a:t>pyc</a:t>
            </a:r>
            <a:r>
              <a:rPr lang="en-GB" dirty="0"/>
              <a:t> file relating to the quadratic.py file, which was imported from main_file.py.</a:t>
            </a:r>
          </a:p>
          <a:p>
            <a:endParaRPr lang="en-GB" dirty="0"/>
          </a:p>
          <a:p>
            <a:r>
              <a:rPr lang="en-GB" dirty="0"/>
              <a:t>When we ran the code before, it ended with an error as the assert statement on line 3 of quadratic.py was violated as x is less tan zero in </a:t>
            </a:r>
            <a:r>
              <a:rPr lang="en-GB" dirty="0" err="1"/>
              <a:t>th</a:t>
            </a:r>
            <a:r>
              <a:rPr lang="en-GB" dirty="0"/>
              <a:t> second call to quadratic in main_file.py. Assert statements like this can be useful when developing a code or for checking user inputs. They are included by writing the word “assert” then a bool expression in parentheses. If this expression is True, the code will progress, but if it is False, an </a:t>
            </a:r>
            <a:r>
              <a:rPr lang="en-GB" dirty="0" err="1"/>
              <a:t>AssertionError</a:t>
            </a:r>
            <a:r>
              <a:rPr lang="en-GB" dirty="0"/>
              <a:t> will be raised. However, they can be suppressed with the –O flag, which prevents assert statements and some other non-vital statements from being executed.</a:t>
            </a:r>
          </a:p>
          <a:p>
            <a:endParaRPr lang="en-GB" dirty="0"/>
          </a:p>
          <a:p>
            <a:r>
              <a:rPr lang="en-GB" dirty="0"/>
              <a:t>Demonstration: Type “python –O main_file.py”. Note the file executed without the </a:t>
            </a:r>
            <a:r>
              <a:rPr lang="en-GB" dirty="0" err="1"/>
              <a:t>AssertionError</a:t>
            </a:r>
            <a:r>
              <a:rPr lang="en-GB" dirty="0"/>
              <a:t> being raised and causing the code to end in a error.</a:t>
            </a:r>
          </a:p>
          <a:p>
            <a:endParaRPr lang="en-GB" dirty="0"/>
          </a:p>
          <a:p>
            <a:r>
              <a:rPr lang="en-GB" dirty="0"/>
              <a:t>Python normally does a lot of stuff silently behind the scenes when it is run. Adding the “-v” flag causes Python to print a log documenting many of these behind-the-scenes actions. This is normally most useful when something has gone wrong with the Python environment and more information on exactly what step goes wrong is helpful for debugging it and fixing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Type “python –v main_file.py”. Note the extra information appearing in the terminal.</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213957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example of a flag is the “-m” flag which is used to run code from an installed module whose name follows the “-m”. One particularly useful example is the “</a:t>
            </a:r>
            <a:r>
              <a:rPr lang="en-GB" dirty="0" err="1"/>
              <a:t>unittest</a:t>
            </a:r>
            <a:r>
              <a:rPr lang="en-GB" dirty="0"/>
              <a:t>” module, which allows pre-written tests to be automatically executed. This is an example of the vital software development practice of unit-testing, which allows continuous checking of whether a code is behaving as intended as it is developed. This becomes more and more useful as codes become bigger and more developers are involved.</a:t>
            </a:r>
          </a:p>
          <a:p>
            <a:endParaRPr lang="en-GB" dirty="0"/>
          </a:p>
          <a:p>
            <a:r>
              <a:rPr lang="en-GB" dirty="0"/>
              <a:t>We’re not going to dwell on the exact implementation details of the unit tests using the </a:t>
            </a:r>
            <a:r>
              <a:rPr lang="en-GB" dirty="0" err="1"/>
              <a:t>unittest</a:t>
            </a:r>
            <a:r>
              <a:rPr lang="en-GB" dirty="0"/>
              <a:t> module. Instead, we have a relatively simple example in the “Examples/Unit testing” directory. hypotenuse.py contains a piece of code designed to calculate the hypotenuse of a right-angled triangle given the lengths of the other two sides. test_hypotenuse.py contains a series of tests designed to test the code works as intended. We can activate the </a:t>
            </a:r>
            <a:r>
              <a:rPr lang="en-GB" dirty="0" err="1"/>
              <a:t>unittest</a:t>
            </a:r>
            <a:r>
              <a:rPr lang="en-GB" dirty="0"/>
              <a:t> module by writing “</a:t>
            </a:r>
            <a:r>
              <a:rPr lang="en-GB" sz="1200" dirty="0">
                <a:latin typeface="Courier New" panose="02070309020205020404" pitchFamily="49" charset="0"/>
                <a:cs typeface="Courier New" panose="02070309020205020404" pitchFamily="49" charset="0"/>
              </a:rPr>
              <a:t>python –m </a:t>
            </a:r>
            <a:r>
              <a:rPr lang="en-GB" sz="1200" dirty="0" err="1">
                <a:latin typeface="Courier New" panose="02070309020205020404" pitchFamily="49" charset="0"/>
                <a:cs typeface="Courier New" panose="02070309020205020404" pitchFamily="49" charset="0"/>
              </a:rPr>
              <a:t>unittest</a:t>
            </a:r>
            <a:r>
              <a:rPr lang="en-GB" sz="1200" dirty="0">
                <a:latin typeface="Courier New" panose="02070309020205020404" pitchFamily="49" charset="0"/>
                <a:cs typeface="Courier New" panose="02070309020205020404" pitchFamily="49" charset="0"/>
              </a:rPr>
              <a:t>” followed by the name of the script the tests are contained in – in this case “test_hypotenuse.py”.</a:t>
            </a:r>
            <a:endParaRPr lang="en-GB" dirty="0"/>
          </a:p>
          <a:p>
            <a:endParaRPr lang="en-GB" dirty="0"/>
          </a:p>
          <a:p>
            <a:r>
              <a:rPr lang="en-GB" dirty="0"/>
              <a:t>Demonstration: Change directory into “Examples/Unit testing” Type “python –m </a:t>
            </a:r>
            <a:r>
              <a:rPr lang="en-GB" dirty="0" err="1"/>
              <a:t>unittest</a:t>
            </a:r>
            <a:r>
              <a:rPr lang="en-GB" dirty="0"/>
              <a:t> test_hypotenuse.py”. You should see 4 tests have been run. One of them “</a:t>
            </a:r>
            <a:r>
              <a:rPr lang="en-GB" dirty="0" err="1"/>
              <a:t>test_negative_b</a:t>
            </a:r>
            <a:r>
              <a:rPr lang="en-GB" dirty="0"/>
              <a:t>” failed. Look in test_hypotenuse.py to see what this test is for. Then check hypotenuse.py to see what needs to be changed to fix it.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3550059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many programs, Python produced two types of output. </a:t>
            </a:r>
            <a:r>
              <a:rPr lang="en-GB" dirty="0" err="1"/>
              <a:t>Stdout</a:t>
            </a:r>
            <a:r>
              <a:rPr lang="en-GB" dirty="0"/>
              <a:t> (standard output) is the output produced by print statements and other normal pieces of code. Stderr (standard error) is produced by errors, such as exception messages. If we’re running Python from the terminal, these two types of messages will both be printed in the terminal. However, sometimes, we want to store this output. Perhaps we’re running code on a remote machine, such as a HPC and we want to guarantee the output is available after the terminal session is closed. Perhaps we want to be able to search a large output for a particular string and this is easier done in a file than a terminal.</a:t>
            </a:r>
          </a:p>
          <a:p>
            <a:endParaRPr lang="en-GB" dirty="0"/>
          </a:p>
          <a:p>
            <a:r>
              <a:rPr lang="en-GB" dirty="0"/>
              <a:t>We can redirect </a:t>
            </a:r>
            <a:r>
              <a:rPr lang="en-GB" dirty="0" err="1"/>
              <a:t>stdout</a:t>
            </a:r>
            <a:r>
              <a:rPr lang="en-GB" dirty="0"/>
              <a:t> by writing “&gt;” then the name of the file to hold the output at the end of the command. We can redirect stderr by writing “2&gt;” then the name of the filename to hold the output at the end of the command. We may use neither, either or both of these commands.</a:t>
            </a:r>
          </a:p>
          <a:p>
            <a:endParaRPr lang="en-GB" dirty="0"/>
          </a:p>
          <a:p>
            <a:r>
              <a:rPr lang="en-GB" dirty="0"/>
              <a:t>Demonstration: Change directory into “Examples/Redirection”. Type “python redirection.py” to run the code with no redirection. Note the output appears in the terminal. Now type “python redirection.py &gt;out.txt 2&gt;err.txt”. Note the terminal doesn’t show the output anymore and it is instead recorded in out.txt and err.txt.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3439239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solution found in “Exercise Sample Solutions/Asserts and Redirection”. To run the .</a:t>
            </a:r>
            <a:r>
              <a:rPr lang="en-GB" dirty="0" err="1"/>
              <a:t>py</a:t>
            </a:r>
            <a:r>
              <a:rPr lang="en-GB" dirty="0"/>
              <a:t> file with the assert statement active, use “python file1.py”. To run it without the assert statement being active, use “python –O file1.py”. </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3757685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459102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3856228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573271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39092439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solution in “Exercise Sample Solutions/Command Line Arguments/sample_solution.py”. It can be run with the command “python sample_solution.py </a:t>
            </a:r>
            <a:r>
              <a:rPr lang="en-GB" sz="1200" dirty="0">
                <a:latin typeface="+mj-lt"/>
                <a:cs typeface="Courier New" panose="02070309020205020404" pitchFamily="49" charset="0"/>
              </a:rPr>
              <a:t>1 5 0 2 10 1” to produce the graph on the next page.</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28227672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464359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19776255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11088028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39</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install a version of Python on your computer. This can be a standalone Python program, or installed and managed by another program such as Anaconda. A specific instance of Python is known as an installation and you may have multiple installations of Python on your computer at once. Each installation will be a particular version of Python such as 3.9 or 2.7. Successive versions of Python have added more functionality. You can see what version of Python is currently active in your system by typing “python –version”. </a:t>
            </a:r>
          </a:p>
          <a:p>
            <a:endParaRPr lang="en-GB" dirty="0"/>
          </a:p>
          <a:p>
            <a:r>
              <a:rPr lang="en-GB" dirty="0"/>
              <a:t>Python 2 and Python 3 are two major iterations of the Python language. Although Python 2 is still actively in use in some places, this is largely for legacy reasons. Python 3 is a well-established language and should be the one you use unless you have a good reason not to.</a:t>
            </a:r>
          </a:p>
          <a:p>
            <a:endParaRPr lang="en-GB" dirty="0"/>
          </a:p>
          <a:p>
            <a:r>
              <a:rPr lang="en-GB" dirty="0"/>
              <a:t>A Python installation contains a Python interpreter which contains instructions for how Python source code should be interpreted according to the rules of the version of Python installed. It also contains a collection of libraries which contain what are known as “built-in” modules, such as the “math”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632070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Standalone Python installation can be installed from the Python website. You can install several of these and they will be separate application within your computer. When installing Python applications, you may sometimes be asked if you want to add installations to the “path” of your computer. This is a list of directories held by the operating system of your computer which tells it where to look for programs. It can be difficult to give specific advice but, sometimes, having multiple installations of Python in your path can cause problems as components of different installations can be found when the code is running and they may not be compatible.</a:t>
            </a:r>
          </a:p>
          <a:p>
            <a:endParaRPr lang="en-GB" dirty="0"/>
          </a:p>
          <a:p>
            <a:r>
              <a:rPr lang="en-GB" dirty="0"/>
              <a:t>Python installations can be installed within the Anaconda application by opening the environment tab, clicking “Create”, selecting a version and giving it a name. It might take a minute or so to download and install the installation. You can have several installations installed at once and can switch between them by clicking on the installation. This typically avoids issues related to the path on your computer and so is a more reliable option if you have limited experience.</a:t>
            </a:r>
          </a:p>
          <a:p>
            <a:endParaRPr lang="en-GB" dirty="0"/>
          </a:p>
          <a:p>
            <a:r>
              <a:rPr lang="en-GB" dirty="0"/>
              <a:t>Demonstration: create a new installation in Anaconda using a recent version of Python.</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46193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environment is an isolated installation of Python, including any packages that may have been installed. This can be useful for managing multiple projects which may have different dependencies in terms of the packages they use. This can be particularly useful when different packages require different versions of Python. This is particularly common for some older packages which only support Python 2.X.</a:t>
            </a:r>
          </a:p>
          <a:p>
            <a:endParaRPr lang="en-GB" dirty="0"/>
          </a:p>
          <a:p>
            <a:r>
              <a:rPr lang="en-GB" dirty="0"/>
              <a:t>This allows different environments for different projects with only the packages needed for that project installed. It also means , when starting a new project, you can use a newer version of Python, without having to force an upgrade of Python version for other projects, which could possibly break them.</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58869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the different environments are listed in the “environment” tab. In fact, we’ve already seen these earlier when we installed a new version of Python. We can clone an existing environment using “Clone”. “Backup” creates a specification of the current environment as .</a:t>
            </a:r>
            <a:r>
              <a:rPr lang="en-GB" dirty="0" err="1"/>
              <a:t>yaml</a:t>
            </a:r>
            <a:r>
              <a:rPr lang="en-GB" dirty="0"/>
              <a:t> file (this is similar to a requirements file, which we’ll look at in more detail later). “Import” creates an environment from a .</a:t>
            </a:r>
            <a:r>
              <a:rPr lang="en-GB" dirty="0" err="1"/>
              <a:t>yaml</a:t>
            </a:r>
            <a:r>
              <a:rPr lang="en-GB" dirty="0"/>
              <a:t> file creates with the “Backup” button. “Remove” will delete the selected environment.</a:t>
            </a:r>
          </a:p>
          <a:p>
            <a:endParaRPr lang="en-GB" dirty="0"/>
          </a:p>
          <a:p>
            <a:r>
              <a:rPr lang="en-GB" dirty="0"/>
              <a:t>Demonstration: Create a new Python environment. Clone it. Back it up. Create another copy from the .</a:t>
            </a:r>
            <a:r>
              <a:rPr lang="en-GB" dirty="0" err="1"/>
              <a:t>yaml</a:t>
            </a:r>
            <a:r>
              <a:rPr lang="en-GB" dirty="0"/>
              <a:t>. Remove the copy created from the </a:t>
            </a:r>
            <a:r>
              <a:rPr lang="en-GB" dirty="0" err="1"/>
              <a:t>yaml</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1413254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Venv</a:t>
            </a:r>
            <a:r>
              <a:rPr lang="en-GB" dirty="0"/>
              <a:t> is a Python modules which allows the creation of multiple “virtual environments” within a single Python installation. </a:t>
            </a:r>
            <a:r>
              <a:rPr lang="en-GB" sz="1200" dirty="0">
                <a:latin typeface="Courier New" panose="02070309020205020404" pitchFamily="49" charset="0"/>
                <a:cs typeface="Courier New" panose="02070309020205020404" pitchFamily="49" charset="0"/>
              </a:rPr>
              <a:t>We can use these virtual environments in a similar way to environments managed by Anaconda. As such, you will normally choose to use one method or the other, not both.</a:t>
            </a:r>
          </a:p>
          <a:p>
            <a:endParaRPr lang="en-GB" dirty="0"/>
          </a:p>
          <a:p>
            <a:r>
              <a:rPr lang="en-GB" dirty="0"/>
              <a:t>By writing “</a:t>
            </a:r>
            <a:r>
              <a:rPr lang="en-GB" sz="1200" dirty="0">
                <a:latin typeface="Courier New" panose="02070309020205020404" pitchFamily="49" charset="0"/>
                <a:cs typeface="Courier New" panose="02070309020205020404" pitchFamily="49" charset="0"/>
              </a:rPr>
              <a:t>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we will create an environment that is stored inside the specified directory. Note that the slashes will need to be other way around in Mac and Linux due to the different convention of how slashes operate in Mac and Linux. This new environment will use the same version of Python as the currently active Python version. </a:t>
            </a:r>
          </a:p>
          <a:p>
            <a:r>
              <a:rPr lang="en-GB" sz="1200" dirty="0">
                <a:latin typeface="Courier New" panose="02070309020205020404" pitchFamily="49" charset="0"/>
                <a:cs typeface="Courier New" panose="02070309020205020404" pitchFamily="49" charset="0"/>
              </a:rPr>
              <a:t>To activate this new environment, different commands will be used dependent on whether you’re using Windows, or Apple or Linux. You should see the name of the directory in parentheses at the start of the command line, indicating that the environment is active. If we install modules they will be installed in this environment and if we run files it will use this environment. Regardless of operating system, typing “deactivate” will deactivate the virtual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Open up VS Code and open a command prompt terminal (check it’s command prompt not </a:t>
            </a:r>
            <a:r>
              <a:rPr lang="en-GB" sz="1200" dirty="0" err="1">
                <a:latin typeface="Courier New" panose="02070309020205020404" pitchFamily="49" charset="0"/>
                <a:cs typeface="Courier New" panose="02070309020205020404" pitchFamily="49" charset="0"/>
              </a:rPr>
              <a:t>Powershell</a:t>
            </a:r>
            <a:r>
              <a:rPr lang="en-GB" sz="1200" dirty="0">
                <a:latin typeface="Courier New" panose="02070309020205020404" pitchFamily="49" charset="0"/>
                <a:cs typeface="Courier New" panose="02070309020205020404" pitchFamily="49" charset="0"/>
              </a:rPr>
              <a:t>). Change directory into main directory of the course materials. Use the command “python3 -m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 to create a new environment. Use the command “</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to activate it. Note the name of the directory in parentheses. Use the command “deactivate” to deactivate it.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939960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7815815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02/02/2022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02/02/2022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02/02/2022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library/venv.html"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anaconda.org/anaconda/repo"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s://docs.python.org/3/using/cmdline.html"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hyperlink" Target="https://www.imperial.ac.uk/admin-services/ict/self-service/research-support/rcs/support/applications/python/" TargetMode="External"/><Relationship Id="rId2" Type="http://schemas.openxmlformats.org/officeDocument/2006/relationships/notesSlide" Target="../notesSlides/notesSlide34.xml"/><Relationship Id="rId1" Type="http://schemas.openxmlformats.org/officeDocument/2006/relationships/slideLayout" Target="../slideLayouts/slideLayout10.xml"/><Relationship Id="rId5" Type="http://schemas.openxmlformats.org/officeDocument/2006/relationships/hyperlink" Target="https://www.imperial.ac.uk/study/pg/graduate-school/students/doctoral/professional-development/research-computing-data-science/courses/introduction-to-hpc/" TargetMode="External"/><Relationship Id="rId4" Type="http://schemas.openxmlformats.org/officeDocument/2006/relationships/hyperlink" Target="https://www.imperial.ac.uk/admin-services/ict/self-service/research-support/rcs/support/getting-started/"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docs.docker.com/get-started/overview/" TargetMode="External"/><Relationship Id="rId2" Type="http://schemas.openxmlformats.org/officeDocument/2006/relationships/notesSlide" Target="../notesSlides/notesSlide35.xml"/><Relationship Id="rId1" Type="http://schemas.openxmlformats.org/officeDocument/2006/relationships/slideLayout" Target="../slideLayouts/slideLayout10.xml"/><Relationship Id="rId5" Type="http://schemas.openxmlformats.org/officeDocument/2006/relationships/hyperlink" Target="https://www.imperial.ac.uk/study/pg/graduate-school/students/doctoral/professional-development/research-computing-data-science/courses/research-computing-reproducible--scalable-research-computing-with-containers/" TargetMode="External"/><Relationship Id="rId4" Type="http://schemas.openxmlformats.org/officeDocument/2006/relationships/hyperlink" Target="https://docs.docker.com/language/python/build-images/"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792422" cy="1567815"/>
          </a:xfrm>
        </p:spPr>
        <p:txBody>
          <a:bodyPr>
            <a:noAutofit/>
          </a:bodyPr>
          <a:lstStyle/>
          <a:p>
            <a:pPr marL="0" indent="0"/>
            <a:r>
              <a:rPr lang="en-GB" sz="4000" b="1" dirty="0"/>
              <a:t>Managing and Running Python Effectively</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Venv</a:t>
            </a:r>
          </a:p>
        </p:txBody>
      </p:sp>
      <p:sp>
        <p:nvSpPr>
          <p:cNvPr id="3" name="Content Placeholder 2"/>
          <p:cNvSpPr>
            <a:spLocks noGrp="1"/>
          </p:cNvSpPr>
          <p:nvPr>
            <p:ph idx="1"/>
          </p:nvPr>
        </p:nvSpPr>
        <p:spPr>
          <a:xfrm>
            <a:off x="457200" y="1600200"/>
            <a:ext cx="8435280" cy="2738718"/>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venv is a </a:t>
            </a:r>
            <a:r>
              <a:rPr lang="en-GB" sz="2600" dirty="0">
                <a:latin typeface="Arial" panose="020B0604020202020204" pitchFamily="34" charset="0"/>
                <a:cs typeface="Arial" panose="020B0604020202020204" pitchFamily="34" charset="0"/>
                <a:hlinkClick r:id="rId3"/>
              </a:rPr>
              <a:t>Python module</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python3 -m venv .\Exercises\</a:t>
            </a:r>
            <a:r>
              <a:rPr lang="en-GB" sz="2600" dirty="0" err="1">
                <a:latin typeface="Courier New" panose="02070309020205020404" pitchFamily="49" charset="0"/>
                <a:cs typeface="Courier New" panose="02070309020205020404" pitchFamily="49" charset="0"/>
              </a:rPr>
              <a:t>Example_environment</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create a new environment in the selected directory</a:t>
            </a:r>
          </a:p>
          <a:p>
            <a:pPr lvl="1">
              <a:lnSpc>
                <a:spcPct val="107000"/>
              </a:lnSpc>
            </a:pPr>
            <a:r>
              <a:rPr lang="en-GB" sz="2200" dirty="0">
                <a:latin typeface="Arial" panose="020B0604020202020204" pitchFamily="34" charset="0"/>
                <a:cs typeface="Arial" panose="020B0604020202020204" pitchFamily="34" charset="0"/>
              </a:rPr>
              <a:t>Use forward slashes instead of backslashes in Linux and Mac</a:t>
            </a:r>
          </a:p>
          <a:p>
            <a:pPr lvl="1">
              <a:lnSpc>
                <a:spcPct val="107000"/>
              </a:lnSpc>
            </a:pPr>
            <a:r>
              <a:rPr lang="en-GB" sz="2200" dirty="0">
                <a:latin typeface="Arial" panose="020B0604020202020204" pitchFamily="34" charset="0"/>
                <a:cs typeface="Arial" panose="020B0604020202020204" pitchFamily="34" charset="0"/>
              </a:rPr>
              <a:t>Will use the same Python version as the currently active Python version</a:t>
            </a:r>
          </a:p>
          <a:p>
            <a:pPr>
              <a:lnSpc>
                <a:spcPct val="107000"/>
              </a:lnSpc>
            </a:pPr>
            <a:endParaRPr lang="en-GB" sz="2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7EAC41F-8844-487B-B6C6-AD2B9807F716}"/>
              </a:ext>
            </a:extLst>
          </p:cNvPr>
          <p:cNvSpPr txBox="1"/>
          <p:nvPr/>
        </p:nvSpPr>
        <p:spPr>
          <a:xfrm>
            <a:off x="251520" y="4222376"/>
            <a:ext cx="4320480"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command prompt (</a:t>
            </a:r>
            <a:r>
              <a:rPr lang="en-GB" b="1" dirty="0"/>
              <a:t>not</a:t>
            </a:r>
            <a:r>
              <a:rPr lang="en-GB" dirty="0"/>
              <a:t> </a:t>
            </a:r>
            <a:r>
              <a:rPr lang="en-GB" dirty="0" err="1"/>
              <a:t>powerhshell</a:t>
            </a:r>
            <a:r>
              <a:rPr lang="en-GB" dirty="0"/>
              <a:t>)</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sp>
        <p:nvSpPr>
          <p:cNvPr id="7" name="TextBox 6">
            <a:extLst>
              <a:ext uri="{FF2B5EF4-FFF2-40B4-BE49-F238E27FC236}">
                <a16:creationId xmlns:a16="http://schemas.microsoft.com/office/drawing/2014/main" id="{47C6CEA6-F798-483D-BA27-99EB245F8892}"/>
              </a:ext>
            </a:extLst>
          </p:cNvPr>
          <p:cNvSpPr txBox="1"/>
          <p:nvPr/>
        </p:nvSpPr>
        <p:spPr>
          <a:xfrm>
            <a:off x="4936603" y="4222376"/>
            <a:ext cx="3756211"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terminal</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./Exercises/Example_environment/bin/activate.sh</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pic>
        <p:nvPicPr>
          <p:cNvPr id="1027" name="Picture 3">
            <a:extLst>
              <a:ext uri="{FF2B5EF4-FFF2-40B4-BE49-F238E27FC236}">
                <a16:creationId xmlns:a16="http://schemas.microsoft.com/office/drawing/2014/main" id="{32DDC11F-59E7-461D-93D7-E4CE435AF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823" y="5955833"/>
            <a:ext cx="627529" cy="62752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pple Logo - Sticker for Computer Case - Bait Reklame">
            <a:extLst>
              <a:ext uri="{FF2B5EF4-FFF2-40B4-BE49-F238E27FC236}">
                <a16:creationId xmlns:a16="http://schemas.microsoft.com/office/drawing/2014/main" id="{F1A64041-4CA9-47E3-9C04-A057D06787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3988" y="5916705"/>
            <a:ext cx="627530" cy="62753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Linux logo and symbol, meaning, history, PNG">
            <a:extLst>
              <a:ext uri="{FF2B5EF4-FFF2-40B4-BE49-F238E27FC236}">
                <a16:creationId xmlns:a16="http://schemas.microsoft.com/office/drawing/2014/main" id="{B09CAA3B-7AC4-4A08-8BB6-0483B76E58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1518" y="5955833"/>
            <a:ext cx="551330" cy="60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377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Anaconda</a:t>
            </a:r>
          </a:p>
          <a:p>
            <a:pPr lvl="1">
              <a:lnSpc>
                <a:spcPct val="107000"/>
              </a:lnSpc>
            </a:pPr>
            <a:r>
              <a:rPr lang="en-GB" sz="1800" dirty="0">
                <a:latin typeface="Arial" panose="020B0604020202020204" pitchFamily="34" charset="0"/>
                <a:cs typeface="Arial" panose="020B0604020202020204" pitchFamily="34" charset="0"/>
              </a:rPr>
              <a:t>Create a new environment with a different Python version</a:t>
            </a:r>
          </a:p>
          <a:p>
            <a:pPr lvl="1">
              <a:lnSpc>
                <a:spcPct val="107000"/>
              </a:lnSpc>
            </a:pPr>
            <a:r>
              <a:rPr lang="en-GB" sz="1800" dirty="0">
                <a:latin typeface="Arial" panose="020B0604020202020204" pitchFamily="34" charset="0"/>
                <a:cs typeface="Arial" panose="020B0604020202020204" pitchFamily="34" charset="0"/>
              </a:rPr>
              <a:t>Activate it</a:t>
            </a:r>
          </a:p>
          <a:p>
            <a:pPr lvl="1">
              <a:lnSpc>
                <a:spcPct val="107000"/>
              </a:lnSpc>
            </a:pPr>
            <a:r>
              <a:rPr lang="en-GB" sz="1800" dirty="0">
                <a:latin typeface="Arial" panose="020B0604020202020204" pitchFamily="34" charset="0"/>
                <a:cs typeface="Arial" panose="020B0604020202020204" pitchFamily="34" charset="0"/>
              </a:rPr>
              <a:t>Open a </a:t>
            </a:r>
            <a:r>
              <a:rPr lang="en-GB" sz="1800" u="sng" dirty="0">
                <a:latin typeface="Arial" panose="020B0604020202020204" pitchFamily="34" charset="0"/>
                <a:cs typeface="Arial" panose="020B0604020202020204" pitchFamily="34" charset="0"/>
              </a:rPr>
              <a:t>new</a:t>
            </a:r>
            <a:r>
              <a:rPr lang="en-GB" sz="1800" dirty="0">
                <a:latin typeface="Arial" panose="020B0604020202020204" pitchFamily="34" charset="0"/>
                <a:cs typeface="Arial" panose="020B0604020202020204" pitchFamily="34" charset="0"/>
              </a:rPr>
              <a:t> terminal in Anaconda</a:t>
            </a:r>
          </a:p>
          <a:p>
            <a:pPr lvl="1">
              <a:lnSpc>
                <a:spcPct val="107000"/>
              </a:lnSpc>
            </a:pPr>
            <a:r>
              <a:rPr lang="en-GB" sz="1800" dirty="0">
                <a:latin typeface="Arial" panose="020B0604020202020204" pitchFamily="34" charset="0"/>
                <a:cs typeface="Arial" panose="020B0604020202020204" pitchFamily="34" charset="0"/>
              </a:rPr>
              <a:t>Check the Python version has changed</a:t>
            </a:r>
          </a:p>
          <a:p>
            <a:pPr>
              <a:lnSpc>
                <a:spcPct val="107000"/>
              </a:lnSpc>
            </a:pPr>
            <a:r>
              <a:rPr lang="en-GB" sz="2200" dirty="0">
                <a:latin typeface="Arial" panose="020B0604020202020204" pitchFamily="34" charset="0"/>
                <a:cs typeface="Arial" panose="020B0604020202020204" pitchFamily="34" charset="0"/>
              </a:rPr>
              <a:t>Stand-alone Python</a:t>
            </a:r>
          </a:p>
          <a:p>
            <a:pPr lvl="1">
              <a:lnSpc>
                <a:spcPct val="107000"/>
              </a:lnSpc>
            </a:pPr>
            <a:r>
              <a:rPr lang="en-GB" sz="1800" dirty="0">
                <a:latin typeface="Arial" panose="020B0604020202020204" pitchFamily="34" charset="0"/>
                <a:cs typeface="Arial" panose="020B0604020202020204" pitchFamily="34" charset="0"/>
              </a:rPr>
              <a:t>Create a new environment in </a:t>
            </a:r>
            <a:r>
              <a:rPr lang="en-GB" sz="1800" dirty="0">
                <a:latin typeface="Courier New" panose="02070309020205020404" pitchFamily="49" charset="0"/>
                <a:cs typeface="Courier New" panose="02070309020205020404" pitchFamily="49" charset="0"/>
              </a:rPr>
              <a:t>Exercises/</a:t>
            </a:r>
            <a:r>
              <a:rPr lang="en-GB" sz="1800" dirty="0" err="1">
                <a:latin typeface="Courier New" panose="02070309020205020404" pitchFamily="49" charset="0"/>
                <a:cs typeface="Courier New" panose="02070309020205020404" pitchFamily="49" charset="0"/>
              </a:rPr>
              <a:t>Example_environment</a:t>
            </a:r>
            <a:r>
              <a:rPr lang="en-GB" sz="1800" dirty="0">
                <a:latin typeface="Courier New" panose="02070309020205020404" pitchFamily="49" charset="0"/>
                <a:cs typeface="Courier New" panose="02070309020205020404" pitchFamily="49" charset="0"/>
              </a:rPr>
              <a:t> </a:t>
            </a:r>
            <a:r>
              <a:rPr lang="en-GB" sz="1800" dirty="0">
                <a:latin typeface="Arial" panose="020B0604020202020204" pitchFamily="34" charset="0"/>
                <a:cs typeface="Arial" panose="020B0604020202020204" pitchFamily="34" charset="0"/>
              </a:rPr>
              <a:t>of the course materials</a:t>
            </a:r>
          </a:p>
          <a:p>
            <a:pPr lvl="1">
              <a:lnSpc>
                <a:spcPct val="107000"/>
              </a:lnSpc>
            </a:pPr>
            <a:r>
              <a:rPr lang="en-GB" sz="1800" dirty="0">
                <a:latin typeface="Arial" panose="020B0604020202020204" pitchFamily="34" charset="0"/>
                <a:cs typeface="Arial" panose="020B0604020202020204" pitchFamily="34" charset="0"/>
              </a:rPr>
              <a:t>Activate the new environment</a:t>
            </a:r>
          </a:p>
          <a:p>
            <a:pPr lvl="1">
              <a:lnSpc>
                <a:spcPct val="107000"/>
              </a:lnSpc>
            </a:pPr>
            <a:r>
              <a:rPr lang="en-GB" sz="1800" dirty="0">
                <a:latin typeface="Arial" panose="020B0604020202020204" pitchFamily="34" charset="0"/>
                <a:cs typeface="Arial" panose="020B0604020202020204" pitchFamily="34" charset="0"/>
              </a:rPr>
              <a:t>Deactivate it</a:t>
            </a: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6204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Definitions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Script: A Python file designed to be run directly</a:t>
            </a:r>
          </a:p>
          <a:p>
            <a:pPr>
              <a:lnSpc>
                <a:spcPct val="107000"/>
              </a:lnSpc>
            </a:pPr>
            <a:r>
              <a:rPr lang="en-GB" sz="2600" dirty="0">
                <a:latin typeface="Arial" panose="020B0604020202020204" pitchFamily="34" charset="0"/>
                <a:cs typeface="Arial" panose="020B0604020202020204" pitchFamily="34" charset="0"/>
              </a:rPr>
              <a:t>Module: A Python file containing definitions (e.g. classes, functions) designed to be imported into other modules or scripts but </a:t>
            </a:r>
            <a:r>
              <a:rPr lang="en-GB" sz="2600" b="1" dirty="0">
                <a:latin typeface="Arial" panose="020B0604020202020204" pitchFamily="34" charset="0"/>
                <a:cs typeface="Arial" panose="020B0604020202020204" pitchFamily="34" charset="0"/>
              </a:rPr>
              <a:t>not</a:t>
            </a:r>
            <a:r>
              <a:rPr lang="en-GB" sz="2600" dirty="0">
                <a:latin typeface="Arial" panose="020B0604020202020204" pitchFamily="34" charset="0"/>
                <a:cs typeface="Arial" panose="020B0604020202020204" pitchFamily="34" charset="0"/>
              </a:rPr>
              <a:t> run directly</a:t>
            </a:r>
          </a:p>
          <a:p>
            <a:pPr lvl="1">
              <a:lnSpc>
                <a:spcPct val="107000"/>
              </a:lnSpc>
            </a:pPr>
            <a:r>
              <a:rPr lang="en-GB" sz="2200" dirty="0">
                <a:latin typeface="Arial" panose="020B0604020202020204" pitchFamily="34" charset="0"/>
                <a:cs typeface="Arial" panose="020B0604020202020204" pitchFamily="34" charset="0"/>
              </a:rPr>
              <a:t>Can be accessed with the </a:t>
            </a:r>
            <a:r>
              <a:rPr lang="en-GB" sz="2200" dirty="0">
                <a:latin typeface="Courier New" panose="02070309020205020404" pitchFamily="49" charset="0"/>
                <a:cs typeface="Courier New" panose="02070309020205020404" pitchFamily="49" charset="0"/>
              </a:rPr>
              <a:t>import</a:t>
            </a:r>
            <a:r>
              <a:rPr lang="en-GB" sz="2200" dirty="0">
                <a:latin typeface="Arial" panose="020B0604020202020204" pitchFamily="34" charset="0"/>
                <a:cs typeface="Arial" panose="020B0604020202020204" pitchFamily="34" charset="0"/>
              </a:rPr>
              <a:t> statement</a:t>
            </a:r>
          </a:p>
          <a:p>
            <a:pPr>
              <a:lnSpc>
                <a:spcPct val="107000"/>
              </a:lnSpc>
            </a:pPr>
            <a:r>
              <a:rPr lang="en-GB" sz="2600" dirty="0">
                <a:latin typeface="Arial" panose="020B0604020202020204" pitchFamily="34" charset="0"/>
                <a:cs typeface="Arial" panose="020B0604020202020204" pitchFamily="34" charset="0"/>
              </a:rPr>
              <a:t>Package: A collection of modules</a:t>
            </a:r>
          </a:p>
          <a:p>
            <a:pPr lvl="1">
              <a:lnSpc>
                <a:spcPct val="107000"/>
              </a:lnSpc>
            </a:pPr>
            <a:r>
              <a:rPr lang="en-GB" sz="2200" dirty="0">
                <a:latin typeface="Arial" panose="020B0604020202020204" pitchFamily="34" charset="0"/>
                <a:cs typeface="Arial" panose="020B0604020202020204" pitchFamily="34" charset="0"/>
              </a:rPr>
              <a:t>May contain nested directories and many files</a:t>
            </a:r>
          </a:p>
          <a:p>
            <a:pPr lvl="1">
              <a:lnSpc>
                <a:spcPct val="107000"/>
              </a:lnSpc>
            </a:pPr>
            <a:r>
              <a:rPr lang="en-GB" sz="2200" dirty="0">
                <a:latin typeface="Arial" panose="020B0604020202020204" pitchFamily="34" charset="0"/>
                <a:cs typeface="Arial" panose="020B0604020202020204" pitchFamily="34" charset="0"/>
              </a:rPr>
              <a:t>Often contains an </a:t>
            </a:r>
            <a:r>
              <a:rPr lang="en-GB" sz="2200" dirty="0">
                <a:latin typeface="Courier New" panose="02070309020205020404" pitchFamily="49" charset="0"/>
                <a:cs typeface="Courier New" panose="02070309020205020404" pitchFamily="49" charset="0"/>
              </a:rPr>
              <a:t>__init__.py </a:t>
            </a:r>
            <a:r>
              <a:rPr lang="en-GB" sz="2200" dirty="0">
                <a:latin typeface="Arial" panose="020B0604020202020204" pitchFamily="34" charset="0"/>
                <a:cs typeface="Arial" panose="020B0604020202020204" pitchFamily="34" charset="0"/>
              </a:rPr>
              <a:t>file to tell Python it’s a package</a:t>
            </a:r>
          </a:p>
          <a:p>
            <a:pPr>
              <a:lnSpc>
                <a:spcPct val="107000"/>
              </a:lnSpc>
            </a:pPr>
            <a:r>
              <a:rPr lang="en-GB" sz="2600" dirty="0">
                <a:latin typeface="Arial" panose="020B0604020202020204" pitchFamily="34" charset="0"/>
                <a:cs typeface="Arial" panose="020B0604020202020204" pitchFamily="34" charset="0"/>
              </a:rPr>
              <a:t>Library: A (sometimes large) collection of code</a:t>
            </a:r>
          </a:p>
          <a:p>
            <a:pPr lvl="1">
              <a:lnSpc>
                <a:spcPct val="107000"/>
              </a:lnSpc>
            </a:pPr>
            <a:r>
              <a:rPr lang="en-GB" sz="2200" dirty="0">
                <a:latin typeface="Arial" panose="020B0604020202020204" pitchFamily="34" charset="0"/>
                <a:cs typeface="Arial" panose="020B0604020202020204" pitchFamily="34" charset="0"/>
              </a:rPr>
              <a:t>e.g. matplotlib</a:t>
            </a:r>
          </a:p>
          <a:p>
            <a:pPr lvl="1">
              <a:lnSpc>
                <a:spcPct val="107000"/>
              </a:lnSpc>
            </a:pPr>
            <a:r>
              <a:rPr lang="en-GB" sz="2200" dirty="0">
                <a:latin typeface="Arial" panose="020B0604020202020204" pitchFamily="34" charset="0"/>
                <a:cs typeface="Arial" panose="020B0604020202020204" pitchFamily="34" charset="0"/>
              </a:rPr>
              <a:t>Python standard library (contains modules like </a:t>
            </a:r>
            <a:r>
              <a:rPr lang="en-GB" sz="2200" dirty="0">
                <a:latin typeface="Courier New" panose="02070309020205020404" pitchFamily="49" charset="0"/>
                <a:cs typeface="Courier New" panose="02070309020205020404" pitchFamily="49" charset="0"/>
              </a:rPr>
              <a:t>math</a:t>
            </a:r>
            <a:r>
              <a:rPr lang="en-GB" sz="2200" dirty="0">
                <a:latin typeface="Arial" panose="020B0604020202020204" pitchFamily="34" charset="0"/>
                <a:cs typeface="Arial" panose="020B0604020202020204" pitchFamily="34" charset="0"/>
              </a:rPr>
              <a:t>) comes with a Python installation</a:t>
            </a:r>
          </a:p>
          <a:p>
            <a:pPr>
              <a:lnSpc>
                <a:spcPct val="107000"/>
              </a:lnSpc>
            </a:pPr>
            <a:endParaRPr lang="en-GB" sz="1800" dirty="0">
              <a:latin typeface="Arial" panose="020B0604020202020204" pitchFamily="34" charset="0"/>
              <a:cs typeface="Arial" panose="020B0604020202020204" pitchFamily="34" charset="0"/>
            </a:endParaRP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0398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Package Managers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 program used to install packages and libraries</a:t>
            </a:r>
          </a:p>
          <a:p>
            <a:pPr>
              <a:lnSpc>
                <a:spcPct val="107000"/>
              </a:lnSpc>
            </a:pPr>
            <a:r>
              <a:rPr lang="en-GB" sz="2600" dirty="0">
                <a:latin typeface="Arial" panose="020B0604020202020204" pitchFamily="34" charset="0"/>
                <a:cs typeface="Arial" panose="020B0604020202020204" pitchFamily="34" charset="0"/>
              </a:rPr>
              <a:t>Installs them in the current Python environment</a:t>
            </a:r>
          </a:p>
          <a:p>
            <a:pPr>
              <a:lnSpc>
                <a:spcPct val="107000"/>
              </a:lnSpc>
            </a:pPr>
            <a:r>
              <a:rPr lang="en-GB" sz="2600" dirty="0">
                <a:latin typeface="Arial" panose="020B0604020202020204" pitchFamily="34" charset="0"/>
                <a:cs typeface="Arial" panose="020B0604020202020204" pitchFamily="34" charset="0"/>
              </a:rPr>
              <a:t>Packages and libraries will be available to all programs run using that Python environment</a:t>
            </a:r>
          </a:p>
          <a:p>
            <a:pPr>
              <a:lnSpc>
                <a:spcPct val="107000"/>
              </a:lnSpc>
            </a:pPr>
            <a:r>
              <a:rPr lang="en-GB" sz="2600" dirty="0">
                <a:latin typeface="Arial" panose="020B0604020202020204" pitchFamily="34" charset="0"/>
                <a:cs typeface="Arial" panose="020B0604020202020204" pitchFamily="34" charset="0"/>
              </a:rPr>
              <a:t>Can access packages registered in a package index</a:t>
            </a:r>
          </a:p>
          <a:p>
            <a:pPr>
              <a:lnSpc>
                <a:spcPct val="107000"/>
              </a:lnSpc>
            </a:pPr>
            <a:r>
              <a:rPr lang="en-GB" sz="2600" dirty="0">
                <a:latin typeface="Arial" panose="020B0604020202020204" pitchFamily="34" charset="0"/>
                <a:cs typeface="Arial" panose="020B0604020202020204" pitchFamily="34" charset="0"/>
              </a:rPr>
              <a:t>The most and convenient way to manage packages</a:t>
            </a:r>
          </a:p>
        </p:txBody>
      </p:sp>
    </p:spTree>
    <p:extLst>
      <p:ext uri="{BB962C8B-B14F-4D97-AF65-F5344CB8AC3E}">
        <p14:creationId xmlns:p14="http://schemas.microsoft.com/office/powerpoint/2010/main" val="3560300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Pip</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Arial" panose="020B0604020202020204" pitchFamily="34" charset="0"/>
                <a:cs typeface="Arial" panose="020B0604020202020204" pitchFamily="34" charset="0"/>
              </a:rPr>
              <a:t>Package manager available in stand-alone Python installations and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Python Package Index (</a:t>
            </a:r>
            <a:r>
              <a:rPr lang="en-GB" sz="2600" dirty="0" err="1">
                <a:latin typeface="Arial" panose="020B0604020202020204" pitchFamily="34" charset="0"/>
                <a:cs typeface="Arial" panose="020B0604020202020204" pitchFamily="34" charset="0"/>
                <a:hlinkClick r:id="rId3"/>
              </a:rPr>
              <a:t>PyPI</a:t>
            </a:r>
            <a:r>
              <a:rPr lang="en-GB" sz="2600" dirty="0">
                <a:latin typeface="Arial" panose="020B0604020202020204" pitchFamily="34" charset="0"/>
                <a:cs typeface="Arial" panose="020B0604020202020204" pitchFamily="34" charset="0"/>
                <a:hlinkClick r:id="rId3"/>
              </a:rPr>
              <a:t>)</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a:latin typeface="Courier New" panose="02070309020205020404" pitchFamily="49" charset="0"/>
                <a:cs typeface="Courier New" panose="02070309020205020404" pitchFamily="49" charset="0"/>
              </a:rPr>
              <a:t>pip3</a:t>
            </a:r>
            <a:r>
              <a:rPr lang="en-GB" sz="2600" dirty="0">
                <a:latin typeface="Arial" panose="020B0604020202020204" pitchFamily="34" charset="0"/>
                <a:cs typeface="Arial" panose="020B0604020202020204" pitchFamily="34" charset="0"/>
              </a:rPr>
              <a:t> in terminal to see list of commands (the </a:t>
            </a:r>
            <a:r>
              <a:rPr lang="en-GB" sz="2600" dirty="0">
                <a:latin typeface="Courier New" panose="02070309020205020404" pitchFamily="49" charset="0"/>
                <a:cs typeface="Courier New" panose="02070309020205020404" pitchFamily="49" charset="0"/>
              </a:rPr>
              <a:t>pip</a:t>
            </a:r>
            <a:r>
              <a:rPr lang="en-GB" sz="2600" dirty="0">
                <a:latin typeface="Arial" panose="020B0604020202020204" pitchFamily="34" charset="0"/>
                <a:cs typeface="Arial" panose="020B0604020202020204" pitchFamily="34" charset="0"/>
              </a:rPr>
              <a:t> command may also work, but is technically a Python 2 version)</a:t>
            </a:r>
          </a:p>
          <a:p>
            <a:pPr>
              <a:lnSpc>
                <a:spcPct val="107000"/>
              </a:lnSpc>
            </a:pPr>
            <a:r>
              <a:rPr lang="en-GB" sz="2600" dirty="0">
                <a:latin typeface="Courier New" panose="02070309020205020404" pitchFamily="49" charset="0"/>
                <a:cs typeface="Courier New" panose="02070309020205020404" pitchFamily="49" charset="0"/>
              </a:rPr>
              <a:t>pip3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pip3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664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Conda</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Available in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Anaconda packages</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err="1">
                <a:latin typeface="Courier New" panose="02070309020205020404" pitchFamily="49" charset="0"/>
                <a:cs typeface="Courier New" panose="02070309020205020404" pitchFamily="49" charset="0"/>
              </a:rPr>
              <a:t>conda</a:t>
            </a:r>
            <a:r>
              <a:rPr lang="en-GB" sz="2600" dirty="0">
                <a:latin typeface="Arial" panose="020B0604020202020204" pitchFamily="34" charset="0"/>
                <a:cs typeface="Arial" panose="020B0604020202020204" pitchFamily="34" charset="0"/>
              </a:rPr>
              <a:t> in an Anaconda terminal to see list of commands</a:t>
            </a: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342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Arial" panose="020B0604020202020204" pitchFamily="34" charset="0"/>
                <a:cs typeface="Arial" panose="020B0604020202020204" pitchFamily="34" charset="0"/>
              </a:rPr>
              <a:t>Contains a list of required modules (dependencies) and the versions required for a project</a:t>
            </a:r>
          </a:p>
          <a:p>
            <a:pPr>
              <a:lnSpc>
                <a:spcPct val="107000"/>
              </a:lnSpc>
            </a:pPr>
            <a:r>
              <a:rPr lang="en-GB" sz="2600" dirty="0">
                <a:latin typeface="Arial" panose="020B0604020202020204" pitchFamily="34" charset="0"/>
                <a:cs typeface="Arial" panose="020B0604020202020204" pitchFamily="34" charset="0"/>
              </a:rPr>
              <a:t>Can be generated using </a:t>
            </a:r>
            <a:r>
              <a:rPr lang="en-GB" sz="2600" dirty="0">
                <a:latin typeface="Courier New" panose="02070309020205020404" pitchFamily="49" charset="0"/>
                <a:cs typeface="Courier New" panose="02070309020205020404" pitchFamily="49" charset="0"/>
              </a:rPr>
              <a:t>pip3 freeze &gt; requirements.txt </a:t>
            </a:r>
            <a:r>
              <a:rPr lang="en-GB" sz="2600" dirty="0">
                <a:latin typeface="Arial" panose="020B0604020202020204" pitchFamily="34" charset="0"/>
                <a:cs typeface="Arial" panose="020B0604020202020204" pitchFamily="34" charset="0"/>
              </a:rPr>
              <a:t>or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list -e &gt; requirements.txt</a:t>
            </a:r>
          </a:p>
          <a:p>
            <a:pPr lvl="1">
              <a:lnSpc>
                <a:spcPct val="107000"/>
              </a:lnSpc>
            </a:pPr>
            <a:r>
              <a:rPr lang="en-GB" sz="2200" dirty="0">
                <a:latin typeface="+mj-lt"/>
                <a:cs typeface="Courier New" panose="02070309020205020404" pitchFamily="49" charset="0"/>
              </a:rPr>
              <a:t>Pip and Anaconda may not produce compatible file formats</a:t>
            </a:r>
          </a:p>
          <a:p>
            <a:pPr lvl="1">
              <a:lnSpc>
                <a:spcPct val="107000"/>
              </a:lnSpc>
            </a:pPr>
            <a:r>
              <a:rPr lang="en-GB" sz="2200" dirty="0">
                <a:latin typeface="+mj-lt"/>
                <a:cs typeface="Courier New" panose="02070309020205020404" pitchFamily="49" charset="0"/>
              </a:rPr>
              <a:t>Contains list of currently installed packages</a:t>
            </a:r>
          </a:p>
          <a:p>
            <a:pPr lvl="1">
              <a:lnSpc>
                <a:spcPct val="107000"/>
              </a:lnSpc>
            </a:pPr>
            <a:r>
              <a:rPr lang="en-GB" sz="2200" dirty="0">
                <a:latin typeface="+mj-lt"/>
                <a:cs typeface="Courier New" panose="02070309020205020404" pitchFamily="49" charset="0"/>
              </a:rPr>
              <a:t>Can choose any file name</a:t>
            </a:r>
          </a:p>
          <a:p>
            <a:pPr lvl="1">
              <a:lnSpc>
                <a:spcPct val="107000"/>
              </a:lnSpc>
            </a:pPr>
            <a:r>
              <a:rPr lang="en-GB" sz="2200" dirty="0">
                <a:latin typeface="+mj-lt"/>
                <a:cs typeface="Courier New" panose="02070309020205020404" pitchFamily="49" charset="0"/>
              </a:rPr>
              <a:t>Will be created in current directory</a:t>
            </a:r>
          </a:p>
          <a:p>
            <a:pPr>
              <a:lnSpc>
                <a:spcPct val="107000"/>
              </a:lnSpc>
            </a:pPr>
            <a:r>
              <a:rPr lang="en-GB" sz="2600" dirty="0">
                <a:latin typeface="+mj-lt"/>
                <a:cs typeface="Courier New" panose="02070309020205020404" pitchFamily="49" charset="0"/>
              </a:rPr>
              <a:t>Automatically generated version can contain a lot of packages as many environments will be created with a lot of packages pre-installed</a:t>
            </a:r>
          </a:p>
          <a:p>
            <a:pPr>
              <a:lnSpc>
                <a:spcPct val="107000"/>
              </a:lnSpc>
            </a:pPr>
            <a:r>
              <a:rPr lang="en-GB" sz="2600" dirty="0">
                <a:latin typeface="+mj-lt"/>
                <a:cs typeface="Courier New" panose="02070309020205020404" pitchFamily="49" charset="0"/>
              </a:rPr>
              <a:t>Can manually create a requirements file</a:t>
            </a:r>
          </a:p>
        </p:txBody>
      </p:sp>
    </p:spTree>
    <p:extLst>
      <p:ext uri="{BB962C8B-B14F-4D97-AF65-F5344CB8AC3E}">
        <p14:creationId xmlns:p14="http://schemas.microsoft.com/office/powerpoint/2010/main" val="495827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Can create a new Anaconda environment named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using the command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create -n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--file requirements.txt</a:t>
            </a:r>
          </a:p>
          <a:p>
            <a:pPr>
              <a:lnSpc>
                <a:spcPct val="107000"/>
              </a:lnSpc>
            </a:pPr>
            <a:r>
              <a:rPr lang="en-GB" sz="2600" dirty="0">
                <a:latin typeface="+mj-lt"/>
                <a:cs typeface="Courier New" panose="02070309020205020404" pitchFamily="49" charset="0"/>
              </a:rPr>
              <a:t>Can install specified packages using pip in the current environment using </a:t>
            </a:r>
            <a:r>
              <a:rPr lang="en-GB" sz="2600" dirty="0">
                <a:latin typeface="Courier New" panose="02070309020205020404" pitchFamily="49" charset="0"/>
                <a:cs typeface="Courier New" panose="02070309020205020404" pitchFamily="49" charset="0"/>
              </a:rPr>
              <a:t>pip3 install – r requirements.txt</a:t>
            </a:r>
          </a:p>
        </p:txBody>
      </p:sp>
    </p:spTree>
    <p:extLst>
      <p:ext uri="{BB962C8B-B14F-4D97-AF65-F5344CB8AC3E}">
        <p14:creationId xmlns:p14="http://schemas.microsoft.com/office/powerpoint/2010/main" val="1837248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77500" lnSpcReduction="20000"/>
          </a:bodyPr>
          <a:lstStyle/>
          <a:p>
            <a:pPr>
              <a:lnSpc>
                <a:spcPct val="107000"/>
              </a:lnSpc>
            </a:pPr>
            <a:r>
              <a:rPr lang="en-GB" sz="2600" dirty="0">
                <a:latin typeface="+mj-lt"/>
                <a:cs typeface="Courier New" panose="02070309020205020404" pitchFamily="49" charset="0"/>
              </a:rPr>
              <a:t>Anaconda</a:t>
            </a:r>
          </a:p>
          <a:p>
            <a:pPr lvl="1">
              <a:lnSpc>
                <a:spcPct val="107000"/>
              </a:lnSpc>
            </a:pPr>
            <a:r>
              <a:rPr lang="en-GB" sz="2200" dirty="0">
                <a:latin typeface="+mj-lt"/>
                <a:cs typeface="Courier New" panose="02070309020205020404" pitchFamily="49" charset="0"/>
              </a:rPr>
              <a:t>In a current environment install the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package</a:t>
            </a:r>
          </a:p>
          <a:p>
            <a:pPr lvl="1">
              <a:lnSpc>
                <a:spcPct val="107000"/>
              </a:lnSpc>
            </a:pPr>
            <a:r>
              <a:rPr lang="en-GB" sz="2200" dirty="0">
                <a:latin typeface="+mj-lt"/>
                <a:cs typeface="Courier New" panose="02070309020205020404" pitchFamily="49" charset="0"/>
              </a:rPr>
              <a:t>Generate a requirements file named </a:t>
            </a:r>
            <a:r>
              <a:rPr lang="en-GB" sz="2200" dirty="0">
                <a:latin typeface="Courier New" panose="02070309020205020404" pitchFamily="49" charset="0"/>
                <a:cs typeface="Courier New" panose="02070309020205020404" pitchFamily="49" charset="0"/>
              </a:rPr>
              <a:t>requirements_anaconda.txt </a:t>
            </a:r>
            <a:r>
              <a:rPr lang="en-GB" sz="2200" dirty="0">
                <a:latin typeface="+mj-lt"/>
                <a:cs typeface="Courier New" panose="02070309020205020404" pitchFamily="49" charset="0"/>
              </a:rPr>
              <a:t>in the </a:t>
            </a:r>
            <a:r>
              <a:rPr lang="en-GB" sz="2200" dirty="0">
                <a:latin typeface="Courier New" panose="02070309020205020404" pitchFamily="49" charset="0"/>
                <a:cs typeface="Courier New" panose="02070309020205020404" pitchFamily="49" charset="0"/>
              </a:rPr>
              <a:t>Exercises/Requirements </a:t>
            </a:r>
            <a:r>
              <a:rPr lang="en-GB" sz="2200" dirty="0">
                <a:latin typeface="+mj-lt"/>
                <a:cs typeface="Courier New" panose="02070309020205020404" pitchFamily="49" charset="0"/>
              </a:rPr>
              <a:t>directory</a:t>
            </a:r>
          </a:p>
          <a:p>
            <a:pPr lvl="1">
              <a:lnSpc>
                <a:spcPct val="107000"/>
              </a:lnSpc>
            </a:pPr>
            <a:r>
              <a:rPr lang="en-GB" sz="2200" dirty="0">
                <a:latin typeface="+mj-lt"/>
                <a:cs typeface="Courier New" panose="02070309020205020404" pitchFamily="49" charset="0"/>
              </a:rPr>
              <a:t>Create a new environment using this requirements file Check the new environment has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installed</a:t>
            </a:r>
          </a:p>
          <a:p>
            <a:pPr>
              <a:lnSpc>
                <a:spcPct val="107000"/>
              </a:lnSpc>
            </a:pPr>
            <a:r>
              <a:rPr lang="en-GB" sz="2600" dirty="0">
                <a:latin typeface="+mj-lt"/>
                <a:cs typeface="Courier New" panose="02070309020205020404" pitchFamily="49" charset="0"/>
              </a:rPr>
              <a:t>Pip</a:t>
            </a:r>
          </a:p>
          <a:p>
            <a:pPr lvl="1">
              <a:lnSpc>
                <a:spcPct val="107000"/>
              </a:lnSpc>
            </a:pPr>
            <a:r>
              <a:rPr lang="en-GB" sz="2200" dirty="0">
                <a:latin typeface="+mj-lt"/>
                <a:cs typeface="Courier New" panose="02070309020205020404" pitchFamily="49" charset="0"/>
              </a:rPr>
              <a:t>In a current environment install the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package</a:t>
            </a:r>
          </a:p>
          <a:p>
            <a:pPr lvl="1">
              <a:lnSpc>
                <a:spcPct val="107000"/>
              </a:lnSpc>
            </a:pPr>
            <a:r>
              <a:rPr lang="en-GB" sz="2200" dirty="0">
                <a:latin typeface="+mj-lt"/>
                <a:cs typeface="Courier New" panose="02070309020205020404" pitchFamily="49" charset="0"/>
              </a:rPr>
              <a:t>Generate a requirements file named </a:t>
            </a:r>
            <a:r>
              <a:rPr lang="en-GB" sz="2200" dirty="0">
                <a:latin typeface="Courier New" panose="02070309020205020404" pitchFamily="49" charset="0"/>
                <a:cs typeface="Courier New" panose="02070309020205020404" pitchFamily="49" charset="0"/>
              </a:rPr>
              <a:t>requirements_pip.txt </a:t>
            </a:r>
            <a:r>
              <a:rPr lang="en-GB" sz="2200" dirty="0">
                <a:latin typeface="+mj-lt"/>
                <a:cs typeface="Courier New" panose="02070309020205020404" pitchFamily="49" charset="0"/>
              </a:rPr>
              <a:t>in the </a:t>
            </a:r>
            <a:r>
              <a:rPr lang="en-GB" sz="2200" dirty="0">
                <a:latin typeface="Courier New" panose="02070309020205020404" pitchFamily="49" charset="0"/>
                <a:cs typeface="Courier New" panose="02070309020205020404" pitchFamily="49" charset="0"/>
              </a:rPr>
              <a:t>Exercises/Requirements </a:t>
            </a:r>
            <a:r>
              <a:rPr lang="en-GB" sz="2200" dirty="0">
                <a:latin typeface="+mj-lt"/>
                <a:cs typeface="Courier New" panose="02070309020205020404" pitchFamily="49" charset="0"/>
              </a:rPr>
              <a:t>directory</a:t>
            </a:r>
          </a:p>
          <a:p>
            <a:pPr lvl="1">
              <a:lnSpc>
                <a:spcPct val="107000"/>
              </a:lnSpc>
            </a:pPr>
            <a:r>
              <a:rPr lang="en-GB" sz="2200" dirty="0">
                <a:latin typeface="+mj-lt"/>
                <a:cs typeface="Courier New" panose="02070309020205020404" pitchFamily="49" charset="0"/>
              </a:rPr>
              <a:t>Activate the virtual environment you created in the previous exercise</a:t>
            </a:r>
          </a:p>
          <a:p>
            <a:pPr lvl="1">
              <a:lnSpc>
                <a:spcPct val="107000"/>
              </a:lnSpc>
            </a:pPr>
            <a:r>
              <a:rPr lang="en-GB" sz="2200" dirty="0">
                <a:latin typeface="+mj-lt"/>
                <a:cs typeface="Courier New" panose="02070309020205020404" pitchFamily="49" charset="0"/>
              </a:rPr>
              <a:t>In the terminal write </a:t>
            </a:r>
            <a:r>
              <a:rPr lang="en-GB" sz="2200" dirty="0">
                <a:latin typeface="Courier New" panose="02070309020205020404" pitchFamily="49" charset="0"/>
                <a:cs typeface="Courier New" panose="02070309020205020404" pitchFamily="49" charset="0"/>
              </a:rPr>
              <a:t>python</a:t>
            </a:r>
            <a:r>
              <a:rPr lang="en-GB" sz="2200" dirty="0">
                <a:latin typeface="+mj-lt"/>
                <a:cs typeface="Courier New" panose="02070309020205020404" pitchFamily="49" charset="0"/>
              </a:rPr>
              <a:t> then </a:t>
            </a:r>
            <a:r>
              <a:rPr lang="en-GB" sz="2200" dirty="0">
                <a:latin typeface="Courier New" panose="02070309020205020404" pitchFamily="49" charset="0"/>
                <a:cs typeface="Courier New" panose="02070309020205020404" pitchFamily="49" charset="0"/>
              </a:rPr>
              <a:t>import </a:t>
            </a:r>
            <a:r>
              <a:rPr lang="en-GB" sz="2200" dirty="0" err="1">
                <a:latin typeface="Courier New" panose="02070309020205020404" pitchFamily="49" charset="0"/>
                <a:cs typeface="Courier New" panose="02070309020205020404" pitchFamily="49" charset="0"/>
              </a:rPr>
              <a:t>numpy</a:t>
            </a:r>
            <a:r>
              <a:rPr lang="en-GB" sz="2200" dirty="0">
                <a:latin typeface="Courier New" panose="02070309020205020404" pitchFamily="49" charset="0"/>
                <a:cs typeface="Courier New" panose="02070309020205020404" pitchFamily="49" charset="0"/>
              </a:rPr>
              <a:t> </a:t>
            </a:r>
            <a:r>
              <a:rPr lang="en-GB" sz="2200" dirty="0">
                <a:latin typeface="+mj-lt"/>
                <a:cs typeface="Courier New" panose="02070309020205020404" pitchFamily="49" charset="0"/>
              </a:rPr>
              <a:t>to verify </a:t>
            </a:r>
            <a:r>
              <a:rPr lang="en-GB" sz="2200" dirty="0" err="1">
                <a:latin typeface="+mj-lt"/>
                <a:cs typeface="Courier New" panose="02070309020205020404" pitchFamily="49" charset="0"/>
              </a:rPr>
              <a:t>numpy</a:t>
            </a:r>
            <a:r>
              <a:rPr lang="en-GB" sz="2200" dirty="0">
                <a:latin typeface="+mj-lt"/>
                <a:cs typeface="Courier New" panose="02070309020205020404" pitchFamily="49" charset="0"/>
              </a:rPr>
              <a:t> is installed</a:t>
            </a:r>
          </a:p>
          <a:p>
            <a:pPr>
              <a:lnSpc>
                <a:spcPct val="107000"/>
              </a:lnSpc>
            </a:pPr>
            <a:r>
              <a:rPr lang="en-GB" sz="2600" dirty="0">
                <a:latin typeface="+mj-lt"/>
                <a:cs typeface="Courier New" panose="02070309020205020404" pitchFamily="49" charset="0"/>
              </a:rPr>
              <a:t>Compare </a:t>
            </a:r>
            <a:r>
              <a:rPr lang="en-GB" sz="2800" dirty="0">
                <a:latin typeface="Courier New" panose="02070309020205020404" pitchFamily="49" charset="0"/>
                <a:cs typeface="Courier New" panose="02070309020205020404" pitchFamily="49" charset="0"/>
              </a:rPr>
              <a:t>requirements_anaconda.txt </a:t>
            </a:r>
            <a:r>
              <a:rPr lang="en-GB" sz="2800" dirty="0">
                <a:latin typeface="+mj-lt"/>
                <a:cs typeface="Courier New" panose="02070309020205020404" pitchFamily="49" charset="0"/>
              </a:rPr>
              <a:t>and</a:t>
            </a:r>
            <a:r>
              <a:rPr lang="en-GB" sz="2800" dirty="0">
                <a:latin typeface="Courier New" panose="02070309020205020404" pitchFamily="49" charset="0"/>
                <a:cs typeface="Courier New" panose="02070309020205020404" pitchFamily="49" charset="0"/>
              </a:rPr>
              <a:t> requirements_pip.txt</a:t>
            </a:r>
          </a:p>
          <a:p>
            <a:pPr lvl="1">
              <a:lnSpc>
                <a:spcPct val="107000"/>
              </a:lnSpc>
            </a:pPr>
            <a:r>
              <a:rPr lang="en-GB" sz="2200" dirty="0">
                <a:latin typeface="+mj-lt"/>
                <a:cs typeface="Courier New" panose="02070309020205020404" pitchFamily="49" charset="0"/>
              </a:rPr>
              <a:t>What differences can you see in their format?</a:t>
            </a:r>
          </a:p>
        </p:txBody>
      </p:sp>
    </p:spTree>
    <p:extLst>
      <p:ext uri="{BB962C8B-B14F-4D97-AF65-F5344CB8AC3E}">
        <p14:creationId xmlns:p14="http://schemas.microsoft.com/office/powerpoint/2010/main" val="1234567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Kernels</a:t>
            </a:r>
          </a:p>
        </p:txBody>
      </p:sp>
      <p:sp>
        <p:nvSpPr>
          <p:cNvPr id="3" name="Content Placeholder 2"/>
          <p:cNvSpPr>
            <a:spLocks noGrp="1"/>
          </p:cNvSpPr>
          <p:nvPr>
            <p:ph idx="1"/>
          </p:nvPr>
        </p:nvSpPr>
        <p:spPr>
          <a:xfrm>
            <a:off x="457200" y="1600200"/>
            <a:ext cx="8527001" cy="4800600"/>
          </a:xfrm>
        </p:spPr>
        <p:txBody>
          <a:bodyPr>
            <a:normAutofit/>
          </a:bodyPr>
          <a:lstStyle/>
          <a:p>
            <a:pPr>
              <a:lnSpc>
                <a:spcPct val="107000"/>
              </a:lnSpc>
            </a:pPr>
            <a:r>
              <a:rPr lang="en-GB" sz="2600" dirty="0">
                <a:latin typeface="+mj-lt"/>
                <a:cs typeface="Courier New" panose="02070309020205020404" pitchFamily="49" charset="0"/>
              </a:rPr>
              <a:t>An operating system process that runs Python code</a:t>
            </a:r>
          </a:p>
          <a:p>
            <a:pPr>
              <a:lnSpc>
                <a:spcPct val="107000"/>
              </a:lnSpc>
            </a:pPr>
            <a:r>
              <a:rPr lang="en-GB" sz="2600" dirty="0">
                <a:latin typeface="+mj-lt"/>
                <a:cs typeface="Courier New" panose="02070309020205020404" pitchFamily="49" charset="0"/>
              </a:rPr>
              <a:t>Separate to the front-end applications that you use to read/write code</a:t>
            </a:r>
          </a:p>
          <a:p>
            <a:pPr>
              <a:lnSpc>
                <a:spcPct val="107000"/>
              </a:lnSpc>
            </a:pPr>
            <a:r>
              <a:rPr lang="en-GB" sz="2600" dirty="0">
                <a:latin typeface="+mj-lt"/>
                <a:cs typeface="Courier New" panose="02070309020205020404" pitchFamily="49" charset="0"/>
              </a:rPr>
              <a:t>May run for a long time</a:t>
            </a:r>
          </a:p>
          <a:p>
            <a:pPr>
              <a:lnSpc>
                <a:spcPct val="107000"/>
              </a:lnSpc>
            </a:pPr>
            <a:r>
              <a:rPr lang="en-GB" sz="2600" dirty="0">
                <a:latin typeface="+mj-lt"/>
                <a:cs typeface="Courier New" panose="02070309020205020404" pitchFamily="49" charset="0"/>
              </a:rPr>
              <a:t>May be hosted locally or remotely</a:t>
            </a:r>
          </a:p>
          <a:p>
            <a:pPr>
              <a:lnSpc>
                <a:spcPct val="107000"/>
              </a:lnSpc>
            </a:pPr>
            <a:r>
              <a:rPr lang="en-GB" sz="2600" dirty="0">
                <a:latin typeface="+mj-lt"/>
                <a:cs typeface="Courier New" panose="02070309020205020404" pitchFamily="49" charset="0"/>
              </a:rPr>
              <a:t>Many applications can create a kernel</a:t>
            </a:r>
          </a:p>
        </p:txBody>
      </p:sp>
      <p:pic>
        <p:nvPicPr>
          <p:cNvPr id="1026" name="Picture 2">
            <a:extLst>
              <a:ext uri="{FF2B5EF4-FFF2-40B4-BE49-F238E27FC236}">
                <a16:creationId xmlns:a16="http://schemas.microsoft.com/office/drawing/2014/main" id="{20F918A7-2567-4941-AEE0-EEA130511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178" y="4536951"/>
            <a:ext cx="5323643" cy="226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436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39543" cy="1143000"/>
          </a:xfrm>
        </p:spPr>
        <p:txBody>
          <a:bodyPr/>
          <a:lstStyle/>
          <a:p>
            <a:r>
              <a:rPr lang="en-GB" sz="4000" dirty="0"/>
              <a:t>Python Commands in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Individual Python commands can be run directly in the command line, Anaconda terminal, etc</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a:t>
            </a:r>
            <a:r>
              <a:rPr lang="en-GB" sz="2600" dirty="0">
                <a:latin typeface="+mj-lt"/>
                <a:cs typeface="Courier New" panose="02070309020205020404" pitchFamily="49" charset="0"/>
              </a:rPr>
              <a:t>to create a kernel</a:t>
            </a:r>
          </a:p>
          <a:p>
            <a:pPr>
              <a:lnSpc>
                <a:spcPct val="107000"/>
              </a:lnSpc>
            </a:pPr>
            <a:r>
              <a:rPr lang="en-GB" sz="2600" dirty="0">
                <a:latin typeface="+mj-lt"/>
                <a:cs typeface="Courier New" panose="02070309020205020404" pitchFamily="49" charset="0"/>
              </a:rPr>
              <a:t>Type individual Python commands</a:t>
            </a:r>
          </a:p>
          <a:p>
            <a:pPr>
              <a:lnSpc>
                <a:spcPct val="107000"/>
              </a:lnSpc>
            </a:pPr>
            <a:r>
              <a:rPr lang="en-GB" sz="2600" dirty="0">
                <a:latin typeface="+mj-lt"/>
                <a:cs typeface="Courier New" panose="02070309020205020404" pitchFamily="49" charset="0"/>
              </a:rPr>
              <a:t>If using commands that require indentation (such as </a:t>
            </a:r>
            <a:r>
              <a:rPr lang="en-GB" sz="2600" dirty="0">
                <a:latin typeface="Courier New" panose="02070309020205020404" pitchFamily="49" charset="0"/>
                <a:cs typeface="Courier New" panose="02070309020205020404" pitchFamily="49" charset="0"/>
              </a:rPr>
              <a:t>for</a:t>
            </a:r>
            <a:r>
              <a:rPr lang="en-GB" sz="2600" dirty="0">
                <a:latin typeface="+mj-lt"/>
                <a:cs typeface="Courier New" panose="02070309020205020404" pitchFamily="49" charset="0"/>
              </a:rPr>
              <a:t> or </a:t>
            </a:r>
            <a:r>
              <a:rPr lang="en-GB" sz="2600" dirty="0">
                <a:latin typeface="Courier New" panose="02070309020205020404" pitchFamily="49" charset="0"/>
                <a:cs typeface="Courier New" panose="02070309020205020404" pitchFamily="49" charset="0"/>
              </a:rPr>
              <a:t>if</a:t>
            </a:r>
            <a:r>
              <a:rPr lang="en-GB" sz="2600" dirty="0">
                <a:latin typeface="+mj-lt"/>
                <a:cs typeface="Courier New" panose="02070309020205020404" pitchFamily="49" charset="0"/>
              </a:rPr>
              <a:t>) future commands will be taken as the indented block (indentation still required) until an empty line is entered</a:t>
            </a:r>
          </a:p>
          <a:p>
            <a:pPr>
              <a:lnSpc>
                <a:spcPct val="107000"/>
              </a:lnSpc>
            </a:pPr>
            <a:r>
              <a:rPr lang="en-GB" sz="2600" dirty="0">
                <a:latin typeface="+mj-lt"/>
                <a:cs typeface="Courier New" panose="02070309020205020404" pitchFamily="49" charset="0"/>
              </a:rPr>
              <a:t>Generally not a good option except for very short pieces of code</a:t>
            </a:r>
            <a:endParaRPr lang="en-GB" sz="2200" dirty="0">
              <a:latin typeface="+mj-lt"/>
              <a:cs typeface="Courier New" panose="02070309020205020404" pitchFamily="49" charset="0"/>
            </a:endParaRPr>
          </a:p>
        </p:txBody>
      </p:sp>
    </p:spTree>
    <p:extLst>
      <p:ext uri="{BB962C8B-B14F-4D97-AF65-F5344CB8AC3E}">
        <p14:creationId xmlns:p14="http://schemas.microsoft.com/office/powerpoint/2010/main" val="3359015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Jupyter Notebooks</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mj-lt"/>
                <a:cs typeface="Courier New" panose="02070309020205020404" pitchFamily="49" charset="0"/>
              </a:rPr>
              <a:t>File based around a JSON file format</a:t>
            </a:r>
          </a:p>
          <a:p>
            <a:pPr>
              <a:lnSpc>
                <a:spcPct val="107000"/>
              </a:lnSpc>
            </a:pPr>
            <a:r>
              <a:rPr lang="en-GB" sz="2600" dirty="0">
                <a:latin typeface="+mj-lt"/>
                <a:cs typeface="Courier New" panose="02070309020205020404" pitchFamily="49" charset="0"/>
              </a:rPr>
              <a:t>Has file extension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ipynb</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mj-lt"/>
                <a:cs typeface="Courier New" panose="02070309020205020404" pitchFamily="49" charset="0"/>
              </a:rPr>
              <a:t>Include sections representing Markdown code and Python code</a:t>
            </a:r>
          </a:p>
          <a:p>
            <a:pPr>
              <a:lnSpc>
                <a:spcPct val="107000"/>
              </a:lnSpc>
            </a:pPr>
            <a:r>
              <a:rPr lang="en-GB" sz="2600" dirty="0">
                <a:latin typeface="+mj-lt"/>
                <a:cs typeface="Courier New" panose="02070309020205020404" pitchFamily="49" charset="0"/>
              </a:rPr>
              <a:t>Normally presented in a browser window</a:t>
            </a:r>
          </a:p>
          <a:p>
            <a:pPr>
              <a:lnSpc>
                <a:spcPct val="107000"/>
              </a:lnSpc>
            </a:pPr>
            <a:r>
              <a:rPr lang="en-GB" sz="2600" dirty="0">
                <a:latin typeface="+mj-lt"/>
                <a:cs typeface="Courier New" panose="02070309020205020404" pitchFamily="49" charset="0"/>
              </a:rPr>
              <a:t>Creates a Python kernel</a:t>
            </a:r>
          </a:p>
          <a:p>
            <a:pPr>
              <a:lnSpc>
                <a:spcPct val="107000"/>
              </a:lnSpc>
            </a:pPr>
            <a:r>
              <a:rPr lang="en-GB" sz="2600" dirty="0">
                <a:latin typeface="+mj-lt"/>
                <a:cs typeface="Courier New" panose="02070309020205020404" pitchFamily="49" charset="0"/>
              </a:rPr>
              <a:t>Can be run in a variety of applications</a:t>
            </a:r>
          </a:p>
          <a:p>
            <a:pPr lvl="1">
              <a:lnSpc>
                <a:spcPct val="107000"/>
              </a:lnSpc>
            </a:pPr>
            <a:r>
              <a:rPr lang="en-GB" sz="2200" dirty="0">
                <a:latin typeface="+mj-lt"/>
                <a:cs typeface="Courier New" panose="02070309020205020404" pitchFamily="49" charset="0"/>
              </a:rPr>
              <a:t>Anaconda: run on local kernel</a:t>
            </a:r>
          </a:p>
          <a:p>
            <a:pPr lvl="1">
              <a:lnSpc>
                <a:spcPct val="107000"/>
              </a:lnSpc>
            </a:pPr>
            <a:r>
              <a:rPr lang="en-GB" sz="2200" dirty="0">
                <a:latin typeface="+mj-lt"/>
                <a:cs typeface="Courier New" panose="02070309020205020404" pitchFamily="49" charset="0"/>
              </a:rPr>
              <a:t>Colab: run on a kernel on Google’s servers</a:t>
            </a:r>
          </a:p>
          <a:p>
            <a:pPr>
              <a:lnSpc>
                <a:spcPct val="107000"/>
              </a:lnSpc>
            </a:pPr>
            <a:r>
              <a:rPr lang="en-GB" sz="2600" dirty="0">
                <a:latin typeface="+mj-lt"/>
                <a:cs typeface="Courier New" panose="02070309020205020404" pitchFamily="49" charset="0"/>
              </a:rPr>
              <a:t>Special commands</a:t>
            </a:r>
          </a:p>
          <a:p>
            <a:pPr lvl="1">
              <a:lnSpc>
                <a:spcPct val="107000"/>
              </a:lnSpc>
            </a:pPr>
            <a:r>
              <a:rPr lang="en-GB" sz="2200" dirty="0">
                <a:latin typeface="+mj-lt"/>
                <a:cs typeface="Courier New" panose="02070309020205020404" pitchFamily="49" charset="0"/>
              </a:rPr>
              <a:t>Can include console commands (begin with “!”)</a:t>
            </a:r>
          </a:p>
          <a:p>
            <a:pPr lvl="1">
              <a:lnSpc>
                <a:spcPct val="107000"/>
              </a:lnSpc>
            </a:pPr>
            <a:r>
              <a:rPr lang="en-GB" sz="2200" dirty="0">
                <a:latin typeface="+mj-lt"/>
                <a:cs typeface="Courier New" panose="02070309020205020404" pitchFamily="49" charset="0"/>
              </a:rPr>
              <a:t>Can include </a:t>
            </a:r>
            <a:r>
              <a:rPr lang="en-GB" sz="2200" dirty="0" err="1">
                <a:latin typeface="+mj-lt"/>
                <a:cs typeface="Courier New" panose="02070309020205020404" pitchFamily="49" charset="0"/>
              </a:rPr>
              <a:t>ipython</a:t>
            </a:r>
            <a:r>
              <a:rPr lang="en-GB" sz="2200" dirty="0">
                <a:latin typeface="+mj-lt"/>
                <a:cs typeface="Courier New" panose="02070309020205020404" pitchFamily="49" charset="0"/>
              </a:rPr>
              <a:t> magic commands (begin </a:t>
            </a:r>
            <a:r>
              <a:rPr lang="en-GB" sz="2200">
                <a:latin typeface="+mj-lt"/>
                <a:cs typeface="Courier New" panose="02070309020205020404" pitchFamily="49" charset="0"/>
              </a:rPr>
              <a:t>with “%”)</a:t>
            </a:r>
            <a:endParaRPr lang="en-GB" sz="22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Can import from</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files</a:t>
            </a:r>
          </a:p>
        </p:txBody>
      </p:sp>
      <p:sp>
        <p:nvSpPr>
          <p:cNvPr id="4" name="TextBox 3">
            <a:extLst>
              <a:ext uri="{FF2B5EF4-FFF2-40B4-BE49-F238E27FC236}">
                <a16:creationId xmlns:a16="http://schemas.microsoft.com/office/drawing/2014/main" id="{636F1A99-22F3-4265-80AE-948170601785}"/>
              </a:ext>
            </a:extLst>
          </p:cNvPr>
          <p:cNvSpPr txBox="1"/>
          <p:nvPr/>
        </p:nvSpPr>
        <p:spPr>
          <a:xfrm>
            <a:off x="5242716" y="6488668"/>
            <a:ext cx="3901284" cy="369332"/>
          </a:xfrm>
          <a:prstGeom prst="rect">
            <a:avLst/>
          </a:prstGeom>
          <a:noFill/>
        </p:spPr>
        <p:txBody>
          <a:bodyPr wrap="square" rtlCol="0">
            <a:spAutoFit/>
          </a:bodyPr>
          <a:lstStyle/>
          <a:p>
            <a:r>
              <a:rPr lang="en-GB" dirty="0">
                <a:solidFill>
                  <a:schemeClr val="accent1"/>
                </a:solidFill>
              </a:rPr>
              <a:t>Examples/Notebooks/</a:t>
            </a:r>
            <a:r>
              <a:rPr lang="en-GB" dirty="0" err="1">
                <a:solidFill>
                  <a:schemeClr val="accent1"/>
                </a:solidFill>
              </a:rPr>
              <a:t>Sample.ipynb</a:t>
            </a:r>
            <a:endParaRPr lang="en-GB" dirty="0">
              <a:solidFill>
                <a:schemeClr val="accent1"/>
              </a:solidFill>
            </a:endParaRPr>
          </a:p>
        </p:txBody>
      </p:sp>
    </p:spTree>
    <p:extLst>
      <p:ext uri="{BB962C8B-B14F-4D97-AF65-F5344CB8AC3E}">
        <p14:creationId xmlns:p14="http://schemas.microsoft.com/office/powerpoint/2010/main" val="113102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93971" cy="1143000"/>
          </a:xfrm>
        </p:spPr>
        <p:txBody>
          <a:bodyPr/>
          <a:lstStyle/>
          <a:p>
            <a:r>
              <a:rPr lang="en-GB" sz="4000" dirty="0"/>
              <a:t>Running Python within an IDE</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mj-lt"/>
                <a:cs typeface="Courier New" panose="02070309020205020404" pitchFamily="49" charset="0"/>
              </a:rPr>
              <a:t>IDEs are application designed to help write and run code</a:t>
            </a:r>
          </a:p>
          <a:p>
            <a:pPr lvl="1">
              <a:lnSpc>
                <a:spcPct val="107000"/>
              </a:lnSpc>
            </a:pPr>
            <a:r>
              <a:rPr lang="en-GB" sz="2200" dirty="0">
                <a:latin typeface="+mj-lt"/>
                <a:cs typeface="Courier New" panose="02070309020205020404" pitchFamily="49" charset="0"/>
              </a:rPr>
              <a:t>You may need to install an extension to interpret Python</a:t>
            </a:r>
          </a:p>
          <a:p>
            <a:pPr>
              <a:lnSpc>
                <a:spcPct val="107000"/>
              </a:lnSpc>
            </a:pPr>
            <a:r>
              <a:rPr lang="en-GB" sz="2600" dirty="0">
                <a:latin typeface="+mj-lt"/>
                <a:cs typeface="Courier New" panose="02070309020205020404" pitchFamily="49" charset="0"/>
              </a:rPr>
              <a:t>Many IDEs have GUI buttons to run the current file</a:t>
            </a:r>
          </a:p>
          <a:p>
            <a:pPr lvl="1">
              <a:lnSpc>
                <a:spcPct val="107000"/>
              </a:lnSpc>
            </a:pPr>
            <a:r>
              <a:rPr lang="en-GB" sz="2200" dirty="0">
                <a:latin typeface="+mj-lt"/>
                <a:cs typeface="Courier New" panose="02070309020205020404" pitchFamily="49" charset="0"/>
              </a:rPr>
              <a:t>Will create a Python kernel</a:t>
            </a:r>
          </a:p>
          <a:p>
            <a:pPr>
              <a:lnSpc>
                <a:spcPct val="107000"/>
              </a:lnSpc>
            </a:pPr>
            <a:r>
              <a:rPr lang="en-GB" sz="2600" dirty="0">
                <a:latin typeface="+mj-lt"/>
                <a:cs typeface="Courier New" panose="02070309020205020404" pitchFamily="49" charset="0"/>
              </a:rPr>
              <a:t>Debugging</a:t>
            </a:r>
          </a:p>
          <a:p>
            <a:pPr lvl="1">
              <a:lnSpc>
                <a:spcPct val="107000"/>
              </a:lnSpc>
            </a:pPr>
            <a:r>
              <a:rPr lang="en-GB" sz="2200" dirty="0">
                <a:latin typeface="+mj-lt"/>
                <a:cs typeface="Courier New" panose="02070309020205020404" pitchFamily="49" charset="0"/>
              </a:rPr>
              <a:t>Many IDEs allow debugging</a:t>
            </a:r>
          </a:p>
          <a:p>
            <a:pPr lvl="1">
              <a:lnSpc>
                <a:spcPct val="107000"/>
              </a:lnSpc>
            </a:pPr>
            <a:r>
              <a:rPr lang="en-GB" sz="2200" dirty="0">
                <a:latin typeface="+mj-lt"/>
                <a:cs typeface="Courier New" panose="02070309020205020404" pitchFamily="49" charset="0"/>
              </a:rPr>
              <a:t>Runs the code but pauses at breakpoints</a:t>
            </a:r>
          </a:p>
          <a:p>
            <a:pPr lvl="1">
              <a:lnSpc>
                <a:spcPct val="107000"/>
              </a:lnSpc>
            </a:pPr>
            <a:r>
              <a:rPr lang="en-GB" sz="2200" dirty="0">
                <a:latin typeface="+mj-lt"/>
                <a:cs typeface="Courier New" panose="02070309020205020404" pitchFamily="49" charset="0"/>
              </a:rPr>
              <a:t>Can display values of variables</a:t>
            </a:r>
          </a:p>
          <a:p>
            <a:pPr lvl="1">
              <a:lnSpc>
                <a:spcPct val="107000"/>
              </a:lnSpc>
            </a:pPr>
            <a:r>
              <a:rPr lang="en-GB" sz="2200" dirty="0">
                <a:latin typeface="+mj-lt"/>
                <a:cs typeface="Courier New" panose="02070309020205020404" pitchFamily="49" charset="0"/>
              </a:rPr>
              <a:t>Useful for checking values without using lots of print statements and for seeing what path the interpreter takes through a code</a:t>
            </a:r>
          </a:p>
        </p:txBody>
      </p:sp>
      <p:sp>
        <p:nvSpPr>
          <p:cNvPr id="4" name="TextBox 3">
            <a:extLst>
              <a:ext uri="{FF2B5EF4-FFF2-40B4-BE49-F238E27FC236}">
                <a16:creationId xmlns:a16="http://schemas.microsoft.com/office/drawing/2014/main" id="{8EFB8566-05DF-421B-A42C-32F035E724B2}"/>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1025280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79931" cy="1143000"/>
          </a:xfrm>
        </p:spPr>
        <p:txBody>
          <a:bodyPr/>
          <a:lstStyle/>
          <a:p>
            <a:r>
              <a:rPr lang="en-GB" sz="4000" dirty="0"/>
              <a:t>Running Python Files From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Python files can be run from the command line</a:t>
            </a:r>
          </a:p>
          <a:p>
            <a:pPr lvl="1">
              <a:lnSpc>
                <a:spcPct val="107000"/>
              </a:lnSpc>
            </a:pPr>
            <a:r>
              <a:rPr lang="en-GB" sz="2200" dirty="0">
                <a:latin typeface="+mj-lt"/>
                <a:cs typeface="Courier New" panose="02070309020205020404" pitchFamily="49" charset="0"/>
              </a:rPr>
              <a:t>Linux/Mac terminal</a:t>
            </a:r>
          </a:p>
          <a:p>
            <a:pPr lvl="1">
              <a:lnSpc>
                <a:spcPct val="107000"/>
              </a:lnSpc>
            </a:pPr>
            <a:r>
              <a:rPr lang="en-GB" sz="2200" dirty="0">
                <a:latin typeface="+mj-lt"/>
                <a:cs typeface="Courier New" panose="02070309020205020404" pitchFamily="49" charset="0"/>
              </a:rPr>
              <a:t>Windows PowerShell/command prompt</a:t>
            </a:r>
          </a:p>
          <a:p>
            <a:pPr lvl="1">
              <a:lnSpc>
                <a:spcPct val="107000"/>
              </a:lnSpc>
            </a:pPr>
            <a:r>
              <a:rPr lang="en-GB" sz="2200" dirty="0">
                <a:latin typeface="+mj-lt"/>
                <a:cs typeface="Courier New" panose="02070309020205020404" pitchFamily="49" charset="0"/>
              </a:rPr>
              <a:t>Anaconda Terminal</a:t>
            </a:r>
          </a:p>
          <a:p>
            <a:pPr lvl="1">
              <a:lnSpc>
                <a:spcPct val="107000"/>
              </a:lnSpc>
            </a:pPr>
            <a:r>
              <a:rPr lang="en-GB" sz="2200" dirty="0">
                <a:latin typeface="+mj-lt"/>
                <a:cs typeface="Courier New" panose="02070309020205020404" pitchFamily="49" charset="0"/>
              </a:rPr>
              <a:t>Terminal in IDE can use these programs</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file_1.py </a:t>
            </a:r>
            <a:r>
              <a:rPr lang="en-GB" sz="2600" dirty="0">
                <a:latin typeface="+mj-lt"/>
                <a:cs typeface="Courier New" panose="02070309020205020404" pitchFamily="49" charset="0"/>
              </a:rPr>
              <a:t>to run the file </a:t>
            </a:r>
            <a:r>
              <a:rPr lang="en-GB" sz="2600" dirty="0">
                <a:latin typeface="Courier New" panose="02070309020205020404" pitchFamily="49" charset="0"/>
                <a:cs typeface="Courier New" panose="02070309020205020404" pitchFamily="49" charset="0"/>
              </a:rPr>
              <a:t>file_1.py</a:t>
            </a:r>
          </a:p>
        </p:txBody>
      </p:sp>
      <p:sp>
        <p:nvSpPr>
          <p:cNvPr id="5" name="TextBox 4">
            <a:extLst>
              <a:ext uri="{FF2B5EF4-FFF2-40B4-BE49-F238E27FC236}">
                <a16:creationId xmlns:a16="http://schemas.microsoft.com/office/drawing/2014/main" id="{251AFFD1-D0ED-410B-84E0-4098C9DB3497}"/>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4021047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__name__</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When Python runs a file it will set the variable </a:t>
            </a:r>
            <a:r>
              <a:rPr lang="en-GB" sz="2600" dirty="0">
                <a:latin typeface="Courier New" panose="02070309020205020404" pitchFamily="49" charset="0"/>
                <a:cs typeface="Courier New" panose="02070309020205020404" pitchFamily="49" charset="0"/>
              </a:rPr>
              <a:t>__name__ </a:t>
            </a:r>
            <a:r>
              <a:rPr lang="en-GB" sz="2600" dirty="0">
                <a:latin typeface="+mj-lt"/>
                <a:cs typeface="Courier New" panose="02070309020205020404" pitchFamily="49" charset="0"/>
              </a:rPr>
              <a:t>inside the file’s namespace before running code</a:t>
            </a:r>
          </a:p>
          <a:p>
            <a:pPr>
              <a:lnSpc>
                <a:spcPct val="107000"/>
              </a:lnSpc>
            </a:pPr>
            <a:r>
              <a:rPr lang="en-GB" sz="2600" dirty="0">
                <a:latin typeface="+mj-lt"/>
                <a:cs typeface="Courier New" panose="02070309020205020404" pitchFamily="49" charset="0"/>
              </a:rPr>
              <a:t>If this is the file directly run (such as from the command line) this will have the value </a:t>
            </a:r>
            <a:r>
              <a:rPr lang="en-GB" sz="2600" dirty="0">
                <a:latin typeface="Courier New" panose="02070309020205020404" pitchFamily="49" charset="0"/>
                <a:cs typeface="Courier New" panose="02070309020205020404" pitchFamily="49" charset="0"/>
              </a:rPr>
              <a:t>__main__</a:t>
            </a:r>
          </a:p>
          <a:p>
            <a:pPr>
              <a:lnSpc>
                <a:spcPct val="107000"/>
              </a:lnSpc>
            </a:pPr>
            <a:r>
              <a:rPr lang="en-GB" sz="2600" dirty="0">
                <a:latin typeface="+mj-lt"/>
                <a:cs typeface="Courier New" panose="02070309020205020404" pitchFamily="49" charset="0"/>
              </a:rPr>
              <a:t>If the file is imported, it will be the name of the file</a:t>
            </a:r>
          </a:p>
          <a:p>
            <a:pPr>
              <a:lnSpc>
                <a:spcPct val="107000"/>
              </a:lnSpc>
            </a:pPr>
            <a:r>
              <a:rPr lang="en-GB" sz="2600" dirty="0">
                <a:latin typeface="+mj-lt"/>
                <a:cs typeface="Courier New" panose="02070309020205020404" pitchFamily="49" charset="0"/>
              </a:rPr>
              <a:t>Use if </a:t>
            </a:r>
            <a:r>
              <a:rPr lang="en-GB" sz="2600" dirty="0">
                <a:latin typeface="Courier New" panose="02070309020205020404" pitchFamily="49" charset="0"/>
                <a:cs typeface="Courier New" panose="02070309020205020404" pitchFamily="49" charset="0"/>
              </a:rPr>
              <a:t>__name__ == “__main__” </a:t>
            </a:r>
            <a:r>
              <a:rPr lang="en-GB" sz="2600" dirty="0">
                <a:latin typeface="+mj-lt"/>
                <a:cs typeface="Courier New" panose="02070309020205020404" pitchFamily="49" charset="0"/>
              </a:rPr>
              <a:t>to cause code to run only if it’s the code being directly run</a:t>
            </a:r>
          </a:p>
          <a:p>
            <a:pPr lvl="1">
              <a:lnSpc>
                <a:spcPct val="107000"/>
              </a:lnSpc>
            </a:pPr>
            <a:r>
              <a:rPr lang="en-GB" sz="2200" dirty="0">
                <a:latin typeface="+mj-lt"/>
                <a:cs typeface="Courier New" panose="02070309020205020404" pitchFamily="49" charset="0"/>
              </a:rPr>
              <a:t>Useful if you want to have some code which executes when it’s the code directly run but not if its imported as a module</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9ABCFFD-DC54-401A-B8F7-130E21A50A68}"/>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2442094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58607" cy="1143000"/>
          </a:xfrm>
        </p:spPr>
        <p:txBody>
          <a:bodyPr/>
          <a:lstStyle/>
          <a:p>
            <a:r>
              <a:rPr lang="en-GB" sz="4000" dirty="0"/>
              <a:t>Common 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arguments can be provided to Python on the command line which cause it to behave differently</a:t>
            </a:r>
          </a:p>
          <a:p>
            <a:pPr>
              <a:lnSpc>
                <a:spcPct val="107000"/>
              </a:lnSpc>
            </a:pPr>
            <a:r>
              <a:rPr lang="en-GB" sz="2600" dirty="0">
                <a:latin typeface="+mj-lt"/>
                <a:cs typeface="Courier New" panose="02070309020205020404" pitchFamily="49" charset="0"/>
              </a:rPr>
              <a:t>Can invoke specific modules and features</a:t>
            </a:r>
            <a:endParaRPr lang="en-GB"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7274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Flags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There are a </a:t>
            </a:r>
            <a:r>
              <a:rPr lang="en-GB" sz="2600" dirty="0">
                <a:latin typeface="+mj-lt"/>
                <a:cs typeface="Courier New" panose="02070309020205020404" pitchFamily="49" charset="0"/>
                <a:hlinkClick r:id="rId3"/>
              </a:rPr>
              <a:t>number of “flags”</a:t>
            </a:r>
            <a:r>
              <a:rPr lang="en-GB" sz="2600" dirty="0">
                <a:latin typeface="+mj-lt"/>
                <a:cs typeface="Courier New" panose="02070309020205020404" pitchFamily="49" charset="0"/>
              </a:rPr>
              <a:t> that can be added on the command line</a:t>
            </a:r>
          </a:p>
          <a:p>
            <a:pPr>
              <a:lnSpc>
                <a:spcPct val="107000"/>
              </a:lnSpc>
            </a:pPr>
            <a:r>
              <a:rPr lang="en-GB" sz="2600" dirty="0">
                <a:latin typeface="+mj-lt"/>
                <a:cs typeface="Courier New" panose="02070309020205020404" pitchFamily="49" charset="0"/>
              </a:rPr>
              <a:t>“-” followed by one or more letters</a:t>
            </a:r>
          </a:p>
          <a:p>
            <a:pPr>
              <a:lnSpc>
                <a:spcPct val="107000"/>
              </a:lnSpc>
            </a:pPr>
            <a:r>
              <a:rPr lang="en-GB" sz="2600" dirty="0">
                <a:latin typeface="+mj-lt"/>
                <a:cs typeface="Courier New" panose="02070309020205020404" pitchFamily="49" charset="0"/>
              </a:rPr>
              <a:t>Often niche in usage and useful for more advanced users</a:t>
            </a:r>
          </a:p>
          <a:p>
            <a:pPr>
              <a:lnSpc>
                <a:spcPct val="107000"/>
              </a:lnSpc>
            </a:pPr>
            <a:r>
              <a:rPr lang="en-GB" sz="2600" dirty="0">
                <a:latin typeface="Courier New" panose="02070309020205020404" pitchFamily="49" charset="0"/>
                <a:cs typeface="Courier New" panose="02070309020205020404" pitchFamily="49" charset="0"/>
              </a:rPr>
              <a:t>-B </a:t>
            </a:r>
            <a:r>
              <a:rPr lang="en-GB" sz="2600" dirty="0">
                <a:latin typeface="+mj-lt"/>
                <a:cs typeface="Courier New" panose="02070309020205020404" pitchFamily="49" charset="0"/>
              </a:rPr>
              <a:t>prevent Python from creating .</a:t>
            </a:r>
            <a:r>
              <a:rPr lang="en-GB" sz="2600" dirty="0" err="1">
                <a:latin typeface="+mj-lt"/>
                <a:cs typeface="Courier New" panose="02070309020205020404" pitchFamily="49" charset="0"/>
              </a:rPr>
              <a:t>pyc</a:t>
            </a:r>
            <a:r>
              <a:rPr lang="en-GB" sz="2600" dirty="0">
                <a:latin typeface="+mj-lt"/>
                <a:cs typeface="Courier New" panose="02070309020205020404" pitchFamily="49" charset="0"/>
              </a:rPr>
              <a:t> files when importing a module</a:t>
            </a:r>
          </a:p>
          <a:p>
            <a:pPr>
              <a:lnSpc>
                <a:spcPct val="107000"/>
              </a:lnSpc>
            </a:pPr>
            <a:r>
              <a:rPr lang="en-GB" sz="2600" dirty="0">
                <a:latin typeface="Courier New" panose="02070309020205020404" pitchFamily="49" charset="0"/>
                <a:cs typeface="Courier New" panose="02070309020205020404" pitchFamily="49" charset="0"/>
              </a:rPr>
              <a:t>-O </a:t>
            </a:r>
            <a:r>
              <a:rPr lang="en-GB" sz="2600" dirty="0">
                <a:latin typeface="+mj-lt"/>
                <a:cs typeface="Courier New" panose="02070309020205020404" pitchFamily="49" charset="0"/>
              </a:rPr>
              <a:t>Assert statements and other non-essential statements ignored</a:t>
            </a:r>
          </a:p>
          <a:p>
            <a:pPr>
              <a:lnSpc>
                <a:spcPct val="107000"/>
              </a:lnSpc>
            </a:pPr>
            <a:r>
              <a:rPr lang="en-GB" sz="2600" dirty="0">
                <a:latin typeface="Courier New" panose="02070309020205020404" pitchFamily="49" charset="0"/>
                <a:cs typeface="Courier New" panose="02070309020205020404" pitchFamily="49" charset="0"/>
              </a:rPr>
              <a:t>-v </a:t>
            </a:r>
            <a:r>
              <a:rPr lang="en-GB" sz="2600" dirty="0">
                <a:latin typeface="+mj-lt"/>
                <a:cs typeface="Courier New" panose="02070309020205020404" pitchFamily="49" charset="0"/>
              </a:rPr>
              <a:t>Verbose mode: provides extra output</a:t>
            </a:r>
          </a:p>
          <a:p>
            <a:pPr>
              <a:lnSpc>
                <a:spcPct val="107000"/>
              </a:lnSpc>
            </a:pPr>
            <a:endParaRPr lang="en-GB" sz="2600" dirty="0">
              <a:latin typeface="+mj-lt"/>
              <a:cs typeface="Courier New" panose="02070309020205020404" pitchFamily="49" charset="0"/>
            </a:endParaRPr>
          </a:p>
          <a:p>
            <a:pPr>
              <a:lnSpc>
                <a:spcPct val="107000"/>
              </a:lnSpc>
            </a:pP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62EDF0FD-E775-41CE-B906-AF619567905F}"/>
              </a:ext>
            </a:extLst>
          </p:cNvPr>
          <p:cNvSpPr txBox="1"/>
          <p:nvPr/>
        </p:nvSpPr>
        <p:spPr>
          <a:xfrm>
            <a:off x="7314227" y="6498021"/>
            <a:ext cx="1829773" cy="369332"/>
          </a:xfrm>
          <a:prstGeom prst="rect">
            <a:avLst/>
          </a:prstGeom>
          <a:noFill/>
        </p:spPr>
        <p:txBody>
          <a:bodyPr wrap="square" rtlCol="0">
            <a:spAutoFit/>
          </a:bodyPr>
          <a:lstStyle/>
          <a:p>
            <a:r>
              <a:rPr lang="en-GB" dirty="0">
                <a:solidFill>
                  <a:schemeClr val="accent1"/>
                </a:solidFill>
              </a:rPr>
              <a:t>Examples/Flags</a:t>
            </a:r>
          </a:p>
        </p:txBody>
      </p:sp>
    </p:spTree>
    <p:extLst>
      <p:ext uri="{BB962C8B-B14F-4D97-AF65-F5344CB8AC3E}">
        <p14:creationId xmlns:p14="http://schemas.microsoft.com/office/powerpoint/2010/main" val="729195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unittest</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A </a:t>
            </a:r>
            <a:r>
              <a:rPr lang="en-GB" sz="2600" dirty="0">
                <a:latin typeface="+mj-lt"/>
                <a:cs typeface="Courier New" panose="02070309020205020404" pitchFamily="49" charset="0"/>
                <a:hlinkClick r:id="rId3"/>
              </a:rPr>
              <a:t>module</a:t>
            </a:r>
            <a:r>
              <a:rPr lang="en-GB" sz="2600" dirty="0">
                <a:latin typeface="+mj-lt"/>
                <a:cs typeface="Courier New" panose="02070309020205020404" pitchFamily="49" charset="0"/>
              </a:rPr>
              <a:t> included with Python</a:t>
            </a:r>
          </a:p>
          <a:p>
            <a:pPr>
              <a:lnSpc>
                <a:spcPct val="107000"/>
              </a:lnSpc>
            </a:pPr>
            <a:r>
              <a:rPr lang="en-GB" sz="2600" dirty="0">
                <a:latin typeface="+mj-lt"/>
                <a:cs typeface="Courier New" panose="02070309020205020404" pitchFamily="49" charset="0"/>
              </a:rPr>
              <a:t>Automates running tests</a:t>
            </a:r>
          </a:p>
          <a:p>
            <a:pPr>
              <a:lnSpc>
                <a:spcPct val="107000"/>
              </a:lnSpc>
            </a:pPr>
            <a:r>
              <a:rPr lang="en-GB" sz="2600" dirty="0">
                <a:latin typeface="Courier New" panose="02070309020205020404" pitchFamily="49" charset="0"/>
                <a:cs typeface="Courier New" panose="02070309020205020404" pitchFamily="49" charset="0"/>
              </a:rPr>
              <a:t>python –m </a:t>
            </a:r>
            <a:r>
              <a:rPr lang="en-GB" sz="2600" dirty="0" err="1">
                <a:latin typeface="Courier New" panose="02070309020205020404" pitchFamily="49" charset="0"/>
                <a:cs typeface="Courier New" panose="02070309020205020404" pitchFamily="49" charset="0"/>
              </a:rPr>
              <a:t>unittest</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test_script_name</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Courier New" panose="02070309020205020404" pitchFamily="49" charset="0"/>
                <a:cs typeface="Courier New" panose="02070309020205020404" pitchFamily="49" charset="0"/>
              </a:rPr>
              <a:t>-m </a:t>
            </a:r>
            <a:r>
              <a:rPr lang="en-GB" sz="2600" dirty="0">
                <a:latin typeface="+mj-lt"/>
                <a:cs typeface="Courier New" panose="02070309020205020404" pitchFamily="49" charset="0"/>
              </a:rPr>
              <a:t>invokes a module of the following name</a:t>
            </a:r>
          </a:p>
          <a:p>
            <a:pPr>
              <a:lnSpc>
                <a:spcPct val="107000"/>
              </a:lnSpc>
            </a:pPr>
            <a:r>
              <a:rPr lang="en-GB" sz="2600" dirty="0">
                <a:latin typeface="+mj-lt"/>
                <a:cs typeface="Courier New" panose="02070309020205020404" pitchFamily="49" charset="0"/>
              </a:rPr>
              <a:t>Can be used to check code and work and that it continues to work</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8BF2D539-51FA-4FA9-B68E-5DFDC5F2872A}"/>
              </a:ext>
            </a:extLst>
          </p:cNvPr>
          <p:cNvSpPr txBox="1"/>
          <p:nvPr/>
        </p:nvSpPr>
        <p:spPr>
          <a:xfrm>
            <a:off x="6738494" y="6498021"/>
            <a:ext cx="2405506" cy="369332"/>
          </a:xfrm>
          <a:prstGeom prst="rect">
            <a:avLst/>
          </a:prstGeom>
          <a:noFill/>
        </p:spPr>
        <p:txBody>
          <a:bodyPr wrap="square" rtlCol="0">
            <a:spAutoFit/>
          </a:bodyPr>
          <a:lstStyle/>
          <a:p>
            <a:r>
              <a:rPr lang="en-GB" dirty="0">
                <a:solidFill>
                  <a:schemeClr val="accent1"/>
                </a:solidFill>
              </a:rPr>
              <a:t>Examples/Unit testing</a:t>
            </a:r>
          </a:p>
        </p:txBody>
      </p:sp>
    </p:spTree>
    <p:extLst>
      <p:ext uri="{BB962C8B-B14F-4D97-AF65-F5344CB8AC3E}">
        <p14:creationId xmlns:p14="http://schemas.microsoft.com/office/powerpoint/2010/main" val="368861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Redirecting Output</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Python produces two types of output that can be redirected to files</a:t>
            </a:r>
          </a:p>
          <a:p>
            <a:pPr>
              <a:lnSpc>
                <a:spcPct val="107000"/>
              </a:lnSpc>
            </a:pPr>
            <a:r>
              <a:rPr lang="en-GB" sz="2600" dirty="0">
                <a:latin typeface="+mj-lt"/>
                <a:cs typeface="Courier New" panose="02070309020205020404" pitchFamily="49" charset="0"/>
              </a:rPr>
              <a:t>Redirection can be useful for storing or searching output</a:t>
            </a:r>
          </a:p>
          <a:p>
            <a:pPr>
              <a:lnSpc>
                <a:spcPct val="107000"/>
              </a:lnSpc>
            </a:pPr>
            <a:r>
              <a:rPr lang="en-GB" sz="2600" dirty="0" err="1">
                <a:latin typeface="+mj-lt"/>
                <a:cs typeface="Courier New" panose="02070309020205020404" pitchFamily="49" charset="0"/>
              </a:rPr>
              <a:t>stdout</a:t>
            </a:r>
            <a:endParaRPr lang="en-GB" sz="2600" dirty="0">
              <a:latin typeface="+mj-lt"/>
              <a:cs typeface="Courier New" panose="02070309020205020404" pitchFamily="49" charset="0"/>
            </a:endParaRPr>
          </a:p>
          <a:p>
            <a:pPr lvl="1">
              <a:lnSpc>
                <a:spcPct val="107000"/>
              </a:lnSpc>
            </a:pPr>
            <a:r>
              <a:rPr lang="en-GB" sz="2200" dirty="0">
                <a:latin typeface="+mj-lt"/>
                <a:cs typeface="Courier New" panose="02070309020205020404" pitchFamily="49" charset="0"/>
              </a:rPr>
              <a:t>Produced by print statements, etc</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&gt; filename </a:t>
            </a:r>
            <a:r>
              <a:rPr lang="en-GB" sz="2200" dirty="0">
                <a:latin typeface="+mj-lt"/>
                <a:cs typeface="Courier New" panose="02070309020205020404" pitchFamily="49" charset="0"/>
              </a:rPr>
              <a:t>at the end of the command</a:t>
            </a:r>
          </a:p>
          <a:p>
            <a:pPr>
              <a:lnSpc>
                <a:spcPct val="107000"/>
              </a:lnSpc>
            </a:pPr>
            <a:r>
              <a:rPr lang="en-GB" sz="2600" dirty="0">
                <a:latin typeface="+mj-lt"/>
                <a:cs typeface="Courier New" panose="02070309020205020404" pitchFamily="49" charset="0"/>
              </a:rPr>
              <a:t>stderr</a:t>
            </a:r>
          </a:p>
          <a:p>
            <a:pPr lvl="1">
              <a:lnSpc>
                <a:spcPct val="107000"/>
              </a:lnSpc>
            </a:pPr>
            <a:r>
              <a:rPr lang="en-GB" sz="2200" dirty="0">
                <a:latin typeface="+mj-lt"/>
                <a:cs typeface="Courier New" panose="02070309020205020404" pitchFamily="49" charset="0"/>
              </a:rPr>
              <a:t>Produce by exceptions and messages from Python</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2&gt;filename </a:t>
            </a:r>
            <a:r>
              <a:rPr lang="en-GB" sz="2200" dirty="0">
                <a:latin typeface="+mj-lt"/>
                <a:cs typeface="Courier New" panose="02070309020205020404" pitchFamily="49" charset="0"/>
              </a:rPr>
              <a:t>at the end of the command</a:t>
            </a:r>
          </a:p>
        </p:txBody>
      </p:sp>
      <p:sp>
        <p:nvSpPr>
          <p:cNvPr id="5" name="TextBox 4">
            <a:extLst>
              <a:ext uri="{FF2B5EF4-FFF2-40B4-BE49-F238E27FC236}">
                <a16:creationId xmlns:a16="http://schemas.microsoft.com/office/drawing/2014/main" id="{CF8B4533-7933-4FDD-8743-2ED0FF5C9319}"/>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3975909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containing</a:t>
            </a:r>
          </a:p>
          <a:p>
            <a:pPr lvl="1">
              <a:lnSpc>
                <a:spcPct val="107000"/>
              </a:lnSpc>
            </a:pPr>
            <a:r>
              <a:rPr lang="en-GB" sz="2200" dirty="0">
                <a:latin typeface="+mj-lt"/>
                <a:cs typeface="Courier New" panose="02070309020205020404" pitchFamily="49" charset="0"/>
              </a:rPr>
              <a:t>A function which contains an </a:t>
            </a:r>
            <a:r>
              <a:rPr lang="en-GB" sz="2200" dirty="0">
                <a:latin typeface="Courier New" panose="02070309020205020404" pitchFamily="49" charset="0"/>
                <a:cs typeface="Courier New" panose="02070309020205020404" pitchFamily="49" charset="0"/>
              </a:rPr>
              <a:t>assert</a:t>
            </a:r>
            <a:r>
              <a:rPr lang="en-GB" sz="2200" dirty="0">
                <a:latin typeface="+mj-lt"/>
                <a:cs typeface="Courier New" panose="02070309020205020404" pitchFamily="49" charset="0"/>
              </a:rPr>
              <a:t> statement which will fail</a:t>
            </a:r>
          </a:p>
          <a:p>
            <a:pPr lvl="1">
              <a:lnSpc>
                <a:spcPct val="107000"/>
              </a:lnSpc>
            </a:pPr>
            <a:r>
              <a:rPr lang="en-GB" sz="2200" dirty="0">
                <a:latin typeface="+mj-lt"/>
                <a:cs typeface="Courier New" panose="02070309020205020404" pitchFamily="49" charset="0"/>
              </a:rPr>
              <a:t>A </a:t>
            </a:r>
            <a:r>
              <a:rPr lang="en-GB" sz="2200" dirty="0">
                <a:latin typeface="Courier New" panose="02070309020205020404" pitchFamily="49" charset="0"/>
                <a:cs typeface="Courier New" panose="02070309020205020404" pitchFamily="49" charset="0"/>
              </a:rPr>
              <a:t>print</a:t>
            </a:r>
            <a:r>
              <a:rPr lang="en-GB" sz="2200" dirty="0">
                <a:latin typeface="+mj-lt"/>
                <a:cs typeface="Courier New" panose="02070309020205020404" pitchFamily="49" charset="0"/>
              </a:rPr>
              <a:t> statement which will be executed</a:t>
            </a:r>
          </a:p>
          <a:p>
            <a:pPr lvl="1">
              <a:lnSpc>
                <a:spcPct val="107000"/>
              </a:lnSpc>
            </a:pPr>
            <a:r>
              <a:rPr lang="en-GB" sz="2200" dirty="0">
                <a:latin typeface="+mj-lt"/>
                <a:cs typeface="Courier New" panose="02070309020205020404" pitchFamily="49" charset="0"/>
              </a:rPr>
              <a:t>A piece of code which will only be run when the code is run directly. This should call the function.</a:t>
            </a:r>
          </a:p>
          <a:p>
            <a:pPr>
              <a:lnSpc>
                <a:spcPct val="107000"/>
              </a:lnSpc>
            </a:pPr>
            <a:r>
              <a:rPr lang="en-GB" sz="2600" dirty="0">
                <a:latin typeface="+mj-lt"/>
                <a:cs typeface="Courier New" panose="02070309020205020404" pitchFamily="49" charset="0"/>
              </a:rPr>
              <a:t>Run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directly from the command line and redirect </a:t>
            </a:r>
            <a:r>
              <a:rPr lang="en-GB" sz="2600" dirty="0" err="1">
                <a:latin typeface="+mj-lt"/>
                <a:cs typeface="Courier New" panose="02070309020205020404" pitchFamily="49" charset="0"/>
              </a:rPr>
              <a:t>stdout</a:t>
            </a:r>
            <a:r>
              <a:rPr lang="en-GB" sz="2600" dirty="0">
                <a:latin typeface="+mj-lt"/>
                <a:cs typeface="Courier New" panose="02070309020205020404" pitchFamily="49" charset="0"/>
              </a:rPr>
              <a:t> and stderr to different files</a:t>
            </a:r>
          </a:p>
          <a:p>
            <a:pPr>
              <a:lnSpc>
                <a:spcPct val="107000"/>
              </a:lnSpc>
            </a:pPr>
            <a:r>
              <a:rPr lang="en-GB" sz="2600" dirty="0">
                <a:latin typeface="+mj-lt"/>
                <a:cs typeface="Courier New" panose="02070309020205020404" pitchFamily="49" charset="0"/>
              </a:rPr>
              <a:t>Run the .</a:t>
            </a:r>
            <a:r>
              <a:rPr lang="en-GB" sz="2600" dirty="0" err="1">
                <a:latin typeface="+mj-lt"/>
                <a:cs typeface="Courier New" panose="02070309020205020404" pitchFamily="49" charset="0"/>
              </a:rPr>
              <a:t>py</a:t>
            </a:r>
            <a:r>
              <a:rPr lang="en-GB" sz="2600" dirty="0">
                <a:latin typeface="+mj-lt"/>
                <a:cs typeface="Courier New" panose="02070309020205020404" pitchFamily="49" charset="0"/>
              </a:rPr>
              <a:t> file again but suppress the </a:t>
            </a:r>
            <a:r>
              <a:rPr lang="en-GB" sz="2600" dirty="0">
                <a:latin typeface="Courier New" panose="02070309020205020404" pitchFamily="49" charset="0"/>
                <a:cs typeface="Courier New" panose="02070309020205020404" pitchFamily="49" charset="0"/>
              </a:rPr>
              <a:t>assert</a:t>
            </a:r>
            <a:r>
              <a:rPr lang="en-GB" sz="2600" dirty="0">
                <a:latin typeface="+mj-lt"/>
                <a:cs typeface="Courier New" panose="02070309020205020404" pitchFamily="49" charset="0"/>
              </a:rPr>
              <a:t> statement</a:t>
            </a:r>
          </a:p>
          <a:p>
            <a:pPr>
              <a:lnSpc>
                <a:spcPct val="107000"/>
              </a:lnSpc>
            </a:pPr>
            <a:r>
              <a:rPr lang="en-GB" sz="2600" dirty="0">
                <a:latin typeface="+mj-lt"/>
                <a:cs typeface="Courier New" panose="02070309020205020404" pitchFamily="49" charset="0"/>
              </a:rPr>
              <a:t>Create a Jupyter Notebook and import and call the function in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a:t>
            </a:r>
          </a:p>
        </p:txBody>
      </p:sp>
    </p:spTree>
    <p:extLst>
      <p:ext uri="{BB962C8B-B14F-4D97-AF65-F5344CB8AC3E}">
        <p14:creationId xmlns:p14="http://schemas.microsoft.com/office/powerpoint/2010/main" val="741104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r>
              <a:rPr lang="en-US" sz="2200" u="sng">
                <a:ea typeface="+mj-lt"/>
                <a:cs typeface="+mj-lt"/>
              </a:rPr>
              <a:t>Face coverings</a:t>
            </a:r>
          </a:p>
          <a:p>
            <a:pPr marL="457200" indent="-457200">
              <a:buFont typeface="Arial" panose="020B0604020202020204" pitchFamily="34" charset="0"/>
              <a:buChar char="•"/>
            </a:pPr>
            <a:r>
              <a:rPr lang="en-GB" sz="2200">
                <a:latin typeface="+mn-lt"/>
                <a:ea typeface="Calibri" panose="020F0502020204030204" pitchFamily="34" charset="0"/>
                <a:cs typeface="Times New Roman"/>
              </a:rPr>
              <a:t>You are expected to wear a face covering </a:t>
            </a:r>
            <a:endParaRPr lang="en-GB" sz="2200"/>
          </a:p>
          <a:p>
            <a:pPr marL="457200" indent="-457200">
              <a:buFont typeface="Arial" panose="020B0604020202020204" pitchFamily="34" charset="0"/>
              <a:buChar char="•"/>
            </a:pPr>
            <a:r>
              <a:rPr lang="en-US" sz="2200">
                <a:ea typeface="+mj-lt"/>
                <a:cs typeface="+mj-lt"/>
              </a:rPr>
              <a:t>Tutors will deliver their workshop 2 meters distance from you </a:t>
            </a:r>
          </a:p>
          <a:p>
            <a:endParaRPr lang="en-US" sz="2200" u="sng">
              <a:latin typeface="+mn-lt"/>
              <a:ea typeface="+mj-lt"/>
              <a:cs typeface="+mj-lt"/>
            </a:endParaRPr>
          </a:p>
          <a:p>
            <a:r>
              <a:rPr lang="en-US" sz="2200" u="sng">
                <a:latin typeface="+mn-lt"/>
                <a:ea typeface="+mj-lt"/>
                <a:cs typeface="+mj-lt"/>
              </a:rPr>
              <a:t>Hygiene</a:t>
            </a:r>
            <a:endParaRPr lang="en-GB" sz="2200" u="sng">
              <a:latin typeface="+mn-lt"/>
              <a:ea typeface="Calibri" panose="020F0502020204030204" pitchFamily="34" charset="0"/>
              <a:cs typeface="Times New Roman"/>
            </a:endParaRPr>
          </a:p>
          <a:p>
            <a:pPr marL="457200" indent="-457200">
              <a:buFont typeface="Arial" panose="020B0604020202020204" pitchFamily="34" charset="0"/>
              <a:buChar char="•"/>
            </a:pPr>
            <a:r>
              <a:rPr lang="en-US" sz="2200"/>
              <a:t>Where hand </a:t>
            </a:r>
            <a:r>
              <a:rPr lang="en-US" sz="2200" err="1"/>
              <a:t>sanitiser</a:t>
            </a:r>
            <a:r>
              <a:rPr lang="en-US" sz="2200"/>
              <a:t> is available, please use it</a:t>
            </a:r>
          </a:p>
          <a:p>
            <a:pPr marL="457200" indent="-457200">
              <a:buFont typeface="Arial" panose="020B0604020202020204" pitchFamily="34" charset="0"/>
              <a:buChar char="•"/>
            </a:pPr>
            <a:r>
              <a:rPr lang="en-US" sz="2200"/>
              <a:t>Please wipe down any communal/shared course materials/equipment </a:t>
            </a:r>
          </a:p>
          <a:p>
            <a:pPr marL="457200" indent="-457200">
              <a:buFont typeface="Arial" panose="020B0604020202020204" pitchFamily="34" charset="0"/>
              <a:buChar char="•"/>
            </a:pPr>
            <a:endParaRPr lang="en-US" sz="2400"/>
          </a:p>
        </p:txBody>
      </p:sp>
    </p:spTree>
    <p:extLst>
      <p:ext uri="{BB962C8B-B14F-4D97-AF65-F5344CB8AC3E}">
        <p14:creationId xmlns:p14="http://schemas.microsoft.com/office/powerpoint/2010/main" val="2359960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Command line arguments are the values which follow the name of the program on the command line</a:t>
            </a:r>
          </a:p>
          <a:p>
            <a:pPr>
              <a:lnSpc>
                <a:spcPct val="107000"/>
              </a:lnSpc>
            </a:pPr>
            <a:r>
              <a:rPr lang="en-GB" sz="2600" dirty="0">
                <a:latin typeface="+mj-lt"/>
                <a:cs typeface="Courier New" panose="02070309020205020404" pitchFamily="49" charset="0"/>
              </a:rPr>
              <a:t>Many programs accept arguments on the command line telling them exactly what to do</a:t>
            </a:r>
          </a:p>
          <a:p>
            <a:pPr>
              <a:lnSpc>
                <a:spcPct val="107000"/>
              </a:lnSpc>
            </a:pPr>
            <a:r>
              <a:rPr lang="en-GB" sz="2600" dirty="0">
                <a:latin typeface="+mj-lt"/>
                <a:cs typeface="Courier New" panose="02070309020205020404" pitchFamily="49" charset="0"/>
              </a:rPr>
              <a:t>Prevents having to edit the source code every time you want the code to consider a different case</a:t>
            </a:r>
          </a:p>
          <a:p>
            <a:pPr>
              <a:lnSpc>
                <a:spcPct val="107000"/>
              </a:lnSpc>
            </a:pPr>
            <a:r>
              <a:rPr lang="en-GB" sz="2600" dirty="0">
                <a:latin typeface="+mj-lt"/>
                <a:cs typeface="Courier New" panose="02070309020205020404" pitchFamily="49" charset="0"/>
              </a:rPr>
              <a:t>Makes the code much easier to give to other people to use</a:t>
            </a:r>
          </a:p>
          <a:p>
            <a:pPr>
              <a:lnSpc>
                <a:spcPct val="107000"/>
              </a:lnSpc>
            </a:pPr>
            <a:r>
              <a:rPr lang="en-GB" sz="2600" dirty="0">
                <a:latin typeface="+mj-lt"/>
                <a:cs typeface="Courier New" panose="02070309020205020404" pitchFamily="49" charset="0"/>
              </a:rPr>
              <a:t>When compiling, it allows the same executable to be used for different cases without recompiling</a:t>
            </a:r>
          </a:p>
        </p:txBody>
      </p:sp>
    </p:spTree>
    <p:extLst>
      <p:ext uri="{BB962C8B-B14F-4D97-AF65-F5344CB8AC3E}">
        <p14:creationId xmlns:p14="http://schemas.microsoft.com/office/powerpoint/2010/main" val="1188341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mj-lt"/>
                <a:cs typeface="Courier New" panose="02070309020205020404" pitchFamily="49" charset="0"/>
              </a:rPr>
              <a:t>You will need to import the </a:t>
            </a:r>
            <a:r>
              <a:rPr lang="en-GB" sz="2600" dirty="0">
                <a:latin typeface="Courier New" panose="02070309020205020404" pitchFamily="49" charset="0"/>
                <a:cs typeface="Courier New" panose="02070309020205020404" pitchFamily="49" charset="0"/>
              </a:rPr>
              <a:t>sys</a:t>
            </a:r>
            <a:r>
              <a:rPr lang="en-GB" sz="2600" dirty="0">
                <a:latin typeface="+mj-lt"/>
                <a:cs typeface="Courier New" panose="02070309020205020404" pitchFamily="49" charset="0"/>
              </a:rPr>
              <a:t> package</a:t>
            </a:r>
          </a:p>
          <a:p>
            <a:pPr>
              <a:lnSpc>
                <a:spcPct val="107000"/>
              </a:lnSpc>
            </a:pPr>
            <a:r>
              <a:rPr lang="en-GB" sz="2600" dirty="0" err="1">
                <a:latin typeface="Courier New" panose="02070309020205020404" pitchFamily="49" charset="0"/>
                <a:cs typeface="Courier New" panose="02070309020205020404" pitchFamily="49" charset="0"/>
              </a:rPr>
              <a:t>sys.argv</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is a list containing each argument on the command line as an entry</a:t>
            </a:r>
          </a:p>
          <a:p>
            <a:pPr lvl="1">
              <a:lnSpc>
                <a:spcPct val="107000"/>
              </a:lnSpc>
            </a:pPr>
            <a:r>
              <a:rPr lang="en-GB" sz="2200" dirty="0">
                <a:latin typeface="+mj-lt"/>
                <a:cs typeface="Courier New" panose="02070309020205020404" pitchFamily="49" charset="0"/>
              </a:rPr>
              <a:t>Populated from the command line each time the code is run</a:t>
            </a:r>
          </a:p>
          <a:p>
            <a:pPr>
              <a:lnSpc>
                <a:spcPct val="107000"/>
              </a:lnSpc>
            </a:pPr>
            <a:r>
              <a:rPr lang="en-GB" sz="2600" dirty="0">
                <a:latin typeface="+mj-lt"/>
                <a:cs typeface="Courier New" panose="02070309020205020404" pitchFamily="49" charset="0"/>
              </a:rPr>
              <a:t>First value is the path to the file being run</a:t>
            </a:r>
          </a:p>
          <a:p>
            <a:pPr>
              <a:lnSpc>
                <a:spcPct val="107000"/>
              </a:lnSpc>
            </a:pPr>
            <a:r>
              <a:rPr lang="en-GB" sz="2600" dirty="0">
                <a:latin typeface="+mj-lt"/>
                <a:cs typeface="Courier New" panose="02070309020205020404" pitchFamily="49" charset="0"/>
              </a:rPr>
              <a:t>Subsequent values are the command line arguments</a:t>
            </a:r>
          </a:p>
          <a:p>
            <a:pPr>
              <a:lnSpc>
                <a:spcPct val="107000"/>
              </a:lnSpc>
            </a:pPr>
            <a:r>
              <a:rPr lang="en-GB" sz="2600" dirty="0">
                <a:latin typeface="+mj-lt"/>
                <a:cs typeface="Courier New" panose="02070309020205020404" pitchFamily="49" charset="0"/>
              </a:rPr>
              <a:t>Distinct entries are separated by spaces on the command line</a:t>
            </a:r>
          </a:p>
          <a:p>
            <a:pPr>
              <a:lnSpc>
                <a:spcPct val="107000"/>
              </a:lnSpc>
            </a:pPr>
            <a:r>
              <a:rPr lang="en-GB" sz="2600" dirty="0">
                <a:latin typeface="+mj-lt"/>
                <a:cs typeface="Courier New" panose="02070309020205020404" pitchFamily="49" charset="0"/>
              </a:rPr>
              <a:t>Each argument will be a string</a:t>
            </a:r>
          </a:p>
          <a:p>
            <a:pPr>
              <a:lnSpc>
                <a:spcPct val="107000"/>
              </a:lnSpc>
            </a:pPr>
            <a:r>
              <a:rPr lang="en-GB" sz="2600" dirty="0">
                <a:latin typeface="+mj-lt"/>
                <a:cs typeface="Courier New" panose="02070309020205020404" pitchFamily="49" charset="0"/>
              </a:rPr>
              <a:t>Can convert to other data types using functions such as </a:t>
            </a:r>
            <a:r>
              <a:rPr lang="en-GB" sz="2600" dirty="0">
                <a:latin typeface="Courier New" panose="02070309020205020404" pitchFamily="49" charset="0"/>
                <a:cs typeface="Courier New" panose="02070309020205020404" pitchFamily="49" charset="0"/>
              </a:rPr>
              <a:t>int()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float()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bool()</a:t>
            </a:r>
            <a:r>
              <a:rPr lang="en-GB" sz="2600" dirty="0">
                <a:latin typeface="+mj-lt"/>
                <a:cs typeface="Courier New" panose="02070309020205020404" pitchFamily="49" charset="0"/>
              </a:rPr>
              <a:t>, etc</a:t>
            </a:r>
          </a:p>
        </p:txBody>
      </p:sp>
      <p:sp>
        <p:nvSpPr>
          <p:cNvPr id="4" name="TextBox 3">
            <a:extLst>
              <a:ext uri="{FF2B5EF4-FFF2-40B4-BE49-F238E27FC236}">
                <a16:creationId xmlns:a16="http://schemas.microsoft.com/office/drawing/2014/main" id="{8E367CA9-46C5-4208-943D-293EE74B4DBB}"/>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4101939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Input Files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programs will require a lot of specification from the user</a:t>
            </a:r>
          </a:p>
          <a:p>
            <a:pPr>
              <a:lnSpc>
                <a:spcPct val="107000"/>
              </a:lnSpc>
            </a:pPr>
            <a:r>
              <a:rPr lang="en-GB" sz="2600" dirty="0">
                <a:latin typeface="+mj-lt"/>
                <a:cs typeface="Courier New" panose="02070309020205020404" pitchFamily="49" charset="0"/>
              </a:rPr>
              <a:t>Don’t try to provide all of this on the command line</a:t>
            </a:r>
          </a:p>
          <a:p>
            <a:pPr>
              <a:lnSpc>
                <a:spcPct val="107000"/>
              </a:lnSpc>
            </a:pPr>
            <a:r>
              <a:rPr lang="en-GB" sz="2600" dirty="0">
                <a:latin typeface="+mj-lt"/>
                <a:cs typeface="Courier New" panose="02070309020205020404" pitchFamily="49" charset="0"/>
              </a:rPr>
              <a:t>Instead, considered loading from a file</a:t>
            </a:r>
          </a:p>
          <a:p>
            <a:pPr lvl="1">
              <a:lnSpc>
                <a:spcPct val="107000"/>
              </a:lnSpc>
            </a:pPr>
            <a:r>
              <a:rPr lang="en-GB" sz="2200" dirty="0">
                <a:latin typeface="+mj-lt"/>
                <a:cs typeface="Courier New" panose="02070309020205020404" pitchFamily="49" charset="0"/>
              </a:rPr>
              <a:t>Easier to edit the data being passed in</a:t>
            </a:r>
          </a:p>
          <a:p>
            <a:pPr lvl="1">
              <a:lnSpc>
                <a:spcPct val="107000"/>
              </a:lnSpc>
            </a:pPr>
            <a:r>
              <a:rPr lang="en-GB" sz="2200" dirty="0">
                <a:latin typeface="+mj-lt"/>
                <a:cs typeface="Courier New" panose="02070309020205020404" pitchFamily="49" charset="0"/>
              </a:rPr>
              <a:t>Can preserve specific input to be used in the future</a:t>
            </a:r>
          </a:p>
          <a:p>
            <a:pPr lvl="1">
              <a:lnSpc>
                <a:spcPct val="107000"/>
              </a:lnSpc>
            </a:pPr>
            <a:r>
              <a:rPr lang="en-GB" sz="2200" dirty="0">
                <a:latin typeface="+mj-lt"/>
                <a:cs typeface="Courier New" panose="02070309020205020404" pitchFamily="49" charset="0"/>
              </a:rPr>
              <a:t>Can specify the path to the file as a command line argument</a:t>
            </a:r>
          </a:p>
        </p:txBody>
      </p:sp>
    </p:spTree>
    <p:extLst>
      <p:ext uri="{BB962C8B-B14F-4D97-AF65-F5344CB8AC3E}">
        <p14:creationId xmlns:p14="http://schemas.microsoft.com/office/powerpoint/2010/main" val="216451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 code in </a:t>
            </a:r>
            <a:r>
              <a:rPr lang="en-GB" sz="2600" dirty="0">
                <a:latin typeface="Courier New" panose="02070309020205020404" pitchFamily="49" charset="0"/>
                <a:cs typeface="Courier New" panose="02070309020205020404" pitchFamily="49" charset="0"/>
              </a:rPr>
              <a:t>Exercises/Command Line Arguments/sin_plotter.py </a:t>
            </a:r>
            <a:r>
              <a:rPr lang="en-GB" sz="2600" dirty="0">
                <a:latin typeface="+mj-lt"/>
                <a:cs typeface="Courier New" panose="02070309020205020404" pitchFamily="49" charset="0"/>
              </a:rPr>
              <a:t>plots the sum of a number of sin functions</a:t>
            </a:r>
          </a:p>
          <a:p>
            <a:pPr>
              <a:lnSpc>
                <a:spcPct val="107000"/>
              </a:lnSpc>
            </a:pPr>
            <a:r>
              <a:rPr lang="en-GB" sz="2600" dirty="0">
                <a:latin typeface="+mj-lt"/>
                <a:cs typeface="Courier New" panose="02070309020205020404" pitchFamily="49" charset="0"/>
              </a:rPr>
              <a:t>It can be called by passing a list of lists. Each inner list describes a sin function in the format [amplitude, wavelength, phase]</a:t>
            </a:r>
          </a:p>
          <a:p>
            <a:pPr>
              <a:lnSpc>
                <a:spcPct val="107000"/>
              </a:lnSpc>
            </a:pPr>
            <a:r>
              <a:rPr lang="en-GB" sz="2600" dirty="0">
                <a:latin typeface="+mj-lt"/>
                <a:cs typeface="Courier New" panose="02070309020205020404" pitchFamily="49" charset="0"/>
              </a:rPr>
              <a:t>An example call to this function is given in </a:t>
            </a:r>
            <a:r>
              <a:rPr lang="en-GB" sz="2600" dirty="0">
                <a:latin typeface="Courier New" panose="02070309020205020404" pitchFamily="49" charset="0"/>
                <a:cs typeface="Courier New" panose="02070309020205020404" pitchFamily="49" charset="0"/>
              </a:rPr>
              <a:t>Exercises/Command Line Arguments/example_call.py</a:t>
            </a: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2326194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new file which constructs the data to be passed to </a:t>
            </a:r>
            <a:r>
              <a:rPr lang="en-GB" sz="2600" dirty="0" err="1">
                <a:latin typeface="Courier New" panose="02070309020205020404" pitchFamily="49" charset="0"/>
                <a:cs typeface="Courier New" panose="02070309020205020404" pitchFamily="49" charset="0"/>
              </a:rPr>
              <a:t>sin_plotter</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from the command line arguments</a:t>
            </a:r>
          </a:p>
          <a:p>
            <a:pPr lvl="1">
              <a:lnSpc>
                <a:spcPct val="107000"/>
              </a:lnSpc>
            </a:pPr>
            <a:r>
              <a:rPr lang="en-GB" sz="2200" dirty="0">
                <a:latin typeface="+mj-lt"/>
                <a:cs typeface="Courier New" panose="02070309020205020404" pitchFamily="49" charset="0"/>
              </a:rPr>
              <a:t>The command line arguments should be in the form amplitude1 wavelength1 phase1 amplitude2 wavelength2 phase2…</a:t>
            </a:r>
          </a:p>
          <a:p>
            <a:pPr lvl="1">
              <a:lnSpc>
                <a:spcPct val="107000"/>
              </a:lnSpc>
            </a:pPr>
            <a:r>
              <a:rPr lang="en-GB" sz="2200" dirty="0">
                <a:latin typeface="+mj-lt"/>
                <a:cs typeface="Courier New" panose="02070309020205020404" pitchFamily="49" charset="0"/>
              </a:rPr>
              <a:t>This code should work for 0, 1 or multiple sin functions</a:t>
            </a:r>
          </a:p>
          <a:p>
            <a:pPr lvl="1">
              <a:lnSpc>
                <a:spcPct val="107000"/>
              </a:lnSpc>
            </a:pPr>
            <a:r>
              <a:rPr lang="en-GB" sz="2200" dirty="0">
                <a:latin typeface="+mj-lt"/>
                <a:cs typeface="Courier New" panose="02070309020205020404" pitchFamily="49" charset="0"/>
              </a:rPr>
              <a:t>For instance the arguments 1 5 0 2 10 1 specifies two sin waves. The first with an amplitude of 1, wavelength 5 and phase 0 and the second with an amplitude of 2, wavelength 10 and phase 1. This should produce a graph like the one on the next page</a:t>
            </a:r>
          </a:p>
          <a:p>
            <a:pPr lvl="1">
              <a:lnSpc>
                <a:spcPct val="107000"/>
              </a:lnSpc>
            </a:pPr>
            <a:r>
              <a:rPr lang="en-GB" sz="2200" dirty="0">
                <a:latin typeface="+mj-lt"/>
                <a:cs typeface="Courier New" panose="02070309020205020404" pitchFamily="49" charset="0"/>
              </a:rPr>
              <a:t>Consider what happens in special cases</a:t>
            </a:r>
          </a:p>
          <a:p>
            <a:pPr lvl="2">
              <a:lnSpc>
                <a:spcPct val="107000"/>
              </a:lnSpc>
            </a:pPr>
            <a:r>
              <a:rPr lang="en-GB" sz="1800" dirty="0">
                <a:latin typeface="+mj-lt"/>
                <a:cs typeface="Courier New" panose="02070309020205020404" pitchFamily="49" charset="0"/>
              </a:rPr>
              <a:t>Number of arguments not a multiple of 3</a:t>
            </a:r>
          </a:p>
          <a:p>
            <a:pPr lvl="2">
              <a:lnSpc>
                <a:spcPct val="107000"/>
              </a:lnSpc>
            </a:pPr>
            <a:r>
              <a:rPr lang="en-GB" sz="1800" dirty="0">
                <a:latin typeface="+mj-lt"/>
                <a:cs typeface="Courier New" panose="02070309020205020404" pitchFamily="49" charset="0"/>
              </a:rPr>
              <a:t>Arguments not able to be converted to floats</a:t>
            </a:r>
          </a:p>
        </p:txBody>
      </p:sp>
    </p:spTree>
    <p:extLst>
      <p:ext uri="{BB962C8B-B14F-4D97-AF65-F5344CB8AC3E}">
        <p14:creationId xmlns:p14="http://schemas.microsoft.com/office/powerpoint/2010/main" val="2588522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pic>
        <p:nvPicPr>
          <p:cNvPr id="7" name="Picture 6" descr="Chart, histogram&#10;&#10;Description automatically generated">
            <a:extLst>
              <a:ext uri="{FF2B5EF4-FFF2-40B4-BE49-F238E27FC236}">
                <a16:creationId xmlns:a16="http://schemas.microsoft.com/office/drawing/2014/main" id="{C3676002-5915-406D-A174-24A25236F51E}"/>
              </a:ext>
            </a:extLst>
          </p:cNvPr>
          <p:cNvPicPr>
            <a:picLocks noChangeAspect="1"/>
          </p:cNvPicPr>
          <p:nvPr/>
        </p:nvPicPr>
        <p:blipFill>
          <a:blip r:embed="rId3"/>
          <a:stretch>
            <a:fillRect/>
          </a:stretch>
        </p:blipFill>
        <p:spPr>
          <a:xfrm>
            <a:off x="1051557" y="1169283"/>
            <a:ext cx="7040886" cy="5280665"/>
          </a:xfrm>
          <a:prstGeom prst="rect">
            <a:avLst/>
          </a:prstGeom>
        </p:spPr>
      </p:pic>
    </p:spTree>
    <p:extLst>
      <p:ext uri="{BB962C8B-B14F-4D97-AF65-F5344CB8AC3E}">
        <p14:creationId xmlns:p14="http://schemas.microsoft.com/office/powerpoint/2010/main" val="1511050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Taking it Further - HPC</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High Performance Computing (HPC) clusters allow you to access powerful computers to run large jobs quickly</a:t>
            </a:r>
          </a:p>
          <a:p>
            <a:pPr>
              <a:lnSpc>
                <a:spcPct val="107000"/>
              </a:lnSpc>
            </a:pPr>
            <a:r>
              <a:rPr lang="en-GB" sz="2600" dirty="0">
                <a:latin typeface="+mj-lt"/>
                <a:cs typeface="Courier New" panose="02070309020205020404" pitchFamily="49" charset="0"/>
              </a:rPr>
              <a:t>You will need to transfer your code to the HPC cluster</a:t>
            </a:r>
          </a:p>
          <a:p>
            <a:pPr>
              <a:lnSpc>
                <a:spcPct val="107000"/>
              </a:lnSpc>
            </a:pPr>
            <a:r>
              <a:rPr lang="en-GB" sz="2600" dirty="0">
                <a:latin typeface="+mj-lt"/>
                <a:cs typeface="Courier New" panose="02070309020205020404" pitchFamily="49" charset="0"/>
              </a:rPr>
              <a:t>Code will be run remotely using terminal commands</a:t>
            </a:r>
          </a:p>
          <a:p>
            <a:pPr>
              <a:lnSpc>
                <a:spcPct val="107000"/>
              </a:lnSpc>
            </a:pPr>
            <a:r>
              <a:rPr lang="en-GB" sz="2600" dirty="0">
                <a:latin typeface="+mj-lt"/>
                <a:cs typeface="Courier New" panose="02070309020205020404" pitchFamily="49" charset="0"/>
              </a:rPr>
              <a:t>You will typically need to create an environment for your code</a:t>
            </a:r>
          </a:p>
          <a:p>
            <a:pPr>
              <a:lnSpc>
                <a:spcPct val="107000"/>
              </a:lnSpc>
            </a:pPr>
            <a:r>
              <a:rPr lang="en-GB" sz="2600" dirty="0">
                <a:latin typeface="+mj-lt"/>
                <a:cs typeface="Courier New" panose="02070309020205020404" pitchFamily="49" charset="0"/>
              </a:rPr>
              <a:t>Python-specific instructions for Imperial’s HPC cluster can be found </a:t>
            </a:r>
            <a:r>
              <a:rPr lang="en-GB" sz="2600" dirty="0">
                <a:latin typeface="+mj-lt"/>
                <a:cs typeface="Courier New" panose="02070309020205020404" pitchFamily="49" charset="0"/>
                <a:hlinkClick r:id="rId3"/>
              </a:rPr>
              <a:t>here</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General information about using HPC at Imperial can be found </a:t>
            </a:r>
            <a:r>
              <a:rPr lang="en-GB" sz="2600" dirty="0">
                <a:latin typeface="+mj-lt"/>
                <a:cs typeface="Courier New" panose="02070309020205020404" pitchFamily="49" charset="0"/>
                <a:hlinkClick r:id="rId4"/>
              </a:rPr>
              <a:t>here</a:t>
            </a:r>
            <a:r>
              <a:rPr lang="en-GB" sz="2600" dirty="0">
                <a:latin typeface="+mj-lt"/>
                <a:cs typeface="Courier New" panose="02070309020205020404" pitchFamily="49" charset="0"/>
              </a:rPr>
              <a:t> or you may register for the Graduate School course </a:t>
            </a:r>
            <a:r>
              <a:rPr lang="en-GB" sz="2600" dirty="0">
                <a:latin typeface="+mj-lt"/>
                <a:cs typeface="Courier New" panose="02070309020205020404" pitchFamily="49" charset="0"/>
                <a:hlinkClick r:id="rId5"/>
              </a:rPr>
              <a:t>here</a:t>
            </a: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2357441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7172" cy="1143000"/>
          </a:xfrm>
        </p:spPr>
        <p:txBody>
          <a:bodyPr/>
          <a:lstStyle/>
          <a:p>
            <a:r>
              <a:rPr lang="en-GB" sz="4000" dirty="0"/>
              <a:t>Taking it Further - Containers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Containers (such as </a:t>
            </a:r>
            <a:r>
              <a:rPr lang="en-GB" sz="2600" dirty="0">
                <a:latin typeface="+mj-lt"/>
                <a:cs typeface="Courier New" panose="02070309020205020404" pitchFamily="49" charset="0"/>
                <a:hlinkClick r:id="rId3"/>
              </a:rPr>
              <a:t>Docker</a:t>
            </a:r>
            <a:r>
              <a:rPr lang="en-GB" sz="2600" dirty="0">
                <a:latin typeface="+mj-lt"/>
                <a:cs typeface="Courier New" panose="02070309020205020404" pitchFamily="49" charset="0"/>
              </a:rPr>
              <a:t>) are a way of defining a loosely isolated environment for running applications</a:t>
            </a:r>
          </a:p>
          <a:p>
            <a:pPr>
              <a:lnSpc>
                <a:spcPct val="107000"/>
              </a:lnSpc>
            </a:pPr>
            <a:r>
              <a:rPr lang="en-GB" sz="2600" dirty="0">
                <a:latin typeface="+mj-lt"/>
                <a:cs typeface="Courier New" panose="02070309020205020404" pitchFamily="49" charset="0"/>
              </a:rPr>
              <a:t>Allows dependencies of applications to be packaged and isolated from the rest of the Operating System</a:t>
            </a:r>
          </a:p>
          <a:p>
            <a:pPr>
              <a:lnSpc>
                <a:spcPct val="107000"/>
              </a:lnSpc>
            </a:pPr>
            <a:r>
              <a:rPr lang="en-GB" sz="2600" dirty="0">
                <a:latin typeface="+mj-lt"/>
                <a:cs typeface="Courier New" panose="02070309020205020404" pitchFamily="49" charset="0"/>
              </a:rPr>
              <a:t>Ensures all developers and users are using the same environment</a:t>
            </a:r>
          </a:p>
          <a:p>
            <a:pPr>
              <a:lnSpc>
                <a:spcPct val="107000"/>
              </a:lnSpc>
            </a:pPr>
            <a:r>
              <a:rPr lang="en-GB" sz="2600" dirty="0">
                <a:latin typeface="+mj-lt"/>
                <a:cs typeface="Courier New" panose="02070309020205020404" pitchFamily="49" charset="0"/>
              </a:rPr>
              <a:t>Can also be useful for deploying more complex apps to HPC</a:t>
            </a:r>
          </a:p>
          <a:p>
            <a:pPr>
              <a:lnSpc>
                <a:spcPct val="107000"/>
              </a:lnSpc>
            </a:pPr>
            <a:r>
              <a:rPr lang="en-GB" sz="2600" dirty="0">
                <a:latin typeface="+mj-lt"/>
                <a:cs typeface="Courier New" panose="02070309020205020404" pitchFamily="49" charset="0"/>
              </a:rPr>
              <a:t>Can be used for </a:t>
            </a:r>
            <a:r>
              <a:rPr lang="en-GB" sz="2600" dirty="0">
                <a:latin typeface="+mj-lt"/>
                <a:cs typeface="Courier New" panose="02070309020205020404" pitchFamily="49" charset="0"/>
                <a:hlinkClick r:id="rId4"/>
              </a:rPr>
              <a:t>Python development</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The Graduate School offers a </a:t>
            </a:r>
            <a:r>
              <a:rPr lang="en-GB" sz="2600" dirty="0">
                <a:latin typeface="+mj-lt"/>
                <a:cs typeface="Courier New" panose="02070309020205020404" pitchFamily="49" charset="0"/>
                <a:hlinkClick r:id="rId5"/>
              </a:rPr>
              <a:t>course of containers</a:t>
            </a:r>
            <a:endParaRPr lang="en-GB" sz="2600" dirty="0">
              <a:latin typeface="+mj-lt"/>
              <a:cs typeface="Courier New" panose="02070309020205020404" pitchFamily="49" charset="0"/>
            </a:endParaRPr>
          </a:p>
          <a:p>
            <a:pPr>
              <a:lnSpc>
                <a:spcPct val="107000"/>
              </a:lnSpc>
            </a:pP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3576927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693810" cy="1567815"/>
          </a:xfrm>
        </p:spPr>
        <p:txBody>
          <a:bodyPr>
            <a:noAutofit/>
          </a:bodyPr>
          <a:lstStyle/>
          <a:p>
            <a:pPr marL="0" indent="0"/>
            <a:r>
              <a:rPr lang="en-GB" sz="4000" b="1" dirty="0"/>
              <a:t>Kernels, Environments, Packages and Running Python </a:t>
            </a:r>
          </a:p>
        </p:txBody>
      </p:sp>
      <p:sp>
        <p:nvSpPr>
          <p:cNvPr id="6" name="Subtitle 2">
            <a:extLst>
              <a:ext uri="{FF2B5EF4-FFF2-40B4-BE49-F238E27FC236}">
                <a16:creationId xmlns:a16="http://schemas.microsoft.com/office/drawing/2014/main" id="{8DBC1236-D25D-4DD9-A904-CB0180288957}"/>
              </a:ext>
            </a:extLst>
          </p:cNvPr>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19" y="472966"/>
            <a:ext cx="5558047" cy="930165"/>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a:solidFill>
                  <a:schemeClr val="accent3"/>
                </a:solidFill>
              </a:rPr>
              <a:t>Expectations:  Covid-safe teaching environments</a:t>
            </a:r>
          </a:p>
        </p:txBody>
      </p:sp>
      <p:sp>
        <p:nvSpPr>
          <p:cNvPr id="5" name="Subtitle 2"/>
          <p:cNvSpPr>
            <a:spLocks noGrp="1"/>
          </p:cNvSpPr>
          <p:nvPr>
            <p:ph type="subTitle" idx="1"/>
          </p:nvPr>
        </p:nvSpPr>
        <p:spPr>
          <a:xfrm>
            <a:off x="189186" y="1450427"/>
            <a:ext cx="8797158" cy="4020208"/>
          </a:xfrm>
        </p:spPr>
        <p:txBody>
          <a:bodyPr lIns="91440" tIns="45720" rIns="91440" bIns="45720" anchor="t"/>
          <a:lstStyle/>
          <a:p>
            <a:r>
              <a:rPr lang="en-US" sz="2200" u="sng"/>
              <a:t>For the purpose of contact tracing</a:t>
            </a:r>
            <a:endParaRPr lang="en-US" sz="2200"/>
          </a:p>
          <a:p>
            <a:endParaRPr lang="en-US" sz="2200"/>
          </a:p>
          <a:p>
            <a:r>
              <a:rPr lang="en-US" sz="2200"/>
              <a:t>For our standard workshops:</a:t>
            </a:r>
          </a:p>
          <a:p>
            <a:pPr marL="342900" indent="-342900">
              <a:buFont typeface="Arial" panose="020B0604020202020204" pitchFamily="34" charset="0"/>
              <a:buChar char="•"/>
            </a:pPr>
            <a:r>
              <a:rPr lang="en-US" sz="2200"/>
              <a:t>We will provide the CCT Hub with the complete list of attendees at this workshop</a:t>
            </a:r>
          </a:p>
          <a:p>
            <a:endParaRPr lang="en-US" sz="2200"/>
          </a:p>
          <a:p>
            <a:r>
              <a:rPr lang="en-US" sz="2200"/>
              <a:t>Where our workshops are held in lecture theatres:</a:t>
            </a:r>
          </a:p>
          <a:p>
            <a:pPr marL="342900" indent="-342900">
              <a:buFont typeface="Arial" panose="020B0604020202020204" pitchFamily="34" charset="0"/>
              <a:buChar char="•"/>
            </a:pPr>
            <a:r>
              <a:rPr lang="en-US" sz="2200"/>
              <a:t>You should keep a record of colleagues that you are sat in close contact with (within 2 meters)</a:t>
            </a:r>
          </a:p>
          <a:p>
            <a:endParaRPr lang="en-US"/>
          </a:p>
        </p:txBody>
      </p:sp>
    </p:spTree>
    <p:extLst>
      <p:ext uri="{BB962C8B-B14F-4D97-AF65-F5344CB8AC3E}">
        <p14:creationId xmlns:p14="http://schemas.microsoft.com/office/powerpoint/2010/main" val="3929978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Describe</a:t>
            </a:r>
            <a:r>
              <a:rPr lang="en-GB" sz="3000" dirty="0">
                <a:effectLst/>
                <a:latin typeface="Arial" panose="020B0604020202020204" pitchFamily="34" charset="0"/>
                <a:ea typeface="Calibri" panose="020F0502020204030204" pitchFamily="34" charset="0"/>
                <a:cs typeface="Arial" panose="020B0604020202020204" pitchFamily="34" charset="0"/>
              </a:rPr>
              <a:t> the terms “installation”, “environment”, “packages” and “kernel”</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Manage</a:t>
            </a:r>
            <a:r>
              <a:rPr lang="en-GB" sz="3000" dirty="0">
                <a:effectLst/>
                <a:latin typeface="Arial" panose="020B0604020202020204" pitchFamily="34" charset="0"/>
                <a:ea typeface="Calibri" panose="020F0502020204030204" pitchFamily="34" charset="0"/>
                <a:cs typeface="Arial" panose="020B0604020202020204" pitchFamily="34" charset="0"/>
              </a:rPr>
              <a:t> Python installations and environments</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Utilise</a:t>
            </a:r>
            <a:r>
              <a:rPr lang="en-GB" sz="3000" dirty="0">
                <a:effectLst/>
                <a:latin typeface="Arial" panose="020B0604020202020204" pitchFamily="34" charset="0"/>
                <a:ea typeface="Calibri" panose="020F0502020204030204" pitchFamily="34" charset="0"/>
                <a:cs typeface="Arial" panose="020B0604020202020204" pitchFamily="34" charset="0"/>
              </a:rPr>
              <a:t> Jupyter Notebooks and IDEs to create and run Python code</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Create</a:t>
            </a:r>
            <a:r>
              <a:rPr lang="en-GB" sz="3000" dirty="0">
                <a:effectLst/>
                <a:latin typeface="Arial" panose="020B0604020202020204" pitchFamily="34" charset="0"/>
                <a:ea typeface="Calibri" panose="020F0502020204030204" pitchFamily="34" charset="0"/>
                <a:cs typeface="Arial" panose="020B0604020202020204" pitchFamily="34" charset="0"/>
              </a:rPr>
              <a:t> basic Python programs which use command line options</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a:lnSpc>
                <a:spcPct val="107000"/>
              </a:lnSpc>
            </a:pPr>
            <a:r>
              <a:rPr lang="en-GB" sz="3000" dirty="0">
                <a:latin typeface="Arial" panose="020B0604020202020204" pitchFamily="34" charset="0"/>
                <a:cs typeface="Arial" panose="020B0604020202020204" pitchFamily="34" charset="0"/>
              </a:rPr>
              <a:t>A particular instance of a program installed on your computer</a:t>
            </a:r>
          </a:p>
          <a:p>
            <a:pPr lvl="1">
              <a:lnSpc>
                <a:spcPct val="107000"/>
              </a:lnSpc>
            </a:pPr>
            <a:r>
              <a:rPr lang="en-GB" sz="26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Anaconda</a:t>
            </a:r>
          </a:p>
          <a:p>
            <a:pPr>
              <a:lnSpc>
                <a:spcPct val="107000"/>
              </a:lnSpc>
            </a:pPr>
            <a:r>
              <a:rPr lang="en-GB" sz="3000" dirty="0">
                <a:latin typeface="Arial" panose="020B0604020202020204" pitchFamily="34" charset="0"/>
                <a:cs typeface="Arial" panose="020B0604020202020204" pitchFamily="34" charset="0"/>
              </a:rPr>
              <a:t>Will be a particular version of Python e.g. 3.9 or 2.7</a:t>
            </a:r>
          </a:p>
          <a:p>
            <a:pPr lvl="1">
              <a:lnSpc>
                <a:spcPct val="107000"/>
              </a:lnSpc>
            </a:pPr>
            <a:r>
              <a:rPr lang="en-GB" sz="2600" dirty="0">
                <a:latin typeface="Arial" panose="020B0604020202020204" pitchFamily="34" charset="0"/>
                <a:cs typeface="Arial" panose="020B0604020202020204" pitchFamily="34" charset="0"/>
              </a:rPr>
              <a:t>Typing </a:t>
            </a:r>
            <a:r>
              <a:rPr lang="en-GB" sz="2600" dirty="0">
                <a:latin typeface="Courier New" panose="02070309020205020404" pitchFamily="49" charset="0"/>
                <a:cs typeface="Courier New" panose="02070309020205020404" pitchFamily="49" charset="0"/>
              </a:rPr>
              <a:t>python --version</a:t>
            </a:r>
            <a:r>
              <a:rPr lang="en-GB" sz="2600" dirty="0">
                <a:latin typeface="Arial" panose="020B0604020202020204" pitchFamily="34" charset="0"/>
                <a:cs typeface="Arial" panose="020B0604020202020204" pitchFamily="34" charset="0"/>
              </a:rPr>
              <a:t> in the terminal will give version number</a:t>
            </a:r>
          </a:p>
          <a:p>
            <a:pPr>
              <a:lnSpc>
                <a:spcPct val="107000"/>
              </a:lnSpc>
            </a:pPr>
            <a:r>
              <a:rPr lang="en-GB" sz="3000" dirty="0">
                <a:latin typeface="Arial" panose="020B0604020202020204" pitchFamily="34" charset="0"/>
                <a:cs typeface="Arial" panose="020B0604020202020204" pitchFamily="34" charset="0"/>
              </a:rPr>
              <a:t>Contains</a:t>
            </a:r>
          </a:p>
          <a:p>
            <a:pPr lvl="1">
              <a:lnSpc>
                <a:spcPct val="107000"/>
              </a:lnSpc>
            </a:pPr>
            <a:r>
              <a:rPr lang="en-GB" sz="2600" dirty="0">
                <a:latin typeface="Arial" panose="020B0604020202020204" pitchFamily="34" charset="0"/>
                <a:cs typeface="Arial" panose="020B0604020202020204" pitchFamily="34" charset="0"/>
              </a:rPr>
              <a:t>Python interpreter</a:t>
            </a:r>
          </a:p>
          <a:p>
            <a:pPr lvl="1">
              <a:lnSpc>
                <a:spcPct val="107000"/>
              </a:lnSpc>
            </a:pPr>
            <a:r>
              <a:rPr lang="en-GB" sz="2600" dirty="0">
                <a:latin typeface="Arial" panose="020B0604020202020204" pitchFamily="34" charset="0"/>
                <a:cs typeface="Arial" panose="020B0604020202020204" pitchFamily="34" charset="0"/>
              </a:rPr>
              <a:t>Core Python functionality</a:t>
            </a:r>
          </a:p>
          <a:p>
            <a:pPr lvl="1">
              <a:lnSpc>
                <a:spcPct val="107000"/>
              </a:lnSpc>
            </a:pPr>
            <a:r>
              <a:rPr lang="en-GB" sz="2600" dirty="0">
                <a:latin typeface="Arial" panose="020B0604020202020204" pitchFamily="34" charset="0"/>
                <a:cs typeface="Arial" panose="020B0604020202020204" pitchFamily="34" charset="0"/>
              </a:rPr>
              <a:t>Built-in modules</a:t>
            </a:r>
          </a:p>
        </p:txBody>
      </p:sp>
    </p:spTree>
    <p:extLst>
      <p:ext uri="{BB962C8B-B14F-4D97-AF65-F5344CB8AC3E}">
        <p14:creationId xmlns:p14="http://schemas.microsoft.com/office/powerpoint/2010/main" val="2809994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Install from the </a:t>
            </a:r>
            <a:r>
              <a:rPr lang="en-GB" sz="2600" dirty="0">
                <a:latin typeface="Arial" panose="020B0604020202020204" pitchFamily="34" charset="0"/>
                <a:cs typeface="Arial" panose="020B0604020202020204" pitchFamily="34" charset="0"/>
                <a:hlinkClick r:id="rId3"/>
              </a:rPr>
              <a:t>Python website </a:t>
            </a:r>
            <a:endParaRPr lang="en-GB" sz="2600" dirty="0">
              <a:latin typeface="Arial" panose="020B0604020202020204" pitchFamily="34" charset="0"/>
              <a:cs typeface="Arial" panose="020B0604020202020204" pitchFamily="34" charset="0"/>
            </a:endParaRPr>
          </a:p>
          <a:p>
            <a:pPr lvl="1">
              <a:lnSpc>
                <a:spcPct val="107000"/>
              </a:lnSpc>
            </a:pPr>
            <a:r>
              <a:rPr lang="en-GB" sz="2600" dirty="0">
                <a:latin typeface="Arial" panose="020B0604020202020204" pitchFamily="34" charset="0"/>
                <a:cs typeface="Arial" panose="020B0604020202020204" pitchFamily="34" charset="0"/>
              </a:rPr>
              <a:t>Can have multiple versions installed</a:t>
            </a:r>
          </a:p>
          <a:p>
            <a:pPr lvl="1">
              <a:lnSpc>
                <a:spcPct val="107000"/>
              </a:lnSpc>
            </a:pPr>
            <a:r>
              <a:rPr lang="en-GB" sz="2600" dirty="0">
                <a:latin typeface="Arial" panose="020B0604020202020204" pitchFamily="34" charset="0"/>
                <a:cs typeface="Arial" panose="020B0604020202020204" pitchFamily="34" charset="0"/>
              </a:rPr>
              <a:t>“path” tells computer where to look for programs</a:t>
            </a:r>
          </a:p>
          <a:p>
            <a:pPr lvl="2">
              <a:lnSpc>
                <a:spcPct val="107000"/>
              </a:lnSpc>
            </a:pPr>
            <a:r>
              <a:rPr lang="en-GB" sz="2200" dirty="0">
                <a:latin typeface="Arial" panose="020B0604020202020204" pitchFamily="34" charset="0"/>
                <a:cs typeface="Arial" panose="020B0604020202020204" pitchFamily="34" charset="0"/>
              </a:rPr>
              <a:t>Sometimes too many entries on path can lead to problems</a:t>
            </a:r>
          </a:p>
          <a:p>
            <a:pPr>
              <a:lnSpc>
                <a:spcPct val="107000"/>
              </a:lnSpc>
            </a:pPr>
            <a:r>
              <a:rPr lang="en-GB" sz="3000" dirty="0">
                <a:latin typeface="Arial" panose="020B0604020202020204" pitchFamily="34" charset="0"/>
                <a:cs typeface="Arial" panose="020B0604020202020204" pitchFamily="34" charset="0"/>
              </a:rPr>
              <a:t>Anaconda</a:t>
            </a:r>
          </a:p>
          <a:p>
            <a:pPr lvl="1">
              <a:lnSpc>
                <a:spcPct val="107000"/>
              </a:lnSpc>
            </a:pPr>
            <a:r>
              <a:rPr lang="en-GB" sz="2200" dirty="0">
                <a:latin typeface="Arial" panose="020B0604020202020204" pitchFamily="34" charset="0"/>
                <a:cs typeface="Arial" panose="020B0604020202020204" pitchFamily="34" charset="0"/>
              </a:rPr>
              <a:t>Can create from the environment tab</a:t>
            </a:r>
          </a:p>
          <a:p>
            <a:pPr lvl="1">
              <a:lnSpc>
                <a:spcPct val="107000"/>
              </a:lnSpc>
            </a:pPr>
            <a:r>
              <a:rPr lang="en-GB" sz="2200" dirty="0">
                <a:latin typeface="Arial" panose="020B0604020202020204" pitchFamily="34" charset="0"/>
                <a:cs typeface="Arial" panose="020B0604020202020204" pitchFamily="34" charset="0"/>
              </a:rPr>
              <a:t>Click “Create”, give it a name and select a version</a:t>
            </a:r>
          </a:p>
        </p:txBody>
      </p:sp>
    </p:spTree>
    <p:extLst>
      <p:ext uri="{BB962C8B-B14F-4D97-AF65-F5344CB8AC3E}">
        <p14:creationId xmlns:p14="http://schemas.microsoft.com/office/powerpoint/2010/main" val="149702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Environments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An isolated installation of Python with associated installed packages</a:t>
            </a:r>
          </a:p>
          <a:p>
            <a:pPr>
              <a:lnSpc>
                <a:spcPct val="107000"/>
              </a:lnSpc>
            </a:pPr>
            <a:r>
              <a:rPr lang="en-GB" sz="3000" dirty="0">
                <a:latin typeface="Arial" panose="020B0604020202020204" pitchFamily="34" charset="0"/>
                <a:cs typeface="Arial" panose="020B0604020202020204" pitchFamily="34" charset="0"/>
              </a:rPr>
              <a:t>Useful for managing projects with different dependencies</a:t>
            </a:r>
          </a:p>
          <a:p>
            <a:pPr lvl="1">
              <a:lnSpc>
                <a:spcPct val="107000"/>
              </a:lnSpc>
            </a:pPr>
            <a:r>
              <a:rPr lang="en-GB" sz="2600" dirty="0">
                <a:latin typeface="Arial" panose="020B0604020202020204" pitchFamily="34" charset="0"/>
                <a:cs typeface="Arial" panose="020B0604020202020204" pitchFamily="34" charset="0"/>
              </a:rPr>
              <a:t>Different versions of Python sometimes required for different packages</a:t>
            </a:r>
          </a:p>
          <a:p>
            <a:pPr lvl="1">
              <a:lnSpc>
                <a:spcPct val="107000"/>
              </a:lnSpc>
            </a:pPr>
            <a:r>
              <a:rPr lang="en-GB" sz="2600" dirty="0">
                <a:latin typeface="Arial" panose="020B0604020202020204" pitchFamily="34" charset="0"/>
                <a:cs typeface="Arial" panose="020B0604020202020204" pitchFamily="34" charset="0"/>
              </a:rPr>
              <a:t>Allows different environments for different projects</a:t>
            </a:r>
          </a:p>
          <a:p>
            <a:pPr lvl="1">
              <a:lnSpc>
                <a:spcPct val="107000"/>
              </a:lnSpc>
            </a:pPr>
            <a:r>
              <a:rPr lang="en-GB" sz="2600" dirty="0">
                <a:latin typeface="Arial" panose="020B0604020202020204" pitchFamily="34" charset="0"/>
                <a:cs typeface="Arial" panose="020B0604020202020204" pitchFamily="34" charset="0"/>
              </a:rPr>
              <a:t>When starting a new project you might want to make use of functionality of new Python release</a:t>
            </a: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5808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Anaconda</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Go to environments tab</a:t>
            </a:r>
          </a:p>
          <a:p>
            <a:pPr>
              <a:lnSpc>
                <a:spcPct val="107000"/>
              </a:lnSpc>
            </a:pPr>
            <a:r>
              <a:rPr lang="en-GB" sz="2600" dirty="0">
                <a:latin typeface="Arial" panose="020B0604020202020204" pitchFamily="34" charset="0"/>
                <a:cs typeface="Arial" panose="020B0604020202020204" pitchFamily="34" charset="0"/>
              </a:rPr>
              <a:t>“Create” will create a new environment of a specific Python version</a:t>
            </a:r>
          </a:p>
          <a:p>
            <a:pPr>
              <a:lnSpc>
                <a:spcPct val="107000"/>
              </a:lnSpc>
            </a:pPr>
            <a:r>
              <a:rPr lang="en-GB" sz="2600" dirty="0">
                <a:latin typeface="Arial" panose="020B0604020202020204" pitchFamily="34" charset="0"/>
                <a:cs typeface="Arial" panose="020B0604020202020204" pitchFamily="34" charset="0"/>
              </a:rPr>
              <a:t>“Clone” will create a duplicate of another environment</a:t>
            </a:r>
          </a:p>
          <a:p>
            <a:pPr>
              <a:lnSpc>
                <a:spcPct val="107000"/>
              </a:lnSpc>
            </a:pPr>
            <a:r>
              <a:rPr lang="en-GB" sz="2600" dirty="0">
                <a:latin typeface="Arial" panose="020B0604020202020204" pitchFamily="34" charset="0"/>
                <a:cs typeface="Arial" panose="020B0604020202020204" pitchFamily="34" charset="0"/>
              </a:rPr>
              <a:t>“Backup” will save a specification of the current environment as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“Import” will create an environment from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“Remove” deletes an environment</a:t>
            </a:r>
          </a:p>
        </p:txBody>
      </p:sp>
    </p:spTree>
    <p:extLst>
      <p:ext uri="{BB962C8B-B14F-4D97-AF65-F5344CB8AC3E}">
        <p14:creationId xmlns:p14="http://schemas.microsoft.com/office/powerpoint/2010/main" val="34194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74512</TotalTime>
  <Words>7328</Words>
  <Application>Microsoft Office PowerPoint</Application>
  <PresentationFormat>On-screen Show (4:3)</PresentationFormat>
  <Paragraphs>435</Paragraphs>
  <Slides>39</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Courier New</vt:lpstr>
      <vt:lpstr>Frutiger LT Std 65 Bold</vt:lpstr>
      <vt:lpstr>Times New Roman</vt:lpstr>
      <vt:lpstr>Office Theme</vt:lpstr>
      <vt:lpstr>Managing and Running Python Effectively</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PowerPoint Presentation</vt:lpstr>
      <vt:lpstr>PowerPoint Presentation</vt:lpstr>
      <vt:lpstr>Learning Outcomes</vt:lpstr>
      <vt:lpstr>Python Installations</vt:lpstr>
      <vt:lpstr>Python Installations</vt:lpstr>
      <vt:lpstr>Python Environments</vt:lpstr>
      <vt:lpstr>Environments in Anaconda</vt:lpstr>
      <vt:lpstr>Environments in Venv</vt:lpstr>
      <vt:lpstr>Exercise</vt:lpstr>
      <vt:lpstr>Definitions</vt:lpstr>
      <vt:lpstr>Package Managers</vt:lpstr>
      <vt:lpstr>Pip</vt:lpstr>
      <vt:lpstr>Conda</vt:lpstr>
      <vt:lpstr>Requirements File</vt:lpstr>
      <vt:lpstr>Requirements File</vt:lpstr>
      <vt:lpstr>Exercise</vt:lpstr>
      <vt:lpstr>Python Kernels</vt:lpstr>
      <vt:lpstr>Python Commands in the Command Line</vt:lpstr>
      <vt:lpstr>Jupyter Notebooks</vt:lpstr>
      <vt:lpstr>Running Python within an IDE</vt:lpstr>
      <vt:lpstr>Running Python Files From the Command Line</vt:lpstr>
      <vt:lpstr>__name__</vt:lpstr>
      <vt:lpstr>Common Command Line Arguments</vt:lpstr>
      <vt:lpstr>Flags</vt:lpstr>
      <vt:lpstr>unittest</vt:lpstr>
      <vt:lpstr>Redirecting Output</vt:lpstr>
      <vt:lpstr>Exercise</vt:lpstr>
      <vt:lpstr>Command Line Arguments</vt:lpstr>
      <vt:lpstr>Command Line Arguments</vt:lpstr>
      <vt:lpstr>Input Files</vt:lpstr>
      <vt:lpstr>Exercise</vt:lpstr>
      <vt:lpstr>Exercise</vt:lpstr>
      <vt:lpstr>Exercise</vt:lpstr>
      <vt:lpstr>Taking it Further - HPC</vt:lpstr>
      <vt:lpstr>Taking it Further - Containers</vt:lpstr>
      <vt:lpstr>Feedback</vt:lpstr>
      <vt:lpstr>Kernels, Environments, Packages and Running Python </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551</cp:revision>
  <cp:lastPrinted>2017-04-21T16:42:54Z</cp:lastPrinted>
  <dcterms:created xsi:type="dcterms:W3CDTF">2014-10-29T16:03:49Z</dcterms:created>
  <dcterms:modified xsi:type="dcterms:W3CDTF">2022-02-02T12:05:57Z</dcterms:modified>
</cp:coreProperties>
</file>