
<file path=[Content_Types].xml><?xml version="1.0" encoding="utf-8"?>
<Types xmlns="http://schemas.openxmlformats.org/package/2006/content-types">
  <Default Extension="gif" ContentType="image/gi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64" r:id="rId2"/>
    <p:sldId id="504" r:id="rId3"/>
    <p:sldId id="505" r:id="rId4"/>
    <p:sldId id="506" r:id="rId5"/>
    <p:sldId id="267" r:id="rId6"/>
    <p:sldId id="281" r:id="rId7"/>
    <p:sldId id="329" r:id="rId8"/>
    <p:sldId id="280" r:id="rId9"/>
  </p:sldIdLst>
  <p:sldSz cx="9144000" cy="6858000" type="screen4x3"/>
  <p:notesSz cx="7099300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45EEEAF5-8C61-4410-A3AB-B2CD0B57ECF0}">
          <p14:sldIdLst>
            <p14:sldId id="264"/>
            <p14:sldId id="504"/>
            <p14:sldId id="505"/>
            <p14:sldId id="506"/>
            <p14:sldId id="267"/>
            <p14:sldId id="281"/>
            <p14:sldId id="329"/>
            <p14:sldId id="28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79092B"/>
    <a:srgbClr val="8909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79766" autoAdjust="0"/>
  </p:normalViewPr>
  <p:slideViewPr>
    <p:cSldViewPr snapToGrid="0" snapToObjects="1">
      <p:cViewPr varScale="1">
        <p:scale>
          <a:sx n="114" d="100"/>
          <a:sy n="114" d="100"/>
        </p:scale>
        <p:origin x="1506" y="120"/>
      </p:cViewPr>
      <p:guideLst>
        <p:guide orient="horz" pos="2183"/>
        <p:guide pos="2880"/>
      </p:guideLst>
    </p:cSldViewPr>
  </p:slideViewPr>
  <p:outlineViewPr>
    <p:cViewPr>
      <p:scale>
        <a:sx n="33" d="100"/>
        <a:sy n="33" d="100"/>
      </p:scale>
      <p:origin x="0" y="-18474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2130"/>
    </p:cViewPr>
  </p:sorterViewPr>
  <p:notesViewPr>
    <p:cSldViewPr snapToGrid="0" snapToObjects="1" showGuides="1">
      <p:cViewPr>
        <p:scale>
          <a:sx n="80" d="100"/>
          <a:sy n="80" d="100"/>
        </p:scale>
        <p:origin x="3084" y="-1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1731"/>
          </a:xfrm>
          <a:prstGeom prst="rect">
            <a:avLst/>
          </a:prstGeom>
        </p:spPr>
        <p:txBody>
          <a:bodyPr vert="horz" lIns="98603" tIns="49302" rIns="98603" bIns="49302" rtlCol="0"/>
          <a:lstStyle>
            <a:lvl1pPr algn="l">
              <a:defRPr sz="1200"/>
            </a:lvl1pPr>
          </a:lstStyle>
          <a:p>
            <a:r>
              <a:rPr lang="en-US" dirty="0"/>
              <a:t>Imperial College Graduate School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5" y="1"/>
            <a:ext cx="3076363" cy="511731"/>
          </a:xfrm>
          <a:prstGeom prst="rect">
            <a:avLst/>
          </a:prstGeom>
        </p:spPr>
        <p:txBody>
          <a:bodyPr vert="horz" lIns="98603" tIns="49302" rIns="98603" bIns="49302" rtlCol="0"/>
          <a:lstStyle>
            <a:lvl1pPr algn="r">
              <a:defRPr sz="1200"/>
            </a:lvl1pPr>
          </a:lstStyle>
          <a:p>
            <a:r>
              <a:rPr lang="en-US" dirty="0"/>
              <a:t>Janet De Wilde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721107"/>
            <a:ext cx="3076363" cy="511731"/>
          </a:xfrm>
          <a:prstGeom prst="rect">
            <a:avLst/>
          </a:prstGeom>
        </p:spPr>
        <p:txBody>
          <a:bodyPr vert="horz" lIns="98603" tIns="49302" rIns="98603" bIns="4930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5" y="9721107"/>
            <a:ext cx="3076363" cy="511731"/>
          </a:xfrm>
          <a:prstGeom prst="rect">
            <a:avLst/>
          </a:prstGeom>
        </p:spPr>
        <p:txBody>
          <a:bodyPr vert="horz" lIns="98603" tIns="49302" rIns="98603" bIns="49302" rtlCol="0" anchor="b"/>
          <a:lstStyle>
            <a:lvl1pPr algn="r">
              <a:defRPr sz="1200"/>
            </a:lvl1pPr>
          </a:lstStyle>
          <a:p>
            <a:fld id="{8A462225-ACAD-D345-9255-252DD86E4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0200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3508"/>
          </a:xfrm>
          <a:prstGeom prst="rect">
            <a:avLst/>
          </a:prstGeom>
        </p:spPr>
        <p:txBody>
          <a:bodyPr vert="horz" lIns="98603" tIns="49302" rIns="98603" bIns="49302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5" y="0"/>
            <a:ext cx="3076363" cy="513508"/>
          </a:xfrm>
          <a:prstGeom prst="rect">
            <a:avLst/>
          </a:prstGeom>
        </p:spPr>
        <p:txBody>
          <a:bodyPr vert="horz" lIns="98603" tIns="49302" rIns="98603" bIns="49302" rtlCol="0"/>
          <a:lstStyle>
            <a:lvl1pPr algn="r">
              <a:defRPr sz="1200"/>
            </a:lvl1pPr>
          </a:lstStyle>
          <a:p>
            <a:fld id="{88EB714B-C3CC-4216-88C1-02913905B1CF}" type="datetimeFigureOut">
              <a:rPr lang="en-GB" smtClean="0"/>
              <a:t>02/02/2022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8603" tIns="49302" rIns="98603" bIns="49302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1" y="4925408"/>
            <a:ext cx="5679440" cy="4029879"/>
          </a:xfrm>
          <a:prstGeom prst="rect">
            <a:avLst/>
          </a:prstGeom>
        </p:spPr>
        <p:txBody>
          <a:bodyPr vert="horz" lIns="98603" tIns="49302" rIns="98603" bIns="4930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6363" cy="513507"/>
          </a:xfrm>
          <a:prstGeom prst="rect">
            <a:avLst/>
          </a:prstGeom>
        </p:spPr>
        <p:txBody>
          <a:bodyPr vert="horz" lIns="98603" tIns="49302" rIns="98603" bIns="49302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5" y="9721107"/>
            <a:ext cx="3076363" cy="513507"/>
          </a:xfrm>
          <a:prstGeom prst="rect">
            <a:avLst/>
          </a:prstGeom>
        </p:spPr>
        <p:txBody>
          <a:bodyPr vert="horz" lIns="98603" tIns="49302" rIns="98603" bIns="49302" rtlCol="0" anchor="b"/>
          <a:lstStyle>
            <a:lvl1pPr algn="r">
              <a:defRPr sz="1200"/>
            </a:lvl1pPr>
          </a:lstStyle>
          <a:p>
            <a:fld id="{3AE2EC8F-0D0C-480E-9701-891381D031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9222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867807" indent="-333772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335090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869126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403162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937196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3471233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4005269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4539304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2925A89-94DB-4D01-BF69-778533A1DF9B}" type="slidenum">
              <a:rPr lang="en-US" altLang="en-US" smtClean="0"/>
              <a:pPr eaLnBrk="1" hangingPunct="1">
                <a:spcBef>
                  <a:spcPct val="0"/>
                </a:spcBef>
              </a:pPr>
              <a:t>1</a:t>
            </a:fld>
            <a:endParaRPr lang="en-US" altLang="en-US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768178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35862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62081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24138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867807" indent="-333772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335090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869126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403162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937196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3471233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4005269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4539304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2925A89-94DB-4D01-BF69-778533A1DF9B}" type="slidenum">
              <a:rPr lang="en-US" altLang="en-US" smtClean="0"/>
              <a:pPr eaLnBrk="1" hangingPunct="1">
                <a:spcBef>
                  <a:spcPct val="0"/>
                </a:spcBef>
              </a:pPr>
              <a:t>8</a:t>
            </a:fld>
            <a:endParaRPr lang="en-US" altLang="en-US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829525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6388"/>
            <a:ext cx="9252000" cy="69258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320" y="1270635"/>
            <a:ext cx="6324600" cy="1567815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90000"/>
              </a:lnSpc>
              <a:defRPr sz="4000" b="1" cap="none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01320" y="315341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800">
                <a:solidFill>
                  <a:schemeClr val="accent3"/>
                </a:solidFill>
                <a:latin typeface="+mj-lt"/>
                <a:cs typeface="MetaOT-Bold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106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0080F8-EA1C-491D-963C-2C881B2F918F}" type="datetimeFigureOut">
              <a:rPr lang="en-GB" smtClean="0"/>
              <a:t>02/02/2022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12D7BC0-6E13-4124-810B-68982D1D50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3405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0080F8-EA1C-491D-963C-2C881B2F918F}" type="datetimeFigureOut">
              <a:rPr lang="en-GB" smtClean="0"/>
              <a:t>02/02/2022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12D7BC0-6E13-4124-810B-68982D1D50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1207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01320" y="1270635"/>
            <a:ext cx="6324600" cy="1567815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90000"/>
              </a:lnSpc>
              <a:defRPr sz="4000" b="1" cap="none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401320" y="315341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800">
                <a:solidFill>
                  <a:schemeClr val="accent3"/>
                </a:solidFill>
                <a:latin typeface="+mj-lt"/>
                <a:cs typeface="MetaOT-Bold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544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849" y="1600201"/>
            <a:ext cx="6299200" cy="3489960"/>
          </a:xfrm>
          <a:prstGeom prst="rect">
            <a:avLst/>
          </a:prstGeom>
        </p:spPr>
        <p:txBody>
          <a:bodyPr/>
          <a:lstStyle>
            <a:lvl1pPr algn="l">
              <a:defRPr sz="2000">
                <a:solidFill>
                  <a:schemeClr val="tx2"/>
                </a:solidFill>
                <a:latin typeface="+mn-lt"/>
                <a:cs typeface="MetaOT-Bold"/>
              </a:defRPr>
            </a:lvl1pPr>
            <a:lvl2pPr algn="l">
              <a:defRPr sz="1800">
                <a:solidFill>
                  <a:schemeClr val="tx2"/>
                </a:solidFill>
                <a:latin typeface="+mn-lt"/>
                <a:cs typeface="MetaOT-Bold"/>
              </a:defRPr>
            </a:lvl2pPr>
            <a:lvl3pPr algn="l">
              <a:defRPr sz="1600">
                <a:solidFill>
                  <a:schemeClr val="tx2"/>
                </a:solidFill>
                <a:latin typeface="+mn-lt"/>
                <a:cs typeface="MetaOT-Bold"/>
              </a:defRPr>
            </a:lvl3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55600" y="644310"/>
            <a:ext cx="5656658" cy="58654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822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3280" y="1600201"/>
            <a:ext cx="4043680" cy="3489960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tx2"/>
                </a:solidFill>
                <a:latin typeface="+mn-lt"/>
                <a:cs typeface="MetaOT-Bold"/>
              </a:defRPr>
            </a:lvl1pPr>
            <a:lvl2pPr>
              <a:defRPr sz="1800">
                <a:solidFill>
                  <a:schemeClr val="tx2"/>
                </a:solidFill>
                <a:latin typeface="+mn-lt"/>
                <a:cs typeface="MetaOT-Bold"/>
              </a:defRPr>
            </a:lvl2pPr>
            <a:lvl3pPr>
              <a:defRPr sz="1600">
                <a:solidFill>
                  <a:schemeClr val="tx2"/>
                </a:solidFill>
                <a:latin typeface="+mn-lt"/>
                <a:cs typeface="MetaOT-Bold"/>
              </a:defRPr>
            </a:lvl3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454136" y="1600200"/>
            <a:ext cx="4064000" cy="3489325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55600" y="645213"/>
            <a:ext cx="5656658" cy="533219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85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1600201"/>
            <a:ext cx="1910081" cy="3489960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1800">
                <a:solidFill>
                  <a:schemeClr val="tx2"/>
                </a:solidFill>
                <a:latin typeface="+mn-lt"/>
                <a:cs typeface="MetaOT-Bold"/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  <a:latin typeface="+mn-lt"/>
                <a:cs typeface="MetaOT-Bold"/>
              </a:defRPr>
            </a:lvl2pPr>
            <a:lvl3pPr marL="914400" indent="0">
              <a:buNone/>
              <a:defRPr sz="1800">
                <a:solidFill>
                  <a:schemeClr val="tx2"/>
                </a:solidFill>
                <a:latin typeface="+mn-lt"/>
                <a:cs typeface="MetaOT-Bold"/>
              </a:defRPr>
            </a:lvl3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2397125" y="1600200"/>
            <a:ext cx="6299200" cy="3489325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55600" y="632334"/>
            <a:ext cx="5656658" cy="533219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364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5600" y="1470443"/>
            <a:ext cx="4040188" cy="63976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0" u="sng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5600" y="2110204"/>
            <a:ext cx="4040188" cy="2990115"/>
          </a:xfrm>
          <a:prstGeom prst="rect">
            <a:avLst/>
          </a:prstGeom>
        </p:spPr>
        <p:txBody>
          <a:bodyPr/>
          <a:lstStyle>
            <a:lvl1pPr>
              <a:defRPr sz="2000" b="0" i="0">
                <a:solidFill>
                  <a:schemeClr val="tx2"/>
                </a:solidFill>
                <a:latin typeface="+mn-lt"/>
                <a:cs typeface="MetaOT-Book"/>
              </a:defRPr>
            </a:lvl1pPr>
            <a:lvl2pPr>
              <a:defRPr sz="1800" b="0" i="0">
                <a:solidFill>
                  <a:schemeClr val="tx2"/>
                </a:solidFill>
                <a:latin typeface="+mn-lt"/>
                <a:cs typeface="MetaOT-Book"/>
              </a:defRPr>
            </a:lvl2pPr>
            <a:lvl3pPr>
              <a:defRPr sz="1600" b="0" i="0">
                <a:solidFill>
                  <a:schemeClr val="tx2"/>
                </a:solidFill>
                <a:latin typeface="+mn-lt"/>
                <a:cs typeface="MetaOT-Book"/>
              </a:defRPr>
            </a:lvl3pPr>
            <a:lvl4pPr>
              <a:defRPr sz="1400" b="0" i="0">
                <a:solidFill>
                  <a:schemeClr val="tx2"/>
                </a:solidFill>
                <a:latin typeface="+mn-lt"/>
                <a:cs typeface="MetaOT-Book"/>
              </a:defRPr>
            </a:lvl4pPr>
            <a:lvl5pPr>
              <a:defRPr sz="1200" b="0" i="0">
                <a:solidFill>
                  <a:schemeClr val="tx2"/>
                </a:solidFill>
                <a:latin typeface="+mn-lt"/>
                <a:cs typeface="MetaOT-Book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47044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0" u="sng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10204"/>
            <a:ext cx="4041775" cy="2990115"/>
          </a:xfrm>
          <a:prstGeom prst="rect">
            <a:avLst/>
          </a:prstGeom>
        </p:spPr>
        <p:txBody>
          <a:bodyPr/>
          <a:lstStyle>
            <a:lvl1pPr>
              <a:defRPr sz="2000" b="0" i="0">
                <a:solidFill>
                  <a:schemeClr val="tx2"/>
                </a:solidFill>
                <a:latin typeface="+mn-lt"/>
                <a:cs typeface="MetaOT-Book"/>
              </a:defRPr>
            </a:lvl1pPr>
            <a:lvl2pPr>
              <a:defRPr sz="1800" b="0" i="0">
                <a:solidFill>
                  <a:schemeClr val="tx2"/>
                </a:solidFill>
                <a:latin typeface="+mn-lt"/>
                <a:cs typeface="MetaOT-Book"/>
              </a:defRPr>
            </a:lvl2pPr>
            <a:lvl3pPr>
              <a:defRPr sz="1600" b="0" i="0">
                <a:solidFill>
                  <a:schemeClr val="tx2"/>
                </a:solidFill>
                <a:latin typeface="+mn-lt"/>
                <a:cs typeface="MetaOT-Book"/>
              </a:defRPr>
            </a:lvl3pPr>
            <a:lvl4pPr>
              <a:defRPr sz="1400" b="0" i="0">
                <a:solidFill>
                  <a:schemeClr val="tx2"/>
                </a:solidFill>
                <a:latin typeface="+mn-lt"/>
                <a:cs typeface="MetaOT-Book"/>
              </a:defRPr>
            </a:lvl4pPr>
            <a:lvl5pPr>
              <a:defRPr sz="1200" b="0" i="0">
                <a:solidFill>
                  <a:schemeClr val="tx2"/>
                </a:solidFill>
                <a:latin typeface="+mn-lt"/>
                <a:cs typeface="MetaOT-Book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55600" y="632334"/>
            <a:ext cx="5656658" cy="533219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4521200"/>
            <a:ext cx="4645025" cy="2336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3837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1091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6388"/>
            <a:ext cx="9252000" cy="6925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957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0080F8-EA1C-491D-963C-2C881B2F918F}" type="datetimeFigureOut">
              <a:rPr lang="en-GB" smtClean="0"/>
              <a:t>02/02/2022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12D7BC0-6E13-4124-810B-68982D1D50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5864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958" b="85508"/>
          <a:stretch/>
        </p:blipFill>
        <p:spPr>
          <a:xfrm>
            <a:off x="0" y="-477078"/>
            <a:ext cx="9161351" cy="1470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032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49" r:id="rId2"/>
    <p:sldLayoutId id="2147483658" r:id="rId3"/>
    <p:sldLayoutId id="2147483650" r:id="rId4"/>
    <p:sldLayoutId id="2147483657" r:id="rId5"/>
    <p:sldLayoutId id="2147483653" r:id="rId6"/>
    <p:sldLayoutId id="2147483655" r:id="rId7"/>
    <p:sldLayoutId id="2147483656" r:id="rId8"/>
    <p:sldLayoutId id="2147483659" r:id="rId9"/>
    <p:sldLayoutId id="2147483660" r:id="rId10"/>
    <p:sldLayoutId id="214748366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400" kern="1200" baseline="0">
          <a:solidFill>
            <a:srgbClr val="89092B"/>
          </a:solidFill>
          <a:latin typeface="Frutiger LT Std 65 Bold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457200" rtl="0" eaLnBrk="1" latinLnBrk="0" hangingPunct="1">
        <a:spcBef>
          <a:spcPct val="20000"/>
        </a:spcBef>
        <a:buFont typeface="Arial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colab.research.google.com/github/coolernato/Numerical-Computing-in-Python-with-NumPy-and-SciPy/blob/master/Initial%20Value%20Problems.ipynb" TargetMode="External"/><Relationship Id="rId3" Type="http://schemas.openxmlformats.org/officeDocument/2006/relationships/hyperlink" Target="https://colab.research.google.com/github/coolernato/Numerical-Computing-in-Python-with-NumPy-and-SciPy/blob/master/What%20are%20NumPy%20and%20SciPy.ipynb" TargetMode="External"/><Relationship Id="rId7" Type="http://schemas.openxmlformats.org/officeDocument/2006/relationships/hyperlink" Target="https://colab.research.google.com/github/coolernato/Numerical-Computing-in-Python-with-NumPy-and-SciPy/blob/master/Built-In%20Functions.ipynb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colab.research.google.com/github/coolernato/Numerical-Computing-in-Python-with-NumPy-and-SciPy/blob/master/Calculus.ipynb" TargetMode="External"/><Relationship Id="rId11" Type="http://schemas.openxmlformats.org/officeDocument/2006/relationships/hyperlink" Target="https://colab.research.google.com/github/coolernato/Numerical-Computing-in-Python-with-NumPy-and-SciPy/blob/master/Projects.ipynb" TargetMode="External"/><Relationship Id="rId5" Type="http://schemas.openxmlformats.org/officeDocument/2006/relationships/hyperlink" Target="https://colab.research.google.com/github/coolernato/Numerical-Computing-in-Python-with-NumPy-and-SciPy/blob/master/Array%20Operations.ipynb" TargetMode="External"/><Relationship Id="rId10" Type="http://schemas.openxmlformats.org/officeDocument/2006/relationships/hyperlink" Target="https://colab.research.google.com/github/coolernato/Numerical-Computing-in-Python-with-NumPy-and-SciPy/blob/master/Performance%20Comparison.ipynb" TargetMode="External"/><Relationship Id="rId4" Type="http://schemas.openxmlformats.org/officeDocument/2006/relationships/hyperlink" Target="https://colab.research.google.com/github/coolernato/Numerical-Computing-in-Python-with-NumPy-and-SciPy/blob/master/Creating%20and%20Manipulating%20NumPy%20Arrays.ipynb" TargetMode="External"/><Relationship Id="rId9" Type="http://schemas.openxmlformats.org/officeDocument/2006/relationships/hyperlink" Target="https://colab.research.google.com/github/coolernato/Numerical-Computing-in-Python-with-NumPy-and-SciPy/blob/master/Other%20Features.ipynb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imperial.eu.qualtrics.com/jfe/form/SV_6Kn3z8bbM2LoMg6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nc-sa/4.0/legalcod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01319" y="1270635"/>
            <a:ext cx="7588584" cy="1567815"/>
          </a:xfrm>
        </p:spPr>
        <p:txBody>
          <a:bodyPr>
            <a:noAutofit/>
          </a:bodyPr>
          <a:lstStyle/>
          <a:p>
            <a:pPr marL="0" indent="0"/>
            <a:r>
              <a:rPr lang="en-GB" dirty="0"/>
              <a:t>Numerical Computing in Python with </a:t>
            </a:r>
            <a:r>
              <a:rPr lang="en-GB" dirty="0" err="1"/>
              <a:t>Numpy</a:t>
            </a:r>
            <a:r>
              <a:rPr lang="en-GB" dirty="0"/>
              <a:t> and </a:t>
            </a:r>
            <a:r>
              <a:rPr lang="en-GB" dirty="0" err="1"/>
              <a:t>Scipy</a:t>
            </a:r>
            <a:endParaRPr lang="en-GB" sz="4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1320" y="3153410"/>
            <a:ext cx="7523480" cy="1752600"/>
          </a:xfrm>
        </p:spPr>
        <p:txBody>
          <a:bodyPr/>
          <a:lstStyle/>
          <a:p>
            <a:r>
              <a:rPr lang="en-GB" dirty="0"/>
              <a:t>Chris Cooling</a:t>
            </a:r>
          </a:p>
          <a:p>
            <a:r>
              <a:rPr lang="en-GB" sz="2400" dirty="0"/>
              <a:t>Graduate School Senior Teaching Fellow</a:t>
            </a:r>
          </a:p>
        </p:txBody>
      </p:sp>
    </p:spTree>
    <p:extLst>
      <p:ext uri="{BB962C8B-B14F-4D97-AF65-F5344CB8AC3E}">
        <p14:creationId xmlns:p14="http://schemas.microsoft.com/office/powerpoint/2010/main" val="1250198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319" y="1431416"/>
            <a:ext cx="8388117" cy="4587644"/>
          </a:xfrm>
        </p:spPr>
        <p:txBody>
          <a:bodyPr/>
          <a:lstStyle/>
          <a:p>
            <a:pPr algn="ctr"/>
            <a:r>
              <a:rPr lang="en-GB" sz="2800" u="sng" dirty="0"/>
              <a:t>Important Information on Marking your Attendance on Inkpath</a:t>
            </a:r>
            <a:br>
              <a:rPr lang="en-GB" sz="2800" u="sng" dirty="0"/>
            </a:br>
            <a:br>
              <a:rPr lang="en-GB" sz="2800" u="sng" dirty="0"/>
            </a:br>
            <a:br>
              <a:rPr lang="en-GB" sz="2800" dirty="0"/>
            </a:br>
            <a:r>
              <a:rPr lang="en-GB" sz="2800" dirty="0"/>
              <a:t>I will show you a QR code at the end of the session allowing you to mark your attendance on Inkpath. Please do not mark your attendance until then.</a:t>
            </a:r>
            <a:br>
              <a:rPr lang="en-GB" sz="2800" dirty="0"/>
            </a:br>
            <a:b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GB" sz="280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If you are not a Postgraduate Research student and didn’t book via Inkpath, your attendance will be marked on a separate database.</a:t>
            </a:r>
            <a:endParaRPr lang="en-GB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552450" y="3214433"/>
            <a:ext cx="2171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2400" dirty="0">
              <a:solidFill>
                <a:srgbClr val="002060"/>
              </a:solidFill>
            </a:endParaRPr>
          </a:p>
          <a:p>
            <a:endParaRPr lang="en-GB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223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01320" y="472966"/>
            <a:ext cx="5778764" cy="961696"/>
          </a:xfrm>
          <a:prstGeom prst="rect">
            <a:avLst/>
          </a:prstGeom>
        </p:spPr>
        <p:txBody>
          <a:bodyPr anchor="b"/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solidFill>
                  <a:schemeClr val="tx2"/>
                </a:solidFill>
                <a:latin typeface="+mj-lt"/>
                <a:ea typeface="+mj-ea"/>
                <a:cs typeface="MetaOT-Bold"/>
              </a:defRPr>
            </a:lvl1pPr>
          </a:lstStyle>
          <a:p>
            <a:r>
              <a:rPr lang="en-US" sz="3200">
                <a:solidFill>
                  <a:schemeClr val="accent3"/>
                </a:solidFill>
              </a:rPr>
              <a:t>Expectations:  Covid-safe teaching environments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01320" y="1631731"/>
            <a:ext cx="8490432" cy="4548352"/>
          </a:xfrm>
        </p:spPr>
        <p:txBody>
          <a:bodyPr lIns="91440" tIns="45720" rIns="91440" bIns="45720" anchor="t"/>
          <a:lstStyle/>
          <a:p>
            <a:r>
              <a:rPr lang="en-US" sz="2200" u="sng">
                <a:ea typeface="+mj-lt"/>
                <a:cs typeface="+mj-lt"/>
              </a:rPr>
              <a:t>Face coverings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200">
                <a:latin typeface="+mn-lt"/>
                <a:ea typeface="Calibri" panose="020F0502020204030204" pitchFamily="34" charset="0"/>
                <a:cs typeface="Times New Roman"/>
              </a:rPr>
              <a:t>You are expected to wear a face covering </a:t>
            </a:r>
            <a:endParaRPr lang="en-GB" sz="22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>
                <a:ea typeface="+mj-lt"/>
                <a:cs typeface="+mj-lt"/>
              </a:rPr>
              <a:t>Tutors will deliver their workshop 2 meters distance from you </a:t>
            </a:r>
          </a:p>
          <a:p>
            <a:endParaRPr lang="en-US" sz="2200" u="sng">
              <a:latin typeface="+mn-lt"/>
              <a:ea typeface="+mj-lt"/>
              <a:cs typeface="+mj-lt"/>
            </a:endParaRPr>
          </a:p>
          <a:p>
            <a:r>
              <a:rPr lang="en-US" sz="2200" u="sng">
                <a:latin typeface="+mn-lt"/>
                <a:ea typeface="+mj-lt"/>
                <a:cs typeface="+mj-lt"/>
              </a:rPr>
              <a:t>Hygiene</a:t>
            </a:r>
            <a:endParaRPr lang="en-GB" sz="2200" u="sng">
              <a:latin typeface="+mn-lt"/>
              <a:ea typeface="Calibri" panose="020F0502020204030204" pitchFamily="34" charset="0"/>
              <a:cs typeface="Times New Roman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/>
              <a:t>Where hand </a:t>
            </a:r>
            <a:r>
              <a:rPr lang="en-US" sz="2200" err="1"/>
              <a:t>sanitiser</a:t>
            </a:r>
            <a:r>
              <a:rPr lang="en-US" sz="2200"/>
              <a:t> is available, please use it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/>
              <a:t>Please wipe down any communal/shared course materials/equipment 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48123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01319" y="472966"/>
            <a:ext cx="5558047" cy="930165"/>
          </a:xfrm>
          <a:prstGeom prst="rect">
            <a:avLst/>
          </a:prstGeom>
        </p:spPr>
        <p:txBody>
          <a:bodyPr anchor="b"/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solidFill>
                  <a:schemeClr val="tx2"/>
                </a:solidFill>
                <a:latin typeface="+mj-lt"/>
                <a:ea typeface="+mj-ea"/>
                <a:cs typeface="MetaOT-Bold"/>
              </a:defRPr>
            </a:lvl1pPr>
          </a:lstStyle>
          <a:p>
            <a:r>
              <a:rPr lang="en-US" sz="3200">
                <a:solidFill>
                  <a:schemeClr val="accent3"/>
                </a:solidFill>
              </a:rPr>
              <a:t>Expectations:  Covid-safe teaching environments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89186" y="1450427"/>
            <a:ext cx="8797158" cy="4020208"/>
          </a:xfrm>
        </p:spPr>
        <p:txBody>
          <a:bodyPr lIns="91440" tIns="45720" rIns="91440" bIns="45720" anchor="t"/>
          <a:lstStyle/>
          <a:p>
            <a:r>
              <a:rPr lang="en-US" sz="2200" u="sng"/>
              <a:t>For the purpose of contact tracing</a:t>
            </a:r>
            <a:endParaRPr lang="en-US" sz="2200"/>
          </a:p>
          <a:p>
            <a:endParaRPr lang="en-US" sz="2200"/>
          </a:p>
          <a:p>
            <a:r>
              <a:rPr lang="en-US" sz="2200"/>
              <a:t>For our standard workshops: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/>
              <a:t>We will provide the CCT Hub with the complete list of attendees at this workshop</a:t>
            </a:r>
          </a:p>
          <a:p>
            <a:endParaRPr lang="en-US" sz="2200"/>
          </a:p>
          <a:p>
            <a:r>
              <a:rPr lang="en-US" sz="2200"/>
              <a:t>Where our workshops are held in lecture theatres: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/>
              <a:t>You should keep a record of colleagues that you are sat in close contact with (within 2 meters)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628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Learning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76800"/>
          </a:xfrm>
        </p:spPr>
        <p:txBody>
          <a:bodyPr>
            <a:normAutofit/>
          </a:bodyPr>
          <a:lstStyle/>
          <a:p>
            <a:pPr marL="514350" lvl="0" indent="-514350">
              <a:lnSpc>
                <a:spcPct val="107000"/>
              </a:lnSpc>
              <a:buAutoNum type="arabicPeriod"/>
            </a:pPr>
            <a:r>
              <a:rPr lang="en-GB" sz="3000" b="1" dirty="0">
                <a:latin typeface="Arial" panose="020B0604020202020204" pitchFamily="34" charset="0"/>
                <a:cs typeface="Arial" panose="020B0604020202020204" pitchFamily="34" charset="0"/>
              </a:rPr>
              <a:t>Describe</a:t>
            </a:r>
            <a:r>
              <a:rPr lang="en-GB" sz="3000" dirty="0">
                <a:latin typeface="Arial" panose="020B0604020202020204" pitchFamily="34" charset="0"/>
                <a:cs typeface="Arial" panose="020B0604020202020204" pitchFamily="34" charset="0"/>
              </a:rPr>
              <a:t> the key functionality and advantages of NumPy and SciPy</a:t>
            </a:r>
          </a:p>
          <a:p>
            <a:pPr marL="514350" lvl="0" indent="-514350">
              <a:lnSpc>
                <a:spcPct val="107000"/>
              </a:lnSpc>
              <a:buAutoNum type="arabicPeriod"/>
            </a:pPr>
            <a:r>
              <a:rPr lang="en-GB" sz="3000" b="1" dirty="0">
                <a:latin typeface="Arial" panose="020B0604020202020204" pitchFamily="34" charset="0"/>
                <a:cs typeface="Arial" panose="020B0604020202020204" pitchFamily="34" charset="0"/>
              </a:rPr>
              <a:t>Utilise</a:t>
            </a:r>
            <a:r>
              <a:rPr lang="en-GB" sz="3000" dirty="0">
                <a:latin typeface="Arial" panose="020B0604020202020204" pitchFamily="34" charset="0"/>
                <a:cs typeface="Arial" panose="020B0604020202020204" pitchFamily="34" charset="0"/>
              </a:rPr>
              <a:t> NumPy arrays to store and perform operations on data sets</a:t>
            </a:r>
          </a:p>
          <a:p>
            <a:pPr marL="514350" lvl="0" indent="-514350">
              <a:lnSpc>
                <a:spcPct val="107000"/>
              </a:lnSpc>
              <a:buAutoNum type="arabicPeriod"/>
            </a:pPr>
            <a:r>
              <a:rPr lang="en-GB" sz="3000" b="1" dirty="0">
                <a:latin typeface="Arial" panose="020B0604020202020204" pitchFamily="34" charset="0"/>
                <a:cs typeface="Arial" panose="020B0604020202020204" pitchFamily="34" charset="0"/>
              </a:rPr>
              <a:t>Locate</a:t>
            </a:r>
            <a:r>
              <a:rPr lang="en-GB" sz="3000" dirty="0">
                <a:latin typeface="Arial" panose="020B0604020202020204" pitchFamily="34" charset="0"/>
                <a:cs typeface="Arial" panose="020B0604020202020204" pitchFamily="34" charset="0"/>
              </a:rPr>
              <a:t> appropriate SciPy functions for a specific problem</a:t>
            </a:r>
          </a:p>
          <a:p>
            <a:pPr marL="514350" lvl="0" indent="-514350">
              <a:lnSpc>
                <a:spcPct val="107000"/>
              </a:lnSpc>
              <a:buAutoNum type="arabicPeriod"/>
            </a:pPr>
            <a:r>
              <a:rPr lang="en-GB" sz="3000" b="1" dirty="0"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r>
              <a:rPr lang="en-GB" sz="3000" dirty="0">
                <a:latin typeface="Arial" panose="020B0604020202020204" pitchFamily="34" charset="0"/>
                <a:cs typeface="Arial" panose="020B0604020202020204" pitchFamily="34" charset="0"/>
              </a:rPr>
              <a:t> basic programs using NumPy and SciPy to solve numerical problems</a:t>
            </a:r>
          </a:p>
        </p:txBody>
      </p:sp>
    </p:spTree>
    <p:extLst>
      <p:ext uri="{BB962C8B-B14F-4D97-AF65-F5344CB8AC3E}">
        <p14:creationId xmlns:p14="http://schemas.microsoft.com/office/powerpoint/2010/main" val="3248724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Notebook 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76800"/>
          </a:xfrm>
        </p:spPr>
        <p:txBody>
          <a:bodyPr>
            <a:normAutofit lnSpcReduction="10000"/>
          </a:bodyPr>
          <a:lstStyle/>
          <a:p>
            <a:r>
              <a:rPr lang="en-GB" b="0" i="0" u="none" strike="noStrike" dirty="0">
                <a:solidFill>
                  <a:srgbClr val="C9D1D9"/>
                </a:solidFill>
                <a:effectLst/>
                <a:latin typeface="+mj-lt"/>
                <a:hlinkClick r:id="rId3"/>
              </a:rPr>
              <a:t>What Are NumPy and SciPy</a:t>
            </a:r>
            <a:endParaRPr lang="en-GB" b="0" i="0" dirty="0">
              <a:solidFill>
                <a:srgbClr val="C9D1D9"/>
              </a:solidFill>
              <a:effectLst/>
              <a:latin typeface="+mj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sng" dirty="0">
                <a:solidFill>
                  <a:srgbClr val="C9D1D9"/>
                </a:solidFill>
                <a:effectLst/>
                <a:latin typeface="+mj-lt"/>
                <a:hlinkClick r:id="rId4"/>
              </a:rPr>
              <a:t>Creating and Manipulating NumPy Arrays</a:t>
            </a:r>
            <a:endParaRPr lang="en-GB" b="0" i="0" dirty="0">
              <a:solidFill>
                <a:srgbClr val="C9D1D9"/>
              </a:solidFill>
              <a:effectLst/>
              <a:latin typeface="+mj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C9D1D9"/>
                </a:solidFill>
                <a:effectLst/>
                <a:latin typeface="+mj-lt"/>
                <a:hlinkClick r:id="rId5"/>
              </a:rPr>
              <a:t>Array Operations</a:t>
            </a:r>
            <a:endParaRPr lang="en-GB" b="0" i="0" dirty="0">
              <a:solidFill>
                <a:srgbClr val="C9D1D9"/>
              </a:solidFill>
              <a:effectLst/>
              <a:latin typeface="+mj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C9D1D9"/>
                </a:solidFill>
                <a:effectLst/>
                <a:latin typeface="+mj-lt"/>
                <a:hlinkClick r:id="rId6"/>
              </a:rPr>
              <a:t>Calculus</a:t>
            </a:r>
            <a:endParaRPr lang="en-GB" b="0" i="0" dirty="0">
              <a:solidFill>
                <a:srgbClr val="C9D1D9"/>
              </a:solidFill>
              <a:effectLst/>
              <a:latin typeface="+mj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C9D1D9"/>
                </a:solidFill>
                <a:effectLst/>
                <a:latin typeface="+mj-lt"/>
                <a:hlinkClick r:id="rId7"/>
              </a:rPr>
              <a:t>Built-In Functions</a:t>
            </a:r>
            <a:endParaRPr lang="en-GB" b="0" i="0" dirty="0">
              <a:solidFill>
                <a:srgbClr val="C9D1D9"/>
              </a:solidFill>
              <a:effectLst/>
              <a:latin typeface="+mj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C9D1D9"/>
                </a:solidFill>
                <a:effectLst/>
                <a:latin typeface="+mj-lt"/>
                <a:hlinkClick r:id="rId8"/>
              </a:rPr>
              <a:t>Initial Value Problems</a:t>
            </a:r>
            <a:endParaRPr lang="en-GB" b="0" i="0" dirty="0">
              <a:solidFill>
                <a:srgbClr val="C9D1D9"/>
              </a:solidFill>
              <a:effectLst/>
              <a:latin typeface="+mj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C9D1D9"/>
                </a:solidFill>
                <a:effectLst/>
                <a:latin typeface="+mj-lt"/>
                <a:hlinkClick r:id="rId9"/>
              </a:rPr>
              <a:t>Other Features</a:t>
            </a:r>
            <a:endParaRPr lang="en-GB" b="0" i="0" dirty="0">
              <a:solidFill>
                <a:srgbClr val="C9D1D9"/>
              </a:solidFill>
              <a:effectLst/>
              <a:latin typeface="+mj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C9D1D9"/>
                </a:solidFill>
                <a:effectLst/>
                <a:latin typeface="+mj-lt"/>
                <a:hlinkClick r:id="rId10"/>
              </a:rPr>
              <a:t>Performance Comparison</a:t>
            </a:r>
            <a:endParaRPr lang="en-GB" b="0" i="0" dirty="0">
              <a:solidFill>
                <a:srgbClr val="C9D1D9"/>
              </a:solidFill>
              <a:effectLst/>
              <a:latin typeface="+mj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C9D1D9"/>
                </a:solidFill>
                <a:effectLst/>
                <a:latin typeface="+mj-lt"/>
                <a:hlinkClick r:id="rId11"/>
              </a:rPr>
              <a:t>Projects</a:t>
            </a:r>
            <a:endParaRPr lang="en-GB" b="0" i="0" dirty="0">
              <a:solidFill>
                <a:srgbClr val="C9D1D9"/>
              </a:solidFill>
              <a:effectLst/>
              <a:latin typeface="+mj-lt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74605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Feedback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76800"/>
          </a:xfrm>
        </p:spPr>
        <p:txBody>
          <a:bodyPr>
            <a:normAutofit/>
          </a:bodyPr>
          <a:lstStyle/>
          <a:p>
            <a:r>
              <a:rPr lang="en-GB" sz="3000" dirty="0"/>
              <a:t>Once you’ve completed this course, please provide feedback</a:t>
            </a:r>
          </a:p>
          <a:p>
            <a:pPr lvl="1"/>
            <a:r>
              <a:rPr lang="en-GB" sz="2600" dirty="0">
                <a:latin typeface="+mj-lt"/>
              </a:rPr>
              <a:t>The link is </a:t>
            </a:r>
            <a:r>
              <a:rPr lang="en-GB" sz="2600" u="sng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tinyurl.com/rcds2021-22</a:t>
            </a:r>
            <a:endParaRPr lang="en-GB" sz="26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GB" sz="2600" dirty="0"/>
              <a:t>You should also have received an email with this link</a:t>
            </a:r>
          </a:p>
          <a:p>
            <a:pPr lvl="1"/>
            <a:r>
              <a:rPr lang="en-GB" sz="2600" dirty="0"/>
              <a:t>This helps us improve the class for future students</a:t>
            </a:r>
          </a:p>
          <a:p>
            <a:endParaRPr lang="en-GB" sz="3000" dirty="0"/>
          </a:p>
        </p:txBody>
      </p:sp>
    </p:spTree>
    <p:extLst>
      <p:ext uri="{BB962C8B-B14F-4D97-AF65-F5344CB8AC3E}">
        <p14:creationId xmlns:p14="http://schemas.microsoft.com/office/powerpoint/2010/main" val="2122788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01319" y="1270635"/>
            <a:ext cx="7553073" cy="1567815"/>
          </a:xfrm>
        </p:spPr>
        <p:txBody>
          <a:bodyPr>
            <a:noAutofit/>
          </a:bodyPr>
          <a:lstStyle/>
          <a:p>
            <a:pPr marL="0" indent="0"/>
            <a:r>
              <a:rPr lang="en-GB" dirty="0"/>
              <a:t>Numerical Computing in Python with </a:t>
            </a:r>
            <a:r>
              <a:rPr lang="en-GB" dirty="0" err="1"/>
              <a:t>Numpy</a:t>
            </a:r>
            <a:r>
              <a:rPr lang="en-GB" dirty="0"/>
              <a:t> and </a:t>
            </a:r>
            <a:r>
              <a:rPr lang="en-GB" dirty="0" err="1"/>
              <a:t>Scipy</a:t>
            </a:r>
            <a:endParaRPr lang="en-GB" sz="4000" b="1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DBC1236-D25D-4DD9-A904-CB01802889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1319" y="3194756"/>
            <a:ext cx="8341362" cy="383822"/>
          </a:xfrm>
        </p:spPr>
        <p:txBody>
          <a:bodyPr/>
          <a:lstStyle/>
          <a:p>
            <a:r>
              <a:rPr lang="en-GB" sz="1400" dirty="0"/>
              <a:t>Distributed under </a:t>
            </a:r>
            <a:r>
              <a:rPr lang="en-GB" sz="1400" dirty="0">
                <a:hlinkClick r:id="rId3"/>
              </a:rPr>
              <a:t>Creative Commons Attribution-</a:t>
            </a:r>
            <a:r>
              <a:rPr lang="en-GB" sz="1400" dirty="0" err="1">
                <a:hlinkClick r:id="rId3"/>
              </a:rPr>
              <a:t>NonCommercial</a:t>
            </a:r>
            <a:r>
              <a:rPr lang="en-GB" sz="1400" dirty="0">
                <a:hlinkClick r:id="rId3"/>
              </a:rPr>
              <a:t>-</a:t>
            </a:r>
            <a:r>
              <a:rPr lang="en-GB" sz="1400" dirty="0" err="1">
                <a:hlinkClick r:id="rId3"/>
              </a:rPr>
              <a:t>ShareAlike</a:t>
            </a:r>
            <a:r>
              <a:rPr lang="en-GB" sz="1400" dirty="0">
                <a:hlinkClick r:id="rId3"/>
              </a:rPr>
              <a:t> 4.0 International</a:t>
            </a:r>
            <a:endParaRPr lang="en-GB" sz="1400" dirty="0"/>
          </a:p>
          <a:p>
            <a:r>
              <a:rPr lang="en-GB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49744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Graduate School">
      <a:dk1>
        <a:srgbClr val="000000"/>
      </a:dk1>
      <a:lt1>
        <a:srgbClr val="FFFFFF"/>
      </a:lt1>
      <a:dk2>
        <a:srgbClr val="000D1C"/>
      </a:dk2>
      <a:lt2>
        <a:srgbClr val="EBEEEE"/>
      </a:lt2>
      <a:accent1>
        <a:srgbClr val="960078"/>
      </a:accent1>
      <a:accent2>
        <a:srgbClr val="00BECE"/>
      </a:accent2>
      <a:accent3>
        <a:srgbClr val="321E6D"/>
      </a:accent3>
      <a:accent4>
        <a:srgbClr val="009CBC"/>
      </a:accent4>
      <a:accent5>
        <a:srgbClr val="006EAF"/>
      </a:accent5>
      <a:accent6>
        <a:srgbClr val="9D9D9D"/>
      </a:accent6>
      <a:hlink>
        <a:srgbClr val="960078"/>
      </a:hlink>
      <a:folHlink>
        <a:srgbClr val="00BEC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20685</TotalTime>
  <Words>314</Words>
  <Application>Microsoft Office PowerPoint</Application>
  <PresentationFormat>On-screen Show (4:3)</PresentationFormat>
  <Paragraphs>48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Frutiger LT Std 65 Bold</vt:lpstr>
      <vt:lpstr>Times New Roman</vt:lpstr>
      <vt:lpstr>Office Theme</vt:lpstr>
      <vt:lpstr>Numerical Computing in Python with Numpy and Scipy</vt:lpstr>
      <vt:lpstr>Important Information on Marking your Attendance on Inkpath   I will show you a QR code at the end of the session allowing you to mark your attendance on Inkpath. Please do not mark your attendance until then.  If you are not a Postgraduate Research student and didn’t book via Inkpath, your attendance will be marked on a separate database.</vt:lpstr>
      <vt:lpstr>PowerPoint Presentation</vt:lpstr>
      <vt:lpstr>PowerPoint Presentation</vt:lpstr>
      <vt:lpstr>Learning Outcomes</vt:lpstr>
      <vt:lpstr>Notebook Links</vt:lpstr>
      <vt:lpstr>Feedback</vt:lpstr>
      <vt:lpstr>Numerical Computing in Python with Numpy and Scipy</vt:lpstr>
    </vt:vector>
  </TitlesOfParts>
  <Company>Soapbox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Megan Weston</dc:creator>
  <cp:lastModifiedBy>Cooling, Christopher M</cp:lastModifiedBy>
  <cp:revision>420</cp:revision>
  <cp:lastPrinted>2017-04-21T16:42:54Z</cp:lastPrinted>
  <dcterms:created xsi:type="dcterms:W3CDTF">2014-10-29T16:03:49Z</dcterms:created>
  <dcterms:modified xsi:type="dcterms:W3CDTF">2022-02-02T12:06:17Z</dcterms:modified>
</cp:coreProperties>
</file>