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4" r:id="rId2"/>
    <p:sldId id="504" r:id="rId3"/>
    <p:sldId id="267" r:id="rId4"/>
    <p:sldId id="281" r:id="rId5"/>
    <p:sldId id="329" r:id="rId6"/>
    <p:sldId id="280" r:id="rId7"/>
  </p:sldIdLst>
  <p:sldSz cx="9144000" cy="6858000" type="screen4x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45EEEAF5-8C61-4410-A3AB-B2CD0B57ECF0}">
          <p14:sldIdLst>
            <p14:sldId id="264"/>
            <p14:sldId id="504"/>
            <p14:sldId id="267"/>
            <p14:sldId id="281"/>
            <p14:sldId id="32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79092B"/>
    <a:srgbClr val="8909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79766" autoAdjust="0"/>
  </p:normalViewPr>
  <p:slideViewPr>
    <p:cSldViewPr snapToGrid="0" snapToObjects="1">
      <p:cViewPr varScale="1">
        <p:scale>
          <a:sx n="114" d="100"/>
          <a:sy n="114" d="100"/>
        </p:scale>
        <p:origin x="1506" y="120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-1847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130"/>
    </p:cViewPr>
  </p:sorterViewPr>
  <p:notesViewPr>
    <p:cSldViewPr snapToGrid="0" snapToObjects="1" showGuides="1">
      <p:cViewPr>
        <p:scale>
          <a:sx n="80" d="100"/>
          <a:sy n="80" d="100"/>
        </p:scale>
        <p:origin x="3084" y="-1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r>
              <a:rPr lang="en-US" dirty="0"/>
              <a:t>Imperial College Graduate School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r>
              <a:rPr lang="en-US" dirty="0"/>
              <a:t>Janet De Wilde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7"/>
            <a:ext cx="3076363" cy="511731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8A462225-ACAD-D345-9255-252DD86E4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00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8603" tIns="49302" rIns="98603" bIns="49302" rtlCol="0"/>
          <a:lstStyle>
            <a:lvl1pPr algn="r">
              <a:defRPr sz="1200"/>
            </a:lvl1pPr>
          </a:lstStyle>
          <a:p>
            <a:fld id="{88EB714B-C3CC-4216-88C1-02913905B1CF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603" tIns="49302" rIns="98603" bIns="4930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9"/>
          </a:xfrm>
          <a:prstGeom prst="rect">
            <a:avLst/>
          </a:prstGeom>
        </p:spPr>
        <p:txBody>
          <a:bodyPr vert="horz" lIns="98603" tIns="49302" rIns="98603" bIns="4930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3507"/>
          </a:xfrm>
          <a:prstGeom prst="rect">
            <a:avLst/>
          </a:prstGeom>
        </p:spPr>
        <p:txBody>
          <a:bodyPr vert="horz" lIns="98603" tIns="49302" rIns="98603" bIns="49302" rtlCol="0" anchor="b"/>
          <a:lstStyle>
            <a:lvl1pPr algn="r">
              <a:defRPr sz="1200"/>
            </a:lvl1pPr>
          </a:lstStyle>
          <a:p>
            <a:fld id="{3AE2EC8F-0D0C-480E-9701-891381D031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222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68178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358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208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641EC8-C9F8-4A58-A1A7-F7D817526EE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13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  <a:lvl2pPr marL="867807" indent="-333772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2pPr>
            <a:lvl3pPr marL="1335090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3pPr>
            <a:lvl4pPr marL="1869126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4pPr>
            <a:lvl5pPr marL="2403162" indent="-267019" eaLnBrk="0" hangingPunct="0">
              <a:spcBef>
                <a:spcPct val="30000"/>
              </a:spcBef>
              <a:defRPr sz="1400">
                <a:solidFill>
                  <a:schemeClr val="tx1"/>
                </a:solidFill>
                <a:latin typeface="Times New Roman" pitchFamily="18" charset="0"/>
              </a:defRPr>
            </a:lvl5pPr>
            <a:lvl6pPr marL="2937196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6pPr>
            <a:lvl7pPr marL="3471233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7pPr>
            <a:lvl8pPr marL="4005269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8pPr>
            <a:lvl9pPr marL="4539304" indent="-267019" eaLnBrk="0" fontAlgn="base" hangingPunct="0">
              <a:spcBef>
                <a:spcPct val="3000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2925A89-94DB-4D01-BF69-778533A1DF9B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29525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0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40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207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1320" y="1270635"/>
            <a:ext cx="6324600" cy="1567815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000" b="1" cap="none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800">
                <a:solidFill>
                  <a:schemeClr val="accent3"/>
                </a:solidFill>
                <a:latin typeface="+mj-lt"/>
                <a:cs typeface="MetaOT-Bold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544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849" y="1600201"/>
            <a:ext cx="6299200" cy="3489960"/>
          </a:xfrm>
          <a:prstGeom prst="rect">
            <a:avLst/>
          </a:prstGeom>
        </p:spPr>
        <p:txBody>
          <a:bodyPr/>
          <a:lstStyle>
            <a:lvl1pPr algn="l"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 algn="l"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algn="l"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600" y="644310"/>
            <a:ext cx="5656658" cy="58654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22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3280" y="1600201"/>
            <a:ext cx="4043680" cy="3489960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2"/>
                </a:solidFill>
                <a:latin typeface="+mn-lt"/>
                <a:cs typeface="MetaOT-Bold"/>
              </a:defRPr>
            </a:lvl1pPr>
            <a:lvl2pPr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>
              <a:defRPr sz="16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54136" y="1600200"/>
            <a:ext cx="40640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45213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8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0" y="1600201"/>
            <a:ext cx="1910081" cy="3489960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  <a:latin typeface="+mn-lt"/>
                <a:cs typeface="MetaOT-Bold"/>
              </a:defRPr>
            </a:lvl3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2397125" y="1600200"/>
            <a:ext cx="6299200" cy="3489325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36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600" y="1470443"/>
            <a:ext cx="4040188" cy="63976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5600" y="2110204"/>
            <a:ext cx="4040188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7044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0" u="sng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10204"/>
            <a:ext cx="4041775" cy="2990115"/>
          </a:xfrm>
          <a:prstGeom prst="rect">
            <a:avLst/>
          </a:prstGeom>
        </p:spPr>
        <p:txBody>
          <a:bodyPr/>
          <a:lstStyle>
            <a:lvl1pPr>
              <a:defRPr sz="2000" b="0" i="0">
                <a:solidFill>
                  <a:schemeClr val="tx2"/>
                </a:solidFill>
                <a:latin typeface="+mn-lt"/>
                <a:cs typeface="MetaOT-Book"/>
              </a:defRPr>
            </a:lvl1pPr>
            <a:lvl2pPr>
              <a:defRPr sz="1800" b="0" i="0">
                <a:solidFill>
                  <a:schemeClr val="tx2"/>
                </a:solidFill>
                <a:latin typeface="+mn-lt"/>
                <a:cs typeface="MetaOT-Book"/>
              </a:defRPr>
            </a:lvl2pPr>
            <a:lvl3pPr>
              <a:defRPr sz="1600" b="0" i="0">
                <a:solidFill>
                  <a:schemeClr val="tx2"/>
                </a:solidFill>
                <a:latin typeface="+mn-lt"/>
                <a:cs typeface="MetaOT-Book"/>
              </a:defRPr>
            </a:lvl3pPr>
            <a:lvl4pPr>
              <a:defRPr sz="1400" b="0" i="0">
                <a:solidFill>
                  <a:schemeClr val="tx2"/>
                </a:solidFill>
                <a:latin typeface="+mn-lt"/>
                <a:cs typeface="MetaOT-Book"/>
              </a:defRPr>
            </a:lvl4pPr>
            <a:lvl5pPr>
              <a:defRPr sz="1200" b="0" i="0">
                <a:solidFill>
                  <a:schemeClr val="tx2"/>
                </a:solidFill>
                <a:latin typeface="+mn-lt"/>
                <a:cs typeface="MetaOT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55600" y="632334"/>
            <a:ext cx="5656658" cy="533219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3"/>
                </a:solidFill>
                <a:latin typeface="+mj-lt"/>
                <a:cs typeface="MetaOT-Bold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4521200"/>
            <a:ext cx="4645025" cy="233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837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1091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6388"/>
            <a:ext cx="9252000" cy="692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5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B0080F8-EA1C-491D-963C-2C881B2F918F}" type="datetimeFigureOut">
              <a:rPr lang="en-GB" smtClean="0"/>
              <a:t>20/05/2022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12D7BC0-6E13-4124-810B-68982D1D50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6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958" b="85508"/>
          <a:stretch/>
        </p:blipFill>
        <p:spPr>
          <a:xfrm>
            <a:off x="0" y="-477078"/>
            <a:ext cx="9161351" cy="147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03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8" r:id="rId3"/>
    <p:sldLayoutId id="2147483650" r:id="rId4"/>
    <p:sldLayoutId id="2147483657" r:id="rId5"/>
    <p:sldLayoutId id="2147483653" r:id="rId6"/>
    <p:sldLayoutId id="2147483655" r:id="rId7"/>
    <p:sldLayoutId id="2147483656" r:id="rId8"/>
    <p:sldLayoutId id="2147483659" r:id="rId9"/>
    <p:sldLayoutId id="2147483660" r:id="rId10"/>
    <p:sldLayoutId id="21474836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400" kern="1200" baseline="0">
          <a:solidFill>
            <a:srgbClr val="89092B"/>
          </a:solidFill>
          <a:latin typeface="Frutiger LT Std 65 Bold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457200" rtl="0" eaLnBrk="1" latinLnBrk="0" hangingPunct="1">
        <a:spcBef>
          <a:spcPct val="2000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coolernato/Plotting-in-Python-with-Matplotlib/blob/master/Multiple%20Plots.ipynb" TargetMode="External"/><Relationship Id="rId3" Type="http://schemas.openxmlformats.org/officeDocument/2006/relationships/hyperlink" Target="https://colab.research.google.com/github/coolernato/Plotting-in-Python-with-Matplotlib/blob/master/Overview%20and%20the%20Matplotlib%20Gallery.ipynb" TargetMode="External"/><Relationship Id="rId7" Type="http://schemas.openxmlformats.org/officeDocument/2006/relationships/hyperlink" Target="https://colab.research.google.com/github/coolernato/Plotting-in-Python-with-Matplotlib/blob/master/Customising%20Plots.ipynb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colab.research.google.com/github/coolernato/Plotting-in-Python-with-Matplotlib/blob/master/Plotting%20Data%20with%20Two%20Dimensions.ipynb" TargetMode="External"/><Relationship Id="rId5" Type="http://schemas.openxmlformats.org/officeDocument/2006/relationships/hyperlink" Target="https://colab.research.google.com/github/coolernato/Plotting-in-Python-with-Matplotlib/blob/master/Plot%20Types%20-%20Continuous%20Data.ipynb" TargetMode="External"/><Relationship Id="rId10" Type="http://schemas.openxmlformats.org/officeDocument/2006/relationships/hyperlink" Target="https://colab.research.google.com/github/coolernato/Plotting-in-Python-with-Matplotlib/blob/master/Projects.ipynb" TargetMode="External"/><Relationship Id="rId4" Type="http://schemas.openxmlformats.org/officeDocument/2006/relationships/hyperlink" Target="https://colab.research.google.com/github/coolernato/Plotting-in-Python-with-Matplotlib/blob/master/Plot%20Types%20-%20Discrete%20Data.ipynb" TargetMode="External"/><Relationship Id="rId9" Type="http://schemas.openxmlformats.org/officeDocument/2006/relationships/hyperlink" Target="https://colab.research.google.com/github/coolernato/Plotting-in-Python-with-Matplotlib/blob/master/Saving%20Plots.ipynb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mperial.eu.qualtrics.com/jfe/form/SV_6Kn3z8bbM2LoMg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4.0/legalcod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88584" cy="1567815"/>
          </a:xfrm>
        </p:spPr>
        <p:txBody>
          <a:bodyPr>
            <a:noAutofit/>
          </a:bodyPr>
          <a:lstStyle/>
          <a:p>
            <a:pPr marL="0" indent="0"/>
            <a:r>
              <a:rPr lang="en-GB" sz="4000" b="1" dirty="0"/>
              <a:t>Plotting in Python with Matplotlib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320" y="3153410"/>
            <a:ext cx="7523480" cy="1752600"/>
          </a:xfrm>
        </p:spPr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sz="2400" dirty="0"/>
              <a:t>Graduate School Senior Teaching Fellow</a:t>
            </a:r>
          </a:p>
        </p:txBody>
      </p:sp>
    </p:spTree>
    <p:extLst>
      <p:ext uri="{BB962C8B-B14F-4D97-AF65-F5344CB8AC3E}">
        <p14:creationId xmlns:p14="http://schemas.microsoft.com/office/powerpoint/2010/main" val="125019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319" y="1431415"/>
            <a:ext cx="8388117" cy="4410091"/>
          </a:xfrm>
        </p:spPr>
        <p:txBody>
          <a:bodyPr/>
          <a:lstStyle/>
          <a:p>
            <a:pPr algn="ctr"/>
            <a:r>
              <a:rPr lang="en-GB" sz="2800" u="sng" dirty="0"/>
              <a:t>Important Information on Marking your Attendance on Inkpath</a:t>
            </a:r>
            <a:br>
              <a:rPr lang="en-GB" sz="2800" u="sng" dirty="0"/>
            </a:br>
            <a:br>
              <a:rPr lang="en-GB" sz="2800" u="sng" dirty="0"/>
            </a:br>
            <a:r>
              <a:rPr lang="en-GB" sz="2800" dirty="0"/>
              <a:t>I will show you a QR code at the end of the session allowing you to mark your attendance on Inkpath. Please do not mark your attendance until then.</a:t>
            </a:r>
            <a:br>
              <a:rPr lang="en-GB" sz="2800" dirty="0"/>
            </a:br>
            <a:b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not a Postgraduate Research student and didn’t book via Inkpath, your attendance will be marked on a separate database.</a:t>
            </a:r>
            <a:endParaRPr lang="en-GB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52450" y="3214433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>
              <a:solidFill>
                <a:srgbClr val="002060"/>
              </a:solidFill>
            </a:endParaRPr>
          </a:p>
          <a:p>
            <a:endParaRPr lang="en-GB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223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Understand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how to use example codes to create high-quality figures for your publications and thesis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and export a variety of plots using matplotlib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Represent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multiple data series efficiently on a single plot</a:t>
            </a:r>
          </a:p>
          <a:p>
            <a:pPr marL="514350" lvl="0" indent="-514350">
              <a:lnSpc>
                <a:spcPct val="107000"/>
              </a:lnSpc>
              <a:buAutoNum type="arabicPeriod"/>
            </a:pPr>
            <a:r>
              <a:rPr lang="en-GB" sz="3000" b="1" dirty="0">
                <a:latin typeface="Arial" panose="020B0604020202020204" pitchFamily="34" charset="0"/>
                <a:cs typeface="Arial" panose="020B0604020202020204" pitchFamily="34" charset="0"/>
              </a:rPr>
              <a:t>Customise</a:t>
            </a:r>
            <a:r>
              <a:rPr lang="en-GB" sz="3000" dirty="0">
                <a:latin typeface="Arial" panose="020B0604020202020204" pitchFamily="34" charset="0"/>
                <a:cs typeface="Arial" panose="020B0604020202020204" pitchFamily="34" charset="0"/>
              </a:rPr>
              <a:t> the appearance of plots and generate subplots in one figure </a:t>
            </a:r>
          </a:p>
        </p:txBody>
      </p:sp>
    </p:spTree>
    <p:extLst>
      <p:ext uri="{BB962C8B-B14F-4D97-AF65-F5344CB8AC3E}">
        <p14:creationId xmlns:p14="http://schemas.microsoft.com/office/powerpoint/2010/main" val="3248724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Notebook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Overview and the Matplotlib Gallery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 Types - Discrete Data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sng" dirty="0">
                <a:effectLst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 Types - Continuous Data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 Data with Two Dimensions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Customising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Multiple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Saving Plots</a:t>
            </a:r>
            <a:endParaRPr lang="en-GB" b="0" i="0" dirty="0"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effectLst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Projects</a:t>
            </a:r>
            <a:endParaRPr lang="en-GB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460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>
            <a:normAutofit/>
          </a:bodyPr>
          <a:lstStyle/>
          <a:p>
            <a:r>
              <a:rPr lang="en-GB" sz="3000" dirty="0"/>
              <a:t>Once you’ve completed this course, please provide feedback</a:t>
            </a:r>
          </a:p>
          <a:p>
            <a:pPr lvl="1"/>
            <a:r>
              <a:rPr lang="en-GB" sz="2600" dirty="0">
                <a:latin typeface="+mj-lt"/>
              </a:rPr>
              <a:t>The link is </a:t>
            </a:r>
            <a:r>
              <a:rPr lang="en-GB" sz="2600" u="sng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  <a:hlinkClick r:id="rId3"/>
              </a:rPr>
              <a:t>tinyurl.com/rcds2021-22</a:t>
            </a:r>
            <a:endParaRPr lang="en-GB" sz="26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2600" dirty="0"/>
              <a:t>You should also have received an email with this link</a:t>
            </a:r>
          </a:p>
          <a:p>
            <a:pPr lvl="1"/>
            <a:r>
              <a:rPr lang="en-GB" sz="2600" dirty="0"/>
              <a:t>This helps us improve the class for future students</a:t>
            </a:r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12278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01319" y="1270635"/>
            <a:ext cx="7553073" cy="1567815"/>
          </a:xfrm>
        </p:spPr>
        <p:txBody>
          <a:bodyPr>
            <a:noAutofit/>
          </a:bodyPr>
          <a:lstStyle/>
          <a:p>
            <a:pPr marL="0" indent="0"/>
            <a:r>
              <a:rPr lang="en-GB" dirty="0"/>
              <a:t>Plotting in Python with Matplotlib</a:t>
            </a:r>
            <a:endParaRPr lang="en-GB" sz="4000" b="1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DBC1236-D25D-4DD9-A904-CB0180288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319" y="3194756"/>
            <a:ext cx="8341362" cy="383822"/>
          </a:xfrm>
        </p:spPr>
        <p:txBody>
          <a:bodyPr/>
          <a:lstStyle/>
          <a:p>
            <a:r>
              <a:rPr lang="en-GB" sz="1400" dirty="0"/>
              <a:t>Distributed under </a:t>
            </a:r>
            <a:r>
              <a:rPr lang="en-GB" sz="1400" dirty="0">
                <a:hlinkClick r:id="rId3"/>
              </a:rPr>
              <a:t>Creative Commons Attribution-</a:t>
            </a:r>
            <a:r>
              <a:rPr lang="en-GB" sz="1400" dirty="0" err="1">
                <a:hlinkClick r:id="rId3"/>
              </a:rPr>
              <a:t>NonCommercial</a:t>
            </a:r>
            <a:r>
              <a:rPr lang="en-GB" sz="1400" dirty="0">
                <a:hlinkClick r:id="rId3"/>
              </a:rPr>
              <a:t>-</a:t>
            </a:r>
            <a:r>
              <a:rPr lang="en-GB" sz="1400" dirty="0" err="1">
                <a:hlinkClick r:id="rId3"/>
              </a:rPr>
              <a:t>ShareAlike</a:t>
            </a:r>
            <a:r>
              <a:rPr lang="en-GB" sz="1400" dirty="0">
                <a:hlinkClick r:id="rId3"/>
              </a:rPr>
              <a:t> 4.0 International</a:t>
            </a:r>
            <a:endParaRPr lang="en-GB" sz="1400" dirty="0"/>
          </a:p>
          <a:p>
            <a:r>
              <a:rPr lang="en-GB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974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Graduate School">
      <a:dk1>
        <a:srgbClr val="000000"/>
      </a:dk1>
      <a:lt1>
        <a:srgbClr val="FFFFFF"/>
      </a:lt1>
      <a:dk2>
        <a:srgbClr val="000D1C"/>
      </a:dk2>
      <a:lt2>
        <a:srgbClr val="EBEEEE"/>
      </a:lt2>
      <a:accent1>
        <a:srgbClr val="960078"/>
      </a:accent1>
      <a:accent2>
        <a:srgbClr val="00BECE"/>
      </a:accent2>
      <a:accent3>
        <a:srgbClr val="321E6D"/>
      </a:accent3>
      <a:accent4>
        <a:srgbClr val="009CBC"/>
      </a:accent4>
      <a:accent5>
        <a:srgbClr val="006EAF"/>
      </a:accent5>
      <a:accent6>
        <a:srgbClr val="9D9D9D"/>
      </a:accent6>
      <a:hlink>
        <a:srgbClr val="960078"/>
      </a:hlink>
      <a:folHlink>
        <a:srgbClr val="00BEC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20965</TotalTime>
  <Words>209</Words>
  <Application>Microsoft Office PowerPoint</Application>
  <PresentationFormat>On-screen Show (4:3)</PresentationFormat>
  <Paragraphs>31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Frutiger LT Std 65 Bold</vt:lpstr>
      <vt:lpstr>Times New Roman</vt:lpstr>
      <vt:lpstr>Office Theme</vt:lpstr>
      <vt:lpstr>Plotting in Python with Matplotlib</vt:lpstr>
      <vt:lpstr>Important Information on Marking your Attendance on Inkpath  I will show you a QR code at the end of the session allowing you to mark your attendance on Inkpath. Please do not mark your attendance until then.  If you are not a Postgraduate Research student and didn’t book via Inkpath, your attendance will be marked on a separate database.</vt:lpstr>
      <vt:lpstr>Learning Outcomes</vt:lpstr>
      <vt:lpstr>Notebook Links</vt:lpstr>
      <vt:lpstr>Feedback</vt:lpstr>
      <vt:lpstr>Plotting in Python with Matplotlib</vt:lpstr>
    </vt:vector>
  </TitlesOfParts>
  <Company>Soapbox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Weston</dc:creator>
  <cp:lastModifiedBy>Cooling, Christopher M</cp:lastModifiedBy>
  <cp:revision>424</cp:revision>
  <cp:lastPrinted>2017-04-21T16:42:54Z</cp:lastPrinted>
  <dcterms:created xsi:type="dcterms:W3CDTF">2014-10-29T16:03:49Z</dcterms:created>
  <dcterms:modified xsi:type="dcterms:W3CDTF">2022-05-20T14:43:01Z</dcterms:modified>
</cp:coreProperties>
</file>