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sldIdLst>
    <p:sldId id="324" r:id="rId2"/>
    <p:sldId id="334" r:id="rId3"/>
    <p:sldId id="361" r:id="rId4"/>
    <p:sldId id="408" r:id="rId5"/>
    <p:sldId id="359" r:id="rId6"/>
    <p:sldId id="406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7DC"/>
    <a:srgbClr val="F8F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9BE2D0-369D-4BD5-8BA6-94C4381AF508}" v="3" dt="2025-02-17T10:47:47.117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2" autoAdjust="0"/>
    <p:restoredTop sz="71436" autoAdjust="0"/>
  </p:normalViewPr>
  <p:slideViewPr>
    <p:cSldViewPr snapToGrid="0" showGuides="1">
      <p:cViewPr varScale="1">
        <p:scale>
          <a:sx n="85" d="100"/>
          <a:sy n="85" d="100"/>
        </p:scale>
        <p:origin x="88" y="7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139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1312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ling, Chris" userId="6dcf99c9-2ba5-410a-8445-0893a3d1421f" providerId="ADAL" clId="{739BE2D0-369D-4BD5-8BA6-94C4381AF508}"/>
    <pc:docChg chg="custSel addSld delSld modSld">
      <pc:chgData name="Cooling, Chris" userId="6dcf99c9-2ba5-410a-8445-0893a3d1421f" providerId="ADAL" clId="{739BE2D0-369D-4BD5-8BA6-94C4381AF508}" dt="2025-02-17T10:26:50.293" v="137" actId="20577"/>
      <pc:docMkLst>
        <pc:docMk/>
      </pc:docMkLst>
      <pc:sldChg chg="modSp del mod">
        <pc:chgData name="Cooling, Chris" userId="6dcf99c9-2ba5-410a-8445-0893a3d1421f" providerId="ADAL" clId="{739BE2D0-369D-4BD5-8BA6-94C4381AF508}" dt="2025-02-17T10:25:52.806" v="134" actId="47"/>
        <pc:sldMkLst>
          <pc:docMk/>
          <pc:sldMk cId="4254443235" sldId="322"/>
        </pc:sldMkLst>
        <pc:spChg chg="mod">
          <ac:chgData name="Cooling, Chris" userId="6dcf99c9-2ba5-410a-8445-0893a3d1421f" providerId="ADAL" clId="{739BE2D0-369D-4BD5-8BA6-94C4381AF508}" dt="2025-02-17T10:25:04.157" v="47" actId="20577"/>
          <ac:spMkLst>
            <pc:docMk/>
            <pc:sldMk cId="4254443235" sldId="322"/>
            <ac:spMk id="2" creationId="{EBDB8CFF-383C-D851-D00F-2D379C5EB9AD}"/>
          </ac:spMkLst>
        </pc:spChg>
      </pc:sldChg>
      <pc:sldChg chg="modSp add mod">
        <pc:chgData name="Cooling, Chris" userId="6dcf99c9-2ba5-410a-8445-0893a3d1421f" providerId="ADAL" clId="{739BE2D0-369D-4BD5-8BA6-94C4381AF508}" dt="2025-02-17T10:25:48.380" v="133" actId="20577"/>
        <pc:sldMkLst>
          <pc:docMk/>
          <pc:sldMk cId="474143756" sldId="324"/>
        </pc:sldMkLst>
        <pc:spChg chg="mod">
          <ac:chgData name="Cooling, Chris" userId="6dcf99c9-2ba5-410a-8445-0893a3d1421f" providerId="ADAL" clId="{739BE2D0-369D-4BD5-8BA6-94C4381AF508}" dt="2025-02-17T10:25:33.357" v="90" actId="20577"/>
          <ac:spMkLst>
            <pc:docMk/>
            <pc:sldMk cId="474143756" sldId="324"/>
            <ac:spMk id="2" creationId="{A6773C91-78F6-7FD7-669E-A1FEF5EAC302}"/>
          </ac:spMkLst>
        </pc:spChg>
        <pc:spChg chg="mod">
          <ac:chgData name="Cooling, Chris" userId="6dcf99c9-2ba5-410a-8445-0893a3d1421f" providerId="ADAL" clId="{739BE2D0-369D-4BD5-8BA6-94C4381AF508}" dt="2025-02-17T10:25:48.380" v="133" actId="20577"/>
          <ac:spMkLst>
            <pc:docMk/>
            <pc:sldMk cId="474143756" sldId="324"/>
            <ac:spMk id="3" creationId="{C1E4D7A8-3CEC-9DE0-CCD4-3A1A94F609C4}"/>
          </ac:spMkLst>
        </pc:spChg>
      </pc:sldChg>
      <pc:sldChg chg="modSp mod">
        <pc:chgData name="Cooling, Chris" userId="6dcf99c9-2ba5-410a-8445-0893a3d1421f" providerId="ADAL" clId="{739BE2D0-369D-4BD5-8BA6-94C4381AF508}" dt="2025-02-17T10:26:50.293" v="137" actId="20577"/>
        <pc:sldMkLst>
          <pc:docMk/>
          <pc:sldMk cId="16407505" sldId="361"/>
        </pc:sldMkLst>
        <pc:spChg chg="mod">
          <ac:chgData name="Cooling, Chris" userId="6dcf99c9-2ba5-410a-8445-0893a3d1421f" providerId="ADAL" clId="{739BE2D0-369D-4BD5-8BA6-94C4381AF508}" dt="2025-02-17T10:26:50.293" v="137" actId="20577"/>
          <ac:spMkLst>
            <pc:docMk/>
            <pc:sldMk cId="16407505" sldId="361"/>
            <ac:spMk id="3" creationId="{3059243C-26C4-B42B-1D89-75DB3A5CA94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0D2A8-8F95-47C2-ABE1-A779F5A43C98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663E2-27CE-4C79-91D3-7F5C4262D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5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0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37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0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Remove after </a:t>
            </a:r>
            <a:r>
              <a:rPr lang="en-GB"/>
              <a:t>PRES closes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women looking at a computer&#10;&#10;Description automatically generated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3303334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A2D4-509E-4D1B-BF00-3BBC2642DBBD}" type="datetime1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17466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8188-43FA-4D60-9911-3A9354CBB8F0}" type="datetime1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184638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6400"/>
              </a:buClr>
              <a:defRPr/>
            </a:lvl3pPr>
            <a:lvl4pPr>
              <a:buClr>
                <a:srgbClr val="006400"/>
              </a:buClr>
              <a:defRPr/>
            </a:lvl4pPr>
            <a:lvl5pPr>
              <a:buClr>
                <a:srgbClr val="006400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1D0C-4BA4-4ED8-8E9E-74B79B8B15AD}" type="datetime1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8526107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4125-ADB2-42DA-ABE1-4DDAB9F4BC14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9035858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F639-5BAD-4ECA-B213-95E662BF0AB8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2019597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6400"/>
              </a:buClr>
              <a:defRPr/>
            </a:lvl3pPr>
            <a:lvl4pPr>
              <a:buClr>
                <a:srgbClr val="006400"/>
              </a:buClr>
              <a:defRPr/>
            </a:lvl4pPr>
            <a:lvl5pPr>
              <a:buClr>
                <a:srgbClr val="006400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4FB9-61F3-4706-A394-57353A4512E5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8074776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D2E2-81C4-4D6A-95B8-392D5302E143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7560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6B08-35C5-43AE-9AA1-890C9E633C9D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866366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5793-2B16-4B31-9A7C-BA9277BD25E1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3624803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E0BA-400D-4C27-9DDD-FF0DB010D912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70667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5953376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E078-0C53-421F-A43C-9782FD7307AA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09803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CE61-011F-49EA-A285-6F1DDE0A5DF4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6400"/>
              </a:buClr>
              <a:defRPr sz="1800"/>
            </a:lvl3pPr>
            <a:lvl4pPr rtl="0">
              <a:buClr>
                <a:srgbClr val="006400"/>
              </a:buClr>
              <a:defRPr sz="1800"/>
            </a:lvl4pPr>
            <a:lvl5pPr rtl="0">
              <a:buClr>
                <a:srgbClr val="006400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chemeClr val="accent6"/>
              </a:buClr>
              <a:defRPr sz="1800"/>
            </a:lvl3pPr>
            <a:lvl4pPr rtl="0">
              <a:buClr>
                <a:schemeClr val="accent6"/>
              </a:buClr>
              <a:defRPr sz="1800"/>
            </a:lvl4pPr>
            <a:lvl5pPr rtl="0"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chemeClr val="accent6"/>
              </a:buClr>
              <a:defRPr sz="1800"/>
            </a:lvl3pPr>
            <a:lvl4pPr rtl="0">
              <a:buClr>
                <a:schemeClr val="accent6"/>
              </a:buClr>
              <a:defRPr sz="1800"/>
            </a:lvl4pPr>
            <a:lvl5pPr rtl="0"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1423154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73BE-E705-46B7-BC89-BC8D7BD278BC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34480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7CDE-7B1E-4FBD-9A2F-C93AF1E00BB7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7539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7A87-E6D1-4117-8DC6-92C053157D5F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01924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lue">
    <p:bg>
      <p:bgPr>
        <a:solidFill>
          <a:srgbClr val="98F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025"/>
            <a:ext cx="9984000" cy="5934075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C7C3-54CE-4D8F-9204-334660AD10F0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8D6E0-472D-9B14-F3A6-BC2F23E87040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146774957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A3C102-8BAA-4F00-A81B-2DD04A5C8C39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8807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2EED6ED-B9A6-4C24-9796-047AA68D3B81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 descr="A black and white image of two people&#10;&#10;Description automatically generated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9523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B309BC-F231-47A4-B368-76EDD209C8C8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173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B0E597-AB25-47D4-B585-F29B3A935439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7928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035571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E58AD8-DBDA-4C25-9024-C000E46B0C3A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4246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D3C405-49EB-4652-B989-B09465A57833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95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DC1DE3-986A-4265-8DAC-82679DB192C9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4026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ABF5-1FE3-4E04-B71E-B7E78F6E63BF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93963589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0DFC-FDBA-495A-ACA3-A9B9713F363E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20639597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7909-9A00-4992-8645-106E920C148E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77332222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2A30-436D-4FE7-BD5D-4583405D27F2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6536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C1B7-BFB6-4332-8A23-51E326F6AB73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87505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6906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7B30-7BAB-490F-93A4-B1B05D7E266E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11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16F-D7DB-44F8-9216-512C69EC7EE9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928214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49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9689454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E946-BCAF-4D68-ADE7-B8C07AC630B0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84684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5C2C-B1DC-4981-B1FC-B3C1972BA961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5415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19F8-4691-4F20-93BF-107A0709A17B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33955305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DE67-160D-4E30-937F-FE5EB3FEFBA4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64018343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D9BE-C00D-49E6-A4E9-7FF51EF093D1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97450929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C64A-7437-4773-9658-E1FBB2A40BBD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78587760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3F17-E6E3-4AAF-AC1D-361A750BE5DC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240842164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19A1-31FF-4B02-91EA-78731E954715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6400"/>
              </a:buClr>
              <a:defRPr sz="1800"/>
            </a:lvl3pPr>
            <a:lvl4pPr>
              <a:buClr>
                <a:srgbClr val="006400"/>
              </a:buClr>
              <a:defRPr sz="1800"/>
            </a:lvl4pPr>
            <a:lvl5pPr>
              <a:buClr>
                <a:srgbClr val="006400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78277818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77CB-A3E7-4FF7-BDB7-BD4511F97DE6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306752833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5F00-7B8D-4487-8BEC-1106FCC20504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11599155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4648638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3789-276B-4AA8-B726-2D6546568C3C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2859685012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"/>
            <a:ext cx="12193489" cy="685799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3340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een and black logo&#10;&#10;Description automatically generated">
            <a:extLst>
              <a:ext uri="{FF2B5EF4-FFF2-40B4-BE49-F238E27FC236}">
                <a16:creationId xmlns:a16="http://schemas.microsoft.com/office/drawing/2014/main" id="{98DBF964-2C27-A4D1-7AEE-2AE56263D6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70" y="327819"/>
            <a:ext cx="11536293" cy="221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0597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C1E3-6A7C-C21D-910D-C4B7DFFF5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3338719"/>
            <a:ext cx="9144000" cy="1828406"/>
          </a:xfrm>
        </p:spPr>
        <p:txBody>
          <a:bodyPr anchor="t"/>
          <a:lstStyle>
            <a:lvl1pPr algn="l">
              <a:defRPr sz="64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9DDF72-DF0B-FA74-2E07-D490692B3F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188" y="327819"/>
            <a:ext cx="3964683" cy="10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2682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75BF-6B10-4E88-A37A-C2325E8EA74D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defRPr>
                <a:solidFill>
                  <a:srgbClr val="232333"/>
                </a:solidFill>
              </a:defRPr>
            </a:lvl1pPr>
            <a:lvl2pPr>
              <a:defRPr>
                <a:solidFill>
                  <a:srgbClr val="232333"/>
                </a:solidFill>
              </a:defRPr>
            </a:lvl2pPr>
            <a:lvl3pPr>
              <a:buClr>
                <a:srgbClr val="00FF7F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00FF7F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00FF7F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481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EB1E-B189-4841-87F6-C5C35B2AF1A0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buClr>
                <a:srgbClr val="00FF7F"/>
              </a:buClr>
              <a:defRPr>
                <a:solidFill>
                  <a:srgbClr val="232333"/>
                </a:solidFill>
              </a:defRPr>
            </a:lvl1pPr>
            <a:lvl2pPr>
              <a:buClr>
                <a:srgbClr val="00FF7F"/>
              </a:buClr>
              <a:defRPr>
                <a:solidFill>
                  <a:srgbClr val="232333"/>
                </a:solidFill>
              </a:defRPr>
            </a:lvl2pPr>
            <a:lvl3pPr>
              <a:buClr>
                <a:srgbClr val="00FF7F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00FF7F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00FF7F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202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Khaki">
    <p:bg>
      <p:bgPr>
        <a:solidFill>
          <a:srgbClr val="98F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AB27-8D95-44FC-AA44-826493E7D06D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buClr>
                <a:srgbClr val="232333"/>
              </a:buClr>
              <a:defRPr>
                <a:solidFill>
                  <a:srgbClr val="232333"/>
                </a:solidFill>
              </a:defRPr>
            </a:lvl1pPr>
            <a:lvl2pPr>
              <a:buClr>
                <a:srgbClr val="232333"/>
              </a:buClr>
              <a:defRPr>
                <a:solidFill>
                  <a:srgbClr val="232333"/>
                </a:solidFill>
              </a:defRPr>
            </a:lvl2pPr>
            <a:lvl3pPr>
              <a:buClr>
                <a:srgbClr val="232333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232333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232333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320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Blue">
    <p:bg>
      <p:bgPr>
        <a:solidFill>
          <a:srgbClr val="006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238870"/>
            <a:ext cx="5163243" cy="3190130"/>
          </a:xfrm>
        </p:spPr>
        <p:txBody>
          <a:bodyPr/>
          <a:lstStyle>
            <a:lvl1pPr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E963B0-C23E-4775-B818-9308814A27F1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819"/>
            <a:ext cx="5777508" cy="3101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35426-417C-E41E-5A03-5974D3C79A08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bg1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75161828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F4440-CEDC-0D92-E0D5-5C1E3B59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A021F-8558-9528-DA3D-486CCDBEB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32" y="1394619"/>
            <a:ext cx="11541025" cy="48664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A8F0-AC4B-E4A0-94D0-99C4BFD97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41349" y="6393702"/>
            <a:ext cx="1233647" cy="13727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850">
                <a:solidFill>
                  <a:srgbClr val="232333"/>
                </a:solidFill>
              </a:defRPr>
            </a:lvl1pPr>
          </a:lstStyle>
          <a:p>
            <a:fld id="{EA445BD8-D8AF-4E93-BA66-C54D350368AD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0FC7A-298A-77A0-6596-56B0B3FD8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65261" y="6393702"/>
            <a:ext cx="3423452" cy="1372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850">
                <a:solidFill>
                  <a:srgbClr val="232333"/>
                </a:solidFill>
              </a:defRPr>
            </a:lvl1pPr>
          </a:lstStyle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17C40-7EB7-0CFD-6F6C-54AE57DE1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36755" y="6393702"/>
            <a:ext cx="318491" cy="1372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>
              <a:defRPr sz="850" b="1">
                <a:solidFill>
                  <a:srgbClr val="232333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6CDD9-97E9-735B-8549-0F3AE3CCAC58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rgbClr val="232333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114508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715" r:id="rId2"/>
    <p:sldLayoutId id="2147483716" r:id="rId3"/>
    <p:sldLayoutId id="2147483717" r:id="rId4"/>
    <p:sldLayoutId id="2147483718" r:id="rId5"/>
    <p:sldLayoutId id="2147483658" r:id="rId6"/>
    <p:sldLayoutId id="2147483681" r:id="rId7"/>
    <p:sldLayoutId id="2147483682" r:id="rId8"/>
    <p:sldLayoutId id="2147483675" r:id="rId9"/>
    <p:sldLayoutId id="2147483650" r:id="rId10"/>
    <p:sldLayoutId id="2147483683" r:id="rId11"/>
    <p:sldLayoutId id="2147483684" r:id="rId12"/>
    <p:sldLayoutId id="2147483652" r:id="rId13"/>
    <p:sldLayoutId id="2147483685" r:id="rId14"/>
    <p:sldLayoutId id="2147483686" r:id="rId15"/>
    <p:sldLayoutId id="2147483659" r:id="rId16"/>
    <p:sldLayoutId id="2147483687" r:id="rId17"/>
    <p:sldLayoutId id="2147483688" r:id="rId18"/>
    <p:sldLayoutId id="2147483660" r:id="rId19"/>
    <p:sldLayoutId id="2147483689" r:id="rId20"/>
    <p:sldLayoutId id="2147483690" r:id="rId21"/>
    <p:sldLayoutId id="2147483677" r:id="rId22"/>
    <p:sldLayoutId id="2147483691" r:id="rId23"/>
    <p:sldLayoutId id="2147483692" r:id="rId24"/>
    <p:sldLayoutId id="2147483676" r:id="rId25"/>
    <p:sldLayoutId id="2147483721" r:id="rId26"/>
    <p:sldLayoutId id="2147483666" r:id="rId27"/>
    <p:sldLayoutId id="2147483719" r:id="rId28"/>
    <p:sldLayoutId id="2147483720" r:id="rId29"/>
    <p:sldLayoutId id="2147483722" r:id="rId30"/>
    <p:sldLayoutId id="2147483723" r:id="rId31"/>
    <p:sldLayoutId id="2147483724" r:id="rId32"/>
    <p:sldLayoutId id="2147483661" r:id="rId33"/>
    <p:sldLayoutId id="2147483695" r:id="rId34"/>
    <p:sldLayoutId id="2147483696" r:id="rId35"/>
    <p:sldLayoutId id="2147483669" r:id="rId36"/>
    <p:sldLayoutId id="2147483697" r:id="rId37"/>
    <p:sldLayoutId id="2147483698" r:id="rId38"/>
    <p:sldLayoutId id="2147483678" r:id="rId39"/>
    <p:sldLayoutId id="2147483699" r:id="rId40"/>
    <p:sldLayoutId id="2147483700" r:id="rId41"/>
    <p:sldLayoutId id="2147483662" r:id="rId42"/>
    <p:sldLayoutId id="2147483701" r:id="rId43"/>
    <p:sldLayoutId id="2147483702" r:id="rId44"/>
    <p:sldLayoutId id="2147483663" r:id="rId45"/>
    <p:sldLayoutId id="2147483703" r:id="rId46"/>
    <p:sldLayoutId id="2147483704" r:id="rId47"/>
    <p:sldLayoutId id="2147483664" r:id="rId48"/>
    <p:sldLayoutId id="2147483705" r:id="rId49"/>
    <p:sldLayoutId id="2147483706" r:id="rId50"/>
    <p:sldLayoutId id="2147483665" r:id="rId51"/>
    <p:sldLayoutId id="2147483670" r:id="rId52"/>
    <p:sldLayoutId id="2147483673" r:id="rId53"/>
  </p:sldLayoutIdLst>
  <p:transition>
    <p:fade/>
  </p:transition>
  <p:hf hdr="0"/>
  <p:txStyles>
    <p:titleStyle>
      <a:lvl1pPr algn="l" defTabSz="685765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rgbClr val="006400"/>
          </a:solidFill>
          <a:latin typeface="+mj-lt"/>
          <a:ea typeface="+mj-ea"/>
          <a:cs typeface="+mj-cs"/>
        </a:defRPr>
      </a:lvl1pPr>
    </p:titleStyle>
    <p:bodyStyle>
      <a:lvl1pPr marL="0" indent="0" algn="l" defTabSz="685765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765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j-lt"/>
          <a:ea typeface="+mn-ea"/>
          <a:cs typeface="+mn-cs"/>
        </a:defRPr>
      </a:lvl2pPr>
      <a:lvl3pPr marL="161991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323984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85975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3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6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18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1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2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5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7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2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5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77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206" userDrawn="1">
          <p15:clr>
            <a:srgbClr val="F26B43"/>
          </p15:clr>
        </p15:guide>
        <p15:guide id="4" pos="7475" userDrawn="1">
          <p15:clr>
            <a:srgbClr val="F26B43"/>
          </p15:clr>
        </p15:guide>
        <p15:guide id="5" orient="horz" pos="207" userDrawn="1">
          <p15:clr>
            <a:srgbClr val="F26B43"/>
          </p15:clr>
        </p15:guide>
        <p15:guide id="6" orient="horz" pos="4114" userDrawn="1">
          <p15:clr>
            <a:srgbClr val="F26B43"/>
          </p15:clr>
        </p15:guide>
        <p15:guide id="7" orient="horz" pos="3944" userDrawn="1">
          <p15:clr>
            <a:srgbClr val="F26B43"/>
          </p15:clr>
        </p15:guide>
        <p15:guide id="8" orient="horz" pos="879" userDrawn="1">
          <p15:clr>
            <a:srgbClr val="F26B43"/>
          </p15:clr>
        </p15:guide>
        <p15:guide id="9" pos="3723" userDrawn="1">
          <p15:clr>
            <a:srgbClr val="F26B43"/>
          </p15:clr>
        </p15:guide>
        <p15:guide id="10" pos="39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perialCollegeLondon/RCDS-plotting-in-python-with-matplotli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ImperialCollegeLondon/RCDS-object-oriented-python/blob/master/README.m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feedback-rcd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3.xml"/><Relationship Id="rId4" Type="http://schemas.openxmlformats.org/officeDocument/2006/relationships/hyperlink" Target="https://www.imperial.ac.uk/students/academic-support/graduate-school/community-development/pre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3C91-78F6-7FD7-669E-A1FEF5EAC3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Plotting in Python with Matplotlib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4D7A8-3CEC-9DE0-CCD4-3A1A94F60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dirty="0"/>
              <a:t>Senior Teaching Fellow</a:t>
            </a:r>
          </a:p>
          <a:p>
            <a:r>
              <a:rPr lang="en-US" dirty="0"/>
              <a:t>ECRI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4375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GB" sz="2800" dirty="0"/>
              <a:t>Important Information on Marking your Attendance on Inkpath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7" y="1773239"/>
            <a:ext cx="11541125" cy="3608230"/>
          </a:xfrm>
        </p:spPr>
        <p:txBody>
          <a:bodyPr/>
          <a:lstStyle/>
          <a:p>
            <a:r>
              <a:rPr lang="en-GB" sz="3200" dirty="0"/>
              <a:t>I will show you a QR code at the end of the session allowing you to mark your attendance on Inkpath. Please do not mark your attendance until then.</a:t>
            </a:r>
            <a:br>
              <a:rPr lang="en-GB" sz="3200" dirty="0"/>
            </a:br>
            <a:b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If you are a Postgraduate Research student, this is required for receiving your ECRI professional development credit for this course.</a:t>
            </a:r>
            <a:endParaRPr lang="en-GB" sz="3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81B29A81-DA66-4397-B1B5-F97764FA7D32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186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8" y="1394619"/>
            <a:ext cx="11541125" cy="4866481"/>
          </a:xfrm>
        </p:spPr>
        <p:txBody>
          <a:bodyPr/>
          <a:lstStyle/>
          <a:p>
            <a:pPr marL="571500" lvl="0" indent="-5715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Understand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how to use example codes to create high-quality figures for your publications and thesis</a:t>
            </a:r>
          </a:p>
          <a:p>
            <a:pPr marL="571500" lvl="0" indent="-5715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and export a variety of plots using matplotlib</a:t>
            </a:r>
          </a:p>
          <a:p>
            <a:pPr marL="571500" lvl="0" indent="-5715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Represent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multiple data series efficiently on a single plot</a:t>
            </a:r>
          </a:p>
          <a:p>
            <a:pPr marL="571500" lvl="0" indent="-5715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Customise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the appearance of plots and generate subplots in </a:t>
            </a:r>
            <a:r>
              <a:rPr lang="en-GB" sz="3600">
                <a:latin typeface="Arial" panose="020B0604020202020204" pitchFamily="34" charset="0"/>
                <a:cs typeface="Arial" panose="020B0604020202020204" pitchFamily="34" charset="0"/>
              </a:rPr>
              <a:t>one figure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32E73D5C-B207-45D9-810C-3B257089DCE4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75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8" y="1394619"/>
            <a:ext cx="11541125" cy="4866481"/>
          </a:xfrm>
        </p:spPr>
        <p:txBody>
          <a:bodyPr/>
          <a:lstStyle/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course materials are stored in a 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GitHub repository</a:t>
            </a:r>
            <a:endParaRPr lang="en-US" sz="3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Instructions for using the materials are found in the 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readme</a:t>
            </a:r>
            <a:endParaRPr lang="en-US" sz="3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Links to open the course notebooks in </a:t>
            </a:r>
            <a:r>
              <a:rPr lang="en-US" sz="3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Colab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are at the bottom of the readme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materials can also be downloaded and run locally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 can also star/fork the repository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6E0350A5-0E1C-4E70-B0B6-3373B5C9F5CF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6149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9A737-0B87-8D06-30BC-159A01E55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E690-3DB5-C8AC-A9B4-2E152B27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Please take 3 minutes to complete the evaluation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4DF49-9A4D-5154-542F-80280136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D5EC-1C2F-4E5C-817B-92E54AD71364}" type="datetime1">
              <a:rPr lang="en-GB" smtClean="0"/>
              <a:t>17/02/2025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811AD-8D42-0DE4-1E96-E0C6A5A1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1DDFA7-DE3D-8D77-CFD3-B19A6CF5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7DBC8-6B4B-6860-9339-77D08AD9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B57BE-29B8-B7BA-15CB-930F83F6EB2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768248" y="1509025"/>
            <a:ext cx="5489924" cy="414226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/>
              <a:t>Once you’ve completed this course, please provide feedback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The link is </a:t>
            </a:r>
            <a:r>
              <a:rPr lang="en-GB" sz="2600" b="0" i="0" u="sng" dirty="0">
                <a:solidFill>
                  <a:srgbClr val="0563C1"/>
                </a:solidFill>
                <a:effectLst/>
                <a:hlinkClick r:id="rId3"/>
              </a:rPr>
              <a:t>https://tinyurl.com/feedback-rcds</a:t>
            </a:r>
            <a:endParaRPr lang="en-GB" sz="2600" b="0" i="0" u="sng" dirty="0">
              <a:solidFill>
                <a:srgbClr val="0563C1"/>
              </a:solidFill>
              <a:effectLst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You should also have received an email with this link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This helps us improve the class for future students</a:t>
            </a:r>
          </a:p>
          <a:p>
            <a:endParaRPr lang="en-US" dirty="0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89D60691-669D-C1E1-2567-473D50457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18" y="1420597"/>
            <a:ext cx="4307349" cy="430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900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92A0-DAFD-2CE4-F5BD-315A0135C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00" y="1864819"/>
            <a:ext cx="4742772" cy="1828800"/>
          </a:xfrm>
        </p:spPr>
        <p:txBody>
          <a:bodyPr/>
          <a:lstStyle/>
          <a:p>
            <a:r>
              <a:rPr lang="en-US" dirty="0">
                <a:solidFill>
                  <a:srgbClr val="98FB98"/>
                </a:solidFill>
              </a:rPr>
              <a:t>PRES 2025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972F5-B010-8428-D0AA-F619C83E71D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0200" y="5878513"/>
            <a:ext cx="5606257" cy="652463"/>
          </a:xfrm>
        </p:spPr>
        <p:txBody>
          <a:bodyPr/>
          <a:lstStyle/>
          <a:p>
            <a:r>
              <a:rPr lang="en-US" dirty="0"/>
              <a:t>Presentation Title</a:t>
            </a:r>
          </a:p>
          <a:p>
            <a:r>
              <a:rPr lang="en-US" dirty="0"/>
              <a:t>DD/MM/YYYY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BDFF0-9D53-5DAB-3700-2938EAF96C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53" y="417970"/>
            <a:ext cx="2448272" cy="1446849"/>
          </a:xfrm>
          <a:prstGeom prst="rect">
            <a:avLst/>
          </a:prstGeom>
          <a:solidFill>
            <a:srgbClr val="98FB98"/>
          </a:solidFill>
          <a:effectLst>
            <a:outerShdw blurRad="50800" dist="50800" dir="5400000" algn="ctr" rotWithShape="0">
              <a:srgbClr val="98FB98"/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742163F-282C-50FB-3BC2-3BC83316980D}"/>
              </a:ext>
            </a:extLst>
          </p:cNvPr>
          <p:cNvSpPr txBox="1">
            <a:spLocks/>
          </p:cNvSpPr>
          <p:nvPr/>
        </p:nvSpPr>
        <p:spPr>
          <a:xfrm>
            <a:off x="399472" y="4079052"/>
            <a:ext cx="11376891" cy="1828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b="1" kern="1200">
                <a:solidFill>
                  <a:srgbClr val="98FB98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Coming in 2025 - PRES is a national survey for research degree students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Find out more about the action we have taken in response to the previous PRES: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E82EE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Postgraduate Research Experience Survey (PRES) | Current students | Imperial College London</a:t>
            </a:r>
            <a:endParaRPr lang="en-US" sz="2000" dirty="0">
              <a:solidFill>
                <a:srgbClr val="EE82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29530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92A0-DAFD-2CE4-F5BD-315A0135C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500" y="3338513"/>
            <a:ext cx="9144000" cy="1828800"/>
          </a:xfrm>
        </p:spPr>
        <p:txBody>
          <a:bodyPr/>
          <a:lstStyle/>
          <a:p>
            <a:r>
              <a:rPr lang="en-US" dirty="0">
                <a:solidFill>
                  <a:srgbClr val="98FB98"/>
                </a:solidFill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972F5-B010-8428-D0AA-F619C83E71D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0200" y="5878513"/>
            <a:ext cx="5606257" cy="652463"/>
          </a:xfrm>
        </p:spPr>
        <p:txBody>
          <a:bodyPr/>
          <a:lstStyle/>
          <a:p>
            <a:r>
              <a:rPr lang="en-US" dirty="0"/>
              <a:t>Presentation Title</a:t>
            </a:r>
          </a:p>
          <a:p>
            <a:r>
              <a:rPr lang="en-US" dirty="0"/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22874516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CL PPT Theme">
  <a:themeElements>
    <a:clrScheme name="Imperial colour theme">
      <a:dk1>
        <a:sysClr val="windowText" lastClr="000000"/>
      </a:dk1>
      <a:lt1>
        <a:sysClr val="window" lastClr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College Standard Font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05000"/>
          </a:lnSpc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Dark">
      <a:srgbClr val="232333"/>
    </a:custClr>
    <a:custClr name="Navy">
      <a:srgbClr val="000080"/>
    </a:custClr>
    <a:custClr name="Saddle Brown">
      <a:srgbClr val="8B4513"/>
    </a:custClr>
    <a:custClr name="Teal">
      <a:srgbClr val="008080"/>
    </a:custClr>
    <a:custClr name="Medium Violet Red">
      <a:srgbClr val="C71585"/>
    </a:custClr>
    <a:custClr name="Indigo">
      <a:srgbClr val="4B0082"/>
    </a:custClr>
    <a:custClr name="Crimson">
      <a:srgbClr val="DC143C"/>
    </a:custClr>
    <a:custClr name="Orange Red">
      <a:srgbClr val="FF4500"/>
    </a:custClr>
    <a:custClr name="Dark Green">
      <a:srgbClr val="006400"/>
    </a:custClr>
    <a:custClr>
      <a:srgbClr val="FFFFFF"/>
    </a:custClr>
    <a:custClr name="Slate Grey">
      <a:srgbClr val="708090"/>
    </a:custClr>
    <a:custClr name="Imperial Blue">
      <a:srgbClr val="0000CD"/>
    </a:custClr>
    <a:custClr name="Yellow">
      <a:srgbClr val="FFFF00"/>
    </a:custClr>
    <a:custClr name="Turquoise">
      <a:srgbClr val="40E0D0"/>
    </a:custClr>
    <a:custClr name="Violet">
      <a:srgbClr val="EE82EE"/>
    </a:custClr>
    <a:custClr name="Medium Blue Slate">
      <a:srgbClr val="7B68EE"/>
    </a:custClr>
    <a:custClr name="Red">
      <a:srgbClr val="FF0000"/>
    </a:custClr>
    <a:custClr name="Dark Orange">
      <a:srgbClr val="FF8C00"/>
    </a:custClr>
    <a:custClr name="Spring Green">
      <a:srgbClr val="00FF7F"/>
    </a:custClr>
    <a:custClr>
      <a:srgbClr val="FFFFFF"/>
    </a:custClr>
    <a:custClr name="White Smoke">
      <a:srgbClr val="F5F5F5"/>
    </a:custClr>
    <a:custClr name="Deep Sky Blue">
      <a:srgbClr val="00BFFF"/>
    </a:custClr>
    <a:custClr name="Khaki">
      <a:srgbClr val="F0E68C"/>
    </a:custClr>
    <a:custClr name="Pale Turquoise">
      <a:srgbClr val="AFEEEE"/>
    </a:custClr>
    <a:custClr name="Light Pink">
      <a:srgbClr val="FFB6C1"/>
    </a:custClr>
    <a:custClr name="Lavender">
      <a:srgbClr val="E6E6FA"/>
    </a:custClr>
    <a:custClr name="Salmon">
      <a:srgbClr val="FA8072"/>
    </a:custClr>
    <a:custClr name="Orange">
      <a:srgbClr val="FFA500"/>
    </a:custClr>
    <a:custClr name="Pale Green">
      <a:srgbClr val="98FB98"/>
    </a:custClr>
  </a:custClrLst>
  <a:extLst>
    <a:ext uri="{05A4C25C-085E-4340-85A3-A5531E510DB2}">
      <thm15:themeFamily xmlns:thm15="http://schemas.microsoft.com/office/thememl/2012/main" name="Arial_ICL_PowerPoint 16_9 template.potx" id="{0A6366DA-4143-4819-954D-649CAC6891CC}" vid="{00E466E9-FA83-448D-94BE-48FEA435C0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">
      <a:srgbClr val="232333"/>
    </a:custClr>
    <a:custClr name="Navy">
      <a:srgbClr val="000080"/>
    </a:custClr>
    <a:custClr name="Saddle Brown">
      <a:srgbClr val="8B4513"/>
    </a:custClr>
    <a:custClr name="Teal">
      <a:srgbClr val="008080"/>
    </a:custClr>
    <a:custClr name="Medium Violet Red">
      <a:srgbClr val="C71585"/>
    </a:custClr>
    <a:custClr name="Indigo">
      <a:srgbClr val="4B0082"/>
    </a:custClr>
    <a:custClr name="Crimson">
      <a:srgbClr val="DC143C"/>
    </a:custClr>
    <a:custClr name="Orange Red">
      <a:srgbClr val="FF4500"/>
    </a:custClr>
    <a:custClr name="Dark Green">
      <a:srgbClr val="006400"/>
    </a:custClr>
    <a:custClr>
      <a:srgbClr val="FFFFFF"/>
    </a:custClr>
    <a:custClr name="Slate Grey">
      <a:srgbClr val="708090"/>
    </a:custClr>
    <a:custClr name="Imperial Blue">
      <a:srgbClr val="0000CD"/>
    </a:custClr>
    <a:custClr name="Yellow">
      <a:srgbClr val="FFFF00"/>
    </a:custClr>
    <a:custClr name="Turquoise">
      <a:srgbClr val="40E0D0"/>
    </a:custClr>
    <a:custClr name="Violet">
      <a:srgbClr val="EE82EE"/>
    </a:custClr>
    <a:custClr name="Medium Blue Slate">
      <a:srgbClr val="7B68EE"/>
    </a:custClr>
    <a:custClr name="Red">
      <a:srgbClr val="FF0000"/>
    </a:custClr>
    <a:custClr name="Dark Orange">
      <a:srgbClr val="FF8C00"/>
    </a:custClr>
    <a:custClr name="Spring Green">
      <a:srgbClr val="00FF7F"/>
    </a:custClr>
    <a:custClr>
      <a:srgbClr val="FFFFFF"/>
    </a:custClr>
    <a:custClr name="White Smoke">
      <a:srgbClr val="F5F5F5"/>
    </a:custClr>
    <a:custClr name="Deep Sky Blue">
      <a:srgbClr val="00BFFF"/>
    </a:custClr>
    <a:custClr name="Khaki">
      <a:srgbClr val="F0E68C"/>
    </a:custClr>
    <a:custClr name="Pale Turquoise">
      <a:srgbClr val="AFEEEE"/>
    </a:custClr>
    <a:custClr name="Light Pink">
      <a:srgbClr val="FFB6C1"/>
    </a:custClr>
    <a:custClr name="Lavender">
      <a:srgbClr val="E6E6FA"/>
    </a:custClr>
    <a:custClr name="Salmon">
      <a:srgbClr val="FA8072"/>
    </a:custClr>
    <a:custClr name="Orange">
      <a:srgbClr val="FFA500"/>
    </a:custClr>
    <a:custClr name="Pale Green">
      <a:srgbClr val="98FB9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ICL PPT Theme</Template>
  <TotalTime>3456</TotalTime>
  <Words>317</Words>
  <Application>Microsoft Office PowerPoint</Application>
  <PresentationFormat>Widescreen</PresentationFormat>
  <Paragraphs>60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Arial</vt:lpstr>
      <vt:lpstr>Times New Roman</vt:lpstr>
      <vt:lpstr>ICL PPT Theme</vt:lpstr>
      <vt:lpstr>Plotting in Python with Matplotlib</vt:lpstr>
      <vt:lpstr>Important Information on Marking your Attendance on Inkpath</vt:lpstr>
      <vt:lpstr>Learning Outcomes</vt:lpstr>
      <vt:lpstr>Course Materials</vt:lpstr>
      <vt:lpstr>Please take 3 minutes to complete the evaluation</vt:lpstr>
      <vt:lpstr>PRES 2025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xxxxx</dc:title>
  <dc:creator>Carly Murphy-Merrydew</dc:creator>
  <cp:lastModifiedBy>Cooling, Chris</cp:lastModifiedBy>
  <cp:revision>17</cp:revision>
  <dcterms:created xsi:type="dcterms:W3CDTF">2024-09-12T08:44:53Z</dcterms:created>
  <dcterms:modified xsi:type="dcterms:W3CDTF">2025-02-17T10:47:52Z</dcterms:modified>
</cp:coreProperties>
</file>