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4" r:id="rId2"/>
    <p:sldId id="504" r:id="rId3"/>
    <p:sldId id="505" r:id="rId4"/>
    <p:sldId id="506" r:id="rId5"/>
    <p:sldId id="267" r:id="rId6"/>
    <p:sldId id="281" r:id="rId7"/>
    <p:sldId id="329" r:id="rId8"/>
    <p:sldId id="280" r:id="rId9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EEEAF5-8C61-4410-A3AB-B2CD0B57ECF0}">
          <p14:sldIdLst>
            <p14:sldId id="264"/>
            <p14:sldId id="504"/>
            <p14:sldId id="505"/>
            <p14:sldId id="506"/>
            <p14:sldId id="267"/>
            <p14:sldId id="281"/>
            <p14:sldId id="32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79092B"/>
    <a:srgbClr val="890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79766" autoAdjust="0"/>
  </p:normalViewPr>
  <p:slideViewPr>
    <p:cSldViewPr snapToGrid="0" snapToObjects="1">
      <p:cViewPr varScale="1">
        <p:scale>
          <a:sx n="114" d="100"/>
          <a:sy n="114" d="100"/>
        </p:scale>
        <p:origin x="1506" y="120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1847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130"/>
    </p:cViewPr>
  </p:sorterViewPr>
  <p:notesViewPr>
    <p:cSldViewPr snapToGrid="0" snapToObjects="1" showGuides="1">
      <p:cViewPr>
        <p:scale>
          <a:sx n="80" d="100"/>
          <a:sy n="80" d="100"/>
        </p:scale>
        <p:origin x="3084" y="-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r>
              <a:rPr lang="en-US" dirty="0"/>
              <a:t>Imperial College Graduate School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r>
              <a:rPr lang="en-US" dirty="0"/>
              <a:t>Janet De Wilde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8A462225-ACAD-D345-9255-252DD86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fld id="{88EB714B-C3CC-4216-88C1-02913905B1CF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603" tIns="49302" rIns="98603" bIns="4930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8603" tIns="49302" rIns="98603" bIns="49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3AE2EC8F-0D0C-480E-9701-891381D03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2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6817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586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20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13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2952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0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0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2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4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49" y="1600201"/>
            <a:ext cx="6299200" cy="348996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 algn="l"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algn="l"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5600" y="644310"/>
            <a:ext cx="5656658" cy="58654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2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280" y="1600201"/>
            <a:ext cx="4043680" cy="3489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4136" y="1600200"/>
            <a:ext cx="40640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45213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00201"/>
            <a:ext cx="1910081" cy="3489960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397125" y="1600200"/>
            <a:ext cx="62992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6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1470443"/>
            <a:ext cx="4040188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0" y="2110204"/>
            <a:ext cx="4040188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7044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10204"/>
            <a:ext cx="4041775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521200"/>
            <a:ext cx="4645025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3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09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86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58" b="85508"/>
          <a:stretch/>
        </p:blipFill>
        <p:spPr>
          <a:xfrm>
            <a:off x="0" y="-477078"/>
            <a:ext cx="9161351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3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8" r:id="rId3"/>
    <p:sldLayoutId id="2147483650" r:id="rId4"/>
    <p:sldLayoutId id="2147483657" r:id="rId5"/>
    <p:sldLayoutId id="2147483653" r:id="rId6"/>
    <p:sldLayoutId id="2147483655" r:id="rId7"/>
    <p:sldLayoutId id="2147483656" r:id="rId8"/>
    <p:sldLayoutId id="2147483659" r:id="rId9"/>
    <p:sldLayoutId id="2147483660" r:id="rId10"/>
    <p:sldLayoutId id="214748366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 baseline="0">
          <a:solidFill>
            <a:srgbClr val="89092B"/>
          </a:solidFill>
          <a:latin typeface="Frutiger LT Std 65 Bold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github/coolernato/Plotting-in-Python-with-Matplotlib/blob/master/Multiple%20Plots.ipynb" TargetMode="External"/><Relationship Id="rId3" Type="http://schemas.openxmlformats.org/officeDocument/2006/relationships/hyperlink" Target="https://colab.research.google.com/github/coolernato/Plotting-in-Python-with-Matplotlib/blob/master/Overview%20and%20the%20Matplotlib%20Gallery.ipynb" TargetMode="External"/><Relationship Id="rId7" Type="http://schemas.openxmlformats.org/officeDocument/2006/relationships/hyperlink" Target="https://colab.research.google.com/github/coolernato/Plotting-in-Python-with-Matplotlib/blob/master/Customising%20Plots.ipyn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colab.research.google.com/github/coolernato/Plotting-in-Python-with-Matplotlib/blob/master/Plotting%20Data%20with%20Two%20Dimensions.ipynb" TargetMode="External"/><Relationship Id="rId5" Type="http://schemas.openxmlformats.org/officeDocument/2006/relationships/hyperlink" Target="https://colab.research.google.com/github/coolernato/Plotting-in-Python-with-Matplotlib/blob/master/Plot%20Types%20-%20Continuous%20Data.ipynb" TargetMode="External"/><Relationship Id="rId10" Type="http://schemas.openxmlformats.org/officeDocument/2006/relationships/hyperlink" Target="https://colab.research.google.com/github/coolernato/Plotting-in-Python-with-Matplotlib/blob/master/Projects.ipynb" TargetMode="External"/><Relationship Id="rId4" Type="http://schemas.openxmlformats.org/officeDocument/2006/relationships/hyperlink" Target="https://colab.research.google.com/github/coolernato/Plotting-in-Python-with-Matplotlib/blob/master/Plot%20Types%20-%20Discrete%20Data.ipynb" TargetMode="External"/><Relationship Id="rId9" Type="http://schemas.openxmlformats.org/officeDocument/2006/relationships/hyperlink" Target="https://colab.research.google.com/github/coolernato/Plotting-in-Python-with-Matplotlib/blob/master/Saving%20Plots.ipynb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mperial.eu.qualtrics.com/jfe/form/SV_6Kn3z8bbM2LoMg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legalcod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7588584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Plotting in Python with Matplotlib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7523480" cy="1752600"/>
          </a:xfrm>
        </p:spPr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sz="2400" dirty="0"/>
              <a:t>Graduate School Senior Teaching Fellow</a:t>
            </a:r>
          </a:p>
        </p:txBody>
      </p:sp>
    </p:spTree>
    <p:extLst>
      <p:ext uri="{BB962C8B-B14F-4D97-AF65-F5344CB8AC3E}">
        <p14:creationId xmlns:p14="http://schemas.microsoft.com/office/powerpoint/2010/main" val="125019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19" y="1431415"/>
            <a:ext cx="8388117" cy="4410091"/>
          </a:xfrm>
        </p:spPr>
        <p:txBody>
          <a:bodyPr/>
          <a:lstStyle/>
          <a:p>
            <a:pPr algn="ctr"/>
            <a:r>
              <a:rPr lang="en-GB" sz="2800" u="sng" dirty="0"/>
              <a:t>Important Information on Marking your Attendance on Inkpath</a:t>
            </a:r>
            <a:br>
              <a:rPr lang="en-GB" sz="2800" u="sng" dirty="0"/>
            </a:br>
            <a:br>
              <a:rPr lang="en-GB" sz="2800" u="sng" dirty="0"/>
            </a:br>
            <a:r>
              <a:rPr lang="en-GB" sz="2800" dirty="0"/>
              <a:t>I will show you a QR code at the end of the session allowing you to mark your attendance on Inkpath. Please do not mark your attendance until then.</a:t>
            </a:r>
            <a:br>
              <a:rPr lang="en-GB" sz="2800" dirty="0"/>
            </a:br>
            <a:b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If you are not a Postgraduate Research student and didn’t book via Inkpath, your attendance will be marked on a separate database.</a:t>
            </a:r>
            <a:endParaRPr lang="en-GB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52450" y="3214433"/>
            <a:ext cx="217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>
              <a:solidFill>
                <a:srgbClr val="002060"/>
              </a:solidFill>
            </a:endParaRPr>
          </a:p>
          <a:p>
            <a:endParaRPr lang="en-GB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223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1320" y="472966"/>
            <a:ext cx="5778764" cy="961696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2"/>
                </a:solidFill>
                <a:latin typeface="+mj-lt"/>
                <a:ea typeface="+mj-ea"/>
                <a:cs typeface="MetaOT-Bold"/>
              </a:defRPr>
            </a:lvl1pPr>
          </a:lstStyle>
          <a:p>
            <a:r>
              <a:rPr lang="en-US" sz="3200">
                <a:solidFill>
                  <a:schemeClr val="accent3"/>
                </a:solidFill>
              </a:rPr>
              <a:t>Expectations:  Covid-safe teaching environments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01320" y="1631731"/>
            <a:ext cx="8490432" cy="4548352"/>
          </a:xfrm>
        </p:spPr>
        <p:txBody>
          <a:bodyPr lIns="91440" tIns="45720" rIns="91440" bIns="45720" anchor="t"/>
          <a:lstStyle/>
          <a:p>
            <a:r>
              <a:rPr lang="en-US" sz="2200" u="sng">
                <a:ea typeface="+mj-lt"/>
                <a:cs typeface="+mj-lt"/>
              </a:rPr>
              <a:t>Face coverings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200">
                <a:latin typeface="+mn-lt"/>
                <a:ea typeface="Calibri" panose="020F0502020204030204" pitchFamily="34" charset="0"/>
                <a:cs typeface="Times New Roman"/>
              </a:rPr>
              <a:t>You are expected to wear a face covering </a:t>
            </a:r>
            <a:endParaRPr lang="en-GB" sz="2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>
                <a:ea typeface="+mj-lt"/>
                <a:cs typeface="+mj-lt"/>
              </a:rPr>
              <a:t>Tutors will deliver their workshop 2 meters distance from you </a:t>
            </a:r>
          </a:p>
          <a:p>
            <a:endParaRPr lang="en-US" sz="2200" u="sng">
              <a:latin typeface="+mn-lt"/>
              <a:ea typeface="+mj-lt"/>
              <a:cs typeface="+mj-lt"/>
            </a:endParaRPr>
          </a:p>
          <a:p>
            <a:r>
              <a:rPr lang="en-US" sz="2200" u="sng">
                <a:latin typeface="+mn-lt"/>
                <a:ea typeface="+mj-lt"/>
                <a:cs typeface="+mj-lt"/>
              </a:rPr>
              <a:t>Hygiene</a:t>
            </a:r>
            <a:endParaRPr lang="en-GB" sz="2200" u="sng">
              <a:latin typeface="+mn-lt"/>
              <a:ea typeface="Calibri" panose="020F0502020204030204" pitchFamily="34" charset="0"/>
              <a:cs typeface="Times New Roman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/>
              <a:t>Where hand </a:t>
            </a:r>
            <a:r>
              <a:rPr lang="en-US" sz="2200" err="1"/>
              <a:t>sanitiser</a:t>
            </a:r>
            <a:r>
              <a:rPr lang="en-US" sz="2200"/>
              <a:t> is available, please use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/>
              <a:t>Please wipe down any communal/shared course materials/equipment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850767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1319" y="472966"/>
            <a:ext cx="5558047" cy="930165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2"/>
                </a:solidFill>
                <a:latin typeface="+mj-lt"/>
                <a:ea typeface="+mj-ea"/>
                <a:cs typeface="MetaOT-Bold"/>
              </a:defRPr>
            </a:lvl1pPr>
          </a:lstStyle>
          <a:p>
            <a:r>
              <a:rPr lang="en-US" sz="3200">
                <a:solidFill>
                  <a:schemeClr val="accent3"/>
                </a:solidFill>
              </a:rPr>
              <a:t>Expectations:  Covid-safe teaching environments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89186" y="1450427"/>
            <a:ext cx="8797158" cy="4020208"/>
          </a:xfrm>
        </p:spPr>
        <p:txBody>
          <a:bodyPr lIns="91440" tIns="45720" rIns="91440" bIns="45720" anchor="t"/>
          <a:lstStyle/>
          <a:p>
            <a:r>
              <a:rPr lang="en-US" sz="2200" u="sng"/>
              <a:t>For the purpose of contact tracing</a:t>
            </a:r>
            <a:endParaRPr lang="en-US" sz="2200"/>
          </a:p>
          <a:p>
            <a:endParaRPr lang="en-US" sz="2200"/>
          </a:p>
          <a:p>
            <a:r>
              <a:rPr lang="en-US" sz="2200"/>
              <a:t>For our standard workshops: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/>
              <a:t>We will provide the CCT Hub with the complete list of attendees at this workshop</a:t>
            </a:r>
          </a:p>
          <a:p>
            <a:endParaRPr lang="en-US" sz="2200"/>
          </a:p>
          <a:p>
            <a:r>
              <a:rPr lang="en-US" sz="2200"/>
              <a:t>Where our workshops are held in lecture theatres: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/>
              <a:t>You should keep a record of colleagues that you are sat in close contact with (within 2 meters)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83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Understand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how to use example codes to create high-quality figures for your publications and thesis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and export a variety of plots using matplotlib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Represent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multiple data series efficiently on a single plot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Customise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the appearance of plots and generate subplots in one figure </a:t>
            </a:r>
          </a:p>
        </p:txBody>
      </p:sp>
    </p:spTree>
    <p:extLst>
      <p:ext uri="{BB962C8B-B14F-4D97-AF65-F5344CB8AC3E}">
        <p14:creationId xmlns:p14="http://schemas.microsoft.com/office/powerpoint/2010/main" val="32487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Notebook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Overview and the Matplotlib Gallery</a:t>
            </a:r>
            <a:endParaRPr lang="en-GB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Plot Types - Discrete Data</a:t>
            </a:r>
            <a:endParaRPr lang="en-GB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sng" dirty="0"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Plot Types - Continuous Data</a:t>
            </a:r>
            <a:endParaRPr lang="en-GB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Plotting Data with Two Dimensions</a:t>
            </a:r>
            <a:endParaRPr lang="en-GB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Customising Plots</a:t>
            </a:r>
            <a:endParaRPr lang="en-GB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Multiple Plots</a:t>
            </a:r>
            <a:endParaRPr lang="en-GB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Saving Plots</a:t>
            </a:r>
            <a:endParaRPr lang="en-GB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Projects</a:t>
            </a:r>
            <a:endParaRPr lang="en-GB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7460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000" dirty="0"/>
              <a:t>Once you’ve completed this course, please provide feedback</a:t>
            </a:r>
          </a:p>
          <a:p>
            <a:pPr lvl="1"/>
            <a:r>
              <a:rPr lang="en-GB" sz="2600" dirty="0">
                <a:latin typeface="+mj-lt"/>
              </a:rPr>
              <a:t>The link is </a:t>
            </a:r>
            <a:r>
              <a:rPr lang="en-GB" sz="2600" u="sng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tinyurl.com/rcds2021-22</a:t>
            </a:r>
            <a:endParaRPr lang="en-GB" sz="26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2600" dirty="0"/>
              <a:t>You should also have received an email with this link</a:t>
            </a:r>
          </a:p>
          <a:p>
            <a:pPr lvl="1"/>
            <a:r>
              <a:rPr lang="en-GB" sz="2600" dirty="0"/>
              <a:t>This helps us improve the class for future students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12278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7553073" cy="1567815"/>
          </a:xfrm>
        </p:spPr>
        <p:txBody>
          <a:bodyPr>
            <a:noAutofit/>
          </a:bodyPr>
          <a:lstStyle/>
          <a:p>
            <a:pPr marL="0" indent="0"/>
            <a:r>
              <a:rPr lang="en-GB" dirty="0"/>
              <a:t>Plotting in Python with Matplotlib</a:t>
            </a:r>
            <a:endParaRPr lang="en-GB" sz="4000" b="1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DBC1236-D25D-4DD9-A904-CB0180288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319" y="3194756"/>
            <a:ext cx="8341362" cy="383822"/>
          </a:xfrm>
        </p:spPr>
        <p:txBody>
          <a:bodyPr/>
          <a:lstStyle/>
          <a:p>
            <a:r>
              <a:rPr lang="en-GB" sz="1400" dirty="0"/>
              <a:t>Distributed under </a:t>
            </a:r>
            <a:r>
              <a:rPr lang="en-GB" sz="1400" dirty="0">
                <a:hlinkClick r:id="rId3"/>
              </a:rPr>
              <a:t>Creative Commons Attribution-</a:t>
            </a:r>
            <a:r>
              <a:rPr lang="en-GB" sz="1400" dirty="0" err="1">
                <a:hlinkClick r:id="rId3"/>
              </a:rPr>
              <a:t>NonCommercial</a:t>
            </a:r>
            <a:r>
              <a:rPr lang="en-GB" sz="1400" dirty="0">
                <a:hlinkClick r:id="rId3"/>
              </a:rPr>
              <a:t>-</a:t>
            </a:r>
            <a:r>
              <a:rPr lang="en-GB" sz="1400" dirty="0" err="1">
                <a:hlinkClick r:id="rId3"/>
              </a:rPr>
              <a:t>ShareAlike</a:t>
            </a:r>
            <a:r>
              <a:rPr lang="en-GB" sz="1400" dirty="0">
                <a:hlinkClick r:id="rId3"/>
              </a:rPr>
              <a:t> 4.0 International</a:t>
            </a:r>
            <a:endParaRPr lang="en-GB" sz="1400" dirty="0"/>
          </a:p>
          <a:p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97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Graduate School">
      <a:dk1>
        <a:srgbClr val="000000"/>
      </a:dk1>
      <a:lt1>
        <a:srgbClr val="FFFFFF"/>
      </a:lt1>
      <a:dk2>
        <a:srgbClr val="000D1C"/>
      </a:dk2>
      <a:lt2>
        <a:srgbClr val="EBEEEE"/>
      </a:lt2>
      <a:accent1>
        <a:srgbClr val="960078"/>
      </a:accent1>
      <a:accent2>
        <a:srgbClr val="00BECE"/>
      </a:accent2>
      <a:accent3>
        <a:srgbClr val="321E6D"/>
      </a:accent3>
      <a:accent4>
        <a:srgbClr val="009CBC"/>
      </a:accent4>
      <a:accent5>
        <a:srgbClr val="006EAF"/>
      </a:accent5>
      <a:accent6>
        <a:srgbClr val="9D9D9D"/>
      </a:accent6>
      <a:hlink>
        <a:srgbClr val="960078"/>
      </a:hlink>
      <a:folHlink>
        <a:srgbClr val="00BEC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20965</TotalTime>
  <Words>315</Words>
  <Application>Microsoft Office PowerPoint</Application>
  <PresentationFormat>On-screen Show (4:3)</PresentationFormat>
  <Paragraphs>47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Frutiger LT Std 65 Bold</vt:lpstr>
      <vt:lpstr>Times New Roman</vt:lpstr>
      <vt:lpstr>Office Theme</vt:lpstr>
      <vt:lpstr>Plotting in Python with Matplotlib</vt:lpstr>
      <vt:lpstr>Important Information on Marking your Attendance on Inkpath  I will show you a QR code at the end of the session allowing you to mark your attendance on Inkpath. Please do not mark your attendance until then.  If you are not a Postgraduate Research student and didn’t book via Inkpath, your attendance will be marked on a separate database.</vt:lpstr>
      <vt:lpstr>PowerPoint Presentation</vt:lpstr>
      <vt:lpstr>PowerPoint Presentation</vt:lpstr>
      <vt:lpstr>Learning Outcomes</vt:lpstr>
      <vt:lpstr>Notebook Links</vt:lpstr>
      <vt:lpstr>Feedback</vt:lpstr>
      <vt:lpstr>Plotting in Python with Matplotlib</vt:lpstr>
    </vt:vector>
  </TitlesOfParts>
  <Company>Soapbox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Weston</dc:creator>
  <cp:lastModifiedBy>Cooling, Christopher M</cp:lastModifiedBy>
  <cp:revision>421</cp:revision>
  <cp:lastPrinted>2017-04-21T16:42:54Z</cp:lastPrinted>
  <dcterms:created xsi:type="dcterms:W3CDTF">2014-10-29T16:03:49Z</dcterms:created>
  <dcterms:modified xsi:type="dcterms:W3CDTF">2022-02-02T12:07:03Z</dcterms:modified>
</cp:coreProperties>
</file>