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325" r:id="rId2"/>
    <p:sldId id="334" r:id="rId3"/>
    <p:sldId id="361" r:id="rId4"/>
    <p:sldId id="408" r:id="rId5"/>
    <p:sldId id="407" r:id="rId6"/>
    <p:sldId id="359" r:id="rId7"/>
    <p:sldId id="406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9924A-84FC-4DC7-84BD-E956D321B824}" v="11" dt="2024-11-14T09:20:03.89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71436" autoAdjust="0"/>
  </p:normalViewPr>
  <p:slideViewPr>
    <p:cSldViewPr snapToGrid="0" showGuides="1">
      <p:cViewPr varScale="1">
        <p:scale>
          <a:sx n="85" d="100"/>
          <a:sy n="85" d="100"/>
        </p:scale>
        <p:origin x="88" y="7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C2F9924A-84FC-4DC7-84BD-E956D321B824}"/>
    <pc:docChg chg="custSel addSld delSld modSld">
      <pc:chgData name="Cooling, Chris" userId="6dcf99c9-2ba5-410a-8445-0893a3d1421f" providerId="ADAL" clId="{C2F9924A-84FC-4DC7-84BD-E956D321B824}" dt="2024-11-11T15:06:04.913" v="541" actId="20577"/>
      <pc:docMkLst>
        <pc:docMk/>
      </pc:docMkLst>
      <pc:sldChg chg="del">
        <pc:chgData name="Cooling, Chris" userId="6dcf99c9-2ba5-410a-8445-0893a3d1421f" providerId="ADAL" clId="{C2F9924A-84FC-4DC7-84BD-E956D321B824}" dt="2024-11-11T14:52:51.781" v="84" actId="47"/>
        <pc:sldMkLst>
          <pc:docMk/>
          <pc:sldMk cId="3212729572" sldId="323"/>
        </pc:sldMkLst>
      </pc:sldChg>
      <pc:sldChg chg="modSp add mod">
        <pc:chgData name="Cooling, Chris" userId="6dcf99c9-2ba5-410a-8445-0893a3d1421f" providerId="ADAL" clId="{C2F9924A-84FC-4DC7-84BD-E956D321B824}" dt="2024-11-11T14:51:05.241" v="83" actId="20577"/>
        <pc:sldMkLst>
          <pc:docMk/>
          <pc:sldMk cId="3528320225" sldId="325"/>
        </pc:sldMkLst>
        <pc:spChg chg="mod">
          <ac:chgData name="Cooling, Chris" userId="6dcf99c9-2ba5-410a-8445-0893a3d1421f" providerId="ADAL" clId="{C2F9924A-84FC-4DC7-84BD-E956D321B824}" dt="2024-11-11T14:50:47.791" v="40" actId="20577"/>
          <ac:spMkLst>
            <pc:docMk/>
            <pc:sldMk cId="3528320225" sldId="325"/>
            <ac:spMk id="2" creationId="{2C63C0BA-CA37-DEB8-790F-7E3E6CE2E963}"/>
          </ac:spMkLst>
        </pc:spChg>
        <pc:spChg chg="mod">
          <ac:chgData name="Cooling, Chris" userId="6dcf99c9-2ba5-410a-8445-0893a3d1421f" providerId="ADAL" clId="{C2F9924A-84FC-4DC7-84BD-E956D321B824}" dt="2024-11-11T14:51:05.241" v="83" actId="20577"/>
          <ac:spMkLst>
            <pc:docMk/>
            <pc:sldMk cId="3528320225" sldId="325"/>
            <ac:spMk id="3" creationId="{F5563428-ABDB-D4AE-2088-152ADB16C28C}"/>
          </ac:spMkLst>
        </pc:spChg>
      </pc:sldChg>
      <pc:sldChg chg="modSp mod">
        <pc:chgData name="Cooling, Chris" userId="6dcf99c9-2ba5-410a-8445-0893a3d1421f" providerId="ADAL" clId="{C2F9924A-84FC-4DC7-84BD-E956D321B824}" dt="2024-11-11T14:55:10.381" v="98" actId="20577"/>
        <pc:sldMkLst>
          <pc:docMk/>
          <pc:sldMk cId="16407505" sldId="361"/>
        </pc:sldMkLst>
        <pc:spChg chg="mod">
          <ac:chgData name="Cooling, Chris" userId="6dcf99c9-2ba5-410a-8445-0893a3d1421f" providerId="ADAL" clId="{C2F9924A-84FC-4DC7-84BD-E956D321B824}" dt="2024-11-11T14:55:10.381" v="98" actId="20577"/>
          <ac:spMkLst>
            <pc:docMk/>
            <pc:sldMk cId="16407505" sldId="361"/>
            <ac:spMk id="3" creationId="{3059243C-26C4-B42B-1D89-75DB3A5CA945}"/>
          </ac:spMkLst>
        </pc:spChg>
      </pc:sldChg>
      <pc:sldChg chg="modSp mod">
        <pc:chgData name="Cooling, Chris" userId="6dcf99c9-2ba5-410a-8445-0893a3d1421f" providerId="ADAL" clId="{C2F9924A-84FC-4DC7-84BD-E956D321B824}" dt="2024-11-11T15:06:04.913" v="541" actId="20577"/>
        <pc:sldMkLst>
          <pc:docMk/>
          <pc:sldMk cId="4288594215" sldId="407"/>
        </pc:sldMkLst>
        <pc:spChg chg="mod">
          <ac:chgData name="Cooling, Chris" userId="6dcf99c9-2ba5-410a-8445-0893a3d1421f" providerId="ADAL" clId="{C2F9924A-84FC-4DC7-84BD-E956D321B824}" dt="2024-11-11T15:06:04.913" v="541" actId="20577"/>
          <ac:spMkLst>
            <pc:docMk/>
            <pc:sldMk cId="4288594215" sldId="407"/>
            <ac:spMk id="3" creationId="{AE72B19A-BAEF-7DAE-DDC1-54394DA866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Gotchas/gotchas.f90 for example of behaviour you might </a:t>
            </a:r>
            <a:r>
              <a:rPr lang="en-GB"/>
              <a:t>not expect.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6B2-9E7B-4DD1-B53F-BB328EB36A1F}" type="datetime1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2A8C-F90B-4C12-AADA-247BEB926B15}" type="datetime1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478-8F6C-4F13-8BA1-32C720EA751C}" type="datetime1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2413-1876-4628-B0D5-C346ECACF472}" type="datetime1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EF1C-5E68-4FB8-AFE3-BC8A29D5EBF6}" type="datetime1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795F-3540-4CC9-A192-70D4583AC46E}" type="datetime1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2C1E-CC1E-4E8A-A314-98659A61041E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D540-E981-4608-9A77-55650E032376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1DD-725D-4685-A585-2BC5DC856066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72CE-B9B3-4FBD-9701-E7554343598F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2B13-1A41-47C3-AC4E-67D21CB34247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FBEC-7281-43CD-851C-F86929741A10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52B-5523-4036-A789-A22ED8DD1B5C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9D85-BDED-42AD-A643-8D6E061634CD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784A-32A8-4354-A076-C6BE94AC474E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3AAFB6-FC82-4A75-8FDF-4734E69327DA}" type="datetime1">
              <a:rPr lang="en-GB" smtClean="0"/>
              <a:t>12/11/2024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14710D-BE75-418E-ABBB-45878B67AD44}" type="datetime1">
              <a:rPr lang="en-GB" smtClean="0"/>
              <a:t>12/11/2024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60A021-78E8-47A4-A73E-2B2314128FBE}" type="datetime1">
              <a:rPr lang="en-GB" smtClean="0"/>
              <a:t>12/11/2024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B5695D-4178-4673-A4FE-7EAAD1B1708B}" type="datetime1">
              <a:rPr lang="en-GB" smtClean="0"/>
              <a:t>12/11/2024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143D9A-8FB5-48FD-83A8-562C329F7858}" type="datetime1">
              <a:rPr lang="en-GB" smtClean="0"/>
              <a:t>12/11/2024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E00602-F867-4515-8B76-3C9CF9AA0EF5}" type="datetime1">
              <a:rPr lang="en-GB" smtClean="0"/>
              <a:t>12/11/2024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0A48BA-6237-4BFF-8262-3D37E24BED8E}" type="datetime1">
              <a:rPr lang="en-GB" smtClean="0"/>
              <a:t>12/11/2024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7350C9-1920-4F55-A8D4-58185D2A1D95}" type="datetime1">
              <a:rPr lang="en-GB" smtClean="0"/>
              <a:t>12/11/2024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A19-BB42-4FDD-B81B-0CBA36493BD3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0C23-6829-4C40-BA6B-29852F5E68AC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8AEA-3C8F-49D3-8B33-71DC80046E19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3A-4A95-4DEE-962A-AED74667DF75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05C5-A3F6-4086-8481-A17A3A41755B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6266-2C97-40F5-912B-07D12A130812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7A05-28A2-4D5C-9314-4E24310DC8C5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247-0CD0-490C-8985-7FA25D828C39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BCD-73D3-4074-8F89-A63EBDAB5392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F59D-EA4F-4257-B0EF-67EAAE11D561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62D-656A-469D-A081-72B4336EA861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848B-AEA3-4E1A-BA23-5322A0E3AB28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192-AE0E-4DF4-B16D-BB35B6DA78DE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DF07-61C4-42D9-8509-3F72B6359C53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FC1-8A37-40E2-9C66-80F7ED708F45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8B7E-2DF8-4625-8F01-E5E060B907D1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B4C9-A314-4F5C-98E0-402B29B15E15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AF60-822B-410F-B197-E75F6DF60431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7740-3B8F-41A3-8EA5-B8534F13C3B3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FC3-1846-4B2D-82D3-2C756BE81694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5A5F-52AF-4AB3-B9BB-AD7956A299A1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E6DF59-4026-4993-9254-8E1AEBF6802D}" type="datetime1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A34CE715-D1A7-49CE-972D-F2AE35069195}" type="datetime1">
              <a:rPr lang="en-GB" smtClean="0"/>
              <a:t>12/11/2024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" TargetMode="External"/><Relationship Id="rId2" Type="http://schemas.openxmlformats.org/officeDocument/2006/relationships/hyperlink" Target="https://github.com/ImperialCollegeLondon/RCDS-profiling-and-optimisation-in-python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ImperialCollegeLondon/RCDS-profiling-and-optimisation-in-python/blob/master/README.m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mperialcollegelondon.github.io/ReCoDe-Euler-Maruyama/5-Parallel-Euler-Maruyama-Class/" TargetMode="External"/><Relationship Id="rId3" Type="http://schemas.openxmlformats.org/officeDocument/2006/relationships/hyperlink" Target="https://imperialcollegelondon.github.io/ReCoDE-home/exemplars/" TargetMode="External"/><Relationship Id="rId7" Type="http://schemas.openxmlformats.org/officeDocument/2006/relationships/hyperlink" Target="https://imperialcollegelondon.github.io/ReCoDe-Euler-Maruyam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code-mcmcff.readthedocs.io/en/latest/learning/06%20Speeding%20It%20Up.html" TargetMode="External"/><Relationship Id="rId11" Type="http://schemas.openxmlformats.org/officeDocument/2006/relationships/hyperlink" Target="https://imperialcollegelondon.github.io/ReCoDE-SPH-solver-2D-NS/8.Efficient_Programming/" TargetMode="External"/><Relationship Id="rId5" Type="http://schemas.openxmlformats.org/officeDocument/2006/relationships/hyperlink" Target="https://recode-mcmcff.readthedocs.io/en/latest/" TargetMode="External"/><Relationship Id="rId10" Type="http://schemas.openxmlformats.org/officeDocument/2006/relationships/hyperlink" Target="https://imperialcollegelondon.github.io/ReCoDE-SPH-solver-2D-NS/A3.Profiling/" TargetMode="External"/><Relationship Id="rId4" Type="http://schemas.openxmlformats.org/officeDocument/2006/relationships/hyperlink" Target="https://imperialcollegelondon.github.io/ReCoDE-home/" TargetMode="External"/><Relationship Id="rId9" Type="http://schemas.openxmlformats.org/officeDocument/2006/relationships/hyperlink" Target="https://imperialcollegelondon.github.io/ReCoDE-SPH-solver-2D-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eedback-rc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0BA-CA37-DEB8-790F-7E3E6CE2E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Profiling and Optimisation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63428-ABDB-D4AE-2088-152ADB16C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ECRI Senior Teaching Fellow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202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A6B0798C-C737-427A-8621-7CD88B6BE285}" type="datetime1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Determine</a:t>
            </a:r>
            <a:r>
              <a:rPr lang="en-GB" sz="3600" dirty="0"/>
              <a:t> when profiling and optimisation is appropriate for a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Use</a:t>
            </a:r>
            <a:r>
              <a:rPr lang="en-GB" sz="3600" dirty="0"/>
              <a:t> selected profilers to examine the impact of section of code on run-time and memory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Utilise</a:t>
            </a:r>
            <a:r>
              <a:rPr lang="en-GB" sz="3600" dirty="0"/>
              <a:t> profiler outputs to identify problematic areas of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Apply</a:t>
            </a:r>
            <a:r>
              <a:rPr lang="en-GB" sz="3600" dirty="0"/>
              <a:t> common optimisation techniques to improve code performance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F3D28C7B-1560-4AC5-A729-2BF07782DDF5}" type="datetime1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to open the course notebooks in </a:t>
            </a:r>
            <a:r>
              <a:rPr lang="en-US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at the bottom of the readme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B7813F7E-A2E2-45C6-9A08-61CC46C144DA}" type="datetime1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 err="1"/>
              <a:t>ReCoDE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6B47E44B-A582-45D4-96C1-2E005F574EF9}" type="datetime1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5313110" cy="137319"/>
          </a:xfrm>
        </p:spPr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49521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E72B19A-BAEF-7DAE-DDC1-54394DA8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409363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RCDS team has curated a collection of annotated </a:t>
            </a:r>
            <a:r>
              <a:rPr lang="en-GB" dirty="0">
                <a:hlinkClick r:id="rId3"/>
              </a:rPr>
              <a:t>exemplar projects</a:t>
            </a:r>
            <a:r>
              <a:rPr lang="en-GB" dirty="0"/>
              <a:t> known as </a:t>
            </a:r>
            <a:r>
              <a:rPr lang="en-GB" dirty="0" err="1">
                <a:hlinkClick r:id="rId4"/>
              </a:rPr>
              <a:t>ReCoDE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demonstrate core research computing and data science principles applied to real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Accompanied by detailed descriptions of how they work, and the design decisions taken.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Profiling and Optimisation Exemplars:</a:t>
            </a:r>
          </a:p>
          <a:p>
            <a:pPr marL="504891" lvl="2" indent="-342900"/>
            <a:r>
              <a:rPr lang="en-GB" dirty="0">
                <a:hlinkClick r:id="rId5"/>
              </a:rPr>
              <a:t>Monte Carlo for Fun</a:t>
            </a:r>
            <a:endParaRPr lang="en-GB" dirty="0"/>
          </a:p>
          <a:p>
            <a:pPr marL="666884" lvl="3" indent="-342900"/>
            <a:r>
              <a:rPr lang="en-GB" dirty="0"/>
              <a:t>Introduces Markov Chain Monte Carlo in Python</a:t>
            </a:r>
          </a:p>
          <a:p>
            <a:pPr marL="666884" lvl="3" indent="-342900"/>
            <a:r>
              <a:rPr lang="en-GB" dirty="0"/>
              <a:t>Includes a </a:t>
            </a:r>
            <a:r>
              <a:rPr lang="en-GB" dirty="0">
                <a:hlinkClick r:id="rId6"/>
              </a:rPr>
              <a:t>discussion</a:t>
            </a:r>
            <a:r>
              <a:rPr lang="en-GB" dirty="0"/>
              <a:t> of how to speed it up</a:t>
            </a:r>
          </a:p>
          <a:p>
            <a:pPr marL="504891" lvl="2" indent="-342900"/>
            <a:r>
              <a:rPr lang="en-GB" dirty="0">
                <a:hlinkClick r:id="rId7"/>
              </a:rPr>
              <a:t>Euler-Maruyama</a:t>
            </a:r>
            <a:r>
              <a:rPr lang="en-GB" dirty="0"/>
              <a:t>:</a:t>
            </a:r>
          </a:p>
          <a:p>
            <a:pPr marL="666884" lvl="3" indent="-342900"/>
            <a:r>
              <a:rPr lang="en-GB" dirty="0"/>
              <a:t>Solves Stochastic Differential Equations in Python</a:t>
            </a:r>
          </a:p>
          <a:p>
            <a:pPr marL="666884" lvl="3" indent="-342900"/>
            <a:r>
              <a:rPr lang="en-GB" dirty="0"/>
              <a:t>Includes a </a:t>
            </a:r>
            <a:r>
              <a:rPr lang="en-GB" dirty="0">
                <a:hlinkClick r:id="rId8"/>
              </a:rPr>
              <a:t>parallel implementation </a:t>
            </a:r>
            <a:r>
              <a:rPr lang="en-GB" dirty="0"/>
              <a:t>using </a:t>
            </a:r>
            <a:r>
              <a:rPr lang="en-GB" dirty="0" err="1"/>
              <a:t>joblib</a:t>
            </a:r>
            <a:endParaRPr lang="en-GB" dirty="0"/>
          </a:p>
          <a:p>
            <a:pPr marL="504891" lvl="2" indent="-342900"/>
            <a:r>
              <a:rPr lang="en-GB" dirty="0">
                <a:hlinkClick r:id="rId9"/>
              </a:rPr>
              <a:t>SPH Solvers for 2D Navier-Stokes</a:t>
            </a:r>
            <a:endParaRPr lang="en-GB" dirty="0"/>
          </a:p>
          <a:p>
            <a:pPr marL="666884" lvl="3" indent="-342900"/>
            <a:r>
              <a:rPr lang="en-GB" dirty="0"/>
              <a:t>Solves fluid dynamics problems in C++</a:t>
            </a:r>
          </a:p>
          <a:p>
            <a:pPr marL="666884" lvl="3" indent="-342900"/>
            <a:r>
              <a:rPr lang="en-GB" dirty="0"/>
              <a:t>Includes a discussion about </a:t>
            </a:r>
            <a:r>
              <a:rPr lang="en-GB" dirty="0">
                <a:hlinkClick r:id="rId10"/>
              </a:rPr>
              <a:t>profiling</a:t>
            </a:r>
            <a:r>
              <a:rPr lang="en-GB" dirty="0"/>
              <a:t> and </a:t>
            </a:r>
            <a:r>
              <a:rPr lang="en-GB" dirty="0">
                <a:hlinkClick r:id="rId11"/>
              </a:rPr>
              <a:t>optimisation</a:t>
            </a:r>
            <a:endParaRPr lang="en-GB" dirty="0"/>
          </a:p>
          <a:p>
            <a:pPr marL="666884" lvl="3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5942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A9E9-BC15-4B2A-85BE-31A72AB693BC}" type="datetime1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0563C1"/>
                </a:solidFill>
                <a:effectLst/>
                <a:hlinkClick r:id="rId3"/>
              </a:rPr>
              <a:t>https://tinyurl.com/feedback-rcds</a:t>
            </a:r>
            <a:endParaRPr lang="en-GB" sz="2600" b="0" i="0" u="sng" dirty="0">
              <a:solidFill>
                <a:srgbClr val="0563C1"/>
              </a:solidFill>
              <a:effectLst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9D60691-669D-C1E1-2567-473D5045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8" y="1420597"/>
            <a:ext cx="4307349" cy="43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6072</TotalTime>
  <Words>439</Words>
  <Application>Microsoft Office PowerPoint</Application>
  <PresentationFormat>Widescreen</PresentationFormat>
  <Paragraphs>77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ICL PPT Theme</vt:lpstr>
      <vt:lpstr>Profiling and Optimisation in Python</vt:lpstr>
      <vt:lpstr>Important Information on Marking your Attendance on Inkpath</vt:lpstr>
      <vt:lpstr>Learning Outcomes</vt:lpstr>
      <vt:lpstr>Course Materials</vt:lpstr>
      <vt:lpstr>ReCoDE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16</cp:revision>
  <dcterms:created xsi:type="dcterms:W3CDTF">2024-09-12T08:44:53Z</dcterms:created>
  <dcterms:modified xsi:type="dcterms:W3CDTF">2024-11-14T09:20:13Z</dcterms:modified>
</cp:coreProperties>
</file>