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4" r:id="rId2"/>
    <p:sldId id="504" r:id="rId3"/>
    <p:sldId id="505" r:id="rId4"/>
    <p:sldId id="506" r:id="rId5"/>
    <p:sldId id="267" r:id="rId6"/>
    <p:sldId id="281" r:id="rId7"/>
    <p:sldId id="329" r:id="rId8"/>
    <p:sldId id="280" r:id="rId9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504"/>
            <p14:sldId id="505"/>
            <p14:sldId id="506"/>
            <p14:sldId id="267"/>
            <p14:sldId id="281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114" d="100"/>
          <a:sy n="114" d="100"/>
        </p:scale>
        <p:origin x="1506" y="120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coolernato/Profiling-and-Optimisation-in-Python/blob/master/Optimisation_%20NumPy.ipynb" TargetMode="External"/><Relationship Id="rId3" Type="http://schemas.openxmlformats.org/officeDocument/2006/relationships/hyperlink" Target="https://colab.research.google.com/github/coolernato/Profiling-and-Optimisation-in-Python/blob/master/Profiling.ipynb" TargetMode="External"/><Relationship Id="rId7" Type="http://schemas.openxmlformats.org/officeDocument/2006/relationships/hyperlink" Target="https://colab.research.google.com/github/coolernato/Profiling-and-Optimisation-in-Python/blob/master/Optimisation_%20Optimising%20Loops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Profiling-and-Optimisation-in-Python/blob/master/Optimisation_%20Caching.ipynb" TargetMode="External"/><Relationship Id="rId11" Type="http://schemas.openxmlformats.org/officeDocument/2006/relationships/hyperlink" Target="https://colab.research.google.com/github/coolernato/Profiling-and-Optimisation-in-Python/blob/master/Conclusion.ipynb" TargetMode="External"/><Relationship Id="rId5" Type="http://schemas.openxmlformats.org/officeDocument/2006/relationships/hyperlink" Target="https://colab.research.google.com/github/coolernato/Profiling-and-Optimisation-in-Python/blob/master/Optimisation_%20Mathematical%20Optimisation.ipynb" TargetMode="External"/><Relationship Id="rId10" Type="http://schemas.openxmlformats.org/officeDocument/2006/relationships/hyperlink" Target="https://colab.research.google.com/github/coolernato/Profiling-and-Optimisation-in-Python/blob/master/Optimisation_%20Exercise.ipynb" TargetMode="External"/><Relationship Id="rId4" Type="http://schemas.openxmlformats.org/officeDocument/2006/relationships/hyperlink" Target="https://colab.research.google.com/github/coolernato/Profiling-and-Optimisation-in-Python/blob/master/Optimisation_%20Algorithm%20Choice.ipynb" TargetMode="External"/><Relationship Id="rId9" Type="http://schemas.openxmlformats.org/officeDocument/2006/relationships/hyperlink" Target="https://colab.research.google.com/github/coolernato/Profiling-and-Optimisation-in-Python/blob/master/Optimisation_%20Parallelism.ipyn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rcds202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Profiling And Optimisation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19" y="1431416"/>
            <a:ext cx="8388117" cy="4549506"/>
          </a:xfrm>
        </p:spPr>
        <p:txBody>
          <a:bodyPr/>
          <a:lstStyle/>
          <a:p>
            <a:pPr algn="ctr"/>
            <a:r>
              <a:rPr lang="en-GB" sz="2800" u="sng" dirty="0"/>
              <a:t>Important Information on Marking your Attendance on Inkpath</a:t>
            </a:r>
            <a:br>
              <a:rPr lang="en-GB" sz="2800" u="sng" dirty="0"/>
            </a:br>
            <a:br>
              <a:rPr lang="en-GB" sz="2800" u="sng" dirty="0"/>
            </a:br>
            <a:br>
              <a:rPr lang="en-GB" sz="2800" dirty="0"/>
            </a:br>
            <a:r>
              <a:rPr lang="en-GB" sz="2800" dirty="0"/>
              <a:t>I will show you a QR code at the end of the session allowing you to mark your attendance on Inkpath. Please do not mark your attendance until then.</a:t>
            </a:r>
            <a:br>
              <a:rPr lang="en-GB" sz="2800" dirty="0"/>
            </a:br>
            <a:b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If you are not a Postgraduate Research student and didn’t book via Inkpath, your attendance will be marked on a separate database.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52450" y="3214433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22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20" y="472966"/>
            <a:ext cx="5778764" cy="961696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01320" y="1631731"/>
            <a:ext cx="8490432" cy="4548352"/>
          </a:xfrm>
        </p:spPr>
        <p:txBody>
          <a:bodyPr lIns="91440" tIns="45720" rIns="91440" bIns="45720" anchor="t"/>
          <a:lstStyle/>
          <a:p>
            <a:r>
              <a:rPr lang="en-US" sz="2200" u="sng">
                <a:ea typeface="+mj-lt"/>
                <a:cs typeface="+mj-lt"/>
              </a:rPr>
              <a:t>Face coverings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200">
                <a:latin typeface="+mn-lt"/>
                <a:ea typeface="Calibri" panose="020F0502020204030204" pitchFamily="34" charset="0"/>
                <a:cs typeface="Times New Roman"/>
              </a:rPr>
              <a:t>You are expected to wear a face covering </a:t>
            </a:r>
            <a:endParaRPr lang="en-GB" sz="2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>
                <a:ea typeface="+mj-lt"/>
                <a:cs typeface="+mj-lt"/>
              </a:rPr>
              <a:t>Tutors will deliver their workshop 2 meters distance from you </a:t>
            </a:r>
          </a:p>
          <a:p>
            <a:endParaRPr lang="en-US" sz="2200" u="sng">
              <a:latin typeface="+mn-lt"/>
              <a:ea typeface="+mj-lt"/>
              <a:cs typeface="+mj-lt"/>
            </a:endParaRPr>
          </a:p>
          <a:p>
            <a:r>
              <a:rPr lang="en-US" sz="2200" u="sng">
                <a:latin typeface="+mn-lt"/>
                <a:ea typeface="+mj-lt"/>
                <a:cs typeface="+mj-lt"/>
              </a:rPr>
              <a:t>Hygiene</a:t>
            </a:r>
            <a:endParaRPr lang="en-GB" sz="2200" u="sng">
              <a:latin typeface="+mn-lt"/>
              <a:ea typeface="Calibri" panose="020F0502020204030204" pitchFamily="34" charset="0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/>
              <a:t>Where hand </a:t>
            </a:r>
            <a:r>
              <a:rPr lang="en-US" sz="2200" err="1"/>
              <a:t>sanitiser</a:t>
            </a:r>
            <a:r>
              <a:rPr lang="en-US" sz="2200"/>
              <a:t> is available, please use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/>
              <a:t>Please wipe down any communal/shared course materials/equipment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1578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19" y="472966"/>
            <a:ext cx="5558047" cy="930165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9186" y="1450427"/>
            <a:ext cx="8797158" cy="4020208"/>
          </a:xfrm>
        </p:spPr>
        <p:txBody>
          <a:bodyPr lIns="91440" tIns="45720" rIns="91440" bIns="45720" anchor="t"/>
          <a:lstStyle/>
          <a:p>
            <a:r>
              <a:rPr lang="en-US" sz="2200" u="sng"/>
              <a:t>For the purpose of contact tracing</a:t>
            </a:r>
            <a:endParaRPr lang="en-US" sz="2200"/>
          </a:p>
          <a:p>
            <a:endParaRPr lang="en-US" sz="2200"/>
          </a:p>
          <a:p>
            <a:r>
              <a:rPr lang="en-US" sz="2200"/>
              <a:t>For our standard workshops: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/>
              <a:t>We will provide the CCT Hub with the complete list of attendees at this workshop</a:t>
            </a:r>
          </a:p>
          <a:p>
            <a:endParaRPr lang="en-US" sz="2200"/>
          </a:p>
          <a:p>
            <a:r>
              <a:rPr lang="en-US" sz="2200"/>
              <a:t>Where our workshops are held in lecture theatres: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/>
              <a:t>You should keep a record of colleagues that you are sat in close contact with (within 2 meters)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21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1. </a:t>
            </a:r>
            <a:r>
              <a:rPr lang="en-GB" sz="3000" b="1" dirty="0"/>
              <a:t>Determine</a:t>
            </a:r>
            <a:r>
              <a:rPr lang="en-GB" sz="3000" dirty="0"/>
              <a:t> when profiling and optimisation is appropriate for a project</a:t>
            </a:r>
          </a:p>
          <a:p>
            <a:r>
              <a:rPr lang="en-GB" sz="3000" dirty="0"/>
              <a:t>2. </a:t>
            </a:r>
            <a:r>
              <a:rPr lang="en-GB" sz="3000" b="1" dirty="0"/>
              <a:t>Use</a:t>
            </a:r>
            <a:r>
              <a:rPr lang="en-GB" sz="3000" dirty="0"/>
              <a:t> selected profilers to examine the impact of section of code on run-time and memory usage</a:t>
            </a:r>
          </a:p>
          <a:p>
            <a:r>
              <a:rPr lang="en-GB" sz="3000" dirty="0"/>
              <a:t>3. </a:t>
            </a:r>
            <a:r>
              <a:rPr lang="en-GB" sz="3000" b="1" dirty="0"/>
              <a:t>Utilise</a:t>
            </a:r>
            <a:r>
              <a:rPr lang="en-GB" sz="3000" dirty="0"/>
              <a:t> profiler outputs to identify problematic areas of code</a:t>
            </a:r>
          </a:p>
          <a:p>
            <a:r>
              <a:rPr lang="en-GB" sz="3000" dirty="0"/>
              <a:t>4. </a:t>
            </a:r>
            <a:r>
              <a:rPr lang="en-GB" sz="3000" b="1" dirty="0"/>
              <a:t>Apply</a:t>
            </a:r>
            <a:r>
              <a:rPr lang="en-GB" sz="3000" dirty="0"/>
              <a:t> common optimisation techniques to improve code performance</a:t>
            </a: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2800" dirty="0">
                <a:hlinkClick r:id="rId3"/>
              </a:rPr>
              <a:t>Profiling</a:t>
            </a:r>
            <a:endParaRPr lang="en-GB" sz="2800" dirty="0"/>
          </a:p>
          <a:p>
            <a:r>
              <a:rPr lang="en-GB" sz="2800" dirty="0">
                <a:hlinkClick r:id="rId4"/>
              </a:rPr>
              <a:t>Algorithm Choice</a:t>
            </a:r>
            <a:endParaRPr lang="en-GB" sz="2800" dirty="0"/>
          </a:p>
          <a:p>
            <a:r>
              <a:rPr lang="en-GB" sz="2800" dirty="0">
                <a:hlinkClick r:id="rId5"/>
              </a:rPr>
              <a:t>Mathematical Optimisation</a:t>
            </a:r>
            <a:endParaRPr lang="en-GB" sz="2800" dirty="0"/>
          </a:p>
          <a:p>
            <a:r>
              <a:rPr lang="en-GB" sz="2800" dirty="0">
                <a:hlinkClick r:id="rId6"/>
              </a:rPr>
              <a:t>Caching</a:t>
            </a:r>
            <a:endParaRPr lang="en-GB" sz="2800" dirty="0"/>
          </a:p>
          <a:p>
            <a:r>
              <a:rPr lang="en-GB" sz="2800" dirty="0">
                <a:hlinkClick r:id="rId7"/>
              </a:rPr>
              <a:t>Optimising Loops</a:t>
            </a:r>
            <a:endParaRPr lang="en-GB" sz="2800" dirty="0"/>
          </a:p>
          <a:p>
            <a:r>
              <a:rPr lang="en-GB" sz="2800" dirty="0">
                <a:hlinkClick r:id="rId8"/>
              </a:rPr>
              <a:t>NumPy</a:t>
            </a:r>
            <a:endParaRPr lang="en-GB" sz="2800" dirty="0"/>
          </a:p>
          <a:p>
            <a:r>
              <a:rPr lang="en-GB" sz="2800" dirty="0">
                <a:hlinkClick r:id="rId9"/>
              </a:rPr>
              <a:t>Parallelism</a:t>
            </a:r>
            <a:endParaRPr lang="en-GB" sz="2800" dirty="0"/>
          </a:p>
          <a:p>
            <a:r>
              <a:rPr lang="en-GB" sz="2800" dirty="0">
                <a:hlinkClick r:id="rId10"/>
              </a:rPr>
              <a:t>Exercise</a:t>
            </a:r>
            <a:endParaRPr lang="en-GB" sz="2800" dirty="0"/>
          </a:p>
          <a:p>
            <a:r>
              <a:rPr lang="en-GB" sz="2800" dirty="0">
                <a:hlinkClick r:id="rId11"/>
              </a:rPr>
              <a:t>Conclusion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is </a:t>
            </a:r>
            <a:r>
              <a:rPr lang="en-GB" sz="2600" b="0" i="0" u="sng" dirty="0">
                <a:solidFill>
                  <a:srgbClr val="954F72"/>
                </a:solidFill>
                <a:effectLst/>
                <a:hlinkClick r:id="rId3"/>
              </a:rPr>
              <a:t>http://bit.ly/rcds2021</a:t>
            </a:r>
            <a:endParaRPr lang="en-GB" sz="2600" dirty="0"/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Profiling and Optimisation in Python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20657</TotalTime>
  <Words>309</Words>
  <Application>Microsoft Office PowerPoint</Application>
  <PresentationFormat>On-screen Show (4:3)</PresentationFormat>
  <Paragraphs>48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Frutiger LT Std 65 Bold</vt:lpstr>
      <vt:lpstr>Times New Roman</vt:lpstr>
      <vt:lpstr>Office Theme</vt:lpstr>
      <vt:lpstr>Profiling And Optimisation in Python</vt:lpstr>
      <vt:lpstr>Important Information on Marking your Attendance on Inkpath   I will show you a QR code at the end of the session allowing you to mark your attendance on Inkpath. Please do not mark your attendance until then.  If you are not a Postgraduate Research student and didn’t book via Inkpath, your attendance will be marked on a separate database.</vt:lpstr>
      <vt:lpstr>PowerPoint Presentation</vt:lpstr>
      <vt:lpstr>PowerPoint Presentation</vt:lpstr>
      <vt:lpstr>Learning Outcomes</vt:lpstr>
      <vt:lpstr>Notebook Links</vt:lpstr>
      <vt:lpstr>Feedback</vt:lpstr>
      <vt:lpstr>Profiling and Optimisation in Python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412</cp:revision>
  <cp:lastPrinted>2017-04-21T16:42:54Z</cp:lastPrinted>
  <dcterms:created xsi:type="dcterms:W3CDTF">2014-10-29T16:03:49Z</dcterms:created>
  <dcterms:modified xsi:type="dcterms:W3CDTF">2022-02-02T12:01:43Z</dcterms:modified>
</cp:coreProperties>
</file>