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4"/>
  </p:notesMasterIdLst>
  <p:sldIdLst>
    <p:sldId id="457" r:id="rId2"/>
    <p:sldId id="256" r:id="rId3"/>
    <p:sldId id="458" r:id="rId4"/>
    <p:sldId id="463" r:id="rId5"/>
    <p:sldId id="460" r:id="rId6"/>
    <p:sldId id="259" r:id="rId7"/>
    <p:sldId id="495" r:id="rId8"/>
    <p:sldId id="497" r:id="rId9"/>
    <p:sldId id="498" r:id="rId10"/>
    <p:sldId id="464" r:id="rId11"/>
    <p:sldId id="496" r:id="rId12"/>
    <p:sldId id="477" r:id="rId13"/>
    <p:sldId id="499" r:id="rId14"/>
    <p:sldId id="500" r:id="rId15"/>
    <p:sldId id="468" r:id="rId16"/>
    <p:sldId id="478" r:id="rId17"/>
    <p:sldId id="266" r:id="rId18"/>
    <p:sldId id="322" r:id="rId19"/>
    <p:sldId id="264" r:id="rId20"/>
    <p:sldId id="501" r:id="rId21"/>
    <p:sldId id="465" r:id="rId22"/>
    <p:sldId id="502" r:id="rId23"/>
    <p:sldId id="338" r:id="rId24"/>
    <p:sldId id="467" r:id="rId25"/>
    <p:sldId id="469" r:id="rId26"/>
    <p:sldId id="479" r:id="rId27"/>
    <p:sldId id="265" r:id="rId28"/>
    <p:sldId id="263" r:id="rId29"/>
    <p:sldId id="262" r:id="rId30"/>
    <p:sldId id="480" r:id="rId31"/>
    <p:sldId id="482" r:id="rId32"/>
    <p:sldId id="472" r:id="rId33"/>
    <p:sldId id="471" r:id="rId34"/>
    <p:sldId id="473" r:id="rId35"/>
    <p:sldId id="474" r:id="rId36"/>
    <p:sldId id="481" r:id="rId37"/>
    <p:sldId id="483" r:id="rId38"/>
    <p:sldId id="476" r:id="rId39"/>
    <p:sldId id="486" r:id="rId40"/>
    <p:sldId id="505" r:id="rId41"/>
    <p:sldId id="506" r:id="rId42"/>
    <p:sldId id="484" r:id="rId43"/>
    <p:sldId id="485" r:id="rId44"/>
    <p:sldId id="488" r:id="rId45"/>
    <p:sldId id="489" r:id="rId46"/>
    <p:sldId id="490" r:id="rId47"/>
    <p:sldId id="284" r:id="rId48"/>
    <p:sldId id="285" r:id="rId49"/>
    <p:sldId id="491" r:id="rId50"/>
    <p:sldId id="492" r:id="rId51"/>
    <p:sldId id="493" r:id="rId52"/>
    <p:sldId id="49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83"/>
    <p:restoredTop sz="96556"/>
  </p:normalViewPr>
  <p:slideViewPr>
    <p:cSldViewPr snapToGrid="0" snapToObjects="1">
      <p:cViewPr varScale="1">
        <p:scale>
          <a:sx n="77" d="100"/>
          <a:sy n="77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A78F2-8BDA-6744-A7B1-117F95CFA80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CFFC-2602-164F-8D9F-9DEC839D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A178A-FFD9-419B-82A5-CD50B8B3219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9220-8701-1D4D-8B76-65A0FF61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21B0-A253-CC4A-8F94-4A5602E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727A-FCF7-AB47-941A-7C676F7D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0FDF-EDB9-494E-B5AF-C947E65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9193-5BCD-244D-A016-838046E0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FBC-E783-2F49-A2E5-CAC058B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8088-FB3E-8743-9046-EA503176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76CA-6706-9744-8FD2-CD9AE950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4799-EE01-BE4F-A497-53CED1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9E73-35E2-8A41-86C1-C57447E1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1CAEC-1286-614C-B868-F1D7F25B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BA16-2C0A-1042-84C2-9D46AF1A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C853-8E4E-BA43-8308-D5A8A64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393B-B0DA-C04B-9070-EBF2C7BC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4C37-1231-C94D-88D5-33D85EF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DCB-3677-7D43-BD1E-AEC5237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F4BA-3061-3A47-9FA3-A8C667CD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C44D-06FC-924E-BECD-A083E741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706B-11C6-5D4B-BF12-D6347CE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97B-AFEC-214D-B7A4-539B7C6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739-7C4A-BA4C-A84E-BECA15EE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3A4A-508B-EF45-8344-F1E4FF5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5E5-073B-2A4A-8532-BF50044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AF21-253A-5E4C-A3F6-E0E31283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7F1B-7479-3342-8F65-6D89626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0B8-7757-E142-AD1E-6EEAE22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39C2-5675-3F4F-81A7-205F34E5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CFFA-ABFB-394E-BFC4-F7D95B6D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7B42-21E8-EA4C-BA4D-63ECBE77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33F4-392F-C14A-BD78-564C453F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71D4-4270-5040-984E-2988AF8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97F-B3E6-824F-84CA-98EF958F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2FAF-C1D2-CD49-9863-131FAE02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B35B-EE83-2148-8578-141D997E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4B653-66F8-E24B-A049-F833FE49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8F6CE-053A-FC45-B7E2-A5FFC8B6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C2FCE-52DA-2D40-9FD7-323F8B16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81AF-A03B-EB41-A1DA-3A267946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19F8-E99E-ED42-84C9-35530564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3D5-AAA0-F841-8A11-6C146508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214A-08FA-944E-949A-B24A8C4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6451-E4DD-E14C-B924-E7512AF9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FEC0-E5D3-CB4B-BE8A-FA4EE1C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40E-5BEB-514D-846A-B4D0CD9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17D2A-C2D1-7343-A1D4-B5D373D6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6AEE-CCD4-3246-A42D-F0E2F7C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C12-2DA5-1D48-936E-7C05E112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851-DA3C-0440-B9A0-74F3B45E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D001-C422-2D4A-B857-B5F4CBA6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574F-9766-DC42-BA82-462C727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8C1C-378A-3F46-A2AD-31D5E0A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15AE-B370-BF43-9128-D81AA5E0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E9-74BC-FA4E-8D79-DB606534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5C9D-590F-4947-8008-15425DA5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63252-BBEC-1545-A62A-3D19761B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A4D4-C2A3-E449-9B1F-D2479D01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D430-1EA5-4E4D-B3A1-8D9FC39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EA22-5911-AA4E-B0EC-20F71A00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6881F-EB79-F547-98F7-C8D92C92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8829-ECE7-644C-8D77-5648C9A0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6656-2AEF-484A-80DE-628C3AC3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8FD-4C82-CE4B-A328-95E0C09266C3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6E97-6379-1C4A-8F3B-347D5D8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537E-A92A-374D-A021-F8358AC1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2" y="1572323"/>
            <a:ext cx="8522343" cy="16057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Machine Learning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Part 1: Supervised and Unsupervised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2" y="4159405"/>
            <a:ext cx="6400800" cy="9167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Pinney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49076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71" y="12297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 ‘machine’ has inputs and outputs.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0" y="2653784"/>
            <a:ext cx="3896682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input </a:t>
            </a:r>
            <a:r>
              <a:rPr lang="en-US" sz="3200" i="1" dirty="0"/>
              <a:t>feature vector</a:t>
            </a:r>
            <a:r>
              <a:rPr lang="en-US" sz="3200" dirty="0"/>
              <a:t>, </a:t>
            </a:r>
            <a:r>
              <a:rPr lang="en-US" sz="3200" i="1" dirty="0"/>
              <a:t>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8437" y="2592495"/>
            <a:ext cx="294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output vector, </a:t>
            </a:r>
            <a:r>
              <a:rPr lang="en-US" i="1" dirty="0"/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1760847" y="3531804"/>
            <a:ext cx="496147" cy="496147"/>
          </a:xfrm>
          <a:prstGeom prst="ellipse">
            <a:avLst/>
          </a:prstGeom>
          <a:solidFill>
            <a:srgbClr val="FAC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0731" y="3531804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462084" y="3299528"/>
            <a:ext cx="1775984" cy="9606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65491" y="353180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B6314-2EED-7546-951A-98F7F8C3127B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256994" y="3779878"/>
            <a:ext cx="120509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DB3AD-4B26-4F4B-ACCE-3F8A4C52E9E1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238068" y="3779878"/>
            <a:ext cx="1227423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55295B-C77A-8D4B-B9A0-BB7F71AC54E4}"/>
              </a:ext>
            </a:extLst>
          </p:cNvPr>
          <p:cNvSpPr txBox="1">
            <a:spLocks/>
          </p:cNvSpPr>
          <p:nvPr/>
        </p:nvSpPr>
        <p:spPr>
          <a:xfrm>
            <a:off x="2859539" y="4421390"/>
            <a:ext cx="3018646" cy="815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(acts like a function)</a:t>
            </a:r>
          </a:p>
        </p:txBody>
      </p:sp>
    </p:spTree>
    <p:extLst>
      <p:ext uri="{BB962C8B-B14F-4D97-AF65-F5344CB8AC3E}">
        <p14:creationId xmlns:p14="http://schemas.microsoft.com/office/powerpoint/2010/main" val="3213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70" y="122972"/>
            <a:ext cx="8664343" cy="207110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machine has parameters that we might need to </a:t>
            </a:r>
            <a:r>
              <a:rPr lang="en-US" sz="4000" i="1" dirty="0"/>
              <a:t>fit</a:t>
            </a:r>
            <a:r>
              <a:rPr lang="en-US" sz="4000" dirty="0"/>
              <a:t> (</a:t>
            </a:r>
            <a:r>
              <a:rPr lang="en-US" sz="4000" dirty="0" err="1"/>
              <a:t>optimise</a:t>
            </a:r>
            <a:r>
              <a:rPr lang="en-US" sz="4000" dirty="0"/>
              <a:t>) using </a:t>
            </a:r>
            <a:r>
              <a:rPr lang="en-US" sz="4000" b="1" dirty="0"/>
              <a:t>training data.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80" y="4281350"/>
            <a:ext cx="3296356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input vector, </a:t>
            </a:r>
            <a:r>
              <a:rPr lang="en-US" sz="3200" i="1" dirty="0"/>
              <a:t>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8442" y="4281350"/>
            <a:ext cx="294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output vector, </a:t>
            </a:r>
            <a:r>
              <a:rPr lang="en-US" i="1" dirty="0"/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1535611" y="5018792"/>
            <a:ext cx="496147" cy="496147"/>
          </a:xfrm>
          <a:prstGeom prst="ellipse">
            <a:avLst/>
          </a:prstGeom>
          <a:solidFill>
            <a:srgbClr val="FAC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55495" y="5018792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236848" y="4786516"/>
            <a:ext cx="1775984" cy="9606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0255" y="5018792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B6314-2EED-7546-951A-98F7F8C3127B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031758" y="5266866"/>
            <a:ext cx="120509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DB3AD-4B26-4F4B-ACCE-3F8A4C52E9E1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012832" y="5266866"/>
            <a:ext cx="1227423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6256F0-4997-9D49-A199-F33D68F59BA8}"/>
              </a:ext>
            </a:extLst>
          </p:cNvPr>
          <p:cNvSpPr txBox="1">
            <a:spLocks/>
          </p:cNvSpPr>
          <p:nvPr/>
        </p:nvSpPr>
        <p:spPr>
          <a:xfrm>
            <a:off x="2935575" y="2743200"/>
            <a:ext cx="237852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training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026D2-EAA0-EE40-BDC9-AC51FD9849AE}"/>
              </a:ext>
            </a:extLst>
          </p:cNvPr>
          <p:cNvCxnSpPr>
            <a:cxnSpLocks/>
            <a:stCxn id="13" idx="1"/>
            <a:endCxn id="34" idx="0"/>
          </p:cNvCxnSpPr>
          <p:nvPr/>
        </p:nvCxnSpPr>
        <p:spPr>
          <a:xfrm>
            <a:off x="4124840" y="3726617"/>
            <a:ext cx="0" cy="1059899"/>
          </a:xfrm>
          <a:prstGeom prst="straightConnector1">
            <a:avLst/>
          </a:prstGeom>
          <a:ln w="25400"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EED27F8-16A7-6B43-A71A-B409E17B0701}"/>
              </a:ext>
            </a:extLst>
          </p:cNvPr>
          <p:cNvSpPr/>
          <p:nvPr/>
        </p:nvSpPr>
        <p:spPr>
          <a:xfrm>
            <a:off x="2437369" y="2364788"/>
            <a:ext cx="3374941" cy="136328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218224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/>
              <a:t>Categorical data</a:t>
            </a:r>
            <a:br>
              <a:rPr lang="en-US" sz="4000" dirty="0"/>
            </a:br>
            <a:r>
              <a:rPr lang="en-US" sz="3600" dirty="0"/>
              <a:t>(no numerical relationship between values)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4684"/>
            <a:ext cx="8686800" cy="3981479"/>
          </a:xfrm>
        </p:spPr>
        <p:txBody>
          <a:bodyPr>
            <a:normAutofit/>
          </a:bodyPr>
          <a:lstStyle/>
          <a:p>
            <a:r>
              <a:rPr lang="en-US" sz="2800" b="1" dirty="0"/>
              <a:t>Nominal data</a:t>
            </a:r>
            <a:r>
              <a:rPr lang="en-US" sz="2800" dirty="0"/>
              <a:t>: no obvious ordering of categories. </a:t>
            </a:r>
          </a:p>
          <a:p>
            <a:pPr marL="342900" lvl="1" indent="0">
              <a:buNone/>
            </a:pPr>
            <a:r>
              <a:rPr lang="en-US" sz="2500" dirty="0"/>
              <a:t>e.g. </a:t>
            </a:r>
            <a:r>
              <a:rPr lang="en-US" sz="2500" dirty="0" err="1"/>
              <a:t>favourite</a:t>
            </a:r>
            <a:r>
              <a:rPr lang="en-US" sz="2500" dirty="0"/>
              <a:t> </a:t>
            </a:r>
            <a:r>
              <a:rPr lang="en-US" sz="2500" dirty="0" err="1"/>
              <a:t>colour</a:t>
            </a:r>
            <a:r>
              <a:rPr lang="en-US" sz="2500" dirty="0"/>
              <a:t>: </a:t>
            </a:r>
          </a:p>
          <a:p>
            <a:pPr marL="342900" lvl="1" indent="0">
              <a:buNone/>
            </a:pPr>
            <a:r>
              <a:rPr lang="en-US" sz="2500" dirty="0"/>
              <a:t>	</a:t>
            </a:r>
            <a:r>
              <a:rPr lang="en-US" sz="2400" dirty="0"/>
              <a:t>green / blue / orange / yellow</a:t>
            </a:r>
          </a:p>
          <a:p>
            <a:pPr marL="342900" lvl="1" indent="0">
              <a:buNone/>
            </a:pPr>
            <a:r>
              <a:rPr lang="en-US" sz="2500" dirty="0"/>
              <a:t>When there are only 2 possible categories, data is called </a:t>
            </a:r>
            <a:r>
              <a:rPr lang="en-US" sz="2500" i="1" dirty="0"/>
              <a:t>dichotomou</a:t>
            </a:r>
            <a:r>
              <a:rPr lang="en-US" sz="2500" dirty="0"/>
              <a:t>s or </a:t>
            </a:r>
            <a:r>
              <a:rPr lang="en-US" sz="2500" i="1" dirty="0"/>
              <a:t>binary.</a:t>
            </a:r>
            <a:endParaRPr lang="en-US" sz="2500" dirty="0"/>
          </a:p>
          <a:p>
            <a:endParaRPr lang="en-US" sz="2800" dirty="0"/>
          </a:p>
          <a:p>
            <a:r>
              <a:rPr lang="en-US" sz="2800" b="1" dirty="0"/>
              <a:t>Ordinal data</a:t>
            </a:r>
            <a:r>
              <a:rPr lang="en-US" sz="2800" dirty="0"/>
              <a:t>: there is a natural order for the categories. </a:t>
            </a:r>
          </a:p>
          <a:p>
            <a:pPr marL="342900" lvl="1" indent="0">
              <a:buNone/>
            </a:pPr>
            <a:r>
              <a:rPr lang="en-US" sz="2500" dirty="0"/>
              <a:t>e.g. Likert scale: </a:t>
            </a:r>
          </a:p>
          <a:p>
            <a:pPr marL="342900" lvl="1" indent="0">
              <a:buNone/>
            </a:pPr>
            <a:r>
              <a:rPr lang="en-US" sz="2500" dirty="0"/>
              <a:t>	</a:t>
            </a:r>
            <a:r>
              <a:rPr lang="en-US" sz="2400" dirty="0"/>
              <a:t>strongly disagree / disagree / neutral / agree / strongly agree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4404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8972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Quantitative data</a:t>
            </a:r>
            <a:br>
              <a:rPr lang="en-US" sz="4000" dirty="0"/>
            </a:br>
            <a:r>
              <a:rPr lang="en-US" sz="3600" dirty="0"/>
              <a:t>(numerical data from counts or measurements)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058"/>
            <a:ext cx="8686800" cy="3998105"/>
          </a:xfrm>
        </p:spPr>
        <p:txBody>
          <a:bodyPr>
            <a:normAutofit/>
          </a:bodyPr>
          <a:lstStyle/>
          <a:p>
            <a:r>
              <a:rPr lang="en-GB" altLang="en-US" sz="2800" b="1" dirty="0"/>
              <a:t>Discrete data</a:t>
            </a:r>
            <a:r>
              <a:rPr lang="en-GB" altLang="en-US" sz="2800" dirty="0"/>
              <a:t>: can only take specified values.</a:t>
            </a:r>
            <a:endParaRPr lang="en-GB" altLang="en-US" sz="2400" dirty="0"/>
          </a:p>
          <a:p>
            <a:pPr marL="342900" lvl="1" indent="0">
              <a:lnSpc>
                <a:spcPct val="80000"/>
              </a:lnSpc>
              <a:buNone/>
            </a:pPr>
            <a:r>
              <a:rPr lang="en-GB" altLang="en-US" sz="2500" dirty="0"/>
              <a:t>e.g. number of children in a family (integer)</a:t>
            </a:r>
          </a:p>
          <a:p>
            <a:pPr lvl="1">
              <a:lnSpc>
                <a:spcPct val="80000"/>
              </a:lnSpc>
            </a:pPr>
            <a:endParaRPr lang="en-GB" altLang="en-US" sz="2400" dirty="0"/>
          </a:p>
          <a:p>
            <a:r>
              <a:rPr lang="en-GB" altLang="en-US" sz="2800" b="1" dirty="0"/>
              <a:t>Continuous data</a:t>
            </a:r>
            <a:r>
              <a:rPr lang="en-GB" altLang="en-US" sz="2800" dirty="0"/>
              <a:t>: can take any value in an interval.</a:t>
            </a:r>
          </a:p>
          <a:p>
            <a:pPr marL="342900" lvl="1" indent="0">
              <a:lnSpc>
                <a:spcPct val="80000"/>
              </a:lnSpc>
              <a:buNone/>
            </a:pPr>
            <a:r>
              <a:rPr lang="en-GB" altLang="en-US" sz="2500" dirty="0"/>
              <a:t>e.g.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4617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Example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Take a look at the </a:t>
            </a:r>
            <a:r>
              <a:rPr lang="en-US" sz="2800" b="1" dirty="0"/>
              <a:t>iris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are the </a:t>
            </a:r>
            <a:r>
              <a:rPr lang="en-US" sz="2800" b="1" dirty="0"/>
              <a:t>features </a:t>
            </a:r>
            <a:r>
              <a:rPr lang="en-US" sz="2800" dirty="0"/>
              <a:t>and what are their data types?</a:t>
            </a:r>
          </a:p>
        </p:txBody>
      </p:sp>
    </p:spTree>
    <p:extLst>
      <p:ext uri="{BB962C8B-B14F-4D97-AF65-F5344CB8AC3E}">
        <p14:creationId xmlns:p14="http://schemas.microsoft.com/office/powerpoint/2010/main" val="201049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3080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 unsupervised learning, we are looking for structure in the inputs without any knowledge of associated outputs: the data are considered to be </a:t>
            </a:r>
            <a:r>
              <a:rPr lang="en-US" sz="2800" i="1" dirty="0" err="1"/>
              <a:t>unlabelled</a:t>
            </a:r>
            <a:r>
              <a:rPr lang="en-US" sz="2800" i="1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We are seeking to “discover new knowledge”</a:t>
            </a:r>
          </a:p>
          <a:p>
            <a:endParaRPr lang="en-US" sz="2800" dirty="0"/>
          </a:p>
          <a:p>
            <a:r>
              <a:rPr lang="en-US" sz="2800" dirty="0"/>
              <a:t>Examples include:</a:t>
            </a:r>
          </a:p>
          <a:p>
            <a:pPr lvl="1"/>
            <a:r>
              <a:rPr lang="en-US" sz="2400" dirty="0"/>
              <a:t>Dimensionality reduction, e.g. principal component analysis</a:t>
            </a:r>
          </a:p>
          <a:p>
            <a:pPr lvl="1"/>
            <a:r>
              <a:rPr lang="en-US" sz="2400" dirty="0"/>
              <a:t>Self-</a:t>
            </a:r>
            <a:r>
              <a:rPr lang="en-US" sz="2400" dirty="0" err="1"/>
              <a:t>organising</a:t>
            </a:r>
            <a:r>
              <a:rPr lang="en-US" sz="2400" dirty="0"/>
              <a:t> map</a:t>
            </a:r>
          </a:p>
          <a:p>
            <a:pPr lvl="1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0607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8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look for structure within a dataset, we often make use of </a:t>
            </a:r>
            <a:r>
              <a:rPr lang="en-US" sz="2800" b="1" dirty="0"/>
              <a:t>clustering</a:t>
            </a:r>
            <a:r>
              <a:rPr lang="en-US" sz="2800" dirty="0"/>
              <a:t> techniques.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A set of objects is grouped in such a way that objects in the same cluster are more similar (in some sense) to each other than to those in other clusters.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a central task in exploratory data mining.</a:t>
            </a:r>
          </a:p>
        </p:txBody>
      </p:sp>
    </p:spTree>
    <p:extLst>
      <p:ext uri="{BB962C8B-B14F-4D97-AF65-F5344CB8AC3E}">
        <p14:creationId xmlns:p14="http://schemas.microsoft.com/office/powerpoint/2010/main" val="273023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2554111" y="3590324"/>
            <a:ext cx="2709333" cy="0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86" y="16560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Clustering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673303"/>
            <a:ext cx="496147" cy="4961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45321" y="422933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951317"/>
            <a:ext cx="496147" cy="49614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59032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4868339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39" y="2312309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964341" y="3010642"/>
            <a:ext cx="1775984" cy="1075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1991646" y="1673304"/>
            <a:ext cx="266132" cy="3691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02624" y="1719649"/>
            <a:ext cx="496147" cy="4961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79077" y="2911288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17892" y="4610158"/>
            <a:ext cx="496147" cy="49614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940039" y="3309100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1745" y="5001093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21745" y="4362085"/>
            <a:ext cx="496147" cy="496147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18719" y="4179773"/>
            <a:ext cx="1642640" cy="1642640"/>
          </a:xfrm>
          <a:prstGeom prst="ellipse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31004" y="2652097"/>
            <a:ext cx="1282418" cy="1282418"/>
          </a:xfrm>
          <a:prstGeom prst="ellipse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7750642-66C7-D349-BCC4-9B4D774A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5807074"/>
            <a:ext cx="287764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input dataset, </a:t>
            </a:r>
            <a:r>
              <a:rPr lang="en-US" sz="3200" b="1" dirty="0"/>
              <a:t>x</a:t>
            </a:r>
            <a:endParaRPr lang="en-US" sz="3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8AC7573-9307-4A4C-8D09-515ACE212350}"/>
              </a:ext>
            </a:extLst>
          </p:cNvPr>
          <p:cNvSpPr txBox="1">
            <a:spLocks/>
          </p:cNvSpPr>
          <p:nvPr/>
        </p:nvSpPr>
        <p:spPr>
          <a:xfrm>
            <a:off x="4628411" y="5553619"/>
            <a:ext cx="317588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output </a:t>
            </a:r>
            <a:r>
              <a:rPr lang="en-US" sz="3200" i="1" dirty="0"/>
              <a:t>cluster labels</a:t>
            </a:r>
            <a:r>
              <a:rPr lang="en-US" sz="3200" dirty="0"/>
              <a:t>, </a:t>
            </a:r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12026-0C21-C649-9643-C4452C26DAF1}"/>
              </a:ext>
            </a:extLst>
          </p:cNvPr>
          <p:cNvSpPr/>
          <p:nvPr/>
        </p:nvSpPr>
        <p:spPr>
          <a:xfrm>
            <a:off x="5720205" y="1736430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CCBD07-E558-6045-BDEE-4F2EE479EB3D}"/>
              </a:ext>
            </a:extLst>
          </p:cNvPr>
          <p:cNvSpPr/>
          <p:nvPr/>
        </p:nvSpPr>
        <p:spPr>
          <a:xfrm>
            <a:off x="5720205" y="2378946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449636-FF8A-AD4C-A8A2-1E810772C37D}"/>
              </a:ext>
            </a:extLst>
          </p:cNvPr>
          <p:cNvSpPr/>
          <p:nvPr/>
        </p:nvSpPr>
        <p:spPr>
          <a:xfrm>
            <a:off x="5720205" y="3021462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0B0613-B7FE-5545-9DB9-B8404E2D2BE2}"/>
              </a:ext>
            </a:extLst>
          </p:cNvPr>
          <p:cNvSpPr/>
          <p:nvPr/>
        </p:nvSpPr>
        <p:spPr>
          <a:xfrm>
            <a:off x="5720205" y="3663978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97B1CC-511F-6F45-A294-358B9C891C09}"/>
              </a:ext>
            </a:extLst>
          </p:cNvPr>
          <p:cNvSpPr/>
          <p:nvPr/>
        </p:nvSpPr>
        <p:spPr>
          <a:xfrm>
            <a:off x="5720205" y="4306494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E111E-CF4F-8B44-ABAD-5F62C89137FE}"/>
              </a:ext>
            </a:extLst>
          </p:cNvPr>
          <p:cNvSpPr/>
          <p:nvPr/>
        </p:nvSpPr>
        <p:spPr>
          <a:xfrm>
            <a:off x="5720205" y="4949011"/>
            <a:ext cx="496147" cy="49614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424A803C-A6DA-9142-A0B6-B1302943C6C1}"/>
              </a:ext>
            </a:extLst>
          </p:cNvPr>
          <p:cNvSpPr/>
          <p:nvPr/>
        </p:nvSpPr>
        <p:spPr>
          <a:xfrm flipH="1">
            <a:off x="5409537" y="1773312"/>
            <a:ext cx="266132" cy="3691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50350-52FB-784E-BA80-59B72448430A}"/>
              </a:ext>
            </a:extLst>
          </p:cNvPr>
          <p:cNvSpPr/>
          <p:nvPr/>
        </p:nvSpPr>
        <p:spPr>
          <a:xfrm>
            <a:off x="7262836" y="148578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F4C40E-231A-824C-BEA4-4C588DE2FE90}"/>
              </a:ext>
            </a:extLst>
          </p:cNvPr>
          <p:cNvSpPr/>
          <p:nvPr/>
        </p:nvSpPr>
        <p:spPr>
          <a:xfrm>
            <a:off x="6881504" y="284646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67CC97-4F22-2147-BA44-2B6DEA5FA697}"/>
              </a:ext>
            </a:extLst>
          </p:cNvPr>
          <p:cNvSpPr/>
          <p:nvPr/>
        </p:nvSpPr>
        <p:spPr>
          <a:xfrm>
            <a:off x="6684976" y="466439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1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3" grpId="0" animBg="1"/>
      <p:bldP spid="38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1"/>
            <a:ext cx="8391293" cy="91831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Intended 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53" y="1215675"/>
            <a:ext cx="7867186" cy="5017856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After attending the three sessions of this workshop, you will be better able to:</a:t>
            </a:r>
          </a:p>
          <a:p>
            <a:pPr algn="l"/>
            <a:endParaRPr lang="en-GB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Explain the difference between supervised and unsupervised learning.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Select a suitable machine learning method for a given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Prepare your own training and testing data sets.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Evaluate the performance of a machine learning experiment.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8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0502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Feature-based</a:t>
            </a:r>
            <a:r>
              <a:rPr lang="en-US" sz="2800" dirty="0"/>
              <a:t> clustering</a:t>
            </a:r>
          </a:p>
          <a:p>
            <a:pPr marL="0" indent="0">
              <a:buNone/>
            </a:pPr>
            <a:r>
              <a:rPr lang="en-US" sz="2800" dirty="0"/>
              <a:t>	takes as input the set of input feature vectors.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Distance-based</a:t>
            </a:r>
            <a:r>
              <a:rPr lang="en-US" sz="2800" dirty="0"/>
              <a:t> clustering</a:t>
            </a:r>
          </a:p>
          <a:p>
            <a:pPr marL="0" indent="0">
              <a:buNone/>
            </a:pPr>
            <a:r>
              <a:rPr lang="en-US" sz="2800" dirty="0"/>
              <a:t>	takes as input a matrix of </a:t>
            </a:r>
            <a:r>
              <a:rPr lang="en-US" sz="2800" b="1" dirty="0"/>
              <a:t>distances</a:t>
            </a:r>
            <a:r>
              <a:rPr lang="en-US" sz="2800" dirty="0"/>
              <a:t> that are calculated between each pair of input feature vectors.</a:t>
            </a:r>
          </a:p>
          <a:p>
            <a:pPr marL="0" indent="0">
              <a:buNone/>
            </a:pPr>
            <a:r>
              <a:rPr lang="en-US" sz="2800" dirty="0"/>
              <a:t>	e.g. Euclidean distance.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Clustering methods may be </a:t>
            </a:r>
            <a:r>
              <a:rPr lang="en-US" sz="2800" b="1" dirty="0"/>
              <a:t>flat</a:t>
            </a:r>
            <a:r>
              <a:rPr lang="en-US" sz="2800" dirty="0"/>
              <a:t> (just reporting cluster labels) or </a:t>
            </a:r>
            <a:r>
              <a:rPr lang="en-US" sz="2800" b="1" dirty="0"/>
              <a:t>hierarchical </a:t>
            </a:r>
            <a:r>
              <a:rPr lang="en-US" sz="2800" dirty="0"/>
              <a:t>(reporting a </a:t>
            </a:r>
            <a:r>
              <a:rPr lang="en-US" sz="2800" i="1" dirty="0"/>
              <a:t>dendrogram</a:t>
            </a:r>
            <a:r>
              <a:rPr lang="en-US" sz="2800" b="1" i="1" dirty="0"/>
              <a:t> </a:t>
            </a:r>
            <a:r>
              <a:rPr lang="en-US" sz="2800" dirty="0"/>
              <a:t>of nested clusters).</a:t>
            </a:r>
          </a:p>
        </p:txBody>
      </p:sp>
    </p:spTree>
    <p:extLst>
      <p:ext uri="{BB962C8B-B14F-4D97-AF65-F5344CB8AC3E}">
        <p14:creationId xmlns:p14="http://schemas.microsoft.com/office/powerpoint/2010/main" val="379296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A feature-based </a:t>
            </a:r>
            <a:r>
              <a:rPr lang="en-US" sz="2800" dirty="0"/>
              <a:t>technique for </a:t>
            </a:r>
            <a:r>
              <a:rPr lang="en-US" sz="2800" i="1" dirty="0"/>
              <a:t>flat</a:t>
            </a:r>
            <a:r>
              <a:rPr lang="en-US" sz="2800" dirty="0"/>
              <a:t> clustering.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Requires a prior decision of the number of clusters (</a:t>
            </a:r>
            <a:r>
              <a:rPr lang="en-US" sz="2800" b="1" dirty="0"/>
              <a:t>k</a:t>
            </a:r>
            <a:r>
              <a:rPr lang="en-US" sz="2800" dirty="0"/>
              <a:t>) – in practice a good value for </a:t>
            </a:r>
            <a:r>
              <a:rPr lang="en-US" sz="2800" b="1" dirty="0"/>
              <a:t>k</a:t>
            </a:r>
            <a:r>
              <a:rPr lang="en-US" sz="2800" dirty="0"/>
              <a:t> for a given data set may be found by </a:t>
            </a:r>
            <a:r>
              <a:rPr lang="en-US" sz="2800" i="1" dirty="0"/>
              <a:t>post-hoc </a:t>
            </a:r>
            <a:r>
              <a:rPr lang="en-US" sz="2800" dirty="0"/>
              <a:t>analysis (e.g. silhouette score).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k-means clustering aims to partition </a:t>
            </a:r>
            <a:r>
              <a:rPr lang="en-US" sz="2800" b="1" dirty="0"/>
              <a:t>n</a:t>
            </a:r>
            <a:r>
              <a:rPr lang="en-US" sz="2800" dirty="0"/>
              <a:t> observations into </a:t>
            </a:r>
            <a:r>
              <a:rPr lang="en-US" sz="2800" b="1" dirty="0"/>
              <a:t>k</a:t>
            </a:r>
            <a:r>
              <a:rPr lang="en-US" sz="2800" dirty="0"/>
              <a:t> clusters, in which each observation belongs to the cluster with the nearest mean.</a:t>
            </a:r>
          </a:p>
        </p:txBody>
      </p:sp>
    </p:spTree>
    <p:extLst>
      <p:ext uri="{BB962C8B-B14F-4D97-AF65-F5344CB8AC3E}">
        <p14:creationId xmlns:p14="http://schemas.microsoft.com/office/powerpoint/2010/main" val="59559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k-means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err="1"/>
              <a:t>Initialise</a:t>
            </a:r>
            <a:r>
              <a:rPr lang="en-US" sz="2800" dirty="0"/>
              <a:t> positions for </a:t>
            </a:r>
            <a:r>
              <a:rPr lang="en-US" sz="2800" b="1" i="1" dirty="0"/>
              <a:t>k</a:t>
            </a:r>
            <a:r>
              <a:rPr lang="en-US" sz="2800" i="1" dirty="0"/>
              <a:t> </a:t>
            </a:r>
            <a:r>
              <a:rPr lang="en-US" sz="2800" dirty="0"/>
              <a:t>cluster centroids (at random).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Assignment step: </a:t>
            </a:r>
            <a:r>
              <a:rPr lang="en-US" sz="2800" dirty="0"/>
              <a:t>Assign each observation to the cluster whose centroid is “nearest” according to the chosen distance metric.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b="1" dirty="0"/>
              <a:t>Update step: </a:t>
            </a:r>
            <a:r>
              <a:rPr lang="en-US" sz="2800" dirty="0"/>
              <a:t>Calculate the new centroid positions according to the observations assigned to each cluster.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/>
              <a:t>Check for convergence (cluster assignments did not change). If not converged, go to </a:t>
            </a:r>
            <a:r>
              <a:rPr lang="en-US" sz="2800" b="1" dirty="0"/>
              <a:t>2</a:t>
            </a:r>
            <a:r>
              <a:rPr lang="en-US" sz="2800" dirty="0"/>
              <a:t>.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08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k-means </a:t>
            </a:r>
            <a:r>
              <a:rPr lang="en-US" sz="2800" dirty="0"/>
              <a:t>is often fast in practice, but is a </a:t>
            </a:r>
            <a:r>
              <a:rPr lang="en-US" sz="2800" i="1" dirty="0"/>
              <a:t>heuristic method</a:t>
            </a:r>
            <a:r>
              <a:rPr lang="en-US" sz="2800" dirty="0"/>
              <a:t> so is not guaranteed to find the global optimum. Re-running several times with different starting points is therefore advisable.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 that this is an example of an </a:t>
            </a:r>
            <a:r>
              <a:rPr lang="en-US" sz="2800" i="1" dirty="0"/>
              <a:t>expectation </a:t>
            </a:r>
            <a:r>
              <a:rPr lang="en-US" sz="2800" i="1" dirty="0" err="1"/>
              <a:t>maximisation</a:t>
            </a:r>
            <a:r>
              <a:rPr lang="en-US" sz="2800" i="1" dirty="0"/>
              <a:t> </a:t>
            </a:r>
            <a:r>
              <a:rPr lang="en-US" sz="2800" dirty="0"/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val="208657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k-means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only the numerical features,</a:t>
            </a:r>
          </a:p>
          <a:p>
            <a:pPr marL="0" indent="0">
              <a:buNone/>
            </a:pPr>
            <a:r>
              <a:rPr lang="en-US" sz="2800" dirty="0"/>
              <a:t>	cluster the </a:t>
            </a:r>
            <a:r>
              <a:rPr lang="en-US" sz="2800" b="1" dirty="0"/>
              <a:t>iris</a:t>
            </a:r>
            <a:r>
              <a:rPr lang="en-US" sz="2800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62382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k-means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Look at the </a:t>
            </a:r>
            <a:r>
              <a:rPr lang="en-US" sz="2800" b="1" dirty="0"/>
              <a:t>abalone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Considering only the numerical features, perform k-means clustering. Use the </a:t>
            </a:r>
            <a:r>
              <a:rPr lang="en-US" sz="2800" i="1" dirty="0"/>
              <a:t>silhouette score</a:t>
            </a:r>
            <a:r>
              <a:rPr lang="en-US" sz="2800" dirty="0"/>
              <a:t> to determine how many clusters the data appear to fall into.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do the two clusters appear to correspond to?</a:t>
            </a:r>
          </a:p>
        </p:txBody>
      </p:sp>
    </p:spTree>
    <p:extLst>
      <p:ext uri="{BB962C8B-B14F-4D97-AF65-F5344CB8AC3E}">
        <p14:creationId xmlns:p14="http://schemas.microsoft.com/office/powerpoint/2010/main" val="141806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32413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Here, labelled data are used to “train” a machine learning algorithm, which is then used to classify or predict the response of new input data. </a:t>
            </a:r>
          </a:p>
          <a:p>
            <a:endParaRPr lang="en-US" sz="2800" dirty="0"/>
          </a:p>
          <a:p>
            <a:r>
              <a:rPr lang="en-US" sz="2800" dirty="0"/>
              <a:t>We want to learn the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76829"/>
              </p:ext>
            </p:extLst>
          </p:nvPr>
        </p:nvGraphicFramePr>
        <p:xfrm>
          <a:off x="5480139" y="3533979"/>
          <a:ext cx="1649773" cy="56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596900" imgH="203200" progId="Equation.3">
                  <p:embed/>
                </p:oleObj>
              </mc:Choice>
              <mc:Fallback>
                <p:oleObj name="Equation" r:id="rId3" imgW="5969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0139" y="3533979"/>
                        <a:ext cx="1649773" cy="56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47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1" idx="6"/>
            <a:endCxn id="23" idx="1"/>
          </p:cNvCxnSpPr>
          <p:nvPr/>
        </p:nvCxnSpPr>
        <p:spPr>
          <a:xfrm>
            <a:off x="1857587" y="547364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2836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8" y="-90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Supervised learning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1440" y="2026952"/>
            <a:ext cx="496147" cy="4961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643383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259814"/>
            <a:ext cx="496147" cy="4961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584200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2255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225574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1324" y="5842004"/>
            <a:ext cx="496147" cy="49614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>
            <a:stCxn id="8" idx="6"/>
            <a:endCxn id="21" idx="1"/>
          </p:cNvCxnSpPr>
          <p:nvPr/>
        </p:nvCxnSpPr>
        <p:spPr>
          <a:xfrm>
            <a:off x="1857587" y="2891457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20" idx="1"/>
          </p:cNvCxnSpPr>
          <p:nvPr/>
        </p:nvCxnSpPr>
        <p:spPr>
          <a:xfrm>
            <a:off x="1857587" y="2275026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9" idx="1"/>
          </p:cNvCxnSpPr>
          <p:nvPr/>
        </p:nvCxnSpPr>
        <p:spPr>
          <a:xfrm>
            <a:off x="1857587" y="1658595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2" idx="1"/>
          </p:cNvCxnSpPr>
          <p:nvPr/>
        </p:nvCxnSpPr>
        <p:spPr>
          <a:xfrm>
            <a:off x="1857587" y="350788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1465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6400" y="5775913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373068" y="3967273"/>
            <a:ext cx="3321059" cy="61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188808"/>
            <a:ext cx="2142068" cy="13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210981"/>
            <a:ext cx="1775984" cy="60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2083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EA58D93-B90C-BC47-8439-AA6E052A55B5}"/>
              </a:ext>
            </a:extLst>
          </p:cNvPr>
          <p:cNvSpPr txBox="1">
            <a:spLocks/>
          </p:cNvSpPr>
          <p:nvPr/>
        </p:nvSpPr>
        <p:spPr>
          <a:xfrm>
            <a:off x="383580" y="907872"/>
            <a:ext cx="3296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input vectors, </a:t>
            </a:r>
            <a:r>
              <a:rPr lang="en-US" sz="3200" b="1" i="1" dirty="0"/>
              <a:t>x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F7E8FA-BCA1-CF47-BDFE-969D8F6F02A6}"/>
              </a:ext>
            </a:extLst>
          </p:cNvPr>
          <p:cNvSpPr txBox="1">
            <a:spLocks/>
          </p:cNvSpPr>
          <p:nvPr/>
        </p:nvSpPr>
        <p:spPr>
          <a:xfrm>
            <a:off x="5027278" y="821547"/>
            <a:ext cx="294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output vectors, </a:t>
            </a:r>
            <a:r>
              <a:rPr lang="en-US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244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3" grpId="0" animBg="1"/>
      <p:bldP spid="24" grpId="0" animBg="1"/>
      <p:bldP spid="39" grpId="0"/>
      <p:bldP spid="40" grpId="0"/>
      <p:bldP spid="43" grpId="0"/>
      <p:bldP spid="44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</a:t>
            </a:r>
            <a:r>
              <a:rPr lang="en-US" dirty="0"/>
              <a:t> is a continuous value</a:t>
            </a:r>
          </a:p>
          <a:p>
            <a:pPr marL="0" indent="0">
              <a:buNone/>
            </a:pPr>
            <a:r>
              <a:rPr lang="en-US" b="1" dirty="0"/>
              <a:t>=&gt; Regression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(estimate the response to a given input)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</a:t>
            </a:r>
            <a:r>
              <a:rPr lang="en-US" dirty="0"/>
              <a:t> is a discrete-valued class label   </a:t>
            </a:r>
          </a:p>
          <a:p>
            <a:pPr marL="0" indent="0">
              <a:buNone/>
            </a:pPr>
            <a:r>
              <a:rPr lang="en-US" b="1" dirty="0"/>
              <a:t>=&gt; Classification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(identify the class of a given input)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Two types of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60458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68" y="1282583"/>
            <a:ext cx="4031167" cy="501785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What is machine learning?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Types of data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Unsupervised learning</a:t>
            </a:r>
          </a:p>
          <a:p>
            <a:pPr algn="l"/>
            <a:r>
              <a:rPr lang="en-US" sz="2800" dirty="0"/>
              <a:t>	Clustering</a:t>
            </a:r>
          </a:p>
          <a:p>
            <a:pPr algn="l"/>
            <a:r>
              <a:rPr lang="en-US" sz="2800" dirty="0"/>
              <a:t>		k-means</a:t>
            </a:r>
          </a:p>
          <a:p>
            <a:pPr algn="l"/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07EB91-0C0D-0B46-94A4-A2C0DC651540}"/>
              </a:ext>
            </a:extLst>
          </p:cNvPr>
          <p:cNvSpPr txBox="1">
            <a:spLocks/>
          </p:cNvSpPr>
          <p:nvPr/>
        </p:nvSpPr>
        <p:spPr>
          <a:xfrm>
            <a:off x="4716966" y="1293927"/>
            <a:ext cx="4321098" cy="501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Supervised learning</a:t>
            </a:r>
          </a:p>
          <a:p>
            <a:pPr algn="l"/>
            <a:r>
              <a:rPr lang="en-US" sz="2800" dirty="0"/>
              <a:t>	Regression</a:t>
            </a:r>
          </a:p>
          <a:p>
            <a:pPr algn="l"/>
            <a:r>
              <a:rPr lang="en-US" sz="2800" dirty="0"/>
              <a:t>		linear models</a:t>
            </a:r>
          </a:p>
          <a:p>
            <a:pPr algn="l"/>
            <a:r>
              <a:rPr lang="en-US" sz="2800" dirty="0"/>
              <a:t>	Classification</a:t>
            </a:r>
          </a:p>
          <a:p>
            <a:pPr algn="l"/>
            <a:r>
              <a:rPr lang="en-US" sz="2800" dirty="0"/>
              <a:t>		logistic regression</a:t>
            </a:r>
          </a:p>
          <a:p>
            <a:pPr algn="l"/>
            <a:r>
              <a:rPr lang="en-US" sz="2800" dirty="0"/>
              <a:t>		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73451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S</a:t>
            </a:r>
            <a:r>
              <a:rPr lang="en-US" sz="6000" dirty="0"/>
              <a:t>upervised learning:</a:t>
            </a:r>
            <a:br>
              <a:rPr lang="en-US" sz="6000" dirty="0"/>
            </a:br>
            <a:r>
              <a:rPr lang="en-US" sz="6000" dirty="0"/>
              <a:t>	</a:t>
            </a:r>
            <a:r>
              <a:rPr lang="en-US" sz="5300" dirty="0"/>
              <a:t>Regression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83873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1" idx="6"/>
            <a:endCxn id="23" idx="1"/>
          </p:cNvCxnSpPr>
          <p:nvPr/>
        </p:nvCxnSpPr>
        <p:spPr>
          <a:xfrm>
            <a:off x="1857587" y="547364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2836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1440" y="2026952"/>
            <a:ext cx="496147" cy="4961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643383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259814"/>
            <a:ext cx="496147" cy="4961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584200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2255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225574"/>
            <a:ext cx="496147" cy="49614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1324" y="5832357"/>
            <a:ext cx="496147" cy="4961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>
            <a:stCxn id="8" idx="6"/>
            <a:endCxn id="21" idx="1"/>
          </p:cNvCxnSpPr>
          <p:nvPr/>
        </p:nvCxnSpPr>
        <p:spPr>
          <a:xfrm>
            <a:off x="1857587" y="2891457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20" idx="1"/>
          </p:cNvCxnSpPr>
          <p:nvPr/>
        </p:nvCxnSpPr>
        <p:spPr>
          <a:xfrm>
            <a:off x="1857587" y="2275026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9" idx="1"/>
          </p:cNvCxnSpPr>
          <p:nvPr/>
        </p:nvCxnSpPr>
        <p:spPr>
          <a:xfrm>
            <a:off x="1857587" y="1658595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2" idx="1"/>
          </p:cNvCxnSpPr>
          <p:nvPr/>
        </p:nvCxnSpPr>
        <p:spPr>
          <a:xfrm>
            <a:off x="1857587" y="350788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1465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6400" y="5775913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60571" y="3912434"/>
            <a:ext cx="3441461" cy="4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188808"/>
            <a:ext cx="2142068" cy="13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2109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2083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3" grpId="0" animBg="1"/>
      <p:bldP spid="24" grpId="0" animBg="1"/>
      <p:bldP spid="39" grpId="0"/>
      <p:bldP spid="40" grpId="0"/>
      <p:bldP spid="43" grpId="0"/>
      <p:bldP spid="44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2101357"/>
            <a:ext cx="4663440" cy="3553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Predict </a:t>
            </a:r>
            <a:r>
              <a:rPr lang="en-US" b="1" i="1" dirty="0"/>
              <a:t>y</a:t>
            </a:r>
            <a:r>
              <a:rPr lang="en-US" dirty="0"/>
              <a:t> from the features of </a:t>
            </a:r>
            <a:r>
              <a:rPr lang="en-US" b="1" dirty="0"/>
              <a:t>x </a:t>
            </a:r>
            <a:r>
              <a:rPr lang="en-US" dirty="0"/>
              <a:t>by fitting a linear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Fitting is an </a:t>
            </a:r>
            <a:r>
              <a:rPr lang="en-US" dirty="0" err="1"/>
              <a:t>optimisation</a:t>
            </a:r>
            <a:r>
              <a:rPr lang="en-US" dirty="0"/>
              <a:t> procedure: e.g. </a:t>
            </a:r>
            <a:r>
              <a:rPr lang="en-US" dirty="0" err="1"/>
              <a:t>minimise</a:t>
            </a:r>
            <a:r>
              <a:rPr lang="en-US" dirty="0"/>
              <a:t> the sum of squared errors.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Linear regression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6133186-92C7-C340-BDC4-F72F8F1C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1878676"/>
            <a:ext cx="3176145" cy="399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21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Linear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Considering only </a:t>
            </a:r>
            <a:r>
              <a:rPr lang="en-US" sz="2800" i="1" dirty="0"/>
              <a:t>iris virginica: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Use linear regression to predict </a:t>
            </a:r>
            <a:r>
              <a:rPr lang="en-US" sz="2800" b="1" dirty="0"/>
              <a:t>sepal length 				</a:t>
            </a:r>
            <a:r>
              <a:rPr lang="en-US" sz="2800" dirty="0"/>
              <a:t>from </a:t>
            </a:r>
            <a:r>
              <a:rPr lang="en-US" sz="2800" b="1" dirty="0"/>
              <a:t>petal length.</a:t>
            </a:r>
          </a:p>
        </p:txBody>
      </p:sp>
    </p:spTree>
    <p:extLst>
      <p:ext uri="{BB962C8B-B14F-4D97-AF65-F5344CB8AC3E}">
        <p14:creationId xmlns:p14="http://schemas.microsoft.com/office/powerpoint/2010/main" val="77763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Linear regression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abalone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Considering only adults: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Use linear regression to predict </a:t>
            </a:r>
            <a:r>
              <a:rPr lang="en-US" sz="2800" b="1" dirty="0"/>
              <a:t>rings </a:t>
            </a:r>
            <a:r>
              <a:rPr lang="en-US" sz="2800" dirty="0"/>
              <a:t>from</a:t>
            </a:r>
            <a:r>
              <a:rPr lang="en-US" sz="2800" b="1" dirty="0"/>
              <a:t> 				</a:t>
            </a:r>
            <a:r>
              <a:rPr lang="en-US" sz="2800" dirty="0"/>
              <a:t>the numerical features.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346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878676"/>
            <a:ext cx="8489244" cy="424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often want to apply some kind of </a:t>
            </a:r>
            <a:r>
              <a:rPr lang="en-US" b="1" dirty="0" err="1"/>
              <a:t>regularisation</a:t>
            </a:r>
            <a:r>
              <a:rPr lang="en-US" dirty="0"/>
              <a:t> to our model, so that small coefficients are pushed to zero. E.g. </a:t>
            </a:r>
            <a:r>
              <a:rPr lang="en-US" i="1" dirty="0"/>
              <a:t>ridge regression</a:t>
            </a:r>
            <a:r>
              <a:rPr lang="en-US" dirty="0"/>
              <a:t>, </a:t>
            </a:r>
            <a:r>
              <a:rPr lang="en-US" i="1" dirty="0"/>
              <a:t>lasso</a:t>
            </a:r>
            <a:r>
              <a:rPr lang="en-US" dirty="0"/>
              <a:t> or </a:t>
            </a:r>
            <a:r>
              <a:rPr lang="en-US" i="1" dirty="0"/>
              <a:t>elastic net</a:t>
            </a:r>
            <a:r>
              <a:rPr lang="en-US" dirty="0"/>
              <a:t>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makes models simpler and easier to interpret, and potentially shows which features are informative for predicting </a:t>
            </a:r>
            <a:r>
              <a:rPr lang="en-US" b="1" dirty="0"/>
              <a:t>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2746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Linear regression with many features</a:t>
            </a:r>
          </a:p>
        </p:txBody>
      </p:sp>
    </p:spTree>
    <p:extLst>
      <p:ext uri="{BB962C8B-B14F-4D97-AF65-F5344CB8AC3E}">
        <p14:creationId xmlns:p14="http://schemas.microsoft.com/office/powerpoint/2010/main" val="617819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S</a:t>
            </a:r>
            <a:r>
              <a:rPr lang="en-US" sz="6000" dirty="0"/>
              <a:t>upervised learning:</a:t>
            </a:r>
            <a:br>
              <a:rPr lang="en-US" sz="6000" dirty="0"/>
            </a:br>
            <a:r>
              <a:rPr lang="en-US" sz="6000" dirty="0"/>
              <a:t>	</a:t>
            </a:r>
            <a:r>
              <a:rPr lang="en-US" sz="5300" dirty="0"/>
              <a:t>Classification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9728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11" idx="6"/>
            <a:endCxn id="23" idx="1"/>
          </p:cNvCxnSpPr>
          <p:nvPr/>
        </p:nvCxnSpPr>
        <p:spPr>
          <a:xfrm>
            <a:off x="1857587" y="547364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2836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Classification</a:t>
            </a:r>
          </a:p>
        </p:txBody>
      </p:sp>
      <p:sp>
        <p:nvSpPr>
          <p:cNvPr id="6" name="Oval 5"/>
          <p:cNvSpPr/>
          <p:nvPr/>
        </p:nvSpPr>
        <p:spPr>
          <a:xfrm>
            <a:off x="13614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1440" y="2026952"/>
            <a:ext cx="496147" cy="4961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61440" y="2643383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61440" y="3259814"/>
            <a:ext cx="496147" cy="4961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1440" y="5842004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2255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22557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1324" y="5842004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>
            <a:stCxn id="8" idx="6"/>
            <a:endCxn id="21" idx="1"/>
          </p:cNvCxnSpPr>
          <p:nvPr/>
        </p:nvCxnSpPr>
        <p:spPr>
          <a:xfrm>
            <a:off x="1857587" y="2891457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20" idx="1"/>
          </p:cNvCxnSpPr>
          <p:nvPr/>
        </p:nvCxnSpPr>
        <p:spPr>
          <a:xfrm>
            <a:off x="1857587" y="2275026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9" idx="1"/>
          </p:cNvCxnSpPr>
          <p:nvPr/>
        </p:nvCxnSpPr>
        <p:spPr>
          <a:xfrm>
            <a:off x="1857587" y="1658595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2" idx="1"/>
          </p:cNvCxnSpPr>
          <p:nvPr/>
        </p:nvCxnSpPr>
        <p:spPr>
          <a:xfrm>
            <a:off x="1857587" y="3507888"/>
            <a:ext cx="4223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1465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095434" y="5807074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93819" y="3936222"/>
            <a:ext cx="3328272" cy="55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188808"/>
            <a:ext cx="2142068" cy="132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2109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2083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3" grpId="0" animBg="1"/>
      <p:bldP spid="24" grpId="0" animBg="1"/>
      <p:bldP spid="39" grpId="0"/>
      <p:bldP spid="40" grpId="0"/>
      <p:bldP spid="43" grpId="0"/>
      <p:bldP spid="44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Confusingly, logistic regression is an algorithm for </a:t>
            </a:r>
            <a:r>
              <a:rPr lang="en-US" b="1" dirty="0"/>
              <a:t>classification.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Consider a binary classification, with classes labelled 0 and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our training data, we can plot the </a:t>
            </a:r>
            <a:r>
              <a:rPr lang="en-US" b="1" dirty="0"/>
              <a:t>probability</a:t>
            </a:r>
            <a:r>
              <a:rPr lang="en-US" dirty="0"/>
              <a:t> that a particular value of </a:t>
            </a:r>
            <a:r>
              <a:rPr lang="en-US" b="1" dirty="0"/>
              <a:t>x</a:t>
            </a:r>
            <a:r>
              <a:rPr lang="en-US" dirty="0"/>
              <a:t> is labelled as class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89867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232756" y="1238596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11" y="13324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3341D-5F82-754A-9EB7-B7053E59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11108" b="5554"/>
          <a:stretch/>
        </p:blipFill>
        <p:spPr bwMode="auto">
          <a:xfrm>
            <a:off x="1170901" y="1521386"/>
            <a:ext cx="6688066" cy="42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A68A9D-9F06-464C-B005-04DED0DA2CED}"/>
              </a:ext>
            </a:extLst>
          </p:cNvPr>
          <p:cNvSpPr/>
          <p:nvPr/>
        </p:nvSpPr>
        <p:spPr>
          <a:xfrm>
            <a:off x="1554479" y="1683327"/>
            <a:ext cx="6035041" cy="34913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72FCC5-DD65-EF4B-8EC2-6EDB2FAA3D2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956438" y="3038376"/>
            <a:ext cx="3649835" cy="60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Passed exam ( 1 = yes 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130CAC-8163-2D45-A2C7-61F7DB5E9673}"/>
              </a:ext>
            </a:extLst>
          </p:cNvPr>
          <p:cNvSpPr txBox="1">
            <a:spLocks/>
          </p:cNvSpPr>
          <p:nvPr/>
        </p:nvSpPr>
        <p:spPr>
          <a:xfrm>
            <a:off x="3456284" y="5770067"/>
            <a:ext cx="3328272" cy="55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Hours of study</a:t>
            </a:r>
          </a:p>
        </p:txBody>
      </p:sp>
    </p:spTree>
    <p:extLst>
      <p:ext uri="{BB962C8B-B14F-4D97-AF65-F5344CB8AC3E}">
        <p14:creationId xmlns:p14="http://schemas.microsoft.com/office/powerpoint/2010/main" val="342363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901175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232756" y="1238596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11" y="13324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3341D-5F82-754A-9EB7-B7053E59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11108" b="5554"/>
          <a:stretch/>
        </p:blipFill>
        <p:spPr bwMode="auto">
          <a:xfrm>
            <a:off x="1164771" y="1521386"/>
            <a:ext cx="6694195" cy="42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72FCC5-DD65-EF4B-8EC2-6EDB2FAA3D2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324991" y="3129644"/>
            <a:ext cx="4380809" cy="59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Probability of passing exam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130CAC-8163-2D45-A2C7-61F7DB5E9673}"/>
              </a:ext>
            </a:extLst>
          </p:cNvPr>
          <p:cNvSpPr txBox="1">
            <a:spLocks/>
          </p:cNvSpPr>
          <p:nvPr/>
        </p:nvSpPr>
        <p:spPr>
          <a:xfrm>
            <a:off x="3456284" y="5770067"/>
            <a:ext cx="3328272" cy="55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Hours of study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48FB12-47C1-544D-B17B-161A2D957BCB}"/>
              </a:ext>
            </a:extLst>
          </p:cNvPr>
          <p:cNvSpPr txBox="1">
            <a:spLocks/>
          </p:cNvSpPr>
          <p:nvPr/>
        </p:nvSpPr>
        <p:spPr>
          <a:xfrm>
            <a:off x="4477378" y="3501576"/>
            <a:ext cx="3381588" cy="84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fitting a </a:t>
            </a:r>
            <a:r>
              <a:rPr lang="en-US" sz="2000" i="1" dirty="0"/>
              <a:t>logit</a:t>
            </a:r>
            <a:r>
              <a:rPr lang="en-US" sz="2000" dirty="0"/>
              <a:t> (sigmoid) function to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22399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232756" y="1238596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11" y="13324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Logistic regression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3341D-5F82-754A-9EB7-B7053E59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11108" b="5554"/>
          <a:stretch/>
        </p:blipFill>
        <p:spPr bwMode="auto">
          <a:xfrm>
            <a:off x="1164771" y="1521386"/>
            <a:ext cx="6694195" cy="42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72FCC5-DD65-EF4B-8EC2-6EDB2FAA3D2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324991" y="3129644"/>
            <a:ext cx="4380809" cy="59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Probability of passing exam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130CAC-8163-2D45-A2C7-61F7DB5E9673}"/>
              </a:ext>
            </a:extLst>
          </p:cNvPr>
          <p:cNvSpPr txBox="1">
            <a:spLocks/>
          </p:cNvSpPr>
          <p:nvPr/>
        </p:nvSpPr>
        <p:spPr>
          <a:xfrm>
            <a:off x="3456284" y="5770067"/>
            <a:ext cx="3328272" cy="55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Hours of study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78CD5-A5EB-524E-BA8D-BF62104BE34E}"/>
              </a:ext>
            </a:extLst>
          </p:cNvPr>
          <p:cNvSpPr/>
          <p:nvPr/>
        </p:nvSpPr>
        <p:spPr>
          <a:xfrm>
            <a:off x="4267200" y="1632857"/>
            <a:ext cx="3287486" cy="370114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0E3AB-1FFD-E34F-917D-D5D0183AE0FA}"/>
              </a:ext>
            </a:extLst>
          </p:cNvPr>
          <p:cNvSpPr/>
          <p:nvPr/>
        </p:nvSpPr>
        <p:spPr>
          <a:xfrm>
            <a:off x="1589314" y="1632857"/>
            <a:ext cx="2659864" cy="3701143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B4C525-BE42-874C-A542-F59E3840E09E}"/>
              </a:ext>
            </a:extLst>
          </p:cNvPr>
          <p:cNvSpPr txBox="1">
            <a:spLocks/>
          </p:cNvSpPr>
          <p:nvPr/>
        </p:nvSpPr>
        <p:spPr>
          <a:xfrm>
            <a:off x="5276192" y="3187702"/>
            <a:ext cx="1771022" cy="48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 pass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7F9F31-CCFC-E245-A261-92D7E9F23649}"/>
              </a:ext>
            </a:extLst>
          </p:cNvPr>
          <p:cNvSpPr txBox="1">
            <a:spLocks/>
          </p:cNvSpPr>
          <p:nvPr/>
        </p:nvSpPr>
        <p:spPr>
          <a:xfrm>
            <a:off x="2096786" y="3187702"/>
            <a:ext cx="1771022" cy="48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 fail</a:t>
            </a:r>
          </a:p>
        </p:txBody>
      </p:sp>
    </p:spTree>
    <p:extLst>
      <p:ext uri="{BB962C8B-B14F-4D97-AF65-F5344CB8AC3E}">
        <p14:creationId xmlns:p14="http://schemas.microsoft.com/office/powerpoint/2010/main" val="373261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Logistic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Considering </a:t>
            </a:r>
            <a:r>
              <a:rPr lang="en-US" sz="2800" i="1" dirty="0"/>
              <a:t>iris versicolor </a:t>
            </a:r>
            <a:r>
              <a:rPr lang="en-US" sz="2800" b="1" i="1" dirty="0"/>
              <a:t>and </a:t>
            </a:r>
            <a:r>
              <a:rPr lang="en-US" sz="2800" i="1" dirty="0"/>
              <a:t>virginica: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iris </a:t>
            </a:r>
            <a:r>
              <a:rPr lang="en-US" sz="2800" dirty="0"/>
              <a:t>(the species)</a:t>
            </a:r>
            <a:r>
              <a:rPr lang="en-US" sz="2800" b="1" dirty="0"/>
              <a:t> </a:t>
            </a:r>
            <a:r>
              <a:rPr lang="en-US" sz="2800" dirty="0"/>
              <a:t>from </a:t>
            </a:r>
            <a:r>
              <a:rPr lang="en-US" sz="2800" b="1" dirty="0"/>
              <a:t>petal length.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3. Use a </a:t>
            </a:r>
            <a:r>
              <a:rPr lang="en-US" sz="2800" i="1" dirty="0"/>
              <a:t>confusion matrix </a:t>
            </a:r>
            <a:r>
              <a:rPr lang="en-US" sz="2800" dirty="0"/>
              <a:t>to examine the 					results.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Do the results improve if the other numerical 			features are included?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Do the same for a three-class logistic regression.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52032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Logistic regression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 err="1"/>
              <a:t>kickstarter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funded </a:t>
            </a:r>
            <a:r>
              <a:rPr lang="en-US" sz="2800" dirty="0"/>
              <a:t>from</a:t>
            </a:r>
            <a:r>
              <a:rPr lang="en-US" sz="2800" b="1" dirty="0"/>
              <a:t> </a:t>
            </a:r>
            <a:r>
              <a:rPr lang="en-US" sz="2800" dirty="0"/>
              <a:t>the numerical features.</a:t>
            </a:r>
          </a:p>
          <a:p>
            <a:pPr marL="0" indent="0">
              <a:buNone/>
            </a:pPr>
            <a:r>
              <a:rPr lang="en-US" sz="2800" dirty="0"/>
              <a:t>		3. Use a contingency table to examine the 					results.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How could we make use of the </a:t>
            </a:r>
            <a:r>
              <a:rPr lang="en-US" sz="2800" b="1" dirty="0"/>
              <a:t>type</a:t>
            </a:r>
            <a:r>
              <a:rPr lang="en-US" sz="2800" dirty="0"/>
              <a:t> feature, 				which is a </a:t>
            </a:r>
            <a:r>
              <a:rPr lang="en-US" sz="2800" i="1" dirty="0"/>
              <a:t>nominal</a:t>
            </a:r>
            <a:r>
              <a:rPr lang="en-US" sz="2800" dirty="0"/>
              <a:t> data type?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9604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‘One-hot’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Useful for converting a categorical variable into multiple binary features, which can be used in algorithms that require numerical inputs.</a:t>
            </a:r>
          </a:p>
        </p:txBody>
      </p:sp>
    </p:spTree>
    <p:extLst>
      <p:ext uri="{BB962C8B-B14F-4D97-AF65-F5344CB8AC3E}">
        <p14:creationId xmlns:p14="http://schemas.microsoft.com/office/powerpoint/2010/main" val="3649322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What about non-linear classification?</a:t>
            </a:r>
          </a:p>
        </p:txBody>
      </p:sp>
      <p:pic>
        <p:nvPicPr>
          <p:cNvPr id="14338" name="Picture 2" descr="Does Bergen, Norway, hold the key to the mystery of hypertension? | Alert &amp;  Oriented">
            <a:extLst>
              <a:ext uri="{FF2B5EF4-FFF2-40B4-BE49-F238E27FC236}">
                <a16:creationId xmlns:a16="http://schemas.microsoft.com/office/drawing/2014/main" id="{4923C59B-293A-8C4D-9F43-D6968540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/>
          <a:stretch/>
        </p:blipFill>
        <p:spPr bwMode="auto">
          <a:xfrm>
            <a:off x="1538868" y="1747443"/>
            <a:ext cx="5892156" cy="463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28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52" y="138374"/>
            <a:ext cx="7886700" cy="92547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about non-linear classification?</a:t>
            </a:r>
          </a:p>
        </p:txBody>
      </p:sp>
      <p:pic>
        <p:nvPicPr>
          <p:cNvPr id="14338" name="Picture 2" descr="Does Bergen, Norway, hold the key to the mystery of hypertension? | Alert &amp;  Oriented">
            <a:extLst>
              <a:ext uri="{FF2B5EF4-FFF2-40B4-BE49-F238E27FC236}">
                <a16:creationId xmlns:a16="http://schemas.microsoft.com/office/drawing/2014/main" id="{4923C59B-293A-8C4D-9F43-D6968540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/>
          <a:stretch/>
        </p:blipFill>
        <p:spPr bwMode="auto">
          <a:xfrm>
            <a:off x="1583472" y="1747443"/>
            <a:ext cx="5847551" cy="463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E337B7-716E-A742-8C2F-881214252D56}"/>
              </a:ext>
            </a:extLst>
          </p:cNvPr>
          <p:cNvSpPr/>
          <p:nvPr/>
        </p:nvSpPr>
        <p:spPr>
          <a:xfrm>
            <a:off x="5462016" y="1747443"/>
            <a:ext cx="2401824" cy="3495117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E0DF-C443-AE4B-9129-C545537BF3C9}"/>
              </a:ext>
            </a:extLst>
          </p:cNvPr>
          <p:cNvSpPr/>
          <p:nvPr/>
        </p:nvSpPr>
        <p:spPr>
          <a:xfrm>
            <a:off x="628650" y="1747442"/>
            <a:ext cx="1730502" cy="3495117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44649-3FE4-7B4B-B3AA-1ACDB0264B29}"/>
              </a:ext>
            </a:extLst>
          </p:cNvPr>
          <p:cNvSpPr/>
          <p:nvPr/>
        </p:nvSpPr>
        <p:spPr>
          <a:xfrm>
            <a:off x="2359152" y="1747442"/>
            <a:ext cx="3102864" cy="3495117"/>
          </a:xfrm>
          <a:prstGeom prst="rect">
            <a:avLst/>
          </a:prstGeom>
          <a:solidFill>
            <a:schemeClr val="accent6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8B3618-1E2D-DA41-A5C7-54788F3A17A5}"/>
              </a:ext>
            </a:extLst>
          </p:cNvPr>
          <p:cNvSpPr txBox="1">
            <a:spLocks/>
          </p:cNvSpPr>
          <p:nvPr/>
        </p:nvSpPr>
        <p:spPr>
          <a:xfrm>
            <a:off x="581264" y="1211086"/>
            <a:ext cx="1755648" cy="649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Visited GP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9AA1F7-98CB-9240-92D6-E0FB656C97E2}"/>
              </a:ext>
            </a:extLst>
          </p:cNvPr>
          <p:cNvSpPr txBox="1">
            <a:spLocks/>
          </p:cNvSpPr>
          <p:nvPr/>
        </p:nvSpPr>
        <p:spPr>
          <a:xfrm>
            <a:off x="5815922" y="1211086"/>
            <a:ext cx="1671772" cy="536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Visited GP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656828-11E6-7642-8050-27E112DFF0B0}"/>
              </a:ext>
            </a:extLst>
          </p:cNvPr>
          <p:cNvSpPr txBox="1">
            <a:spLocks/>
          </p:cNvSpPr>
          <p:nvPr/>
        </p:nvSpPr>
        <p:spPr>
          <a:xfrm>
            <a:off x="2701939" y="1154652"/>
            <a:ext cx="2602654" cy="64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Did not visit GP</a:t>
            </a:r>
          </a:p>
        </p:txBody>
      </p:sp>
    </p:spTree>
    <p:extLst>
      <p:ext uri="{BB962C8B-B14F-4D97-AF65-F5344CB8AC3E}">
        <p14:creationId xmlns:p14="http://schemas.microsoft.com/office/powerpoint/2010/main" val="736569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1" y="314284"/>
            <a:ext cx="5257800" cy="321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3856566"/>
            <a:ext cx="5181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936" b="33995"/>
          <a:stretch/>
        </p:blipFill>
        <p:spPr>
          <a:xfrm>
            <a:off x="0" y="1496290"/>
            <a:ext cx="9144000" cy="27253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CAEC6F-F882-C043-BA10-CF5EF7A3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31" y="289958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Decision tree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E5AE1F-F981-9740-A67B-9F0A78DDFC4C}"/>
              </a:ext>
            </a:extLst>
          </p:cNvPr>
          <p:cNvSpPr txBox="1">
            <a:spLocks/>
          </p:cNvSpPr>
          <p:nvPr/>
        </p:nvSpPr>
        <p:spPr>
          <a:xfrm>
            <a:off x="609600" y="4811485"/>
            <a:ext cx="8489244" cy="1467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Finding an optimal tree is very difficult. In practice, we use a </a:t>
            </a:r>
            <a:r>
              <a:rPr lang="en-US" i="1" dirty="0"/>
              <a:t>greedy algorithm</a:t>
            </a:r>
            <a:r>
              <a:rPr lang="en-US" dirty="0"/>
              <a:t>, which builds the tree step by step, </a:t>
            </a:r>
            <a:r>
              <a:rPr lang="en-US" dirty="0" err="1"/>
              <a:t>optimising</a:t>
            </a:r>
            <a:r>
              <a:rPr lang="en-US" dirty="0"/>
              <a:t> the result at each stage.</a:t>
            </a:r>
          </a:p>
        </p:txBody>
      </p:sp>
    </p:spTree>
    <p:extLst>
      <p:ext uri="{BB962C8B-B14F-4D97-AF65-F5344CB8AC3E}">
        <p14:creationId xmlns:p14="http://schemas.microsoft.com/office/powerpoint/2010/main" val="1080102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full </a:t>
            </a:r>
            <a:r>
              <a:rPr lang="en-US" sz="2800" b="1" dirty="0"/>
              <a:t>iris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iris </a:t>
            </a:r>
            <a:r>
              <a:rPr lang="en-US" sz="2800" dirty="0"/>
              <a:t>(the species)</a:t>
            </a:r>
            <a:r>
              <a:rPr lang="en-US" sz="2800" b="1" dirty="0"/>
              <a:t> </a:t>
            </a:r>
            <a:r>
              <a:rPr lang="en-US" sz="2800" dirty="0"/>
              <a:t>from the other 					features.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3. Use a </a:t>
            </a:r>
            <a:r>
              <a:rPr lang="en-US" sz="2800" i="1" dirty="0">
                <a:solidFill>
                  <a:prstClr val="black"/>
                </a:solidFill>
              </a:rPr>
              <a:t>tree viewer </a:t>
            </a:r>
            <a:r>
              <a:rPr lang="en-US" sz="2800" dirty="0">
                <a:solidFill>
                  <a:prstClr val="black"/>
                </a:solidFill>
              </a:rPr>
              <a:t>to examine the resulting				decision tree.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Use a </a:t>
            </a:r>
            <a:r>
              <a:rPr lang="en-US" sz="2800" i="1" dirty="0"/>
              <a:t>confusion matrix </a:t>
            </a:r>
            <a:r>
              <a:rPr lang="en-US" sz="2800" dirty="0"/>
              <a:t>to examine the 					results.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670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What is machine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20B59-E3D2-DD4B-BD56-28A16CAB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0" y="1360449"/>
            <a:ext cx="8459806" cy="41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88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Decision tree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97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titanic</a:t>
            </a:r>
            <a:r>
              <a:rPr lang="en-US" sz="2800" dirty="0"/>
              <a:t> dataset:</a:t>
            </a:r>
          </a:p>
          <a:p>
            <a:pPr marL="0" indent="0">
              <a:buNone/>
            </a:pPr>
            <a:r>
              <a:rPr lang="en-US" sz="2800" dirty="0"/>
              <a:t>		1. Split the data into </a:t>
            </a:r>
            <a:r>
              <a:rPr lang="en-US" sz="2800" b="1" dirty="0"/>
              <a:t>training </a:t>
            </a:r>
            <a:r>
              <a:rPr lang="en-US" sz="2800" dirty="0"/>
              <a:t>and </a:t>
            </a:r>
            <a:r>
              <a:rPr lang="en-US" sz="2800" b="1" dirty="0"/>
              <a:t>testing </a:t>
            </a:r>
            <a:r>
              <a:rPr lang="en-US" sz="2800" dirty="0"/>
              <a:t>sets.</a:t>
            </a:r>
          </a:p>
          <a:p>
            <a:pPr marL="0" indent="0">
              <a:buNone/>
            </a:pPr>
            <a:r>
              <a:rPr lang="en-US" sz="2800" dirty="0"/>
              <a:t>		2. Predict </a:t>
            </a:r>
            <a:r>
              <a:rPr lang="en-US" sz="2800" b="1" dirty="0"/>
              <a:t>survived </a:t>
            </a:r>
            <a:r>
              <a:rPr lang="en-US" sz="2800" dirty="0"/>
              <a:t>from</a:t>
            </a:r>
            <a:r>
              <a:rPr lang="en-US" sz="2800" b="1" dirty="0"/>
              <a:t> </a:t>
            </a:r>
            <a:r>
              <a:rPr lang="en-US" sz="2800" dirty="0"/>
              <a:t>the other features.</a:t>
            </a:r>
          </a:p>
          <a:p>
            <a:pPr marL="0" lvl="0" indent="0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prstClr val="black"/>
                </a:solidFill>
              </a:rPr>
              <a:t>3. Use a </a:t>
            </a:r>
            <a:r>
              <a:rPr lang="en-US" sz="2800" i="1" dirty="0">
                <a:solidFill>
                  <a:prstClr val="black"/>
                </a:solidFill>
              </a:rPr>
              <a:t>tree viewer </a:t>
            </a:r>
            <a:r>
              <a:rPr lang="en-US" sz="2800" dirty="0">
                <a:solidFill>
                  <a:prstClr val="black"/>
                </a:solidFill>
              </a:rPr>
              <a:t>to examine the resulting				decision tree.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4. Use a </a:t>
            </a:r>
            <a:r>
              <a:rPr lang="en-US" sz="2800" i="1" dirty="0"/>
              <a:t>confusion matrix </a:t>
            </a:r>
            <a:r>
              <a:rPr lang="en-US" sz="2800" dirty="0"/>
              <a:t>to examine the 					results.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9721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Summary of Part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295400"/>
            <a:ext cx="8489244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Machine learning </a:t>
            </a:r>
            <a:r>
              <a:rPr lang="en-US" sz="2800" dirty="0"/>
              <a:t>is a subfield of artificial intelligence, concerning </a:t>
            </a:r>
            <a:r>
              <a:rPr lang="en-US" sz="2800" i="1" dirty="0"/>
              <a:t>data-driven predictions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dirty="0"/>
              <a:t>Clustering</a:t>
            </a:r>
            <a:r>
              <a:rPr lang="en-US" sz="2800" dirty="0"/>
              <a:t> (e.g. </a:t>
            </a:r>
            <a:r>
              <a:rPr lang="en-US" sz="2800" i="1" dirty="0"/>
              <a:t>k-means</a:t>
            </a:r>
            <a:r>
              <a:rPr lang="en-US" sz="2800" dirty="0"/>
              <a:t>) is an </a:t>
            </a:r>
            <a:r>
              <a:rPr lang="en-US" sz="2800" i="1" dirty="0"/>
              <a:t>unsupervised</a:t>
            </a:r>
            <a:r>
              <a:rPr lang="en-US" sz="2800" dirty="0"/>
              <a:t> approach. It can be used to discover structure in </a:t>
            </a:r>
            <a:r>
              <a:rPr lang="en-US" sz="2800" dirty="0" err="1"/>
              <a:t>unlabelled</a:t>
            </a:r>
            <a:r>
              <a:rPr lang="en-US" sz="2800" dirty="0"/>
              <a:t> data.</a:t>
            </a:r>
          </a:p>
          <a:p>
            <a:pPr marL="0" indent="0">
              <a:buNone/>
            </a:pPr>
            <a:r>
              <a:rPr lang="en-US" sz="2800" b="1" dirty="0"/>
              <a:t>Regression</a:t>
            </a:r>
            <a:r>
              <a:rPr lang="en-US" sz="2800" dirty="0"/>
              <a:t> (e.g. </a:t>
            </a:r>
            <a:r>
              <a:rPr lang="en-US" sz="2800" i="1" dirty="0"/>
              <a:t>linear regression</a:t>
            </a:r>
            <a:r>
              <a:rPr lang="en-US" sz="2800" dirty="0"/>
              <a:t>) is a </a:t>
            </a:r>
            <a:r>
              <a:rPr lang="en-US" sz="2800" i="1" dirty="0"/>
              <a:t>supervised </a:t>
            </a:r>
            <a:r>
              <a:rPr lang="en-US" sz="2800" dirty="0"/>
              <a:t>approach. It predicts a numerical output from the input features.</a:t>
            </a:r>
          </a:p>
          <a:p>
            <a:pPr marL="0" indent="0">
              <a:buNone/>
            </a:pPr>
            <a:r>
              <a:rPr lang="en-US" sz="2800" b="1" dirty="0"/>
              <a:t>Classification</a:t>
            </a:r>
            <a:r>
              <a:rPr lang="en-US" sz="2800" dirty="0"/>
              <a:t> (e.g. </a:t>
            </a:r>
            <a:r>
              <a:rPr lang="en-US" sz="2800" i="1" dirty="0"/>
              <a:t>logistic regression, decision tree</a:t>
            </a:r>
            <a:r>
              <a:rPr lang="en-US" sz="2800" dirty="0"/>
              <a:t>) is also a </a:t>
            </a:r>
            <a:r>
              <a:rPr lang="en-US" sz="2800" i="1" dirty="0"/>
              <a:t>supervised </a:t>
            </a:r>
            <a:r>
              <a:rPr lang="en-US" sz="2800" dirty="0"/>
              <a:t>approach. It predicts a categorical output from the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3188340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Next time…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848924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How can we </a:t>
            </a:r>
            <a:r>
              <a:rPr lang="en-US" sz="2800" b="1" dirty="0"/>
              <a:t>evaluate and compare performance </a:t>
            </a:r>
            <a:r>
              <a:rPr lang="en-US" sz="2800" dirty="0"/>
              <a:t>in supervised learning?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can we </a:t>
            </a:r>
            <a:r>
              <a:rPr lang="en-US" sz="2800" b="1" dirty="0"/>
              <a:t>improve performance </a:t>
            </a:r>
            <a:r>
              <a:rPr lang="en-US" sz="2800" dirty="0"/>
              <a:t>beyond the basic algorithms?</a:t>
            </a:r>
          </a:p>
        </p:txBody>
      </p:sp>
    </p:spTree>
    <p:extLst>
      <p:ext uri="{BB962C8B-B14F-4D97-AF65-F5344CB8AC3E}">
        <p14:creationId xmlns:p14="http://schemas.microsoft.com/office/powerpoint/2010/main" val="213759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Statistical learning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Theory was introduced in the late 1960s.</a:t>
            </a:r>
          </a:p>
          <a:p>
            <a:r>
              <a:rPr lang="en-US" sz="2800" dirty="0"/>
              <a:t>Became an applied science in 1990s.</a:t>
            </a:r>
          </a:p>
          <a:p>
            <a:endParaRPr lang="en-US" sz="2800" dirty="0"/>
          </a:p>
          <a:p>
            <a:r>
              <a:rPr lang="en-US" sz="2800" dirty="0"/>
              <a:t>Allows us to</a:t>
            </a:r>
          </a:p>
          <a:p>
            <a:pPr lvl="1"/>
            <a:r>
              <a:rPr lang="en-US" sz="2400" dirty="0"/>
              <a:t>detect or learn structures and relationships in data.</a:t>
            </a:r>
          </a:p>
          <a:p>
            <a:pPr lvl="1"/>
            <a:r>
              <a:rPr lang="en-US" sz="2400" dirty="0"/>
              <a:t>assign observations to different classes.</a:t>
            </a:r>
          </a:p>
          <a:p>
            <a:pPr lvl="1"/>
            <a:r>
              <a:rPr lang="en-US" sz="2400" dirty="0"/>
              <a:t>make predictions based on current knowledge.</a:t>
            </a:r>
          </a:p>
        </p:txBody>
      </p:sp>
    </p:spTree>
    <p:extLst>
      <p:ext uri="{BB962C8B-B14F-4D97-AF65-F5344CB8AC3E}">
        <p14:creationId xmlns:p14="http://schemas.microsoft.com/office/powerpoint/2010/main" val="65124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Some essential vocabulary…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vector</a:t>
            </a:r>
            <a:endParaRPr lang="en-US" sz="2400" b="1" dirty="0"/>
          </a:p>
          <a:p>
            <a:pPr marL="342900" lvl="1" indent="0">
              <a:buNone/>
            </a:pPr>
            <a:r>
              <a:rPr lang="en-US" sz="2400" dirty="0"/>
              <a:t>A quantity within a multidimensional space.</a:t>
            </a:r>
          </a:p>
          <a:p>
            <a:pPr marL="342900" lvl="1" indent="0">
              <a:buNone/>
            </a:pPr>
            <a:endParaRPr lang="en-US" sz="2100" dirty="0"/>
          </a:p>
          <a:p>
            <a:endParaRPr lang="en-US" sz="2400" dirty="0"/>
          </a:p>
        </p:txBody>
      </p:sp>
      <p:pic>
        <p:nvPicPr>
          <p:cNvPr id="5122" name="Picture 2" descr="3D Vectors">
            <a:extLst>
              <a:ext uri="{FF2B5EF4-FFF2-40B4-BE49-F238E27FC236}">
                <a16:creationId xmlns:a16="http://schemas.microsoft.com/office/drawing/2014/main" id="{2CF00C0A-99DA-A847-98BF-27DDB6A1C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1514" r="14686" b="28421"/>
          <a:stretch/>
        </p:blipFill>
        <p:spPr bwMode="auto">
          <a:xfrm>
            <a:off x="1602120" y="2726575"/>
            <a:ext cx="6446166" cy="376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8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Some essential vocabulary…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function</a:t>
            </a:r>
            <a:endParaRPr lang="en-US" sz="2400" b="1" dirty="0"/>
          </a:p>
          <a:p>
            <a:pPr marL="342900" lvl="1" indent="0">
              <a:buNone/>
            </a:pPr>
            <a:r>
              <a:rPr lang="en-US" sz="2400" dirty="0"/>
              <a:t>A mapping from one vector space (input) to another (output).</a:t>
            </a:r>
          </a:p>
          <a:p>
            <a:endParaRPr lang="en-US" sz="2400" dirty="0"/>
          </a:p>
        </p:txBody>
      </p:sp>
      <p:pic>
        <p:nvPicPr>
          <p:cNvPr id="6146" name="Picture 2" descr="The exponential function - Math Insight">
            <a:extLst>
              <a:ext uri="{FF2B5EF4-FFF2-40B4-BE49-F238E27FC236}">
                <a16:creationId xmlns:a16="http://schemas.microsoft.com/office/drawing/2014/main" id="{F0BBE4DE-C4F0-F445-A9E2-7A2E98B0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784474"/>
            <a:ext cx="53086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4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Some essential vocabulary…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optimisation</a:t>
            </a:r>
            <a:endParaRPr lang="en-US" sz="2400" b="1" dirty="0"/>
          </a:p>
          <a:p>
            <a:pPr marL="342900" lvl="1" indent="0">
              <a:buNone/>
            </a:pPr>
            <a:r>
              <a:rPr lang="en-US" sz="2400" dirty="0"/>
              <a:t>A procedure that attempts to find the minimum (or maximum) of a function.</a:t>
            </a:r>
          </a:p>
          <a:p>
            <a:endParaRPr lang="en-US" sz="2400" dirty="0"/>
          </a:p>
        </p:txBody>
      </p:sp>
      <p:pic>
        <p:nvPicPr>
          <p:cNvPr id="7170" name="Picture 2" descr="Mathematical optimization - Wikipedia">
            <a:extLst>
              <a:ext uri="{FF2B5EF4-FFF2-40B4-BE49-F238E27FC236}">
                <a16:creationId xmlns:a16="http://schemas.microsoft.com/office/drawing/2014/main" id="{171CEAD0-A729-C946-9BD7-2E4F18A0E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2" b="10581"/>
          <a:stretch/>
        </p:blipFill>
        <p:spPr bwMode="auto">
          <a:xfrm>
            <a:off x="1624099" y="2460567"/>
            <a:ext cx="7062701" cy="40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1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</TotalTime>
  <Words>1780</Words>
  <Application>Microsoft Macintosh PowerPoint</Application>
  <PresentationFormat>On-screen Show (4:3)</PresentationFormat>
  <Paragraphs>256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Equation</vt:lpstr>
      <vt:lpstr>Introduction to Machine Learning  Part 1: Supervised and Unsupervised Learning</vt:lpstr>
      <vt:lpstr>Intended learning outcomes</vt:lpstr>
      <vt:lpstr>Overview</vt:lpstr>
      <vt:lpstr>What is machine learning?</vt:lpstr>
      <vt:lpstr>What is machine learning?</vt:lpstr>
      <vt:lpstr>Statistical learning theory</vt:lpstr>
      <vt:lpstr>Some essential vocabulary…</vt:lpstr>
      <vt:lpstr>Some essential vocabulary…</vt:lpstr>
      <vt:lpstr>Some essential vocabulary…</vt:lpstr>
      <vt:lpstr>A ‘machine’ has inputs and outputs.</vt:lpstr>
      <vt:lpstr>The machine has parameters that we might need to fit (optimise) using training data.</vt:lpstr>
      <vt:lpstr>Types of data</vt:lpstr>
      <vt:lpstr>Categorical data (no numerical relationship between values)</vt:lpstr>
      <vt:lpstr>Quantitative data (numerical data from counts or measurements)</vt:lpstr>
      <vt:lpstr>Example dataset</vt:lpstr>
      <vt:lpstr>Unsupervised learning</vt:lpstr>
      <vt:lpstr>Unsupervised learning</vt:lpstr>
      <vt:lpstr>Clustering</vt:lpstr>
      <vt:lpstr>Clustering</vt:lpstr>
      <vt:lpstr>Clustering</vt:lpstr>
      <vt:lpstr>k-means clustering</vt:lpstr>
      <vt:lpstr>k-means clustering algorithm</vt:lpstr>
      <vt:lpstr>k-means clustering</vt:lpstr>
      <vt:lpstr>k-means example</vt:lpstr>
      <vt:lpstr>k-means exercise</vt:lpstr>
      <vt:lpstr>Supervised learning</vt:lpstr>
      <vt:lpstr>Supervised learning</vt:lpstr>
      <vt:lpstr>Supervised learning</vt:lpstr>
      <vt:lpstr>Two types of supervised learning</vt:lpstr>
      <vt:lpstr>Supervised learning:  Regression</vt:lpstr>
      <vt:lpstr>Regression</vt:lpstr>
      <vt:lpstr>Linear regression</vt:lpstr>
      <vt:lpstr>Linear regression example</vt:lpstr>
      <vt:lpstr>Linear regression exercise</vt:lpstr>
      <vt:lpstr>Linear regression with many features</vt:lpstr>
      <vt:lpstr>Supervised learning:  Classification</vt:lpstr>
      <vt:lpstr>Classification</vt:lpstr>
      <vt:lpstr>Logistic regression</vt:lpstr>
      <vt:lpstr>Logistic regression</vt:lpstr>
      <vt:lpstr>Logistic regression</vt:lpstr>
      <vt:lpstr>Logistic regression</vt:lpstr>
      <vt:lpstr>Logistic regression example</vt:lpstr>
      <vt:lpstr>Logistic regression exercise</vt:lpstr>
      <vt:lpstr>‘One-hot’ encoding</vt:lpstr>
      <vt:lpstr>What about non-linear classification?</vt:lpstr>
      <vt:lpstr>What about non-linear classification?</vt:lpstr>
      <vt:lpstr>PowerPoint Presentation</vt:lpstr>
      <vt:lpstr>Decision tree</vt:lpstr>
      <vt:lpstr>Decision tree example</vt:lpstr>
      <vt:lpstr>Decision tree exercise</vt:lpstr>
      <vt:lpstr>Summary of Part 1</vt:lpstr>
      <vt:lpstr>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Part 1: Clustering, Regression and Classification</dc:title>
  <dc:creator>Pinney, John W</dc:creator>
  <cp:lastModifiedBy>Pinney, John W</cp:lastModifiedBy>
  <cp:revision>34</cp:revision>
  <dcterms:created xsi:type="dcterms:W3CDTF">2020-11-06T14:48:23Z</dcterms:created>
  <dcterms:modified xsi:type="dcterms:W3CDTF">2020-11-08T15:44:51Z</dcterms:modified>
</cp:coreProperties>
</file>