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0"/>
  </p:notesMasterIdLst>
  <p:sldIdLst>
    <p:sldId id="457" r:id="rId2"/>
    <p:sldId id="256" r:id="rId3"/>
    <p:sldId id="458" r:id="rId4"/>
    <p:sldId id="463" r:id="rId5"/>
    <p:sldId id="501" r:id="rId6"/>
    <p:sldId id="503" r:id="rId7"/>
    <p:sldId id="502" r:id="rId8"/>
    <p:sldId id="504" r:id="rId9"/>
    <p:sldId id="505" r:id="rId10"/>
    <p:sldId id="506" r:id="rId11"/>
    <p:sldId id="507" r:id="rId12"/>
    <p:sldId id="508" r:id="rId13"/>
    <p:sldId id="510" r:id="rId14"/>
    <p:sldId id="509" r:id="rId15"/>
    <p:sldId id="511" r:id="rId16"/>
    <p:sldId id="512" r:id="rId17"/>
    <p:sldId id="513" r:id="rId18"/>
    <p:sldId id="515" r:id="rId19"/>
    <p:sldId id="516" r:id="rId20"/>
    <p:sldId id="514" r:id="rId21"/>
    <p:sldId id="517" r:id="rId22"/>
    <p:sldId id="520" r:id="rId23"/>
    <p:sldId id="522" r:id="rId24"/>
    <p:sldId id="521" r:id="rId25"/>
    <p:sldId id="518" r:id="rId26"/>
    <p:sldId id="519" r:id="rId27"/>
    <p:sldId id="523" r:id="rId28"/>
    <p:sldId id="537" r:id="rId29"/>
    <p:sldId id="535" r:id="rId30"/>
    <p:sldId id="536" r:id="rId31"/>
    <p:sldId id="534" r:id="rId32"/>
    <p:sldId id="525" r:id="rId33"/>
    <p:sldId id="526" r:id="rId34"/>
    <p:sldId id="527" r:id="rId35"/>
    <p:sldId id="528" r:id="rId36"/>
    <p:sldId id="529" r:id="rId37"/>
    <p:sldId id="493" r:id="rId38"/>
    <p:sldId id="4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6"/>
    <p:restoredTop sz="96556"/>
  </p:normalViewPr>
  <p:slideViewPr>
    <p:cSldViewPr snapToGrid="0" snapToObjects="1">
      <p:cViewPr varScale="1">
        <p:scale>
          <a:sx n="124" d="100"/>
          <a:sy n="124" d="100"/>
        </p:scale>
        <p:origin x="11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A78F2-8BDA-6744-A7B1-117F95CFA804}" type="datetimeFigureOut">
              <a:rPr lang="en-US" smtClean="0"/>
              <a:t>2/3/21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1CFFC-2602-164F-8D9F-9DEC839D6BB0}" type="slidenum">
              <a:rPr lang="en-US" smtClean="0"/>
              <a:t>‹#›</a:t>
            </a:fld>
            <a:endParaRPr lang="en-US"/>
          </a:p>
        </p:txBody>
      </p:sp>
    </p:spTree>
    <p:extLst>
      <p:ext uri="{BB962C8B-B14F-4D97-AF65-F5344CB8AC3E}">
        <p14:creationId xmlns:p14="http://schemas.microsoft.com/office/powerpoint/2010/main" val="267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EA178A-FFD9-419B-82A5-CD50B8B3219E}" type="slidenum">
              <a:rPr lang="en-GB" smtClean="0"/>
              <a:pPr>
                <a:defRPr/>
              </a:pPr>
              <a:t>1</a:t>
            </a:fld>
            <a:endParaRPr lang="en-GB"/>
          </a:p>
        </p:txBody>
      </p:sp>
    </p:spTree>
    <p:extLst>
      <p:ext uri="{BB962C8B-B14F-4D97-AF65-F5344CB8AC3E}">
        <p14:creationId xmlns:p14="http://schemas.microsoft.com/office/powerpoint/2010/main" val="324039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9220-8701-1D4D-8B76-65A0FF61DE4B}"/>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4B8A21B0-A253-CC4A-8F94-4A5602E3BA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F3727A-FCF7-AB47-941A-7C676F7DE9C9}"/>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5" name="Footer Placeholder 4">
            <a:extLst>
              <a:ext uri="{FF2B5EF4-FFF2-40B4-BE49-F238E27FC236}">
                <a16:creationId xmlns:a16="http://schemas.microsoft.com/office/drawing/2014/main" id="{5D790FDF-EDB9-494E-B5AF-C947E6591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49193-5BCD-244D-A016-838046E09D16}"/>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229321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FBC-E783-2F49-A2E5-CAC058B7A1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218088-FB3E-8743-9046-EA5031767F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EF76CA-6706-9744-8FD2-CD9AE950E638}"/>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5" name="Footer Placeholder 4">
            <a:extLst>
              <a:ext uri="{FF2B5EF4-FFF2-40B4-BE49-F238E27FC236}">
                <a16:creationId xmlns:a16="http://schemas.microsoft.com/office/drawing/2014/main" id="{CE0A4799-EE01-BE4F-A497-53CED1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09E73-35E2-8A41-86C1-C57447E1FE8E}"/>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49970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1CAEC-1286-614C-B868-F1D7F25B4369}"/>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DBBA16-2C0A-1042-84C2-9D46AF1A562B}"/>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BCC853-8E4E-BA43-8308-D5A8A646F972}"/>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5" name="Footer Placeholder 4">
            <a:extLst>
              <a:ext uri="{FF2B5EF4-FFF2-40B4-BE49-F238E27FC236}">
                <a16:creationId xmlns:a16="http://schemas.microsoft.com/office/drawing/2014/main" id="{D936393B-B0DA-C04B-9070-EBF2C7BC5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64C37-1231-C94D-88D5-33D85EF1D7CA}"/>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41648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1272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0DCB-3677-7D43-BD1E-AEC5237D3F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CFF4BA-3061-3A47-9FA3-A8C667CD26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17C44D-06FC-924E-BECD-A083E7412893}"/>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5" name="Footer Placeholder 4">
            <a:extLst>
              <a:ext uri="{FF2B5EF4-FFF2-40B4-BE49-F238E27FC236}">
                <a16:creationId xmlns:a16="http://schemas.microsoft.com/office/drawing/2014/main" id="{A99A706B-11C6-5D4B-BF12-D6347CE11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CD97B-AFEC-214D-B7A4-539B7C64F363}"/>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41039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A739-7C4A-BA4C-A84E-BECA15EEA257}"/>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053A4A-508B-EF45-8344-F1E4FF5D00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0A35E5-073B-2A4A-8532-BF5004432DAD}"/>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5" name="Footer Placeholder 4">
            <a:extLst>
              <a:ext uri="{FF2B5EF4-FFF2-40B4-BE49-F238E27FC236}">
                <a16:creationId xmlns:a16="http://schemas.microsoft.com/office/drawing/2014/main" id="{6F58AF21-253A-5E4C-A3F6-E0E312836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D7F1B-7479-3342-8F65-6D896262347F}"/>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22551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E0B8-7757-E142-AD1E-6EEAE225FA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3D39C2-5675-3F4F-81A7-205F34E505D7}"/>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6ECFFA-ABFB-394E-BFC4-F7D95B6D96FD}"/>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D07B42-21E8-EA4C-BA4D-63ECBE778FC1}"/>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6" name="Footer Placeholder 5">
            <a:extLst>
              <a:ext uri="{FF2B5EF4-FFF2-40B4-BE49-F238E27FC236}">
                <a16:creationId xmlns:a16="http://schemas.microsoft.com/office/drawing/2014/main" id="{247D33F4-392F-C14A-BD78-564C453F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E71D4-4270-5040-984E-2988AF8459BA}"/>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43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597F-B3E6-824F-84CA-98EF958F3861}"/>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A92FAF-C1D2-CD49-9863-131FAE022A0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C54B35B-EE83-2148-8578-141D997E8C7A}"/>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44B653-66F8-E24B-A049-F833FE49C4C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778F6CE-053A-FC45-B7E2-A5FFC8B6FE2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0C2FCE-52DA-2D40-9FD7-323F8B16B051}"/>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8" name="Footer Placeholder 7">
            <a:extLst>
              <a:ext uri="{FF2B5EF4-FFF2-40B4-BE49-F238E27FC236}">
                <a16:creationId xmlns:a16="http://schemas.microsoft.com/office/drawing/2014/main" id="{43FB81AF-A03B-EB41-A1DA-3A2679460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C19F8-E99E-ED42-84C9-355305640383}"/>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261847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D3D5-AAA0-F841-8A11-6C146508E4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30214A-08FA-944E-949A-B24A8C4996BC}"/>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4" name="Footer Placeholder 3">
            <a:extLst>
              <a:ext uri="{FF2B5EF4-FFF2-40B4-BE49-F238E27FC236}">
                <a16:creationId xmlns:a16="http://schemas.microsoft.com/office/drawing/2014/main" id="{47A46451-E4DD-E14C-B924-E7512AF9C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0FEC0-E5D3-CB4B-BE8A-FA4EE1CC25F2}"/>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415645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4540E-5BEB-514D-846A-B4D0CD9A3312}"/>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3" name="Footer Placeholder 2">
            <a:extLst>
              <a:ext uri="{FF2B5EF4-FFF2-40B4-BE49-F238E27FC236}">
                <a16:creationId xmlns:a16="http://schemas.microsoft.com/office/drawing/2014/main" id="{92417D2A-C2D1-7343-A1D4-B5D373D62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A6AEE-CCD4-3246-A42D-F0E2F7C67E24}"/>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1825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7C12-2DA5-1D48-936E-7C05E1126A46}"/>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B51851-DA3C-0440-B9A0-74F3B45E6E9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7BD001-C422-2D4A-B857-B5F4CBA6104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29F574F-9766-DC42-BA82-462C72791CD2}"/>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6" name="Footer Placeholder 5">
            <a:extLst>
              <a:ext uri="{FF2B5EF4-FFF2-40B4-BE49-F238E27FC236}">
                <a16:creationId xmlns:a16="http://schemas.microsoft.com/office/drawing/2014/main" id="{75A88C1C-378A-3F46-A2AD-31D5E0AC8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415AE-B370-BF43-9128-D81AA5E0A718}"/>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07973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49E9-74BC-FA4E-8D79-DB60653477EF}"/>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2A5C9D-590F-4947-8008-15425DA5E05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5863252-BBEC-1545-A62A-3D19761B22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BFCA4D4-C2A3-E449-9B1F-D2479D015745}"/>
              </a:ext>
            </a:extLst>
          </p:cNvPr>
          <p:cNvSpPr>
            <a:spLocks noGrp="1"/>
          </p:cNvSpPr>
          <p:nvPr>
            <p:ph type="dt" sz="half" idx="10"/>
          </p:nvPr>
        </p:nvSpPr>
        <p:spPr/>
        <p:txBody>
          <a:bodyPr/>
          <a:lstStyle/>
          <a:p>
            <a:fld id="{6BFFF8FD-4C82-CE4B-A328-95E0C09266C3}" type="datetimeFigureOut">
              <a:rPr lang="en-US" smtClean="0"/>
              <a:t>2/3/21</a:t>
            </a:fld>
            <a:endParaRPr lang="en-US"/>
          </a:p>
        </p:txBody>
      </p:sp>
      <p:sp>
        <p:nvSpPr>
          <p:cNvPr id="6" name="Footer Placeholder 5">
            <a:extLst>
              <a:ext uri="{FF2B5EF4-FFF2-40B4-BE49-F238E27FC236}">
                <a16:creationId xmlns:a16="http://schemas.microsoft.com/office/drawing/2014/main" id="{37DFD430-1EA5-4E4D-B3A1-8D9FC39D5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AEA22-5911-AA4E-B0EC-20F71A002692}"/>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84516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6881F-EB79-F547-98F7-C8D92C92AD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E98829-ECE7-644C-8D77-5648C9A0B0A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496656-2AEF-484A-80DE-628C3AC3448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FFF8FD-4C82-CE4B-A328-95E0C09266C3}" type="datetimeFigureOut">
              <a:rPr lang="en-US" smtClean="0"/>
              <a:t>2/3/21</a:t>
            </a:fld>
            <a:endParaRPr lang="en-US"/>
          </a:p>
        </p:txBody>
      </p:sp>
      <p:sp>
        <p:nvSpPr>
          <p:cNvPr id="5" name="Footer Placeholder 4">
            <a:extLst>
              <a:ext uri="{FF2B5EF4-FFF2-40B4-BE49-F238E27FC236}">
                <a16:creationId xmlns:a16="http://schemas.microsoft.com/office/drawing/2014/main" id="{442C6E97-6379-1C4A-8F3B-347D5D86648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70537E-A92A-374D-A021-F8358AC19E5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1F8497-4DF4-5645-84C9-81E27DAACE90}" type="slidenum">
              <a:rPr lang="en-US" smtClean="0"/>
              <a:t>‹#›</a:t>
            </a:fld>
            <a:endParaRPr lang="en-US"/>
          </a:p>
        </p:txBody>
      </p:sp>
    </p:spTree>
    <p:extLst>
      <p:ext uri="{BB962C8B-B14F-4D97-AF65-F5344CB8AC3E}">
        <p14:creationId xmlns:p14="http://schemas.microsoft.com/office/powerpoint/2010/main" val="34550949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1322" y="1572323"/>
            <a:ext cx="8522343" cy="1605775"/>
          </a:xfrm>
        </p:spPr>
        <p:txBody>
          <a:bodyPr anchor="t">
            <a:normAutofit fontScale="90000"/>
          </a:bodyPr>
          <a:lstStyle/>
          <a:p>
            <a:r>
              <a:rPr lang="en-US" dirty="0">
                <a:solidFill>
                  <a:schemeClr val="tx1"/>
                </a:solidFill>
              </a:rPr>
              <a:t>Introduction to Machine Learning</a:t>
            </a:r>
            <a:br>
              <a:rPr lang="en-US" dirty="0">
                <a:solidFill>
                  <a:schemeClr val="tx1"/>
                </a:solidFill>
              </a:rPr>
            </a:br>
            <a:br>
              <a:rPr lang="en-US" dirty="0"/>
            </a:br>
            <a:r>
              <a:rPr lang="en-US" sz="3600" dirty="0">
                <a:solidFill>
                  <a:schemeClr val="accent2"/>
                </a:solidFill>
              </a:rPr>
              <a:t>Part 2: Evaluating and improving performance</a:t>
            </a:r>
            <a:endParaRPr lang="en-US" dirty="0">
              <a:solidFill>
                <a:schemeClr val="accent2"/>
              </a:solidFill>
            </a:endParaRPr>
          </a:p>
        </p:txBody>
      </p:sp>
      <p:sp>
        <p:nvSpPr>
          <p:cNvPr id="3" name="Subtitle 2"/>
          <p:cNvSpPr>
            <a:spLocks noGrp="1"/>
          </p:cNvSpPr>
          <p:nvPr>
            <p:ph type="subTitle" idx="1"/>
          </p:nvPr>
        </p:nvSpPr>
        <p:spPr>
          <a:xfrm>
            <a:off x="401322" y="4159405"/>
            <a:ext cx="6400800" cy="916733"/>
          </a:xfrm>
        </p:spPr>
        <p:txBody>
          <a:bodyPr>
            <a:normAutofit/>
          </a:bodyPr>
          <a:lstStyle/>
          <a:p>
            <a:r>
              <a:rPr lang="en-US" dirty="0">
                <a:solidFill>
                  <a:schemeClr val="tx1"/>
                </a:solidFill>
              </a:rPr>
              <a:t>John </a:t>
            </a:r>
            <a:r>
              <a:rPr lang="en-US" dirty="0" err="1">
                <a:solidFill>
                  <a:schemeClr val="tx1"/>
                </a:solidFill>
              </a:rPr>
              <a:t>Pinney</a:t>
            </a:r>
            <a:endParaRPr lang="en-US" dirty="0">
              <a:solidFill>
                <a:schemeClr val="tx1"/>
              </a:solidFill>
            </a:endParaRPr>
          </a:p>
          <a:p>
            <a:r>
              <a:rPr lang="en-US" sz="2400" dirty="0">
                <a:solidFill>
                  <a:schemeClr val="tx1">
                    <a:lumMod val="50000"/>
                    <a:lumOff val="50000"/>
                  </a:schemeClr>
                </a:solidFill>
              </a:rPr>
              <a:t>November 2020</a:t>
            </a:r>
          </a:p>
        </p:txBody>
      </p:sp>
    </p:spTree>
    <p:extLst>
      <p:ext uri="{BB962C8B-B14F-4D97-AF65-F5344CB8AC3E}">
        <p14:creationId xmlns:p14="http://schemas.microsoft.com/office/powerpoint/2010/main" val="149076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Train / validate / …. and test !</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It is crucial that the test data remains unseen during the development of the ML model.</a:t>
            </a:r>
          </a:p>
          <a:p>
            <a:r>
              <a:rPr lang="en-US" sz="2800" dirty="0"/>
              <a:t>However, we may need to “tune” various hyperparameters or model architectures to arrive at an effective model.</a:t>
            </a:r>
          </a:p>
          <a:p>
            <a:r>
              <a:rPr lang="en-US" sz="2800" dirty="0"/>
              <a:t>After the testing data is removed, we can therefore split the remaining data into “training” and “validation” sets so that we can get an idea of the performance of the current iteration of the model.</a:t>
            </a:r>
          </a:p>
          <a:p>
            <a:endParaRPr lang="en-US" sz="2800" dirty="0"/>
          </a:p>
        </p:txBody>
      </p:sp>
    </p:spTree>
    <p:extLst>
      <p:ext uri="{BB962C8B-B14F-4D97-AF65-F5344CB8AC3E}">
        <p14:creationId xmlns:p14="http://schemas.microsoft.com/office/powerpoint/2010/main" val="411624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Cross-validation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A very commonly used technique is to apply </a:t>
            </a:r>
            <a:r>
              <a:rPr lang="en-US" sz="2800" b="1" dirty="0"/>
              <a:t>k-fold cross-validation</a:t>
            </a:r>
            <a:r>
              <a:rPr lang="en-US" sz="2800" dirty="0"/>
              <a:t>, where </a:t>
            </a:r>
          </a:p>
          <a:p>
            <a:pPr lvl="1"/>
            <a:r>
              <a:rPr lang="en-US" sz="2500" dirty="0"/>
              <a:t>the data is split into k equally sized subsets.</a:t>
            </a:r>
          </a:p>
          <a:p>
            <a:pPr lvl="1"/>
            <a:r>
              <a:rPr lang="en-US" sz="2500" dirty="0"/>
              <a:t>we train on (k-1) subsets and evaluate on the remaining subset.</a:t>
            </a:r>
          </a:p>
          <a:p>
            <a:pPr lvl="1"/>
            <a:r>
              <a:rPr lang="en-US" sz="2500" dirty="0"/>
              <a:t>we repeat so that each subset is used in validation.</a:t>
            </a:r>
          </a:p>
          <a:p>
            <a:pPr lvl="1"/>
            <a:r>
              <a:rPr lang="en-US" sz="2500" dirty="0"/>
              <a:t>we report the mean performance metric over the k folds.</a:t>
            </a:r>
          </a:p>
          <a:p>
            <a:pPr marL="342900" lvl="1" indent="0">
              <a:buNone/>
            </a:pPr>
            <a:endParaRPr lang="en-US" sz="2500" dirty="0"/>
          </a:p>
          <a:p>
            <a:endParaRPr lang="en-US" sz="2800" dirty="0"/>
          </a:p>
        </p:txBody>
      </p:sp>
    </p:spTree>
    <p:extLst>
      <p:ext uri="{BB962C8B-B14F-4D97-AF65-F5344CB8AC3E}">
        <p14:creationId xmlns:p14="http://schemas.microsoft.com/office/powerpoint/2010/main" val="368719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Cross-validation (k=5)</a:t>
            </a:r>
          </a:p>
        </p:txBody>
      </p:sp>
      <p:pic>
        <p:nvPicPr>
          <p:cNvPr id="6" name="Picture 5">
            <a:extLst>
              <a:ext uri="{FF2B5EF4-FFF2-40B4-BE49-F238E27FC236}">
                <a16:creationId xmlns:a16="http://schemas.microsoft.com/office/drawing/2014/main" id="{484AF89B-347D-114C-925C-DF5471195499}"/>
              </a:ext>
            </a:extLst>
          </p:cNvPr>
          <p:cNvPicPr>
            <a:picLocks noChangeAspect="1"/>
          </p:cNvPicPr>
          <p:nvPr/>
        </p:nvPicPr>
        <p:blipFill rotWithShape="1">
          <a:blip r:embed="rId2"/>
          <a:srcRect l="16166" t="17037" r="9513" b="19445"/>
          <a:stretch/>
        </p:blipFill>
        <p:spPr>
          <a:xfrm>
            <a:off x="1346200" y="1600201"/>
            <a:ext cx="6667500" cy="4356100"/>
          </a:xfrm>
          <a:prstGeom prst="rect">
            <a:avLst/>
          </a:prstGeom>
        </p:spPr>
      </p:pic>
    </p:spTree>
    <p:extLst>
      <p:ext uri="{BB962C8B-B14F-4D97-AF65-F5344CB8AC3E}">
        <p14:creationId xmlns:p14="http://schemas.microsoft.com/office/powerpoint/2010/main" val="45100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Other metrics for regression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There are several other metrics we can use to evaluate regression, e.g.</a:t>
            </a:r>
          </a:p>
          <a:p>
            <a:endParaRPr lang="en-US" sz="2800" dirty="0"/>
          </a:p>
          <a:p>
            <a:r>
              <a:rPr lang="en-US" sz="2800" b="1" dirty="0"/>
              <a:t>Mean absolute error (MAE)</a:t>
            </a:r>
          </a:p>
          <a:p>
            <a:pPr marL="342900" lvl="1" indent="0">
              <a:buNone/>
            </a:pPr>
            <a:r>
              <a:rPr lang="en-US" sz="2500" dirty="0"/>
              <a:t>(smaller is better)</a:t>
            </a:r>
          </a:p>
          <a:p>
            <a:r>
              <a:rPr lang="en-US" sz="2800" b="1" dirty="0"/>
              <a:t>Root mean squared error (RMSE)</a:t>
            </a:r>
          </a:p>
          <a:p>
            <a:pPr marL="342900" lvl="1" indent="0">
              <a:buNone/>
            </a:pPr>
            <a:r>
              <a:rPr lang="en-US" sz="2500" dirty="0"/>
              <a:t>(more sensitive to outliers than MAE)</a:t>
            </a:r>
            <a:endParaRPr lang="en-US" sz="2800" b="1" dirty="0"/>
          </a:p>
          <a:p>
            <a:r>
              <a:rPr lang="en-US" sz="2800" b="1" dirty="0"/>
              <a:t>Adjusted R</a:t>
            </a:r>
            <a:r>
              <a:rPr lang="en-US" sz="2800" b="1" baseline="30000" dirty="0"/>
              <a:t>2 </a:t>
            </a:r>
          </a:p>
          <a:p>
            <a:pPr marL="342900" lvl="1" indent="0">
              <a:buNone/>
            </a:pPr>
            <a:r>
              <a:rPr lang="en-US" sz="2500" dirty="0"/>
              <a:t>(useful when comparing models with different numbers of variables)</a:t>
            </a:r>
            <a:endParaRPr lang="en-US" sz="2500" b="1" dirty="0"/>
          </a:p>
          <a:p>
            <a:endParaRPr lang="en-US" sz="2800" dirty="0"/>
          </a:p>
          <a:p>
            <a:endParaRPr lang="en-US" sz="2800" dirty="0"/>
          </a:p>
        </p:txBody>
      </p:sp>
    </p:spTree>
    <p:extLst>
      <p:ext uri="{BB962C8B-B14F-4D97-AF65-F5344CB8AC3E}">
        <p14:creationId xmlns:p14="http://schemas.microsoft.com/office/powerpoint/2010/main" val="34128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solidFill>
                  <a:schemeClr val="accent2">
                    <a:lumMod val="75000"/>
                  </a:schemeClr>
                </a:solidFill>
              </a:rPr>
              <a:t>R</a:t>
            </a:r>
            <a:r>
              <a:rPr lang="en-US" sz="4000" i="1" baseline="30000" dirty="0">
                <a:solidFill>
                  <a:schemeClr val="accent2">
                    <a:lumMod val="75000"/>
                  </a:schemeClr>
                </a:solidFill>
              </a:rPr>
              <a:t>2</a:t>
            </a:r>
            <a:r>
              <a:rPr lang="en-US" sz="4000" dirty="0">
                <a:solidFill>
                  <a:schemeClr val="accent2">
                    <a:lumMod val="75000"/>
                  </a:schemeClr>
                </a:solidFill>
              </a:rPr>
              <a:t> exercise</a:t>
            </a:r>
          </a:p>
        </p:txBody>
      </p:sp>
      <p:sp>
        <p:nvSpPr>
          <p:cNvPr id="3" name="Content Placeholder 2"/>
          <p:cNvSpPr>
            <a:spLocks noGrp="1"/>
          </p:cNvSpPr>
          <p:nvPr>
            <p:ph idx="1"/>
          </p:nvPr>
        </p:nvSpPr>
        <p:spPr>
          <a:xfrm>
            <a:off x="628650" y="1600200"/>
            <a:ext cx="8317794" cy="4787900"/>
          </a:xfrm>
        </p:spPr>
        <p:txBody>
          <a:bodyPr>
            <a:normAutofit/>
          </a:bodyPr>
          <a:lstStyle/>
          <a:p>
            <a:pPr marL="0" indent="0">
              <a:buNone/>
            </a:pPr>
            <a:r>
              <a:rPr lang="en-US" sz="2800" dirty="0"/>
              <a:t>With the </a:t>
            </a:r>
            <a:r>
              <a:rPr lang="en-US" sz="2800" b="1" dirty="0"/>
              <a:t>abalone </a:t>
            </a:r>
            <a:r>
              <a:rPr lang="en-US" sz="2800" dirty="0"/>
              <a:t>dataset,</a:t>
            </a:r>
          </a:p>
          <a:p>
            <a:pPr marL="0" indent="0">
              <a:buNone/>
            </a:pPr>
            <a:r>
              <a:rPr lang="en-US" sz="2800" dirty="0"/>
              <a:t>	Use a </a:t>
            </a:r>
            <a:r>
              <a:rPr lang="en-US" sz="2800" i="1" dirty="0"/>
              <a:t>tree </a:t>
            </a:r>
            <a:r>
              <a:rPr lang="en-US" sz="2800" dirty="0"/>
              <a:t>to predict </a:t>
            </a:r>
            <a:r>
              <a:rPr lang="en-US" sz="2800" b="1" dirty="0"/>
              <a:t>rings </a:t>
            </a:r>
            <a:r>
              <a:rPr lang="en-US" sz="2800" dirty="0"/>
              <a:t>from the other features.</a:t>
            </a:r>
          </a:p>
          <a:p>
            <a:pPr marL="0" indent="0">
              <a:buNone/>
            </a:pPr>
            <a:r>
              <a:rPr lang="en-US" sz="2800" dirty="0"/>
              <a:t>	What is </a:t>
            </a:r>
            <a:r>
              <a:rPr lang="en-US" sz="2800" i="1" dirty="0"/>
              <a:t>R</a:t>
            </a:r>
            <a:r>
              <a:rPr lang="en-US" sz="2800" i="1" baseline="30000" dirty="0"/>
              <a:t>2 </a:t>
            </a:r>
            <a:r>
              <a:rPr lang="en-US" sz="2800" dirty="0"/>
              <a:t> for this model</a:t>
            </a:r>
          </a:p>
          <a:p>
            <a:pPr marL="0" indent="0">
              <a:buNone/>
            </a:pPr>
            <a:r>
              <a:rPr lang="en-US" sz="2800" dirty="0"/>
              <a:t>		using 5-fold cross-validation?</a:t>
            </a:r>
          </a:p>
          <a:p>
            <a:pPr marL="0" indent="0">
              <a:buNone/>
            </a:pPr>
            <a:r>
              <a:rPr lang="en-US" sz="2800" dirty="0"/>
              <a:t>	Does a </a:t>
            </a:r>
            <a:r>
              <a:rPr lang="en-US" sz="2800" i="1" dirty="0"/>
              <a:t>linear regression </a:t>
            </a:r>
            <a:r>
              <a:rPr lang="en-US" sz="2800" dirty="0"/>
              <a:t>perform better?</a:t>
            </a:r>
          </a:p>
          <a:p>
            <a:pPr marL="0" indent="0">
              <a:buNone/>
            </a:pPr>
            <a:r>
              <a:rPr lang="en-US" sz="2800" dirty="0"/>
              <a:t>	What is </a:t>
            </a:r>
            <a:r>
              <a:rPr lang="en-US" sz="2800" i="1" dirty="0"/>
              <a:t>R</a:t>
            </a:r>
            <a:r>
              <a:rPr lang="en-US" sz="2800" i="1" baseline="30000" dirty="0"/>
              <a:t>2 </a:t>
            </a:r>
            <a:r>
              <a:rPr lang="en-US" sz="2800" dirty="0"/>
              <a:t> when the model is just a </a:t>
            </a:r>
            <a:r>
              <a:rPr lang="en-US" sz="2800" i="1" dirty="0"/>
              <a:t>constant</a:t>
            </a:r>
            <a:r>
              <a:rPr lang="en-US" sz="2800" dirty="0"/>
              <a:t>?</a:t>
            </a:r>
          </a:p>
          <a:p>
            <a:pPr marL="0" indent="0">
              <a:buNone/>
            </a:pPr>
            <a:r>
              <a:rPr lang="en-US" sz="2800" dirty="0"/>
              <a:t>	Evaluate on the test data and report a final </a:t>
            </a:r>
            <a:r>
              <a:rPr lang="en-US" sz="2800" i="1" dirty="0"/>
              <a:t>R</a:t>
            </a:r>
            <a:r>
              <a:rPr lang="en-US" sz="2800" i="1" baseline="30000" dirty="0"/>
              <a:t>2</a:t>
            </a:r>
            <a:r>
              <a:rPr lang="en-US" sz="2800" dirty="0"/>
              <a:t> for 	your preferred model.</a:t>
            </a:r>
          </a:p>
        </p:txBody>
      </p:sp>
    </p:spTree>
    <p:extLst>
      <p:ext uri="{BB962C8B-B14F-4D97-AF65-F5344CB8AC3E}">
        <p14:creationId xmlns:p14="http://schemas.microsoft.com/office/powerpoint/2010/main" val="66501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Metrics for classification</a:t>
            </a:r>
          </a:p>
        </p:txBody>
      </p:sp>
      <p:sp>
        <p:nvSpPr>
          <p:cNvPr id="3" name="Content Placeholder 2"/>
          <p:cNvSpPr>
            <a:spLocks noGrp="1"/>
          </p:cNvSpPr>
          <p:nvPr>
            <p:ph idx="1"/>
          </p:nvPr>
        </p:nvSpPr>
        <p:spPr>
          <a:xfrm>
            <a:off x="355600" y="1305279"/>
            <a:ext cx="8489244" cy="1247422"/>
          </a:xfrm>
        </p:spPr>
        <p:txBody>
          <a:bodyPr>
            <a:normAutofit/>
          </a:bodyPr>
          <a:lstStyle/>
          <a:p>
            <a:pPr marL="0" indent="0">
              <a:buNone/>
            </a:pPr>
            <a:endParaRPr lang="en-US" sz="2800" dirty="0"/>
          </a:p>
          <a:p>
            <a:pPr marL="0" indent="0">
              <a:buNone/>
            </a:pPr>
            <a:r>
              <a:rPr lang="en-US" sz="2800" dirty="0"/>
              <a:t>Consider this</a:t>
            </a:r>
            <a:r>
              <a:rPr lang="en-US" sz="2800" b="1" dirty="0"/>
              <a:t> confusion matrix</a:t>
            </a:r>
            <a:r>
              <a:rPr lang="en-US" sz="2800" dirty="0"/>
              <a:t> for a binary classification</a:t>
            </a:r>
          </a:p>
        </p:txBody>
      </p:sp>
      <p:pic>
        <p:nvPicPr>
          <p:cNvPr id="4" name="Picture 3">
            <a:extLst>
              <a:ext uri="{FF2B5EF4-FFF2-40B4-BE49-F238E27FC236}">
                <a16:creationId xmlns:a16="http://schemas.microsoft.com/office/drawing/2014/main" id="{EF1DD3F3-98DF-934A-8C02-EF769BD3B86F}"/>
              </a:ext>
            </a:extLst>
          </p:cNvPr>
          <p:cNvPicPr>
            <a:picLocks noChangeAspect="1"/>
          </p:cNvPicPr>
          <p:nvPr/>
        </p:nvPicPr>
        <p:blipFill rotWithShape="1">
          <a:blip r:embed="rId2"/>
          <a:srcRect l="6049" t="31681" b="41425"/>
          <a:stretch/>
        </p:blipFill>
        <p:spPr>
          <a:xfrm>
            <a:off x="461244" y="2921000"/>
            <a:ext cx="8590844" cy="1752600"/>
          </a:xfrm>
          <a:prstGeom prst="rect">
            <a:avLst/>
          </a:prstGeom>
        </p:spPr>
      </p:pic>
      <p:sp>
        <p:nvSpPr>
          <p:cNvPr id="5" name="TextBox 4">
            <a:extLst>
              <a:ext uri="{FF2B5EF4-FFF2-40B4-BE49-F238E27FC236}">
                <a16:creationId xmlns:a16="http://schemas.microsoft.com/office/drawing/2014/main" id="{642995EE-CA33-8E41-9BAC-D5F83C023BE9}"/>
              </a:ext>
            </a:extLst>
          </p:cNvPr>
          <p:cNvSpPr txBox="1"/>
          <p:nvPr/>
        </p:nvSpPr>
        <p:spPr>
          <a:xfrm>
            <a:off x="2851666" y="2736334"/>
            <a:ext cx="1625600" cy="369332"/>
          </a:xfrm>
          <a:prstGeom prst="rect">
            <a:avLst/>
          </a:prstGeom>
          <a:noFill/>
        </p:spPr>
        <p:txBody>
          <a:bodyPr wrap="square" rtlCol="0">
            <a:spAutoFit/>
          </a:bodyPr>
          <a:lstStyle/>
          <a:p>
            <a:r>
              <a:rPr lang="en-US" dirty="0"/>
              <a:t>(ground truth)</a:t>
            </a:r>
          </a:p>
        </p:txBody>
      </p:sp>
      <p:sp>
        <p:nvSpPr>
          <p:cNvPr id="6" name="TextBox 5">
            <a:extLst>
              <a:ext uri="{FF2B5EF4-FFF2-40B4-BE49-F238E27FC236}">
                <a16:creationId xmlns:a16="http://schemas.microsoft.com/office/drawing/2014/main" id="{2841754D-06CF-A147-AC74-D1D9C7D92866}"/>
              </a:ext>
            </a:extLst>
          </p:cNvPr>
          <p:cNvSpPr txBox="1"/>
          <p:nvPr/>
        </p:nvSpPr>
        <p:spPr>
          <a:xfrm rot="16200000">
            <a:off x="-434010" y="3612633"/>
            <a:ext cx="1632465" cy="369332"/>
          </a:xfrm>
          <a:prstGeom prst="rect">
            <a:avLst/>
          </a:prstGeom>
          <a:noFill/>
        </p:spPr>
        <p:txBody>
          <a:bodyPr wrap="square" rtlCol="0">
            <a:spAutoFit/>
          </a:bodyPr>
          <a:lstStyle/>
          <a:p>
            <a:r>
              <a:rPr lang="en-US" dirty="0"/>
              <a:t>(predictions)</a:t>
            </a:r>
          </a:p>
        </p:txBody>
      </p:sp>
      <p:sp>
        <p:nvSpPr>
          <p:cNvPr id="7" name="Content Placeholder 2">
            <a:extLst>
              <a:ext uri="{FF2B5EF4-FFF2-40B4-BE49-F238E27FC236}">
                <a16:creationId xmlns:a16="http://schemas.microsoft.com/office/drawing/2014/main" id="{FC40D79D-AF4E-2F44-AFA1-34D2000250D1}"/>
              </a:ext>
            </a:extLst>
          </p:cNvPr>
          <p:cNvSpPr txBox="1">
            <a:spLocks/>
          </p:cNvSpPr>
          <p:nvPr/>
        </p:nvSpPr>
        <p:spPr>
          <a:xfrm>
            <a:off x="461244" y="4929010"/>
            <a:ext cx="8489244" cy="1247422"/>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dirty="0"/>
          </a:p>
          <a:p>
            <a:pPr marL="0" indent="0">
              <a:buNone/>
            </a:pPr>
            <a:r>
              <a:rPr lang="en-US" sz="2800" dirty="0"/>
              <a:t>We can define a number of metrics from these numbers, which capture different aspects of performance.</a:t>
            </a:r>
          </a:p>
        </p:txBody>
      </p:sp>
    </p:spTree>
    <p:extLst>
      <p:ext uri="{BB962C8B-B14F-4D97-AF65-F5344CB8AC3E}">
        <p14:creationId xmlns:p14="http://schemas.microsoft.com/office/powerpoint/2010/main" val="77474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F2890D-6F33-5348-A9D9-684D551BF410}"/>
              </a:ext>
            </a:extLst>
          </p:cNvPr>
          <p:cNvPicPr>
            <a:picLocks noChangeAspect="1"/>
          </p:cNvPicPr>
          <p:nvPr/>
        </p:nvPicPr>
        <p:blipFill rotWithShape="1">
          <a:blip r:embed="rId2"/>
          <a:srcRect l="6049" t="31681" b="41425"/>
          <a:stretch/>
        </p:blipFill>
        <p:spPr>
          <a:xfrm>
            <a:off x="365478" y="393700"/>
            <a:ext cx="8590844" cy="1752600"/>
          </a:xfrm>
          <a:prstGeom prst="rect">
            <a:avLst/>
          </a:prstGeom>
        </p:spPr>
      </p:pic>
      <p:sp>
        <p:nvSpPr>
          <p:cNvPr id="7" name="TextBox 6">
            <a:extLst>
              <a:ext uri="{FF2B5EF4-FFF2-40B4-BE49-F238E27FC236}">
                <a16:creationId xmlns:a16="http://schemas.microsoft.com/office/drawing/2014/main" id="{45A8CAF0-79CB-0F47-91C8-B55378650225}"/>
              </a:ext>
            </a:extLst>
          </p:cNvPr>
          <p:cNvSpPr txBox="1"/>
          <p:nvPr/>
        </p:nvSpPr>
        <p:spPr>
          <a:xfrm>
            <a:off x="2755900" y="209034"/>
            <a:ext cx="1625600" cy="369332"/>
          </a:xfrm>
          <a:prstGeom prst="rect">
            <a:avLst/>
          </a:prstGeom>
          <a:noFill/>
        </p:spPr>
        <p:txBody>
          <a:bodyPr wrap="square" rtlCol="0">
            <a:spAutoFit/>
          </a:bodyPr>
          <a:lstStyle/>
          <a:p>
            <a:r>
              <a:rPr lang="en-US" dirty="0"/>
              <a:t>(ground truth)</a:t>
            </a:r>
          </a:p>
        </p:txBody>
      </p:sp>
      <p:sp>
        <p:nvSpPr>
          <p:cNvPr id="8" name="TextBox 7">
            <a:extLst>
              <a:ext uri="{FF2B5EF4-FFF2-40B4-BE49-F238E27FC236}">
                <a16:creationId xmlns:a16="http://schemas.microsoft.com/office/drawing/2014/main" id="{C4D3CBBE-25D9-3041-8626-746E6D12C935}"/>
              </a:ext>
            </a:extLst>
          </p:cNvPr>
          <p:cNvSpPr txBox="1"/>
          <p:nvPr/>
        </p:nvSpPr>
        <p:spPr>
          <a:xfrm rot="16200000">
            <a:off x="-529776" y="1085333"/>
            <a:ext cx="1632465" cy="369332"/>
          </a:xfrm>
          <a:prstGeom prst="rect">
            <a:avLst/>
          </a:prstGeom>
          <a:noFill/>
        </p:spPr>
        <p:txBody>
          <a:bodyPr wrap="square" rtlCol="0">
            <a:spAutoFit/>
          </a:bodyPr>
          <a:lstStyle/>
          <a:p>
            <a:r>
              <a:rPr lang="en-US" dirty="0"/>
              <a:t>(predictions)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0CEC95C-530F-114F-A178-21636E4F5E8F}"/>
                  </a:ext>
                </a:extLst>
              </p:cNvPr>
              <p:cNvSpPr txBox="1">
                <a:spLocks/>
              </p:cNvSpPr>
              <p:nvPr/>
            </p:nvSpPr>
            <p:spPr>
              <a:xfrm>
                <a:off x="471122" y="2330966"/>
                <a:ext cx="8672877" cy="43180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b="1" dirty="0"/>
              </a:p>
              <a:p>
                <a:pPr marL="0" indent="0">
                  <a:buNone/>
                </a:pPr>
                <a:r>
                  <a:rPr lang="en-US" sz="2800" b="1" dirty="0"/>
                  <a:t>sensitivity (recall) = </a:t>
                </a:r>
                <a:r>
                  <a:rPr lang="en-US" sz="2800" dirty="0"/>
                  <a:t>proportion of </a:t>
                </a:r>
                <a:r>
                  <a:rPr lang="en-US" sz="2800" b="1" i="1" dirty="0"/>
                  <a:t>N</a:t>
                </a:r>
                <a:r>
                  <a:rPr lang="en-US" sz="2800" i="1" baseline="-25000" dirty="0"/>
                  <a:t>+</a:t>
                </a:r>
                <a:r>
                  <a:rPr lang="en-US" sz="2800" dirty="0"/>
                  <a:t> that are detected. </a:t>
                </a:r>
              </a:p>
              <a:p>
                <a:pPr marL="0" indent="0">
                  <a:buNone/>
                </a:pPr>
                <a:r>
                  <a:rPr lang="en-US" sz="2800" b="1" dirty="0"/>
                  <a:t>specificity = </a:t>
                </a:r>
                <a:r>
                  <a:rPr lang="en-US" sz="2800" dirty="0"/>
                  <a:t>proportion of </a:t>
                </a:r>
                <a:r>
                  <a:rPr lang="en-US" sz="2800" b="1" i="1" dirty="0"/>
                  <a:t>N</a:t>
                </a:r>
                <a:r>
                  <a:rPr lang="en-US" sz="2800" b="1" i="1" baseline="-25000" dirty="0"/>
                  <a:t>-</a:t>
                </a:r>
                <a:r>
                  <a:rPr lang="en-US" sz="2800" dirty="0"/>
                  <a:t> that are detected.</a:t>
                </a:r>
                <a:endParaRPr lang="en-US" sz="2800" b="1" dirty="0"/>
              </a:p>
              <a:p>
                <a:pPr marL="0" indent="0">
                  <a:buNone/>
                </a:pPr>
                <a:r>
                  <a:rPr lang="en-US" sz="2800" b="1" dirty="0"/>
                  <a:t>precision = </a:t>
                </a:r>
                <a:r>
                  <a:rPr lang="en-US" sz="2800" dirty="0"/>
                  <a:t>proportion of </a:t>
                </a:r>
                <a14:m>
                  <m:oMath xmlns:m="http://schemas.openxmlformats.org/officeDocument/2006/math">
                    <m:sSub>
                      <m:sSubPr>
                        <m:ctrlPr>
                          <a:rPr lang="en-US" sz="2800" b="1" i="1">
                            <a:latin typeface="Cambria Math" panose="02040503050406030204" pitchFamily="18" charset="0"/>
                          </a:rPr>
                        </m:ctrlPr>
                      </m:sSubPr>
                      <m:e>
                        <m:acc>
                          <m:accPr>
                            <m:chr m:val="̂"/>
                            <m:ctrlPr>
                              <a:rPr lang="en-US" sz="2800" b="1" i="1">
                                <a:latin typeface="Cambria Math" panose="02040503050406030204" pitchFamily="18" charset="0"/>
                              </a:rPr>
                            </m:ctrlPr>
                          </m:accPr>
                          <m:e>
                            <m:r>
                              <a:rPr lang="en-GB" sz="2800" b="1" i="1">
                                <a:latin typeface="Cambria Math" panose="02040503050406030204" pitchFamily="18" charset="0"/>
                              </a:rPr>
                              <m:t>𝑵</m:t>
                            </m:r>
                          </m:e>
                        </m:acc>
                      </m:e>
                      <m:sub>
                        <m:r>
                          <a:rPr lang="en-GB" sz="2800" b="1" i="1">
                            <a:latin typeface="Cambria Math" panose="02040503050406030204" pitchFamily="18" charset="0"/>
                          </a:rPr>
                          <m:t>+</m:t>
                        </m:r>
                      </m:sub>
                    </m:sSub>
                    <m:r>
                      <a:rPr lang="en-GB" sz="2800" b="1" i="1">
                        <a:latin typeface="Cambria Math" panose="02040503050406030204" pitchFamily="18" charset="0"/>
                      </a:rPr>
                      <m:t> </m:t>
                    </m:r>
                  </m:oMath>
                </a14:m>
                <a:r>
                  <a:rPr lang="en-US" sz="2800" dirty="0"/>
                  <a:t>that are correct. </a:t>
                </a:r>
                <a:endParaRPr lang="en-US" sz="2800" b="1" dirty="0"/>
              </a:p>
              <a:p>
                <a:pPr marL="0" indent="0">
                  <a:buNone/>
                </a:pPr>
                <a:r>
                  <a:rPr lang="en-US" sz="2800" b="1" dirty="0"/>
                  <a:t>accuracy = </a:t>
                </a:r>
                <a:r>
                  <a:rPr lang="en-US" sz="2800" dirty="0"/>
                  <a:t>proportion of </a:t>
                </a:r>
                <a:r>
                  <a:rPr lang="en-US" sz="2800" b="1" i="1" dirty="0"/>
                  <a:t>N</a:t>
                </a:r>
                <a:r>
                  <a:rPr lang="en-US" sz="2800" i="1" dirty="0"/>
                  <a:t> </a:t>
                </a:r>
                <a:r>
                  <a:rPr lang="en-US" sz="2800" dirty="0"/>
                  <a:t>that are correct.</a:t>
                </a: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mc:Choice>
        <mc:Fallback xmlns="">
          <p:sp>
            <p:nvSpPr>
              <p:cNvPr id="11" name="Content Placeholder 2">
                <a:extLst>
                  <a:ext uri="{FF2B5EF4-FFF2-40B4-BE49-F238E27FC236}">
                    <a16:creationId xmlns:a16="http://schemas.microsoft.com/office/drawing/2014/main" id="{70CEC95C-530F-114F-A178-21636E4F5E8F}"/>
                  </a:ext>
                </a:extLst>
              </p:cNvPr>
              <p:cNvSpPr txBox="1">
                <a:spLocks noRot="1" noChangeAspect="1" noMove="1" noResize="1" noEditPoints="1" noAdjustHandles="1" noChangeArrowheads="1" noChangeShapeType="1" noTextEdit="1"/>
              </p:cNvSpPr>
              <p:nvPr/>
            </p:nvSpPr>
            <p:spPr>
              <a:xfrm>
                <a:off x="471122" y="2330966"/>
                <a:ext cx="8672877" cy="4318000"/>
              </a:xfrm>
              <a:prstGeom prst="rect">
                <a:avLst/>
              </a:prstGeom>
              <a:blipFill>
                <a:blip r:embed="rId3"/>
                <a:stretch>
                  <a:fillRect l="-1462"/>
                </a:stretch>
              </a:blipFill>
            </p:spPr>
            <p:txBody>
              <a:bodyPr/>
              <a:lstStyle/>
              <a:p>
                <a:r>
                  <a:rPr lang="en-US">
                    <a:noFill/>
                  </a:rPr>
                  <a:t> </a:t>
                </a:r>
              </a:p>
            </p:txBody>
          </p:sp>
        </mc:Fallback>
      </mc:AlternateContent>
    </p:spTree>
    <p:extLst>
      <p:ext uri="{BB962C8B-B14F-4D97-AF65-F5344CB8AC3E}">
        <p14:creationId xmlns:p14="http://schemas.microsoft.com/office/powerpoint/2010/main" val="384236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F2890D-6F33-5348-A9D9-684D551BF410}"/>
              </a:ext>
            </a:extLst>
          </p:cNvPr>
          <p:cNvPicPr>
            <a:picLocks noChangeAspect="1"/>
          </p:cNvPicPr>
          <p:nvPr/>
        </p:nvPicPr>
        <p:blipFill rotWithShape="1">
          <a:blip r:embed="rId2"/>
          <a:srcRect l="6049" t="31681" b="41425"/>
          <a:stretch/>
        </p:blipFill>
        <p:spPr>
          <a:xfrm>
            <a:off x="365478" y="393700"/>
            <a:ext cx="8590844" cy="1752600"/>
          </a:xfrm>
          <a:prstGeom prst="rect">
            <a:avLst/>
          </a:prstGeom>
        </p:spPr>
      </p:pic>
      <p:sp>
        <p:nvSpPr>
          <p:cNvPr id="7" name="TextBox 6">
            <a:extLst>
              <a:ext uri="{FF2B5EF4-FFF2-40B4-BE49-F238E27FC236}">
                <a16:creationId xmlns:a16="http://schemas.microsoft.com/office/drawing/2014/main" id="{45A8CAF0-79CB-0F47-91C8-B55378650225}"/>
              </a:ext>
            </a:extLst>
          </p:cNvPr>
          <p:cNvSpPr txBox="1"/>
          <p:nvPr/>
        </p:nvSpPr>
        <p:spPr>
          <a:xfrm>
            <a:off x="2755900" y="209034"/>
            <a:ext cx="1625600" cy="369332"/>
          </a:xfrm>
          <a:prstGeom prst="rect">
            <a:avLst/>
          </a:prstGeom>
          <a:noFill/>
        </p:spPr>
        <p:txBody>
          <a:bodyPr wrap="square" rtlCol="0">
            <a:spAutoFit/>
          </a:bodyPr>
          <a:lstStyle/>
          <a:p>
            <a:r>
              <a:rPr lang="en-US" dirty="0"/>
              <a:t>(ground truth)</a:t>
            </a:r>
          </a:p>
        </p:txBody>
      </p:sp>
      <p:sp>
        <p:nvSpPr>
          <p:cNvPr id="8" name="TextBox 7">
            <a:extLst>
              <a:ext uri="{FF2B5EF4-FFF2-40B4-BE49-F238E27FC236}">
                <a16:creationId xmlns:a16="http://schemas.microsoft.com/office/drawing/2014/main" id="{C4D3CBBE-25D9-3041-8626-746E6D12C935}"/>
              </a:ext>
            </a:extLst>
          </p:cNvPr>
          <p:cNvSpPr txBox="1"/>
          <p:nvPr/>
        </p:nvSpPr>
        <p:spPr>
          <a:xfrm rot="16200000">
            <a:off x="-529776" y="1085333"/>
            <a:ext cx="1632465" cy="369332"/>
          </a:xfrm>
          <a:prstGeom prst="rect">
            <a:avLst/>
          </a:prstGeom>
          <a:noFill/>
        </p:spPr>
        <p:txBody>
          <a:bodyPr wrap="square" rtlCol="0">
            <a:spAutoFit/>
          </a:bodyPr>
          <a:lstStyle/>
          <a:p>
            <a:r>
              <a:rPr lang="en-US" dirty="0"/>
              <a:t>(predictions)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0CEC95C-530F-114F-A178-21636E4F5E8F}"/>
                  </a:ext>
                </a:extLst>
              </p:cNvPr>
              <p:cNvSpPr txBox="1">
                <a:spLocks/>
              </p:cNvSpPr>
              <p:nvPr/>
            </p:nvSpPr>
            <p:spPr>
              <a:xfrm>
                <a:off x="365478" y="2330966"/>
                <a:ext cx="8260644" cy="43180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b="1" dirty="0"/>
              </a:p>
              <a:p>
                <a:pPr marL="0" indent="0">
                  <a:buNone/>
                </a:pPr>
                <a:r>
                  <a:rPr lang="en-US" sz="2800" b="1" dirty="0"/>
                  <a:t>sensitivity (recall) = </a:t>
                </a:r>
                <a:r>
                  <a:rPr lang="en-US" sz="2800" b="1" i="1" dirty="0"/>
                  <a:t>TP / N</a:t>
                </a:r>
                <a:r>
                  <a:rPr lang="en-US" sz="2800" b="1" i="1" baseline="-25000" dirty="0"/>
                  <a:t>+</a:t>
                </a:r>
                <a:endParaRPr lang="en-US" sz="2800" b="1" dirty="0"/>
              </a:p>
              <a:p>
                <a:pPr marL="0" indent="0">
                  <a:buNone/>
                </a:pPr>
                <a:r>
                  <a:rPr lang="en-US" sz="2800" b="1" dirty="0"/>
                  <a:t>specificity = </a:t>
                </a:r>
                <a:r>
                  <a:rPr lang="en-US" sz="2800" b="1" i="1" dirty="0"/>
                  <a:t>TN / N</a:t>
                </a:r>
                <a:r>
                  <a:rPr lang="en-US" sz="2800" b="1" i="1" baseline="-25000" dirty="0"/>
                  <a:t>-</a:t>
                </a:r>
                <a:endParaRPr lang="en-US" sz="2800" b="1" dirty="0"/>
              </a:p>
              <a:p>
                <a:pPr marL="0" indent="0">
                  <a:buNone/>
                </a:pPr>
                <a:r>
                  <a:rPr lang="en-US" sz="2800" b="1" dirty="0"/>
                  <a:t>precision = </a:t>
                </a:r>
                <a:r>
                  <a:rPr lang="en-US" sz="2800" b="1" i="1" dirty="0"/>
                  <a:t>TP /</a:t>
                </a:r>
                <a14:m>
                  <m:oMath xmlns:m="http://schemas.openxmlformats.org/officeDocument/2006/math">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GB" sz="2800" b="1" i="1" smtClean="0">
                                <a:latin typeface="Cambria Math" panose="02040503050406030204" pitchFamily="18" charset="0"/>
                              </a:rPr>
                              <m:t>𝑵</m:t>
                            </m:r>
                          </m:e>
                        </m:acc>
                      </m:e>
                      <m:sub>
                        <m:r>
                          <a:rPr lang="en-GB" sz="2800" b="1" i="1" smtClean="0">
                            <a:latin typeface="Cambria Math" panose="02040503050406030204" pitchFamily="18" charset="0"/>
                          </a:rPr>
                          <m:t>+</m:t>
                        </m:r>
                      </m:sub>
                    </m:sSub>
                  </m:oMath>
                </a14:m>
                <a:endParaRPr lang="en-US" sz="2800" b="1" dirty="0"/>
              </a:p>
              <a:p>
                <a:pPr marL="0" indent="0">
                  <a:buNone/>
                </a:pPr>
                <a:r>
                  <a:rPr lang="en-US" sz="2800" b="1" dirty="0"/>
                  <a:t>accuracy = (</a:t>
                </a:r>
                <a:r>
                  <a:rPr lang="en-US" sz="2800" b="1" i="1" dirty="0"/>
                  <a:t>TP</a:t>
                </a:r>
                <a:r>
                  <a:rPr lang="en-US" sz="2800" b="1" dirty="0"/>
                  <a:t> + </a:t>
                </a:r>
                <a:r>
                  <a:rPr lang="en-US" sz="2800" b="1" i="1" dirty="0"/>
                  <a:t>TN</a:t>
                </a:r>
                <a:r>
                  <a:rPr lang="en-US" sz="2800" b="1" dirty="0"/>
                  <a:t> ) / </a:t>
                </a:r>
                <a:r>
                  <a:rPr lang="en-US" sz="2800" b="1" i="1" dirty="0"/>
                  <a:t>N</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mc:Choice>
        <mc:Fallback xmlns="">
          <p:sp>
            <p:nvSpPr>
              <p:cNvPr id="11" name="Content Placeholder 2">
                <a:extLst>
                  <a:ext uri="{FF2B5EF4-FFF2-40B4-BE49-F238E27FC236}">
                    <a16:creationId xmlns:a16="http://schemas.microsoft.com/office/drawing/2014/main" id="{70CEC95C-530F-114F-A178-21636E4F5E8F}"/>
                  </a:ext>
                </a:extLst>
              </p:cNvPr>
              <p:cNvSpPr txBox="1">
                <a:spLocks noRot="1" noChangeAspect="1" noMove="1" noResize="1" noEditPoints="1" noAdjustHandles="1" noChangeArrowheads="1" noChangeShapeType="1" noTextEdit="1"/>
              </p:cNvSpPr>
              <p:nvPr/>
            </p:nvSpPr>
            <p:spPr>
              <a:xfrm>
                <a:off x="365478" y="2330966"/>
                <a:ext cx="8260644" cy="4318000"/>
              </a:xfrm>
              <a:prstGeom prst="rect">
                <a:avLst/>
              </a:prstGeom>
              <a:blipFill>
                <a:blip r:embed="rId3"/>
                <a:stretch>
                  <a:fillRect l="-1534"/>
                </a:stretch>
              </a:blipFill>
            </p:spPr>
            <p:txBody>
              <a:bodyPr/>
              <a:lstStyle/>
              <a:p>
                <a:r>
                  <a:rPr lang="en-US">
                    <a:noFill/>
                  </a:rPr>
                  <a:t> </a:t>
                </a:r>
              </a:p>
            </p:txBody>
          </p:sp>
        </mc:Fallback>
      </mc:AlternateContent>
    </p:spTree>
    <p:extLst>
      <p:ext uri="{BB962C8B-B14F-4D97-AF65-F5344CB8AC3E}">
        <p14:creationId xmlns:p14="http://schemas.microsoft.com/office/powerpoint/2010/main" val="167782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Receiver operating characteristic</a:t>
            </a:r>
          </a:p>
        </p:txBody>
      </p:sp>
      <p:sp>
        <p:nvSpPr>
          <p:cNvPr id="3" name="Content Placeholder 2"/>
          <p:cNvSpPr>
            <a:spLocks noGrp="1"/>
          </p:cNvSpPr>
          <p:nvPr>
            <p:ph idx="1"/>
          </p:nvPr>
        </p:nvSpPr>
        <p:spPr>
          <a:xfrm>
            <a:off x="276578" y="1658057"/>
            <a:ext cx="8590844" cy="4374443"/>
          </a:xfrm>
        </p:spPr>
        <p:txBody>
          <a:bodyPr>
            <a:normAutofit fontScale="92500" lnSpcReduction="10000"/>
          </a:bodyPr>
          <a:lstStyle/>
          <a:p>
            <a:pPr marL="0" indent="0">
              <a:buNone/>
            </a:pPr>
            <a:r>
              <a:rPr lang="en-US" sz="2800" dirty="0"/>
              <a:t>There is always a </a:t>
            </a:r>
            <a:r>
              <a:rPr lang="en-US" sz="2800" b="1" dirty="0"/>
              <a:t>trade-off</a:t>
            </a:r>
            <a:r>
              <a:rPr lang="en-US" sz="2800" dirty="0"/>
              <a:t> between sensitivity and specificity. If a method reports some kind of </a:t>
            </a:r>
            <a:r>
              <a:rPr lang="en-US" sz="2800" b="1" dirty="0"/>
              <a:t>probability score</a:t>
            </a:r>
            <a:r>
              <a:rPr lang="en-US" sz="2800" dirty="0"/>
              <a:t> for its predictions then we could adjust a threshold to </a:t>
            </a:r>
            <a:r>
              <a:rPr lang="en-US" sz="2800" i="1" dirty="0"/>
              <a:t>tune</a:t>
            </a:r>
            <a:r>
              <a:rPr lang="en-US" sz="2800" dirty="0"/>
              <a:t> between maximum sensitivity and maximum specificity.</a:t>
            </a:r>
          </a:p>
          <a:p>
            <a:pPr marL="0" indent="0">
              <a:buNone/>
            </a:pPr>
            <a:endParaRPr lang="en-US" sz="2800" dirty="0"/>
          </a:p>
          <a:p>
            <a:pPr marL="0" indent="0">
              <a:buNone/>
            </a:pPr>
            <a:r>
              <a:rPr lang="en-US" sz="2800" dirty="0"/>
              <a:t>The </a:t>
            </a:r>
            <a:r>
              <a:rPr lang="en-US" sz="2800" b="1" dirty="0"/>
              <a:t>receiver operating characteristic</a:t>
            </a:r>
            <a:r>
              <a:rPr lang="en-US" sz="2800" dirty="0"/>
              <a:t> is a graphical way to examine performance in terms of this trade-off.</a:t>
            </a:r>
          </a:p>
          <a:p>
            <a:pPr marL="0" indent="0">
              <a:buNone/>
            </a:pPr>
            <a:endParaRPr lang="en-US" sz="2800" dirty="0"/>
          </a:p>
          <a:p>
            <a:pPr marL="0" indent="0">
              <a:buNone/>
            </a:pPr>
            <a:r>
              <a:rPr lang="en-US" sz="2800" dirty="0"/>
              <a:t>The </a:t>
            </a:r>
            <a:r>
              <a:rPr lang="en-US" sz="2800" b="1" dirty="0"/>
              <a:t>area under the ROC curve (AUC) </a:t>
            </a:r>
            <a:r>
              <a:rPr lang="en-US" sz="2800" dirty="0"/>
              <a:t>is often given as an overall performance metric that is easy to compare between different methods (1 = perfect classifier)</a:t>
            </a:r>
          </a:p>
        </p:txBody>
      </p:sp>
    </p:spTree>
    <p:extLst>
      <p:ext uri="{BB962C8B-B14F-4D97-AF65-F5344CB8AC3E}">
        <p14:creationId xmlns:p14="http://schemas.microsoft.com/office/powerpoint/2010/main" val="13055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8" y="64779"/>
            <a:ext cx="8590844" cy="1247422"/>
          </a:xfrm>
        </p:spPr>
        <p:txBody>
          <a:bodyPr>
            <a:normAutofit/>
          </a:bodyPr>
          <a:lstStyle/>
          <a:p>
            <a:pPr algn="l"/>
            <a:r>
              <a:rPr lang="en-US" sz="4000" dirty="0"/>
              <a:t>Receiver operating characteristic</a:t>
            </a:r>
          </a:p>
        </p:txBody>
      </p:sp>
      <p:pic>
        <p:nvPicPr>
          <p:cNvPr id="7170" name="Picture 2">
            <a:extLst>
              <a:ext uri="{FF2B5EF4-FFF2-40B4-BE49-F238E27FC236}">
                <a16:creationId xmlns:a16="http://schemas.microsoft.com/office/drawing/2014/main" id="{786EDFA2-0199-8744-B6E6-F93494B7D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89" b="3451"/>
          <a:stretch/>
        </p:blipFill>
        <p:spPr bwMode="auto">
          <a:xfrm>
            <a:off x="1104900" y="989899"/>
            <a:ext cx="6883400" cy="52935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2E307B-1B1B-784B-BCC6-6B7D19F81A58}"/>
              </a:ext>
            </a:extLst>
          </p:cNvPr>
          <p:cNvSpPr txBox="1"/>
          <p:nvPr/>
        </p:nvSpPr>
        <p:spPr>
          <a:xfrm rot="16200000">
            <a:off x="25400" y="3597779"/>
            <a:ext cx="1600200" cy="400110"/>
          </a:xfrm>
          <a:prstGeom prst="rect">
            <a:avLst/>
          </a:prstGeom>
          <a:noFill/>
        </p:spPr>
        <p:txBody>
          <a:bodyPr wrap="square" rtlCol="0">
            <a:spAutoFit/>
          </a:bodyPr>
          <a:lstStyle/>
          <a:p>
            <a:r>
              <a:rPr lang="en-US" sz="2000" dirty="0"/>
              <a:t>sensitivity</a:t>
            </a:r>
          </a:p>
        </p:txBody>
      </p:sp>
      <p:sp>
        <p:nvSpPr>
          <p:cNvPr id="9" name="TextBox 8">
            <a:extLst>
              <a:ext uri="{FF2B5EF4-FFF2-40B4-BE49-F238E27FC236}">
                <a16:creationId xmlns:a16="http://schemas.microsoft.com/office/drawing/2014/main" id="{D8538E8A-F5C2-8443-8828-A2CF3A90B546}"/>
              </a:ext>
            </a:extLst>
          </p:cNvPr>
          <p:cNvSpPr txBox="1"/>
          <p:nvPr/>
        </p:nvSpPr>
        <p:spPr>
          <a:xfrm>
            <a:off x="3390900" y="6283468"/>
            <a:ext cx="1600200" cy="400110"/>
          </a:xfrm>
          <a:prstGeom prst="rect">
            <a:avLst/>
          </a:prstGeom>
          <a:noFill/>
        </p:spPr>
        <p:txBody>
          <a:bodyPr wrap="square" rtlCol="0">
            <a:spAutoFit/>
          </a:bodyPr>
          <a:lstStyle/>
          <a:p>
            <a:r>
              <a:rPr lang="en-US" sz="2000" dirty="0"/>
              <a:t>1 - specificity</a:t>
            </a:r>
          </a:p>
        </p:txBody>
      </p:sp>
    </p:spTree>
    <p:extLst>
      <p:ext uri="{BB962C8B-B14F-4D97-AF65-F5344CB8AC3E}">
        <p14:creationId xmlns:p14="http://schemas.microsoft.com/office/powerpoint/2010/main" val="330791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228600" y="196811"/>
            <a:ext cx="8391293" cy="918311"/>
          </a:xfrm>
        </p:spPr>
        <p:txBody>
          <a:bodyPr anchor="t">
            <a:normAutofit/>
          </a:bodyPr>
          <a:lstStyle/>
          <a:p>
            <a:pPr algn="l"/>
            <a:r>
              <a:rPr lang="en-US" sz="5400" dirty="0"/>
              <a:t>Intended learning outcomes</a:t>
            </a:r>
          </a:p>
        </p:txBody>
      </p:sp>
      <p:sp>
        <p:nvSpPr>
          <p:cNvPr id="3" name="Subtitle 2">
            <a:extLst>
              <a:ext uri="{FF2B5EF4-FFF2-40B4-BE49-F238E27FC236}">
                <a16:creationId xmlns:a16="http://schemas.microsoft.com/office/drawing/2014/main" id="{2A85A3FF-8255-A144-A63D-1FEF6D5769AA}"/>
              </a:ext>
            </a:extLst>
          </p:cNvPr>
          <p:cNvSpPr>
            <a:spLocks noGrp="1"/>
          </p:cNvSpPr>
          <p:nvPr>
            <p:ph type="subTitle" idx="1"/>
          </p:nvPr>
        </p:nvSpPr>
        <p:spPr>
          <a:xfrm>
            <a:off x="490653" y="1215675"/>
            <a:ext cx="7867186" cy="5017856"/>
          </a:xfrm>
        </p:spPr>
        <p:txBody>
          <a:bodyPr>
            <a:normAutofit/>
          </a:bodyPr>
          <a:lstStyle/>
          <a:p>
            <a:pPr algn="l"/>
            <a:r>
              <a:rPr lang="en-GB" sz="3200" dirty="0"/>
              <a:t>After attending this workshop, you will be better able to:</a:t>
            </a:r>
          </a:p>
          <a:p>
            <a:pPr algn="l"/>
            <a:endParaRPr lang="en-GB" sz="3200" dirty="0"/>
          </a:p>
          <a:p>
            <a:pPr marL="800100" lvl="1" indent="-342900" algn="l">
              <a:buFont typeface="Arial" panose="020B0604020202020204" pitchFamily="34" charset="0"/>
              <a:buChar char="•"/>
            </a:pPr>
            <a:r>
              <a:rPr lang="en-GB" sz="2800" dirty="0"/>
              <a:t>Explain the difference between supervised and unsupervised learning.</a:t>
            </a:r>
          </a:p>
          <a:p>
            <a:pPr marL="800100" lvl="1" indent="-342900" algn="l">
              <a:buFont typeface="Arial" panose="020B0604020202020204" pitchFamily="34" charset="0"/>
              <a:buChar char="•"/>
            </a:pPr>
            <a:r>
              <a:rPr lang="en-GB" sz="2800" dirty="0"/>
              <a:t>Select a suitable machine learning method for a given application.</a:t>
            </a:r>
          </a:p>
          <a:p>
            <a:pPr marL="800100" lvl="1" indent="-342900" algn="l">
              <a:buFont typeface="Arial" panose="020B0604020202020204" pitchFamily="34" charset="0"/>
              <a:buChar char="•"/>
            </a:pPr>
            <a:r>
              <a:rPr lang="en-GB" sz="2800" dirty="0"/>
              <a:t>Prepare your own training and testing data sets.</a:t>
            </a:r>
          </a:p>
          <a:p>
            <a:pPr marL="800100" lvl="1" indent="-342900" algn="l">
              <a:buFont typeface="Arial" panose="020B0604020202020204" pitchFamily="34" charset="0"/>
              <a:buChar char="•"/>
            </a:pPr>
            <a:r>
              <a:rPr lang="en-GB" sz="2800" dirty="0"/>
              <a:t>Evaluate the performance of a machine learning experiment.</a:t>
            </a:r>
          </a:p>
          <a:p>
            <a:pPr algn="l"/>
            <a:endParaRPr lang="en-US" dirty="0"/>
          </a:p>
        </p:txBody>
      </p:sp>
    </p:spTree>
    <p:extLst>
      <p:ext uri="{BB962C8B-B14F-4D97-AF65-F5344CB8AC3E}">
        <p14:creationId xmlns:p14="http://schemas.microsoft.com/office/powerpoint/2010/main" val="206740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rPr>
              <a:t>Classification metrics exercise</a:t>
            </a:r>
          </a:p>
        </p:txBody>
      </p:sp>
      <p:sp>
        <p:nvSpPr>
          <p:cNvPr id="3" name="Content Placeholder 2"/>
          <p:cNvSpPr>
            <a:spLocks noGrp="1"/>
          </p:cNvSpPr>
          <p:nvPr>
            <p:ph idx="1"/>
          </p:nvPr>
        </p:nvSpPr>
        <p:spPr>
          <a:xfrm>
            <a:off x="628650" y="1600200"/>
            <a:ext cx="8324850" cy="28194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Compare the performance of a </a:t>
            </a:r>
            <a:r>
              <a:rPr lang="en-US" sz="2800" i="1" dirty="0"/>
              <a:t>tree</a:t>
            </a:r>
            <a:r>
              <a:rPr lang="en-US" sz="2800" dirty="0"/>
              <a:t> and a </a:t>
            </a:r>
            <a:r>
              <a:rPr lang="en-US" sz="2800" i="1" dirty="0"/>
              <a:t>logistic regression </a:t>
            </a:r>
            <a:r>
              <a:rPr lang="en-US" sz="2800" dirty="0"/>
              <a:t>for the task of predicting </a:t>
            </a:r>
            <a:r>
              <a:rPr lang="en-US" sz="2800" b="1" dirty="0"/>
              <a:t>recurrence</a:t>
            </a:r>
            <a:r>
              <a:rPr lang="en-US" sz="2800" dirty="0"/>
              <a:t>.</a:t>
            </a:r>
          </a:p>
          <a:p>
            <a:pPr marL="0" indent="0">
              <a:buNone/>
            </a:pPr>
            <a:r>
              <a:rPr lang="en-US" sz="2800" dirty="0"/>
              <a:t>	</a:t>
            </a:r>
            <a:r>
              <a:rPr lang="en-US" sz="2800" dirty="0" err="1"/>
              <a:t>Visualise</a:t>
            </a:r>
            <a:r>
              <a:rPr lang="en-US" sz="2800" dirty="0"/>
              <a:t> the performance of the two methods (over 5-fold validation) on a ROC curve.</a:t>
            </a:r>
          </a:p>
        </p:txBody>
      </p:sp>
    </p:spTree>
    <p:extLst>
      <p:ext uri="{BB962C8B-B14F-4D97-AF65-F5344CB8AC3E}">
        <p14:creationId xmlns:p14="http://schemas.microsoft.com/office/powerpoint/2010/main" val="603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685800" y="2872309"/>
            <a:ext cx="7772400" cy="918310"/>
          </a:xfrm>
        </p:spPr>
        <p:txBody>
          <a:bodyPr anchor="t">
            <a:normAutofit/>
          </a:bodyPr>
          <a:lstStyle/>
          <a:p>
            <a:pPr algn="l"/>
            <a:r>
              <a:rPr lang="en-US" sz="5400" dirty="0"/>
              <a:t>Improving performance</a:t>
            </a:r>
          </a:p>
        </p:txBody>
      </p:sp>
    </p:spTree>
    <p:extLst>
      <p:ext uri="{BB962C8B-B14F-4D97-AF65-F5344CB8AC3E}">
        <p14:creationId xmlns:p14="http://schemas.microsoft.com/office/powerpoint/2010/main" val="341238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Bias versus variance</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34400" cy="4940300"/>
          </a:xfrm>
        </p:spPr>
        <p:txBody>
          <a:bodyPr>
            <a:normAutofit/>
          </a:bodyPr>
          <a:lstStyle/>
          <a:p>
            <a:pPr marL="0" indent="0">
              <a:buNone/>
            </a:pPr>
            <a:r>
              <a:rPr lang="en-US" sz="2800" dirty="0"/>
              <a:t>These terms have a special meaning when talking about about ML performance.</a:t>
            </a:r>
          </a:p>
          <a:p>
            <a:pPr marL="0" indent="0">
              <a:buNone/>
            </a:pPr>
            <a:r>
              <a:rPr lang="en-US" sz="2800" dirty="0"/>
              <a:t>Consider a set of regression predictions made from your </a:t>
            </a:r>
            <a:r>
              <a:rPr lang="en-US" sz="2800" i="1" dirty="0"/>
              <a:t>testing dataset. </a:t>
            </a:r>
            <a:r>
              <a:rPr lang="en-US" sz="2800" dirty="0"/>
              <a:t>There are two different ways in which these can be wrong:</a:t>
            </a:r>
          </a:p>
          <a:p>
            <a:pPr marL="0" indent="0">
              <a:buNone/>
            </a:pPr>
            <a:r>
              <a:rPr lang="en-US" sz="2800" b="1" dirty="0"/>
              <a:t>high bias =&gt; </a:t>
            </a:r>
            <a:r>
              <a:rPr lang="en-US" sz="2800" dirty="0"/>
              <a:t>the model is too simple to describe the training data well (under-fitting), so there is a systematic error in the predictions.</a:t>
            </a:r>
          </a:p>
          <a:p>
            <a:pPr marL="0" indent="0">
              <a:buNone/>
            </a:pPr>
            <a:r>
              <a:rPr lang="en-US" sz="2800" b="1" dirty="0"/>
              <a:t>high variance =&gt; </a:t>
            </a:r>
            <a:r>
              <a:rPr lang="en-US" sz="2800" dirty="0"/>
              <a:t>the model tries to replicate the training data in too much detail (over-fitting), leading to a lot of noise in the predictions.</a:t>
            </a:r>
            <a:endParaRPr lang="en-US" sz="2800" b="1"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92540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87679"/>
            <a:ext cx="8641644" cy="904521"/>
          </a:xfrm>
        </p:spPr>
        <p:txBody>
          <a:bodyPr>
            <a:normAutofit/>
          </a:bodyPr>
          <a:lstStyle/>
          <a:p>
            <a:pPr algn="l"/>
            <a:r>
              <a:rPr lang="en-US" sz="4000" dirty="0"/>
              <a:t>Bias versus variance</a:t>
            </a:r>
          </a:p>
        </p:txBody>
      </p:sp>
      <p:pic>
        <p:nvPicPr>
          <p:cNvPr id="9218" name="Picture 2" descr="Image for post">
            <a:extLst>
              <a:ext uri="{FF2B5EF4-FFF2-40B4-BE49-F238E27FC236}">
                <a16:creationId xmlns:a16="http://schemas.microsoft.com/office/drawing/2014/main" id="{F7DAFE43-DAFB-8F4E-9002-1D2FDC7C2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01889"/>
            <a:ext cx="5943600"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9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87679"/>
            <a:ext cx="8641644" cy="802921"/>
          </a:xfrm>
        </p:spPr>
        <p:txBody>
          <a:bodyPr>
            <a:normAutofit/>
          </a:bodyPr>
          <a:lstStyle/>
          <a:p>
            <a:pPr algn="l"/>
            <a:r>
              <a:rPr lang="en-US" sz="4000" dirty="0"/>
              <a:t>Bias versus variance</a:t>
            </a:r>
          </a:p>
        </p:txBody>
      </p:sp>
      <p:pic>
        <p:nvPicPr>
          <p:cNvPr id="8194" name="Picture 2" descr="Image for post">
            <a:extLst>
              <a:ext uri="{FF2B5EF4-FFF2-40B4-BE49-F238E27FC236}">
                <a16:creationId xmlns:a16="http://schemas.microsoft.com/office/drawing/2014/main" id="{469E7C24-E555-754B-9C9A-D837935F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879121"/>
            <a:ext cx="9144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2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8"/>
            <a:ext cx="8641644" cy="1628421"/>
          </a:xfrm>
        </p:spPr>
        <p:txBody>
          <a:bodyPr>
            <a:normAutofit/>
          </a:bodyPr>
          <a:lstStyle/>
          <a:p>
            <a:pPr algn="l"/>
            <a:r>
              <a:rPr lang="en-US" sz="4000" dirty="0"/>
              <a:t>What can we do to improve performance?</a:t>
            </a:r>
          </a:p>
        </p:txBody>
      </p:sp>
    </p:spTree>
    <p:extLst>
      <p:ext uri="{BB962C8B-B14F-4D97-AF65-F5344CB8AC3E}">
        <p14:creationId xmlns:p14="http://schemas.microsoft.com/office/powerpoint/2010/main" val="94882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8"/>
            <a:ext cx="8641644" cy="1628421"/>
          </a:xfrm>
        </p:spPr>
        <p:txBody>
          <a:bodyPr>
            <a:normAutofit/>
          </a:bodyPr>
          <a:lstStyle/>
          <a:p>
            <a:pPr algn="l"/>
            <a:r>
              <a:rPr lang="en-US" sz="4000" dirty="0"/>
              <a:t>What can we do to improve performance?</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2184400"/>
            <a:ext cx="8590844" cy="3848100"/>
          </a:xfrm>
        </p:spPr>
        <p:txBody>
          <a:bodyPr>
            <a:normAutofit fontScale="92500" lnSpcReduction="20000"/>
          </a:bodyPr>
          <a:lstStyle/>
          <a:p>
            <a:pPr marL="0" indent="0">
              <a:buNone/>
            </a:pPr>
            <a:r>
              <a:rPr lang="en-US" sz="2800" b="1" dirty="0"/>
              <a:t>A larger training dataset</a:t>
            </a:r>
            <a:r>
              <a:rPr lang="en-US" sz="2800" dirty="0"/>
              <a:t> (if available) will reduce bias.</a:t>
            </a:r>
          </a:p>
          <a:p>
            <a:pPr marL="0" indent="0">
              <a:buNone/>
            </a:pPr>
            <a:endParaRPr lang="en-US" sz="2800" b="1" dirty="0"/>
          </a:p>
          <a:p>
            <a:pPr marL="0" indent="0">
              <a:buNone/>
            </a:pPr>
            <a:r>
              <a:rPr lang="en-US" sz="2800" b="1" dirty="0"/>
              <a:t>Feature selection </a:t>
            </a:r>
            <a:r>
              <a:rPr lang="en-US" sz="2800" dirty="0"/>
              <a:t>tries to eliminate uninformative features. This makes models simpler and less prone to over-fitting. </a:t>
            </a:r>
          </a:p>
          <a:p>
            <a:pPr marL="0" indent="0">
              <a:buNone/>
            </a:pPr>
            <a:endParaRPr lang="en-US" sz="2800" dirty="0"/>
          </a:p>
          <a:p>
            <a:pPr marL="0" indent="0">
              <a:buNone/>
            </a:pPr>
            <a:r>
              <a:rPr lang="en-US" sz="2800" b="1" dirty="0"/>
              <a:t>Tree pruning</a:t>
            </a:r>
            <a:r>
              <a:rPr lang="en-US" sz="2800" dirty="0"/>
              <a:t> is used to reduce the variance of a decision tree, by limiting the complexity of the model.</a:t>
            </a:r>
            <a:endParaRPr lang="en-US" sz="2800" b="1" dirty="0"/>
          </a:p>
          <a:p>
            <a:pPr marL="0" indent="0">
              <a:buNone/>
            </a:pPr>
            <a:endParaRPr lang="en-US" sz="2800" dirty="0"/>
          </a:p>
          <a:p>
            <a:pPr marL="0" indent="0">
              <a:buNone/>
            </a:pPr>
            <a:r>
              <a:rPr lang="en-US" sz="2800" b="1" dirty="0"/>
              <a:t>Ensemble methods</a:t>
            </a:r>
            <a:r>
              <a:rPr lang="en-US" sz="2800" dirty="0"/>
              <a:t> combine multiple </a:t>
            </a:r>
            <a:r>
              <a:rPr lang="en-US" sz="2800" b="1" dirty="0"/>
              <a:t>weak learners</a:t>
            </a:r>
            <a:r>
              <a:rPr lang="en-US" sz="2800" dirty="0"/>
              <a:t> (also called </a:t>
            </a:r>
            <a:r>
              <a:rPr lang="en-US" sz="2800" i="1" dirty="0"/>
              <a:t>base models</a:t>
            </a:r>
            <a:r>
              <a:rPr lang="en-US" sz="2800" dirty="0"/>
              <a:t>) to make better overall predictions.</a:t>
            </a:r>
            <a:endParaRPr lang="en-US" sz="2800" b="1" dirty="0"/>
          </a:p>
          <a:p>
            <a:pPr marL="0" indent="0">
              <a:buNone/>
            </a:pPr>
            <a:endParaRPr lang="en-US" sz="2800" b="1" dirty="0"/>
          </a:p>
        </p:txBody>
      </p:sp>
    </p:spTree>
    <p:extLst>
      <p:ext uri="{BB962C8B-B14F-4D97-AF65-F5344CB8AC3E}">
        <p14:creationId xmlns:p14="http://schemas.microsoft.com/office/powerpoint/2010/main" val="199919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Feature selection</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8590844" cy="4559300"/>
          </a:xfrm>
        </p:spPr>
        <p:txBody>
          <a:bodyPr>
            <a:normAutofit fontScale="92500" lnSpcReduction="10000"/>
          </a:bodyPr>
          <a:lstStyle/>
          <a:p>
            <a:pPr marL="0" indent="0">
              <a:buNone/>
            </a:pPr>
            <a:r>
              <a:rPr lang="en-US" sz="2800" dirty="0"/>
              <a:t>In situations with </a:t>
            </a:r>
            <a:r>
              <a:rPr lang="en-US" sz="2800" b="1" dirty="0"/>
              <a:t>large p + small n </a:t>
            </a:r>
            <a:r>
              <a:rPr lang="en-US" sz="2800" dirty="0"/>
              <a:t>(i.e. many features but comparatively few data), over-fitting is difficult to avoid.</a:t>
            </a:r>
          </a:p>
          <a:p>
            <a:pPr marL="0" indent="0">
              <a:buNone/>
            </a:pPr>
            <a:endParaRPr lang="en-US" sz="2800" dirty="0"/>
          </a:p>
          <a:p>
            <a:pPr marL="0" indent="0">
              <a:buNone/>
            </a:pPr>
            <a:r>
              <a:rPr lang="en-US" sz="2800" dirty="0"/>
              <a:t>However, if we can constrain the model to a simpler form, we might be able to reduce its variance. There are many methods for </a:t>
            </a:r>
            <a:r>
              <a:rPr lang="en-US" sz="2800" i="1" dirty="0"/>
              <a:t>feature selection </a:t>
            </a:r>
            <a:r>
              <a:rPr lang="en-US" sz="2800" dirty="0"/>
              <a:t>or </a:t>
            </a:r>
            <a:r>
              <a:rPr lang="en-US" sz="2800" i="1" dirty="0"/>
              <a:t>dimensionality reduction</a:t>
            </a:r>
            <a:r>
              <a:rPr lang="en-US" sz="2800" b="1" i="1" dirty="0"/>
              <a:t> </a:t>
            </a:r>
            <a:r>
              <a:rPr lang="en-US" sz="2800" dirty="0"/>
              <a:t>that can help. </a:t>
            </a:r>
          </a:p>
          <a:p>
            <a:pPr marL="0" indent="0">
              <a:buNone/>
            </a:pPr>
            <a:r>
              <a:rPr lang="en-US" sz="2800" dirty="0"/>
              <a:t>For some learning methods, </a:t>
            </a:r>
            <a:r>
              <a:rPr lang="en-US" sz="2800" i="1" dirty="0" err="1"/>
              <a:t>regularisation</a:t>
            </a:r>
            <a:r>
              <a:rPr lang="en-US" sz="2800" b="1" dirty="0"/>
              <a:t> </a:t>
            </a:r>
            <a:r>
              <a:rPr lang="en-US" sz="2800" dirty="0"/>
              <a:t>can be applied to achieve the same thing.</a:t>
            </a:r>
          </a:p>
          <a:p>
            <a:pPr marL="0" indent="0">
              <a:buNone/>
            </a:pPr>
            <a:endParaRPr lang="en-US" sz="2800" i="1" dirty="0"/>
          </a:p>
          <a:p>
            <a:pPr marL="0" indent="0">
              <a:buNone/>
            </a:pPr>
            <a:r>
              <a:rPr lang="en-US" sz="2800" dirty="0"/>
              <a:t>Intuitively, a good set of informative features would all be strongly correlated with the target, but uncorrelated with each other.</a:t>
            </a:r>
          </a:p>
        </p:txBody>
      </p:sp>
    </p:spTree>
    <p:extLst>
      <p:ext uri="{BB962C8B-B14F-4D97-AF65-F5344CB8AC3E}">
        <p14:creationId xmlns:p14="http://schemas.microsoft.com/office/powerpoint/2010/main" val="407520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 y="215900"/>
            <a:ext cx="7886700" cy="1325563"/>
          </a:xfrm>
        </p:spPr>
        <p:txBody>
          <a:bodyPr>
            <a:normAutofit/>
          </a:bodyPr>
          <a:lstStyle/>
          <a:p>
            <a:r>
              <a:rPr lang="en-US" sz="4000" dirty="0">
                <a:solidFill>
                  <a:schemeClr val="accent2">
                    <a:lumMod val="75000"/>
                  </a:schemeClr>
                </a:solidFill>
              </a:rPr>
              <a:t>Feature selection example</a:t>
            </a:r>
          </a:p>
        </p:txBody>
      </p:sp>
      <p:sp>
        <p:nvSpPr>
          <p:cNvPr id="3" name="Content Placeholder 2"/>
          <p:cNvSpPr>
            <a:spLocks noGrp="1"/>
          </p:cNvSpPr>
          <p:nvPr>
            <p:ph idx="1"/>
          </p:nvPr>
        </p:nvSpPr>
        <p:spPr>
          <a:xfrm>
            <a:off x="628650" y="1600200"/>
            <a:ext cx="8350250" cy="5041900"/>
          </a:xfrm>
        </p:spPr>
        <p:txBody>
          <a:bodyPr>
            <a:normAutofit fontScale="92500" lnSpcReduction="10000"/>
          </a:bodyPr>
          <a:lstStyle/>
          <a:p>
            <a:pPr marL="0" indent="0">
              <a:buNone/>
            </a:pPr>
            <a:r>
              <a:rPr lang="en-US" sz="2800" dirty="0"/>
              <a:t>With the </a:t>
            </a:r>
            <a:r>
              <a:rPr lang="en-US" sz="2800" b="1" dirty="0"/>
              <a:t>HDI </a:t>
            </a:r>
            <a:r>
              <a:rPr lang="en-US" sz="2800" dirty="0"/>
              <a:t>dataset,</a:t>
            </a:r>
          </a:p>
          <a:p>
            <a:pPr marL="0" indent="0">
              <a:buNone/>
            </a:pPr>
            <a:r>
              <a:rPr lang="en-US" sz="2800" dirty="0"/>
              <a:t>	Using </a:t>
            </a:r>
            <a:r>
              <a:rPr lang="en-US" sz="2800" i="1" dirty="0"/>
              <a:t>linear regression</a:t>
            </a:r>
            <a:r>
              <a:rPr lang="en-US" sz="2800" dirty="0"/>
              <a:t> to predict </a:t>
            </a:r>
            <a:r>
              <a:rPr lang="en-US" sz="2800" b="1" dirty="0"/>
              <a:t>HDI</a:t>
            </a:r>
            <a:r>
              <a:rPr lang="en-US" sz="2800" dirty="0"/>
              <a:t>, find the R</a:t>
            </a:r>
            <a:r>
              <a:rPr lang="en-US" sz="2800" baseline="30000" dirty="0"/>
              <a:t>2</a:t>
            </a:r>
            <a:r>
              <a:rPr lang="en-US" sz="2800" dirty="0"/>
              <a:t> under 5-fold cross-validation.</a:t>
            </a:r>
          </a:p>
          <a:p>
            <a:pPr marL="0" indent="0">
              <a:buNone/>
            </a:pPr>
            <a:r>
              <a:rPr lang="en-US" sz="2800" dirty="0"/>
              <a:t>	Now using the </a:t>
            </a:r>
            <a:r>
              <a:rPr lang="en-US" sz="2800" i="1" dirty="0"/>
              <a:t>correlations </a:t>
            </a:r>
            <a:r>
              <a:rPr lang="en-US" sz="2800" dirty="0"/>
              <a:t>widget, choose three features that appear to be informative of </a:t>
            </a:r>
            <a:r>
              <a:rPr lang="en-US" sz="2800" b="1" dirty="0"/>
              <a:t>disease state</a:t>
            </a:r>
            <a:r>
              <a:rPr lang="en-US" sz="2800" dirty="0"/>
              <a:t>.</a:t>
            </a:r>
          </a:p>
          <a:p>
            <a:pPr marL="0" indent="0">
              <a:buNone/>
            </a:pPr>
            <a:r>
              <a:rPr lang="en-US" sz="2800" dirty="0"/>
              <a:t>	Using </a:t>
            </a:r>
            <a:r>
              <a:rPr lang="en-US" sz="2800" i="1" dirty="0"/>
              <a:t>select columns</a:t>
            </a:r>
            <a:r>
              <a:rPr lang="en-US" sz="2800" dirty="0"/>
              <a:t>, make a new model using only these three features and compare its performance to your original model. </a:t>
            </a:r>
          </a:p>
          <a:p>
            <a:pPr marL="0" indent="0">
              <a:buNone/>
            </a:pPr>
            <a:r>
              <a:rPr lang="en-US" sz="2800" dirty="0"/>
              <a:t>	Compare the </a:t>
            </a:r>
            <a:r>
              <a:rPr lang="en-US" sz="2800" i="1" dirty="0"/>
              <a:t>bias</a:t>
            </a:r>
            <a:r>
              <a:rPr lang="en-US" sz="2800" dirty="0"/>
              <a:t> and </a:t>
            </a:r>
            <a:r>
              <a:rPr lang="en-US" sz="2800" i="1" dirty="0"/>
              <a:t>variance</a:t>
            </a:r>
            <a:r>
              <a:rPr lang="en-US" sz="2800" dirty="0"/>
              <a:t> of the two models visually with scatter plots.</a:t>
            </a:r>
          </a:p>
          <a:p>
            <a:pPr marL="0" indent="0">
              <a:buNone/>
            </a:pPr>
            <a:r>
              <a:rPr lang="en-US" sz="2800" dirty="0"/>
              <a:t>	As an alternative to feature selection, investigate how </a:t>
            </a:r>
            <a:r>
              <a:rPr lang="en-US" sz="2800" i="1" dirty="0"/>
              <a:t>lasso regression </a:t>
            </a:r>
            <a:r>
              <a:rPr lang="en-US" sz="2800" dirty="0"/>
              <a:t>could be used to force the coefficients for uninformative features to zero.</a:t>
            </a:r>
          </a:p>
        </p:txBody>
      </p:sp>
    </p:spTree>
    <p:extLst>
      <p:ext uri="{BB962C8B-B14F-4D97-AF65-F5344CB8AC3E}">
        <p14:creationId xmlns:p14="http://schemas.microsoft.com/office/powerpoint/2010/main" val="3596171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Tree pruning</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3736622" cy="4559300"/>
          </a:xfrm>
        </p:spPr>
        <p:txBody>
          <a:bodyPr>
            <a:normAutofit/>
          </a:bodyPr>
          <a:lstStyle/>
          <a:p>
            <a:pPr marL="0" indent="0">
              <a:buNone/>
            </a:pPr>
            <a:r>
              <a:rPr lang="en-US" sz="2800" dirty="0"/>
              <a:t>Left unconstrained, a decision tree will be able to correctly classify every instance in the training data.</a:t>
            </a:r>
          </a:p>
          <a:p>
            <a:pPr marL="0" indent="0">
              <a:buNone/>
            </a:pPr>
            <a:endParaRPr lang="en-US" sz="2800" dirty="0"/>
          </a:p>
          <a:p>
            <a:pPr marL="0" indent="0">
              <a:buNone/>
            </a:pPr>
            <a:r>
              <a:rPr lang="en-US" sz="2800" dirty="0"/>
              <a:t>This results in a very complex model, with a large </a:t>
            </a:r>
            <a:r>
              <a:rPr lang="en-US" sz="2800" b="1" dirty="0"/>
              <a:t>depth</a:t>
            </a:r>
            <a:r>
              <a:rPr lang="en-US" sz="2800" dirty="0"/>
              <a:t> (number of splits before reaching a leaf node). </a:t>
            </a:r>
          </a:p>
        </p:txBody>
      </p:sp>
      <p:pic>
        <p:nvPicPr>
          <p:cNvPr id="4" name="Picture 3">
            <a:extLst>
              <a:ext uri="{FF2B5EF4-FFF2-40B4-BE49-F238E27FC236}">
                <a16:creationId xmlns:a16="http://schemas.microsoft.com/office/drawing/2014/main" id="{AB8B9DF3-251C-0949-8D79-CFEE169921F5}"/>
              </a:ext>
            </a:extLst>
          </p:cNvPr>
          <p:cNvPicPr>
            <a:picLocks noChangeAspect="1"/>
          </p:cNvPicPr>
          <p:nvPr/>
        </p:nvPicPr>
        <p:blipFill>
          <a:blip r:embed="rId2"/>
          <a:stretch>
            <a:fillRect/>
          </a:stretch>
        </p:blipFill>
        <p:spPr>
          <a:xfrm>
            <a:off x="4013200" y="990600"/>
            <a:ext cx="4864100" cy="5156200"/>
          </a:xfrm>
          <a:prstGeom prst="rect">
            <a:avLst/>
          </a:prstGeom>
        </p:spPr>
      </p:pic>
    </p:spTree>
    <p:extLst>
      <p:ext uri="{BB962C8B-B14F-4D97-AF65-F5344CB8AC3E}">
        <p14:creationId xmlns:p14="http://schemas.microsoft.com/office/powerpoint/2010/main" val="187286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228600" y="196812"/>
            <a:ext cx="7772400" cy="918310"/>
          </a:xfrm>
        </p:spPr>
        <p:txBody>
          <a:bodyPr anchor="t">
            <a:normAutofit/>
          </a:bodyPr>
          <a:lstStyle/>
          <a:p>
            <a:pPr algn="l"/>
            <a:r>
              <a:rPr lang="en-US" sz="5400" dirty="0"/>
              <a:t>Overview</a:t>
            </a:r>
          </a:p>
        </p:txBody>
      </p:sp>
      <p:sp>
        <p:nvSpPr>
          <p:cNvPr id="3" name="Subtitle 2">
            <a:extLst>
              <a:ext uri="{FF2B5EF4-FFF2-40B4-BE49-F238E27FC236}">
                <a16:creationId xmlns:a16="http://schemas.microsoft.com/office/drawing/2014/main" id="{2A85A3FF-8255-A144-A63D-1FEF6D5769AA}"/>
              </a:ext>
            </a:extLst>
          </p:cNvPr>
          <p:cNvSpPr>
            <a:spLocks noGrp="1"/>
          </p:cNvSpPr>
          <p:nvPr>
            <p:ph type="subTitle" idx="1"/>
          </p:nvPr>
        </p:nvSpPr>
        <p:spPr>
          <a:xfrm>
            <a:off x="395868" y="1282583"/>
            <a:ext cx="4321098" cy="5017856"/>
          </a:xfrm>
        </p:spPr>
        <p:txBody>
          <a:bodyPr>
            <a:noAutofit/>
          </a:bodyPr>
          <a:lstStyle/>
          <a:p>
            <a:pPr algn="l"/>
            <a:r>
              <a:rPr lang="en-US" sz="2800" b="1" dirty="0"/>
              <a:t>Evaluating performance</a:t>
            </a:r>
            <a:endParaRPr lang="en-US" sz="2800" dirty="0"/>
          </a:p>
          <a:p>
            <a:pPr algn="l"/>
            <a:r>
              <a:rPr lang="en-US" sz="2800" dirty="0"/>
              <a:t>	Train/Validate/Test</a:t>
            </a:r>
          </a:p>
          <a:p>
            <a:pPr algn="l"/>
            <a:r>
              <a:rPr lang="en-US" sz="2800" dirty="0"/>
              <a:t>	Cross-validation</a:t>
            </a:r>
          </a:p>
          <a:p>
            <a:pPr algn="l"/>
            <a:r>
              <a:rPr lang="en-US" sz="2800" dirty="0"/>
              <a:t>	Regression metrics</a:t>
            </a:r>
          </a:p>
          <a:p>
            <a:pPr algn="l"/>
            <a:r>
              <a:rPr lang="en-US" sz="2800" b="1" dirty="0"/>
              <a:t>	</a:t>
            </a:r>
            <a:r>
              <a:rPr lang="en-US" sz="2800" dirty="0"/>
              <a:t>Classification metrics</a:t>
            </a:r>
          </a:p>
          <a:p>
            <a:pPr algn="l"/>
            <a:r>
              <a:rPr lang="en-US" sz="2800" dirty="0"/>
              <a:t>		ROC curve</a:t>
            </a:r>
          </a:p>
          <a:p>
            <a:pPr algn="l"/>
            <a:r>
              <a:rPr lang="en-US" sz="2800" b="1" dirty="0"/>
              <a:t>	</a:t>
            </a:r>
            <a:r>
              <a:rPr lang="en-US" sz="2800" dirty="0"/>
              <a:t>	</a:t>
            </a:r>
          </a:p>
          <a:p>
            <a:pPr algn="l"/>
            <a:endParaRPr lang="en-US" sz="2800" b="1" dirty="0"/>
          </a:p>
        </p:txBody>
      </p:sp>
      <p:sp>
        <p:nvSpPr>
          <p:cNvPr id="4" name="Subtitle 2">
            <a:extLst>
              <a:ext uri="{FF2B5EF4-FFF2-40B4-BE49-F238E27FC236}">
                <a16:creationId xmlns:a16="http://schemas.microsoft.com/office/drawing/2014/main" id="{D607EB91-0C0D-0B46-94A4-A2C0DC651540}"/>
              </a:ext>
            </a:extLst>
          </p:cNvPr>
          <p:cNvSpPr txBox="1">
            <a:spLocks/>
          </p:cNvSpPr>
          <p:nvPr/>
        </p:nvSpPr>
        <p:spPr>
          <a:xfrm>
            <a:off x="4671433" y="1282583"/>
            <a:ext cx="4321098" cy="5017856"/>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2800" b="1" dirty="0"/>
              <a:t>Improving performance</a:t>
            </a:r>
          </a:p>
          <a:p>
            <a:pPr algn="l"/>
            <a:r>
              <a:rPr lang="en-US" sz="2800" b="1" dirty="0"/>
              <a:t>	</a:t>
            </a:r>
            <a:r>
              <a:rPr lang="en-US" sz="2800" dirty="0"/>
              <a:t>Bias vs variance</a:t>
            </a:r>
            <a:endParaRPr lang="en-US" sz="2800" b="1" dirty="0"/>
          </a:p>
          <a:p>
            <a:pPr algn="l"/>
            <a:r>
              <a:rPr lang="en-US" sz="2800" b="1" dirty="0"/>
              <a:t>	</a:t>
            </a:r>
            <a:r>
              <a:rPr lang="en-US" sz="2800" dirty="0"/>
              <a:t>Feature selection</a:t>
            </a:r>
          </a:p>
          <a:p>
            <a:pPr algn="l"/>
            <a:r>
              <a:rPr lang="en-US" sz="2800" dirty="0"/>
              <a:t>	Tree pruning</a:t>
            </a:r>
          </a:p>
          <a:p>
            <a:pPr algn="l"/>
            <a:r>
              <a:rPr lang="en-US" sz="2800" dirty="0"/>
              <a:t>	Ensemble methods</a:t>
            </a:r>
          </a:p>
          <a:p>
            <a:pPr algn="l"/>
            <a:r>
              <a:rPr lang="en-US" sz="2800" dirty="0"/>
              <a:t>		Bagging</a:t>
            </a:r>
          </a:p>
          <a:p>
            <a:pPr algn="l"/>
            <a:r>
              <a:rPr lang="en-US" sz="2800" dirty="0"/>
              <a:t>		Boosting</a:t>
            </a:r>
          </a:p>
          <a:p>
            <a:pPr algn="l"/>
            <a:r>
              <a:rPr lang="en-US" sz="2800" dirty="0"/>
              <a:t>		</a:t>
            </a:r>
          </a:p>
          <a:p>
            <a:pPr algn="l"/>
            <a:r>
              <a:rPr lang="en-US" sz="2800" dirty="0"/>
              <a:t>	</a:t>
            </a:r>
          </a:p>
        </p:txBody>
      </p:sp>
    </p:spTree>
    <p:extLst>
      <p:ext uri="{BB962C8B-B14F-4D97-AF65-F5344CB8AC3E}">
        <p14:creationId xmlns:p14="http://schemas.microsoft.com/office/powerpoint/2010/main" val="2734512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Tree pruning</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8232422" cy="4559300"/>
          </a:xfrm>
        </p:spPr>
        <p:txBody>
          <a:bodyPr>
            <a:normAutofit/>
          </a:bodyPr>
          <a:lstStyle/>
          <a:p>
            <a:pPr marL="0" indent="0">
              <a:buNone/>
            </a:pPr>
            <a:r>
              <a:rPr lang="en-US" sz="2800" dirty="0"/>
              <a:t>A deep model is very likely to be overfitted, so will have high variance.</a:t>
            </a:r>
          </a:p>
          <a:p>
            <a:pPr marL="0" indent="0">
              <a:buNone/>
            </a:pPr>
            <a:endParaRPr lang="en-US" sz="2800" dirty="0"/>
          </a:p>
          <a:p>
            <a:pPr marL="0" indent="0">
              <a:buNone/>
            </a:pPr>
            <a:r>
              <a:rPr lang="en-US" sz="2800" dirty="0"/>
              <a:t>By controlling the maximum tree depth, or pruning the last few splits, we can simplify the model to reduce its variance.</a:t>
            </a:r>
          </a:p>
        </p:txBody>
      </p:sp>
    </p:spTree>
    <p:extLst>
      <p:ext uri="{BB962C8B-B14F-4D97-AF65-F5344CB8AC3E}">
        <p14:creationId xmlns:p14="http://schemas.microsoft.com/office/powerpoint/2010/main" val="390437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rPr>
              <a:t>Tree pruning exercise</a:t>
            </a:r>
          </a:p>
        </p:txBody>
      </p:sp>
      <p:sp>
        <p:nvSpPr>
          <p:cNvPr id="3" name="Content Placeholder 2"/>
          <p:cNvSpPr>
            <a:spLocks noGrp="1"/>
          </p:cNvSpPr>
          <p:nvPr>
            <p:ph idx="1"/>
          </p:nvPr>
        </p:nvSpPr>
        <p:spPr>
          <a:xfrm>
            <a:off x="628650" y="1600200"/>
            <a:ext cx="8324850" cy="28194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Evaluate the performance of a </a:t>
            </a:r>
            <a:r>
              <a:rPr lang="en-US" sz="2800" i="1" dirty="0"/>
              <a:t>tree</a:t>
            </a:r>
            <a:r>
              <a:rPr lang="en-US" sz="2800" dirty="0"/>
              <a:t> for the task of predicting </a:t>
            </a:r>
            <a:r>
              <a:rPr lang="en-US" sz="2800" b="1" dirty="0"/>
              <a:t>recurrence</a:t>
            </a:r>
            <a:r>
              <a:rPr lang="en-US" sz="2800" dirty="0"/>
              <a:t>.</a:t>
            </a:r>
          </a:p>
          <a:p>
            <a:pPr marL="0" indent="0">
              <a:buNone/>
            </a:pPr>
            <a:r>
              <a:rPr lang="en-US" sz="2800" dirty="0"/>
              <a:t>	Can you improve performance by limiting the depth of the tree?</a:t>
            </a:r>
          </a:p>
        </p:txBody>
      </p:sp>
    </p:spTree>
    <p:extLst>
      <p:ext uri="{BB962C8B-B14F-4D97-AF65-F5344CB8AC3E}">
        <p14:creationId xmlns:p14="http://schemas.microsoft.com/office/powerpoint/2010/main" val="317682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Ensemble methods</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34400" cy="4940300"/>
          </a:xfrm>
        </p:spPr>
        <p:txBody>
          <a:bodyPr>
            <a:normAutofit/>
          </a:bodyPr>
          <a:lstStyle/>
          <a:p>
            <a:pPr marL="0" indent="0">
              <a:buNone/>
            </a:pPr>
            <a:r>
              <a:rPr lang="en-US" sz="2800" dirty="0"/>
              <a:t>In an ensemble method, we combine multiple weak learners to produce an overall strong learner. Usually the component models are all of the same type.</a:t>
            </a:r>
          </a:p>
          <a:p>
            <a:pPr marL="0" indent="0">
              <a:buNone/>
            </a:pPr>
            <a:endParaRPr lang="en-US" sz="2800" b="1" dirty="0"/>
          </a:p>
          <a:p>
            <a:pPr marL="0" indent="0">
              <a:buNone/>
            </a:pPr>
            <a:r>
              <a:rPr lang="en-US" sz="2800" dirty="0"/>
              <a:t>We will need to choose</a:t>
            </a:r>
          </a:p>
          <a:p>
            <a:pPr marL="0" indent="0">
              <a:buNone/>
            </a:pPr>
            <a:r>
              <a:rPr lang="en-US" sz="2800" dirty="0"/>
              <a:t>	the base model, and</a:t>
            </a:r>
          </a:p>
          <a:p>
            <a:pPr marL="0" indent="0">
              <a:buNone/>
            </a:pPr>
            <a:r>
              <a:rPr lang="en-US" sz="2800" dirty="0"/>
              <a:t>	the way in which models are combined	</a:t>
            </a:r>
          </a:p>
          <a:p>
            <a:pPr marL="0" indent="0">
              <a:buNone/>
            </a:pPr>
            <a:r>
              <a:rPr lang="en-US" sz="2800" dirty="0"/>
              <a:t>		here we will consider </a:t>
            </a:r>
            <a:r>
              <a:rPr lang="en-US" sz="2800" b="1" dirty="0"/>
              <a:t>bagging </a:t>
            </a:r>
            <a:r>
              <a:rPr lang="en-US" sz="2800" dirty="0"/>
              <a:t>and </a:t>
            </a:r>
            <a:r>
              <a:rPr lang="en-US" sz="2800" b="1" dirty="0"/>
              <a:t>boosting.</a:t>
            </a: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78119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Bagging</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47100" cy="4711700"/>
          </a:xfrm>
        </p:spPr>
        <p:txBody>
          <a:bodyPr>
            <a:normAutofit lnSpcReduction="10000"/>
          </a:bodyPr>
          <a:lstStyle/>
          <a:p>
            <a:pPr marL="0" indent="0">
              <a:buNone/>
            </a:pPr>
            <a:r>
              <a:rPr lang="en-US" sz="2800" dirty="0"/>
              <a:t>”Bagging” refers to </a:t>
            </a:r>
            <a:r>
              <a:rPr lang="en-US" sz="2800" b="1" dirty="0"/>
              <a:t>bootstrap aggregating</a:t>
            </a:r>
            <a:r>
              <a:rPr lang="en-US" sz="2800" dirty="0"/>
              <a:t>, i.e. a way to train many different versions of a model </a:t>
            </a:r>
            <a:r>
              <a:rPr lang="en-US" sz="2800" i="1" dirty="0"/>
              <a:t>in parallel</a:t>
            </a:r>
            <a:r>
              <a:rPr lang="en-US" sz="2800" dirty="0"/>
              <a:t>, then combine them to (hopefully) generate an ensemble model that has less variance than each component model.</a:t>
            </a:r>
          </a:p>
          <a:p>
            <a:pPr marL="0" indent="0">
              <a:buNone/>
            </a:pPr>
            <a:endParaRPr lang="en-US" sz="2800" dirty="0"/>
          </a:p>
          <a:p>
            <a:pPr marL="0" indent="0">
              <a:buNone/>
            </a:pPr>
            <a:r>
              <a:rPr lang="en-US" sz="2800" b="1" dirty="0"/>
              <a:t>Bootstrap sampling</a:t>
            </a:r>
            <a:r>
              <a:rPr lang="en-US" sz="2800" dirty="0"/>
              <a:t> just means to sample data with replacement. This is a way to generate multiple datasets with similar properties to the original training data.</a:t>
            </a:r>
            <a:endParaRPr lang="en-US" sz="2800" b="1" dirty="0"/>
          </a:p>
          <a:p>
            <a:pPr marL="0" indent="0">
              <a:buNone/>
            </a:pPr>
            <a:endParaRPr lang="en-US" sz="2800" dirty="0"/>
          </a:p>
          <a:p>
            <a:pPr marL="0" indent="0">
              <a:buNone/>
            </a:pPr>
            <a:r>
              <a:rPr lang="en-US" sz="2800" dirty="0"/>
              <a:t>Once trained, the overall prediction of the ensemble on the testing data is obtained by majority voting.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8187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Random forest</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641644" cy="5118100"/>
          </a:xfrm>
        </p:spPr>
        <p:txBody>
          <a:bodyPr>
            <a:normAutofit/>
          </a:bodyPr>
          <a:lstStyle/>
          <a:p>
            <a:pPr marL="0" indent="0">
              <a:buNone/>
            </a:pPr>
            <a:r>
              <a:rPr lang="en-US" sz="2800" dirty="0"/>
              <a:t>A very popular bagging method is called </a:t>
            </a:r>
            <a:r>
              <a:rPr lang="en-US" sz="2800" b="1" dirty="0"/>
              <a:t>random forest.</a:t>
            </a:r>
          </a:p>
          <a:p>
            <a:pPr marL="0" indent="0">
              <a:buNone/>
            </a:pPr>
            <a:endParaRPr lang="en-US" sz="2800" b="1" dirty="0"/>
          </a:p>
          <a:p>
            <a:pPr marL="0" indent="0">
              <a:buNone/>
            </a:pPr>
            <a:r>
              <a:rPr lang="en-US" sz="2800" dirty="0"/>
              <a:t>This is an ensemble of </a:t>
            </a:r>
            <a:r>
              <a:rPr lang="en-US" sz="2800" i="1" dirty="0"/>
              <a:t>trees</a:t>
            </a:r>
            <a:r>
              <a:rPr lang="en-US" sz="2800" dirty="0"/>
              <a:t>, each built from a different </a:t>
            </a:r>
            <a:r>
              <a:rPr lang="en-US" sz="2800" b="1" dirty="0"/>
              <a:t>bootstrap sample</a:t>
            </a:r>
            <a:r>
              <a:rPr lang="en-US" sz="2800" dirty="0"/>
              <a:t> from the training data.</a:t>
            </a:r>
          </a:p>
          <a:p>
            <a:pPr marL="0" indent="0">
              <a:buNone/>
            </a:pPr>
            <a:endParaRPr lang="en-US" sz="2800" dirty="0"/>
          </a:p>
          <a:p>
            <a:pPr marL="0" indent="0">
              <a:buNone/>
            </a:pPr>
            <a:r>
              <a:rPr lang="en-US" sz="2800" dirty="0"/>
              <a:t>At each split in the tree-building process, the algorithm chooses a </a:t>
            </a:r>
            <a:r>
              <a:rPr lang="en-US" sz="2800" b="1" dirty="0"/>
              <a:t>random subspace of features </a:t>
            </a:r>
            <a:r>
              <a:rPr lang="en-US" sz="2800" dirty="0"/>
              <a:t>to consider. This ensures that each tree is sufficiently different from the others.</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17703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650" y="215900"/>
            <a:ext cx="7886700" cy="1325563"/>
          </a:xfrm>
        </p:spPr>
        <p:txBody>
          <a:bodyPr>
            <a:normAutofit/>
          </a:bodyPr>
          <a:lstStyle/>
          <a:p>
            <a:r>
              <a:rPr lang="en-US" sz="4000" dirty="0">
                <a:solidFill>
                  <a:schemeClr val="accent2">
                    <a:lumMod val="75000"/>
                  </a:schemeClr>
                </a:solidFill>
              </a:rPr>
              <a:t>Trees vs forest example</a:t>
            </a:r>
          </a:p>
        </p:txBody>
      </p:sp>
      <p:sp>
        <p:nvSpPr>
          <p:cNvPr id="3" name="Content Placeholder 2"/>
          <p:cNvSpPr>
            <a:spLocks noGrp="1"/>
          </p:cNvSpPr>
          <p:nvPr>
            <p:ph idx="1"/>
          </p:nvPr>
        </p:nvSpPr>
        <p:spPr>
          <a:xfrm>
            <a:off x="628650" y="1600200"/>
            <a:ext cx="8350250" cy="50419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Set aside test and validation datasets.</a:t>
            </a:r>
          </a:p>
          <a:p>
            <a:pPr marL="0" indent="0">
              <a:buNone/>
            </a:pPr>
            <a:r>
              <a:rPr lang="en-US" sz="2800" dirty="0"/>
              <a:t>	Use </a:t>
            </a:r>
            <a:r>
              <a:rPr lang="en-US" sz="2800" i="1" dirty="0"/>
              <a:t>data samplers</a:t>
            </a:r>
            <a:r>
              <a:rPr lang="en-US" sz="2800" dirty="0"/>
              <a:t> to create three bootstrap datasets from the remaining training data. </a:t>
            </a:r>
          </a:p>
          <a:p>
            <a:pPr marL="0" indent="0">
              <a:buNone/>
            </a:pPr>
            <a:r>
              <a:rPr lang="en-US" sz="2800" dirty="0"/>
              <a:t>	Train three corresponding </a:t>
            </a:r>
            <a:r>
              <a:rPr lang="en-US" sz="2800" i="1" dirty="0"/>
              <a:t>trees</a:t>
            </a:r>
            <a:r>
              <a:rPr lang="en-US" sz="2800" dirty="0"/>
              <a:t> to predict </a:t>
            </a:r>
            <a:r>
              <a:rPr lang="en-US" sz="2800" b="1" dirty="0"/>
              <a:t>recurrence</a:t>
            </a:r>
            <a:r>
              <a:rPr lang="en-US" sz="2800" dirty="0"/>
              <a:t> on the validation data and compare results. Would an ensemble model with majority vote improve performance?</a:t>
            </a:r>
          </a:p>
          <a:p>
            <a:pPr marL="0" indent="0">
              <a:buNone/>
            </a:pPr>
            <a:r>
              <a:rPr lang="en-US" sz="2800" dirty="0"/>
              <a:t>	Use the </a:t>
            </a:r>
            <a:r>
              <a:rPr lang="en-US" sz="2800" i="1" dirty="0"/>
              <a:t>random forest</a:t>
            </a:r>
            <a:r>
              <a:rPr lang="en-US" sz="2800" dirty="0"/>
              <a:t> to explore what happens when we introduce the random subspace method and supply more trees to the ensemble.</a:t>
            </a:r>
          </a:p>
        </p:txBody>
      </p:sp>
    </p:spTree>
    <p:extLst>
      <p:ext uri="{BB962C8B-B14F-4D97-AF65-F5344CB8AC3E}">
        <p14:creationId xmlns:p14="http://schemas.microsoft.com/office/powerpoint/2010/main" val="1228875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Boosting</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47100" cy="4711700"/>
          </a:xfrm>
        </p:spPr>
        <p:txBody>
          <a:bodyPr>
            <a:normAutofit lnSpcReduction="10000"/>
          </a:bodyPr>
          <a:lstStyle/>
          <a:p>
            <a:pPr marL="0" indent="0">
              <a:buNone/>
            </a:pPr>
            <a:r>
              <a:rPr lang="en-US" sz="2800" dirty="0"/>
              <a:t>In contrast to the parallel training performed in bagging, “boosting” methods train multiple models </a:t>
            </a:r>
            <a:r>
              <a:rPr lang="en-US" sz="2800" i="1" dirty="0"/>
              <a:t>sequentially. </a:t>
            </a:r>
            <a:r>
              <a:rPr lang="en-US" sz="2800" dirty="0"/>
              <a:t>The aim is to produce an ensemble model that is </a:t>
            </a:r>
            <a:r>
              <a:rPr lang="en-US" sz="2800" i="1" dirty="0"/>
              <a:t>less biased</a:t>
            </a:r>
            <a:r>
              <a:rPr lang="en-US" sz="2800" dirty="0"/>
              <a:t> than the base model.</a:t>
            </a:r>
          </a:p>
          <a:p>
            <a:pPr marL="0" indent="0">
              <a:buNone/>
            </a:pPr>
            <a:endParaRPr lang="en-US" sz="2800" dirty="0"/>
          </a:p>
          <a:p>
            <a:pPr marL="0" indent="0">
              <a:buNone/>
            </a:pPr>
            <a:r>
              <a:rPr lang="en-US" sz="2800" dirty="0"/>
              <a:t>The basic idea is that each model in the sequence gives more importance to the training examples that were poorly predicted by the model before.</a:t>
            </a:r>
          </a:p>
          <a:p>
            <a:pPr marL="0" indent="0">
              <a:buNone/>
            </a:pPr>
            <a:endParaRPr lang="en-US" sz="2800" dirty="0"/>
          </a:p>
          <a:p>
            <a:pPr marL="0" indent="0">
              <a:buNone/>
            </a:pPr>
            <a:r>
              <a:rPr lang="en-US" sz="2800" b="1" dirty="0"/>
              <a:t>AdaBoost </a:t>
            </a:r>
            <a:r>
              <a:rPr lang="en-US" sz="2800" dirty="0"/>
              <a:t>is an example of a boosting algorithm, which is often used with </a:t>
            </a:r>
            <a:r>
              <a:rPr lang="en-US" sz="2800" i="1" dirty="0"/>
              <a:t>decision stumps</a:t>
            </a:r>
            <a:r>
              <a:rPr lang="en-US" sz="2800" dirty="0"/>
              <a:t> as the base model.</a:t>
            </a:r>
            <a:endParaRPr lang="en-US" sz="2800" b="1" dirty="0"/>
          </a:p>
          <a:p>
            <a:pPr marL="0" indent="0">
              <a:buNone/>
            </a:pPr>
            <a:endParaRPr lang="en-US" sz="2800" dirty="0"/>
          </a:p>
        </p:txBody>
      </p:sp>
    </p:spTree>
    <p:extLst>
      <p:ext uri="{BB962C8B-B14F-4D97-AF65-F5344CB8AC3E}">
        <p14:creationId xmlns:p14="http://schemas.microsoft.com/office/powerpoint/2010/main" val="7120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6" name="Content Placeholder 2"/>
          <p:cNvSpPr txBox="1">
            <a:spLocks/>
          </p:cNvSpPr>
          <p:nvPr/>
        </p:nvSpPr>
        <p:spPr>
          <a:xfrm>
            <a:off x="457200" y="1600200"/>
            <a:ext cx="848924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p>
        </p:txBody>
      </p:sp>
      <p:sp>
        <p:nvSpPr>
          <p:cNvPr id="2" name="Title 1"/>
          <p:cNvSpPr>
            <a:spLocks noGrp="1"/>
          </p:cNvSpPr>
          <p:nvPr>
            <p:ph type="title"/>
          </p:nvPr>
        </p:nvSpPr>
        <p:spPr>
          <a:xfrm>
            <a:off x="266700" y="71437"/>
            <a:ext cx="7886700" cy="1325563"/>
          </a:xfrm>
        </p:spPr>
        <p:txBody>
          <a:bodyPr>
            <a:normAutofit/>
          </a:bodyPr>
          <a:lstStyle/>
          <a:p>
            <a:pPr algn="l"/>
            <a:r>
              <a:rPr lang="en-US" sz="4000" dirty="0"/>
              <a:t>Summary of Part 2</a:t>
            </a:r>
          </a:p>
        </p:txBody>
      </p:sp>
      <p:sp>
        <p:nvSpPr>
          <p:cNvPr id="5" name="Content Placeholder 2">
            <a:extLst>
              <a:ext uri="{FF2B5EF4-FFF2-40B4-BE49-F238E27FC236}">
                <a16:creationId xmlns:a16="http://schemas.microsoft.com/office/drawing/2014/main" id="{3CF0847E-DD7C-2F43-BFAC-80CEC0C90DD8}"/>
              </a:ext>
            </a:extLst>
          </p:cNvPr>
          <p:cNvSpPr txBox="1">
            <a:spLocks/>
          </p:cNvSpPr>
          <p:nvPr/>
        </p:nvSpPr>
        <p:spPr>
          <a:xfrm>
            <a:off x="609600" y="1295400"/>
            <a:ext cx="8489244" cy="49831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t>Performance </a:t>
            </a:r>
            <a:r>
              <a:rPr lang="en-US" sz="2800" dirty="0"/>
              <a:t>in supervised learning is evaluated using a variety of metrics, using a </a:t>
            </a:r>
            <a:r>
              <a:rPr lang="en-US" sz="2800" i="1" dirty="0"/>
              <a:t>test dataset</a:t>
            </a:r>
            <a:r>
              <a:rPr lang="en-US" sz="2800" dirty="0"/>
              <a:t>.</a:t>
            </a:r>
          </a:p>
          <a:p>
            <a:pPr marL="0" indent="0">
              <a:buNone/>
            </a:pPr>
            <a:r>
              <a:rPr lang="en-US" sz="2800" b="1" dirty="0"/>
              <a:t>Cross-validation</a:t>
            </a:r>
            <a:r>
              <a:rPr lang="en-US" sz="2800" dirty="0"/>
              <a:t> can be used to assess models during development.</a:t>
            </a:r>
          </a:p>
          <a:p>
            <a:pPr marL="0" indent="0">
              <a:buNone/>
            </a:pPr>
            <a:r>
              <a:rPr lang="en-US" sz="2800" dirty="0"/>
              <a:t>Performance is affected by both </a:t>
            </a:r>
            <a:r>
              <a:rPr lang="en-US" sz="2800" b="1" dirty="0"/>
              <a:t>bias</a:t>
            </a:r>
            <a:r>
              <a:rPr lang="en-US" sz="2800" dirty="0"/>
              <a:t> and </a:t>
            </a:r>
            <a:r>
              <a:rPr lang="en-US" sz="2800" b="1" dirty="0"/>
              <a:t>variance</a:t>
            </a:r>
            <a:r>
              <a:rPr lang="en-US" sz="2800" dirty="0"/>
              <a:t>.</a:t>
            </a:r>
          </a:p>
          <a:p>
            <a:pPr marL="0" indent="0">
              <a:buNone/>
            </a:pPr>
            <a:r>
              <a:rPr lang="en-US" sz="2800" b="1" dirty="0"/>
              <a:t>Feature selection</a:t>
            </a:r>
            <a:r>
              <a:rPr lang="en-US" sz="2800" dirty="0"/>
              <a:t> is one way to reduce variance when there are many uninformative features.</a:t>
            </a:r>
          </a:p>
          <a:p>
            <a:pPr marL="0" indent="0">
              <a:buNone/>
            </a:pPr>
            <a:r>
              <a:rPr lang="en-US" sz="2800" b="1" dirty="0"/>
              <a:t>Bagging </a:t>
            </a:r>
            <a:r>
              <a:rPr lang="en-US" sz="2800" dirty="0"/>
              <a:t> and </a:t>
            </a:r>
            <a:r>
              <a:rPr lang="en-US" sz="2800" b="1" dirty="0"/>
              <a:t>boosting</a:t>
            </a:r>
            <a:r>
              <a:rPr lang="en-US" sz="2800" dirty="0"/>
              <a:t> are examples of </a:t>
            </a:r>
            <a:r>
              <a:rPr lang="en-US" sz="2800" b="1" dirty="0"/>
              <a:t>ensemble methods</a:t>
            </a:r>
            <a:r>
              <a:rPr lang="en-US" sz="2800" dirty="0"/>
              <a:t>, which combine multiple </a:t>
            </a:r>
            <a:r>
              <a:rPr lang="en-US" sz="2800" b="1" dirty="0"/>
              <a:t>weak learners</a:t>
            </a:r>
            <a:r>
              <a:rPr lang="en-US" sz="2800" dirty="0"/>
              <a:t> to improve performance.</a:t>
            </a:r>
            <a:endParaRPr lang="en-US" sz="2800" b="1" dirty="0"/>
          </a:p>
          <a:p>
            <a:pPr marL="0" indent="0">
              <a:buNone/>
            </a:pPr>
            <a:endParaRPr lang="en-US" sz="2800" b="1" dirty="0"/>
          </a:p>
        </p:txBody>
      </p:sp>
    </p:spTree>
    <p:extLst>
      <p:ext uri="{BB962C8B-B14F-4D97-AF65-F5344CB8AC3E}">
        <p14:creationId xmlns:p14="http://schemas.microsoft.com/office/powerpoint/2010/main" val="175169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6" name="Content Placeholder 2"/>
          <p:cNvSpPr txBox="1">
            <a:spLocks/>
          </p:cNvSpPr>
          <p:nvPr/>
        </p:nvSpPr>
        <p:spPr>
          <a:xfrm>
            <a:off x="457200" y="1600200"/>
            <a:ext cx="848924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p>
        </p:txBody>
      </p:sp>
      <p:sp>
        <p:nvSpPr>
          <p:cNvPr id="2" name="Title 1"/>
          <p:cNvSpPr>
            <a:spLocks noGrp="1"/>
          </p:cNvSpPr>
          <p:nvPr>
            <p:ph type="title"/>
          </p:nvPr>
        </p:nvSpPr>
        <p:spPr>
          <a:xfrm>
            <a:off x="266700" y="71437"/>
            <a:ext cx="7886700" cy="1325563"/>
          </a:xfrm>
        </p:spPr>
        <p:txBody>
          <a:bodyPr>
            <a:normAutofit/>
          </a:bodyPr>
          <a:lstStyle/>
          <a:p>
            <a:pPr algn="l"/>
            <a:r>
              <a:rPr lang="en-US" sz="4000" dirty="0"/>
              <a:t>Next time…</a:t>
            </a:r>
          </a:p>
        </p:txBody>
      </p:sp>
      <p:sp>
        <p:nvSpPr>
          <p:cNvPr id="5" name="Content Placeholder 2">
            <a:extLst>
              <a:ext uri="{FF2B5EF4-FFF2-40B4-BE49-F238E27FC236}">
                <a16:creationId xmlns:a16="http://schemas.microsoft.com/office/drawing/2014/main" id="{3CF0847E-DD7C-2F43-BFAC-80CEC0C90DD8}"/>
              </a:ext>
            </a:extLst>
          </p:cNvPr>
          <p:cNvSpPr txBox="1">
            <a:spLocks/>
          </p:cNvSpPr>
          <p:nvPr/>
        </p:nvSpPr>
        <p:spPr>
          <a:xfrm>
            <a:off x="609600" y="1600200"/>
            <a:ext cx="8489244" cy="46783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What are </a:t>
            </a:r>
            <a:r>
              <a:rPr lang="en-US" sz="2800" b="1" dirty="0"/>
              <a:t>neural networks </a:t>
            </a:r>
            <a:r>
              <a:rPr lang="en-US" sz="2800" dirty="0"/>
              <a:t>and how do they work?</a:t>
            </a:r>
          </a:p>
          <a:p>
            <a:pPr marL="0" indent="0">
              <a:buNone/>
            </a:pPr>
            <a:endParaRPr lang="en-US" sz="2800" dirty="0"/>
          </a:p>
          <a:p>
            <a:pPr marL="0" indent="0">
              <a:buNone/>
            </a:pPr>
            <a:r>
              <a:rPr lang="en-US" sz="2800" dirty="0"/>
              <a:t>How does </a:t>
            </a:r>
            <a:r>
              <a:rPr lang="en-US" sz="2800" b="1" dirty="0"/>
              <a:t>deep learning</a:t>
            </a:r>
            <a:r>
              <a:rPr lang="en-US" sz="2800" dirty="0"/>
              <a:t> differ from the supervised methods we have seen so far?</a:t>
            </a:r>
          </a:p>
        </p:txBody>
      </p:sp>
    </p:spTree>
    <p:extLst>
      <p:ext uri="{BB962C8B-B14F-4D97-AF65-F5344CB8AC3E}">
        <p14:creationId xmlns:p14="http://schemas.microsoft.com/office/powerpoint/2010/main" val="101143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685800" y="2872309"/>
            <a:ext cx="7772400" cy="918310"/>
          </a:xfrm>
        </p:spPr>
        <p:txBody>
          <a:bodyPr anchor="t">
            <a:normAutofit/>
          </a:bodyPr>
          <a:lstStyle/>
          <a:p>
            <a:pPr algn="l"/>
            <a:r>
              <a:rPr lang="en-US" sz="5400" dirty="0"/>
              <a:t>Evaluating performance</a:t>
            </a:r>
          </a:p>
        </p:txBody>
      </p:sp>
    </p:spTree>
    <p:extLst>
      <p:ext uri="{BB962C8B-B14F-4D97-AF65-F5344CB8AC3E}">
        <p14:creationId xmlns:p14="http://schemas.microsoft.com/office/powerpoint/2010/main" val="290117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How can we compare different ML methods for the same task?</a:t>
            </a:r>
          </a:p>
        </p:txBody>
      </p:sp>
      <p:sp>
        <p:nvSpPr>
          <p:cNvPr id="3" name="Content Placeholder 2"/>
          <p:cNvSpPr>
            <a:spLocks noGrp="1"/>
          </p:cNvSpPr>
          <p:nvPr>
            <p:ph idx="1"/>
          </p:nvPr>
        </p:nvSpPr>
        <p:spPr>
          <a:xfrm>
            <a:off x="457200" y="1600200"/>
            <a:ext cx="8153400" cy="4905022"/>
          </a:xfrm>
        </p:spPr>
        <p:txBody>
          <a:bodyPr>
            <a:normAutofit/>
          </a:bodyPr>
          <a:lstStyle/>
          <a:p>
            <a:endParaRPr lang="en-US" sz="2800" dirty="0"/>
          </a:p>
          <a:p>
            <a:r>
              <a:rPr lang="en-US" sz="2800" dirty="0"/>
              <a:t>We need </a:t>
            </a:r>
            <a:r>
              <a:rPr lang="en-US" sz="2800" b="1" dirty="0"/>
              <a:t>performance metrics </a:t>
            </a:r>
            <a:r>
              <a:rPr lang="en-US" sz="2800" dirty="0"/>
              <a:t>that measure the similarity between the model’s predictions and the </a:t>
            </a:r>
            <a:r>
              <a:rPr lang="en-US" sz="2800" b="1" dirty="0"/>
              <a:t>ground truth</a:t>
            </a:r>
            <a:r>
              <a:rPr lang="en-US" sz="2800" dirty="0"/>
              <a:t>.</a:t>
            </a:r>
          </a:p>
          <a:p>
            <a:endParaRPr lang="en-US" sz="2800" dirty="0"/>
          </a:p>
          <a:p>
            <a:r>
              <a:rPr lang="en-US" sz="2800" dirty="0"/>
              <a:t>You are probably already familiar with the metric </a:t>
            </a:r>
            <a:r>
              <a:rPr lang="en-US" sz="2800" i="1" dirty="0"/>
              <a:t>R</a:t>
            </a:r>
            <a:r>
              <a:rPr lang="en-US" sz="2800" i="1" baseline="30000" dirty="0"/>
              <a:t>2 </a:t>
            </a:r>
            <a:r>
              <a:rPr lang="en-US" sz="2800" dirty="0"/>
              <a:t> for assessing the fit between a linear model and the data. </a:t>
            </a:r>
          </a:p>
          <a:p>
            <a:pPr marL="342900" lvl="1" indent="0">
              <a:buNone/>
            </a:pPr>
            <a:r>
              <a:rPr lang="en-US" sz="2500" dirty="0"/>
              <a:t>A good model would have </a:t>
            </a:r>
            <a:r>
              <a:rPr lang="en-US" sz="2500" i="1" dirty="0"/>
              <a:t>R</a:t>
            </a:r>
            <a:r>
              <a:rPr lang="en-US" sz="2500" i="1" baseline="30000" dirty="0"/>
              <a:t>2 </a:t>
            </a:r>
            <a:r>
              <a:rPr lang="en-US" sz="2500" dirty="0"/>
              <a:t>close to 1.</a:t>
            </a:r>
          </a:p>
        </p:txBody>
      </p:sp>
    </p:spTree>
    <p:extLst>
      <p:ext uri="{BB962C8B-B14F-4D97-AF65-F5344CB8AC3E}">
        <p14:creationId xmlns:p14="http://schemas.microsoft.com/office/powerpoint/2010/main" val="88004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8779"/>
            <a:ext cx="8590844" cy="1247422"/>
          </a:xfrm>
        </p:spPr>
        <p:txBody>
          <a:bodyPr>
            <a:normAutofit/>
          </a:bodyPr>
          <a:lstStyle/>
          <a:p>
            <a:r>
              <a:rPr lang="en-US" sz="4000" dirty="0"/>
              <a:t>Coefficient of determination, </a:t>
            </a:r>
            <a:r>
              <a:rPr lang="en-US" sz="4000" i="1" dirty="0"/>
              <a:t>R</a:t>
            </a:r>
            <a:r>
              <a:rPr lang="en-US" sz="4000" i="1" baseline="30000" dirty="0"/>
              <a:t>2</a:t>
            </a:r>
            <a:endParaRPr lang="en-US" sz="4000" dirty="0"/>
          </a:p>
        </p:txBody>
      </p:sp>
      <p:pic>
        <p:nvPicPr>
          <p:cNvPr id="4" name="Picture 3">
            <a:extLst>
              <a:ext uri="{FF2B5EF4-FFF2-40B4-BE49-F238E27FC236}">
                <a16:creationId xmlns:a16="http://schemas.microsoft.com/office/drawing/2014/main" id="{3F208D51-A3E5-CA43-8B46-497DB74492F9}"/>
              </a:ext>
            </a:extLst>
          </p:cNvPr>
          <p:cNvPicPr>
            <a:picLocks noChangeAspect="1"/>
          </p:cNvPicPr>
          <p:nvPr/>
        </p:nvPicPr>
        <p:blipFill>
          <a:blip r:embed="rId2"/>
          <a:stretch>
            <a:fillRect/>
          </a:stretch>
        </p:blipFill>
        <p:spPr>
          <a:xfrm>
            <a:off x="0" y="1223137"/>
            <a:ext cx="9144000" cy="5634863"/>
          </a:xfrm>
          <a:prstGeom prst="rect">
            <a:avLst/>
          </a:prstGeom>
        </p:spPr>
      </p:pic>
    </p:spTree>
    <p:extLst>
      <p:ext uri="{BB962C8B-B14F-4D97-AF65-F5344CB8AC3E}">
        <p14:creationId xmlns:p14="http://schemas.microsoft.com/office/powerpoint/2010/main" val="29794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solidFill>
                  <a:schemeClr val="accent2">
                    <a:lumMod val="75000"/>
                  </a:schemeClr>
                </a:solidFill>
              </a:rPr>
              <a:t>R</a:t>
            </a:r>
            <a:r>
              <a:rPr lang="en-US" sz="4000" i="1" baseline="30000" dirty="0">
                <a:solidFill>
                  <a:schemeClr val="accent2">
                    <a:lumMod val="75000"/>
                  </a:schemeClr>
                </a:solidFill>
              </a:rPr>
              <a:t>2</a:t>
            </a:r>
            <a:r>
              <a:rPr lang="en-US" sz="4000" dirty="0">
                <a:solidFill>
                  <a:schemeClr val="accent2">
                    <a:lumMod val="75000"/>
                  </a:schemeClr>
                </a:solidFill>
              </a:rPr>
              <a:t> example</a:t>
            </a:r>
          </a:p>
        </p:txBody>
      </p:sp>
      <p:sp>
        <p:nvSpPr>
          <p:cNvPr id="3" name="Content Placeholder 2"/>
          <p:cNvSpPr>
            <a:spLocks noGrp="1"/>
          </p:cNvSpPr>
          <p:nvPr>
            <p:ph idx="1"/>
          </p:nvPr>
        </p:nvSpPr>
        <p:spPr>
          <a:xfrm>
            <a:off x="628650" y="1600200"/>
            <a:ext cx="8317794" cy="1930400"/>
          </a:xfrm>
        </p:spPr>
        <p:txBody>
          <a:bodyPr>
            <a:normAutofit/>
          </a:bodyPr>
          <a:lstStyle/>
          <a:p>
            <a:pPr marL="0" indent="0">
              <a:buNone/>
            </a:pPr>
            <a:r>
              <a:rPr lang="en-US" sz="2800" dirty="0"/>
              <a:t>With the </a:t>
            </a:r>
            <a:r>
              <a:rPr lang="en-US" sz="2800" b="1" dirty="0"/>
              <a:t>abalone </a:t>
            </a:r>
            <a:r>
              <a:rPr lang="en-US" sz="2800" dirty="0"/>
              <a:t>dataset,</a:t>
            </a:r>
          </a:p>
          <a:p>
            <a:pPr marL="0" indent="0">
              <a:buNone/>
            </a:pPr>
            <a:r>
              <a:rPr lang="en-US" sz="2800" dirty="0"/>
              <a:t>	Use a </a:t>
            </a:r>
            <a:r>
              <a:rPr lang="en-US" sz="2800" b="1" dirty="0"/>
              <a:t>tree</a:t>
            </a:r>
            <a:r>
              <a:rPr lang="en-US" sz="2800" dirty="0"/>
              <a:t> to predict </a:t>
            </a:r>
            <a:r>
              <a:rPr lang="en-US" sz="2800" b="1" dirty="0"/>
              <a:t>rings </a:t>
            </a:r>
            <a:r>
              <a:rPr lang="en-US" sz="2800" dirty="0"/>
              <a:t>from the other features.</a:t>
            </a:r>
          </a:p>
          <a:p>
            <a:pPr marL="0" indent="0">
              <a:buNone/>
            </a:pPr>
            <a:r>
              <a:rPr lang="en-US" sz="2800" dirty="0"/>
              <a:t>	What is </a:t>
            </a:r>
            <a:r>
              <a:rPr lang="en-US" sz="2800" i="1" dirty="0"/>
              <a:t>R</a:t>
            </a:r>
            <a:r>
              <a:rPr lang="en-US" sz="2800" i="1" baseline="30000" dirty="0"/>
              <a:t>2 </a:t>
            </a:r>
            <a:r>
              <a:rPr lang="en-US" sz="2800" dirty="0"/>
              <a:t> for this model?</a:t>
            </a:r>
          </a:p>
        </p:txBody>
      </p:sp>
    </p:spTree>
    <p:extLst>
      <p:ext uri="{BB962C8B-B14F-4D97-AF65-F5344CB8AC3E}">
        <p14:creationId xmlns:p14="http://schemas.microsoft.com/office/powerpoint/2010/main" val="330937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Overfitting</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We saw in the example that the evaluation might look </a:t>
            </a:r>
            <a:r>
              <a:rPr lang="en-US" sz="2800" i="1" dirty="0"/>
              <a:t>very </a:t>
            </a:r>
            <a:r>
              <a:rPr lang="en-US" sz="2800" dirty="0"/>
              <a:t>different depending on whether we use the training dataset or an unseen dataset.</a:t>
            </a:r>
          </a:p>
          <a:p>
            <a:r>
              <a:rPr lang="en-US" sz="2800" dirty="0"/>
              <a:t>A complex model might perform very well on the training data, but if it is </a:t>
            </a:r>
            <a:r>
              <a:rPr lang="en-US" sz="2800" b="1" dirty="0"/>
              <a:t>overfitted</a:t>
            </a:r>
            <a:r>
              <a:rPr lang="en-US" sz="2800" dirty="0"/>
              <a:t> then it will extend poorly to unseen data.</a:t>
            </a:r>
          </a:p>
          <a:p>
            <a:endParaRPr lang="en-US" sz="2800" dirty="0"/>
          </a:p>
          <a:p>
            <a:r>
              <a:rPr lang="en-US" sz="2800" dirty="0"/>
              <a:t>We must always be careful to make sure that our evaluation metrics are calculated on a separate </a:t>
            </a:r>
            <a:r>
              <a:rPr lang="en-US" sz="2800" b="1" dirty="0"/>
              <a:t>testing dataset</a:t>
            </a:r>
            <a:r>
              <a:rPr lang="en-US" sz="2800" dirty="0"/>
              <a:t>.</a:t>
            </a:r>
          </a:p>
          <a:p>
            <a:endParaRPr lang="en-US" sz="2800" dirty="0"/>
          </a:p>
          <a:p>
            <a:endParaRPr lang="en-US" sz="2800" dirty="0"/>
          </a:p>
        </p:txBody>
      </p:sp>
    </p:spTree>
    <p:extLst>
      <p:ext uri="{BB962C8B-B14F-4D97-AF65-F5344CB8AC3E}">
        <p14:creationId xmlns:p14="http://schemas.microsoft.com/office/powerpoint/2010/main" val="268416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Avoiding contamination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In some circumstances, we need to take extra care to ensure that the test data is truly independent of the training data.</a:t>
            </a:r>
          </a:p>
          <a:p>
            <a:endParaRPr lang="en-US" sz="2800" dirty="0"/>
          </a:p>
          <a:p>
            <a:r>
              <a:rPr lang="en-US" sz="2800" dirty="0"/>
              <a:t>Part of the skill in designing a good machine learning experiment is in </a:t>
            </a:r>
            <a:r>
              <a:rPr lang="en-US" sz="2800" dirty="0" err="1"/>
              <a:t>recognising</a:t>
            </a:r>
            <a:r>
              <a:rPr lang="en-US" sz="2800" dirty="0"/>
              <a:t> how to filter data to avoid this kind of contamination.</a:t>
            </a:r>
          </a:p>
          <a:p>
            <a:pPr marL="342900" lvl="1" indent="0">
              <a:buNone/>
            </a:pPr>
            <a:r>
              <a:rPr lang="en-US" sz="2500" dirty="0"/>
              <a:t>e.g. if predicting protein function from sequence, ensure that there are no pairs of protein sequences that are too closely related.</a:t>
            </a:r>
          </a:p>
          <a:p>
            <a:endParaRPr lang="en-US" sz="2800" dirty="0"/>
          </a:p>
          <a:p>
            <a:endParaRPr lang="en-US" sz="2800" dirty="0"/>
          </a:p>
        </p:txBody>
      </p:sp>
    </p:spTree>
    <p:extLst>
      <p:ext uri="{BB962C8B-B14F-4D97-AF65-F5344CB8AC3E}">
        <p14:creationId xmlns:p14="http://schemas.microsoft.com/office/powerpoint/2010/main" val="133040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1408</TotalTime>
  <Words>1897</Words>
  <Application>Microsoft Macintosh PowerPoint</Application>
  <PresentationFormat>On-screen Show (4:3)</PresentationFormat>
  <Paragraphs>204</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Introduction to Machine Learning  Part 2: Evaluating and improving performance</vt:lpstr>
      <vt:lpstr>Intended learning outcomes</vt:lpstr>
      <vt:lpstr>Overview</vt:lpstr>
      <vt:lpstr>Evaluating performance</vt:lpstr>
      <vt:lpstr>How can we compare different ML methods for the same task?</vt:lpstr>
      <vt:lpstr>Coefficient of determination, R2</vt:lpstr>
      <vt:lpstr>R2 example</vt:lpstr>
      <vt:lpstr>Overfitting</vt:lpstr>
      <vt:lpstr>Avoiding contamination</vt:lpstr>
      <vt:lpstr>Train / validate / …. and test !</vt:lpstr>
      <vt:lpstr>Cross-validation</vt:lpstr>
      <vt:lpstr>Cross-validation (k=5)</vt:lpstr>
      <vt:lpstr>Other metrics for regression</vt:lpstr>
      <vt:lpstr>R2 exercise</vt:lpstr>
      <vt:lpstr>Metrics for classification</vt:lpstr>
      <vt:lpstr>PowerPoint Presentation</vt:lpstr>
      <vt:lpstr>PowerPoint Presentation</vt:lpstr>
      <vt:lpstr>Receiver operating characteristic</vt:lpstr>
      <vt:lpstr>Receiver operating characteristic</vt:lpstr>
      <vt:lpstr>Classification metrics exercise</vt:lpstr>
      <vt:lpstr>Improving performance</vt:lpstr>
      <vt:lpstr>Bias versus variance</vt:lpstr>
      <vt:lpstr>Bias versus variance</vt:lpstr>
      <vt:lpstr>Bias versus variance</vt:lpstr>
      <vt:lpstr>What can we do to improve performance?</vt:lpstr>
      <vt:lpstr>What can we do to improve performance?</vt:lpstr>
      <vt:lpstr>Feature selection</vt:lpstr>
      <vt:lpstr>Feature selection example</vt:lpstr>
      <vt:lpstr>Tree pruning</vt:lpstr>
      <vt:lpstr>Tree pruning</vt:lpstr>
      <vt:lpstr>Tree pruning exercise</vt:lpstr>
      <vt:lpstr>Ensemble methods</vt:lpstr>
      <vt:lpstr>Bagging</vt:lpstr>
      <vt:lpstr>Random forest</vt:lpstr>
      <vt:lpstr>Trees vs forest example</vt:lpstr>
      <vt:lpstr>Boosting</vt:lpstr>
      <vt:lpstr>Summary of Part 2</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Part 1: Clustering, Regression and Classification</dc:title>
  <dc:creator>Pinney, John W</dc:creator>
  <cp:lastModifiedBy>Pinney, John W</cp:lastModifiedBy>
  <cp:revision>58</cp:revision>
  <dcterms:created xsi:type="dcterms:W3CDTF">2020-11-06T14:48:23Z</dcterms:created>
  <dcterms:modified xsi:type="dcterms:W3CDTF">2021-02-03T15:47:10Z</dcterms:modified>
</cp:coreProperties>
</file>