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sldIdLst>
    <p:sldId id="457" r:id="rId2"/>
    <p:sldId id="256" r:id="rId3"/>
    <p:sldId id="458" r:id="rId4"/>
    <p:sldId id="463" r:id="rId5"/>
    <p:sldId id="538" r:id="rId6"/>
    <p:sldId id="539" r:id="rId7"/>
    <p:sldId id="558" r:id="rId8"/>
    <p:sldId id="561" r:id="rId9"/>
    <p:sldId id="541" r:id="rId10"/>
    <p:sldId id="542" r:id="rId11"/>
    <p:sldId id="543" r:id="rId12"/>
    <p:sldId id="544" r:id="rId13"/>
    <p:sldId id="562" r:id="rId14"/>
    <p:sldId id="540" r:id="rId15"/>
    <p:sldId id="560" r:id="rId16"/>
    <p:sldId id="545" r:id="rId17"/>
    <p:sldId id="537" r:id="rId18"/>
    <p:sldId id="563" r:id="rId19"/>
    <p:sldId id="547" r:id="rId20"/>
    <p:sldId id="483" r:id="rId21"/>
    <p:sldId id="549" r:id="rId22"/>
    <p:sldId id="557" r:id="rId23"/>
    <p:sldId id="550" r:id="rId24"/>
    <p:sldId id="565" r:id="rId25"/>
    <p:sldId id="555" r:id="rId26"/>
    <p:sldId id="556" r:id="rId27"/>
    <p:sldId id="551" r:id="rId28"/>
    <p:sldId id="552" r:id="rId29"/>
    <p:sldId id="548" r:id="rId30"/>
    <p:sldId id="553" r:id="rId31"/>
    <p:sldId id="55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95"/>
    <p:restoredTop sz="96556"/>
  </p:normalViewPr>
  <p:slideViewPr>
    <p:cSldViewPr snapToGrid="0" snapToObjects="1">
      <p:cViewPr varScale="1">
        <p:scale>
          <a:sx n="128" d="100"/>
          <a:sy n="128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A78F2-8BDA-6744-A7B1-117F95CFA804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CFFC-2602-164F-8D9F-9DEC839D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EA178A-FFD9-419B-82A5-CD50B8B3219E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9220-8701-1D4D-8B76-65A0FF61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21B0-A253-CC4A-8F94-4A5602E3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727A-FCF7-AB47-941A-7C676F7D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0FDF-EDB9-494E-B5AF-C947E65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9193-5BCD-244D-A016-838046E0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FBC-E783-2F49-A2E5-CAC058B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8088-FB3E-8743-9046-EA503176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76CA-6706-9744-8FD2-CD9AE950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4799-EE01-BE4F-A497-53CED1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9E73-35E2-8A41-86C1-C57447E1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1CAEC-1286-614C-B868-F1D7F25B4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BBA16-2C0A-1042-84C2-9D46AF1A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C853-8E4E-BA43-8308-D5A8A646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393B-B0DA-C04B-9070-EBF2C7BC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4C37-1231-C94D-88D5-33D85EF1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0DCB-3677-7D43-BD1E-AEC5237D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F4BA-3061-3A47-9FA3-A8C667CD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C44D-06FC-924E-BECD-A083E741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706B-11C6-5D4B-BF12-D6347CE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D97B-AFEC-214D-B7A4-539B7C64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A739-7C4A-BA4C-A84E-BECA15EE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3A4A-508B-EF45-8344-F1E4FF5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35E5-073B-2A4A-8532-BF500443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AF21-253A-5E4C-A3F6-E0E31283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7F1B-7479-3342-8F65-6D89626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0B8-7757-E142-AD1E-6EEAE22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39C2-5675-3F4F-81A7-205F34E50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CFFA-ABFB-394E-BFC4-F7D95B6D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7B42-21E8-EA4C-BA4D-63ECBE77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33F4-392F-C14A-BD78-564C453F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71D4-4270-5040-984E-2988AF8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597F-B3E6-824F-84CA-98EF958F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2FAF-C1D2-CD49-9863-131FAE02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B35B-EE83-2148-8578-141D997E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4B653-66F8-E24B-A049-F833FE49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8F6CE-053A-FC45-B7E2-A5FFC8B6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C2FCE-52DA-2D40-9FD7-323F8B16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81AF-A03B-EB41-A1DA-3A267946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C19F8-E99E-ED42-84C9-35530564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3D5-AAA0-F841-8A11-6C146508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214A-08FA-944E-949A-B24A8C4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46451-E4DD-E14C-B924-E7512AF9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0FEC0-E5D3-CB4B-BE8A-FA4EE1C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540E-5BEB-514D-846A-B4D0CD9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17D2A-C2D1-7343-A1D4-B5D373D6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A6AEE-CCD4-3246-A42D-F0E2F7C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C12-2DA5-1D48-936E-7C05E112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1851-DA3C-0440-B9A0-74F3B45E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D001-C422-2D4A-B857-B5F4CBA6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574F-9766-DC42-BA82-462C7279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8C1C-378A-3F46-A2AD-31D5E0AC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15AE-B370-BF43-9128-D81AA5E0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9E9-74BC-FA4E-8D79-DB606534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A5C9D-590F-4947-8008-15425DA5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63252-BBEC-1545-A62A-3D19761B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A4D4-C2A3-E449-9B1F-D2479D01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D430-1EA5-4E4D-B3A1-8D9FC39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EA22-5911-AA4E-B0EC-20F71A00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6881F-EB79-F547-98F7-C8D92C92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8829-ECE7-644C-8D77-5648C9A0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6656-2AEF-484A-80DE-628C3AC3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F8FD-4C82-CE4B-A328-95E0C09266C3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6E97-6379-1C4A-8F3B-347D5D86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537E-A92A-374D-A021-F8358AC1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ntroduction-to-machine/9781491976432/" TargetMode="External"/><Relationship Id="rId2" Type="http://schemas.openxmlformats.org/officeDocument/2006/relationships/hyperlink" Target="http://ebookcentral.proquest.com/lib/imperial/detail.action?docID=46981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scikit-learn.org/" TargetMode="External"/><Relationship Id="rId4" Type="http://schemas.openxmlformats.org/officeDocument/2006/relationships/hyperlink" Target="http://neuralnetworksanddeeplearning.com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2" y="1572323"/>
            <a:ext cx="8522343" cy="16057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Machine Learning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sz="3600" dirty="0">
                <a:solidFill>
                  <a:schemeClr val="accent2"/>
                </a:solidFill>
              </a:rPr>
              <a:t>Part 3: Neural networks and deep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2" y="4159405"/>
            <a:ext cx="6400800" cy="9167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 </a:t>
            </a:r>
            <a:r>
              <a:rPr lang="en-US" dirty="0" err="1">
                <a:solidFill>
                  <a:schemeClr val="tx1"/>
                </a:solidFill>
              </a:rPr>
              <a:t>Pinney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149076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Fitting a neural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 train our model, we need to find values for the weights, </a:t>
            </a:r>
            <a:r>
              <a:rPr lang="en-US" sz="2800" b="1" dirty="0"/>
              <a:t>w</a:t>
            </a:r>
            <a:r>
              <a:rPr lang="en-US" sz="2800" dirty="0"/>
              <a:t>. (We can incorporate the bias </a:t>
            </a:r>
            <a:r>
              <a:rPr lang="en-US" sz="2800" i="1" dirty="0"/>
              <a:t>b</a:t>
            </a:r>
            <a:r>
              <a:rPr lang="en-US" sz="2800" dirty="0"/>
              <a:t> as an additional weight </a:t>
            </a:r>
            <a:r>
              <a:rPr lang="en-US" sz="2800" i="1" dirty="0"/>
              <a:t>w</a:t>
            </a:r>
            <a:r>
              <a:rPr lang="en-US" sz="2800" i="1" baseline="-25000" dirty="0"/>
              <a:t>0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best choice of </a:t>
            </a:r>
            <a:r>
              <a:rPr lang="en-US" sz="2800" b="1" dirty="0"/>
              <a:t>w</a:t>
            </a:r>
            <a:r>
              <a:rPr lang="en-US" sz="2800" dirty="0"/>
              <a:t> would </a:t>
            </a:r>
            <a:r>
              <a:rPr lang="en-US" sz="2800" dirty="0" err="1"/>
              <a:t>minimise</a:t>
            </a:r>
            <a:r>
              <a:rPr lang="en-US" sz="2800" dirty="0"/>
              <a:t> an appropriate </a:t>
            </a:r>
            <a:r>
              <a:rPr lang="en-US" sz="2800" b="1" dirty="0"/>
              <a:t>loss function </a:t>
            </a:r>
            <a:r>
              <a:rPr lang="en-US" sz="2800" dirty="0"/>
              <a:t>for our predictions compared to the training data labels (e.g. </a:t>
            </a:r>
            <a:r>
              <a:rPr lang="en-US" sz="2800" i="1" dirty="0"/>
              <a:t>mean squared error </a:t>
            </a:r>
            <a:r>
              <a:rPr lang="en-US" sz="2800" dirty="0"/>
              <a:t>for a regression task).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For a network with </a:t>
            </a:r>
            <a:r>
              <a:rPr lang="en-US" sz="2800" i="1" dirty="0"/>
              <a:t>m</a:t>
            </a:r>
            <a:r>
              <a:rPr lang="en-US" sz="2800" dirty="0"/>
              <a:t> arcs and </a:t>
            </a:r>
            <a:r>
              <a:rPr lang="en-US" sz="2800" i="1" dirty="0"/>
              <a:t>n </a:t>
            </a:r>
            <a:r>
              <a:rPr lang="en-US" sz="2800" dirty="0"/>
              <a:t>neurons, </a:t>
            </a:r>
            <a:r>
              <a:rPr lang="en-US" sz="2800" b="1" dirty="0"/>
              <a:t>w</a:t>
            </a:r>
            <a:r>
              <a:rPr lang="en-US" sz="2800" dirty="0"/>
              <a:t> has (</a:t>
            </a:r>
            <a:r>
              <a:rPr lang="en-US" sz="2800" i="1" dirty="0" err="1"/>
              <a:t>m+n</a:t>
            </a:r>
            <a:r>
              <a:rPr lang="en-US" sz="2800" dirty="0"/>
              <a:t>) components: we will be </a:t>
            </a:r>
            <a:r>
              <a:rPr lang="en-US" sz="2800" dirty="0" err="1"/>
              <a:t>optimising</a:t>
            </a:r>
            <a:r>
              <a:rPr lang="en-US" sz="2800" dirty="0"/>
              <a:t> in a </a:t>
            </a:r>
            <a:r>
              <a:rPr lang="en-US" sz="2800" i="1" dirty="0"/>
              <a:t>high-dimensional </a:t>
            </a:r>
            <a:r>
              <a:rPr lang="en-US" sz="2800" dirty="0"/>
              <a:t>parameter space.</a:t>
            </a:r>
          </a:p>
        </p:txBody>
      </p:sp>
    </p:spTree>
    <p:extLst>
      <p:ext uri="{BB962C8B-B14F-4D97-AF65-F5344CB8AC3E}">
        <p14:creationId xmlns:p14="http://schemas.microsoft.com/office/powerpoint/2010/main" val="290208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This is a simple but effective </a:t>
            </a:r>
            <a:r>
              <a:rPr lang="en-US" sz="2800" i="1" dirty="0" err="1"/>
              <a:t>optimisation</a:t>
            </a:r>
            <a:r>
              <a:rPr lang="en-US" sz="2800" i="1" dirty="0"/>
              <a:t> method </a:t>
            </a:r>
            <a:r>
              <a:rPr lang="en-US" sz="2800" dirty="0"/>
              <a:t>in high dimensions, which uses the </a:t>
            </a:r>
            <a:r>
              <a:rPr lang="en-US" sz="2800" i="1" dirty="0"/>
              <a:t>gradient</a:t>
            </a:r>
            <a:r>
              <a:rPr lang="en-US" sz="2800" dirty="0"/>
              <a:t> (i.e. slope) of the loss function and takes progressive small steps downhill until it finds a minimum.</a:t>
            </a:r>
          </a:p>
          <a:p>
            <a:endParaRPr lang="en-US" sz="2800" dirty="0"/>
          </a:p>
          <a:p>
            <a:r>
              <a:rPr lang="en-US" sz="2800" b="1" dirty="0"/>
              <a:t>Stochastic gradient descent </a:t>
            </a:r>
            <a:r>
              <a:rPr lang="en-US" sz="2800" dirty="0"/>
              <a:t>includes a small random movement to helps us escape local minima.</a:t>
            </a:r>
          </a:p>
        </p:txBody>
      </p:sp>
    </p:spTree>
    <p:extLst>
      <p:ext uri="{BB962C8B-B14F-4D97-AF65-F5344CB8AC3E}">
        <p14:creationId xmlns:p14="http://schemas.microsoft.com/office/powerpoint/2010/main" val="21137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Gradient descent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iris </a:t>
            </a:r>
            <a:r>
              <a:rPr lang="en-US" sz="2800" dirty="0"/>
              <a:t>dataset,</a:t>
            </a:r>
          </a:p>
          <a:p>
            <a:pPr marL="0" indent="0">
              <a:buNone/>
            </a:pPr>
            <a:r>
              <a:rPr lang="en-US" sz="2800" dirty="0"/>
              <a:t>	Use </a:t>
            </a:r>
            <a:r>
              <a:rPr lang="en-US" sz="2800" i="1" dirty="0"/>
              <a:t>gradient descent</a:t>
            </a:r>
            <a:r>
              <a:rPr lang="en-US" sz="2800" dirty="0"/>
              <a:t> to fit a binary </a:t>
            </a:r>
            <a:r>
              <a:rPr lang="en-US" sz="2800" i="1" dirty="0"/>
              <a:t>logistic regression</a:t>
            </a:r>
            <a:r>
              <a:rPr lang="en-US" sz="2800" dirty="0"/>
              <a:t> model that can predict </a:t>
            </a:r>
            <a:r>
              <a:rPr lang="en-US" sz="2800" b="1" dirty="0"/>
              <a:t>iris versicolor</a:t>
            </a:r>
            <a:r>
              <a:rPr lang="en-US" sz="2800" dirty="0"/>
              <a:t> from only </a:t>
            </a:r>
            <a:r>
              <a:rPr lang="en-US" sz="2800" b="1" dirty="0"/>
              <a:t>petal length</a:t>
            </a:r>
            <a:r>
              <a:rPr lang="en-US" sz="2800" dirty="0"/>
              <a:t> and </a:t>
            </a:r>
            <a:r>
              <a:rPr lang="en-US" sz="2800" b="1" dirty="0"/>
              <a:t>petal width</a:t>
            </a:r>
            <a:r>
              <a:rPr lang="en-US" sz="2800" dirty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7605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" y="88984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934"/>
            <a:ext cx="3769703" cy="428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calculate the gradient of the loss </a:t>
            </a:r>
            <a:r>
              <a:rPr lang="en-US" sz="2400" dirty="0" err="1"/>
              <a:t>function,we</a:t>
            </a:r>
            <a:r>
              <a:rPr lang="en-US" sz="2400" dirty="0"/>
              <a:t> start from the output layer and work back layer by layer to build up its derivative with respect to each of the weights.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technique is known as </a:t>
            </a:r>
            <a:r>
              <a:rPr lang="en-US" sz="2400" b="1" dirty="0"/>
              <a:t>backpropagation</a:t>
            </a:r>
            <a:endParaRPr lang="en-US" sz="2400" dirty="0"/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6D1305EC-29A4-1041-A479-F5469F75F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1"/>
          <a:stretch/>
        </p:blipFill>
        <p:spPr bwMode="auto">
          <a:xfrm>
            <a:off x="4226903" y="1844406"/>
            <a:ext cx="4472597" cy="34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5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6" y="105021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Problems with the activation function</a:t>
            </a:r>
          </a:p>
        </p:txBody>
      </p:sp>
      <p:pic>
        <p:nvPicPr>
          <p:cNvPr id="23554" name="Picture 2" descr="Image for post">
            <a:extLst>
              <a:ext uri="{FF2B5EF4-FFF2-40B4-BE49-F238E27FC236}">
                <a16:creationId xmlns:a16="http://schemas.microsoft.com/office/drawing/2014/main" id="{81DA63E8-C2AE-1743-808D-00F23469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599556"/>
            <a:ext cx="82423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447AA9-1A6C-344B-8EE5-AF06456AF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73" r="18123" b="50206"/>
          <a:stretch/>
        </p:blipFill>
        <p:spPr>
          <a:xfrm>
            <a:off x="6800850" y="4380899"/>
            <a:ext cx="1803400" cy="682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271F9-677B-CD45-ACD3-A8C961517EEC}"/>
              </a:ext>
            </a:extLst>
          </p:cNvPr>
          <p:cNvSpPr txBox="1"/>
          <p:nvPr/>
        </p:nvSpPr>
        <p:spPr>
          <a:xfrm>
            <a:off x="6019800" y="4469756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</a:t>
            </a:r>
            <a:endParaRPr lang="en-US" sz="3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615C2-592A-B345-943B-33D33523477D}"/>
              </a:ext>
            </a:extLst>
          </p:cNvPr>
          <p:cNvSpPr txBox="1"/>
          <p:nvPr/>
        </p:nvSpPr>
        <p:spPr>
          <a:xfrm>
            <a:off x="5354637" y="1743732"/>
            <a:ext cx="371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output makes network less expressive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565B3-964C-EC40-94CC-8BF860F83867}"/>
              </a:ext>
            </a:extLst>
          </p:cNvPr>
          <p:cNvSpPr txBox="1"/>
          <p:nvPr/>
        </p:nvSpPr>
        <p:spPr>
          <a:xfrm>
            <a:off x="450850" y="5347344"/>
            <a:ext cx="504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zero gradient everywhere (except z=0) means backpropagation won’t work!</a:t>
            </a:r>
          </a:p>
        </p:txBody>
      </p:sp>
    </p:spTree>
    <p:extLst>
      <p:ext uri="{BB962C8B-B14F-4D97-AF65-F5344CB8AC3E}">
        <p14:creationId xmlns:p14="http://schemas.microsoft.com/office/powerpoint/2010/main" val="243529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1368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Solution: continuous activation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A7C12-C19A-0544-ADA5-BBD75E8D84B7}"/>
              </a:ext>
            </a:extLst>
          </p:cNvPr>
          <p:cNvSpPr txBox="1"/>
          <p:nvPr/>
        </p:nvSpPr>
        <p:spPr>
          <a:xfrm>
            <a:off x="5549194" y="2015657"/>
            <a:ext cx="32392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continuous activation functions (and many others) are used in multi-layer neural networks. </a:t>
            </a:r>
          </a:p>
          <a:p>
            <a:endParaRPr lang="en-US" sz="2400" dirty="0"/>
          </a:p>
          <a:p>
            <a:r>
              <a:rPr lang="en-US" sz="2400" dirty="0"/>
              <a:t>Their different shapes result in different learning characteristics, suitable for different tasks.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DCBB2C1C-DC6F-B24D-9B26-C10AB4F33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7"/>
          <a:stretch/>
        </p:blipFill>
        <p:spPr bwMode="auto">
          <a:xfrm>
            <a:off x="244475" y="1497013"/>
            <a:ext cx="5257800" cy="47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Multi-layer network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wine quality - red </a:t>
            </a:r>
            <a:r>
              <a:rPr lang="en-US" sz="2800" dirty="0"/>
              <a:t>dataset,</a:t>
            </a:r>
          </a:p>
          <a:p>
            <a:pPr marL="0" indent="0">
              <a:buNone/>
            </a:pPr>
            <a:r>
              <a:rPr lang="en-US" sz="2800" dirty="0"/>
              <a:t>	Use a </a:t>
            </a:r>
            <a:r>
              <a:rPr lang="en-US" sz="2800" i="1" dirty="0"/>
              <a:t>neural network </a:t>
            </a:r>
            <a:r>
              <a:rPr lang="en-US" sz="2800" dirty="0"/>
              <a:t>to predict </a:t>
            </a:r>
            <a:r>
              <a:rPr lang="en-US" sz="2800" b="1" dirty="0"/>
              <a:t>quality </a:t>
            </a:r>
            <a:r>
              <a:rPr lang="en-US" sz="2800" dirty="0"/>
              <a:t>from the other features.</a:t>
            </a:r>
          </a:p>
          <a:p>
            <a:pPr marL="0" indent="0">
              <a:buNone/>
            </a:pPr>
            <a:r>
              <a:rPr lang="en-US" sz="2800" dirty="0"/>
              <a:t>	Explore how performance is affected by adding additional hidden layers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39944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2989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Deep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229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“Deep learning” concerns neural network models with many hidden layers, used in both unsupervised and supervised learning contexts.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is difficult to train deep models effectively, so special techniques have been developed for this class of models.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Specialised</a:t>
            </a:r>
            <a:r>
              <a:rPr lang="en-US" sz="2800" dirty="0"/>
              <a:t> software packages (e.g. TensorFlow, </a:t>
            </a:r>
            <a:r>
              <a:rPr lang="en-US" sz="2800" dirty="0" err="1"/>
              <a:t>Keras</a:t>
            </a:r>
            <a:r>
              <a:rPr lang="en-US" sz="2800" dirty="0"/>
              <a:t>) and computer hardware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269282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6" y="1622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Deep networks are especially well suited to working with unstructured input data, which doesn’t have easily definable informative features.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Images</a:t>
            </a:r>
          </a:p>
          <a:p>
            <a:pPr marL="0" indent="0">
              <a:buNone/>
            </a:pPr>
            <a:r>
              <a:rPr lang="en-US" sz="2800" dirty="0"/>
              <a:t>Text</a:t>
            </a:r>
          </a:p>
          <a:p>
            <a:pPr marL="0" indent="0">
              <a:buNone/>
            </a:pPr>
            <a:r>
              <a:rPr lang="en-US" sz="2800" dirty="0"/>
              <a:t>Speech</a:t>
            </a:r>
          </a:p>
          <a:p>
            <a:pPr marL="0" indent="0">
              <a:buNone/>
            </a:pPr>
            <a:r>
              <a:rPr lang="en-US" sz="2800" dirty="0"/>
              <a:t>Music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31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1"/>
            <a:ext cx="8391293" cy="91831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Intended learning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53" y="1215675"/>
            <a:ext cx="7867186" cy="5017856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After attending this workshop, you will be better able to:</a:t>
            </a:r>
          </a:p>
          <a:p>
            <a:pPr algn="l"/>
            <a:endParaRPr lang="en-GB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Explain the difference between supervised and unsupervised learning.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Select a suitable machine learning method for a given application.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Prepare your own training and testing data sets.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Evaluate the performance of a machine learning experiment.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cxnSpLocks/>
            <a:stCxn id="37" idx="3"/>
            <a:endCxn id="23" idx="1"/>
          </p:cNvCxnSpPr>
          <p:nvPr/>
        </p:nvCxnSpPr>
        <p:spPr>
          <a:xfrm>
            <a:off x="1883481" y="6137624"/>
            <a:ext cx="4197843" cy="21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9694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6" y="2242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Image classification task</a:t>
            </a:r>
          </a:p>
        </p:txBody>
      </p:sp>
      <p:sp>
        <p:nvSpPr>
          <p:cNvPr id="6" name="Oval 5"/>
          <p:cNvSpPr/>
          <p:nvPr/>
        </p:nvSpPr>
        <p:spPr>
          <a:xfrm>
            <a:off x="20853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9113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911374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" name="Straight Arrow Connector 28"/>
          <p:cNvCxnSpPr>
            <a:cxnSpLocks/>
            <a:stCxn id="28" idx="3"/>
            <a:endCxn id="21" idx="1"/>
          </p:cNvCxnSpPr>
          <p:nvPr/>
        </p:nvCxnSpPr>
        <p:spPr>
          <a:xfrm>
            <a:off x="2941570" y="2879428"/>
            <a:ext cx="3139754" cy="12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2" idx="3"/>
            <a:endCxn id="20" idx="1"/>
          </p:cNvCxnSpPr>
          <p:nvPr/>
        </p:nvCxnSpPr>
        <p:spPr>
          <a:xfrm flipV="1">
            <a:off x="3990764" y="2275026"/>
            <a:ext cx="2090560" cy="9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3" idx="3"/>
            <a:endCxn id="19" idx="1"/>
          </p:cNvCxnSpPr>
          <p:nvPr/>
        </p:nvCxnSpPr>
        <p:spPr>
          <a:xfrm flipV="1">
            <a:off x="2917613" y="1658595"/>
            <a:ext cx="3163711" cy="4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4" idx="3"/>
            <a:endCxn id="22" idx="1"/>
          </p:cNvCxnSpPr>
          <p:nvPr/>
        </p:nvCxnSpPr>
        <p:spPr>
          <a:xfrm>
            <a:off x="1813861" y="3507888"/>
            <a:ext cx="42674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8323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493819" y="4622022"/>
            <a:ext cx="3328272" cy="55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828361"/>
            <a:ext cx="2142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896781"/>
            <a:ext cx="1775984" cy="62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8941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D0970-05F9-9A4E-8731-BE08DEA3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13" y="1168132"/>
            <a:ext cx="11684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195D3-A803-2840-A083-CC6071B5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3" y="2825688"/>
            <a:ext cx="981858" cy="136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77679-C203-5C4C-B72F-6392D2CC6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64" y="1712993"/>
            <a:ext cx="1155700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E35524-7FD7-AE43-A917-1675EE5D9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870" y="2326978"/>
            <a:ext cx="1155700" cy="11049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438CC9-52E2-9741-88F1-AE345CCAB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81" y="5718524"/>
            <a:ext cx="1143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39" grpId="0"/>
      <p:bldP spid="43" grpId="0"/>
      <p:bldP spid="44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F245C8-3F8A-F748-97B0-8D6B1A91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0" y="1055390"/>
            <a:ext cx="7501819" cy="5501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From pixels to features?</a:t>
            </a:r>
          </a:p>
        </p:txBody>
      </p:sp>
    </p:spTree>
    <p:extLst>
      <p:ext uri="{BB962C8B-B14F-4D97-AF65-F5344CB8AC3E}">
        <p14:creationId xmlns:p14="http://schemas.microsoft.com/office/powerpoint/2010/main" val="388962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Convolution is a way to transform unstructured data into network inputs in a way that </a:t>
            </a:r>
            <a:r>
              <a:rPr lang="en-US" sz="2800" i="1" dirty="0"/>
              <a:t>preserves the relevant relationships</a:t>
            </a:r>
            <a:r>
              <a:rPr lang="en-US" sz="2800" dirty="0"/>
              <a:t> in time and/or space.</a:t>
            </a:r>
          </a:p>
          <a:p>
            <a:r>
              <a:rPr lang="en-US" sz="2800" dirty="0"/>
              <a:t>A network architecture that uses this technique is known as a Convolutional Neural Network (CNN).</a:t>
            </a:r>
          </a:p>
          <a:p>
            <a:r>
              <a:rPr lang="en-US" sz="2800" dirty="0"/>
              <a:t>In practice, convolutional layers may form part of a larger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62181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2" y="59312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Convolution</a:t>
            </a:r>
          </a:p>
        </p:txBody>
      </p:sp>
      <p:pic>
        <p:nvPicPr>
          <p:cNvPr id="20482" name="Picture 2" descr="Image for post">
            <a:extLst>
              <a:ext uri="{FF2B5EF4-FFF2-40B4-BE49-F238E27FC236}">
                <a16:creationId xmlns:a16="http://schemas.microsoft.com/office/drawing/2014/main" id="{31FD5EF2-8EBE-7747-962C-70DBC029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116233"/>
            <a:ext cx="7912100" cy="574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CFA31-D6BB-264F-B7B8-A46C1C946DFF}"/>
              </a:ext>
            </a:extLst>
          </p:cNvPr>
          <p:cNvSpPr txBox="1"/>
          <p:nvPr/>
        </p:nvSpPr>
        <p:spPr>
          <a:xfrm>
            <a:off x="4800600" y="5918200"/>
            <a:ext cx="27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176D9-185F-FA4E-A9B0-9320F825758B}"/>
              </a:ext>
            </a:extLst>
          </p:cNvPr>
          <p:cNvSpPr txBox="1"/>
          <p:nvPr/>
        </p:nvSpPr>
        <p:spPr>
          <a:xfrm>
            <a:off x="1016000" y="592072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213FE-4447-9947-87F1-DE097639B210}"/>
              </a:ext>
            </a:extLst>
          </p:cNvPr>
          <p:cNvSpPr txBox="1"/>
          <p:nvPr/>
        </p:nvSpPr>
        <p:spPr>
          <a:xfrm>
            <a:off x="3697464" y="683023"/>
            <a:ext cx="4987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kernel</a:t>
            </a:r>
            <a:r>
              <a:rPr lang="en-US" sz="2800" dirty="0"/>
              <a:t> is a matrix of weights that passes over the image</a:t>
            </a:r>
          </a:p>
        </p:txBody>
      </p:sp>
    </p:spTree>
    <p:extLst>
      <p:ext uri="{BB962C8B-B14F-4D97-AF65-F5344CB8AC3E}">
        <p14:creationId xmlns:p14="http://schemas.microsoft.com/office/powerpoint/2010/main" val="24841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" y="19499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(2015)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78" y="1480520"/>
            <a:ext cx="8153400" cy="124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image classification model, trained on the </a:t>
            </a:r>
            <a:r>
              <a:rPr lang="en-US" sz="2800" i="1" dirty="0"/>
              <a:t>ImageNet</a:t>
            </a:r>
            <a:r>
              <a:rPr lang="en-US" sz="2800" dirty="0"/>
              <a:t> dataset.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1746" name="Picture 2" descr="A snapshot of two root-to-leaf branches of ImageNet: mammal sub-tree and vehicle sub-tree. Source: Ye 2018, fig. A1-A.">
            <a:extLst>
              <a:ext uri="{FF2B5EF4-FFF2-40B4-BE49-F238E27FC236}">
                <a16:creationId xmlns:a16="http://schemas.microsoft.com/office/drawing/2014/main" id="{64182586-24A9-5645-88B4-9B8058AC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860322"/>
            <a:ext cx="7175500" cy="323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50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6" y="0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4700"/>
            <a:ext cx="8153400" cy="1920522"/>
          </a:xfrm>
        </p:spPr>
        <p:txBody>
          <a:bodyPr>
            <a:normAutofit/>
          </a:bodyPr>
          <a:lstStyle/>
          <a:p>
            <a:r>
              <a:rPr lang="en-US" sz="2800" dirty="0"/>
              <a:t>Architecture is carefully designed to capture salient features and ensure efficient training. </a:t>
            </a:r>
          </a:p>
          <a:p>
            <a:r>
              <a:rPr lang="en-US" sz="2800" dirty="0"/>
              <a:t>Uses kernels of different widths to detect both local and global features</a:t>
            </a:r>
          </a:p>
        </p:txBody>
      </p:sp>
      <p:pic>
        <p:nvPicPr>
          <p:cNvPr id="18434" name="Picture 2" descr="Image for post">
            <a:extLst>
              <a:ext uri="{FF2B5EF4-FFF2-40B4-BE49-F238E27FC236}">
                <a16:creationId xmlns:a16="http://schemas.microsoft.com/office/drawing/2014/main" id="{CAD627D1-5FC7-D34C-B5E1-E7159D8B9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1519061" y="1068211"/>
            <a:ext cx="6029678" cy="327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9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5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8700"/>
            <a:ext cx="8420100" cy="1666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overall model for image classification is built from 9 of these modules. It is 27 layers deep in total.</a:t>
            </a:r>
          </a:p>
          <a:p>
            <a:pPr marL="0" indent="0">
              <a:buNone/>
            </a:pPr>
            <a:r>
              <a:rPr lang="en-US" sz="2800" dirty="0"/>
              <a:t>The authors suggest it would take about a week to train on a few high-end GPUs.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9458" name="Picture 2" descr="Image for post">
            <a:extLst>
              <a:ext uri="{FF2B5EF4-FFF2-40B4-BE49-F238E27FC236}">
                <a16:creationId xmlns:a16="http://schemas.microsoft.com/office/drawing/2014/main" id="{47C01AF3-F239-BB44-8306-688468A8C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4787"/>
            <a:ext cx="9159885" cy="33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E966D21D-4AB9-3B47-B725-E75AD7293D92}"/>
              </a:ext>
            </a:extLst>
          </p:cNvPr>
          <p:cNvSpPr/>
          <p:nvPr/>
        </p:nvSpPr>
        <p:spPr>
          <a:xfrm rot="5400000">
            <a:off x="1816100" y="1342014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7ED7A849-7D61-2C4F-B9BD-41804BE8965D}"/>
              </a:ext>
            </a:extLst>
          </p:cNvPr>
          <p:cNvSpPr/>
          <p:nvPr/>
        </p:nvSpPr>
        <p:spPr>
          <a:xfrm rot="5400000">
            <a:off x="2438400" y="1342014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96D535E4-3B46-9841-81C0-5F797F373AC3}"/>
              </a:ext>
            </a:extLst>
          </p:cNvPr>
          <p:cNvSpPr/>
          <p:nvPr/>
        </p:nvSpPr>
        <p:spPr>
          <a:xfrm rot="5400000">
            <a:off x="337185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A485FBF8-CCFA-E148-B0C3-260546B15611}"/>
              </a:ext>
            </a:extLst>
          </p:cNvPr>
          <p:cNvSpPr/>
          <p:nvPr/>
        </p:nvSpPr>
        <p:spPr>
          <a:xfrm rot="5400000">
            <a:off x="3997678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213AB4D8-6D98-5642-851E-E7CCD7F58D8B}"/>
              </a:ext>
            </a:extLst>
          </p:cNvPr>
          <p:cNvSpPr/>
          <p:nvPr/>
        </p:nvSpPr>
        <p:spPr>
          <a:xfrm rot="5400000">
            <a:off x="463550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DC23AE6B-0ACC-A842-AAD3-E7DEB0BAA742}"/>
              </a:ext>
            </a:extLst>
          </p:cNvPr>
          <p:cNvSpPr/>
          <p:nvPr/>
        </p:nvSpPr>
        <p:spPr>
          <a:xfrm rot="5400000">
            <a:off x="5273322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6482AC1-4EA3-4C40-9A4C-829CD8E08526}"/>
              </a:ext>
            </a:extLst>
          </p:cNvPr>
          <p:cNvSpPr/>
          <p:nvPr/>
        </p:nvSpPr>
        <p:spPr>
          <a:xfrm rot="5400000">
            <a:off x="5911144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C470F6C4-A3FE-5549-B862-1BB4E9AEA346}"/>
              </a:ext>
            </a:extLst>
          </p:cNvPr>
          <p:cNvSpPr/>
          <p:nvPr/>
        </p:nvSpPr>
        <p:spPr>
          <a:xfrm rot="5400000">
            <a:off x="684530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43A96F1-61D2-D540-85B5-F1F13E63FE28}"/>
              </a:ext>
            </a:extLst>
          </p:cNvPr>
          <p:cNvSpPr/>
          <p:nvPr/>
        </p:nvSpPr>
        <p:spPr>
          <a:xfrm rot="5400000">
            <a:off x="7469011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32363-8F7A-9A43-A19E-D96F960518D1}"/>
              </a:ext>
            </a:extLst>
          </p:cNvPr>
          <p:cNvSpPr txBox="1"/>
          <p:nvPr/>
        </p:nvSpPr>
        <p:spPr>
          <a:xfrm>
            <a:off x="4106332" y="86533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89317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" y="29817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Once the weights of the Inception model have been trained, we can use the model to classify any image into the ImageNet categories.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hidden layers of the model must be capturing some highly informative features. We can make use of these features in our own models.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When an image is used as input, the </a:t>
            </a:r>
            <a:r>
              <a:rPr lang="en-US" sz="2800" i="1" dirty="0"/>
              <a:t>activations</a:t>
            </a:r>
            <a:r>
              <a:rPr lang="en-US" sz="2800" b="1" i="1" dirty="0"/>
              <a:t> </a:t>
            </a:r>
            <a:r>
              <a:rPr lang="en-US" sz="2800" dirty="0"/>
              <a:t>of the penultimate layer are extracted as features. This is called </a:t>
            </a:r>
            <a:r>
              <a:rPr lang="en-US" sz="2800" b="1" dirty="0"/>
              <a:t>embedding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06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16" y="34137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Image embedding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682"/>
            <a:ext cx="8052212" cy="426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Using </a:t>
            </a:r>
            <a:r>
              <a:rPr lang="en-US" sz="2800" i="1" dirty="0"/>
              <a:t>image </a:t>
            </a:r>
            <a:r>
              <a:rPr lang="en-US" sz="2800" dirty="0"/>
              <a:t>embedding, can we train a neural network to distinguish cats from dogs?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7872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special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b="1" dirty="0"/>
              <a:t>Autoencoder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learns a compact representation of the data in an unsupervised way (e.g. for dimensionality reduction).</a:t>
            </a:r>
            <a:endParaRPr lang="en-US" sz="2500" b="1" dirty="0"/>
          </a:p>
          <a:p>
            <a:r>
              <a:rPr lang="en-US" sz="2800" b="1" dirty="0"/>
              <a:t>Recurrent Neural Network (RNN)</a:t>
            </a:r>
          </a:p>
          <a:p>
            <a:pPr marL="342900" lvl="1" indent="0">
              <a:buNone/>
            </a:pPr>
            <a:r>
              <a:rPr lang="en-US" sz="2800" dirty="0"/>
              <a:t>represents processes evolving over time.</a:t>
            </a:r>
          </a:p>
          <a:p>
            <a:r>
              <a:rPr lang="en-US" sz="2800" b="1" dirty="0"/>
              <a:t>Generative Adversarial Network (GAN)</a:t>
            </a:r>
          </a:p>
          <a:p>
            <a:pPr marL="342900" lvl="1" indent="0">
              <a:buNone/>
            </a:pPr>
            <a:r>
              <a:rPr lang="en-US" sz="2800" dirty="0"/>
              <a:t>two networks (a </a:t>
            </a:r>
            <a:r>
              <a:rPr lang="en-US" sz="2800" i="1" dirty="0"/>
              <a:t>generator</a:t>
            </a:r>
            <a:r>
              <a:rPr lang="en-US" sz="2800" dirty="0"/>
              <a:t> and a </a:t>
            </a:r>
            <a:r>
              <a:rPr lang="en-US" sz="2800" i="1" dirty="0"/>
              <a:t>discriminator</a:t>
            </a:r>
            <a:r>
              <a:rPr lang="en-US" sz="2800" dirty="0"/>
              <a:t>) compete against each other. This is often used in </a:t>
            </a:r>
            <a:r>
              <a:rPr lang="en-US" sz="2800" b="1" dirty="0"/>
              <a:t>reinforcement learning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5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2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68" y="1282583"/>
            <a:ext cx="4321098" cy="501785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Neural networks</a:t>
            </a:r>
            <a:endParaRPr lang="en-US" sz="2800" dirty="0"/>
          </a:p>
          <a:p>
            <a:pPr algn="l"/>
            <a:r>
              <a:rPr lang="en-US" sz="2800" dirty="0"/>
              <a:t>	Perceptron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Multiple layers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Gradient descent</a:t>
            </a:r>
          </a:p>
          <a:p>
            <a:pPr algn="l"/>
            <a:r>
              <a:rPr lang="en-US" sz="2800" dirty="0"/>
              <a:t>	Backpropagation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Activation functions</a:t>
            </a:r>
            <a:endParaRPr lang="en-US" sz="2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07EB91-0C0D-0B46-94A4-A2C0DC651540}"/>
              </a:ext>
            </a:extLst>
          </p:cNvPr>
          <p:cNvSpPr txBox="1">
            <a:spLocks/>
          </p:cNvSpPr>
          <p:nvPr/>
        </p:nvSpPr>
        <p:spPr>
          <a:xfrm>
            <a:off x="4671433" y="1282583"/>
            <a:ext cx="4321098" cy="5017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Deep learning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Deep networks</a:t>
            </a:r>
          </a:p>
          <a:p>
            <a:pPr algn="l"/>
            <a:r>
              <a:rPr lang="en-US" sz="2800" dirty="0"/>
              <a:t>	Unstructured data</a:t>
            </a:r>
          </a:p>
          <a:p>
            <a:pPr algn="l"/>
            <a:r>
              <a:rPr lang="en-US" sz="2800" dirty="0"/>
              <a:t>	Convolution</a:t>
            </a:r>
          </a:p>
          <a:p>
            <a:pPr algn="l"/>
            <a:r>
              <a:rPr lang="en-US" sz="2800" dirty="0"/>
              <a:t>	Embedding</a:t>
            </a:r>
          </a:p>
          <a:p>
            <a:pPr algn="l"/>
            <a:r>
              <a:rPr lang="en-US" sz="2800" dirty="0"/>
              <a:t>	Special architectures</a:t>
            </a:r>
          </a:p>
          <a:p>
            <a:pPr algn="l"/>
            <a:r>
              <a:rPr lang="en-US" sz="2800" dirty="0"/>
              <a:t>	</a:t>
            </a:r>
          </a:p>
          <a:p>
            <a:pPr algn="l"/>
            <a:r>
              <a:rPr lang="en-US" sz="2800" dirty="0"/>
              <a:t>		</a:t>
            </a:r>
          </a:p>
          <a:p>
            <a:pPr algn="l"/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451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Summary of Part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139031"/>
            <a:ext cx="8534400" cy="564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Artificial neural networks </a:t>
            </a:r>
            <a:r>
              <a:rPr lang="en-US" sz="2800" dirty="0"/>
              <a:t>are a diverse family of biologically inspired learning methods.</a:t>
            </a:r>
          </a:p>
          <a:p>
            <a:pPr marL="0" indent="0">
              <a:buNone/>
            </a:pPr>
            <a:r>
              <a:rPr lang="en-US" sz="2800" dirty="0"/>
              <a:t>Neurons in a network receive multiple inputs and combine these as a </a:t>
            </a:r>
            <a:r>
              <a:rPr lang="en-US" sz="2800" b="1" dirty="0"/>
              <a:t>weighted sum</a:t>
            </a:r>
            <a:r>
              <a:rPr lang="en-US" sz="2800" dirty="0"/>
              <a:t>. The neuron’s output is determined by its </a:t>
            </a:r>
            <a:r>
              <a:rPr lang="en-US" sz="2800" b="1" dirty="0"/>
              <a:t>activation function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To fit the model, weights need to be </a:t>
            </a:r>
            <a:r>
              <a:rPr lang="en-US" sz="2800" i="1" dirty="0" err="1"/>
              <a:t>optimised</a:t>
            </a:r>
            <a:r>
              <a:rPr lang="en-US" sz="2800" dirty="0"/>
              <a:t> 				e.g. by using </a:t>
            </a:r>
            <a:r>
              <a:rPr lang="en-US" sz="2800" b="1" dirty="0"/>
              <a:t>gradient descent.</a:t>
            </a:r>
          </a:p>
          <a:p>
            <a:pPr marL="0" indent="0">
              <a:buNone/>
            </a:pPr>
            <a:r>
              <a:rPr lang="en-US" sz="2800" b="1" dirty="0"/>
              <a:t>Deep learning</a:t>
            </a:r>
            <a:r>
              <a:rPr lang="en-US" sz="2800" dirty="0"/>
              <a:t> implies any architecture with multiple hidden layers that can discover relevant features from the data itself. </a:t>
            </a:r>
          </a:p>
          <a:p>
            <a:pPr marL="0" indent="0">
              <a:buNone/>
            </a:pPr>
            <a:r>
              <a:rPr lang="en-US" sz="2800" b="1" dirty="0"/>
              <a:t>Convolution layers</a:t>
            </a:r>
            <a:r>
              <a:rPr lang="en-US" sz="2800" dirty="0"/>
              <a:t> may be used to work with unstructured inputs such as images or speech.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909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Where next…?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368300" y="1397000"/>
            <a:ext cx="8730544" cy="4881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Müller AC &amp; Guido S, </a:t>
            </a:r>
            <a:r>
              <a:rPr lang="en-US" sz="2800" i="1" dirty="0"/>
              <a:t>Introduction to Machine Learning with Python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http://ebookcentral.proquest.com/lib/imperial/detail.action?docID=4698164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Burger SV, </a:t>
            </a:r>
            <a:r>
              <a:rPr lang="en-GB" sz="2800" i="1" dirty="0"/>
              <a:t>Introduction to Machine Learning With R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err="1">
                <a:hlinkClick r:id="rId3"/>
              </a:rPr>
              <a:t>www.oreilly.com</a:t>
            </a:r>
            <a:r>
              <a:rPr lang="en-US" sz="2800" dirty="0">
                <a:hlinkClick r:id="rId3"/>
              </a:rPr>
              <a:t>/library/view/introduction-to-machine/9781491976432/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Nielsen M, </a:t>
            </a:r>
            <a:r>
              <a:rPr lang="en-US" sz="2800" i="1" dirty="0"/>
              <a:t>Neural Networks and Deep Learning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http://neuralnetworksanddeeplearning.com/index.html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Tutorials and examples at</a:t>
            </a:r>
          </a:p>
          <a:p>
            <a:pPr marL="0" indent="0">
              <a:buNone/>
            </a:pPr>
            <a:r>
              <a:rPr lang="en-US" sz="2800" dirty="0">
                <a:hlinkClick r:id="rId5"/>
              </a:rPr>
              <a:t>https://scikit-learn.org/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6"/>
              </a:rPr>
              <a:t>https://www.kaggle.com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252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011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5809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Biological neuron</a:t>
            </a:r>
          </a:p>
        </p:txBody>
      </p:sp>
      <p:pic>
        <p:nvPicPr>
          <p:cNvPr id="22530" name="Picture 2" descr="Neuron - Wikipedia">
            <a:extLst>
              <a:ext uri="{FF2B5EF4-FFF2-40B4-BE49-F238E27FC236}">
                <a16:creationId xmlns:a16="http://schemas.microsoft.com/office/drawing/2014/main" id="{84B59100-DD3D-3842-8838-F186C737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05520"/>
            <a:ext cx="7670800" cy="49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3D5E7-3E5B-304B-9B54-98811A93AE76}"/>
              </a:ext>
            </a:extLst>
          </p:cNvPr>
          <p:cNvSpPr txBox="1"/>
          <p:nvPr/>
        </p:nvSpPr>
        <p:spPr>
          <a:xfrm>
            <a:off x="4914900" y="5452480"/>
            <a:ext cx="12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E5A67-5DB1-2D42-8B65-FD74B2C15F4E}"/>
              </a:ext>
            </a:extLst>
          </p:cNvPr>
          <p:cNvSpPr txBox="1"/>
          <p:nvPr/>
        </p:nvSpPr>
        <p:spPr>
          <a:xfrm>
            <a:off x="4241800" y="990021"/>
            <a:ext cx="219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output: “all or nothing”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46512-1368-1D45-A72A-9DF35CA878BF}"/>
              </a:ext>
            </a:extLst>
          </p:cNvPr>
          <p:cNvSpPr txBox="1"/>
          <p:nvPr/>
        </p:nvSpPr>
        <p:spPr>
          <a:xfrm>
            <a:off x="388056" y="3485998"/>
            <a:ext cx="1625600" cy="83099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13525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63" y="27944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Perceptron (1958)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44997-258F-EC4D-8449-B898358AB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0"/>
          <a:stretch/>
        </p:blipFill>
        <p:spPr>
          <a:xfrm>
            <a:off x="2476500" y="5133621"/>
            <a:ext cx="4826000" cy="1371600"/>
          </a:xfrm>
          <a:prstGeom prst="rect">
            <a:avLst/>
          </a:prstGeom>
        </p:spPr>
      </p:pic>
      <p:pic>
        <p:nvPicPr>
          <p:cNvPr id="21506" name="Picture 2" descr="What is a perceptron?. A neural network is an interconnected… | by Gerry  Saporito | Towards Data Science">
            <a:extLst>
              <a:ext uri="{FF2B5EF4-FFF2-40B4-BE49-F238E27FC236}">
                <a16:creationId xmlns:a16="http://schemas.microsoft.com/office/drawing/2014/main" id="{5DDDE6E1-0574-2541-9FD3-8DF667EF1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6"/>
          <a:stretch/>
        </p:blipFill>
        <p:spPr bwMode="auto">
          <a:xfrm>
            <a:off x="508000" y="1200150"/>
            <a:ext cx="8191500" cy="35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AA764-E470-5647-9DBE-445FFEA1A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20" r="18294" b="51620"/>
          <a:stretch/>
        </p:blipFill>
        <p:spPr>
          <a:xfrm>
            <a:off x="4603750" y="3778602"/>
            <a:ext cx="406400" cy="66357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248AB77-F1AB-4E4E-9B5A-6163C360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3" t="35470" r="19380" b="49643"/>
          <a:stretch/>
        </p:blipFill>
        <p:spPr bwMode="auto">
          <a:xfrm>
            <a:off x="1930400" y="5479342"/>
            <a:ext cx="546100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00B0F-9CA2-E34F-A963-6989FE9BC097}"/>
              </a:ext>
            </a:extLst>
          </p:cNvPr>
          <p:cNvSpPr txBox="1"/>
          <p:nvPr/>
        </p:nvSpPr>
        <p:spPr>
          <a:xfrm>
            <a:off x="292100" y="2625166"/>
            <a:ext cx="12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19E38-A908-544C-819F-00B849D8A7C1}"/>
              </a:ext>
            </a:extLst>
          </p:cNvPr>
          <p:cNvSpPr txBox="1"/>
          <p:nvPr/>
        </p:nvSpPr>
        <p:spPr>
          <a:xfrm>
            <a:off x="7320844" y="2598003"/>
            <a:ext cx="127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output: 0 or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4416C-1DA5-674A-8F70-BAB3AFFED801}"/>
              </a:ext>
            </a:extLst>
          </p:cNvPr>
          <p:cNvSpPr txBox="1"/>
          <p:nvPr/>
        </p:nvSpPr>
        <p:spPr>
          <a:xfrm>
            <a:off x="3733446" y="1150317"/>
            <a:ext cx="145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weighted sum of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79883-3050-334F-8BA0-6E3B7DC3CFFE}"/>
              </a:ext>
            </a:extLst>
          </p:cNvPr>
          <p:cNvSpPr txBox="1"/>
          <p:nvPr/>
        </p:nvSpPr>
        <p:spPr>
          <a:xfrm>
            <a:off x="5197474" y="4110390"/>
            <a:ext cx="210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bias provides a threshold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2FEA9-8B48-D94F-A24A-412DA8531C6E}"/>
              </a:ext>
            </a:extLst>
          </p:cNvPr>
          <p:cNvSpPr txBox="1"/>
          <p:nvPr/>
        </p:nvSpPr>
        <p:spPr>
          <a:xfrm>
            <a:off x="3098446" y="388712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FEDDD-E4AA-D74E-AF5C-5627CDF68B77}"/>
              </a:ext>
            </a:extLst>
          </p:cNvPr>
          <p:cNvSpPr txBox="1"/>
          <p:nvPr/>
        </p:nvSpPr>
        <p:spPr>
          <a:xfrm>
            <a:off x="419100" y="5395631"/>
            <a:ext cx="142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10243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6" y="24248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Single-layer network</a:t>
            </a:r>
          </a:p>
        </p:txBody>
      </p:sp>
      <p:pic>
        <p:nvPicPr>
          <p:cNvPr id="25602" name="Picture 2" descr="Image for post">
            <a:extLst>
              <a:ext uri="{FF2B5EF4-FFF2-40B4-BE49-F238E27FC236}">
                <a16:creationId xmlns:a16="http://schemas.microsoft.com/office/drawing/2014/main" id="{866ED48C-8243-D24F-8654-9D165E8A2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8"/>
          <a:stretch/>
        </p:blipFill>
        <p:spPr bwMode="auto">
          <a:xfrm>
            <a:off x="1981200" y="1489911"/>
            <a:ext cx="4876800" cy="491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20037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Multi-layer network</a:t>
            </a:r>
          </a:p>
        </p:txBody>
      </p:sp>
      <p:pic>
        <p:nvPicPr>
          <p:cNvPr id="25602" name="Picture 2" descr="Image for post">
            <a:extLst>
              <a:ext uri="{FF2B5EF4-FFF2-40B4-BE49-F238E27FC236}">
                <a16:creationId xmlns:a16="http://schemas.microsoft.com/office/drawing/2014/main" id="{866ED48C-8243-D24F-8654-9D165E8A2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1"/>
          <a:stretch/>
        </p:blipFill>
        <p:spPr bwMode="auto">
          <a:xfrm>
            <a:off x="997753" y="1447800"/>
            <a:ext cx="6558747" cy="50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97122-B816-EC4A-8BB4-9B4FD84079A7}"/>
              </a:ext>
            </a:extLst>
          </p:cNvPr>
          <p:cNvSpPr txBox="1"/>
          <p:nvPr/>
        </p:nvSpPr>
        <p:spPr>
          <a:xfrm>
            <a:off x="5299075" y="616803"/>
            <a:ext cx="348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feedforward network </a:t>
            </a:r>
            <a:r>
              <a:rPr lang="en-US" sz="2400" dirty="0"/>
              <a:t>contains no directed loops</a:t>
            </a:r>
          </a:p>
        </p:txBody>
      </p:sp>
    </p:spTree>
    <p:extLst>
      <p:ext uri="{BB962C8B-B14F-4D97-AF65-F5344CB8AC3E}">
        <p14:creationId xmlns:p14="http://schemas.microsoft.com/office/powerpoint/2010/main" val="378698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Use multiple hidden layers to create more complex models =&gt; can solve more complex problems.</a:t>
            </a:r>
          </a:p>
          <a:p>
            <a:r>
              <a:rPr lang="en-US" sz="2800" dirty="0"/>
              <a:t>The model will “discover” its own representation of the data in a way that best fits the learning task.</a:t>
            </a:r>
          </a:p>
          <a:p>
            <a:r>
              <a:rPr lang="en-US" sz="2800" dirty="0"/>
              <a:t>Neurons in hidden layers can therefore represent complex features without any need to engineer these </a:t>
            </a:r>
            <a:r>
              <a:rPr lang="en-US" sz="2800" i="1" dirty="0"/>
              <a:t>a priori</a:t>
            </a:r>
            <a:r>
              <a:rPr lang="en-US" sz="2800" dirty="0"/>
              <a:t>. </a:t>
            </a:r>
          </a:p>
          <a:p>
            <a:r>
              <a:rPr lang="en-US" sz="2800" dirty="0"/>
              <a:t>This can be very powerful if enough training data is available.</a:t>
            </a:r>
          </a:p>
        </p:txBody>
      </p:sp>
    </p:spTree>
    <p:extLst>
      <p:ext uri="{BB962C8B-B14F-4D97-AF65-F5344CB8AC3E}">
        <p14:creationId xmlns:p14="http://schemas.microsoft.com/office/powerpoint/2010/main" val="84273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Words>1173</Words>
  <Application>Microsoft Macintosh PowerPoint</Application>
  <PresentationFormat>On-screen Show (4:3)</PresentationFormat>
  <Paragraphs>148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Introduction to Machine Learning  Part 3: Neural networks and deep learning</vt:lpstr>
      <vt:lpstr>Intended learning outcomes</vt:lpstr>
      <vt:lpstr>Overview</vt:lpstr>
      <vt:lpstr>Neural networks</vt:lpstr>
      <vt:lpstr>Biological neuron</vt:lpstr>
      <vt:lpstr>Perceptron (1958)</vt:lpstr>
      <vt:lpstr>Single-layer network</vt:lpstr>
      <vt:lpstr>Multi-layer network</vt:lpstr>
      <vt:lpstr>Multi-layer networks</vt:lpstr>
      <vt:lpstr>Fitting a neural network model</vt:lpstr>
      <vt:lpstr>Gradient descent</vt:lpstr>
      <vt:lpstr>Gradient descent example</vt:lpstr>
      <vt:lpstr>Backpropagation</vt:lpstr>
      <vt:lpstr>Problems with the activation function</vt:lpstr>
      <vt:lpstr>Solution: continuous activation functions</vt:lpstr>
      <vt:lpstr>Multi-layer network exercise</vt:lpstr>
      <vt:lpstr>Deep learning</vt:lpstr>
      <vt:lpstr>Deep networks</vt:lpstr>
      <vt:lpstr>Unstructured data</vt:lpstr>
      <vt:lpstr>Image classification task</vt:lpstr>
      <vt:lpstr>From pixels to features?</vt:lpstr>
      <vt:lpstr>Convolution</vt:lpstr>
      <vt:lpstr>Convolution</vt:lpstr>
      <vt:lpstr>Google Inception (2015)</vt:lpstr>
      <vt:lpstr>Google Inception module</vt:lpstr>
      <vt:lpstr>Google Inception model</vt:lpstr>
      <vt:lpstr>Embedding</vt:lpstr>
      <vt:lpstr>Image embedding example</vt:lpstr>
      <vt:lpstr>Some special architectures</vt:lpstr>
      <vt:lpstr>Summary of Part 3</vt:lpstr>
      <vt:lpstr>Where next…?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Part 1: Clustering, Regression and Classification</dc:title>
  <dc:creator>Pinney, John W</dc:creator>
  <cp:lastModifiedBy>Pinney, John W</cp:lastModifiedBy>
  <cp:revision>93</cp:revision>
  <dcterms:created xsi:type="dcterms:W3CDTF">2020-11-06T14:48:23Z</dcterms:created>
  <dcterms:modified xsi:type="dcterms:W3CDTF">2021-02-03T12:25:31Z</dcterms:modified>
</cp:coreProperties>
</file>