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5" r:id="rId15"/>
    <p:sldId id="306" r:id="rId16"/>
    <p:sldId id="307" r:id="rId17"/>
    <p:sldId id="308" r:id="rId18"/>
    <p:sldId id="309" r:id="rId19"/>
    <p:sldId id="310" r:id="rId20"/>
    <p:sldId id="311" r:id="rId21"/>
    <p:sldId id="329" r:id="rId22"/>
    <p:sldId id="320" r:id="rId23"/>
    <p:sldId id="312" r:id="rId24"/>
    <p:sldId id="316" r:id="rId25"/>
    <p:sldId id="315" r:id="rId26"/>
    <p:sldId id="317" r:id="rId27"/>
    <p:sldId id="313" r:id="rId28"/>
    <p:sldId id="318" r:id="rId29"/>
    <p:sldId id="314" r:id="rId30"/>
    <p:sldId id="286" r:id="rId31"/>
    <p:sldId id="319" r:id="rId32"/>
    <p:sldId id="321" r:id="rId33"/>
    <p:sldId id="322" r:id="rId34"/>
    <p:sldId id="323" r:id="rId35"/>
    <p:sldId id="326" r:id="rId36"/>
    <p:sldId id="325" r:id="rId37"/>
    <p:sldId id="327" r:id="rId38"/>
    <p:sldId id="330" r:id="rId39"/>
    <p:sldId id="328" r:id="rId40"/>
    <p:sldId id="331" r:id="rId41"/>
    <p:sldId id="280" r:id="rId4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5"/>
            <p14:sldId id="306"/>
            <p14:sldId id="307"/>
            <p14:sldId id="308"/>
            <p14:sldId id="309"/>
            <p14:sldId id="310"/>
            <p14:sldId id="311"/>
            <p14:sldId id="329"/>
            <p14:sldId id="320"/>
            <p14:sldId id="312"/>
            <p14:sldId id="316"/>
            <p14:sldId id="315"/>
            <p14:sldId id="317"/>
            <p14:sldId id="313"/>
            <p14:sldId id="318"/>
            <p14:sldId id="314"/>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83543" autoAdjust="0"/>
  </p:normalViewPr>
  <p:slideViewPr>
    <p:cSldViewPr snapToGrid="0" snapToObjects="1">
      <p:cViewPr varScale="1">
        <p:scale>
          <a:sx n="71" d="100"/>
          <a:sy n="71" d="100"/>
        </p:scale>
        <p:origin x="1853" y="8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27/10/2020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The include graphics command allows us to include the Imperial College logo. The “\</a:t>
            </a:r>
            <a:r>
              <a:rPr lang="en-GB" dirty="0" err="1"/>
              <a:t>vfill</a:t>
            </a:r>
            <a:r>
              <a:rPr lang="en-GB" dirty="0"/>
              <a:t>” command at the beginning and end of the page inserts vertical space which LaTeX will stretch to fill the vertical space.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Declaration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br>
              <a:rPr lang="en-GB" dirty="0"/>
            </a:br>
            <a:r>
              <a:rPr lang="en-GB" dirty="0"/>
              <a:t>Note that here we’ve used the filename “</a:t>
            </a:r>
            <a:r>
              <a:rPr lang="en-GB" sz="1200" dirty="0"/>
              <a:t>example-image-a”. This will use a default image to display. This can be useful for typesetting a document without having images to use. Your pdf will also compile quicker than if an external image is used.</a:t>
            </a:r>
          </a:p>
          <a:p>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a:t>
            </a:r>
            <a:r>
              <a:rPr lang="en-GB" dirty="0" err="1"/>
              <a:t>fo</a:t>
            </a:r>
            <a:r>
              <a:rPr lang="en-GB" dirty="0"/>
              <a:t>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endParaRPr lang="en-GB" dirty="0"/>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7 and 8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just under half of the width of the text. Within the curly brackets following the “\</a:t>
            </a:r>
            <a:r>
              <a:rPr lang="en-GB" dirty="0" err="1"/>
              <a:t>subfloat</a:t>
            </a:r>
            <a:r>
              <a:rPr lang="en-GB" dirty="0"/>
              <a:t>” command we also give each individual subfigure a label so we can reference it later. </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a:p>
            <a:endParaRPr lang="en-GB" dirty="0"/>
          </a:p>
          <a:p>
            <a:r>
              <a:rPr lang="en-GB" dirty="0"/>
              <a:t>Break for section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a:t>
            </a:r>
            <a:r>
              <a:rPr lang="en-GB" dirty="0" err="1"/>
              <a:t>seaparating</a:t>
            </a:r>
            <a:r>
              <a:rPr lang="en-GB" dirty="0"/>
              <a:t>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a:t>
            </a:r>
            <a:r>
              <a:rPr lang="en-GB"/>
              <a:t>for section 11 of Task Sheet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obliged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looks. If you don’t have this package already installed, you may need to 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0.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Submission-Checklist-for-Imperial-College-Degrees.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setpsace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092B134A-C00B-4A08-8450-5E4C933B151D}"/>
              </a:ext>
            </a:extLst>
          </p:cNvPr>
          <p:cNvPicPr>
            <a:picLocks noChangeAspect="1"/>
          </p:cNvPicPr>
          <p:nvPr/>
        </p:nvPicPr>
        <p:blipFill>
          <a:blip r:embed="rId3"/>
          <a:stretch>
            <a:fillRect/>
          </a:stretch>
        </p:blipFill>
        <p:spPr>
          <a:xfrm>
            <a:off x="4737249" y="1913469"/>
            <a:ext cx="3802406" cy="3031061"/>
          </a:xfrm>
          <a:prstGeom prst="rect">
            <a:avLst/>
          </a:prstGeom>
        </p:spPr>
      </p:pic>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6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614" y="4314045"/>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1807064" y="4162040"/>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Declaration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declaration of originality in your own words [Section 7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8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Must be at start of thesis</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*{Declaration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{example-image-a}</a:t>
            </a:r>
          </a:p>
          <a:p>
            <a:pPr marL="0" indent="0">
              <a:buNone/>
            </a:pPr>
            <a:r>
              <a:rPr lang="en-GB" sz="2000" dirty="0">
                <a:solidFill>
                  <a:schemeClr val="tx2">
                    <a:lumMod val="50000"/>
                    <a:lumOff val="50000"/>
                  </a:schemeClr>
                </a:solidFill>
              </a:rPr>
              <a:t>\caption</a:t>
            </a:r>
            <a:r>
              <a:rPr lang="en-GB" sz="2000" dirty="0"/>
              <a:t>{A Figure in an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6667B02E-EF7C-4128-9EEC-AC101BB469A6}"/>
              </a:ext>
            </a:extLst>
          </p:cNvPr>
          <p:cNvPicPr>
            <a:picLocks noChangeAspect="1"/>
          </p:cNvPicPr>
          <p:nvPr/>
        </p:nvPicPr>
        <p:blipFill>
          <a:blip r:embed="rId3"/>
          <a:stretch>
            <a:fillRect/>
          </a:stretch>
        </p:blipFill>
        <p:spPr>
          <a:xfrm>
            <a:off x="4983246" y="2649976"/>
            <a:ext cx="3690486" cy="2975686"/>
          </a:xfrm>
          <a:prstGeom prst="rect">
            <a:avLst/>
          </a:prstGeom>
        </p:spPr>
      </p:pic>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2E19C8C3-86AB-4B77-AF62-93E75F11DE42}"/>
              </a:ext>
            </a:extLst>
          </p:cNvPr>
          <p:cNvPicPr>
            <a:picLocks noChangeAspect="1"/>
          </p:cNvPicPr>
          <p:nvPr/>
        </p:nvPicPr>
        <p:blipFill>
          <a:blip r:embed="rId3"/>
          <a:stretch>
            <a:fillRect/>
          </a:stretch>
        </p:blipFill>
        <p:spPr>
          <a:xfrm>
            <a:off x="4995347" y="2785241"/>
            <a:ext cx="3916202" cy="2708496"/>
          </a:xfrm>
          <a:prstGeom prst="rect">
            <a:avLst/>
          </a:prstGeom>
        </p:spPr>
      </p:pic>
      <p:sp>
        <p:nvSpPr>
          <p:cNvPr id="6" name="TextBox 5">
            <a:extLst>
              <a:ext uri="{FF2B5EF4-FFF2-40B4-BE49-F238E27FC236}">
                <a16:creationId xmlns:a16="http://schemas.microsoft.com/office/drawing/2014/main" id="{B1A6920F-E40D-4947-85C4-DA0E3BEA57C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usepackage</a:t>
            </a:r>
            <a:r>
              <a:rPr lang="en-GB" sz="1400" dirty="0"/>
              <a:t>{</a:t>
            </a:r>
            <a:r>
              <a:rPr lang="en-GB" sz="1400" dirty="0" err="1">
                <a:solidFill>
                  <a:schemeClr val="tx2">
                    <a:lumMod val="50000"/>
                    <a:lumOff val="50000"/>
                  </a:schemeClr>
                </a:solidFill>
              </a:rPr>
              <a:t>subfig</a:t>
            </a:r>
            <a:r>
              <a:rPr lang="en-GB" sz="1400" dirty="0">
                <a:solidFill>
                  <a:schemeClr val="tx2">
                    <a:lumMod val="50000"/>
                    <a:lumOff val="50000"/>
                  </a:schemeClr>
                </a:solidFill>
              </a:rPr>
              <a:t>, </a:t>
            </a:r>
            <a:r>
              <a:rPr lang="en-GB" sz="1400" dirty="0" err="1">
                <a:solidFill>
                  <a:schemeClr val="tx2">
                    <a:lumMod val="50000"/>
                    <a:lumOff val="50000"/>
                  </a:schemeClr>
                </a:solidFill>
              </a:rPr>
              <a:t>graphicx</a:t>
            </a:r>
            <a:r>
              <a:rPr lang="en-GB" sz="1400" dirty="0"/>
              <a:t>}</a:t>
            </a:r>
            <a:br>
              <a:rPr lang="en-GB" sz="1400" dirty="0"/>
            </a:b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document</a:t>
            </a:r>
            <a:r>
              <a:rPr lang="en-GB" sz="1400" dirty="0"/>
              <a:t>}</a:t>
            </a:r>
          </a:p>
          <a:p>
            <a:pPr marL="0" indent="0">
              <a:buNone/>
            </a:pP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figure</a:t>
            </a:r>
            <a:r>
              <a:rPr lang="en-GB" sz="1400" dirty="0"/>
              <a:t>}</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centering</a:t>
            </a:r>
            <a:endParaRPr lang="en-GB" sz="1400" dirty="0">
              <a:solidFill>
                <a:schemeClr val="tx2">
                  <a:lumMod val="50000"/>
                  <a:lumOff val="50000"/>
                </a:schemeClr>
              </a:solidFill>
            </a:endParaRP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first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figure_1</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second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figure_2</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accent1">
                    <a:lumMod val="60000"/>
                    <a:lumOff val="40000"/>
                  </a:schemeClr>
                </a:solidFill>
              </a:rPr>
              <a:t>\\</a:t>
            </a:r>
            <a:r>
              <a:rPr lang="en-GB" sz="1400" dirty="0"/>
              <a:t> </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third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figure_3</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fourth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figure_4</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a:t>
            </a:r>
          </a:p>
          <a:p>
            <a:pPr marL="0" indent="0">
              <a:buNone/>
            </a:pPr>
            <a:r>
              <a:rPr lang="en-GB" sz="1400" dirty="0">
                <a:solidFill>
                  <a:schemeClr val="tx2">
                    <a:lumMod val="50000"/>
                    <a:lumOff val="50000"/>
                  </a:schemeClr>
                </a:solidFill>
              </a:rPr>
              <a:t>\caption</a:t>
            </a:r>
            <a:r>
              <a:rPr lang="en-GB" sz="1400" dirty="0"/>
              <a:t>{Some figures}</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figures</a:t>
            </a:r>
            <a:r>
              <a:rPr lang="en-GB" sz="1400" dirty="0"/>
              <a:t>}</a:t>
            </a:r>
          </a:p>
          <a:p>
            <a:pPr marL="0" indent="0">
              <a:buNone/>
            </a:pPr>
            <a:r>
              <a:rPr lang="en-GB" sz="1400" dirty="0">
                <a:solidFill>
                  <a:schemeClr val="tx2">
                    <a:lumMod val="50000"/>
                    <a:lumOff val="50000"/>
                  </a:schemeClr>
                </a:solidFill>
              </a:rPr>
              <a:t>\end</a:t>
            </a:r>
            <a:r>
              <a:rPr lang="en-GB" sz="1400" dirty="0"/>
              <a:t>{</a:t>
            </a:r>
            <a:r>
              <a:rPr lang="en-GB" sz="1400" dirty="0">
                <a:solidFill>
                  <a:schemeClr val="accent4">
                    <a:lumMod val="75000"/>
                  </a:schemeClr>
                </a:solidFill>
              </a:rPr>
              <a:t>figure</a:t>
            </a:r>
            <a:r>
              <a:rPr lang="en-GB" sz="1400" dirty="0"/>
              <a:t>}</a:t>
            </a:r>
          </a:p>
          <a:p>
            <a:pPr marL="0" indent="0">
              <a:buNone/>
            </a:pPr>
            <a:endParaRPr lang="en-GB" sz="1400" dirty="0"/>
          </a:p>
          <a:p>
            <a:pPr marL="0" indent="0">
              <a:buNone/>
            </a:pP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figure_2</a:t>
            </a:r>
            <a:r>
              <a:rPr lang="en-GB" sz="1400" dirty="0"/>
              <a:t>} is part of </a:t>
            </a: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figures</a:t>
            </a:r>
            <a:r>
              <a:rPr lang="en-GB" sz="1400" dirty="0"/>
              <a:t>}.</a:t>
            </a:r>
            <a:endParaRPr lang="en-GB" sz="1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70711CC9-D756-4B86-B22D-8651D4DB96E1}"/>
              </a:ext>
            </a:extLst>
          </p:cNvPr>
          <p:cNvPicPr>
            <a:picLocks noChangeAspect="1"/>
          </p:cNvPicPr>
          <p:nvPr/>
        </p:nvPicPr>
        <p:blipFill>
          <a:blip r:embed="rId3"/>
          <a:stretch>
            <a:fillRect/>
          </a:stretch>
        </p:blipFill>
        <p:spPr>
          <a:xfrm>
            <a:off x="4692692" y="1619774"/>
            <a:ext cx="4331752" cy="4527464"/>
          </a:xfrm>
          <a:prstGeom prst="rect">
            <a:avLst/>
          </a:prstGeom>
        </p:spPr>
      </p:pic>
      <p:sp>
        <p:nvSpPr>
          <p:cNvPr id="6" name="TextBox 5">
            <a:extLst>
              <a:ext uri="{FF2B5EF4-FFF2-40B4-BE49-F238E27FC236}">
                <a16:creationId xmlns:a16="http://schemas.microsoft.com/office/drawing/2014/main" id="{CF904172-DE3A-4AA5-B8AB-6E4C4800BE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{\diff}[2]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
        <p:nvSpPr>
          <p:cNvPr id="7" name="TextBox 6">
            <a:extLst>
              <a:ext uri="{FF2B5EF4-FFF2-40B4-BE49-F238E27FC236}">
                <a16:creationId xmlns:a16="http://schemas.microsoft.com/office/drawing/2014/main" id="{EC86ED1F-9D44-4C7A-B259-5FF5082C26A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You must use A4 paper [Section 2/3 of checklist]</a:t>
            </a:r>
          </a:p>
          <a:p>
            <a:pPr fontAlgn="base">
              <a:spcBef>
                <a:spcPts val="600"/>
              </a:spcBef>
              <a:spcAft>
                <a:spcPts val="600"/>
              </a:spcAft>
            </a:pPr>
            <a:r>
              <a:rPr lang="en-GB" sz="2400" dirty="0"/>
              <a:t>Recommended double-sided over 100 pages, single-sided under 100 pages [Section 3 of Checklist]</a:t>
            </a:r>
          </a:p>
          <a:p>
            <a:pPr fontAlgn="base">
              <a:spcBef>
                <a:spcPts val="600"/>
              </a:spcBef>
              <a:spcAft>
                <a:spcPts val="600"/>
              </a:spcAft>
            </a:pPr>
            <a:r>
              <a:rPr lang="en-GB" sz="2400" dirty="0"/>
              <a:t>All pages to be sequentially numbered in Arabic numerals including title page [Section 5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twosided</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Margins must be at least 1cm [Checklist section 4]</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30099</TotalTime>
  <Words>7170</Words>
  <Application>Microsoft Office PowerPoint</Application>
  <PresentationFormat>On-screen Show (4:3)</PresentationFormat>
  <Paragraphs>486</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Declaration of Originality</vt:lpstr>
      <vt:lpstr>Copyright Declaration</vt:lpstr>
      <vt:lpstr>Abstract</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Graphics Path</vt:lpstr>
      <vt:lpstr>Subfigures</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384</cp:revision>
  <cp:lastPrinted>2017-04-21T16:42:54Z</cp:lastPrinted>
  <dcterms:created xsi:type="dcterms:W3CDTF">2014-10-29T16:03:49Z</dcterms:created>
  <dcterms:modified xsi:type="dcterms:W3CDTF">2020-11-03T11:46:37Z</dcterms:modified>
</cp:coreProperties>
</file>