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handoutMasterIdLst>
    <p:handoutMasterId r:id="rId44"/>
  </p:handoutMasterIdLst>
  <p:sldIdLst>
    <p:sldId id="264" r:id="rId2"/>
    <p:sldId id="267" r:id="rId3"/>
    <p:sldId id="292" r:id="rId4"/>
    <p:sldId id="268" r:id="rId5"/>
    <p:sldId id="295" r:id="rId6"/>
    <p:sldId id="296" r:id="rId7"/>
    <p:sldId id="297" r:id="rId8"/>
    <p:sldId id="298" r:id="rId9"/>
    <p:sldId id="302" r:id="rId10"/>
    <p:sldId id="301" r:id="rId11"/>
    <p:sldId id="300" r:id="rId12"/>
    <p:sldId id="303" r:id="rId13"/>
    <p:sldId id="304" r:id="rId14"/>
    <p:sldId id="305" r:id="rId15"/>
    <p:sldId id="306" r:id="rId16"/>
    <p:sldId id="307" r:id="rId17"/>
    <p:sldId id="308" r:id="rId18"/>
    <p:sldId id="309" r:id="rId19"/>
    <p:sldId id="310" r:id="rId20"/>
    <p:sldId id="311" r:id="rId21"/>
    <p:sldId id="329" r:id="rId22"/>
    <p:sldId id="320" r:id="rId23"/>
    <p:sldId id="312" r:id="rId24"/>
    <p:sldId id="316" r:id="rId25"/>
    <p:sldId id="315" r:id="rId26"/>
    <p:sldId id="317" r:id="rId27"/>
    <p:sldId id="313" r:id="rId28"/>
    <p:sldId id="318" r:id="rId29"/>
    <p:sldId id="314" r:id="rId30"/>
    <p:sldId id="286" r:id="rId31"/>
    <p:sldId id="319" r:id="rId32"/>
    <p:sldId id="321" r:id="rId33"/>
    <p:sldId id="322" r:id="rId34"/>
    <p:sldId id="323" r:id="rId35"/>
    <p:sldId id="326" r:id="rId36"/>
    <p:sldId id="325" r:id="rId37"/>
    <p:sldId id="327" r:id="rId38"/>
    <p:sldId id="330" r:id="rId39"/>
    <p:sldId id="328" r:id="rId40"/>
    <p:sldId id="331" r:id="rId41"/>
    <p:sldId id="280" r:id="rId42"/>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92"/>
            <p14:sldId id="268"/>
            <p14:sldId id="295"/>
            <p14:sldId id="296"/>
            <p14:sldId id="297"/>
            <p14:sldId id="298"/>
            <p14:sldId id="302"/>
            <p14:sldId id="301"/>
            <p14:sldId id="300"/>
            <p14:sldId id="303"/>
            <p14:sldId id="304"/>
            <p14:sldId id="305"/>
            <p14:sldId id="306"/>
            <p14:sldId id="307"/>
            <p14:sldId id="308"/>
            <p14:sldId id="309"/>
            <p14:sldId id="310"/>
            <p14:sldId id="311"/>
            <p14:sldId id="329"/>
            <p14:sldId id="320"/>
            <p14:sldId id="312"/>
            <p14:sldId id="316"/>
            <p14:sldId id="315"/>
            <p14:sldId id="317"/>
            <p14:sldId id="313"/>
            <p14:sldId id="318"/>
            <p14:sldId id="314"/>
            <p14:sldId id="286"/>
            <p14:sldId id="319"/>
            <p14:sldId id="321"/>
            <p14:sldId id="322"/>
            <p14:sldId id="323"/>
            <p14:sldId id="326"/>
            <p14:sldId id="325"/>
            <p14:sldId id="327"/>
            <p14:sldId id="330"/>
            <p14:sldId id="328"/>
            <p14:sldId id="331"/>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0" autoAdjust="0"/>
    <p:restoredTop sz="79766" autoAdjust="0"/>
  </p:normalViewPr>
  <p:slideViewPr>
    <p:cSldViewPr snapToGrid="0" snapToObjects="1">
      <p:cViewPr varScale="1">
        <p:scale>
          <a:sx n="68" d="100"/>
          <a:sy n="68" d="100"/>
        </p:scale>
        <p:origin x="1949" y="91"/>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27/10/2020</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 is required to be 1.5 times or </a:t>
            </a:r>
            <a:r>
              <a:rPr lang="en-GB" dirty="0" err="1"/>
              <a:t>doublespaced</a:t>
            </a:r>
            <a:r>
              <a:rPr lang="en-GB" dirty="0"/>
              <a:t>, primarily to allow the examiners to annotate as they desire. The exceptions made for this are for indented quotations and footnotes.</a:t>
            </a:r>
          </a:p>
          <a:p>
            <a:endParaRPr lang="en-GB" dirty="0"/>
          </a:p>
          <a:p>
            <a:r>
              <a:rPr lang="en-GB" dirty="0"/>
              <a:t>This can be achieved using the </a:t>
            </a:r>
            <a:r>
              <a:rPr lang="en-GB" dirty="0" err="1"/>
              <a:t>setspace</a:t>
            </a:r>
            <a:r>
              <a:rPr lang="en-GB" dirty="0"/>
              <a:t> package and the “\</a:t>
            </a:r>
            <a:r>
              <a:rPr lang="en-GB" dirty="0" err="1"/>
              <a:t>doublescpaing</a:t>
            </a:r>
            <a:r>
              <a:rPr lang="en-GB" dirty="0"/>
              <a:t>” or “\</a:t>
            </a:r>
            <a:r>
              <a:rPr lang="en-GB" dirty="0" err="1"/>
              <a:t>onehalfspacing</a:t>
            </a:r>
            <a:r>
              <a:rPr lang="en-GB" dirty="0"/>
              <a:t>” commands (with those all commands going in the preamble). This package will set the spacing everywhere but captions and footnotes. This is sufficient for most applications, but it doesn’t technically fulfil the requirement that only footnotes and quotes may be single-spaced.</a:t>
            </a:r>
            <a:br>
              <a:rPr lang="en-GB" dirty="0"/>
            </a:br>
            <a:br>
              <a:rPr lang="en-GB" dirty="0"/>
            </a:br>
            <a:r>
              <a:rPr lang="en-GB" dirty="0"/>
              <a:t>Another option is to use the “\</a:t>
            </a:r>
            <a:r>
              <a:rPr lang="en-GB" dirty="0" err="1"/>
              <a:t>linespread</a:t>
            </a:r>
            <a:r>
              <a:rPr lang="en-GB" dirty="0"/>
              <a:t> command where the argument in curly brackets gives the amount the normal spacing is to be multiplied by (so try using 1.5 or 2). This takes effect literally everywhere and so will definitely fulfil the thesis requirements.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footnotes and quotations as required.</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The include graphics command allows us to include the Imperial College logo. The “\</a:t>
            </a:r>
            <a:r>
              <a:rPr lang="en-GB" dirty="0" err="1"/>
              <a:t>vfill</a:t>
            </a:r>
            <a:r>
              <a:rPr lang="en-GB" dirty="0"/>
              <a:t>” command at the beginning and end of the page inserts vertical space which LaTeX will stretch to fill the vertical space.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a:t>
            </a:r>
            <a:r>
              <a:rPr lang="en-GB" dirty="0" err="1"/>
              <a:t>titlepage</a:t>
            </a:r>
            <a:r>
              <a:rPr lang="en-GB" dirty="0"/>
              <a:t> environment here as this environment excludes does not allow page numbers to appear and, as you may recall, we are specifically required to have a page number on the title page.</a:t>
            </a:r>
            <a:br>
              <a:rPr lang="en-GB" dirty="0"/>
            </a:br>
            <a:br>
              <a:rPr lang="en-GB" dirty="0"/>
            </a:br>
            <a:r>
              <a:rPr lang="en-GB" dirty="0"/>
              <a:t>Overleaf example: https://www.overleaf.com/read/pxpnjjjztrkh</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3923964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3421625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Declaration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must include a table of contents, list of figures and list of tables in your document. This list must include any documents not printed as part of thesis, but submitted with the thesis, such as audio storage.</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updated with our learning outcomes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 figures and tables by chapter.</a:t>
            </a:r>
            <a:br>
              <a:rPr lang="en-GB" dirty="0"/>
            </a:br>
            <a:br>
              <a:rPr lang="en-GB" dirty="0"/>
            </a:br>
            <a:r>
              <a:rPr lang="en-GB" dirty="0"/>
              <a:t>Overleaf Example: https://www.overleaf.com/read/rfvdsyxthfww</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3173018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mentioned earlier, if you include any items with your thesis external to what’s printed in the pages of your thesis, you must include it in the contents. Fortunately, LaTeX allows you to add entries to the contents, list of tables and list of figures without the referenced items actually appearing in your pdf.</a:t>
            </a:r>
          </a:p>
          <a:p>
            <a:endParaRPr lang="en-GB" dirty="0"/>
          </a:p>
          <a:p>
            <a:r>
              <a:rPr lang="en-GB" dirty="0"/>
              <a:t>This is achieved with the “\</a:t>
            </a:r>
            <a:r>
              <a:rPr lang="en-GB" dirty="0" err="1"/>
              <a:t>addcontentsline</a:t>
            </a:r>
            <a:r>
              <a:rPr lang="en-GB" dirty="0"/>
              <a:t>” command. This is followed by either “toc”, “</a:t>
            </a:r>
            <a:r>
              <a:rPr lang="en-GB" dirty="0" err="1"/>
              <a:t>lof</a:t>
            </a:r>
            <a:r>
              <a:rPr lang="en-GB" dirty="0"/>
              <a:t>” or “lot” in curly brackets to show the item is to be added to the table of contents, list of figures or list of tables respectively. In another set of curly brackets, you may define the “level” of the entry. This will always be “figure” for an item in the list of figures and “table” for an item in the list of tables, but for a table of contents item it may be “chapter”, “section” or “subsection”. Finally, the name of the entry is included in curly brackets.</a:t>
            </a:r>
            <a:br>
              <a:rPr lang="en-GB" dirty="0"/>
            </a:br>
            <a:br>
              <a:rPr lang="en-GB" dirty="0"/>
            </a:br>
            <a:r>
              <a:rPr lang="en-GB" dirty="0"/>
              <a:t>Overleaf Example: https://www.overleaf.com/read/pttgcwksbpsc</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1283564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br>
              <a:rPr lang="en-GB" dirty="0"/>
            </a:br>
            <a:r>
              <a:rPr lang="en-GB" dirty="0"/>
              <a:t>Note that here we’ve used the filename “</a:t>
            </a:r>
            <a:r>
              <a:rPr lang="en-GB" sz="1200" dirty="0"/>
              <a:t>example-image-a”. This will use a default image to display. This can be useful for typesetting a document without having images to use. Your pdf will also compile quicker than if an external image is used.</a:t>
            </a:r>
          </a:p>
          <a:p>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a:t>
            </a:r>
            <a:r>
              <a:rPr lang="en-GB" dirty="0" err="1"/>
              <a:t>fo</a:t>
            </a:r>
            <a:r>
              <a:rPr lang="en-GB" dirty="0"/>
              <a:t>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endParaRPr lang="en-GB" dirty="0"/>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7 and 8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just under half of the width of the text. Within the curly brackets following the “\</a:t>
            </a:r>
            <a:r>
              <a:rPr lang="en-GB" dirty="0" err="1"/>
              <a:t>subfloat</a:t>
            </a:r>
            <a:r>
              <a:rPr lang="en-GB" dirty="0"/>
              <a:t>” command we also give each individual subfigure a label so we can reference it later. </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a:p>
            <a:endParaRPr lang="en-GB" dirty="0"/>
          </a:p>
          <a:p>
            <a:r>
              <a:rPr lang="en-GB" dirty="0"/>
              <a:t>Break for section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signed up, made an account and compiled a pdf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a:t>
            </a:r>
            <a:r>
              <a:rPr lang="en-GB" dirty="0" err="1"/>
              <a:t>seaparating</a:t>
            </a:r>
            <a:r>
              <a:rPr lang="en-GB" dirty="0"/>
              <a:t>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a:t>
            </a:r>
            <a:r>
              <a:rPr lang="en-GB"/>
              <a:t>for section 11 of Task Sheet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However, it will be useful to take a quick look at some formatting requirements and how we can use LaTeX to achieve them.</a:t>
            </a:r>
          </a:p>
          <a:p>
            <a:endParaRPr lang="en-GB" dirty="0"/>
          </a:p>
          <a:p>
            <a:r>
              <a:rPr lang="en-GB" dirty="0"/>
              <a:t>There are several conditions for different types of theses. I’ll be focussing on university-wide requirements for PhD theses. Some of the basic requirements that we won’t dwell on but are useful background are given here. Your thesis must be written in English and has a word limit. You can use material from any papers you might have completed, but you cannot just copy-and-paste them. Your thesis needs to form a coherent narrative. You need to give a full bibliography and cite references appropriately. The fact that you will be examined on this document means you want it to be easy for examiners to read and review. Finally, once you’ve satisfied the requirements of your programme, you’re free to make sensible ideas regarding formatting. So you can personalise your thesis to some extent.</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obliged to use A4 paper in your thesis and are recommended to use double-sided pages for larger theses (which will apply to most of you). The differences between single-sided and double sided documents mainly affects certain types of headers and footers, such as whether page numbers are always on the top right or appear on the “outside” corner of a page, etc.</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eThesis</a:t>
            </a:r>
            <a:r>
              <a:rPr lang="en-GB" dirty="0"/>
              <a:t> service requires only 1cm for binding purposes, so you can have margins anywhere up from 1cm. You should centre your content (i.e. have the same margins on left and right). Using the “</a:t>
            </a:r>
            <a:r>
              <a:rPr lang="en-GB" dirty="0" err="1"/>
              <a:t>blindtext</a:t>
            </a:r>
            <a:r>
              <a:rPr lang="en-GB" dirty="0"/>
              <a:t>” package and the “</a:t>
            </a:r>
            <a:r>
              <a:rPr lang="en-GB" dirty="0" err="1"/>
              <a:t>blindtext</a:t>
            </a:r>
            <a:r>
              <a:rPr lang="en-GB" dirty="0"/>
              <a:t>[X]” command to insert “X” copies of the “lorem ipsum…” nonsense text to check how your page looks. If you don’t have this package already installed, you may need to install it.</a:t>
            </a:r>
          </a:p>
          <a:p>
            <a:endParaRPr lang="en-GB" dirty="0"/>
          </a:p>
          <a:p>
            <a:r>
              <a:rPr lang="en-GB" dirty="0"/>
              <a:t>The geometry package gives you more control over the set up of the page including margins.</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https://www.overleaf.com/read/knnndjjmthjv</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29869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We’re about to need them for another example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3413433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27/10/2020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27/10/2020</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27/10/2020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www.imperial.ac.uk/brand-style-guide/templates/thesis-and-dissertation-covers/" TargetMode="External"/><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imperial.ac.uk/brand-style-guide/visual-identity/the-imperial-logo/"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www.imperial.ac.uk/research-and-innovation/support-for-staff/scholarly-communication/open-access/theses/selecting-a-creative-commons-licence/"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0.xml"/><Relationship Id="rId5" Type="http://schemas.openxmlformats.org/officeDocument/2006/relationships/image" Target="../media/image26.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8" Type="http://schemas.openxmlformats.org/officeDocument/2006/relationships/hyperlink" Target="https://www.codecogs.com/eqnedit.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39.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30.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hyperlink" Target="http://bit.ly/rcds2021" TargetMode="External"/><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imperial.ac.uk/media/imperial-college/administration-and-support-services/registry/academic-governance/public/academic-policy/research-degree-examinations/Submission-Checklist-for-Imperial-College-Degrees.pdf"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www.imperial.ac.uk/about/governance/academic-governance/regulations/2019-20-regulations-research/"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Text should be 1.5 or double spaced [Section 4 of Checklist]</a:t>
            </a:r>
          </a:p>
          <a:p>
            <a:r>
              <a:rPr lang="en-GB" sz="2400" dirty="0"/>
              <a:t>May be achieved using the </a:t>
            </a:r>
            <a:r>
              <a:rPr lang="en-GB" sz="2400" dirty="0" err="1">
                <a:solidFill>
                  <a:schemeClr val="tx2">
                    <a:lumMod val="50000"/>
                    <a:lumOff val="50000"/>
                  </a:schemeClr>
                </a:solidFill>
              </a:rPr>
              <a:t>setpsace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doublespacing</a:t>
            </a:r>
            <a:r>
              <a:rPr lang="en-GB" sz="2400" dirty="0">
                <a:solidFill>
                  <a:schemeClr val="tx2">
                    <a:lumMod val="50000"/>
                    <a:lumOff val="50000"/>
                  </a:schemeClr>
                </a:solidFill>
              </a:rPr>
              <a:t> </a:t>
            </a:r>
            <a:r>
              <a:rPr lang="en-GB" sz="2400" dirty="0"/>
              <a:t>or</a:t>
            </a:r>
            <a:r>
              <a:rPr lang="en-GB" sz="2400" dirty="0">
                <a:solidFill>
                  <a:schemeClr val="tx2">
                    <a:lumMod val="50000"/>
                    <a:lumOff val="50000"/>
                  </a:schemeClr>
                </a:solidFill>
              </a:rPr>
              <a:t> \</a:t>
            </a:r>
            <a:r>
              <a:rPr lang="en-GB" sz="2400" dirty="0" err="1">
                <a:solidFill>
                  <a:schemeClr val="tx2">
                    <a:lumMod val="50000"/>
                    <a:lumOff val="50000"/>
                  </a:schemeClr>
                </a:solidFill>
              </a:rPr>
              <a:t>onehalfspacing</a:t>
            </a:r>
            <a:r>
              <a:rPr lang="en-GB" sz="2400" dirty="0">
                <a:solidFill>
                  <a:schemeClr val="tx2">
                    <a:lumMod val="50000"/>
                    <a:lumOff val="50000"/>
                  </a:schemeClr>
                </a:solidFill>
              </a:rPr>
              <a:t> </a:t>
            </a:r>
            <a:r>
              <a:rPr lang="en-GB" sz="2400" dirty="0"/>
              <a:t>commands</a:t>
            </a:r>
          </a:p>
          <a:p>
            <a:r>
              <a:rPr lang="en-GB" sz="2400" dirty="0"/>
              <a:t>Or, use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092B134A-C00B-4A08-8450-5E4C933B151D}"/>
              </a:ext>
            </a:extLst>
          </p:cNvPr>
          <p:cNvPicPr>
            <a:picLocks noChangeAspect="1"/>
          </p:cNvPicPr>
          <p:nvPr/>
        </p:nvPicPr>
        <p:blipFill>
          <a:blip r:embed="rId3"/>
          <a:stretch>
            <a:fillRect/>
          </a:stretch>
        </p:blipFill>
        <p:spPr>
          <a:xfrm>
            <a:off x="4737249" y="1913469"/>
            <a:ext cx="3802406" cy="3031061"/>
          </a:xfrm>
          <a:prstGeom prst="rect">
            <a:avLst/>
          </a:prstGeom>
        </p:spPr>
      </p:pic>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are </a:t>
            </a:r>
            <a:r>
              <a:rPr lang="en-GB" sz="2400" dirty="0">
                <a:hlinkClick r:id="rId3"/>
              </a:rPr>
              <a:t>not permitted </a:t>
            </a:r>
            <a:r>
              <a:rPr lang="en-GB" sz="2400" dirty="0"/>
              <a:t>to use the Imperial crest on your front cover, use the </a:t>
            </a:r>
            <a:r>
              <a:rPr lang="en-GB" sz="2400" dirty="0">
                <a:hlinkClick r:id="rId4"/>
              </a:rPr>
              <a:t>Imperial logo </a:t>
            </a:r>
            <a:r>
              <a:rPr lang="en-GB" sz="2400" dirty="0"/>
              <a:t>instead.</a:t>
            </a:r>
          </a:p>
          <a:p>
            <a:r>
              <a:rPr lang="en-GB" sz="2400" dirty="0"/>
              <a:t>Must contain [Section 6 of checklist]:</a:t>
            </a:r>
          </a:p>
          <a:p>
            <a:pPr lvl="1"/>
            <a:r>
              <a:rPr lang="en-GB" sz="2000" dirty="0"/>
              <a:t>Officially approved title of thesis</a:t>
            </a:r>
          </a:p>
          <a:p>
            <a:pPr lvl="1"/>
            <a:r>
              <a:rPr lang="en-GB" sz="2000" dirty="0"/>
              <a:t>Your full name</a:t>
            </a:r>
          </a:p>
          <a:p>
            <a:pPr lvl="1"/>
            <a:r>
              <a:rPr lang="en-GB" sz="2000" dirty="0"/>
              <a:t>Imperial College London and the name of your Department</a:t>
            </a:r>
          </a:p>
          <a:p>
            <a:pPr lvl="1"/>
            <a:r>
              <a:rPr lang="en-GB" sz="2000" dirty="0"/>
              <a:t>The name of the degree for which your thesis is submitted</a:t>
            </a:r>
          </a:p>
        </p:txBody>
      </p:sp>
      <p:pic>
        <p:nvPicPr>
          <p:cNvPr id="1030" name="Picture 6" descr="Imperial College Logo - blue on white background">
            <a:extLst>
              <a:ext uri="{FF2B5EF4-FFF2-40B4-BE49-F238E27FC236}">
                <a16:creationId xmlns:a16="http://schemas.microsoft.com/office/drawing/2014/main" id="{3D70AD50-080F-4191-9769-15F9517D7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7614" y="4314045"/>
            <a:ext cx="3448378" cy="225263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65C1955-BB1F-4FAE-8E23-734187DD0E1D}"/>
              </a:ext>
            </a:extLst>
          </p:cNvPr>
          <p:cNvGrpSpPr/>
          <p:nvPr/>
        </p:nvGrpSpPr>
        <p:grpSpPr>
          <a:xfrm>
            <a:off x="1807064" y="4162040"/>
            <a:ext cx="2556641" cy="2556641"/>
            <a:chOff x="1807064" y="4162040"/>
            <a:chExt cx="2556641" cy="2556641"/>
          </a:xfrm>
        </p:grpSpPr>
        <p:pic>
          <p:nvPicPr>
            <p:cNvPr id="1028" name="Picture 4" descr="Imperial College London crest.svg">
              <a:extLst>
                <a:ext uri="{FF2B5EF4-FFF2-40B4-BE49-F238E27FC236}">
                  <a16:creationId xmlns:a16="http://schemas.microsoft.com/office/drawing/2014/main" id="{FA2FD2D0-9C46-4AA9-B3A9-189E32AEA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676" y="4517394"/>
              <a:ext cx="1731418" cy="1845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o entry symbol">
              <a:extLst>
                <a:ext uri="{FF2B5EF4-FFF2-40B4-BE49-F238E27FC236}">
                  <a16:creationId xmlns:a16="http://schemas.microsoft.com/office/drawing/2014/main" id="{A94C6EF9-CE62-4468-95C7-64241E4E21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064" y="4162040"/>
              <a:ext cx="2556641" cy="2556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imperial_logo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C81B7A4-5EB2-4397-9391-4C3808A50FD6}"/>
              </a:ext>
            </a:extLst>
          </p:cNvPr>
          <p:cNvPicPr>
            <a:picLocks noChangeAspect="1"/>
          </p:cNvPicPr>
          <p:nvPr/>
        </p:nvPicPr>
        <p:blipFill>
          <a:blip r:embed="rId3"/>
          <a:stretch>
            <a:fillRect/>
          </a:stretch>
        </p:blipFill>
        <p:spPr>
          <a:xfrm>
            <a:off x="4719146" y="1303284"/>
            <a:ext cx="3648094" cy="5132932"/>
          </a:xfrm>
          <a:prstGeom prst="rect">
            <a:avLst/>
          </a:prstGeom>
        </p:spPr>
      </p:pic>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Declaration of Originality</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 declaration of originality in your own words [Section 7 of Checklist]</a:t>
            </a:r>
          </a:p>
          <a:p>
            <a:pPr lvl="1"/>
            <a:r>
              <a:rPr lang="en-GB" sz="2000" dirty="0"/>
              <a:t>The work is your own</a:t>
            </a:r>
          </a:p>
          <a:p>
            <a:pPr lvl="1"/>
            <a:r>
              <a:rPr lang="en-GB" sz="2000" dirty="0"/>
              <a:t>All else is appropriately referenced</a:t>
            </a:r>
          </a:p>
          <a:p>
            <a:pPr lvl="1"/>
            <a:r>
              <a:rPr lang="en-GB" sz="2000" dirty="0"/>
              <a:t>Should appear at beginning of thesis</a:t>
            </a:r>
          </a:p>
          <a:p>
            <a:pPr lvl="1"/>
            <a:endParaRPr lang="en-GB" sz="1600" dirty="0"/>
          </a:p>
        </p:txBody>
      </p:sp>
    </p:spTree>
    <p:extLst>
      <p:ext uri="{BB962C8B-B14F-4D97-AF65-F5344CB8AC3E}">
        <p14:creationId xmlns:p14="http://schemas.microsoft.com/office/powerpoint/2010/main" val="323878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Copyright Declaration</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Your thesis will be released publicly</a:t>
            </a:r>
          </a:p>
          <a:p>
            <a:r>
              <a:rPr lang="en-GB" sz="2400" dirty="0"/>
              <a:t>College requires copyright statement [Section 8 of Checklist]</a:t>
            </a:r>
          </a:p>
          <a:p>
            <a:r>
              <a:rPr lang="en-GB" sz="2400" dirty="0"/>
              <a:t>Checklist provides a sample statement or you can use a </a:t>
            </a:r>
            <a:r>
              <a:rPr lang="en-GB" sz="2400" dirty="0">
                <a:hlinkClick r:id="rId3"/>
              </a:rPr>
              <a:t>Creative Commons </a:t>
            </a:r>
            <a:r>
              <a:rPr lang="en-GB" sz="2400" dirty="0"/>
              <a:t>statement</a:t>
            </a:r>
            <a:endParaRPr lang="en-GB" sz="2000" dirty="0"/>
          </a:p>
          <a:p>
            <a:pPr lvl="1"/>
            <a:endParaRPr lang="en-GB" sz="1600" dirty="0"/>
          </a:p>
        </p:txBody>
      </p:sp>
    </p:spTree>
    <p:extLst>
      <p:ext uri="{BB962C8B-B14F-4D97-AF65-F5344CB8AC3E}">
        <p14:creationId xmlns:p14="http://schemas.microsoft.com/office/powerpoint/2010/main" val="1414755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Abstract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Must be at start of thesis</a:t>
            </a:r>
          </a:p>
          <a:p>
            <a:r>
              <a:rPr lang="en-GB" sz="2400" dirty="0"/>
              <a:t>300 words or less</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*{Declaration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 Depth</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setcounter</a:t>
            </a:r>
            <a:r>
              <a:rPr lang="en-GB" sz="2400" dirty="0"/>
              <a:t>{</a:t>
            </a:r>
            <a:r>
              <a:rPr lang="en-GB" sz="2400" dirty="0" err="1"/>
              <a:t>tocdepth</a:t>
            </a:r>
            <a:r>
              <a:rPr lang="en-GB" sz="2400" dirty="0"/>
              <a:t>}{0}</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8B67A447-1DF1-4F85-AC02-B2980EDB171D}"/>
              </a:ext>
            </a:extLst>
          </p:cNvPr>
          <p:cNvPicPr>
            <a:picLocks noChangeAspect="1"/>
          </p:cNvPicPr>
          <p:nvPr/>
        </p:nvPicPr>
        <p:blipFill>
          <a:blip r:embed="rId3"/>
          <a:stretch>
            <a:fillRect/>
          </a:stretch>
        </p:blipFill>
        <p:spPr>
          <a:xfrm>
            <a:off x="4775201" y="3283728"/>
            <a:ext cx="4229690" cy="1581371"/>
          </a:xfrm>
          <a:prstGeom prst="rect">
            <a:avLst/>
          </a:prstGeom>
        </p:spPr>
      </p:pic>
    </p:spTree>
    <p:extLst>
      <p:ext uri="{BB962C8B-B14F-4D97-AF65-F5344CB8AC3E}">
        <p14:creationId xmlns:p14="http://schemas.microsoft.com/office/powerpoint/2010/main" val="420751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Extra Contents Items</a:t>
            </a:r>
          </a:p>
        </p:txBody>
      </p:sp>
      <p:sp>
        <p:nvSpPr>
          <p:cNvPr id="3" name="Content Placeholder 2"/>
          <p:cNvSpPr>
            <a:spLocks noGrp="1"/>
          </p:cNvSpPr>
          <p:nvPr>
            <p:ph idx="1"/>
          </p:nvPr>
        </p:nvSpPr>
        <p:spPr>
          <a:xfrm>
            <a:off x="530773" y="1399244"/>
            <a:ext cx="3967655" cy="5184117"/>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listoftables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listoffigures</a:t>
            </a:r>
            <a:br>
              <a:rPr lang="en-GB" sz="1800" dirty="0">
                <a:solidFill>
                  <a:schemeClr val="tx2">
                    <a:lumMod val="50000"/>
                    <a:lumOff val="50000"/>
                  </a:schemeClr>
                </a:solidFill>
              </a:rPr>
            </a:b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\chapter</a:t>
            </a:r>
            <a:r>
              <a:rPr lang="en-GB" sz="1800" dirty="0"/>
              <a:t>{First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{toc}{section} {Phantom 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{toc}{chapter} {Phantom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{toc}{subsection} {Phantom Subsection}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a:t>
            </a:r>
            <a:r>
              <a:rPr lang="en-GB" sz="1800" dirty="0" err="1"/>
              <a:t>lof</a:t>
            </a:r>
            <a:r>
              <a:rPr lang="en-GB" sz="1800" dirty="0"/>
              <a:t>}{figure} {Phantom Figure}</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{lot}{table} {Phantom Table}</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CED71EC-37E5-46CA-99D0-9FF49BC9A4E2}"/>
              </a:ext>
            </a:extLst>
          </p:cNvPr>
          <p:cNvPicPr>
            <a:picLocks noChangeAspect="1"/>
          </p:cNvPicPr>
          <p:nvPr/>
        </p:nvPicPr>
        <p:blipFill>
          <a:blip r:embed="rId3"/>
          <a:stretch>
            <a:fillRect/>
          </a:stretch>
        </p:blipFill>
        <p:spPr>
          <a:xfrm>
            <a:off x="4798353" y="1399245"/>
            <a:ext cx="4060210" cy="1953555"/>
          </a:xfrm>
          <a:prstGeom prst="rect">
            <a:avLst/>
          </a:prstGeom>
        </p:spPr>
      </p:pic>
      <p:pic>
        <p:nvPicPr>
          <p:cNvPr id="11" name="Picture 10">
            <a:extLst>
              <a:ext uri="{FF2B5EF4-FFF2-40B4-BE49-F238E27FC236}">
                <a16:creationId xmlns:a16="http://schemas.microsoft.com/office/drawing/2014/main" id="{E61C1947-0460-46DF-957C-C3A22084D2EA}"/>
              </a:ext>
            </a:extLst>
          </p:cNvPr>
          <p:cNvPicPr>
            <a:picLocks noChangeAspect="1"/>
          </p:cNvPicPr>
          <p:nvPr/>
        </p:nvPicPr>
        <p:blipFill>
          <a:blip r:embed="rId4"/>
          <a:stretch>
            <a:fillRect/>
          </a:stretch>
        </p:blipFill>
        <p:spPr>
          <a:xfrm>
            <a:off x="4798353" y="3886494"/>
            <a:ext cx="4060209" cy="1015053"/>
          </a:xfrm>
          <a:prstGeom prst="rect">
            <a:avLst/>
          </a:prstGeom>
        </p:spPr>
      </p:pic>
      <p:pic>
        <p:nvPicPr>
          <p:cNvPr id="13" name="Picture 12">
            <a:extLst>
              <a:ext uri="{FF2B5EF4-FFF2-40B4-BE49-F238E27FC236}">
                <a16:creationId xmlns:a16="http://schemas.microsoft.com/office/drawing/2014/main" id="{BD5AA9EA-2576-4CC7-A358-86B2F7320EDA}"/>
              </a:ext>
            </a:extLst>
          </p:cNvPr>
          <p:cNvPicPr>
            <a:picLocks noChangeAspect="1"/>
          </p:cNvPicPr>
          <p:nvPr/>
        </p:nvPicPr>
        <p:blipFill>
          <a:blip r:embed="rId5"/>
          <a:stretch>
            <a:fillRect/>
          </a:stretch>
        </p:blipFill>
        <p:spPr>
          <a:xfrm>
            <a:off x="4798354" y="5458755"/>
            <a:ext cx="4060208" cy="1028915"/>
          </a:xfrm>
          <a:prstGeom prst="rect">
            <a:avLst/>
          </a:prstGeom>
        </p:spPr>
      </p:pic>
    </p:spTree>
    <p:extLst>
      <p:ext uri="{BB962C8B-B14F-4D97-AF65-F5344CB8AC3E}">
        <p14:creationId xmlns:p14="http://schemas.microsoft.com/office/powerpoint/2010/main" val="14785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400"/>
            <a:ext cx="3967655" cy="4018838"/>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{example-image-a}</a:t>
            </a:r>
          </a:p>
          <a:p>
            <a:pPr marL="0" indent="0">
              <a:buNone/>
            </a:pPr>
            <a:r>
              <a:rPr lang="en-GB" sz="2000" dirty="0">
                <a:solidFill>
                  <a:schemeClr val="tx2">
                    <a:lumMod val="50000"/>
                    <a:lumOff val="50000"/>
                  </a:schemeClr>
                </a:solidFill>
              </a:rPr>
              <a:t>\caption</a:t>
            </a:r>
            <a:r>
              <a:rPr lang="en-GB" sz="2000" dirty="0"/>
              <a:t>{A Figure in an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6667B02E-EF7C-4128-9EEC-AC101BB469A6}"/>
              </a:ext>
            </a:extLst>
          </p:cNvPr>
          <p:cNvPicPr>
            <a:picLocks noChangeAspect="1"/>
          </p:cNvPicPr>
          <p:nvPr/>
        </p:nvPicPr>
        <p:blipFill>
          <a:blip r:embed="rId3"/>
          <a:stretch>
            <a:fillRect/>
          </a:stretch>
        </p:blipFill>
        <p:spPr>
          <a:xfrm>
            <a:off x="4983246" y="2649976"/>
            <a:ext cx="3690486" cy="2975686"/>
          </a:xfrm>
          <a:prstGeom prst="rect">
            <a:avLst/>
          </a:prstGeom>
        </p:spPr>
      </p:pic>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2128400"/>
            <a:ext cx="3967655" cy="4018838"/>
          </a:xfrm>
        </p:spPr>
        <p:txBody>
          <a:bodyPr>
            <a:noAutofit/>
          </a:body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accent4">
                    <a:lumMod val="75000"/>
                  </a:schemeClr>
                </a:solidFill>
              </a:rPr>
              <a:t>colorlinks</a:t>
            </a:r>
            <a:r>
              <a:rPr lang="en-GB" sz="2000" dirty="0">
                <a:solidFill>
                  <a:schemeClr val="accent4">
                    <a:lumMod val="75000"/>
                  </a:schemeClr>
                </a:solidFill>
              </a:rPr>
              <a:t>=true, </a:t>
            </a:r>
            <a:r>
              <a:rPr lang="en-GB" sz="2000" dirty="0" err="1">
                <a:solidFill>
                  <a:schemeClr val="accent4">
                    <a:lumMod val="75000"/>
                  </a:schemeClr>
                </a:solidFill>
              </a:rPr>
              <a:t>linkcolor</a:t>
            </a:r>
            <a:r>
              <a:rPr lang="en-GB" sz="2000" dirty="0">
                <a:solidFill>
                  <a:schemeClr val="accent4">
                    <a:lumMod val="75000"/>
                  </a:schemeClr>
                </a:solidFill>
              </a:rPr>
              <a:t>=blue</a:t>
            </a:r>
            <a:r>
              <a:rPr lang="en-GB" sz="2000" dirty="0"/>
              <a:t>]{</a:t>
            </a:r>
            <a:r>
              <a:rPr lang="en-GB" sz="2000" dirty="0" err="1">
                <a:solidFill>
                  <a:schemeClr val="tx2">
                    <a:lumMod val="50000"/>
                    <a:lumOff val="50000"/>
                  </a:schemeClr>
                </a:solidFill>
              </a:rPr>
              <a:t>hyperref</a:t>
            </a:r>
            <a:r>
              <a:rPr lang="en-GB" sz="2000" dirty="0"/>
              <a:t>}</a:t>
            </a: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2E19C8C3-86AB-4B77-AF62-93E75F11DE42}"/>
              </a:ext>
            </a:extLst>
          </p:cNvPr>
          <p:cNvPicPr>
            <a:picLocks noChangeAspect="1"/>
          </p:cNvPicPr>
          <p:nvPr/>
        </p:nvPicPr>
        <p:blipFill>
          <a:blip r:embed="rId3"/>
          <a:stretch>
            <a:fillRect/>
          </a:stretch>
        </p:blipFill>
        <p:spPr>
          <a:xfrm>
            <a:off x="4995347" y="2785241"/>
            <a:ext cx="3916202" cy="2708496"/>
          </a:xfrm>
          <a:prstGeom prst="rect">
            <a:avLst/>
          </a:prstGeom>
        </p:spPr>
      </p:pic>
      <p:sp>
        <p:nvSpPr>
          <p:cNvPr id="6" name="TextBox 5">
            <a:extLst>
              <a:ext uri="{FF2B5EF4-FFF2-40B4-BE49-F238E27FC236}">
                <a16:creationId xmlns:a16="http://schemas.microsoft.com/office/drawing/2014/main" id="{B1A6920F-E40D-4947-85C4-DA0E3BEA57C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398722" y="1177159"/>
            <a:ext cx="3967655" cy="4970079"/>
          </a:xfrm>
        </p:spPr>
        <p:txBody>
          <a:bodyPr>
            <a:noAutofit/>
          </a:bodyPr>
          <a:lstStyle/>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usepackage</a:t>
            </a:r>
            <a:r>
              <a:rPr lang="en-GB" sz="1400" dirty="0"/>
              <a:t>{</a:t>
            </a:r>
            <a:r>
              <a:rPr lang="en-GB" sz="1400" dirty="0" err="1">
                <a:solidFill>
                  <a:schemeClr val="tx2">
                    <a:lumMod val="50000"/>
                    <a:lumOff val="50000"/>
                  </a:schemeClr>
                </a:solidFill>
              </a:rPr>
              <a:t>subfig</a:t>
            </a:r>
            <a:r>
              <a:rPr lang="en-GB" sz="1400" dirty="0">
                <a:solidFill>
                  <a:schemeClr val="tx2">
                    <a:lumMod val="50000"/>
                    <a:lumOff val="50000"/>
                  </a:schemeClr>
                </a:solidFill>
              </a:rPr>
              <a:t>, </a:t>
            </a:r>
            <a:r>
              <a:rPr lang="en-GB" sz="1400" dirty="0" err="1">
                <a:solidFill>
                  <a:schemeClr val="tx2">
                    <a:lumMod val="50000"/>
                    <a:lumOff val="50000"/>
                  </a:schemeClr>
                </a:solidFill>
              </a:rPr>
              <a:t>graphicx</a:t>
            </a:r>
            <a:r>
              <a:rPr lang="en-GB" sz="1400" dirty="0"/>
              <a:t>}</a:t>
            </a:r>
            <a:br>
              <a:rPr lang="en-GB" sz="1400" dirty="0"/>
            </a:br>
            <a:endParaRPr lang="en-GB" sz="1400" dirty="0"/>
          </a:p>
          <a:p>
            <a:pPr marL="0" indent="0">
              <a:buNone/>
            </a:pPr>
            <a:r>
              <a:rPr lang="en-GB" sz="1400" dirty="0">
                <a:solidFill>
                  <a:schemeClr val="tx2">
                    <a:lumMod val="50000"/>
                    <a:lumOff val="50000"/>
                  </a:schemeClr>
                </a:solidFill>
              </a:rPr>
              <a:t>\begin</a:t>
            </a:r>
            <a:r>
              <a:rPr lang="en-GB" sz="1400" dirty="0"/>
              <a:t>{</a:t>
            </a:r>
            <a:r>
              <a:rPr lang="en-GB" sz="1400" dirty="0">
                <a:solidFill>
                  <a:schemeClr val="accent4">
                    <a:lumMod val="75000"/>
                  </a:schemeClr>
                </a:solidFill>
              </a:rPr>
              <a:t>document</a:t>
            </a:r>
            <a:r>
              <a:rPr lang="en-GB" sz="1400" dirty="0"/>
              <a:t>}</a:t>
            </a:r>
          </a:p>
          <a:p>
            <a:pPr marL="0" indent="0">
              <a:buNone/>
            </a:pPr>
            <a:endParaRPr lang="en-GB" sz="1400" dirty="0"/>
          </a:p>
          <a:p>
            <a:pPr marL="0" indent="0">
              <a:buNone/>
            </a:pPr>
            <a:r>
              <a:rPr lang="en-GB" sz="1400" dirty="0">
                <a:solidFill>
                  <a:schemeClr val="tx2">
                    <a:lumMod val="50000"/>
                    <a:lumOff val="50000"/>
                  </a:schemeClr>
                </a:solidFill>
              </a:rPr>
              <a:t>\begin</a:t>
            </a:r>
            <a:r>
              <a:rPr lang="en-GB" sz="1400" dirty="0"/>
              <a:t>{</a:t>
            </a:r>
            <a:r>
              <a:rPr lang="en-GB" sz="1400" dirty="0">
                <a:solidFill>
                  <a:schemeClr val="accent4">
                    <a:lumMod val="75000"/>
                  </a:schemeClr>
                </a:solidFill>
              </a:rPr>
              <a:t>figure</a:t>
            </a:r>
            <a:r>
              <a:rPr lang="en-GB" sz="1400" dirty="0"/>
              <a:t>}</a:t>
            </a: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centering</a:t>
            </a:r>
            <a:endParaRPr lang="en-GB" sz="1400" dirty="0">
              <a:solidFill>
                <a:schemeClr val="tx2">
                  <a:lumMod val="50000"/>
                  <a:lumOff val="50000"/>
                </a:schemeClr>
              </a:solidFill>
            </a:endParaRP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subfloat</a:t>
            </a:r>
            <a:r>
              <a:rPr lang="en-GB" sz="1400" dirty="0"/>
              <a:t>[The first figure]{</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figure_1</a:t>
            </a:r>
            <a:r>
              <a:rPr lang="en-GB" sz="1400" dirty="0"/>
              <a:t>}</a:t>
            </a:r>
            <a:r>
              <a:rPr lang="en-GB" sz="1400" dirty="0">
                <a:solidFill>
                  <a:schemeClr val="tx2">
                    <a:lumMod val="50000"/>
                    <a:lumOff val="50000"/>
                  </a:schemeClr>
                </a:solidFill>
              </a:rPr>
              <a:t>\</a:t>
            </a:r>
            <a:r>
              <a:rPr lang="en-GB" sz="1400" dirty="0" err="1">
                <a:solidFill>
                  <a:schemeClr val="tx2">
                    <a:lumMod val="50000"/>
                    <a:lumOff val="50000"/>
                  </a:schemeClr>
                </a:solidFill>
              </a:rPr>
              <a:t>includegraphics</a:t>
            </a:r>
            <a:r>
              <a:rPr lang="en-GB" sz="1400" dirty="0"/>
              <a:t>[width= 0.48</a:t>
            </a:r>
            <a:r>
              <a:rPr lang="en-GB" sz="1400" dirty="0">
                <a:solidFill>
                  <a:schemeClr val="tx2">
                    <a:lumMod val="50000"/>
                    <a:lumOff val="50000"/>
                  </a:schemeClr>
                </a:solidFill>
              </a:rPr>
              <a:t>\</a:t>
            </a:r>
            <a:r>
              <a:rPr lang="en-GB" sz="1400" dirty="0" err="1">
                <a:solidFill>
                  <a:schemeClr val="tx2">
                    <a:lumMod val="50000"/>
                    <a:lumOff val="50000"/>
                  </a:schemeClr>
                </a:solidFill>
              </a:rPr>
              <a:t>textwidth</a:t>
            </a:r>
            <a:r>
              <a:rPr lang="en-GB" sz="1400" dirty="0"/>
              <a:t>]{example-image-a}} </a:t>
            </a:r>
            <a:r>
              <a:rPr lang="en-GB" sz="1400" dirty="0">
                <a:solidFill>
                  <a:schemeClr val="tx2">
                    <a:lumMod val="50000"/>
                    <a:lumOff val="50000"/>
                  </a:schemeClr>
                </a:solidFill>
              </a:rPr>
              <a:t>\quad</a:t>
            </a: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subfloat</a:t>
            </a:r>
            <a:r>
              <a:rPr lang="en-GB" sz="1400" dirty="0"/>
              <a:t>[The second figure]{</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figure_2</a:t>
            </a:r>
            <a:r>
              <a:rPr lang="en-GB" sz="1400" dirty="0"/>
              <a:t>}</a:t>
            </a:r>
            <a:r>
              <a:rPr lang="en-GB" sz="1400" dirty="0">
                <a:solidFill>
                  <a:schemeClr val="tx2">
                    <a:lumMod val="50000"/>
                    <a:lumOff val="50000"/>
                  </a:schemeClr>
                </a:solidFill>
              </a:rPr>
              <a:t>\</a:t>
            </a:r>
            <a:r>
              <a:rPr lang="en-GB" sz="1400" dirty="0" err="1">
                <a:solidFill>
                  <a:schemeClr val="tx2">
                    <a:lumMod val="50000"/>
                    <a:lumOff val="50000"/>
                  </a:schemeClr>
                </a:solidFill>
              </a:rPr>
              <a:t>includegraphics</a:t>
            </a:r>
            <a:r>
              <a:rPr lang="en-GB" sz="1400" dirty="0"/>
              <a:t>[width= 0.48</a:t>
            </a:r>
            <a:r>
              <a:rPr lang="en-GB" sz="1400" dirty="0">
                <a:solidFill>
                  <a:schemeClr val="tx2">
                    <a:lumMod val="50000"/>
                    <a:lumOff val="50000"/>
                  </a:schemeClr>
                </a:solidFill>
              </a:rPr>
              <a:t>\</a:t>
            </a:r>
            <a:r>
              <a:rPr lang="en-GB" sz="1400" dirty="0" err="1">
                <a:solidFill>
                  <a:schemeClr val="tx2">
                    <a:lumMod val="50000"/>
                    <a:lumOff val="50000"/>
                  </a:schemeClr>
                </a:solidFill>
              </a:rPr>
              <a:t>textwidth</a:t>
            </a:r>
            <a:r>
              <a:rPr lang="en-GB" sz="1400" dirty="0"/>
              <a:t>]{example-image-a}} </a:t>
            </a:r>
            <a:r>
              <a:rPr lang="en-GB" sz="1400" dirty="0">
                <a:solidFill>
                  <a:schemeClr val="accent1">
                    <a:lumMod val="60000"/>
                    <a:lumOff val="40000"/>
                  </a:schemeClr>
                </a:solidFill>
              </a:rPr>
              <a:t>\\</a:t>
            </a:r>
            <a:r>
              <a:rPr lang="en-GB" sz="1400" dirty="0"/>
              <a:t> </a:t>
            </a: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subfloat</a:t>
            </a:r>
            <a:r>
              <a:rPr lang="en-GB" sz="1400" dirty="0"/>
              <a:t>[The third figure]{</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figure_3</a:t>
            </a:r>
            <a:r>
              <a:rPr lang="en-GB" sz="1400" dirty="0"/>
              <a:t>}</a:t>
            </a:r>
            <a:r>
              <a:rPr lang="en-GB" sz="1400" dirty="0">
                <a:solidFill>
                  <a:schemeClr val="tx2">
                    <a:lumMod val="50000"/>
                    <a:lumOff val="50000"/>
                  </a:schemeClr>
                </a:solidFill>
              </a:rPr>
              <a:t>\</a:t>
            </a:r>
            <a:r>
              <a:rPr lang="en-GB" sz="1400" dirty="0" err="1">
                <a:solidFill>
                  <a:schemeClr val="tx2">
                    <a:lumMod val="50000"/>
                    <a:lumOff val="50000"/>
                  </a:schemeClr>
                </a:solidFill>
              </a:rPr>
              <a:t>includegraphics</a:t>
            </a:r>
            <a:r>
              <a:rPr lang="en-GB" sz="1400" dirty="0"/>
              <a:t>[width= 0.48</a:t>
            </a:r>
            <a:r>
              <a:rPr lang="en-GB" sz="1400" dirty="0">
                <a:solidFill>
                  <a:schemeClr val="tx2">
                    <a:lumMod val="50000"/>
                    <a:lumOff val="50000"/>
                  </a:schemeClr>
                </a:solidFill>
              </a:rPr>
              <a:t>\</a:t>
            </a:r>
            <a:r>
              <a:rPr lang="en-GB" sz="1400" dirty="0" err="1">
                <a:solidFill>
                  <a:schemeClr val="tx2">
                    <a:lumMod val="50000"/>
                    <a:lumOff val="50000"/>
                  </a:schemeClr>
                </a:solidFill>
              </a:rPr>
              <a:t>textwidth</a:t>
            </a:r>
            <a:r>
              <a:rPr lang="en-GB" sz="1400" dirty="0"/>
              <a:t>]{example-image-a}} </a:t>
            </a:r>
            <a:r>
              <a:rPr lang="en-GB" sz="1400" dirty="0">
                <a:solidFill>
                  <a:schemeClr val="tx2">
                    <a:lumMod val="50000"/>
                    <a:lumOff val="50000"/>
                  </a:schemeClr>
                </a:solidFill>
              </a:rPr>
              <a:t>\quad</a:t>
            </a: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subfloat</a:t>
            </a:r>
            <a:r>
              <a:rPr lang="en-GB" sz="1400" dirty="0"/>
              <a:t>[The fourth figure]{</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figure_4</a:t>
            </a:r>
            <a:r>
              <a:rPr lang="en-GB" sz="1400" dirty="0"/>
              <a:t>}</a:t>
            </a:r>
            <a:r>
              <a:rPr lang="en-GB" sz="1400" dirty="0">
                <a:solidFill>
                  <a:schemeClr val="tx2">
                    <a:lumMod val="50000"/>
                    <a:lumOff val="50000"/>
                  </a:schemeClr>
                </a:solidFill>
              </a:rPr>
              <a:t>\</a:t>
            </a:r>
            <a:r>
              <a:rPr lang="en-GB" sz="1400" dirty="0" err="1">
                <a:solidFill>
                  <a:schemeClr val="tx2">
                    <a:lumMod val="50000"/>
                    <a:lumOff val="50000"/>
                  </a:schemeClr>
                </a:solidFill>
              </a:rPr>
              <a:t>includegraphics</a:t>
            </a:r>
            <a:r>
              <a:rPr lang="en-GB" sz="1400" dirty="0"/>
              <a:t>[width= 0.48</a:t>
            </a:r>
            <a:r>
              <a:rPr lang="en-GB" sz="1400" dirty="0">
                <a:solidFill>
                  <a:schemeClr val="tx2">
                    <a:lumMod val="50000"/>
                    <a:lumOff val="50000"/>
                  </a:schemeClr>
                </a:solidFill>
              </a:rPr>
              <a:t>\</a:t>
            </a:r>
            <a:r>
              <a:rPr lang="en-GB" sz="1400" dirty="0" err="1">
                <a:solidFill>
                  <a:schemeClr val="tx2">
                    <a:lumMod val="50000"/>
                    <a:lumOff val="50000"/>
                  </a:schemeClr>
                </a:solidFill>
              </a:rPr>
              <a:t>textwidth</a:t>
            </a:r>
            <a:r>
              <a:rPr lang="en-GB" sz="1400" dirty="0"/>
              <a:t>]{example-image-a}}</a:t>
            </a:r>
          </a:p>
          <a:p>
            <a:pPr marL="0" indent="0">
              <a:buNone/>
            </a:pPr>
            <a:r>
              <a:rPr lang="en-GB" sz="1400" dirty="0">
                <a:solidFill>
                  <a:schemeClr val="tx2">
                    <a:lumMod val="50000"/>
                    <a:lumOff val="50000"/>
                  </a:schemeClr>
                </a:solidFill>
              </a:rPr>
              <a:t>\caption</a:t>
            </a:r>
            <a:r>
              <a:rPr lang="en-GB" sz="1400" dirty="0"/>
              <a:t>{Some figures}</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figures</a:t>
            </a:r>
            <a:r>
              <a:rPr lang="en-GB" sz="1400" dirty="0"/>
              <a:t>}</a:t>
            </a:r>
          </a:p>
          <a:p>
            <a:pPr marL="0" indent="0">
              <a:buNone/>
            </a:pPr>
            <a:r>
              <a:rPr lang="en-GB" sz="1400" dirty="0">
                <a:solidFill>
                  <a:schemeClr val="tx2">
                    <a:lumMod val="50000"/>
                    <a:lumOff val="50000"/>
                  </a:schemeClr>
                </a:solidFill>
              </a:rPr>
              <a:t>\end</a:t>
            </a:r>
            <a:r>
              <a:rPr lang="en-GB" sz="1400" dirty="0"/>
              <a:t>{</a:t>
            </a:r>
            <a:r>
              <a:rPr lang="en-GB" sz="1400" dirty="0">
                <a:solidFill>
                  <a:schemeClr val="accent4">
                    <a:lumMod val="75000"/>
                  </a:schemeClr>
                </a:solidFill>
              </a:rPr>
              <a:t>figure</a:t>
            </a:r>
            <a:r>
              <a:rPr lang="en-GB" sz="1400" dirty="0"/>
              <a:t>}</a:t>
            </a:r>
          </a:p>
          <a:p>
            <a:pPr marL="0" indent="0">
              <a:buNone/>
            </a:pPr>
            <a:endParaRPr lang="en-GB" sz="1400" dirty="0"/>
          </a:p>
          <a:p>
            <a:pPr marL="0" indent="0">
              <a:buNone/>
            </a:pPr>
            <a:r>
              <a:rPr lang="en-GB" sz="1400" dirty="0">
                <a:solidFill>
                  <a:schemeClr val="tx2">
                    <a:lumMod val="50000"/>
                    <a:lumOff val="50000"/>
                  </a:schemeClr>
                </a:solidFill>
              </a:rPr>
              <a:t>\ref</a:t>
            </a:r>
            <a:r>
              <a:rPr lang="en-GB" sz="1400" dirty="0"/>
              <a:t>{</a:t>
            </a:r>
            <a:r>
              <a:rPr lang="en-GB" sz="1400" dirty="0">
                <a:solidFill>
                  <a:schemeClr val="accent4">
                    <a:lumMod val="75000"/>
                  </a:schemeClr>
                </a:solidFill>
              </a:rPr>
              <a:t>figure_2</a:t>
            </a:r>
            <a:r>
              <a:rPr lang="en-GB" sz="1400" dirty="0"/>
              <a:t>} is part of </a:t>
            </a:r>
            <a:r>
              <a:rPr lang="en-GB" sz="1400" dirty="0">
                <a:solidFill>
                  <a:schemeClr val="tx2">
                    <a:lumMod val="50000"/>
                    <a:lumOff val="50000"/>
                  </a:schemeClr>
                </a:solidFill>
              </a:rPr>
              <a:t>\ref</a:t>
            </a:r>
            <a:r>
              <a:rPr lang="en-GB" sz="1400" dirty="0"/>
              <a:t>{</a:t>
            </a:r>
            <a:r>
              <a:rPr lang="en-GB" sz="1400" dirty="0">
                <a:solidFill>
                  <a:schemeClr val="accent4">
                    <a:lumMod val="75000"/>
                  </a:schemeClr>
                </a:solidFill>
              </a:rPr>
              <a:t>figures</a:t>
            </a:r>
            <a:r>
              <a:rPr lang="en-GB" sz="1400" dirty="0"/>
              <a:t>}.</a:t>
            </a:r>
            <a:endParaRPr lang="en-GB" sz="1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70711CC9-D756-4B86-B22D-8651D4DB96E1}"/>
              </a:ext>
            </a:extLst>
          </p:cNvPr>
          <p:cNvPicPr>
            <a:picLocks noChangeAspect="1"/>
          </p:cNvPicPr>
          <p:nvPr/>
        </p:nvPicPr>
        <p:blipFill>
          <a:blip r:embed="rId3"/>
          <a:stretch>
            <a:fillRect/>
          </a:stretch>
        </p:blipFill>
        <p:spPr>
          <a:xfrm>
            <a:off x="4692692" y="1619774"/>
            <a:ext cx="4331752" cy="4527464"/>
          </a:xfrm>
          <a:prstGeom prst="rect">
            <a:avLst/>
          </a:prstGeom>
        </p:spPr>
      </p:pic>
      <p:sp>
        <p:nvSpPr>
          <p:cNvPr id="6" name="TextBox 5">
            <a:extLst>
              <a:ext uri="{FF2B5EF4-FFF2-40B4-BE49-F238E27FC236}">
                <a16:creationId xmlns:a16="http://schemas.microsoft.com/office/drawing/2014/main" id="{CF904172-DE3A-4AA5-B8AB-6E4C4800BE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078313"/>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379360" y="1686591"/>
            <a:ext cx="4166693"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{\diff}[2]  {</a:t>
            </a:r>
            <a:r>
              <a:rPr lang="en-GB" sz="2400" dirty="0">
                <a:solidFill>
                  <a:schemeClr val="tx2">
                    <a:lumMod val="50000"/>
                    <a:lumOff val="50000"/>
                  </a:schemeClr>
                </a:solidFill>
              </a:rPr>
              <a:t>\frac{\</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437007"/>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564182"/>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5173278"/>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935145"/>
            <a:ext cx="3528366" cy="876376"/>
          </a:xfrm>
          <a:prstGeom prst="rect">
            <a:avLst/>
          </a:prstGeom>
          <a:ln w="28575">
            <a:solidFill>
              <a:schemeClr val="accent3"/>
            </a:solidFill>
          </a:ln>
        </p:spPr>
      </p:pic>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a:t>
            </a:r>
            <a:r>
              <a:rPr lang="en-GB" sz="2400"/>
              <a:t>.R”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475551"/>
            <a:ext cx="4221840" cy="532453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tx2">
                    <a:lumMod val="50000"/>
                    <a:lumOff val="50000"/>
                  </a:schemeClr>
                </a:solidFill>
              </a:rPr>
              <a:t>acronym</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sp>
        <p:nvSpPr>
          <p:cNvPr id="7" name="TextBox 6">
            <a:extLst>
              <a:ext uri="{FF2B5EF4-FFF2-40B4-BE49-F238E27FC236}">
                <a16:creationId xmlns:a16="http://schemas.microsoft.com/office/drawing/2014/main" id="{EC86ED1F-9D44-4C7A-B259-5FF5082C26A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2398881"/>
            <a:ext cx="4221840" cy="347787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amsmath</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b="0" i="0" u="sng" dirty="0">
                <a:solidFill>
                  <a:srgbClr val="954F72"/>
                </a:solidFill>
                <a:effectLst/>
                <a:hlinkClick r:id="rId3"/>
              </a:rPr>
              <a:t>http://bit.ly/rcds2021</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Imperial 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hlinkClick r:id="rId3"/>
              </a:rPr>
              <a:t>Theses for Imperial College Research Degrees Checklist</a:t>
            </a:r>
            <a:endParaRPr lang="en-GB" sz="2400" dirty="0"/>
          </a:p>
          <a:p>
            <a:pPr fontAlgn="base">
              <a:spcBef>
                <a:spcPts val="600"/>
              </a:spcBef>
              <a:spcAft>
                <a:spcPts val="600"/>
              </a:spcAft>
            </a:pPr>
            <a:r>
              <a:rPr lang="en-GB" sz="2400" dirty="0">
                <a:hlinkClick r:id="rId4"/>
              </a:rPr>
              <a:t>Academic Regulations</a:t>
            </a:r>
            <a:endParaRPr lang="en-GB" sz="2400" dirty="0"/>
          </a:p>
          <a:p>
            <a:pPr fontAlgn="base">
              <a:spcBef>
                <a:spcPts val="600"/>
              </a:spcBef>
              <a:spcAft>
                <a:spcPts val="600"/>
              </a:spcAft>
            </a:pPr>
            <a:r>
              <a:rPr lang="en-GB" sz="2400" dirty="0"/>
              <a:t>Written in English</a:t>
            </a:r>
          </a:p>
          <a:p>
            <a:pPr fontAlgn="base">
              <a:spcBef>
                <a:spcPts val="600"/>
              </a:spcBef>
              <a:spcAft>
                <a:spcPts val="600"/>
              </a:spcAft>
            </a:pPr>
            <a:r>
              <a:rPr lang="en-GB" sz="2400" dirty="0"/>
              <a:t>Not longer than 100,000 words</a:t>
            </a:r>
          </a:p>
          <a:p>
            <a:pPr fontAlgn="base">
              <a:spcBef>
                <a:spcPts val="600"/>
              </a:spcBef>
              <a:spcAft>
                <a:spcPts val="600"/>
              </a:spcAft>
            </a:pPr>
            <a:r>
              <a:rPr lang="en-GB" sz="2400" dirty="0"/>
              <a:t>Cannot be copy-pasted papers</a:t>
            </a:r>
          </a:p>
          <a:p>
            <a:pPr fontAlgn="base">
              <a:spcBef>
                <a:spcPts val="600"/>
              </a:spcBef>
              <a:spcAft>
                <a:spcPts val="600"/>
              </a:spcAft>
            </a:pPr>
            <a:r>
              <a:rPr lang="en-GB" sz="2400" dirty="0"/>
              <a:t>Include full bibliography and references</a:t>
            </a:r>
          </a:p>
          <a:p>
            <a:pPr fontAlgn="base">
              <a:spcBef>
                <a:spcPts val="600"/>
              </a:spcBef>
              <a:spcAft>
                <a:spcPts val="600"/>
              </a:spcAft>
            </a:pPr>
            <a:r>
              <a:rPr lang="en-GB" sz="2400" dirty="0"/>
              <a:t>You will be examined on this by examiners in your viva</a:t>
            </a:r>
          </a:p>
          <a:p>
            <a:pPr fontAlgn="base">
              <a:spcBef>
                <a:spcPts val="600"/>
              </a:spcBef>
              <a:spcAft>
                <a:spcPts val="600"/>
              </a:spcAft>
            </a:pPr>
            <a:r>
              <a:rPr lang="en-GB" sz="2400" dirty="0"/>
              <a:t>“Any formatting information that is not explicitly outlined in these guidance notes is up to the judgement of the student, and reasonable solutions will be accepted.”</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200"/>
            <a:ext cx="8435280" cy="3875690"/>
          </a:xfrm>
        </p:spPr>
        <p:txBody>
          <a:bodyPr>
            <a:normAutofit/>
          </a:bodyPr>
          <a:lstStyle/>
          <a:p>
            <a:pPr fontAlgn="base">
              <a:spcBef>
                <a:spcPts val="600"/>
              </a:spcBef>
              <a:spcAft>
                <a:spcPts val="600"/>
              </a:spcAft>
            </a:pPr>
            <a:r>
              <a:rPr lang="en-GB" sz="2400" dirty="0"/>
              <a:t>You must use A4 paper [Section 2/3 of checklist]</a:t>
            </a:r>
          </a:p>
          <a:p>
            <a:pPr fontAlgn="base">
              <a:spcBef>
                <a:spcPts val="600"/>
              </a:spcBef>
              <a:spcAft>
                <a:spcPts val="600"/>
              </a:spcAft>
            </a:pPr>
            <a:r>
              <a:rPr lang="en-GB" sz="2400" dirty="0"/>
              <a:t>Recommended double-sided over 100 pages, single-sided under 100 pages [Section 3 of Checklist]</a:t>
            </a:r>
          </a:p>
          <a:p>
            <a:pPr fontAlgn="base">
              <a:spcBef>
                <a:spcPts val="600"/>
              </a:spcBef>
              <a:spcAft>
                <a:spcPts val="600"/>
              </a:spcAft>
            </a:pPr>
            <a:r>
              <a:rPr lang="en-GB" sz="2400" dirty="0"/>
              <a:t>All pages to be sequentially numbered in Arabic numerals including title page [Section 5 of Checklist]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twosided</a:t>
            </a:r>
            <a:r>
              <a:rPr lang="en-GB" sz="2400" dirty="0"/>
              <a:t>]{</a:t>
            </a:r>
            <a:r>
              <a:rPr lang="en-GB" sz="2400" dirty="0">
                <a:solidFill>
                  <a:schemeClr val="tx2">
                    <a:lumMod val="50000"/>
                    <a:lumOff val="50000"/>
                  </a:schemeClr>
                </a:solidFill>
              </a:rPr>
              <a:t>report</a:t>
            </a:r>
            <a:r>
              <a:rPr lang="en-GB" sz="2400" dirty="0"/>
              <a:t>} </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Margins must be even on both sides [Checklist Section 4]</a:t>
            </a:r>
          </a:p>
          <a:p>
            <a:pPr fontAlgn="base">
              <a:spcBef>
                <a:spcPts val="600"/>
              </a:spcBef>
              <a:spcAft>
                <a:spcPts val="600"/>
              </a:spcAft>
            </a:pPr>
            <a:r>
              <a:rPr lang="en-GB" sz="2400" dirty="0"/>
              <a:t>Margins must be at least 1cm [Checklist section 4]</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margin=2cm</a:t>
            </a:r>
            <a:r>
              <a:rPr lang="en-GB" sz="2400" dirty="0"/>
              <a:t>] {</a:t>
            </a:r>
            <a:r>
              <a:rPr lang="en-GB" sz="2400" dirty="0">
                <a:solidFill>
                  <a:schemeClr val="tx2">
                    <a:lumMod val="50000"/>
                    <a:lumOff val="50000"/>
                  </a:schemeClr>
                </a:solidFill>
              </a:rPr>
              <a:t>geometry</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br>
              <a:rPr lang="en-GB" sz="2400" dirty="0"/>
            </a:b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a:p>
            <a:pPr marL="0" indent="0">
              <a:buNone/>
            </a:pP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document</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2559630-000F-4CDC-9204-C2E97FBBB037}"/>
              </a:ext>
            </a:extLst>
          </p:cNvPr>
          <p:cNvPicPr>
            <a:picLocks noChangeAspect="1"/>
          </p:cNvPicPr>
          <p:nvPr/>
        </p:nvPicPr>
        <p:blipFill>
          <a:blip r:embed="rId3"/>
          <a:stretch>
            <a:fillRect/>
          </a:stretch>
        </p:blipFill>
        <p:spPr>
          <a:xfrm>
            <a:off x="4903058" y="1227082"/>
            <a:ext cx="4021210" cy="5628290"/>
          </a:xfrm>
          <a:prstGeom prst="rect">
            <a:avLst/>
          </a:prstGeom>
        </p:spPr>
      </p:pic>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38147" y="342900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19905</TotalTime>
  <Words>7160</Words>
  <Application>Microsoft Office PowerPoint</Application>
  <PresentationFormat>On-screen Show (4:3)</PresentationFormat>
  <Paragraphs>486</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Frutiger LT Std 65 Bold</vt:lpstr>
      <vt:lpstr>Times New Roman</vt:lpstr>
      <vt:lpstr>Office Theme</vt:lpstr>
      <vt:lpstr>Writing Theses in LaTeX</vt:lpstr>
      <vt:lpstr>Learning Outcomes</vt:lpstr>
      <vt:lpstr>Overleaf</vt:lpstr>
      <vt:lpstr>Writing Theses in LaTeX</vt:lpstr>
      <vt:lpstr>Imperial Thesis Requirements</vt:lpstr>
      <vt:lpstr>Paper Size and Pagination</vt:lpstr>
      <vt:lpstr>Margins</vt:lpstr>
      <vt:lpstr>Margins</vt:lpstr>
      <vt:lpstr>Footnotes</vt:lpstr>
      <vt:lpstr>Line Spacing</vt:lpstr>
      <vt:lpstr>Line Spacing</vt:lpstr>
      <vt:lpstr>Title Page</vt:lpstr>
      <vt:lpstr>Title Page</vt:lpstr>
      <vt:lpstr>Declaration of Originality</vt:lpstr>
      <vt:lpstr>Copyright Declaration</vt:lpstr>
      <vt:lpstr>Abstract</vt:lpstr>
      <vt:lpstr>Thesis Preamble</vt:lpstr>
      <vt:lpstr>Contents</vt:lpstr>
      <vt:lpstr>Contents</vt:lpstr>
      <vt:lpstr>Lists of Tables and Figures</vt:lpstr>
      <vt:lpstr>Contents Depth</vt:lpstr>
      <vt:lpstr>Extra Contents Items</vt:lpstr>
      <vt:lpstr>Appendices</vt:lpstr>
      <vt:lpstr>Splitting Your Document</vt:lpstr>
      <vt:lpstr>Splitting Your Document</vt:lpstr>
      <vt:lpstr>Splitting Your Document</vt:lpstr>
      <vt:lpstr>Hyperlinks</vt:lpstr>
      <vt:lpstr>Graphics Path</vt:lpstr>
      <vt:lpstr>Subfigures</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Online Tools</vt:lpstr>
      <vt:lpstr>Feedback</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379</cp:revision>
  <cp:lastPrinted>2017-04-21T16:42:54Z</cp:lastPrinted>
  <dcterms:created xsi:type="dcterms:W3CDTF">2014-10-29T16:03:49Z</dcterms:created>
  <dcterms:modified xsi:type="dcterms:W3CDTF">2020-10-27T08:56:05Z</dcterms:modified>
</cp:coreProperties>
</file>