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8" r:id="rId16"/>
    <p:sldId id="309" r:id="rId17"/>
    <p:sldId id="310" r:id="rId18"/>
    <p:sldId id="311" r:id="rId19"/>
    <p:sldId id="332" r:id="rId20"/>
    <p:sldId id="329" r:id="rId21"/>
    <p:sldId id="312" r:id="rId22"/>
    <p:sldId id="316" r:id="rId23"/>
    <p:sldId id="315" r:id="rId24"/>
    <p:sldId id="317" r:id="rId25"/>
    <p:sldId id="313" r:id="rId26"/>
    <p:sldId id="314" r:id="rId27"/>
    <p:sldId id="318" r:id="rId28"/>
    <p:sldId id="286" r:id="rId29"/>
    <p:sldId id="319" r:id="rId30"/>
    <p:sldId id="321" r:id="rId31"/>
    <p:sldId id="322" r:id="rId32"/>
    <p:sldId id="323" r:id="rId33"/>
    <p:sldId id="326" r:id="rId34"/>
    <p:sldId id="325" r:id="rId35"/>
    <p:sldId id="327" r:id="rId36"/>
    <p:sldId id="330" r:id="rId37"/>
    <p:sldId id="328" r:id="rId38"/>
    <p:sldId id="280" r:id="rId3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8"/>
            <p14:sldId id="309"/>
            <p14:sldId id="310"/>
            <p14:sldId id="311"/>
            <p14:sldId id="332"/>
            <p14:sldId id="329"/>
            <p14:sldId id="312"/>
            <p14:sldId id="316"/>
            <p14:sldId id="315"/>
            <p14:sldId id="317"/>
            <p14:sldId id="313"/>
            <p14:sldId id="314"/>
            <p14:sldId id="318"/>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60" y="31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16/04/2021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use a larger line spacing for your thesis. This makes it easier for an examiner to annotate a printed copy of your thesis – and making life easier for them is not a bad thing.</a:t>
            </a:r>
          </a:p>
          <a:p>
            <a:endParaRPr lang="en-GB" dirty="0"/>
          </a:p>
          <a:p>
            <a:r>
              <a:rPr lang="en-GB" dirty="0"/>
              <a:t>This can be achieved using the </a:t>
            </a:r>
            <a:r>
              <a:rPr lang="en-GB" dirty="0" err="1"/>
              <a:t>setspace</a:t>
            </a:r>
            <a:r>
              <a:rPr lang="en-GB" dirty="0"/>
              <a:t> package and the “\</a:t>
            </a:r>
            <a:r>
              <a:rPr lang="en-GB" dirty="0" err="1"/>
              <a:t>linespread</a:t>
            </a:r>
            <a:r>
              <a:rPr lang="en-GB" dirty="0"/>
              <a:t> command where the argument in curly brackets gives the amount the normal spacing is to be multiplied by (so try using 1.5 or 2). This takes everywhere except the footnotes.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extended quotations that the examiner shouldn’t need to annotate.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ICR doesn’t have strict requirements (that I’m aware of) of what is on your title page. But there are a few things you might like to include.</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ICR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titlepage environment here as this environment excludes does not allow page numbers to appear.</a:t>
            </a:r>
            <a:br>
              <a:rPr lang="en-GB" dirty="0"/>
            </a:br>
            <a:br>
              <a:rPr lang="en-GB" dirty="0"/>
            </a:br>
            <a:r>
              <a:rPr lang="en-GB" dirty="0"/>
              <a:t>Overleaf example: https://www.overleaf.com/read/bfhqcfhxxbzt</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short sections you might want to include at the start of your thesis.</a:t>
            </a:r>
          </a:p>
          <a:p>
            <a:endParaRPr lang="en-GB" dirty="0"/>
          </a:p>
          <a:p>
            <a:r>
              <a:rPr lang="en-GB" dirty="0"/>
              <a:t>An abstract tells the story of your thesis in a few hundred words.</a:t>
            </a:r>
          </a:p>
          <a:p>
            <a:endParaRPr lang="en-GB" dirty="0"/>
          </a:p>
          <a:p>
            <a:r>
              <a:rPr lang="en-GB" dirty="0"/>
              <a:t>A statement of originality may be required to assert the work is your own (or otherwise properly referenced).</a:t>
            </a:r>
          </a:p>
          <a:p>
            <a:endParaRPr lang="en-GB" dirty="0"/>
          </a:p>
          <a:p>
            <a:r>
              <a:rPr lang="en-GB" dirty="0"/>
              <a:t>A copyright declaration might be useful if others will see your thesis. It tells them what they might do with it. Perhaps select a Creative Commons licence: https://creativecommons.org/share-your-work/</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include a table of contents, list of figures or list of tables in your document.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figures or list of tables will, by default, use the full caption in the list. However, this can lead to very long entries in the list. You can specify a shorter version of the caption in square brackets before the full caption in curly brackets.</a:t>
            </a:r>
          </a:p>
          <a:p>
            <a:endParaRPr lang="en-GB" dirty="0"/>
          </a:p>
          <a:p>
            <a:r>
              <a:rPr lang="en-GB" dirty="0"/>
              <a:t>Overleaf Example: https://www.overleaf.com/read/kzkyphqqqppx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39746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One set of requirements is the guidance from Library Theses Office, which is included in this repository. This contains a couple of requirements and a little guidance, but few strict requirements. </a:t>
            </a:r>
          </a:p>
          <a:p>
            <a:endParaRPr lang="en-GB" dirty="0"/>
          </a:p>
          <a:p>
            <a:r>
              <a:rPr lang="en-GB" dirty="0"/>
              <a:t>The only hard and fast rule is that it must be under 100,000 words, excluding your bibliography and appendices. Taking a word count in a LaTeX document isn’t always straightforward. Luckily, Overleaf provides this functionality in the “menu” tab.</a:t>
            </a:r>
          </a:p>
          <a:p>
            <a:endParaRPr lang="en-GB" dirty="0"/>
          </a:p>
          <a:p>
            <a:r>
              <a:rPr lang="en-GB" dirty="0"/>
              <a:t>If you want some extra information on ICR’s view on what a “good thesis” looks like, try following the link to the “Good Viva” video.</a:t>
            </a:r>
          </a:p>
          <a:p>
            <a:endParaRPr lang="en-GB" dirty="0"/>
          </a:p>
          <a:p>
            <a:r>
              <a:rPr lang="en-GB" dirty="0"/>
              <a:t>Instead of focusing on the requirements of your course, I’m going to give you guidance based on what I consider to be good practice. This is loosely based on Imperial’s thesis guidance. The remainder of the guide focuses on things that I think are useful for developing a thesis which looks good and how to set up an effective and efficient workflow.</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I would recommend you use double-sided. The differences between single-sided and double sided documents mainly affects certain types of headers and footers, such as whether page numbers are always on the top right or appear on the “outside” corner of a page, etc.</a:t>
            </a:r>
          </a:p>
          <a:p>
            <a:endParaRPr lang="en-GB" dirty="0"/>
          </a:p>
          <a:p>
            <a:r>
              <a:rPr lang="en-GB" dirty="0"/>
              <a:t>The LTO document suggests using the Arial font. However, this isn’t actually supported in LaTeX as it’s a </a:t>
            </a:r>
            <a:r>
              <a:rPr lang="en-GB" dirty="0" err="1"/>
              <a:t>propietary</a:t>
            </a:r>
            <a:r>
              <a:rPr lang="en-GB" dirty="0"/>
              <a:t> font. One option is to change the default font of your document using the </a:t>
            </a:r>
            <a:r>
              <a:rPr lang="en-GB" dirty="0" err="1"/>
              <a:t>helvet</a:t>
            </a:r>
            <a:r>
              <a:rPr lang="en-GB" dirty="0"/>
              <a:t> package and changing the default font family.</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binding services require margins of at least 1cm.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and top, and 3cm on the bottom.</a:t>
            </a:r>
          </a:p>
          <a:p>
            <a:endParaRPr lang="en-GB" dirty="0"/>
          </a:p>
          <a:p>
            <a:r>
              <a:rPr lang="en-GB" dirty="0"/>
              <a:t>Overleaf example: https://www.overleaf.com/read/wnxddkjdvvqs</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They’re useful context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2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nexus.icr.ac.uk/notices/Pages/Learning-Development-Resources-of-the-Month-%E2%80%93-Webinars.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Using a larger line spacing (1.5 times or double-spaced) can make your thesis easier for examiners to annotate</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pPr lvl="1"/>
            <a:r>
              <a:rPr lang="en-GB" sz="2000" dirty="0"/>
              <a:t>Footnotes are excepted from this</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a:p>
            <a:pPr lvl="1"/>
            <a:r>
              <a:rPr lang="en-GB" sz="2000" dirty="0"/>
              <a:t>Could be useful for indented block quotations</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4114798"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with low confidence">
            <a:extLst>
              <a:ext uri="{FF2B5EF4-FFF2-40B4-BE49-F238E27FC236}">
                <a16:creationId xmlns:a16="http://schemas.microsoft.com/office/drawing/2014/main" id="{3D6C5C9E-F92D-4576-BB9F-8369F895B1B9}"/>
              </a:ext>
            </a:extLst>
          </p:cNvPr>
          <p:cNvPicPr>
            <a:picLocks noChangeAspect="1"/>
          </p:cNvPicPr>
          <p:nvPr/>
        </p:nvPicPr>
        <p:blipFill>
          <a:blip r:embed="rId3"/>
          <a:stretch>
            <a:fillRect/>
          </a:stretch>
        </p:blipFill>
        <p:spPr>
          <a:xfrm>
            <a:off x="1716933" y="3429001"/>
            <a:ext cx="5710133" cy="2997820"/>
          </a:xfrm>
          <a:prstGeom prst="rect">
            <a:avLst/>
          </a:prstGeom>
        </p:spPr>
      </p:pic>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342243" cy="4887072"/>
          </a:xfrm>
        </p:spPr>
        <p:txBody>
          <a:bodyPr/>
          <a:lstStyle/>
          <a:p>
            <a:r>
              <a:rPr lang="en-GB" sz="2400" dirty="0"/>
              <a:t>Thins you might want to include:</a:t>
            </a:r>
          </a:p>
          <a:p>
            <a:pPr lvl="1"/>
            <a:r>
              <a:rPr lang="en-GB" sz="2000" dirty="0"/>
              <a:t>Title of thesis</a:t>
            </a:r>
          </a:p>
          <a:p>
            <a:pPr lvl="1"/>
            <a:r>
              <a:rPr lang="en-GB" sz="2000" dirty="0"/>
              <a:t>Your name</a:t>
            </a:r>
          </a:p>
          <a:p>
            <a:pPr lvl="1"/>
            <a:r>
              <a:rPr lang="en-GB" sz="2000" dirty="0"/>
              <a:t>“Institute of Cancer Research” and your department/group</a:t>
            </a:r>
          </a:p>
          <a:p>
            <a:pPr lvl="1"/>
            <a:r>
              <a:rPr lang="en-GB" sz="2000" dirty="0"/>
              <a:t>The name of the degree for which your thesis is submitted</a:t>
            </a:r>
          </a:p>
          <a:p>
            <a:pPr lvl="1"/>
            <a:r>
              <a:rPr lang="en-GB" sz="2000" dirty="0"/>
              <a:t>ICR logo</a:t>
            </a:r>
          </a:p>
        </p:txBody>
      </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A4747E-505D-4E3D-B52D-B51055B307DE}"/>
              </a:ext>
            </a:extLst>
          </p:cNvPr>
          <p:cNvPicPr>
            <a:picLocks noChangeAspect="1"/>
          </p:cNvPicPr>
          <p:nvPr/>
        </p:nvPicPr>
        <p:blipFill>
          <a:blip r:embed="rId3"/>
          <a:stretch>
            <a:fillRect/>
          </a:stretch>
        </p:blipFill>
        <p:spPr>
          <a:xfrm>
            <a:off x="4824198" y="1175795"/>
            <a:ext cx="4009747" cy="5564069"/>
          </a:xfrm>
          <a:prstGeom prst="rect">
            <a:avLst/>
          </a:prstGeom>
        </p:spPr>
      </p:pic>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icr_logo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There are several things you might want to include at the start of your thesis</a:t>
            </a:r>
          </a:p>
          <a:p>
            <a:r>
              <a:rPr lang="en-GB" sz="2400" dirty="0"/>
              <a:t>Abstract</a:t>
            </a:r>
          </a:p>
          <a:p>
            <a:r>
              <a:rPr lang="en-GB" sz="2400" dirty="0"/>
              <a:t>Statement of Originality</a:t>
            </a:r>
          </a:p>
          <a:p>
            <a:r>
              <a:rPr lang="en-GB" sz="2400" dirty="0"/>
              <a:t>Copyright Declaration</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you may want to include</a:t>
            </a:r>
          </a:p>
          <a:p>
            <a:pPr lvl="1"/>
            <a:r>
              <a:rPr lang="en-GB" sz="2400" dirty="0"/>
              <a:t>Table of Contents</a:t>
            </a:r>
          </a:p>
          <a:p>
            <a:pPr lvl="1"/>
            <a:r>
              <a:rPr lang="en-GB" sz="2400" dirty="0"/>
              <a:t>List of Figures</a:t>
            </a:r>
          </a:p>
          <a:p>
            <a:pPr lvl="1"/>
            <a:r>
              <a:rPr lang="en-GB" sz="2400" dirty="0"/>
              <a:t>List of Tables</a:t>
            </a:r>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sp>
        <p:nvSpPr>
          <p:cNvPr id="3" name="Content Placeholder 2"/>
          <p:cNvSpPr>
            <a:spLocks noGrp="1"/>
          </p:cNvSpPr>
          <p:nvPr>
            <p:ph idx="1"/>
          </p:nvPr>
        </p:nvSpPr>
        <p:spPr>
          <a:xfrm>
            <a:off x="457200" y="1722784"/>
            <a:ext cx="3967655" cy="4373216"/>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listoffigures</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\begin</a:t>
            </a:r>
            <a:r>
              <a:rPr lang="en-GB" sz="2400" dirty="0"/>
              <a:t>{</a:t>
            </a:r>
            <a:r>
              <a:rPr lang="en-GB" sz="2400" dirty="0">
                <a:solidFill>
                  <a:schemeClr val="accent4"/>
                </a:solidFill>
              </a:rPr>
              <a:t>figure</a:t>
            </a:r>
            <a:r>
              <a:rPr lang="en-GB" sz="2400" dirty="0"/>
              <a:t>}</a:t>
            </a: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centering</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includegraphics</a:t>
            </a:r>
            <a:r>
              <a:rPr lang="en-GB" sz="2400" dirty="0"/>
              <a:t>[width = 9cm]{melanoma} </a:t>
            </a:r>
          </a:p>
          <a:p>
            <a:pPr marL="0" indent="0">
              <a:buNone/>
            </a:pPr>
            <a:r>
              <a:rPr lang="en-GB" sz="2400" dirty="0">
                <a:solidFill>
                  <a:schemeClr val="tx2">
                    <a:lumMod val="50000"/>
                    <a:lumOff val="50000"/>
                  </a:schemeClr>
                </a:solidFill>
              </a:rPr>
              <a:t>   \caption</a:t>
            </a:r>
            <a:r>
              <a:rPr lang="en-GB" sz="2400" dirty="0"/>
              <a:t>[Melanoma]{A melanoma of approximately 2.5 cm by 1.5 cm}</a:t>
            </a:r>
          </a:p>
          <a:p>
            <a:pPr marL="0" indent="0">
              <a:buNone/>
            </a:pPr>
            <a:r>
              <a:rPr lang="en-GB" sz="2400" dirty="0">
                <a:solidFill>
                  <a:schemeClr val="tx2">
                    <a:lumMod val="50000"/>
                    <a:lumOff val="50000"/>
                  </a:schemeClr>
                </a:solidFill>
              </a:rPr>
              <a:t>\end</a:t>
            </a:r>
            <a:r>
              <a:rPr lang="en-GB" sz="2400" dirty="0"/>
              <a:t>{</a:t>
            </a:r>
            <a:r>
              <a:rPr lang="en-GB" sz="2400" dirty="0">
                <a:solidFill>
                  <a:schemeClr val="accent4"/>
                </a:solidFill>
              </a:rPr>
              <a:t>figure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4CBC0ED-6B63-4F77-ACA7-A7E30301604E}"/>
              </a:ext>
            </a:extLst>
          </p:cNvPr>
          <p:cNvPicPr>
            <a:picLocks noChangeAspect="1"/>
          </p:cNvPicPr>
          <p:nvPr/>
        </p:nvPicPr>
        <p:blipFill>
          <a:blip r:embed="rId3"/>
          <a:stretch>
            <a:fillRect/>
          </a:stretch>
        </p:blipFill>
        <p:spPr>
          <a:xfrm>
            <a:off x="5826593" y="1271864"/>
            <a:ext cx="1843276" cy="5165724"/>
          </a:xfrm>
          <a:prstGeom prst="rect">
            <a:avLst/>
          </a:prstGeom>
        </p:spPr>
      </p:pic>
    </p:spTree>
    <p:extLst>
      <p:ext uri="{BB962C8B-B14F-4D97-AF65-F5344CB8AC3E}">
        <p14:creationId xmlns:p14="http://schemas.microsoft.com/office/powerpoint/2010/main" val="39955815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
        <p:nvSpPr>
          <p:cNvPr id="6" name="TextBox 5">
            <a:extLst>
              <a:ext uri="{FF2B5EF4-FFF2-40B4-BE49-F238E27FC236}">
                <a16:creationId xmlns:a16="http://schemas.microsoft.com/office/drawing/2014/main" id="{21668616-D758-4993-9269-462401CCC31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patient records</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Library Theses Office guidance included in repository</a:t>
            </a:r>
          </a:p>
          <a:p>
            <a:pPr fontAlgn="base">
              <a:spcBef>
                <a:spcPts val="600"/>
              </a:spcBef>
              <a:spcAft>
                <a:spcPts val="600"/>
              </a:spcAft>
            </a:pPr>
            <a:r>
              <a:rPr lang="en-GB" sz="2400" dirty="0"/>
              <a:t>Few restrictive requirements</a:t>
            </a:r>
          </a:p>
          <a:p>
            <a:pPr fontAlgn="base">
              <a:spcBef>
                <a:spcPts val="600"/>
              </a:spcBef>
              <a:spcAft>
                <a:spcPts val="600"/>
              </a:spcAft>
            </a:pPr>
            <a:r>
              <a:rPr lang="en-GB" sz="2400" dirty="0"/>
              <a:t>Not longer than 100,000 words (excluding bibliography and appendices)</a:t>
            </a:r>
          </a:p>
          <a:p>
            <a:pPr lvl="1" fontAlgn="base">
              <a:spcBef>
                <a:spcPts val="600"/>
              </a:spcBef>
              <a:spcAft>
                <a:spcPts val="600"/>
              </a:spcAft>
            </a:pPr>
            <a:r>
              <a:rPr lang="en-GB" sz="2000" dirty="0"/>
              <a:t>Can check in “Menu” of Overleaf</a:t>
            </a:r>
          </a:p>
          <a:p>
            <a:pPr fontAlgn="base">
              <a:spcBef>
                <a:spcPts val="600"/>
              </a:spcBef>
              <a:spcAft>
                <a:spcPts val="600"/>
              </a:spcAft>
            </a:pPr>
            <a:r>
              <a:rPr lang="en-GB" sz="2400" dirty="0">
                <a:hlinkClick r:id="rId3"/>
              </a:rPr>
              <a:t>Good Viva </a:t>
            </a:r>
            <a:r>
              <a:rPr lang="en-GB" sz="2400" dirty="0"/>
              <a:t>video provided by ICR</a:t>
            </a:r>
          </a:p>
          <a:p>
            <a:pPr fontAlgn="base">
              <a:spcBef>
                <a:spcPts val="600"/>
              </a:spcBef>
              <a:spcAft>
                <a:spcPts val="600"/>
              </a:spcAft>
            </a:pPr>
            <a:r>
              <a:rPr lang="en-GB" sz="2400" dirty="0"/>
              <a:t>This course largely aims to give you guidance based on good practice</a:t>
            </a:r>
          </a:p>
          <a:p>
            <a:pPr lvl="1" fontAlgn="base">
              <a:spcBef>
                <a:spcPts val="600"/>
              </a:spcBef>
              <a:spcAft>
                <a:spcPts val="600"/>
              </a:spcAft>
            </a:pPr>
            <a:r>
              <a:rPr lang="en-GB" sz="2000" dirty="0"/>
              <a:t>Loosely based on Imperial’s thesis requirements</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199"/>
            <a:ext cx="8435280" cy="4588565"/>
          </a:xfrm>
        </p:spPr>
        <p:txBody>
          <a:bodyPr>
            <a:normAutofit lnSpcReduction="10000"/>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LTO suggests using Arial size 12 font</a:t>
            </a:r>
          </a:p>
          <a:p>
            <a:pPr lvl="1" fontAlgn="base">
              <a:spcBef>
                <a:spcPts val="600"/>
              </a:spcBef>
              <a:spcAft>
                <a:spcPts val="600"/>
              </a:spcAft>
            </a:pPr>
            <a:r>
              <a:rPr lang="en-GB" sz="2000" dirty="0"/>
              <a:t>Arial not supported in LaTeX, but Helvetica provides a very similar font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helvet</a:t>
            </a:r>
            <a:r>
              <a:rPr lang="en-GB" sz="2400" dirty="0"/>
              <a:t>}</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renewcommand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familydefault</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sfdefault</a:t>
            </a:r>
            <a:r>
              <a:rPr lang="en-GB" sz="2400" dirty="0"/>
              <a:t>}</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For binding services, margins must typically be at least 1cm (but check with whichever binding service you use)</a:t>
            </a:r>
          </a:p>
          <a:p>
            <a:pPr fontAlgn="base">
              <a:spcBef>
                <a:spcPts val="600"/>
              </a:spcBef>
              <a:spcAft>
                <a:spcPts val="600"/>
              </a:spcAft>
            </a:pPr>
            <a:r>
              <a:rPr lang="en-GB" sz="2400" dirty="0"/>
              <a:t>Often pages look nicer with a larger bottom margin</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A1B5FB-280E-44CE-A03E-74EB3C8ABE9D}"/>
              </a:ext>
            </a:extLst>
          </p:cNvPr>
          <p:cNvPicPr>
            <a:picLocks noChangeAspect="1"/>
          </p:cNvPicPr>
          <p:nvPr/>
        </p:nvPicPr>
        <p:blipFill>
          <a:blip r:embed="rId3"/>
          <a:stretch>
            <a:fillRect/>
          </a:stretch>
        </p:blipFill>
        <p:spPr>
          <a:xfrm>
            <a:off x="4986417" y="1205947"/>
            <a:ext cx="4068246" cy="5661405"/>
          </a:xfrm>
          <a:prstGeom prst="rect">
            <a:avLst/>
          </a:prstGeom>
        </p:spPr>
      </p:pic>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top=2cm, left= 2cm, right = 2cm, bottom=3cm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43165</TotalTime>
  <Words>7114</Words>
  <Application>Microsoft Office PowerPoint</Application>
  <PresentationFormat>On-screen Show (4:3)</PresentationFormat>
  <Paragraphs>490</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Thesis Requirements</vt:lpstr>
      <vt:lpstr>Paper Size and Pagination</vt:lpstr>
      <vt:lpstr>Margins</vt:lpstr>
      <vt:lpstr>Margins</vt:lpstr>
      <vt:lpstr>Footnotes</vt:lpstr>
      <vt:lpstr>Line Spacing</vt:lpstr>
      <vt:lpstr>Line Spacing</vt:lpstr>
      <vt:lpstr>Title Page</vt:lpstr>
      <vt:lpstr>Title Page</vt:lpstr>
      <vt:lpstr>Thesis Preamble</vt:lpstr>
      <vt:lpstr>Thesis Preamble</vt:lpstr>
      <vt:lpstr>Contents</vt:lpstr>
      <vt:lpstr>Contents</vt:lpstr>
      <vt:lpstr>Lists of Tables and Figures</vt:lpstr>
      <vt:lpstr>Short Captions</vt:lpstr>
      <vt:lpstr>Contents Depth</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464</cp:revision>
  <cp:lastPrinted>2017-04-21T16:42:54Z</cp:lastPrinted>
  <dcterms:created xsi:type="dcterms:W3CDTF">2014-10-29T16:03:49Z</dcterms:created>
  <dcterms:modified xsi:type="dcterms:W3CDTF">2021-04-21T13:03:38Z</dcterms:modified>
</cp:coreProperties>
</file>