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6"/>
  </p:notesMasterIdLst>
  <p:handoutMasterIdLst>
    <p:handoutMasterId r:id="rId47"/>
  </p:handoutMasterIdLst>
  <p:sldIdLst>
    <p:sldId id="264" r:id="rId2"/>
    <p:sldId id="258" r:id="rId3"/>
    <p:sldId id="257" r:id="rId4"/>
    <p:sldId id="267" r:id="rId5"/>
    <p:sldId id="292" r:id="rId6"/>
    <p:sldId id="268" r:id="rId7"/>
    <p:sldId id="295" r:id="rId8"/>
    <p:sldId id="296" r:id="rId9"/>
    <p:sldId id="297" r:id="rId10"/>
    <p:sldId id="298" r:id="rId11"/>
    <p:sldId id="302" r:id="rId12"/>
    <p:sldId id="301" r:id="rId13"/>
    <p:sldId id="300" r:id="rId14"/>
    <p:sldId id="303" r:id="rId15"/>
    <p:sldId id="304" r:id="rId16"/>
    <p:sldId id="307" r:id="rId17"/>
    <p:sldId id="305" r:id="rId18"/>
    <p:sldId id="306" r:id="rId19"/>
    <p:sldId id="308" r:id="rId20"/>
    <p:sldId id="309" r:id="rId21"/>
    <p:sldId id="310" r:id="rId22"/>
    <p:sldId id="311" r:id="rId23"/>
    <p:sldId id="329" r:id="rId24"/>
    <p:sldId id="320" r:id="rId25"/>
    <p:sldId id="312" r:id="rId26"/>
    <p:sldId id="316" r:id="rId27"/>
    <p:sldId id="315" r:id="rId28"/>
    <p:sldId id="317" r:id="rId29"/>
    <p:sldId id="313" r:id="rId30"/>
    <p:sldId id="314" r:id="rId31"/>
    <p:sldId id="332" r:id="rId32"/>
    <p:sldId id="318" r:id="rId33"/>
    <p:sldId id="286" r:id="rId34"/>
    <p:sldId id="319" r:id="rId35"/>
    <p:sldId id="321" r:id="rId36"/>
    <p:sldId id="322" r:id="rId37"/>
    <p:sldId id="323" r:id="rId38"/>
    <p:sldId id="326" r:id="rId39"/>
    <p:sldId id="325" r:id="rId40"/>
    <p:sldId id="327" r:id="rId41"/>
    <p:sldId id="330" r:id="rId42"/>
    <p:sldId id="328" r:id="rId43"/>
    <p:sldId id="331" r:id="rId44"/>
    <p:sldId id="280" r:id="rId45"/>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258"/>
            <p14:sldId id="257"/>
            <p14:sldId id="267"/>
            <p14:sldId id="292"/>
            <p14:sldId id="268"/>
            <p14:sldId id="295"/>
            <p14:sldId id="296"/>
            <p14:sldId id="297"/>
            <p14:sldId id="298"/>
            <p14:sldId id="302"/>
            <p14:sldId id="301"/>
            <p14:sldId id="300"/>
            <p14:sldId id="303"/>
            <p14:sldId id="304"/>
            <p14:sldId id="307"/>
            <p14:sldId id="305"/>
            <p14:sldId id="306"/>
            <p14:sldId id="308"/>
            <p14:sldId id="309"/>
            <p14:sldId id="310"/>
            <p14:sldId id="311"/>
            <p14:sldId id="329"/>
            <p14:sldId id="320"/>
            <p14:sldId id="312"/>
            <p14:sldId id="316"/>
            <p14:sldId id="315"/>
            <p14:sldId id="317"/>
            <p14:sldId id="313"/>
            <p14:sldId id="314"/>
            <p14:sldId id="332"/>
            <p14:sldId id="318"/>
            <p14:sldId id="286"/>
            <p14:sldId id="319"/>
            <p14:sldId id="321"/>
            <p14:sldId id="322"/>
            <p14:sldId id="323"/>
            <p14:sldId id="326"/>
            <p14:sldId id="325"/>
            <p14:sldId id="327"/>
            <p14:sldId id="330"/>
            <p14:sldId id="328"/>
            <p14:sldId id="331"/>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80" autoAdjust="0"/>
    <p:restoredTop sz="67965" autoAdjust="0"/>
  </p:normalViewPr>
  <p:slideViewPr>
    <p:cSldViewPr snapToGrid="0" snapToObjects="1">
      <p:cViewPr varScale="1">
        <p:scale>
          <a:sx n="58" d="100"/>
          <a:sy n="58" d="100"/>
        </p:scale>
        <p:origin x="2237" y="77"/>
      </p:cViewPr>
      <p:guideLst>
        <p:guide orient="horz" pos="2183"/>
        <p:guide pos="2880"/>
      </p:guideLst>
    </p:cSldViewPr>
  </p:slideViewPr>
  <p:outlineViewPr>
    <p:cViewPr>
      <p:scale>
        <a:sx n="33" d="100"/>
        <a:sy n="33" d="100"/>
      </p:scale>
      <p:origin x="0" y="-18474"/>
    </p:cViewPr>
  </p:outlineViewPr>
  <p:notesTextViewPr>
    <p:cViewPr>
      <p:scale>
        <a:sx n="3" d="2"/>
        <a:sy n="3" d="2"/>
      </p:scale>
      <p:origin x="0" y="0"/>
    </p:cViewPr>
  </p:notesTextViewPr>
  <p:sorterViewPr>
    <p:cViewPr varScale="1">
      <p:scale>
        <a:sx n="1" d="1"/>
        <a:sy n="1" d="1"/>
      </p:scale>
      <p:origin x="0" y="-2130"/>
    </p:cViewPr>
  </p:sorterViewPr>
  <p:notesViewPr>
    <p:cSldViewPr snapToGrid="0" snapToObjects="1" showGuides="1">
      <p:cViewPr>
        <p:scale>
          <a:sx n="80" d="100"/>
          <a:sy n="80" d="100"/>
        </p:scale>
        <p:origin x="3084" y="-1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04/10/2021</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www.verbosus.com/bibtex-style-examples.html"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dirty="0"/>
              <a:t>A thesis is the most complex technical document you are likely to ever produce. This workshops assumes you’re familiar with the basics of LaTeX and want to learn how to apply these skills to the production of your thesis.</a:t>
            </a:r>
            <a:br>
              <a:rPr lang="en-GB" altLang="en-US" dirty="0"/>
            </a:br>
            <a:br>
              <a:rPr lang="en-GB" altLang="en-US" dirty="0"/>
            </a:br>
            <a:r>
              <a:rPr lang="en-GB" altLang="en-US" dirty="0"/>
              <a:t>The first part of the workshop focuses on the requirements which Imperial College sets out on your thesis and how to achieve them using LaTeX. The second half focuses on using some intermediate and advanced features of LaTeX which you might find useful in making your thesis as attractive and easy to make as possible.</a:t>
            </a:r>
          </a:p>
          <a:p>
            <a:pPr eaLnBrk="1" hangingPunct="1"/>
            <a:endParaRPr lang="en-GB" altLang="en-US" dirty="0"/>
          </a:p>
          <a:p>
            <a:pPr eaLnBrk="1" hangingPunct="1"/>
            <a:r>
              <a:rPr lang="en-GB" altLang="en-US" dirty="0"/>
              <a:t>Note that this course does not aim to give you any guidance on how to write your thesis but, instead, focuses on how to format your document in LaTeX.</a:t>
            </a:r>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Text is required to be 1.5 times or </a:t>
            </a:r>
            <a:r>
              <a:rPr lang="en-GB" dirty="0" err="1"/>
              <a:t>doublespaced</a:t>
            </a:r>
            <a:r>
              <a:rPr lang="en-GB" dirty="0"/>
              <a:t>, primarily to allow the examiners to annotate as they desire. The exceptions made for this are for indented quotations and footnotes.</a:t>
            </a:r>
          </a:p>
          <a:p>
            <a:endParaRPr lang="en-GB" dirty="0"/>
          </a:p>
          <a:p>
            <a:r>
              <a:rPr lang="en-GB" dirty="0"/>
              <a:t>This can be achieved using the </a:t>
            </a:r>
            <a:r>
              <a:rPr lang="en-GB" dirty="0" err="1"/>
              <a:t>setspace</a:t>
            </a:r>
            <a:r>
              <a:rPr lang="en-GB" dirty="0"/>
              <a:t> package and the “\</a:t>
            </a:r>
            <a:r>
              <a:rPr lang="en-GB" dirty="0" err="1"/>
              <a:t>doublescpaing</a:t>
            </a:r>
            <a:r>
              <a:rPr lang="en-GB" dirty="0"/>
              <a:t>” or “\</a:t>
            </a:r>
            <a:r>
              <a:rPr lang="en-GB" dirty="0" err="1"/>
              <a:t>onehalfspacing</a:t>
            </a:r>
            <a:r>
              <a:rPr lang="en-GB" dirty="0"/>
              <a:t>” commands (with those all commands going in the preamble). This package will set the spacing everywhere but captions and footnotes. This is sufficient for most applications, but it doesn’t technically fulfil the requirement that only footnotes and quotes may be single-spaced.</a:t>
            </a:r>
            <a:br>
              <a:rPr lang="en-GB" dirty="0"/>
            </a:br>
            <a:br>
              <a:rPr lang="en-GB" dirty="0"/>
            </a:br>
            <a:r>
              <a:rPr lang="en-GB" dirty="0"/>
              <a:t>Another option is to use the “\</a:t>
            </a:r>
            <a:r>
              <a:rPr lang="en-GB" dirty="0" err="1"/>
              <a:t>linespread</a:t>
            </a:r>
            <a:r>
              <a:rPr lang="en-GB" dirty="0"/>
              <a:t> command where the argument in curly brackets gives the amount the normal spacing is to be multiplied by (so try using 1.5 or 2). This takes effect literally everywhere and so will definitely fulfil the thesis requirements. Again, this command is placed in the preamble.</a:t>
            </a:r>
            <a:br>
              <a:rPr lang="en-GB" dirty="0"/>
            </a:br>
            <a:br>
              <a:rPr lang="en-GB" dirty="0"/>
            </a:br>
            <a:r>
              <a:rPr lang="en-GB" dirty="0"/>
              <a:t>The </a:t>
            </a:r>
            <a:r>
              <a:rPr lang="en-GB" dirty="0" err="1"/>
              <a:t>setspace</a:t>
            </a:r>
            <a:r>
              <a:rPr lang="en-GB" dirty="0"/>
              <a:t> package also introduces the </a:t>
            </a:r>
            <a:r>
              <a:rPr lang="en-GB" dirty="0" err="1"/>
              <a:t>singelspace</a:t>
            </a:r>
            <a:r>
              <a:rPr lang="en-GB" dirty="0"/>
              <a:t> environment which allows text in a selected part of the main document to be forced to be single-line spaced. This can be used for footnotes and quotations as required.</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2188458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this example, we use the </a:t>
            </a:r>
            <a:r>
              <a:rPr lang="en-GB" dirty="0" err="1"/>
              <a:t>setspace</a:t>
            </a:r>
            <a:r>
              <a:rPr lang="en-GB" dirty="0"/>
              <a:t> package and set the line-spacing to double-spaced using the </a:t>
            </a:r>
            <a:r>
              <a:rPr lang="en-GB" dirty="0" err="1"/>
              <a:t>linespread</a:t>
            </a:r>
            <a:r>
              <a:rPr lang="en-GB" dirty="0"/>
              <a:t> command. In the main section of the document, the first </a:t>
            </a:r>
            <a:r>
              <a:rPr lang="en-GB" dirty="0" err="1"/>
              <a:t>blindtext</a:t>
            </a:r>
            <a:r>
              <a:rPr lang="en-GB" dirty="0"/>
              <a:t> command produces double-spaced text. The second </a:t>
            </a:r>
            <a:r>
              <a:rPr lang="en-GB" dirty="0" err="1"/>
              <a:t>blindtext</a:t>
            </a:r>
            <a:r>
              <a:rPr lang="en-GB" dirty="0"/>
              <a:t> command is within a footnote and so is single-spaced at the bottom of the page. The third </a:t>
            </a:r>
            <a:r>
              <a:rPr lang="en-GB" dirty="0" err="1"/>
              <a:t>blindtext</a:t>
            </a:r>
            <a:r>
              <a:rPr lang="en-GB" dirty="0"/>
              <a:t> command is within the </a:t>
            </a:r>
            <a:r>
              <a:rPr lang="en-GB" dirty="0" err="1"/>
              <a:t>singlespace</a:t>
            </a:r>
            <a:r>
              <a:rPr lang="en-GB" dirty="0"/>
              <a:t> environment and so is single-spaced.</a:t>
            </a:r>
          </a:p>
          <a:p>
            <a:endParaRPr lang="en-GB" dirty="0"/>
          </a:p>
          <a:p>
            <a:r>
              <a:rPr lang="en-GB" dirty="0"/>
              <a:t>Overleaf example: https://www.overleaf.com/read/pkqxrrwjpnxt</a:t>
            </a:r>
          </a:p>
          <a:p>
            <a:endParaRPr lang="en-GB" dirty="0"/>
          </a:p>
          <a:p>
            <a:r>
              <a:rPr lang="en-GB" dirty="0"/>
              <a:t>Break for section 2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1977751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Due to branding reasons, use of the Imperial crest is not allowed outside a limited range of uses and is not allowed on your thesis cover. However, you are allowed to use the Imperial College logo if you wish.</a:t>
            </a:r>
          </a:p>
          <a:p>
            <a:endParaRPr lang="en-GB" dirty="0"/>
          </a:p>
          <a:p>
            <a:r>
              <a:rPr lang="en-GB" dirty="0"/>
              <a:t>Your thesis cover must contain the officially approved title of your thesis, your full name, the name “Imperial College” and the name of your department and the name of the degree you are submitting your thesis for. Your title page must also contain a page number. This causes a problem if you would normally use the “titlepage” construct in LaTeX as this specifically removes the page number from the page. There are a couple of ways around this. On the next slide, you will see the one of the simplest ones.</a:t>
            </a:r>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140205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we’ve used some features of LaTeX you probably know and some that might be new to you to create a title page. This is on a normal page which is ended with the “\</a:t>
            </a:r>
            <a:r>
              <a:rPr lang="en-GB" dirty="0" err="1"/>
              <a:t>clearpage</a:t>
            </a:r>
            <a:r>
              <a:rPr lang="en-GB" dirty="0"/>
              <a:t>” command.</a:t>
            </a:r>
          </a:p>
          <a:p>
            <a:endParaRPr lang="en-GB" dirty="0"/>
          </a:p>
          <a:p>
            <a:r>
              <a:rPr lang="en-GB" dirty="0"/>
              <a:t>The include graphics command allows us to include the Imperial College logo. Remember you will need to upload this to Overleaf or, if you’re using a compiler on your machine, place a corresponding image file in the same directory as your </a:t>
            </a:r>
            <a:r>
              <a:rPr lang="en-GB" dirty="0" err="1"/>
              <a:t>tex</a:t>
            </a:r>
            <a:r>
              <a:rPr lang="en-GB" dirty="0"/>
              <a:t> file.</a:t>
            </a:r>
          </a:p>
          <a:p>
            <a:endParaRPr lang="en-GB" dirty="0"/>
          </a:p>
          <a:p>
            <a:r>
              <a:rPr lang="en-GB" dirty="0"/>
              <a:t>The “\</a:t>
            </a:r>
            <a:r>
              <a:rPr lang="en-GB" dirty="0" err="1"/>
              <a:t>vfill</a:t>
            </a:r>
            <a:r>
              <a:rPr lang="en-GB" dirty="0"/>
              <a:t>” commands at the beginning and end of the page equally split any remaining vertical space after the rest of the page has been typeset. The “</a:t>
            </a:r>
            <a:r>
              <a:rPr lang="en-GB" dirty="0" err="1"/>
              <a:t>center</a:t>
            </a:r>
            <a:r>
              <a:rPr lang="en-GB" dirty="0"/>
              <a:t>” environment allows us to centre the remaining content on the page. The “huge” command allows us to make the title bigger for emphasis. The “\rule” command inserts a horizontal line. We specify its length in the first set of curly brackets and the width of the line in the second curly brackets. Note that we’re able to use “</a:t>
            </a:r>
            <a:r>
              <a:rPr lang="en-GB" dirty="0" err="1"/>
              <a:t>pt</a:t>
            </a:r>
            <a:r>
              <a:rPr lang="en-GB" dirty="0"/>
              <a:t>” as a unit, which measures the width of the line in the same units as the size of text.</a:t>
            </a:r>
          </a:p>
          <a:p>
            <a:endParaRPr lang="en-GB" dirty="0"/>
          </a:p>
          <a:p>
            <a:r>
              <a:rPr lang="en-GB" dirty="0"/>
              <a:t>The “\</a:t>
            </a:r>
            <a:r>
              <a:rPr lang="en-GB" dirty="0" err="1"/>
              <a:t>vspace</a:t>
            </a:r>
            <a:r>
              <a:rPr lang="en-GB" dirty="0"/>
              <a:t>” command allows us to insert a specified distance of blank vertical space. The double slashes in the text force LaTeX to use a line-break. This can be useful for breaking up long strings of text that might otherwise span the whole page and look unattractive. Finally, we use the “\</a:t>
            </a:r>
            <a:r>
              <a:rPr lang="en-GB" dirty="0" err="1"/>
              <a:t>clearpage</a:t>
            </a:r>
            <a:r>
              <a:rPr lang="en-GB" dirty="0"/>
              <a:t>” command to start a new page. </a:t>
            </a:r>
          </a:p>
          <a:p>
            <a:endParaRPr lang="en-GB" dirty="0"/>
          </a:p>
          <a:p>
            <a:r>
              <a:rPr lang="en-GB" dirty="0"/>
              <a:t>We’ve chosen not to use the </a:t>
            </a:r>
            <a:r>
              <a:rPr lang="en-GB" dirty="0" err="1"/>
              <a:t>titlepage</a:t>
            </a:r>
            <a:r>
              <a:rPr lang="en-GB" dirty="0"/>
              <a:t> environment here as this environment excludes does not allow page numbers to appear and, as you may recall, we are specifically required to have a page number on the title page.</a:t>
            </a:r>
            <a:br>
              <a:rPr lang="en-GB" dirty="0"/>
            </a:br>
            <a:br>
              <a:rPr lang="en-GB" dirty="0"/>
            </a:br>
            <a:r>
              <a:rPr lang="en-GB" dirty="0"/>
              <a:t>Overleaf example: https://www.overleaf.com/read/pxpnjjjztrkh</a:t>
            </a:r>
          </a:p>
          <a:p>
            <a:endParaRPr lang="en-GB" dirty="0"/>
          </a:p>
          <a:p>
            <a:r>
              <a:rPr lang="en-GB" dirty="0"/>
              <a:t>Break for section 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828757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28257377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Many things are required to be “at the beginning of your thesis” in the checklist. I’ve laid them out here in what I think is a sensible order.</a:t>
            </a:r>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39239645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34216250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 insert the Abstract, Statement of Originality, Copyright Statement and Abstract. The easiest way to do this is using the chapter command, which gives each a nice heading and puts it on its own page. The “*” after the chapter command tells LaTeX not to number this chapter or include it in tables of contents.</a:t>
            </a:r>
          </a:p>
          <a:p>
            <a:endParaRPr lang="en-GB" dirty="0"/>
          </a:p>
          <a:p>
            <a:r>
              <a:rPr lang="en-GB" dirty="0"/>
              <a:t>Overleaf Example: https://www.overleaf.com/read/whzwtbfffwjz</a:t>
            </a:r>
          </a:p>
          <a:p>
            <a:endParaRPr lang="en-GB" dirty="0"/>
          </a:p>
          <a:p>
            <a:r>
              <a:rPr lang="en-GB" dirty="0"/>
              <a:t>Break for section 4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17269981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must include a table of contents, list of figures and list of tables in your document. This list must include any documents not printed as part of thesis, but submitted with the thesis, such as audio storage.</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30969990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Inserting a table of contents automatically picks up any chapters, sections and subsections in your document and produces a list of them with the associated page numbers. As mentioned before, declarations of sections with a “*” exclude those sections from the table of contents.</a:t>
            </a:r>
            <a:br>
              <a:rPr lang="en-GB" dirty="0"/>
            </a:br>
            <a:br>
              <a:rPr lang="en-GB" dirty="0"/>
            </a:br>
            <a:r>
              <a:rPr lang="en-GB" dirty="0"/>
              <a:t>Overleaf Example: https://www.overleaf.com/read/tdvwkqybytwd</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937431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Needs to updated with our learning outcomes</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4</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a:t>
            </a:r>
            <a:r>
              <a:rPr lang="en-GB" dirty="0" err="1"/>
              <a:t>listoffigures</a:t>
            </a:r>
            <a:r>
              <a:rPr lang="en-GB" dirty="0"/>
              <a:t>” and “\</a:t>
            </a:r>
            <a:r>
              <a:rPr lang="en-GB" dirty="0" err="1"/>
              <a:t>listoftables</a:t>
            </a:r>
            <a:r>
              <a:rPr lang="en-GB" dirty="0"/>
              <a:t>” commands you can insert a list of figures and list of tables respectively. Note that figures and tables are numbers are labelled “X.Y” where “X” is the chapter number and “Y” is the number of the figure/table in that chapter. The lists also slightly groups figures and tables by chapter. </a:t>
            </a:r>
          </a:p>
          <a:p>
            <a:endParaRPr lang="en-GB" dirty="0"/>
          </a:p>
          <a:p>
            <a:r>
              <a:rPr lang="en-GB" dirty="0"/>
              <a:t>Overleaf Example: https://www.overleaf.com/read/xqrwgcydcznt</a:t>
            </a:r>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29800014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default, the table of contents contains sections numbered to three levels deep (i.e. 1.2.3), but we can change this value using the </a:t>
            </a:r>
            <a:r>
              <a:rPr lang="en-GB" dirty="0" err="1"/>
              <a:t>setcounter</a:t>
            </a:r>
            <a:r>
              <a:rPr lang="en-GB" dirty="0"/>
              <a:t> command. By following this with “</a:t>
            </a:r>
            <a:r>
              <a:rPr lang="en-GB" dirty="0" err="1"/>
              <a:t>tocdepth</a:t>
            </a:r>
            <a:r>
              <a:rPr lang="en-GB" dirty="0"/>
              <a:t>” in curly brackets, this change a value that LaTeX uses when working out how to set out the table of contents. By setting this value to 0, we cause LaTeX to only display chapters in the contents. Setting it to 1 causes chapters and sections to be displayed and so on. This can be used to increase or decrease the amount of information contained in the contents.</a:t>
            </a:r>
            <a:br>
              <a:rPr lang="en-GB" dirty="0"/>
            </a:br>
            <a:br>
              <a:rPr lang="en-GB" dirty="0"/>
            </a:br>
            <a:r>
              <a:rPr lang="en-GB" dirty="0"/>
              <a:t>Overleaf Example: https://www.overleaf.com/read/rfvdsyxthfww</a:t>
            </a:r>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31730182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we mentioned earlier, if you include any items with your thesis external to what’s printed in the pages of your thesis, you must include it in the contents. Fortunately, LaTeX allows you to add entries to the contents, list of tables and list of figures without the referenced items actually appearing in your pdf.</a:t>
            </a:r>
          </a:p>
          <a:p>
            <a:endParaRPr lang="en-GB" dirty="0"/>
          </a:p>
          <a:p>
            <a:r>
              <a:rPr lang="en-GB" dirty="0"/>
              <a:t>This is achieved with the “\</a:t>
            </a:r>
            <a:r>
              <a:rPr lang="en-GB" dirty="0" err="1"/>
              <a:t>addcontentsline</a:t>
            </a:r>
            <a:r>
              <a:rPr lang="en-GB" dirty="0"/>
              <a:t>” command. This is followed by either “toc”, “</a:t>
            </a:r>
            <a:r>
              <a:rPr lang="en-GB" dirty="0" err="1"/>
              <a:t>lof</a:t>
            </a:r>
            <a:r>
              <a:rPr lang="en-GB" dirty="0"/>
              <a:t>” or “lot” in curly brackets to show the item is to be added to the table of contents, list of figures or list of tables respectively. In another set of curly brackets, you may define the “level” of the entry. This will always be “figure” for an item in the list of figures and “table” for an item in the list of tables, but for a table of contents item it may be “chapter”, “section” or “subsection”. Finally, the name of the entry is included in curly brackets.</a:t>
            </a:r>
            <a:br>
              <a:rPr lang="en-GB" dirty="0"/>
            </a:br>
            <a:br>
              <a:rPr lang="en-GB" dirty="0"/>
            </a:br>
            <a:r>
              <a:rPr lang="en-GB" dirty="0"/>
              <a:t>Overleaf Example: https://www.overleaf.com/read/pttgcwksbpsc</a:t>
            </a:r>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12835642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may use appendices to add material to your thesis that you will not be examined on but you feel examiners may wish to refer to. Within the “report” class, this is done by using the “\appendix” command. Following this command, all chapters will be appendices and will be labelled with letters. Similarly, figures will be numbered with A.1, etc. Appendices appear in the table of contents and so do figures and tables in appendices.</a:t>
            </a:r>
            <a:br>
              <a:rPr lang="en-GB" dirty="0"/>
            </a:br>
            <a:endParaRPr lang="en-GB" sz="1200" dirty="0"/>
          </a:p>
          <a:p>
            <a:r>
              <a:rPr lang="en-GB" sz="1200" dirty="0"/>
              <a:t>Overleaf Example: </a:t>
            </a:r>
            <a:r>
              <a:rPr lang="en-GB" dirty="0"/>
              <a:t>https://www.overleaf.com/read/rbtybvccgztw</a:t>
            </a:r>
            <a:endParaRPr lang="en-GB" sz="1200" dirty="0"/>
          </a:p>
          <a:p>
            <a:endParaRPr lang="en-GB" sz="1200" dirty="0"/>
          </a:p>
          <a:p>
            <a:r>
              <a:rPr lang="en-GB" sz="1200" dirty="0"/>
              <a:t>Break for Section 5 of Checklist</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24885305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 thesis is going to be a very large document indeed. If it is all in a single .</a:t>
            </a:r>
            <a:r>
              <a:rPr lang="en-GB" dirty="0" err="1"/>
              <a:t>tex</a:t>
            </a:r>
            <a:r>
              <a:rPr lang="en-GB" dirty="0"/>
              <a:t> document it will be difficult for you to navigate. Finding chapter 2 will take time, and you’ll have better things to spend it on.</a:t>
            </a:r>
          </a:p>
          <a:p>
            <a:endParaRPr lang="en-GB" dirty="0"/>
          </a:p>
          <a:p>
            <a:r>
              <a:rPr lang="en-GB" dirty="0"/>
              <a:t>In addition, when you’re typesetting, you’ll often want to recompile your pdf multiple times to test  formatting. If you have to recompile you’re entire document every time, it will be a slow process.</a:t>
            </a:r>
          </a:p>
          <a:p>
            <a:endParaRPr lang="en-GB" dirty="0"/>
          </a:p>
          <a:p>
            <a:r>
              <a:rPr lang="en-GB" dirty="0"/>
              <a:t>One strategy which solves both of these issues is to split your thesis into several .</a:t>
            </a:r>
            <a:r>
              <a:rPr lang="en-GB" dirty="0" err="1"/>
              <a:t>tex</a:t>
            </a:r>
            <a:r>
              <a:rPr lang="en-GB" dirty="0"/>
              <a:t> files. This has the side benefit that you can re-use some of these files in other documents. For example, you could use the same file containing your preamble in several LaTeX documents.</a:t>
            </a:r>
          </a:p>
        </p:txBody>
      </p:sp>
      <p:sp>
        <p:nvSpPr>
          <p:cNvPr id="4" name="Slide Number Placeholder 3"/>
          <p:cNvSpPr>
            <a:spLocks noGrp="1"/>
          </p:cNvSpPr>
          <p:nvPr>
            <p:ph type="sldNum" sz="quarter" idx="10"/>
          </p:nvPr>
        </p:nvSpPr>
        <p:spPr/>
        <p:txBody>
          <a:bodyPr/>
          <a:lstStyle/>
          <a:p>
            <a:fld id="{6A641EC8-C9F8-4A58-A1A7-F7D817526EEC}" type="slidenum">
              <a:rPr lang="en-GB" smtClean="0"/>
              <a:t>26</a:t>
            </a:fld>
            <a:endParaRPr lang="en-GB"/>
          </a:p>
        </p:txBody>
      </p:sp>
    </p:spTree>
    <p:extLst>
      <p:ext uri="{BB962C8B-B14F-4D97-AF65-F5344CB8AC3E}">
        <p14:creationId xmlns:p14="http://schemas.microsoft.com/office/powerpoint/2010/main" val="27713206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key to doing this is the include command. The three files on the right produce the same pdf as the single file on the right. The include command specifies the name of another .</a:t>
            </a:r>
            <a:r>
              <a:rPr lang="en-GB" dirty="0" err="1"/>
              <a:t>tex</a:t>
            </a:r>
            <a:r>
              <a:rPr lang="en-GB" dirty="0"/>
              <a:t> file to be included (don’t include the .</a:t>
            </a:r>
            <a:r>
              <a:rPr lang="en-GB" dirty="0" err="1"/>
              <a:t>tex</a:t>
            </a:r>
            <a:r>
              <a:rPr lang="en-GB" dirty="0"/>
              <a:t> extension). The files will be processed as though the commands were in a single continuous .</a:t>
            </a:r>
            <a:r>
              <a:rPr lang="en-GB" dirty="0" err="1"/>
              <a:t>tex</a:t>
            </a:r>
            <a:r>
              <a:rPr lang="en-GB" dirty="0"/>
              <a:t> file, with the exception that a new page will be inserted before the included material.</a:t>
            </a:r>
            <a:br>
              <a:rPr lang="en-GB" dirty="0"/>
            </a:br>
            <a:br>
              <a:rPr lang="en-GB" dirty="0"/>
            </a:br>
            <a:r>
              <a:rPr lang="en-GB" dirty="0"/>
              <a:t>Overleaf Example (unsplit document): https://www.overleaf.com/read/sqwvtspkbchs</a:t>
            </a:r>
            <a:br>
              <a:rPr lang="en-GB" dirty="0"/>
            </a:br>
            <a:r>
              <a:rPr lang="en-GB" dirty="0"/>
              <a:t>Overleaf Example (split document): https://www.overleaf.com/read/cmhxwpmfzrjj</a:t>
            </a:r>
          </a:p>
        </p:txBody>
      </p:sp>
      <p:sp>
        <p:nvSpPr>
          <p:cNvPr id="4" name="Slide Number Placeholder 3"/>
          <p:cNvSpPr>
            <a:spLocks noGrp="1"/>
          </p:cNvSpPr>
          <p:nvPr>
            <p:ph type="sldNum" sz="quarter" idx="10"/>
          </p:nvPr>
        </p:nvSpPr>
        <p:spPr/>
        <p:txBody>
          <a:bodyPr/>
          <a:lstStyle/>
          <a:p>
            <a:fld id="{6A641EC8-C9F8-4A58-A1A7-F7D817526EEC}" type="slidenum">
              <a:rPr lang="en-GB" smtClean="0"/>
              <a:t>27</a:t>
            </a:fld>
            <a:endParaRPr lang="en-GB"/>
          </a:p>
        </p:txBody>
      </p:sp>
    </p:spTree>
    <p:extLst>
      <p:ext uri="{BB962C8B-B14F-4D97-AF65-F5344CB8AC3E}">
        <p14:creationId xmlns:p14="http://schemas.microsoft.com/office/powerpoint/2010/main" val="28925833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order to cause only a subset of included files to be used when the pdf is being compiled, the “\</a:t>
            </a:r>
            <a:r>
              <a:rPr lang="en-GB" dirty="0" err="1"/>
              <a:t>includeonly</a:t>
            </a:r>
            <a:r>
              <a:rPr lang="en-GB" dirty="0"/>
              <a:t>” command can be used in the preamble. This is followed by a list of .</a:t>
            </a:r>
            <a:r>
              <a:rPr lang="en-GB" dirty="0" err="1"/>
              <a:t>tex</a:t>
            </a:r>
            <a:r>
              <a:rPr lang="en-GB" dirty="0"/>
              <a:t> files, separated by commas, which specify which included .</a:t>
            </a:r>
            <a:r>
              <a:rPr lang="en-GB" dirty="0" err="1"/>
              <a:t>tex</a:t>
            </a:r>
            <a:r>
              <a:rPr lang="en-GB" dirty="0"/>
              <a:t> files are to be used. Note that, in this example, this means the “second” chapter is included and is labelled chapter 1, but the “first” chapter is not included at all.</a:t>
            </a:r>
          </a:p>
          <a:p>
            <a:endParaRPr lang="en-GB" dirty="0"/>
          </a:p>
          <a:p>
            <a:r>
              <a:rPr lang="en-GB" dirty="0"/>
              <a:t>By excluding files in this way you can dramatically speed up the compilation of the pdf. This isn’t so much of an issue for modern computers, but you might still find it useful if you have a large and complex document.</a:t>
            </a:r>
          </a:p>
          <a:p>
            <a:endParaRPr lang="en-GB" dirty="0"/>
          </a:p>
          <a:p>
            <a:r>
              <a:rPr lang="en-GB" dirty="0"/>
              <a:t>You cannot include a .</a:t>
            </a:r>
            <a:r>
              <a:rPr lang="en-GB" dirty="0" err="1"/>
              <a:t>tex</a:t>
            </a:r>
            <a:r>
              <a:rPr lang="en-GB" dirty="0"/>
              <a:t> file that includes another .</a:t>
            </a:r>
            <a:r>
              <a:rPr lang="en-GB" dirty="0" err="1"/>
              <a:t>tex</a:t>
            </a:r>
            <a:r>
              <a:rPr lang="en-GB" dirty="0"/>
              <a:t> file.</a:t>
            </a:r>
            <a:br>
              <a:rPr lang="en-GB" dirty="0"/>
            </a:br>
            <a:br>
              <a:rPr lang="en-GB" dirty="0"/>
            </a:br>
            <a:r>
              <a:rPr lang="en-GB" dirty="0"/>
              <a:t>Overleaf Example: https://www.overleaf.com/read/ygsypywvjrhb</a:t>
            </a:r>
          </a:p>
          <a:p>
            <a:endParaRPr lang="en-GB" dirty="0"/>
          </a:p>
          <a:p>
            <a:r>
              <a:rPr lang="en-GB" dirty="0"/>
              <a:t>Break for section 6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28</a:t>
            </a:fld>
            <a:endParaRPr lang="en-GB"/>
          </a:p>
        </p:txBody>
      </p:sp>
    </p:spTree>
    <p:extLst>
      <p:ext uri="{BB962C8B-B14F-4D97-AF65-F5344CB8AC3E}">
        <p14:creationId xmlns:p14="http://schemas.microsoft.com/office/powerpoint/2010/main" val="29396216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Normally, references will produce the correct number for the referenced section, figure, etc in a normal text form. However, we can turn them into active hyperlinks that will allow a user to jump to the relevant point in your document by clicking on the reference. You can modify your document so all references are turned into hyperlinks in this way using the “</a:t>
            </a:r>
            <a:r>
              <a:rPr lang="en-GB" dirty="0" err="1"/>
              <a:t>hyperref</a:t>
            </a:r>
            <a:r>
              <a:rPr lang="en-GB" dirty="0"/>
              <a:t>” package. This package has a number of options you can use to customise your references. I strongly recommend setting the “</a:t>
            </a:r>
            <a:r>
              <a:rPr lang="en-GB" dirty="0" err="1"/>
              <a:t>colorlinks</a:t>
            </a:r>
            <a:r>
              <a:rPr lang="en-GB" dirty="0"/>
              <a:t>” option to “true”, feel free to experiment with what it looks like when you don’t do this. You can also set the colour of your links using the “</a:t>
            </a:r>
            <a:r>
              <a:rPr lang="en-GB" dirty="0" err="1"/>
              <a:t>linkcolor</a:t>
            </a:r>
            <a:r>
              <a:rPr lang="en-GB" dirty="0"/>
              <a:t>” option and colour of your citations using the “</a:t>
            </a:r>
            <a:r>
              <a:rPr lang="en-GB" dirty="0" err="1"/>
              <a:t>citecolor</a:t>
            </a:r>
            <a:r>
              <a:rPr lang="en-GB"/>
              <a:t>” option.</a:t>
            </a:r>
            <a:br>
              <a:rPr lang="en-GB" dirty="0"/>
            </a:br>
            <a:br>
              <a:rPr lang="en-GB" dirty="0"/>
            </a:br>
            <a:r>
              <a:rPr lang="en-GB" dirty="0"/>
              <a:t>Putting hyperlinks into your thesis is a very good idea as it helps navigation of what is a very large document.</a:t>
            </a:r>
            <a:br>
              <a:rPr lang="en-GB" dirty="0"/>
            </a:br>
            <a:br>
              <a:rPr lang="en-GB" dirty="0"/>
            </a:br>
            <a:r>
              <a:rPr lang="en-GB" dirty="0"/>
              <a:t>Overleaf Example: https://www.overleaf.com/read/tzdbtmdmtfhd</a:t>
            </a:r>
          </a:p>
          <a:p>
            <a:endParaRPr lang="en-GB" dirty="0"/>
          </a:p>
          <a:p>
            <a:r>
              <a:rPr lang="en-GB" dirty="0"/>
              <a:t>Break for Section 7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29</a:t>
            </a:fld>
            <a:endParaRPr lang="en-GB"/>
          </a:p>
        </p:txBody>
      </p:sp>
    </p:spTree>
    <p:extLst>
      <p:ext uri="{BB962C8B-B14F-4D97-AF65-F5344CB8AC3E}">
        <p14:creationId xmlns:p14="http://schemas.microsoft.com/office/powerpoint/2010/main" val="42100072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LaTeX, a subfigure, is a figure which appears as one of multiple smaller figures within a larger figure. This collection of subfigures will always be placed together as a single figure. There are a number of ways of including subfigures in your thesis.</a:t>
            </a:r>
          </a:p>
          <a:p>
            <a:endParaRPr lang="en-GB" dirty="0"/>
          </a:p>
          <a:p>
            <a:r>
              <a:rPr lang="en-GB" dirty="0"/>
              <a:t>The example I am showing you today uses the “</a:t>
            </a:r>
            <a:r>
              <a:rPr lang="en-GB" dirty="0" err="1"/>
              <a:t>subfig</a:t>
            </a:r>
            <a:r>
              <a:rPr lang="en-GB" dirty="0"/>
              <a:t>” package. Within the figure environment we use the “\</a:t>
            </a:r>
            <a:r>
              <a:rPr lang="en-GB" dirty="0" err="1"/>
              <a:t>subfloat</a:t>
            </a:r>
            <a:r>
              <a:rPr lang="en-GB" dirty="0"/>
              <a:t>” command once for each subfigure we wish to include. The “\</a:t>
            </a:r>
            <a:r>
              <a:rPr lang="en-GB" dirty="0" err="1"/>
              <a:t>subfloat</a:t>
            </a:r>
            <a:r>
              <a:rPr lang="en-GB" dirty="0"/>
              <a:t>” command is followed by the caption of the subfigure in square brackets. Then, in curly brackets, we use the “\</a:t>
            </a:r>
            <a:r>
              <a:rPr lang="en-GB" dirty="0" err="1"/>
              <a:t>includegraphics</a:t>
            </a:r>
            <a:r>
              <a:rPr lang="en-GB" dirty="0"/>
              <a:t>” command to actually include the graphics. The square brackets following the “\</a:t>
            </a:r>
            <a:r>
              <a:rPr lang="en-GB" dirty="0" err="1"/>
              <a:t>includegraphics</a:t>
            </a:r>
            <a:r>
              <a:rPr lang="en-GB" dirty="0"/>
              <a:t> command is here to specify the width of the figure in units of the width of text on the page at this point (which is referenced using the “\</a:t>
            </a:r>
            <a:r>
              <a:rPr lang="en-GB" dirty="0" err="1"/>
              <a:t>textwidth</a:t>
            </a:r>
            <a:r>
              <a:rPr lang="en-GB" dirty="0"/>
              <a:t>” command). In this case, we’ve asked for each figure to be around half of the width of the text (there’s some variation due to the aspect ratio of each image). Within the curly brackets following the “\</a:t>
            </a:r>
            <a:r>
              <a:rPr lang="en-GB" dirty="0" err="1"/>
              <a:t>subfloat</a:t>
            </a:r>
            <a:r>
              <a:rPr lang="en-GB" dirty="0"/>
              <a:t>” command we also give each individual subfigure a label so we can reference it later.</a:t>
            </a:r>
            <a:br>
              <a:rPr lang="en-GB" dirty="0"/>
            </a:br>
            <a:br>
              <a:rPr lang="en-GB" dirty="0"/>
            </a:br>
            <a:r>
              <a:rPr lang="en-GB" dirty="0"/>
              <a:t>Following the specification of the first and third figure we use the “\quad” command. This is a way of telling LaTeX to insert a small horizontal space between whatever came before and whatever comes next. Following the specification of the second subfigure we use a double-backslash to start a new line of subfigures within the overall figure we’re creating. This puts the third and fourth figures below the first and second.</a:t>
            </a:r>
          </a:p>
          <a:p>
            <a:endParaRPr lang="en-GB" dirty="0"/>
          </a:p>
          <a:p>
            <a:r>
              <a:rPr lang="en-GB" dirty="0"/>
              <a:t>Finally, we use the “\caption” command to give the figure that is comprised of the subfigures a caption and the “\label” command to give it a label. We see that we get a nicely spaced array of subfigures, each with their own caption, inside a larger figure which also has its own caption. We can reference any of the subfigures or the containing figure.</a:t>
            </a:r>
            <a:br>
              <a:rPr lang="en-GB" dirty="0"/>
            </a:br>
            <a:br>
              <a:rPr lang="en-GB" dirty="0"/>
            </a:br>
            <a:r>
              <a:rPr lang="en-GB" dirty="0"/>
              <a:t>Overleaf Example: https://www.overleaf.com/read/htdvrmwgcyvd</a:t>
            </a:r>
          </a:p>
        </p:txBody>
      </p:sp>
      <p:sp>
        <p:nvSpPr>
          <p:cNvPr id="4" name="Slide Number Placeholder 3"/>
          <p:cNvSpPr>
            <a:spLocks noGrp="1"/>
          </p:cNvSpPr>
          <p:nvPr>
            <p:ph type="sldNum" sz="quarter" idx="10"/>
          </p:nvPr>
        </p:nvSpPr>
        <p:spPr/>
        <p:txBody>
          <a:bodyPr/>
          <a:lstStyle/>
          <a:p>
            <a:fld id="{6A641EC8-C9F8-4A58-A1A7-F7D817526EEC}" type="slidenum">
              <a:rPr lang="en-GB" smtClean="0"/>
              <a:t>30</a:t>
            </a:fld>
            <a:endParaRPr lang="en-GB"/>
          </a:p>
        </p:txBody>
      </p:sp>
    </p:spTree>
    <p:extLst>
      <p:ext uri="{BB962C8B-B14F-4D97-AF65-F5344CB8AC3E}">
        <p14:creationId xmlns:p14="http://schemas.microsoft.com/office/powerpoint/2010/main" val="14940029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Sometimes when writing a caption you might want to use a long caption to give a lot of information about the figure, table, etc. However, the same caption would take up a lot of space and give unnecessary detail in the list of figures or list of tables. In this case, it’s possible to specify a shorter caption to be used in the list of figures or list of tables by specifying it in square brackets after the word captions and before the full caption which is specified in curly brackets.</a:t>
            </a:r>
          </a:p>
          <a:p>
            <a:endParaRPr lang="en-GB" dirty="0"/>
          </a:p>
          <a:p>
            <a:r>
              <a:rPr lang="en-GB" dirty="0"/>
              <a:t>Because of the way the captions for subfigures are defined/used, it’s not possible or necessary to do this </a:t>
            </a:r>
            <a:r>
              <a:rPr lang="en-GB"/>
              <a:t>for subfigure </a:t>
            </a:r>
            <a:r>
              <a:rPr lang="en-GB" dirty="0"/>
              <a:t>captions, although it is possible to specify a short caption for a figure which contains subfigures.</a:t>
            </a:r>
          </a:p>
          <a:p>
            <a:endParaRPr lang="en-GB" dirty="0"/>
          </a:p>
          <a:p>
            <a:r>
              <a:rPr lang="en-GB" dirty="0"/>
              <a:t>Overleaf example: https://www.overleaf.com/read/kjjswpdcxsfn</a:t>
            </a:r>
          </a:p>
        </p:txBody>
      </p:sp>
      <p:sp>
        <p:nvSpPr>
          <p:cNvPr id="4" name="Slide Number Placeholder 3"/>
          <p:cNvSpPr>
            <a:spLocks noGrp="1"/>
          </p:cNvSpPr>
          <p:nvPr>
            <p:ph type="sldNum" sz="quarter" idx="10"/>
          </p:nvPr>
        </p:nvSpPr>
        <p:spPr/>
        <p:txBody>
          <a:bodyPr/>
          <a:lstStyle/>
          <a:p>
            <a:fld id="{6A641EC8-C9F8-4A58-A1A7-F7D817526EEC}" type="slidenum">
              <a:rPr lang="en-GB" smtClean="0"/>
              <a:t>31</a:t>
            </a:fld>
            <a:endParaRPr lang="en-GB"/>
          </a:p>
        </p:txBody>
      </p:sp>
    </p:spTree>
    <p:extLst>
      <p:ext uri="{BB962C8B-B14F-4D97-AF65-F5344CB8AC3E}">
        <p14:creationId xmlns:p14="http://schemas.microsoft.com/office/powerpoint/2010/main" val="25845145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is the online environment which we’ll be using to create and compile your LaTeX documents. College has a subscription to it so, if you sign up with your college email address, you can get the pro-version. You should have already made an account as indicated in the pre-course instructions.</a:t>
            </a:r>
            <a:br>
              <a:rPr lang="en-GB" dirty="0"/>
            </a:br>
            <a:br>
              <a:rPr lang="en-GB" dirty="0"/>
            </a:br>
            <a:r>
              <a:rPr lang="en-GB" dirty="0"/>
              <a:t>Overleaf is cross-platform (in the sense it will work on Windows, Mac, Linux, etc). It’s already complete in the sense that all the packages you might need are already installed. It’s easy to use, including auto-complete and a visual indication of where errors have occurred in compilation. It has the ability for collaborative working and allows synchronisation with Dropbox and </a:t>
            </a:r>
            <a:r>
              <a:rPr lang="en-GB" dirty="0" err="1"/>
              <a:t>github</a:t>
            </a:r>
            <a:r>
              <a:rPr lang="en-GB" dirty="0"/>
              <a:t> which can allow you carry on working on your documents offline using an offline editor. Overleaf also has an integrated “review system” which might allow your supervisor to review your thesis in the same place that you’re writing it, saving a lot of flipping between documents.</a:t>
            </a:r>
            <a:br>
              <a:rPr lang="en-GB" dirty="0"/>
            </a:br>
            <a:br>
              <a:rPr lang="en-GB" dirty="0"/>
            </a:br>
            <a:r>
              <a:rPr lang="en-GB" dirty="0"/>
              <a:t>However, the editor itself is only available with an internet connection. Your files are also stored online. If you’re dealing with commercially sensitive data or sensitive data such as patient records, you may not be able to use Overleaf if there are restrictions on where you can store data.</a:t>
            </a:r>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18642795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Example: https://www.overleaf.com/read/nwtfndvmfnpf</a:t>
            </a:r>
          </a:p>
          <a:p>
            <a:endParaRPr lang="en-GB" dirty="0"/>
          </a:p>
          <a:p>
            <a:r>
              <a:rPr lang="en-GB" dirty="0"/>
              <a:t>Break for sections 8 and 9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32</a:t>
            </a:fld>
            <a:endParaRPr lang="en-GB"/>
          </a:p>
        </p:txBody>
      </p:sp>
    </p:spTree>
    <p:extLst>
      <p:ext uri="{BB962C8B-B14F-4D97-AF65-F5344CB8AC3E}">
        <p14:creationId xmlns:p14="http://schemas.microsoft.com/office/powerpoint/2010/main" val="536728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preamble you can use the “\</a:t>
            </a:r>
            <a:r>
              <a:rPr lang="en-GB" dirty="0" err="1"/>
              <a:t>newcommand</a:t>
            </a:r>
            <a:r>
              <a:rPr lang="en-GB" dirty="0"/>
              <a:t>” command to define a new command. This is a little like defining a macro or a function in other programs or languages. “\</a:t>
            </a:r>
            <a:r>
              <a:rPr lang="en-GB" dirty="0" err="1"/>
              <a:t>newcommand</a:t>
            </a:r>
            <a:r>
              <a:rPr lang="en-GB" dirty="0"/>
              <a:t>” is followed by the name of the command in curly brackets. This is followed by the number of arguments the command (if there are arguments to the command). This is followed by the text that will be used in the body of the .</a:t>
            </a:r>
            <a:r>
              <a:rPr lang="en-GB" dirty="0" err="1"/>
              <a:t>tex</a:t>
            </a:r>
            <a:r>
              <a:rPr lang="en-GB" dirty="0"/>
              <a:t> file where the command is used. In this definition, if “#X” is included within curly brackets, this will insert the </a:t>
            </a:r>
            <a:r>
              <a:rPr lang="en-GB" dirty="0" err="1"/>
              <a:t>Xth</a:t>
            </a:r>
            <a:r>
              <a:rPr lang="en-GB" dirty="0"/>
              <a:t> argument in the text used.</a:t>
            </a:r>
          </a:p>
          <a:p>
            <a:endParaRPr lang="en-GB" dirty="0"/>
          </a:p>
          <a:p>
            <a:r>
              <a:rPr lang="en-GB" dirty="0"/>
              <a:t>To use the command in the document, you can use “\COMMAND_NAME” to invoke the command. This is followed by a the arguments of the command, each in their own set of curly brackets.</a:t>
            </a:r>
            <a:br>
              <a:rPr lang="en-GB" dirty="0"/>
            </a:br>
            <a:br>
              <a:rPr lang="en-GB" dirty="0"/>
            </a:br>
            <a:r>
              <a:rPr lang="en-GB" dirty="0"/>
              <a:t>This can be very useful for automating text you use repeatedly that is the same or similar every time but is long-winded to write out.</a:t>
            </a:r>
            <a:br>
              <a:rPr lang="en-GB" dirty="0"/>
            </a:br>
            <a:br>
              <a:rPr lang="en-GB" dirty="0"/>
            </a:br>
            <a:r>
              <a:rPr lang="en-GB" dirty="0"/>
              <a:t>It’s also possible to redefine existing commands or define new environments, but this won’t be covered in this course.</a:t>
            </a:r>
            <a:br>
              <a:rPr lang="en-GB" dirty="0"/>
            </a:br>
            <a:endParaRPr lang="en-GB" dirty="0"/>
          </a:p>
          <a:p>
            <a:r>
              <a:rPr lang="en-GB" dirty="0"/>
              <a:t>Overleaf Example: https://www.overleaf.com/read/hxttrgqqvpyp</a:t>
            </a:r>
          </a:p>
          <a:p>
            <a:endParaRPr lang="en-GB" dirty="0"/>
          </a:p>
          <a:p>
            <a:r>
              <a:rPr lang="en-GB" dirty="0"/>
              <a:t>Break for section 10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33</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 thesis is likely to have dozens or hundreds of references and so a more advanced way to deal with your references is preferable. There are many ways to deal with your references and many ways to personalise your citations. We’re going to run through one way to achieve a streamlined approach to referencing and introduce a few options you might want to consider for personalising your references.</a:t>
            </a:r>
            <a:br>
              <a:rPr lang="en-GB" dirty="0"/>
            </a:br>
            <a:br>
              <a:rPr lang="en-GB" dirty="0"/>
            </a:br>
            <a:r>
              <a:rPr lang="en-GB" dirty="0"/>
              <a:t>Many reference managers such as EndNote, Mendeley and </a:t>
            </a:r>
            <a:r>
              <a:rPr lang="en-GB" dirty="0" err="1"/>
              <a:t>JabRef</a:t>
            </a:r>
            <a:r>
              <a:rPr lang="en-GB" dirty="0"/>
              <a:t> allow for your database of references to be exported as a “.bib” file. This is essentially a database of your references that LaTeX can interact with directly. This means you only need to enter your reference details once in your reference manager and it will feed through to your LaTeX documents including your thesis. If you combine this with the automatic population of fields in your reference manager you will never need to manually write out the details of a reference again. This saves a lot of time and effort you can better spend elsewhere.</a:t>
            </a:r>
          </a:p>
        </p:txBody>
      </p:sp>
      <p:sp>
        <p:nvSpPr>
          <p:cNvPr id="4" name="Slide Number Placeholder 3"/>
          <p:cNvSpPr>
            <a:spLocks noGrp="1"/>
          </p:cNvSpPr>
          <p:nvPr>
            <p:ph type="sldNum" sz="quarter" idx="10"/>
          </p:nvPr>
        </p:nvSpPr>
        <p:spPr/>
        <p:txBody>
          <a:bodyPr/>
          <a:lstStyle/>
          <a:p>
            <a:fld id="{6A641EC8-C9F8-4A58-A1A7-F7D817526EEC}" type="slidenum">
              <a:rPr lang="en-GB" smtClean="0"/>
              <a:t>34</a:t>
            </a:fld>
            <a:endParaRPr lang="en-GB"/>
          </a:p>
        </p:txBody>
      </p:sp>
    </p:spTree>
    <p:extLst>
      <p:ext uri="{BB962C8B-B14F-4D97-AF65-F5344CB8AC3E}">
        <p14:creationId xmlns:p14="http://schemas.microsoft.com/office/powerpoint/2010/main" val="10949472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“.bib” file consists of one entry for each reference. An new entry is begun with a “@” symbol and the name of the type of entry it is. Here, we have one article and one book. There are many other types such as “report”, “conference” and even “</a:t>
            </a:r>
            <a:r>
              <a:rPr lang="en-GB" dirty="0" err="1"/>
              <a:t>phdthesis</a:t>
            </a:r>
            <a:r>
              <a:rPr lang="en-GB" dirty="0"/>
              <a:t>”. See here for some more examples: </a:t>
            </a:r>
            <a:r>
              <a:rPr lang="en-GB" dirty="0">
                <a:hlinkClick r:id="rId3"/>
              </a:rPr>
              <a:t>https://www.verbosus.com/bibtex-style-examples.html</a:t>
            </a:r>
            <a:endParaRPr lang="en-GB" dirty="0"/>
          </a:p>
          <a:p>
            <a:endParaRPr lang="en-GB" dirty="0"/>
          </a:p>
          <a:p>
            <a:r>
              <a:rPr lang="en-GB" dirty="0"/>
              <a:t> Within curly brackets, the first entry is a label for your reference. Following that, we then have a series of fields which define the contents of the reference. These come in the format “field name = field value” and are separated by commas. Different entries are valid for different entry types. For instance, both our entries here have “author”, “title” and “year” fields but the article has the fields “journal”, “volume”, “number” and “pages” fields whilst the book has a “publisher” field.</a:t>
            </a:r>
            <a:br>
              <a:rPr lang="en-GB" dirty="0"/>
            </a:br>
            <a:br>
              <a:rPr lang="en-GB" dirty="0"/>
            </a:br>
            <a:r>
              <a:rPr lang="en-GB" dirty="0"/>
              <a:t>When you compile your main .</a:t>
            </a:r>
            <a:r>
              <a:rPr lang="en-GB" dirty="0" err="1"/>
              <a:t>tex</a:t>
            </a:r>
            <a:r>
              <a:rPr lang="en-GB" dirty="0"/>
              <a:t> file, your bibliography will appear and any entries that are cited will appear in your bibliography. Entries you have not cited will not be included by default.</a:t>
            </a:r>
          </a:p>
          <a:p>
            <a:endParaRPr lang="en-GB" dirty="0"/>
          </a:p>
          <a:p>
            <a:r>
              <a:rPr lang="en-GB" dirty="0"/>
              <a:t>Overleaf example: https://www.overleaf.com/read/tfrbytxxqszf</a:t>
            </a:r>
          </a:p>
        </p:txBody>
      </p:sp>
      <p:sp>
        <p:nvSpPr>
          <p:cNvPr id="4" name="Slide Number Placeholder 3"/>
          <p:cNvSpPr>
            <a:spLocks noGrp="1"/>
          </p:cNvSpPr>
          <p:nvPr>
            <p:ph type="sldNum" sz="quarter" idx="10"/>
          </p:nvPr>
        </p:nvSpPr>
        <p:spPr/>
        <p:txBody>
          <a:bodyPr/>
          <a:lstStyle/>
          <a:p>
            <a:fld id="{6A641EC8-C9F8-4A58-A1A7-F7D817526EEC}" type="slidenum">
              <a:rPr lang="en-GB" smtClean="0"/>
              <a:t>35</a:t>
            </a:fld>
            <a:endParaRPr lang="en-GB"/>
          </a:p>
        </p:txBody>
      </p:sp>
    </p:spTree>
    <p:extLst>
      <p:ext uri="{BB962C8B-B14F-4D97-AF65-F5344CB8AC3E}">
        <p14:creationId xmlns:p14="http://schemas.microsoft.com/office/powerpoint/2010/main" val="29858346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main .</a:t>
            </a:r>
            <a:r>
              <a:rPr lang="en-GB" dirty="0" err="1"/>
              <a:t>tex</a:t>
            </a:r>
            <a:r>
              <a:rPr lang="en-GB" dirty="0"/>
              <a:t> file, you need to use the package “</a:t>
            </a:r>
            <a:r>
              <a:rPr lang="en-GB" dirty="0" err="1"/>
              <a:t>natbib</a:t>
            </a:r>
            <a:r>
              <a:rPr lang="en-GB" dirty="0"/>
              <a:t>” in your preamble. You can then cite a reference using the “</a:t>
            </a:r>
            <a:r>
              <a:rPr lang="en-GB" dirty="0" err="1"/>
              <a:t>citet</a:t>
            </a:r>
            <a:r>
              <a:rPr lang="en-GB" dirty="0"/>
              <a:t>” command with the label of the reference. This produces a reference which is “textual” in the sense that the author name is written in normal text as if it’s being read as part of the sentence. You can also use “</a:t>
            </a:r>
            <a:r>
              <a:rPr lang="en-GB" dirty="0" err="1"/>
              <a:t>citep</a:t>
            </a:r>
            <a:r>
              <a:rPr lang="en-GB" dirty="0"/>
              <a:t>” to include the entire reference within brackets. This can be useful for when you don’t intend for the reference to be read as part of the sentence, but to act as an addendum.</a:t>
            </a:r>
            <a:br>
              <a:rPr lang="en-GB" dirty="0"/>
            </a:br>
            <a:br>
              <a:rPr lang="en-GB" dirty="0"/>
            </a:br>
            <a:r>
              <a:rPr lang="en-GB" dirty="0"/>
              <a:t>After the main body of your text, select a bibliography style (we’ll use “</a:t>
            </a:r>
            <a:r>
              <a:rPr lang="en-GB" dirty="0" err="1"/>
              <a:t>plainnat</a:t>
            </a:r>
            <a:r>
              <a:rPr lang="en-GB" dirty="0"/>
              <a:t>” for now). Then, use the “\bibliography” command to actually insert your bibliography into your text. This is followed by the name of your “.bib” file in curly brackets (do not include the “.bib” extension here).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Overleaf example: https://www.overleaf.com/read/tfrbytxxqszf</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36</a:t>
            </a:fld>
            <a:endParaRPr lang="en-GB"/>
          </a:p>
        </p:txBody>
      </p:sp>
    </p:spTree>
    <p:extLst>
      <p:ext uri="{BB962C8B-B14F-4D97-AF65-F5344CB8AC3E}">
        <p14:creationId xmlns:p14="http://schemas.microsoft.com/office/powerpoint/2010/main" val="5290739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number of different ways you can personalise your references. Here we’ll look at different options you can use with the </a:t>
            </a:r>
            <a:r>
              <a:rPr lang="en-GB" dirty="0" err="1"/>
              <a:t>natbib</a:t>
            </a:r>
            <a:r>
              <a:rPr lang="en-GB" dirty="0"/>
              <a:t> package which will alter how your reference appear.</a:t>
            </a:r>
            <a:br>
              <a:rPr lang="en-GB" dirty="0"/>
            </a:br>
            <a:br>
              <a:rPr lang="en-GB" dirty="0"/>
            </a:br>
            <a:r>
              <a:rPr lang="en-GB" dirty="0"/>
              <a:t>Using the “numbers” option will cause you to use numerical references instead of textual references. “round” will cause your references to use round brackets instead of square brackets. “super” causes your citations to appear in super-script, similar to a footnote.</a:t>
            </a:r>
          </a:p>
          <a:p>
            <a:endParaRPr lang="en-GB" dirty="0"/>
          </a:p>
          <a:p>
            <a:r>
              <a:rPr lang="en-GB" dirty="0"/>
              <a:t>Overleaf Example (numbers): https://www.overleaf.com/read/nyhjxjvhvqpk</a:t>
            </a:r>
          </a:p>
          <a:p>
            <a:r>
              <a:rPr lang="en-GB" dirty="0"/>
              <a:t>Overleaf Example (round): https://www.overleaf.com/read/dfvnydjfjpfb</a:t>
            </a:r>
          </a:p>
          <a:p>
            <a:r>
              <a:rPr lang="en-GB" dirty="0"/>
              <a:t>Overleaf Example (super): https://www.overleaf.com/read/zgtgtvqhcvfc</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37</a:t>
            </a:fld>
            <a:endParaRPr lang="en-GB"/>
          </a:p>
        </p:txBody>
      </p:sp>
    </p:spTree>
    <p:extLst>
      <p:ext uri="{BB962C8B-B14F-4D97-AF65-F5344CB8AC3E}">
        <p14:creationId xmlns:p14="http://schemas.microsoft.com/office/powerpoint/2010/main" val="37083846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more ways you can make a citation. You can include multiple citations within a single “</a:t>
            </a:r>
            <a:r>
              <a:rPr lang="en-GB" dirty="0" err="1"/>
              <a:t>citet</a:t>
            </a:r>
            <a:r>
              <a:rPr lang="en-GB" dirty="0"/>
              <a:t>” or “</a:t>
            </a:r>
            <a:r>
              <a:rPr lang="en-GB" dirty="0" err="1"/>
              <a:t>citep</a:t>
            </a:r>
            <a:r>
              <a:rPr lang="en-GB" dirty="0"/>
              <a:t>” command, separating them with commas. You can also provide additional details, such a referencing a chapter number by including them in square brackets between the “cite” command and the curly brackets.</a:t>
            </a:r>
          </a:p>
          <a:p>
            <a:endParaRPr lang="en-GB" dirty="0"/>
          </a:p>
          <a:p>
            <a:r>
              <a:rPr lang="en-GB" dirty="0"/>
              <a:t>Overleaf Example: https://www.overleaf.com/read/cqbhnvfsfzpp</a:t>
            </a:r>
          </a:p>
        </p:txBody>
      </p:sp>
      <p:sp>
        <p:nvSpPr>
          <p:cNvPr id="4" name="Slide Number Placeholder 3"/>
          <p:cNvSpPr>
            <a:spLocks noGrp="1"/>
          </p:cNvSpPr>
          <p:nvPr>
            <p:ph type="sldNum" sz="quarter" idx="10"/>
          </p:nvPr>
        </p:nvSpPr>
        <p:spPr/>
        <p:txBody>
          <a:bodyPr/>
          <a:lstStyle/>
          <a:p>
            <a:fld id="{6A641EC8-C9F8-4A58-A1A7-F7D817526EEC}" type="slidenum">
              <a:rPr lang="en-GB" smtClean="0"/>
              <a:t>38</a:t>
            </a:fld>
            <a:endParaRPr lang="en-GB"/>
          </a:p>
        </p:txBody>
      </p:sp>
    </p:spTree>
    <p:extLst>
      <p:ext uri="{BB962C8B-B14F-4D97-AF65-F5344CB8AC3E}">
        <p14:creationId xmlns:p14="http://schemas.microsoft.com/office/powerpoint/2010/main" val="14511785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few “gotchas” regarding references and bibliographies. These are things that you might expect to work one way, but they actually work a different way.</a:t>
            </a:r>
          </a:p>
          <a:p>
            <a:endParaRPr lang="en-GB" dirty="0"/>
          </a:p>
          <a:p>
            <a:r>
              <a:rPr lang="en-GB" dirty="0"/>
              <a:t>The first is capitalisation. In titles and names, LaTeX will use it’s own rules for capitalisation. In titles, the default is to make everything lower-case. This can provide a big problem, particularly for acronyms. However, you can force LaTeX to preserve your original capitalisation by placing the phrase in curly brackets.</a:t>
            </a:r>
            <a:br>
              <a:rPr lang="en-GB" dirty="0"/>
            </a:br>
            <a:br>
              <a:rPr lang="en-GB" dirty="0"/>
            </a:br>
            <a:r>
              <a:rPr lang="en-GB" dirty="0"/>
              <a:t>If you include accented letters in your bibliography, this will not result in an accent appearing in your bibliography as LaTeX doesn’t know how to parse the character. Instead, you need to include the LaTeX code for accented character in your “.bib” file.</a:t>
            </a:r>
          </a:p>
          <a:p>
            <a:endParaRPr lang="en-GB" dirty="0"/>
          </a:p>
          <a:p>
            <a:r>
              <a:rPr lang="en-GB" dirty="0"/>
              <a:t>There a couple of ways of entering multiple author names. You might think that separating author names by commas will work, but this will not produce the desired effect. This is partially because commas are often used between a surname and first names in author specifications. Instead, you can separate names with “and” or with semi-colons.</a:t>
            </a:r>
          </a:p>
          <a:p>
            <a:endParaRPr lang="en-GB" dirty="0"/>
          </a:p>
          <a:p>
            <a:r>
              <a:rPr lang="en-GB" dirty="0"/>
              <a:t>Break for section 11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39</a:t>
            </a:fld>
            <a:endParaRPr lang="en-GB"/>
          </a:p>
        </p:txBody>
      </p:sp>
    </p:spTree>
    <p:extLst>
      <p:ext uri="{BB962C8B-B14F-4D97-AF65-F5344CB8AC3E}">
        <p14:creationId xmlns:p14="http://schemas.microsoft.com/office/powerpoint/2010/main" val="30417133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acronym package provides a useful way to deal with acronyms in your document. Inside the “acronym” environment, you can use the “\</a:t>
            </a:r>
            <a:r>
              <a:rPr lang="en-GB" dirty="0" err="1"/>
              <a:t>acro</a:t>
            </a:r>
            <a:r>
              <a:rPr lang="en-GB" dirty="0"/>
              <a:t>” command to define an acronym. This command is followed by two sets of curly brackets. The first contains the abbreviated version of the acronym. The second contains the expanded version of the acronym. Defining acronyms in this way creates a list of acronyms at the location of the “acronym” environment in your pdf. It’s also possible to define acronyms using the “\</a:t>
            </a:r>
            <a:r>
              <a:rPr lang="en-GB" dirty="0" err="1"/>
              <a:t>acrodef</a:t>
            </a:r>
            <a:r>
              <a:rPr lang="en-GB" dirty="0"/>
              <a:t>” command in the preamble to avoid a list of acronyms if desired.</a:t>
            </a:r>
            <a:br>
              <a:rPr lang="en-GB" dirty="0"/>
            </a:br>
            <a:br>
              <a:rPr lang="en-GB" dirty="0"/>
            </a:br>
            <a:r>
              <a:rPr lang="en-GB" dirty="0"/>
              <a:t>In the main text you may use the commands “\ac” and “\</a:t>
            </a:r>
            <a:r>
              <a:rPr lang="en-GB" dirty="0" err="1"/>
              <a:t>acp</a:t>
            </a:r>
            <a:r>
              <a:rPr lang="en-GB" dirty="0"/>
              <a:t>” to insert the acronym or the plural of the acronym respectively. The first time an acronym is used this way both the expanded and contracted version of the acronym will be inserted. In subsequent cases only the contracted version is used.</a:t>
            </a:r>
            <a:br>
              <a:rPr lang="en-GB" dirty="0"/>
            </a:br>
            <a:br>
              <a:rPr lang="en-GB" dirty="0"/>
            </a:br>
            <a:r>
              <a:rPr lang="en-GB" dirty="0"/>
              <a:t>Overleaf Example: https://www.overleaf.com/read/jqsvjjpgjzjp</a:t>
            </a:r>
          </a:p>
        </p:txBody>
      </p:sp>
      <p:sp>
        <p:nvSpPr>
          <p:cNvPr id="4" name="Slide Number Placeholder 3"/>
          <p:cNvSpPr>
            <a:spLocks noGrp="1"/>
          </p:cNvSpPr>
          <p:nvPr>
            <p:ph type="sldNum" sz="quarter" idx="10"/>
          </p:nvPr>
        </p:nvSpPr>
        <p:spPr/>
        <p:txBody>
          <a:bodyPr/>
          <a:lstStyle/>
          <a:p>
            <a:fld id="{6A641EC8-C9F8-4A58-A1A7-F7D817526EEC}" type="slidenum">
              <a:rPr lang="en-GB" smtClean="0"/>
              <a:t>40</a:t>
            </a:fld>
            <a:endParaRPr lang="en-GB"/>
          </a:p>
        </p:txBody>
      </p:sp>
    </p:spTree>
    <p:extLst>
      <p:ext uri="{BB962C8B-B14F-4D97-AF65-F5344CB8AC3E}">
        <p14:creationId xmlns:p14="http://schemas.microsoft.com/office/powerpoint/2010/main" val="3746419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dirty="0" err="1"/>
              <a:t>amsmath</a:t>
            </a:r>
            <a:r>
              <a:rPr lang="en-GB" dirty="0"/>
              <a:t>” package (which is a fairly standard package to use when dealing with maths) introduces the “</a:t>
            </a:r>
            <a:r>
              <a:rPr lang="en-GB" dirty="0" err="1"/>
              <a:t>alignat</a:t>
            </a:r>
            <a:r>
              <a:rPr lang="en-GB" dirty="0"/>
              <a:t>” environment. This environment allows </a:t>
            </a:r>
            <a:r>
              <a:rPr lang="en-GB" dirty="0" err="1"/>
              <a:t>mulriple</a:t>
            </a:r>
            <a:r>
              <a:rPr lang="en-GB" dirty="0"/>
              <a:t> equations to be specified in the same construct. Its contents are processed in “</a:t>
            </a:r>
            <a:r>
              <a:rPr lang="en-GB" dirty="0" err="1"/>
              <a:t>mathmode</a:t>
            </a:r>
            <a:r>
              <a:rPr lang="en-GB" dirty="0"/>
              <a:t>” and individual lines in it are treated as different equations for numbering purposes.</a:t>
            </a:r>
            <a:br>
              <a:rPr lang="en-GB" dirty="0"/>
            </a:br>
            <a:br>
              <a:rPr lang="en-GB" dirty="0"/>
            </a:br>
            <a:r>
              <a:rPr lang="en-GB" dirty="0"/>
              <a:t>What it also allows you to do is to align your equations. The number in curly brackets following the “\begin{</a:t>
            </a:r>
            <a:r>
              <a:rPr lang="en-GB" dirty="0" err="1"/>
              <a:t>alignat</a:t>
            </a:r>
            <a:r>
              <a:rPr lang="en-GB" dirty="0"/>
              <a:t>}” command defines how many alignment points may be used for each equation. Equations are separated with a double backslash and the alignment points are specified using the ampersand character “&amp;”. For each equation you may use up to the maximum number of alignment points specified (here, it is 2). LaTeX will then ensure the first alignment point in each equation is vertically aligned. This can be very useful for ensuring even large blocks of equations are easy to read.</a:t>
            </a:r>
          </a:p>
          <a:p>
            <a:endParaRPr lang="en-GB" dirty="0"/>
          </a:p>
          <a:p>
            <a:r>
              <a:rPr lang="en-GB" dirty="0"/>
              <a:t>Overleaf Example: https://www.overleaf.com/read/trrzvqnfwshx</a:t>
            </a:r>
          </a:p>
          <a:p>
            <a:endParaRPr lang="en-GB" dirty="0"/>
          </a:p>
          <a:p>
            <a:r>
              <a:rPr lang="en-GB" dirty="0"/>
              <a:t>Break for sections 12 and 13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41</a:t>
            </a:fld>
            <a:endParaRPr lang="en-GB"/>
          </a:p>
        </p:txBody>
      </p:sp>
    </p:spTree>
    <p:extLst>
      <p:ext uri="{BB962C8B-B14F-4D97-AF65-F5344CB8AC3E}">
        <p14:creationId xmlns:p14="http://schemas.microsoft.com/office/powerpoint/2010/main" val="554150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is a technical typesetting tool which is very well suited to the production of a thesis. It provides a quick and flexible way to produce attractive theses and has many useful productivity tools. Many formatting features can be updated across an entire document by changing a few lines in the preamble. LaTeX makes it very easy to include complex arrays of figures and equations.</a:t>
            </a:r>
          </a:p>
          <a:p>
            <a:endParaRPr lang="en-GB" dirty="0"/>
          </a:p>
          <a:p>
            <a:r>
              <a:rPr lang="en-GB" dirty="0"/>
              <a:t>In addition, as figures are updates every time the thesis is recompiled, you can make changes to these figures and these will automatically be picked up in the new pdf version of the thesis – you don’t need to replace them manually.</a:t>
            </a:r>
          </a:p>
          <a:p>
            <a:endParaRPr lang="en-GB" dirty="0"/>
          </a:p>
          <a:p>
            <a:r>
              <a:rPr lang="en-GB" dirty="0"/>
              <a:t>Finally, </a:t>
            </a:r>
            <a:r>
              <a:rPr lang="en-GB" dirty="0" err="1"/>
              <a:t>tex</a:t>
            </a:r>
            <a:r>
              <a:rPr lang="en-GB" dirty="0"/>
              <a:t> and bib files are stored in plain text, which is a very plain file format. As a result, they are less prone to corruption than files like Microsoft Word as they do not have their own formatting information that might not be compatible with a future release of a piece of software. This is particularly important when writing a long, important document over many years like a thesis. In addition, the use of plain text makes these files more amenable to “</a:t>
            </a:r>
            <a:r>
              <a:rPr lang="en-GB" dirty="0" err="1"/>
              <a:t>diff”ing</a:t>
            </a:r>
            <a:r>
              <a:rPr lang="en-GB" dirty="0"/>
              <a:t> if you’re using version control. If you don’t know what that means, don’t worry as it’s not the most important benefit.</a:t>
            </a:r>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want to do something in LaTeX but don’t know how, the first thing to do is to Google it. Somebody has almost certainly had your problem/desire before and you can copy their solution most of the time. On many occasions, you’ll find the answer of </a:t>
            </a:r>
            <a:r>
              <a:rPr lang="en-GB" dirty="0" err="1"/>
              <a:t>stackexchange</a:t>
            </a:r>
            <a:r>
              <a:rPr lang="en-GB" dirty="0"/>
              <a:t>. As well as being a useful environment to develop and run LaTeX, Overleaf has an extensive library of documentation on LaTeX’s functions. There’s also a very good </a:t>
            </a:r>
            <a:r>
              <a:rPr lang="en-GB" dirty="0" err="1"/>
              <a:t>wikibook</a:t>
            </a:r>
            <a:r>
              <a:rPr lang="en-GB" dirty="0"/>
              <a:t> that contains a good description of the functionality of LaTeX. There’s also a good table maker which allows you to define tables in a more natural and graphical way and have it return the equivalent LaTeX code. Finally, there’s an equation editor which allows you to define equations in a more graphical fashion and have it return the equivalent LaTeX code.</a:t>
            </a:r>
          </a:p>
        </p:txBody>
      </p:sp>
      <p:sp>
        <p:nvSpPr>
          <p:cNvPr id="4" name="Slide Number Placeholder 3"/>
          <p:cNvSpPr>
            <a:spLocks noGrp="1"/>
          </p:cNvSpPr>
          <p:nvPr>
            <p:ph type="sldNum" sz="quarter" idx="10"/>
          </p:nvPr>
        </p:nvSpPr>
        <p:spPr/>
        <p:txBody>
          <a:bodyPr/>
          <a:lstStyle/>
          <a:p>
            <a:fld id="{6A641EC8-C9F8-4A58-A1A7-F7D817526EEC}" type="slidenum">
              <a:rPr lang="en-GB" smtClean="0"/>
              <a:t>42</a:t>
            </a:fld>
            <a:endParaRPr lang="en-GB"/>
          </a:p>
        </p:txBody>
      </p:sp>
    </p:spTree>
    <p:extLst>
      <p:ext uri="{BB962C8B-B14F-4D97-AF65-F5344CB8AC3E}">
        <p14:creationId xmlns:p14="http://schemas.microsoft.com/office/powerpoint/2010/main" val="14458058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43</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44</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course focuses mostly on how to use LaTeX to produce a thesis and will not provide an in-depth discussion of the regulations surrounding your thesis. You should make sure you know what exact requirements are relevant to your programme and double-check everything presented here. However, it will be useful to take a quick look at some formatting requirements and how we can use LaTeX to achieve them.</a:t>
            </a:r>
          </a:p>
          <a:p>
            <a:endParaRPr lang="en-GB" dirty="0"/>
          </a:p>
          <a:p>
            <a:r>
              <a:rPr lang="en-GB" dirty="0"/>
              <a:t>There are several conditions for different types of theses. I’ll be focussing on university-wide requirements for PhD theses. Some of the basic requirements that we won’t dwell on but are useful background are given here. Your thesis must be written in English and has a word limit. You can use material from any papers you might have completed, but you cannot just copy-and-paste them. Your thesis needs to form a coherent narrative. You need to give a full bibliography and cite references appropriately. The fact that you will be examined on this document means you want it to be easy for examiners to read and review. Finally, once you’ve satisfied the requirements of your programme, you’re free to make sensible ideas regarding formatting. So you can personalise your thesis to some extent.</a:t>
            </a:r>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3197537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You’re will probably want to use A4 paper in your thesis and are recommended to use double-sided pages for larger theses (which will apply to most of you). The differences between single-sided and double sided documents mainly affects certain types of headers and footers, such as whether page numbers are always on the top right or appear on the “outside” corner of a page, etc.</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1474398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dirty="0" err="1"/>
              <a:t>eThesis</a:t>
            </a:r>
            <a:r>
              <a:rPr lang="en-GB" dirty="0"/>
              <a:t> service requires only 1cm for binding purposes, so you can have margins anywhere up from 1cm. You should centre your content (i.e. have the same margins on left and right). The geometry package gives you the required control over the set up of the page including margins.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Using the “</a:t>
            </a:r>
            <a:r>
              <a:rPr lang="en-GB" dirty="0" err="1"/>
              <a:t>blindtext</a:t>
            </a:r>
            <a:r>
              <a:rPr lang="en-GB" dirty="0"/>
              <a:t>” package and the “</a:t>
            </a:r>
            <a:r>
              <a:rPr lang="en-GB" dirty="0" err="1"/>
              <a:t>blindtext</a:t>
            </a:r>
            <a:r>
              <a:rPr lang="en-GB" dirty="0"/>
              <a:t>[X]” command to insert “X” copies of the “lorem ipsum…” nonsense text to check how your page </a:t>
            </a:r>
            <a:r>
              <a:rPr lang="en-GB"/>
              <a:t>looks.</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2562348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geometry package we’re able to use the geometry command later in the preamble. We may provide a number of arguments to set up the page in different ways. Here, we simply say we want the margin to be 2cm on left, right, top and bottom. The package is capable of much more, including setting margins individually.</a:t>
            </a:r>
          </a:p>
          <a:p>
            <a:endParaRPr lang="en-GB" dirty="0"/>
          </a:p>
          <a:p>
            <a:r>
              <a:rPr lang="en-GB" dirty="0"/>
              <a:t>Overleaf example: https://www.overleaf.com/read/knnndjjmthjv</a:t>
            </a:r>
          </a:p>
          <a:p>
            <a:endParaRPr lang="en-GB" dirty="0"/>
          </a:p>
          <a:p>
            <a:r>
              <a:rPr lang="en-GB" dirty="0"/>
              <a:t>Break for section 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2298691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Footnotes aren’t required in a thesis, although you might find them useful. We’re about to need them for another section so I’ll introduce them now.  A footnote is inserted simply through the use of the footnote command, with the contents of the footnote contained in curly brackets.</a:t>
            </a:r>
            <a:br>
              <a:rPr lang="en-GB" dirty="0"/>
            </a:br>
            <a:br>
              <a:rPr lang="en-GB" dirty="0"/>
            </a:br>
            <a:r>
              <a:rPr lang="en-GB" dirty="0"/>
              <a:t>Overleaf example: https://www.overleaf.com/read/hsbthzhsdyzc</a:t>
            </a:r>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34134338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04/10/2021</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04/10/2021</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04/10/2021</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hyperlink" Target="https://www.imperial.ac.uk/brand-style-guide/templates/thesis-and-dissertation-covers/" TargetMode="External"/><Relationship Id="rId7"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hyperlink" Target="https://www.imperial.ac.uk/brand-style-guide/visual-identity/the-imperial-logo/"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hyperlink" Target="http://www.imperial.ac.uk/research-and-innovation/support-for-staff/scholarly-communication/open-access/theses/selecting-a-creative-commons-licence/" TargetMode="External"/><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0.xml"/><Relationship Id="rId5" Type="http://schemas.openxmlformats.org/officeDocument/2006/relationships/image" Target="../media/image16.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10.xml"/><Relationship Id="rId5" Type="http://schemas.openxmlformats.org/officeDocument/2006/relationships/image" Target="../media/image27.png"/><Relationship Id="rId4" Type="http://schemas.openxmlformats.org/officeDocument/2006/relationships/image" Target="../media/image26.png"/></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8" Type="http://schemas.openxmlformats.org/officeDocument/2006/relationships/hyperlink" Target="https://www.codecogs.com/eqnedit.php" TargetMode="External"/><Relationship Id="rId3" Type="http://schemas.openxmlformats.org/officeDocument/2006/relationships/hyperlink" Target="https://www.google.com/" TargetMode="External"/><Relationship Id="rId7" Type="http://schemas.openxmlformats.org/officeDocument/2006/relationships/hyperlink" Target="https://www.tablesgenerator.com/" TargetMode="External"/><Relationship Id="rId2" Type="http://schemas.openxmlformats.org/officeDocument/2006/relationships/notesSlide" Target="../notesSlides/notesSlide40.xml"/><Relationship Id="rId1" Type="http://schemas.openxmlformats.org/officeDocument/2006/relationships/slideLayout" Target="../slideLayouts/slideLayout10.xml"/><Relationship Id="rId6" Type="http://schemas.openxmlformats.org/officeDocument/2006/relationships/hyperlink" Target="https://en.wikibooks.org/wiki/LaTeX" TargetMode="External"/><Relationship Id="rId11" Type="http://schemas.openxmlformats.org/officeDocument/2006/relationships/hyperlink" Target="https://ifsm300group.wikispaces.com/Funny+Stories+from+a+tech+support+guy+on+computer+stupidities" TargetMode="External"/><Relationship Id="rId5" Type="http://schemas.openxmlformats.org/officeDocument/2006/relationships/hyperlink" Target="https://www.overleaf.com/" TargetMode="External"/><Relationship Id="rId10" Type="http://schemas.openxmlformats.org/officeDocument/2006/relationships/image" Target="../media/image31.jpg"/><Relationship Id="rId4" Type="http://schemas.openxmlformats.org/officeDocument/2006/relationships/hyperlink" Target="https://stackexchange.com/" TargetMode="External"/><Relationship Id="rId9" Type="http://schemas.openxmlformats.org/officeDocument/2006/relationships/hyperlink" Target="https://detexify.kirelabs.org/classify.html"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s://imperial.eu.qualtrics.com/jfe/form/SV_6Kn3z8bbM2LoMg6" TargetMode="External"/><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hyperlink" Target="https://www.imperial.ac.uk/media/imperial-college/administration-and-support-services/registry/academic-governance/public/academic-policy/research-degree-examinations/Thesis-Submission-Checklist.pdf" TargetMode="External"/><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hyperlink" Target="https://www.imperial.ac.uk/about/governance/academic-governance/regulations/2019-20-regulations-research/"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Writing Theses in </a:t>
            </a:r>
            <a:r>
              <a:rPr lang="en-GB" sz="4000" b="1" dirty="0" err="1"/>
              <a:t>LaTeX</a:t>
            </a:r>
            <a:endParaRPr lang="en-GB" sz="4000" b="1" dirty="0"/>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School Senior Teaching Fellow</a:t>
            </a:r>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Margins</a:t>
            </a:r>
          </a:p>
        </p:txBody>
      </p:sp>
      <p:sp>
        <p:nvSpPr>
          <p:cNvPr id="3" name="Content Placeholder 2"/>
          <p:cNvSpPr>
            <a:spLocks noGrp="1"/>
          </p:cNvSpPr>
          <p:nvPr>
            <p:ph idx="1"/>
          </p:nvPr>
        </p:nvSpPr>
        <p:spPr>
          <a:xfrm>
            <a:off x="457200" y="1600199"/>
            <a:ext cx="3967655" cy="4453759"/>
          </a:xfrm>
        </p:spPr>
        <p:txBody>
          <a:bodyPr>
            <a:norm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blindtext</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a:solidFill>
                  <a:schemeClr val="accent4">
                    <a:lumMod val="75000"/>
                  </a:schemeClr>
                </a:solidFill>
              </a:rPr>
              <a:t>margin=2cm</a:t>
            </a:r>
            <a:r>
              <a:rPr lang="en-GB" sz="2400" dirty="0"/>
              <a:t>] {</a:t>
            </a:r>
            <a:r>
              <a:rPr lang="en-GB" sz="2400" dirty="0">
                <a:solidFill>
                  <a:schemeClr val="tx2">
                    <a:lumMod val="50000"/>
                    <a:lumOff val="50000"/>
                  </a:schemeClr>
                </a:solidFill>
              </a:rPr>
              <a:t>geometry</a:t>
            </a:r>
            <a:r>
              <a:rPr lang="en-GB" sz="2400" dirty="0"/>
              <a:t>}</a:t>
            </a: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a:solidFill>
                  <a:schemeClr val="accent4">
                    <a:lumMod val="75000"/>
                  </a:schemeClr>
                </a:solidFill>
              </a:rPr>
              <a:t>document</a:t>
            </a:r>
            <a:r>
              <a:rPr lang="en-GB" sz="2400" dirty="0"/>
              <a:t>}</a:t>
            </a:r>
            <a:br>
              <a:rPr lang="en-GB" sz="2400" dirty="0"/>
            </a:br>
            <a:endParaRPr lang="en-GB" sz="2400" dirty="0"/>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[10]</a:t>
            </a:r>
            <a:br>
              <a:rPr lang="en-GB" sz="2400" dirty="0"/>
            </a:br>
            <a:endParaRPr lang="en-GB" sz="2400" dirty="0"/>
          </a:p>
          <a:p>
            <a:pPr marL="0" indent="0">
              <a:buNone/>
            </a:pPr>
            <a:r>
              <a:rPr lang="en-GB" sz="2400" dirty="0">
                <a:solidFill>
                  <a:schemeClr val="tx2">
                    <a:lumMod val="50000"/>
                    <a:lumOff val="50000"/>
                  </a:schemeClr>
                </a:solidFill>
              </a:rPr>
              <a:t>\end</a:t>
            </a:r>
            <a:r>
              <a:rPr lang="en-GB" sz="2400" dirty="0"/>
              <a:t>{</a:t>
            </a:r>
            <a:r>
              <a:rPr lang="en-GB" sz="2400" dirty="0">
                <a:solidFill>
                  <a:schemeClr val="accent4">
                    <a:lumMod val="75000"/>
                  </a:schemeClr>
                </a:solidFill>
              </a:rPr>
              <a:t>document</a:t>
            </a:r>
            <a:r>
              <a:rPr lang="en-GB" sz="2400" dirty="0"/>
              <a: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a:extLst>
              <a:ext uri="{FF2B5EF4-FFF2-40B4-BE49-F238E27FC236}">
                <a16:creationId xmlns:a16="http://schemas.microsoft.com/office/drawing/2014/main" id="{F2559630-000F-4CDC-9204-C2E97FBBB037}"/>
              </a:ext>
            </a:extLst>
          </p:cNvPr>
          <p:cNvPicPr>
            <a:picLocks noChangeAspect="1"/>
          </p:cNvPicPr>
          <p:nvPr/>
        </p:nvPicPr>
        <p:blipFill>
          <a:blip r:embed="rId3"/>
          <a:stretch>
            <a:fillRect/>
          </a:stretch>
        </p:blipFill>
        <p:spPr>
          <a:xfrm>
            <a:off x="4903058" y="1227082"/>
            <a:ext cx="4021210" cy="5628290"/>
          </a:xfrm>
          <a:prstGeom prst="rect">
            <a:avLst/>
          </a:prstGeom>
        </p:spPr>
      </p:pic>
      <p:sp>
        <p:nvSpPr>
          <p:cNvPr id="6" name="TextBox 5">
            <a:extLst>
              <a:ext uri="{FF2B5EF4-FFF2-40B4-BE49-F238E27FC236}">
                <a16:creationId xmlns:a16="http://schemas.microsoft.com/office/drawing/2014/main" id="{099674D9-4038-4AB1-BAD9-3C9EF5FD6E6A}"/>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202424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Footnotes</a:t>
            </a:r>
          </a:p>
        </p:txBody>
      </p:sp>
      <p:sp>
        <p:nvSpPr>
          <p:cNvPr id="3" name="Content Placeholder 2"/>
          <p:cNvSpPr>
            <a:spLocks noGrp="1"/>
          </p:cNvSpPr>
          <p:nvPr>
            <p:ph idx="1"/>
          </p:nvPr>
        </p:nvSpPr>
        <p:spPr>
          <a:xfrm>
            <a:off x="457200" y="2994820"/>
            <a:ext cx="3967655" cy="1142999"/>
          </a:xfrm>
        </p:spPr>
        <p:txBody>
          <a:bodyPr>
            <a:normAutofit lnSpcReduction="10000"/>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solidFill>
                  <a:schemeClr val="tx2">
                    <a:lumMod val="50000"/>
                    <a:lumOff val="50000"/>
                  </a:schemeClr>
                </a:solidFill>
              </a:rPr>
              <a:t> \footnote</a:t>
            </a:r>
            <a:r>
              <a:rPr lang="en-GB" sz="2400" dirty="0"/>
              <a:t>{Some gibberish}</a:t>
            </a:r>
            <a:br>
              <a:rPr lang="en-GB" sz="2400" dirty="0"/>
            </a:br>
            <a:endParaRPr lang="en-GB" sz="2400" dirty="0"/>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descr="A close up of text on a white background&#10;&#10;Description automatically generated">
            <a:extLst>
              <a:ext uri="{FF2B5EF4-FFF2-40B4-BE49-F238E27FC236}">
                <a16:creationId xmlns:a16="http://schemas.microsoft.com/office/drawing/2014/main" id="{851570A0-8F6A-469A-A514-F85EC4A8E54D}"/>
              </a:ext>
            </a:extLst>
          </p:cNvPr>
          <p:cNvPicPr>
            <a:picLocks noChangeAspect="1"/>
          </p:cNvPicPr>
          <p:nvPr/>
        </p:nvPicPr>
        <p:blipFill>
          <a:blip r:embed="rId3"/>
          <a:stretch>
            <a:fillRect/>
          </a:stretch>
        </p:blipFill>
        <p:spPr>
          <a:xfrm>
            <a:off x="4904397" y="2286000"/>
            <a:ext cx="4068938" cy="3429000"/>
          </a:xfrm>
          <a:prstGeom prst="rect">
            <a:avLst/>
          </a:prstGeom>
        </p:spPr>
      </p:pic>
    </p:spTree>
    <p:extLst>
      <p:ext uri="{BB962C8B-B14F-4D97-AF65-F5344CB8AC3E}">
        <p14:creationId xmlns:p14="http://schemas.microsoft.com/office/powerpoint/2010/main" val="33466265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Line Spacing</a:t>
            </a:r>
          </a:p>
        </p:txBody>
      </p:sp>
      <p:sp>
        <p:nvSpPr>
          <p:cNvPr id="3" name="Content Placeholder 2"/>
          <p:cNvSpPr>
            <a:spLocks noGrp="1"/>
          </p:cNvSpPr>
          <p:nvPr>
            <p:ph idx="1"/>
          </p:nvPr>
        </p:nvSpPr>
        <p:spPr>
          <a:xfrm>
            <a:off x="457200" y="1600199"/>
            <a:ext cx="8229600" cy="4453759"/>
          </a:xfrm>
        </p:spPr>
        <p:txBody>
          <a:bodyPr>
            <a:normAutofit/>
          </a:bodyPr>
          <a:lstStyle/>
          <a:p>
            <a:r>
              <a:rPr lang="en-GB" sz="2400" dirty="0"/>
              <a:t>Text should be 1.5 or double spaced [Section 4 of Checklist]</a:t>
            </a:r>
          </a:p>
          <a:p>
            <a:pPr lvl="1"/>
            <a:r>
              <a:rPr lang="en-GB" sz="2000" dirty="0"/>
              <a:t>Except indented quotations and footnotes</a:t>
            </a:r>
          </a:p>
          <a:p>
            <a:r>
              <a:rPr lang="en-GB" sz="2400" dirty="0"/>
              <a:t>May be achieved using the </a:t>
            </a:r>
            <a:r>
              <a:rPr lang="en-GB" sz="2400" dirty="0" err="1">
                <a:solidFill>
                  <a:schemeClr val="tx2">
                    <a:lumMod val="50000"/>
                    <a:lumOff val="50000"/>
                  </a:schemeClr>
                </a:solidFill>
              </a:rPr>
              <a:t>setspace</a:t>
            </a:r>
            <a:r>
              <a:rPr lang="en-GB" sz="2400" dirty="0"/>
              <a:t> package and the </a:t>
            </a:r>
            <a:r>
              <a:rPr lang="en-GB" sz="2400" dirty="0">
                <a:solidFill>
                  <a:schemeClr val="tx2">
                    <a:lumMod val="50000"/>
                    <a:lumOff val="50000"/>
                  </a:schemeClr>
                </a:solidFill>
              </a:rPr>
              <a:t>\</a:t>
            </a:r>
            <a:r>
              <a:rPr lang="en-GB" sz="2400" dirty="0" err="1">
                <a:solidFill>
                  <a:schemeClr val="tx2">
                    <a:lumMod val="50000"/>
                    <a:lumOff val="50000"/>
                  </a:schemeClr>
                </a:solidFill>
              </a:rPr>
              <a:t>linespread</a:t>
            </a:r>
            <a:r>
              <a:rPr lang="en-GB" sz="2400" dirty="0"/>
              <a:t>{1.5} command</a:t>
            </a:r>
          </a:p>
          <a:p>
            <a:r>
              <a:rPr lang="en-GB" sz="2400" dirty="0"/>
              <a:t>The </a:t>
            </a:r>
            <a:r>
              <a:rPr lang="en-GB" sz="2400" dirty="0" err="1">
                <a:solidFill>
                  <a:schemeClr val="tx2">
                    <a:lumMod val="50000"/>
                    <a:lumOff val="50000"/>
                  </a:schemeClr>
                </a:solidFill>
              </a:rPr>
              <a:t>setspace</a:t>
            </a:r>
            <a:r>
              <a:rPr lang="en-GB" sz="2400" dirty="0"/>
              <a:t> package also introduces the </a:t>
            </a:r>
            <a:r>
              <a:rPr lang="en-GB" sz="2400" dirty="0" err="1">
                <a:solidFill>
                  <a:schemeClr val="tx2">
                    <a:lumMod val="50000"/>
                    <a:lumOff val="50000"/>
                  </a:schemeClr>
                </a:solidFill>
              </a:rPr>
              <a:t>singlespace</a:t>
            </a:r>
            <a:r>
              <a:rPr lang="en-GB" sz="2400" dirty="0"/>
              <a:t> environment</a:t>
            </a:r>
          </a:p>
        </p:txBody>
      </p:sp>
    </p:spTree>
    <p:extLst>
      <p:ext uri="{BB962C8B-B14F-4D97-AF65-F5344CB8AC3E}">
        <p14:creationId xmlns:p14="http://schemas.microsoft.com/office/powerpoint/2010/main" val="28661016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Line Spacing</a:t>
            </a:r>
          </a:p>
        </p:txBody>
      </p:sp>
      <p:sp>
        <p:nvSpPr>
          <p:cNvPr id="3" name="Content Placeholder 2"/>
          <p:cNvSpPr>
            <a:spLocks noGrp="1"/>
          </p:cNvSpPr>
          <p:nvPr>
            <p:ph idx="1"/>
          </p:nvPr>
        </p:nvSpPr>
        <p:spPr>
          <a:xfrm>
            <a:off x="457200" y="1424427"/>
            <a:ext cx="3967655" cy="4453759"/>
          </a:xfrm>
        </p:spPr>
        <p:txBody>
          <a:bodyPr>
            <a:normAutofit lnSpcReduction="10000"/>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accent4">
                    <a:lumMod val="75000"/>
                  </a:schemeClr>
                </a:solidFill>
              </a:rPr>
              <a:t>setspace</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linespread</a:t>
            </a:r>
            <a:r>
              <a:rPr lang="en-GB" sz="2400" dirty="0"/>
              <a:t>{2}</a:t>
            </a: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a:solidFill>
                  <a:schemeClr val="accent4">
                    <a:lumMod val="75000"/>
                  </a:schemeClr>
                </a:solidFill>
              </a:rPr>
              <a:t>document</a:t>
            </a:r>
            <a:r>
              <a:rPr lang="en-GB" sz="2400" dirty="0"/>
              <a:t>}</a:t>
            </a:r>
          </a:p>
          <a:p>
            <a:pPr marL="0" indent="0">
              <a:buNone/>
            </a:pPr>
            <a:endParaRPr lang="en-GB" sz="2400" dirty="0"/>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solidFill>
                  <a:schemeClr val="tx2">
                    <a:lumMod val="50000"/>
                    <a:lumOff val="50000"/>
                  </a:schemeClr>
                </a:solidFill>
              </a:rPr>
              <a:t>\footnote</a:t>
            </a:r>
            <a:r>
              <a:rPr lang="en-GB" sz="2400" dirty="0"/>
              <a:t>{</a:t>
            </a: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a:t>
            </a: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err="1">
                <a:solidFill>
                  <a:schemeClr val="accent4">
                    <a:lumMod val="75000"/>
                  </a:schemeClr>
                </a:solidFill>
              </a:rPr>
              <a:t>singlespace</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r>
              <a:rPr lang="en-GB" sz="2400" dirty="0">
                <a:solidFill>
                  <a:schemeClr val="tx2">
                    <a:lumMod val="50000"/>
                    <a:lumOff val="50000"/>
                  </a:schemeClr>
                </a:solidFill>
              </a:rPr>
              <a:t>\end</a:t>
            </a:r>
            <a:r>
              <a:rPr lang="en-GB" sz="2400" dirty="0"/>
              <a:t>{</a:t>
            </a:r>
            <a:r>
              <a:rPr lang="en-GB" sz="2400" dirty="0" err="1">
                <a:solidFill>
                  <a:schemeClr val="accent4">
                    <a:lumMod val="75000"/>
                  </a:schemeClr>
                </a:solidFill>
              </a:rPr>
              <a:t>singlespace</a:t>
            </a:r>
            <a:r>
              <a:rPr lang="en-GB" sz="2400" dirty="0"/>
              <a: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75F34A1E-662A-4794-95B7-05097EF90B6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8" name="Picture 7">
            <a:extLst>
              <a:ext uri="{FF2B5EF4-FFF2-40B4-BE49-F238E27FC236}">
                <a16:creationId xmlns:a16="http://schemas.microsoft.com/office/drawing/2014/main" id="{0146D5D8-1C09-4182-9DA8-8079115A7619}"/>
              </a:ext>
            </a:extLst>
          </p:cNvPr>
          <p:cNvPicPr>
            <a:picLocks noChangeAspect="1"/>
          </p:cNvPicPr>
          <p:nvPr/>
        </p:nvPicPr>
        <p:blipFill>
          <a:blip r:embed="rId3"/>
          <a:stretch>
            <a:fillRect/>
          </a:stretch>
        </p:blipFill>
        <p:spPr>
          <a:xfrm>
            <a:off x="5100675" y="1417638"/>
            <a:ext cx="3659697" cy="5026165"/>
          </a:xfrm>
          <a:prstGeom prst="rect">
            <a:avLst/>
          </a:prstGeom>
        </p:spPr>
      </p:pic>
    </p:spTree>
    <p:extLst>
      <p:ext uri="{BB962C8B-B14F-4D97-AF65-F5344CB8AC3E}">
        <p14:creationId xmlns:p14="http://schemas.microsoft.com/office/powerpoint/2010/main" val="34384454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Title Page</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5572539" cy="4887072"/>
          </a:xfrm>
        </p:spPr>
        <p:txBody>
          <a:bodyPr/>
          <a:lstStyle/>
          <a:p>
            <a:r>
              <a:rPr lang="en-GB" sz="2400" dirty="0"/>
              <a:t>You are </a:t>
            </a:r>
            <a:r>
              <a:rPr lang="en-GB" sz="2400" dirty="0">
                <a:hlinkClick r:id="rId3"/>
              </a:rPr>
              <a:t>not permitted </a:t>
            </a:r>
            <a:r>
              <a:rPr lang="en-GB" sz="2400" dirty="0"/>
              <a:t>to use the Imperial crest on your front cover, use the </a:t>
            </a:r>
            <a:r>
              <a:rPr lang="en-GB" sz="2400" dirty="0">
                <a:hlinkClick r:id="rId4"/>
              </a:rPr>
              <a:t>Imperial logo </a:t>
            </a:r>
            <a:r>
              <a:rPr lang="en-GB" sz="2400" dirty="0"/>
              <a:t>instead.</a:t>
            </a:r>
          </a:p>
          <a:p>
            <a:r>
              <a:rPr lang="en-GB" sz="2400" dirty="0"/>
              <a:t>Must contain [Section 4.5 of checklist]:</a:t>
            </a:r>
          </a:p>
          <a:p>
            <a:pPr lvl="1"/>
            <a:r>
              <a:rPr lang="en-GB" sz="2000" dirty="0"/>
              <a:t>Officially approved title of thesis</a:t>
            </a:r>
          </a:p>
          <a:p>
            <a:pPr lvl="1"/>
            <a:r>
              <a:rPr lang="en-GB" sz="2000" dirty="0"/>
              <a:t>Your full name</a:t>
            </a:r>
          </a:p>
          <a:p>
            <a:pPr lvl="1"/>
            <a:r>
              <a:rPr lang="en-GB" sz="2000" dirty="0"/>
              <a:t>Imperial College London and the name of your Department</a:t>
            </a:r>
          </a:p>
          <a:p>
            <a:pPr lvl="1"/>
            <a:r>
              <a:rPr lang="en-GB" sz="2000" dirty="0"/>
              <a:t>The name of the degree for which your thesis is submitted</a:t>
            </a:r>
          </a:p>
          <a:p>
            <a:r>
              <a:rPr lang="en-GB" sz="2400" dirty="0"/>
              <a:t>Must also have a page number [Section 4.4 of checklist]</a:t>
            </a:r>
          </a:p>
        </p:txBody>
      </p:sp>
      <p:pic>
        <p:nvPicPr>
          <p:cNvPr id="1030" name="Picture 6" descr="Imperial College Logo - blue on white background">
            <a:extLst>
              <a:ext uri="{FF2B5EF4-FFF2-40B4-BE49-F238E27FC236}">
                <a16:creationId xmlns:a16="http://schemas.microsoft.com/office/drawing/2014/main" id="{3D70AD50-080F-4191-9769-15F9517D71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95622" y="4052078"/>
            <a:ext cx="3448378" cy="2252632"/>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665C1955-BB1F-4FAE-8E23-734187DD0E1D}"/>
              </a:ext>
            </a:extLst>
          </p:cNvPr>
          <p:cNvGrpSpPr/>
          <p:nvPr/>
        </p:nvGrpSpPr>
        <p:grpSpPr>
          <a:xfrm>
            <a:off x="5904965" y="1265634"/>
            <a:ext cx="2556641" cy="2556641"/>
            <a:chOff x="1807064" y="4162040"/>
            <a:chExt cx="2556641" cy="2556641"/>
          </a:xfrm>
        </p:grpSpPr>
        <p:pic>
          <p:nvPicPr>
            <p:cNvPr id="1028" name="Picture 4" descr="Imperial College London crest.svg">
              <a:extLst>
                <a:ext uri="{FF2B5EF4-FFF2-40B4-BE49-F238E27FC236}">
                  <a16:creationId xmlns:a16="http://schemas.microsoft.com/office/drawing/2014/main" id="{FA2FD2D0-9C46-4AA9-B3A9-189E32AEA52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9676" y="4517394"/>
              <a:ext cx="1731418" cy="184593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no entry symbol">
              <a:extLst>
                <a:ext uri="{FF2B5EF4-FFF2-40B4-BE49-F238E27FC236}">
                  <a16:creationId xmlns:a16="http://schemas.microsoft.com/office/drawing/2014/main" id="{A94C6EF9-CE62-4468-95C7-64241E4E21A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07064" y="4162040"/>
              <a:ext cx="2556641" cy="255664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362962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Title Page</a:t>
            </a:r>
          </a:p>
        </p:txBody>
      </p:sp>
      <p:sp>
        <p:nvSpPr>
          <p:cNvPr id="3" name="Content Placeholder 2"/>
          <p:cNvSpPr>
            <a:spLocks noGrp="1"/>
          </p:cNvSpPr>
          <p:nvPr>
            <p:ph idx="1"/>
          </p:nvPr>
        </p:nvSpPr>
        <p:spPr>
          <a:xfrm>
            <a:off x="457200" y="1303284"/>
            <a:ext cx="3967655" cy="5132932"/>
          </a:xfrm>
        </p:spPr>
        <p:txBody>
          <a:bodyPr>
            <a:noAutofit/>
          </a:bodyPr>
          <a:lstStyle/>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includegraphics</a:t>
            </a:r>
            <a:r>
              <a:rPr lang="en-GB" sz="1100" dirty="0"/>
              <a:t>[width=10cm]{</a:t>
            </a:r>
            <a:r>
              <a:rPr lang="en-GB" sz="1100" dirty="0" err="1"/>
              <a:t>imperial_logo</a:t>
            </a:r>
            <a:r>
              <a:rPr lang="en-GB" sz="1100" dirty="0"/>
              <a:t>}</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vfill</a:t>
            </a:r>
            <a:endParaRPr lang="en-GB" sz="1100" dirty="0">
              <a:solidFill>
                <a:schemeClr val="tx2">
                  <a:lumMod val="50000"/>
                  <a:lumOff val="50000"/>
                </a:schemeClr>
              </a:solidFill>
            </a:endParaRPr>
          </a:p>
          <a:p>
            <a:pPr marL="0" indent="0">
              <a:buNone/>
            </a:pPr>
            <a:r>
              <a:rPr lang="en-GB" sz="1100" dirty="0">
                <a:solidFill>
                  <a:schemeClr val="tx2">
                    <a:lumMod val="50000"/>
                    <a:lumOff val="50000"/>
                  </a:schemeClr>
                </a:solidFill>
              </a:rPr>
              <a:t>\begin</a:t>
            </a:r>
            <a:r>
              <a:rPr lang="en-GB" sz="1100" dirty="0"/>
              <a:t>{</a:t>
            </a:r>
            <a:r>
              <a:rPr lang="en-GB" sz="1100" dirty="0" err="1">
                <a:solidFill>
                  <a:schemeClr val="accent4">
                    <a:lumMod val="75000"/>
                  </a:schemeClr>
                </a:solidFill>
              </a:rPr>
              <a:t>center</a:t>
            </a:r>
            <a:r>
              <a:rPr lang="en-GB" sz="1100" dirty="0"/>
              <a:t>}</a:t>
            </a:r>
            <a:br>
              <a:rPr lang="en-GB" sz="1100" dirty="0"/>
            </a:br>
            <a:endParaRPr lang="en-GB" sz="1100" dirty="0"/>
          </a:p>
          <a:p>
            <a:pPr marL="0" indent="0">
              <a:buNone/>
            </a:pPr>
            <a:r>
              <a:rPr lang="en-GB" sz="1100" dirty="0"/>
              <a:t>{</a:t>
            </a:r>
            <a:r>
              <a:rPr lang="en-GB" sz="1100" dirty="0">
                <a:solidFill>
                  <a:schemeClr val="tx2">
                    <a:lumMod val="50000"/>
                    <a:lumOff val="50000"/>
                  </a:schemeClr>
                </a:solidFill>
              </a:rPr>
              <a:t>\huge </a:t>
            </a:r>
            <a:r>
              <a:rPr lang="en-GB" sz="1100" dirty="0"/>
              <a:t>The Effect of </a:t>
            </a:r>
            <a:r>
              <a:rPr lang="en-GB" sz="1100" dirty="0">
                <a:solidFill>
                  <a:schemeClr val="tx2">
                    <a:lumMod val="50000"/>
                    <a:lumOff val="50000"/>
                  </a:schemeClr>
                </a:solidFill>
              </a:rPr>
              <a:t>\LaTeX </a:t>
            </a:r>
            <a:r>
              <a:rPr lang="en-GB" sz="1100" dirty="0"/>
              <a:t>on Thesis Quality}</a:t>
            </a:r>
          </a:p>
          <a:p>
            <a:pPr marL="0" indent="0">
              <a:buNone/>
            </a:pPr>
            <a:r>
              <a:rPr lang="en-GB" sz="1100" dirty="0">
                <a:solidFill>
                  <a:schemeClr val="tx2">
                    <a:lumMod val="50000"/>
                    <a:lumOff val="50000"/>
                  </a:schemeClr>
                </a:solidFill>
              </a:rPr>
              <a:t>\rule</a:t>
            </a:r>
            <a:r>
              <a:rPr lang="en-GB" sz="1100" dirty="0"/>
              <a:t>{15cm}{1pt}</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br>
              <a:rPr lang="en-GB" sz="1100" dirty="0"/>
            </a:br>
            <a:endParaRPr lang="en-GB" sz="1100" dirty="0"/>
          </a:p>
          <a:p>
            <a:pPr marL="0" indent="0">
              <a:buNone/>
            </a:pPr>
            <a:r>
              <a:rPr lang="en-GB" sz="1100" dirty="0"/>
              <a:t>Andrew Latex Nerd</a:t>
            </a:r>
            <a:r>
              <a:rPr lang="en-GB" sz="1100" dirty="0">
                <a:solidFill>
                  <a:schemeClr val="accent1">
                    <a:lumMod val="60000"/>
                    <a:lumOff val="40000"/>
                  </a:schemeClr>
                </a:solidFill>
              </a:rPr>
              <a:t>\\</a:t>
            </a:r>
          </a:p>
          <a:p>
            <a:pPr marL="0" indent="0">
              <a:buNone/>
            </a:pPr>
            <a:r>
              <a:rPr lang="en-GB" sz="1100" dirty="0"/>
              <a:t>2019</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br>
              <a:rPr lang="en-GB" sz="1100" dirty="0"/>
            </a:br>
            <a:endParaRPr lang="en-GB" sz="1100" dirty="0"/>
          </a:p>
          <a:p>
            <a:pPr marL="0" indent="0">
              <a:buNone/>
            </a:pPr>
            <a:r>
              <a:rPr lang="en-GB" sz="1100" dirty="0"/>
              <a:t>Department of Nice Documents</a:t>
            </a:r>
          </a:p>
          <a:p>
            <a:pPr marL="0" indent="0">
              <a:buNone/>
            </a:pPr>
            <a:endParaRPr lang="en-GB" sz="1100" dirty="0"/>
          </a:p>
          <a:p>
            <a:pPr marL="0" indent="0">
              <a:buNone/>
            </a:pPr>
            <a:r>
              <a:rPr lang="en-GB" sz="1100" dirty="0"/>
              <a:t>Imperial College London</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p>
          <a:p>
            <a:pPr marL="0" indent="0">
              <a:buNone/>
            </a:pPr>
            <a:br>
              <a:rPr lang="en-GB" sz="1100" dirty="0"/>
            </a:br>
            <a:endParaRPr lang="en-GB" sz="1100" dirty="0"/>
          </a:p>
          <a:p>
            <a:pPr marL="0" indent="0">
              <a:buNone/>
            </a:pPr>
            <a:r>
              <a:rPr lang="en-GB" sz="1100" dirty="0"/>
              <a:t>Submitted in part fulfilment of the requirements for the degree of</a:t>
            </a:r>
            <a:r>
              <a:rPr lang="en-GB" sz="1100" dirty="0">
                <a:solidFill>
                  <a:schemeClr val="accent1">
                    <a:lumMod val="60000"/>
                    <a:lumOff val="40000"/>
                  </a:schemeClr>
                </a:solidFill>
              </a:rPr>
              <a:t>\\</a:t>
            </a:r>
          </a:p>
          <a:p>
            <a:pPr marL="0" indent="0">
              <a:buNone/>
            </a:pPr>
            <a:r>
              <a:rPr lang="en-GB" sz="1100" dirty="0"/>
              <a:t>Doctor of Typesetting of Imperial College London</a:t>
            </a:r>
            <a:r>
              <a:rPr lang="en-GB" sz="1100" dirty="0">
                <a:solidFill>
                  <a:schemeClr val="accent1">
                    <a:lumMod val="60000"/>
                    <a:lumOff val="40000"/>
                  </a:schemeClr>
                </a:solidFill>
              </a:rPr>
              <a:t>\\</a:t>
            </a:r>
          </a:p>
          <a:p>
            <a:pPr marL="0" indent="0">
              <a:buNone/>
            </a:pPr>
            <a:r>
              <a:rPr lang="en-GB" sz="1100" dirty="0"/>
              <a:t>and the Diploma of Imperial College London</a:t>
            </a:r>
          </a:p>
          <a:p>
            <a:pPr marL="0" indent="0">
              <a:buNone/>
            </a:pPr>
            <a:r>
              <a:rPr lang="en-GB" sz="1100" dirty="0">
                <a:solidFill>
                  <a:schemeClr val="tx2">
                    <a:lumMod val="50000"/>
                    <a:lumOff val="50000"/>
                  </a:schemeClr>
                </a:solidFill>
              </a:rPr>
              <a:t>\end</a:t>
            </a:r>
            <a:r>
              <a:rPr lang="en-GB" sz="1100" dirty="0"/>
              <a:t>{</a:t>
            </a:r>
            <a:r>
              <a:rPr lang="en-GB" sz="1100" dirty="0" err="1">
                <a:solidFill>
                  <a:schemeClr val="accent4">
                    <a:lumMod val="75000"/>
                  </a:schemeClr>
                </a:solidFill>
              </a:rPr>
              <a:t>center</a:t>
            </a:r>
            <a:r>
              <a:rPr lang="en-GB" sz="1100" dirty="0"/>
              <a:t>}</a:t>
            </a:r>
            <a:br>
              <a:rPr lang="en-GB" sz="1100" dirty="0"/>
            </a:br>
            <a:endParaRPr lang="en-GB" sz="1100" dirty="0"/>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vfill</a:t>
            </a:r>
            <a:br>
              <a:rPr lang="en-GB" sz="1100" dirty="0"/>
            </a:br>
            <a:endParaRPr lang="en-GB" sz="1100" dirty="0"/>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clearpage</a:t>
            </a:r>
            <a:endParaRPr lang="en-GB" sz="11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AC81B7A4-5EB2-4397-9391-4C3808A50FD6}"/>
              </a:ext>
            </a:extLst>
          </p:cNvPr>
          <p:cNvPicPr>
            <a:picLocks noChangeAspect="1"/>
          </p:cNvPicPr>
          <p:nvPr/>
        </p:nvPicPr>
        <p:blipFill>
          <a:blip r:embed="rId3"/>
          <a:stretch>
            <a:fillRect/>
          </a:stretch>
        </p:blipFill>
        <p:spPr>
          <a:xfrm>
            <a:off x="4719146" y="1303284"/>
            <a:ext cx="3648094" cy="5132932"/>
          </a:xfrm>
          <a:prstGeom prst="rect">
            <a:avLst/>
          </a:prstGeom>
        </p:spPr>
      </p:pic>
      <p:sp>
        <p:nvSpPr>
          <p:cNvPr id="6" name="TextBox 5">
            <a:extLst>
              <a:ext uri="{FF2B5EF4-FFF2-40B4-BE49-F238E27FC236}">
                <a16:creationId xmlns:a16="http://schemas.microsoft.com/office/drawing/2014/main" id="{9566C1C4-FD2E-4749-AB7F-8087B56B27EE}"/>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3827391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Abstract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 should include an abstract </a:t>
            </a:r>
          </a:p>
          <a:p>
            <a:r>
              <a:rPr lang="en-GB" sz="2400" dirty="0"/>
              <a:t>Should be after the title page (section 7 of checklist)</a:t>
            </a:r>
          </a:p>
          <a:p>
            <a:r>
              <a:rPr lang="en-GB" sz="2400" dirty="0"/>
              <a:t>300 words or less</a:t>
            </a:r>
            <a:endParaRPr lang="en-GB" sz="2000" dirty="0"/>
          </a:p>
          <a:p>
            <a:pPr lvl="1"/>
            <a:endParaRPr lang="en-GB" sz="1600" dirty="0"/>
          </a:p>
        </p:txBody>
      </p:sp>
    </p:spTree>
    <p:extLst>
      <p:ext uri="{BB962C8B-B14F-4D97-AF65-F5344CB8AC3E}">
        <p14:creationId xmlns:p14="http://schemas.microsoft.com/office/powerpoint/2010/main" val="30951688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Statement of Originality</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 should include a statement of originality in your own words [Section 5 of Checklist]</a:t>
            </a:r>
          </a:p>
          <a:p>
            <a:pPr lvl="1"/>
            <a:r>
              <a:rPr lang="en-GB" sz="2000" dirty="0"/>
              <a:t>The work is your own</a:t>
            </a:r>
          </a:p>
          <a:p>
            <a:pPr lvl="1"/>
            <a:r>
              <a:rPr lang="en-GB" sz="2000" dirty="0"/>
              <a:t>All else is appropriately referenced</a:t>
            </a:r>
          </a:p>
          <a:p>
            <a:pPr lvl="1"/>
            <a:r>
              <a:rPr lang="en-GB" sz="2000" dirty="0"/>
              <a:t>Should appear at beginning of thesis</a:t>
            </a:r>
          </a:p>
          <a:p>
            <a:pPr lvl="1"/>
            <a:endParaRPr lang="en-GB" sz="1600" dirty="0"/>
          </a:p>
        </p:txBody>
      </p:sp>
    </p:spTree>
    <p:extLst>
      <p:ext uri="{BB962C8B-B14F-4D97-AF65-F5344CB8AC3E}">
        <p14:creationId xmlns:p14="http://schemas.microsoft.com/office/powerpoint/2010/main" val="32387887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Copyright Declaration</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Your thesis will be released publicly</a:t>
            </a:r>
          </a:p>
          <a:p>
            <a:r>
              <a:rPr lang="en-GB" sz="2400" dirty="0"/>
              <a:t>College requires copyright statement [Section 6 of Checklist]</a:t>
            </a:r>
          </a:p>
          <a:p>
            <a:r>
              <a:rPr lang="en-GB" sz="2400" dirty="0"/>
              <a:t>Checklist provides a sample statement or you can use a </a:t>
            </a:r>
            <a:r>
              <a:rPr lang="en-GB" sz="2400" dirty="0">
                <a:hlinkClick r:id="rId3"/>
              </a:rPr>
              <a:t>Creative Commons </a:t>
            </a:r>
            <a:r>
              <a:rPr lang="en-GB" sz="2400" dirty="0"/>
              <a:t>statement</a:t>
            </a:r>
            <a:endParaRPr lang="en-GB" sz="2000" dirty="0"/>
          </a:p>
          <a:p>
            <a:pPr lvl="1"/>
            <a:endParaRPr lang="en-GB" sz="1600" dirty="0"/>
          </a:p>
        </p:txBody>
      </p:sp>
    </p:spTree>
    <p:extLst>
      <p:ext uri="{BB962C8B-B14F-4D97-AF65-F5344CB8AC3E}">
        <p14:creationId xmlns:p14="http://schemas.microsoft.com/office/powerpoint/2010/main" val="14147553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Thesis Preamble</a:t>
            </a:r>
          </a:p>
        </p:txBody>
      </p:sp>
      <p:sp>
        <p:nvSpPr>
          <p:cNvPr id="3" name="Content Placeholder 2"/>
          <p:cNvSpPr>
            <a:spLocks noGrp="1"/>
          </p:cNvSpPr>
          <p:nvPr>
            <p:ph idx="1"/>
          </p:nvPr>
        </p:nvSpPr>
        <p:spPr>
          <a:xfrm>
            <a:off x="457200" y="1303284"/>
            <a:ext cx="3967655" cy="5132932"/>
          </a:xfrm>
        </p:spPr>
        <p:txBody>
          <a:bodyPr>
            <a:noAutofit/>
          </a:bodyPr>
          <a:lstStyle/>
          <a:p>
            <a:pPr marL="0" indent="0">
              <a:buNone/>
            </a:pPr>
            <a:r>
              <a:rPr lang="en-GB" sz="2400" dirty="0">
                <a:solidFill>
                  <a:schemeClr val="tx2">
                    <a:lumMod val="50000"/>
                    <a:lumOff val="50000"/>
                  </a:schemeClr>
                </a:solidFill>
              </a:rPr>
              <a:t>\chapter</a:t>
            </a:r>
            <a:r>
              <a:rPr lang="en-GB" sz="2400" dirty="0"/>
              <a:t>*{Abstract}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solidFill>
                <a:schemeClr val="tx2">
                  <a:lumMod val="50000"/>
                  <a:lumOff val="50000"/>
                </a:schemeClr>
              </a:solidFill>
            </a:endParaRPr>
          </a:p>
          <a:p>
            <a:pPr marL="0" indent="0">
              <a:buNone/>
            </a:pPr>
            <a:r>
              <a:rPr lang="en-GB" sz="2400" dirty="0">
                <a:solidFill>
                  <a:schemeClr val="tx2">
                    <a:lumMod val="50000"/>
                    <a:lumOff val="50000"/>
                  </a:schemeClr>
                </a:solidFill>
              </a:rPr>
              <a:t>\chapter</a:t>
            </a:r>
            <a:r>
              <a:rPr lang="en-GB" sz="2400" dirty="0"/>
              <a:t>*{Statement of Originality}</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p>
          <a:p>
            <a:pPr marL="0" indent="0">
              <a:buNone/>
            </a:pPr>
            <a:r>
              <a:rPr lang="en-GB" sz="2400" dirty="0">
                <a:solidFill>
                  <a:schemeClr val="tx2">
                    <a:lumMod val="50000"/>
                    <a:lumOff val="50000"/>
                  </a:schemeClr>
                </a:solidFill>
              </a:rPr>
              <a:t>\chapter</a:t>
            </a:r>
            <a:r>
              <a:rPr lang="en-GB" sz="2400" dirty="0"/>
              <a:t>*{Copyright Statement}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AC6D7D42-E3E3-477D-9DD7-F2123D77031D}"/>
              </a:ext>
            </a:extLst>
          </p:cNvPr>
          <p:cNvPicPr>
            <a:picLocks noChangeAspect="1"/>
          </p:cNvPicPr>
          <p:nvPr/>
        </p:nvPicPr>
        <p:blipFill>
          <a:blip r:embed="rId3"/>
          <a:stretch>
            <a:fillRect/>
          </a:stretch>
        </p:blipFill>
        <p:spPr>
          <a:xfrm>
            <a:off x="4719147" y="2388599"/>
            <a:ext cx="3924762" cy="2080801"/>
          </a:xfrm>
          <a:prstGeom prst="rect">
            <a:avLst/>
          </a:prstGeom>
        </p:spPr>
      </p:pic>
      <p:sp>
        <p:nvSpPr>
          <p:cNvPr id="7" name="TextBox 6">
            <a:extLst>
              <a:ext uri="{FF2B5EF4-FFF2-40B4-BE49-F238E27FC236}">
                <a16:creationId xmlns:a16="http://schemas.microsoft.com/office/drawing/2014/main" id="{B9D10ADD-E06C-4CC1-9F54-7F4A3325D545}"/>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2922649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01320" y="472966"/>
            <a:ext cx="5778764" cy="961696"/>
          </a:xfrm>
          <a:prstGeom prst="rect">
            <a:avLst/>
          </a:prstGeom>
        </p:spPr>
        <p:txBody>
          <a:bodyPr anchor="b"/>
          <a:lstStyle>
            <a:lvl1pPr algn="l" defTabSz="457200" rtl="0" eaLnBrk="1" latinLnBrk="0" hangingPunct="1">
              <a:lnSpc>
                <a:spcPct val="90000"/>
              </a:lnSpc>
              <a:spcBef>
                <a:spcPct val="0"/>
              </a:spcBef>
              <a:buNone/>
              <a:defRPr sz="4000" b="1" i="0" kern="1200" baseline="0">
                <a:solidFill>
                  <a:schemeClr val="tx2"/>
                </a:solidFill>
                <a:latin typeface="+mj-lt"/>
                <a:ea typeface="+mj-ea"/>
                <a:cs typeface="MetaOT-Bold"/>
              </a:defRPr>
            </a:lvl1pPr>
          </a:lstStyle>
          <a:p>
            <a:r>
              <a:rPr lang="en-US" sz="3200" dirty="0">
                <a:solidFill>
                  <a:schemeClr val="accent3"/>
                </a:solidFill>
              </a:rPr>
              <a:t>Expectations:  Covid-safe teaching environments</a:t>
            </a:r>
          </a:p>
        </p:txBody>
      </p:sp>
      <p:sp>
        <p:nvSpPr>
          <p:cNvPr id="5" name="Subtitle 2"/>
          <p:cNvSpPr>
            <a:spLocks noGrp="1"/>
          </p:cNvSpPr>
          <p:nvPr>
            <p:ph type="subTitle" idx="1"/>
          </p:nvPr>
        </p:nvSpPr>
        <p:spPr>
          <a:xfrm>
            <a:off x="401320" y="1631731"/>
            <a:ext cx="8490432" cy="4548352"/>
          </a:xfrm>
        </p:spPr>
        <p:txBody>
          <a:bodyPr lIns="91440" tIns="45720" rIns="91440" bIns="45720" anchor="t"/>
          <a:lstStyle/>
          <a:p>
            <a:r>
              <a:rPr lang="en-US" sz="2200" u="sng" dirty="0">
                <a:ea typeface="+mj-lt"/>
                <a:cs typeface="+mj-lt"/>
              </a:rPr>
              <a:t>Face coverings</a:t>
            </a:r>
          </a:p>
          <a:p>
            <a:pPr marL="457200" indent="-457200">
              <a:buFont typeface="Arial" panose="020B0604020202020204" pitchFamily="34" charset="0"/>
              <a:buChar char="•"/>
            </a:pPr>
            <a:r>
              <a:rPr lang="en-GB" sz="2200" dirty="0">
                <a:latin typeface="+mn-lt"/>
                <a:ea typeface="Calibri" panose="020F0502020204030204" pitchFamily="34" charset="0"/>
                <a:cs typeface="Times New Roman"/>
              </a:rPr>
              <a:t>You are expected to wear a face covering </a:t>
            </a:r>
            <a:endParaRPr lang="en-GB" sz="2200" dirty="0"/>
          </a:p>
          <a:p>
            <a:pPr marL="457200" indent="-457200">
              <a:buFont typeface="Arial" panose="020B0604020202020204" pitchFamily="34" charset="0"/>
              <a:buChar char="•"/>
            </a:pPr>
            <a:r>
              <a:rPr lang="en-US" sz="2200" dirty="0">
                <a:ea typeface="+mj-lt"/>
                <a:cs typeface="+mj-lt"/>
              </a:rPr>
              <a:t>Tutors will deliver their workshop 2 meters distance from </a:t>
            </a:r>
            <a:r>
              <a:rPr lang="en-US" sz="2200">
                <a:ea typeface="+mj-lt"/>
                <a:cs typeface="+mj-lt"/>
              </a:rPr>
              <a:t>you </a:t>
            </a:r>
            <a:endParaRPr lang="en-US" sz="2200" dirty="0">
              <a:ea typeface="+mj-lt"/>
              <a:cs typeface="+mj-lt"/>
            </a:endParaRPr>
          </a:p>
          <a:p>
            <a:endParaRPr lang="en-US" sz="2200" u="sng" dirty="0">
              <a:latin typeface="+mn-lt"/>
              <a:ea typeface="+mj-lt"/>
              <a:cs typeface="+mj-lt"/>
            </a:endParaRPr>
          </a:p>
          <a:p>
            <a:r>
              <a:rPr lang="en-US" sz="2200" u="sng" dirty="0">
                <a:latin typeface="+mn-lt"/>
                <a:ea typeface="+mj-lt"/>
                <a:cs typeface="+mj-lt"/>
              </a:rPr>
              <a:t>Hygiene</a:t>
            </a:r>
            <a:endParaRPr lang="en-GB" sz="2200" u="sng" dirty="0">
              <a:latin typeface="+mn-lt"/>
              <a:ea typeface="Calibri" panose="020F0502020204030204" pitchFamily="34" charset="0"/>
              <a:cs typeface="Times New Roman"/>
            </a:endParaRPr>
          </a:p>
          <a:p>
            <a:pPr marL="457200" indent="-457200">
              <a:buFont typeface="Arial" panose="020B0604020202020204" pitchFamily="34" charset="0"/>
              <a:buChar char="•"/>
            </a:pPr>
            <a:r>
              <a:rPr lang="en-US" sz="2200" dirty="0"/>
              <a:t>Where hand </a:t>
            </a:r>
            <a:r>
              <a:rPr lang="en-US" sz="2200" dirty="0" err="1"/>
              <a:t>sanitiser</a:t>
            </a:r>
            <a:r>
              <a:rPr lang="en-US" sz="2200" dirty="0"/>
              <a:t> is available, please use it</a:t>
            </a:r>
          </a:p>
          <a:p>
            <a:pPr marL="457200" indent="-457200">
              <a:buFont typeface="Arial" panose="020B0604020202020204" pitchFamily="34" charset="0"/>
              <a:buChar char="•"/>
            </a:pPr>
            <a:r>
              <a:rPr lang="en-US" sz="2200" dirty="0"/>
              <a:t>Please wipe down any communal/shared course materials/equipment </a:t>
            </a:r>
          </a:p>
          <a:p>
            <a:pPr marL="457200" indent="-457200">
              <a:buFont typeface="Arial" panose="020B0604020202020204" pitchFamily="34" charset="0"/>
              <a:buChar char="•"/>
            </a:pPr>
            <a:endParaRPr lang="en-US" sz="2400" dirty="0"/>
          </a:p>
        </p:txBody>
      </p:sp>
    </p:spTree>
    <p:extLst>
      <p:ext uri="{BB962C8B-B14F-4D97-AF65-F5344CB8AC3E}">
        <p14:creationId xmlns:p14="http://schemas.microsoft.com/office/powerpoint/2010/main" val="70908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After the preamble material, include (Section 8 of Checklist):</a:t>
            </a:r>
          </a:p>
          <a:p>
            <a:pPr lvl="1"/>
            <a:r>
              <a:rPr lang="en-GB" sz="2400" dirty="0"/>
              <a:t>Table of Contents</a:t>
            </a:r>
          </a:p>
          <a:p>
            <a:pPr lvl="1"/>
            <a:r>
              <a:rPr lang="en-GB" sz="2400" dirty="0"/>
              <a:t>List of Figures</a:t>
            </a:r>
          </a:p>
          <a:p>
            <a:pPr lvl="1"/>
            <a:r>
              <a:rPr lang="en-GB" sz="2400" dirty="0"/>
              <a:t>List of Tables</a:t>
            </a:r>
          </a:p>
          <a:p>
            <a:r>
              <a:rPr lang="en-GB" sz="2800" dirty="0"/>
              <a:t>Must include any external materials</a:t>
            </a:r>
          </a:p>
          <a:p>
            <a:pPr lvl="1"/>
            <a:endParaRPr lang="en-GB" sz="1600" dirty="0"/>
          </a:p>
        </p:txBody>
      </p:sp>
    </p:spTree>
    <p:extLst>
      <p:ext uri="{BB962C8B-B14F-4D97-AF65-F5344CB8AC3E}">
        <p14:creationId xmlns:p14="http://schemas.microsoft.com/office/powerpoint/2010/main" val="33786757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a:t>
            </a:r>
          </a:p>
        </p:txBody>
      </p:sp>
      <p:sp>
        <p:nvSpPr>
          <p:cNvPr id="3" name="Content Placeholder 2"/>
          <p:cNvSpPr>
            <a:spLocks noGrp="1"/>
          </p:cNvSpPr>
          <p:nvPr>
            <p:ph idx="1"/>
          </p:nvPr>
        </p:nvSpPr>
        <p:spPr>
          <a:xfrm>
            <a:off x="457200" y="1589006"/>
            <a:ext cx="3967655" cy="4561488"/>
          </a:xfrm>
        </p:spPr>
        <p:txBody>
          <a:bodyPr>
            <a:noAutofit/>
          </a:bodyPr>
          <a:lstStyle/>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tableofcontents</a:t>
            </a:r>
            <a:endParaRPr lang="en-GB" sz="1800" dirty="0">
              <a:solidFill>
                <a:schemeClr val="tx2">
                  <a:lumMod val="50000"/>
                  <a:lumOff val="50000"/>
                </a:schemeClr>
              </a:solidFill>
            </a:endParaRP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*{Abstract}</a:t>
            </a: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{First Chapter}</a:t>
            </a:r>
            <a:br>
              <a:rPr lang="en-GB" sz="1800" dirty="0"/>
            </a:br>
            <a:endParaRPr lang="en-GB" sz="1800" dirty="0"/>
          </a:p>
          <a:p>
            <a:pPr marL="0" indent="0">
              <a:buNone/>
            </a:pPr>
            <a:r>
              <a:rPr lang="en-GB" sz="1800" dirty="0">
                <a:solidFill>
                  <a:schemeClr val="tx2">
                    <a:lumMod val="50000"/>
                    <a:lumOff val="50000"/>
                  </a:schemeClr>
                </a:solidFill>
              </a:rPr>
              <a:t>\section</a:t>
            </a:r>
            <a:r>
              <a:rPr lang="en-GB" sz="1800" dirty="0"/>
              <a:t>{The First </a:t>
            </a:r>
            <a:r>
              <a:rPr lang="en-GB" sz="1800" dirty="0" err="1"/>
              <a:t>First</a:t>
            </a:r>
            <a:r>
              <a:rPr lang="en-GB" sz="1800" dirty="0"/>
              <a:t> Section}</a:t>
            </a:r>
            <a:br>
              <a:rPr lang="en-GB" sz="1800" dirty="0"/>
            </a:br>
            <a:endParaRPr lang="en-GB" sz="1800" dirty="0"/>
          </a:p>
          <a:p>
            <a:pPr marL="0" indent="0">
              <a:buNone/>
            </a:pPr>
            <a:r>
              <a:rPr lang="en-GB" sz="1800" dirty="0">
                <a:solidFill>
                  <a:schemeClr val="tx2">
                    <a:lumMod val="50000"/>
                    <a:lumOff val="50000"/>
                  </a:schemeClr>
                </a:solidFill>
              </a:rPr>
              <a:t>\subsection</a:t>
            </a:r>
            <a:r>
              <a:rPr lang="en-GB" sz="1800" dirty="0"/>
              <a:t>{The First </a:t>
            </a:r>
            <a:r>
              <a:rPr lang="en-GB" sz="1800" dirty="0" err="1"/>
              <a:t>First</a:t>
            </a:r>
            <a:r>
              <a:rPr lang="en-GB" sz="1800" dirty="0"/>
              <a:t> </a:t>
            </a:r>
            <a:r>
              <a:rPr lang="en-GB" sz="1800" dirty="0" err="1"/>
              <a:t>First</a:t>
            </a:r>
            <a:r>
              <a:rPr lang="en-GB" sz="1800" dirty="0"/>
              <a:t> Subsection}</a:t>
            </a: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{Second Chapter}</a:t>
            </a:r>
          </a:p>
          <a:p>
            <a:pPr marL="0" indent="0">
              <a:buNone/>
            </a:pPr>
            <a:br>
              <a:rPr lang="en-GB" sz="1800" dirty="0"/>
            </a:br>
            <a:r>
              <a:rPr lang="en-GB" sz="1800" dirty="0">
                <a:solidFill>
                  <a:schemeClr val="tx2">
                    <a:lumMod val="50000"/>
                    <a:lumOff val="50000"/>
                  </a:schemeClr>
                </a:solidFill>
              </a:rPr>
              <a:t>\section</a:t>
            </a:r>
            <a:r>
              <a:rPr lang="en-GB" sz="1800" dirty="0"/>
              <a:t>{The Second First Section}</a:t>
            </a:r>
            <a:endParaRPr lang="en-GB" sz="18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EA646D21-A86A-40E7-9C01-86D818F7E23B}"/>
              </a:ext>
            </a:extLst>
          </p:cNvPr>
          <p:cNvPicPr>
            <a:picLocks noChangeAspect="1"/>
          </p:cNvPicPr>
          <p:nvPr/>
        </p:nvPicPr>
        <p:blipFill>
          <a:blip r:embed="rId3"/>
          <a:stretch>
            <a:fillRect/>
          </a:stretch>
        </p:blipFill>
        <p:spPr>
          <a:xfrm>
            <a:off x="4761190" y="2740880"/>
            <a:ext cx="4258269" cy="2257740"/>
          </a:xfrm>
          <a:prstGeom prst="rect">
            <a:avLst/>
          </a:prstGeom>
        </p:spPr>
      </p:pic>
    </p:spTree>
    <p:extLst>
      <p:ext uri="{BB962C8B-B14F-4D97-AF65-F5344CB8AC3E}">
        <p14:creationId xmlns:p14="http://schemas.microsoft.com/office/powerpoint/2010/main" val="30485787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Lists of Tables and Figures</a:t>
            </a:r>
          </a:p>
        </p:txBody>
      </p:sp>
      <p:sp>
        <p:nvSpPr>
          <p:cNvPr id="3" name="Content Placeholder 2"/>
          <p:cNvSpPr>
            <a:spLocks noGrp="1"/>
          </p:cNvSpPr>
          <p:nvPr>
            <p:ph idx="1"/>
          </p:nvPr>
        </p:nvSpPr>
        <p:spPr>
          <a:xfrm>
            <a:off x="457200" y="3610988"/>
            <a:ext cx="3967655" cy="926853"/>
          </a:xfrm>
        </p:spPr>
        <p:txBody>
          <a:bodyPr>
            <a:noAutofit/>
          </a:bodyPr>
          <a:lstStyle/>
          <a:p>
            <a:pPr marL="0" indent="0">
              <a:buNone/>
            </a:pPr>
            <a:r>
              <a:rPr lang="en-GB" sz="2400" dirty="0"/>
              <a:t>\</a:t>
            </a:r>
            <a:r>
              <a:rPr lang="en-GB" sz="2400" dirty="0" err="1"/>
              <a:t>listoffigures</a:t>
            </a:r>
            <a:endParaRPr lang="en-GB" sz="2400" dirty="0"/>
          </a:p>
          <a:p>
            <a:pPr marL="0" indent="0">
              <a:buNone/>
            </a:pPr>
            <a:r>
              <a:rPr lang="en-GB" sz="2400" dirty="0"/>
              <a:t>\</a:t>
            </a:r>
            <a:r>
              <a:rPr lang="en-GB" sz="2400" dirty="0" err="1"/>
              <a:t>listoftables</a:t>
            </a:r>
            <a:endParaRPr lang="en-GB" sz="24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8" name="Picture 7">
            <a:extLst>
              <a:ext uri="{FF2B5EF4-FFF2-40B4-BE49-F238E27FC236}">
                <a16:creationId xmlns:a16="http://schemas.microsoft.com/office/drawing/2014/main" id="{D1C0F4B5-5A2A-4C34-BB8C-8761EB1F75DF}"/>
              </a:ext>
            </a:extLst>
          </p:cNvPr>
          <p:cNvPicPr>
            <a:picLocks noChangeAspect="1"/>
          </p:cNvPicPr>
          <p:nvPr/>
        </p:nvPicPr>
        <p:blipFill>
          <a:blip r:embed="rId3"/>
          <a:stretch>
            <a:fillRect/>
          </a:stretch>
        </p:blipFill>
        <p:spPr>
          <a:xfrm>
            <a:off x="5589323" y="1399245"/>
            <a:ext cx="2411851" cy="5350340"/>
          </a:xfrm>
          <a:prstGeom prst="rect">
            <a:avLst/>
          </a:prstGeom>
        </p:spPr>
      </p:pic>
    </p:spTree>
    <p:extLst>
      <p:ext uri="{BB962C8B-B14F-4D97-AF65-F5344CB8AC3E}">
        <p14:creationId xmlns:p14="http://schemas.microsoft.com/office/powerpoint/2010/main" val="1657245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 Depth</a:t>
            </a:r>
          </a:p>
        </p:txBody>
      </p:sp>
      <p:sp>
        <p:nvSpPr>
          <p:cNvPr id="3" name="Content Placeholder 2"/>
          <p:cNvSpPr>
            <a:spLocks noGrp="1"/>
          </p:cNvSpPr>
          <p:nvPr>
            <p:ph idx="1"/>
          </p:nvPr>
        </p:nvSpPr>
        <p:spPr>
          <a:xfrm>
            <a:off x="457200" y="3610988"/>
            <a:ext cx="3967655" cy="926853"/>
          </a:xfrm>
        </p:spPr>
        <p:txBody>
          <a:bodyPr>
            <a:no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setcounter</a:t>
            </a:r>
            <a:r>
              <a:rPr lang="en-GB" sz="2400" dirty="0"/>
              <a:t>{</a:t>
            </a:r>
            <a:r>
              <a:rPr lang="en-GB" sz="2400" dirty="0" err="1"/>
              <a:t>tocdepth</a:t>
            </a:r>
            <a:r>
              <a:rPr lang="en-GB" sz="2400" dirty="0"/>
              <a:t>}{0}</a:t>
            </a:r>
            <a:endParaRPr lang="en-GB" sz="24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8B67A447-1DF1-4F85-AC02-B2980EDB171D}"/>
              </a:ext>
            </a:extLst>
          </p:cNvPr>
          <p:cNvPicPr>
            <a:picLocks noChangeAspect="1"/>
          </p:cNvPicPr>
          <p:nvPr/>
        </p:nvPicPr>
        <p:blipFill>
          <a:blip r:embed="rId3"/>
          <a:stretch>
            <a:fillRect/>
          </a:stretch>
        </p:blipFill>
        <p:spPr>
          <a:xfrm>
            <a:off x="4775201" y="3283728"/>
            <a:ext cx="4229690" cy="1581371"/>
          </a:xfrm>
          <a:prstGeom prst="rect">
            <a:avLst/>
          </a:prstGeom>
        </p:spPr>
      </p:pic>
    </p:spTree>
    <p:extLst>
      <p:ext uri="{BB962C8B-B14F-4D97-AF65-F5344CB8AC3E}">
        <p14:creationId xmlns:p14="http://schemas.microsoft.com/office/powerpoint/2010/main" val="42075154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Extra Contents Items</a:t>
            </a:r>
          </a:p>
        </p:txBody>
      </p:sp>
      <p:sp>
        <p:nvSpPr>
          <p:cNvPr id="3" name="Content Placeholder 2"/>
          <p:cNvSpPr>
            <a:spLocks noGrp="1"/>
          </p:cNvSpPr>
          <p:nvPr>
            <p:ph idx="1"/>
          </p:nvPr>
        </p:nvSpPr>
        <p:spPr>
          <a:xfrm>
            <a:off x="530773" y="1399244"/>
            <a:ext cx="3967655" cy="5184117"/>
          </a:xfrm>
        </p:spPr>
        <p:txBody>
          <a:bodyPr>
            <a:noAutofit/>
          </a:bodyPr>
          <a:lstStyle/>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tableofcontents</a:t>
            </a: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listoftables</a:t>
            </a: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listoffigures</a:t>
            </a:r>
            <a:br>
              <a:rPr lang="en-GB" sz="1800" dirty="0">
                <a:solidFill>
                  <a:schemeClr val="tx2">
                    <a:lumMod val="50000"/>
                    <a:lumOff val="50000"/>
                  </a:schemeClr>
                </a:solidFill>
              </a:rPr>
            </a:b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\chapter</a:t>
            </a:r>
            <a:r>
              <a:rPr lang="en-GB" sz="1800" dirty="0"/>
              <a:t>{First Chapter}</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{toc}{section} {Phantom Section}</a:t>
            </a:r>
            <a:br>
              <a:rPr lang="en-GB" sz="1800" dirty="0"/>
            </a:br>
            <a:endParaRPr lang="en-GB" sz="1800" dirty="0"/>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{toc}{chapter} {Phantom Chapter}</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{toc}{subsection} {Phantom Subsection}</a:t>
            </a:r>
            <a:br>
              <a:rPr lang="en-GB" sz="1800" dirty="0"/>
            </a:br>
            <a:endParaRPr lang="en-GB" sz="1800" dirty="0"/>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a:t>
            </a:r>
            <a:r>
              <a:rPr lang="en-GB" sz="1800" dirty="0" err="1"/>
              <a:t>lof</a:t>
            </a:r>
            <a:r>
              <a:rPr lang="en-GB" sz="1800" dirty="0"/>
              <a:t>}{figure} {Phantom Figure}</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{lot}{table} {Phantom Table}</a:t>
            </a:r>
            <a:endParaRPr lang="en-GB" sz="18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5CED71EC-37E5-46CA-99D0-9FF49BC9A4E2}"/>
              </a:ext>
            </a:extLst>
          </p:cNvPr>
          <p:cNvPicPr>
            <a:picLocks noChangeAspect="1"/>
          </p:cNvPicPr>
          <p:nvPr/>
        </p:nvPicPr>
        <p:blipFill>
          <a:blip r:embed="rId3"/>
          <a:stretch>
            <a:fillRect/>
          </a:stretch>
        </p:blipFill>
        <p:spPr>
          <a:xfrm>
            <a:off x="4798353" y="1399245"/>
            <a:ext cx="4060210" cy="1953555"/>
          </a:xfrm>
          <a:prstGeom prst="rect">
            <a:avLst/>
          </a:prstGeom>
        </p:spPr>
      </p:pic>
      <p:pic>
        <p:nvPicPr>
          <p:cNvPr id="11" name="Picture 10">
            <a:extLst>
              <a:ext uri="{FF2B5EF4-FFF2-40B4-BE49-F238E27FC236}">
                <a16:creationId xmlns:a16="http://schemas.microsoft.com/office/drawing/2014/main" id="{E61C1947-0460-46DF-957C-C3A22084D2EA}"/>
              </a:ext>
            </a:extLst>
          </p:cNvPr>
          <p:cNvPicPr>
            <a:picLocks noChangeAspect="1"/>
          </p:cNvPicPr>
          <p:nvPr/>
        </p:nvPicPr>
        <p:blipFill>
          <a:blip r:embed="rId4"/>
          <a:stretch>
            <a:fillRect/>
          </a:stretch>
        </p:blipFill>
        <p:spPr>
          <a:xfrm>
            <a:off x="4798353" y="3886494"/>
            <a:ext cx="4060209" cy="1015053"/>
          </a:xfrm>
          <a:prstGeom prst="rect">
            <a:avLst/>
          </a:prstGeom>
        </p:spPr>
      </p:pic>
      <p:pic>
        <p:nvPicPr>
          <p:cNvPr id="13" name="Picture 12">
            <a:extLst>
              <a:ext uri="{FF2B5EF4-FFF2-40B4-BE49-F238E27FC236}">
                <a16:creationId xmlns:a16="http://schemas.microsoft.com/office/drawing/2014/main" id="{BD5AA9EA-2576-4CC7-A358-86B2F7320EDA}"/>
              </a:ext>
            </a:extLst>
          </p:cNvPr>
          <p:cNvPicPr>
            <a:picLocks noChangeAspect="1"/>
          </p:cNvPicPr>
          <p:nvPr/>
        </p:nvPicPr>
        <p:blipFill>
          <a:blip r:embed="rId5"/>
          <a:stretch>
            <a:fillRect/>
          </a:stretch>
        </p:blipFill>
        <p:spPr>
          <a:xfrm>
            <a:off x="4798354" y="5458755"/>
            <a:ext cx="4060208" cy="1028915"/>
          </a:xfrm>
          <a:prstGeom prst="rect">
            <a:avLst/>
          </a:prstGeom>
        </p:spPr>
      </p:pic>
    </p:spTree>
    <p:extLst>
      <p:ext uri="{BB962C8B-B14F-4D97-AF65-F5344CB8AC3E}">
        <p14:creationId xmlns:p14="http://schemas.microsoft.com/office/powerpoint/2010/main" val="14785240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Appendices</a:t>
            </a:r>
          </a:p>
        </p:txBody>
      </p:sp>
      <p:sp>
        <p:nvSpPr>
          <p:cNvPr id="3" name="Content Placeholder 2"/>
          <p:cNvSpPr>
            <a:spLocks noGrp="1"/>
          </p:cNvSpPr>
          <p:nvPr>
            <p:ph idx="1"/>
          </p:nvPr>
        </p:nvSpPr>
        <p:spPr>
          <a:xfrm>
            <a:off x="398722" y="2128399"/>
            <a:ext cx="3967655" cy="4369621"/>
          </a:xfrm>
        </p:spPr>
        <p:txBody>
          <a:bodyPr>
            <a:noAutofit/>
          </a:bodyPr>
          <a:lstStyle/>
          <a:p>
            <a:pPr marL="0" indent="0">
              <a:buNone/>
            </a:pPr>
            <a:r>
              <a:rPr lang="en-GB" sz="2000" dirty="0">
                <a:solidFill>
                  <a:schemeClr val="tx2">
                    <a:lumMod val="50000"/>
                    <a:lumOff val="50000"/>
                  </a:schemeClr>
                </a:solidFill>
              </a:rPr>
              <a:t>\appendix</a:t>
            </a:r>
          </a:p>
          <a:p>
            <a:pPr marL="0" indent="0">
              <a:buNone/>
            </a:pPr>
            <a:r>
              <a:rPr lang="en-GB" sz="2000" dirty="0">
                <a:solidFill>
                  <a:schemeClr val="tx2">
                    <a:lumMod val="50000"/>
                    <a:lumOff val="50000"/>
                  </a:schemeClr>
                </a:solidFill>
              </a:rPr>
              <a:t>\chapter</a:t>
            </a:r>
            <a:r>
              <a:rPr lang="en-GB" sz="2000" dirty="0"/>
              <a:t>{First Appendix}</a:t>
            </a:r>
            <a:br>
              <a:rPr lang="en-GB" sz="2000" dirty="0"/>
            </a:br>
            <a:endParaRPr lang="en-GB" sz="2000" dirty="0"/>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blindtext</a:t>
            </a:r>
            <a:endParaRPr lang="en-GB" sz="2000" dirty="0">
              <a:solidFill>
                <a:schemeClr val="tx2">
                  <a:lumMod val="50000"/>
                  <a:lumOff val="50000"/>
                </a:schemeClr>
              </a:solidFill>
            </a:endParaRPr>
          </a:p>
          <a:p>
            <a:pPr marL="0" indent="0">
              <a:buNone/>
            </a:pP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figure</a:t>
            </a:r>
            <a:r>
              <a:rPr lang="en-GB" sz="2000" dirty="0"/>
              <a:t>}[h]</a:t>
            </a: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centering</a:t>
            </a:r>
            <a:endParaRPr lang="en-GB" sz="2000" dirty="0">
              <a:solidFill>
                <a:schemeClr val="tx2">
                  <a:lumMod val="50000"/>
                  <a:lumOff val="50000"/>
                </a:schemeClr>
              </a:solidFill>
            </a:endParaRP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includegraphics</a:t>
            </a:r>
            <a:r>
              <a:rPr lang="en-GB" sz="2000" dirty="0">
                <a:solidFill>
                  <a:schemeClr val="tx2">
                    <a:lumMod val="50000"/>
                    <a:lumOff val="50000"/>
                  </a:schemeClr>
                </a:solidFill>
              </a:rPr>
              <a:t> </a:t>
            </a:r>
            <a:r>
              <a:rPr lang="en-GB" sz="2000" dirty="0"/>
              <a:t>[width=5cm] {appendix}</a:t>
            </a:r>
          </a:p>
          <a:p>
            <a:pPr marL="0" indent="0">
              <a:buNone/>
            </a:pPr>
            <a:r>
              <a:rPr lang="en-GB" sz="2000" dirty="0">
                <a:solidFill>
                  <a:schemeClr val="tx2">
                    <a:lumMod val="50000"/>
                    <a:lumOff val="50000"/>
                  </a:schemeClr>
                </a:solidFill>
              </a:rPr>
              <a:t>\caption</a:t>
            </a:r>
            <a:r>
              <a:rPr lang="en-GB" sz="2000" dirty="0"/>
              <a:t>{The other kind of appendix}</a:t>
            </a:r>
          </a:p>
          <a:p>
            <a:pPr marL="0" indent="0">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figure</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D116305D-C01C-4552-B614-E05E98A87BBA}"/>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8" name="Picture 7">
            <a:extLst>
              <a:ext uri="{FF2B5EF4-FFF2-40B4-BE49-F238E27FC236}">
                <a16:creationId xmlns:a16="http://schemas.microsoft.com/office/drawing/2014/main" id="{7A63903F-C06D-4DA9-A6A8-D715D3B2162F}"/>
              </a:ext>
            </a:extLst>
          </p:cNvPr>
          <p:cNvPicPr>
            <a:picLocks noChangeAspect="1"/>
          </p:cNvPicPr>
          <p:nvPr/>
        </p:nvPicPr>
        <p:blipFill>
          <a:blip r:embed="rId3"/>
          <a:stretch>
            <a:fillRect/>
          </a:stretch>
        </p:blipFill>
        <p:spPr>
          <a:xfrm>
            <a:off x="4777624" y="2423319"/>
            <a:ext cx="4228360" cy="3429000"/>
          </a:xfrm>
          <a:prstGeom prst="rect">
            <a:avLst/>
          </a:prstGeom>
        </p:spPr>
      </p:pic>
    </p:spTree>
    <p:extLst>
      <p:ext uri="{BB962C8B-B14F-4D97-AF65-F5344CB8AC3E}">
        <p14:creationId xmlns:p14="http://schemas.microsoft.com/office/powerpoint/2010/main" val="8800184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Disadvantages of large .</a:t>
            </a:r>
            <a:r>
              <a:rPr lang="en-GB" sz="2800" dirty="0" err="1"/>
              <a:t>tex</a:t>
            </a:r>
            <a:r>
              <a:rPr lang="en-GB" sz="2800" dirty="0"/>
              <a:t> file</a:t>
            </a:r>
          </a:p>
          <a:p>
            <a:pPr lvl="1"/>
            <a:r>
              <a:rPr lang="en-GB" dirty="0"/>
              <a:t>Difficult to navigate</a:t>
            </a:r>
          </a:p>
          <a:p>
            <a:pPr lvl="1"/>
            <a:r>
              <a:rPr lang="en-GB" dirty="0"/>
              <a:t>Slow to compile</a:t>
            </a:r>
          </a:p>
          <a:p>
            <a:r>
              <a:rPr lang="en-GB" sz="2800" dirty="0"/>
              <a:t>Split document into many .</a:t>
            </a:r>
            <a:r>
              <a:rPr lang="en-GB" sz="2800" dirty="0" err="1"/>
              <a:t>tex</a:t>
            </a:r>
            <a:r>
              <a:rPr lang="en-GB" sz="2800" dirty="0"/>
              <a:t> files</a:t>
            </a:r>
          </a:p>
          <a:p>
            <a:pPr lvl="1"/>
            <a:r>
              <a:rPr lang="en-GB" sz="2400" dirty="0"/>
              <a:t>Also allows re-use of some files</a:t>
            </a:r>
          </a:p>
          <a:p>
            <a:pPr lvl="1"/>
            <a:endParaRPr lang="en-GB" sz="1600" dirty="0"/>
          </a:p>
        </p:txBody>
      </p:sp>
    </p:spTree>
    <p:extLst>
      <p:ext uri="{BB962C8B-B14F-4D97-AF65-F5344CB8AC3E}">
        <p14:creationId xmlns:p14="http://schemas.microsoft.com/office/powerpoint/2010/main" val="36716214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sp>
        <p:nvSpPr>
          <p:cNvPr id="3" name="Content Placeholder 2"/>
          <p:cNvSpPr>
            <a:spLocks noGrp="1"/>
          </p:cNvSpPr>
          <p:nvPr>
            <p:ph idx="1"/>
          </p:nvPr>
        </p:nvSpPr>
        <p:spPr>
          <a:xfrm>
            <a:off x="583335" y="2803739"/>
            <a:ext cx="3122228" cy="2472531"/>
          </a:xfrm>
        </p:spPr>
        <p:txBody>
          <a:bodyPr>
            <a:noAutofit/>
          </a:bodyPr>
          <a:lstStyle/>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{First Chapter}</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{Second Chapter}</a:t>
            </a:r>
            <a:br>
              <a:rPr lang="en-GB" sz="2000" dirty="0"/>
            </a:br>
            <a:endParaRPr lang="en-GB" sz="2000" dirty="0"/>
          </a:p>
          <a:p>
            <a:pPr marL="0" indent="0">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document</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17" name="Group 16">
            <a:extLst>
              <a:ext uri="{FF2B5EF4-FFF2-40B4-BE49-F238E27FC236}">
                <a16:creationId xmlns:a16="http://schemas.microsoft.com/office/drawing/2014/main" id="{4B703030-93EA-4B2E-84B7-B3317E13434C}"/>
              </a:ext>
            </a:extLst>
          </p:cNvPr>
          <p:cNvGrpSpPr/>
          <p:nvPr/>
        </p:nvGrpSpPr>
        <p:grpSpPr>
          <a:xfrm>
            <a:off x="5334671" y="1863720"/>
            <a:ext cx="2926463" cy="4598936"/>
            <a:chOff x="4840685" y="1863720"/>
            <a:chExt cx="2926463" cy="4598936"/>
          </a:xfrm>
        </p:grpSpPr>
        <p:grpSp>
          <p:nvGrpSpPr>
            <p:cNvPr id="13" name="Group 12">
              <a:extLst>
                <a:ext uri="{FF2B5EF4-FFF2-40B4-BE49-F238E27FC236}">
                  <a16:creationId xmlns:a16="http://schemas.microsoft.com/office/drawing/2014/main" id="{C7B1C7B0-8177-4657-A800-A92618A9D14E}"/>
                </a:ext>
              </a:extLst>
            </p:cNvPr>
            <p:cNvGrpSpPr/>
            <p:nvPr/>
          </p:nvGrpSpPr>
          <p:grpSpPr>
            <a:xfrm>
              <a:off x="4923426" y="1863720"/>
              <a:ext cx="2843709" cy="2659273"/>
              <a:chOff x="4923426" y="1863720"/>
              <a:chExt cx="2843709" cy="2659273"/>
            </a:xfrm>
          </p:grpSpPr>
          <p:sp>
            <p:nvSpPr>
              <p:cNvPr id="7" name="Content Placeholder 2">
                <a:extLst>
                  <a:ext uri="{FF2B5EF4-FFF2-40B4-BE49-F238E27FC236}">
                    <a16:creationId xmlns:a16="http://schemas.microsoft.com/office/drawing/2014/main" id="{2E4761FB-94F3-4A50-B6ED-AEB7591A9021}"/>
                  </a:ext>
                </a:extLst>
              </p:cNvPr>
              <p:cNvSpPr txBox="1">
                <a:spLocks/>
              </p:cNvSpPr>
              <p:nvPr/>
            </p:nvSpPr>
            <p:spPr>
              <a:xfrm>
                <a:off x="4923426" y="2233052"/>
                <a:ext cx="2843709" cy="2289941"/>
              </a:xfrm>
              <a:prstGeom prst="rect">
                <a:avLst/>
              </a:prstGeom>
              <a:ln w="25400">
                <a:solidFill>
                  <a:schemeClr val="accent1"/>
                </a:solidFill>
              </a:ln>
              <a:effectLst>
                <a:softEdge rad="0"/>
              </a:effectLst>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\include</a:t>
                </a:r>
                <a:r>
                  <a:rPr lang="en-GB" sz="2000" dirty="0"/>
                  <a:t>{external_1}</a:t>
                </a:r>
              </a:p>
              <a:p>
                <a:pPr marL="0" indent="0">
                  <a:buFont typeface="Arial"/>
                  <a:buNone/>
                </a:pPr>
                <a:r>
                  <a:rPr lang="en-GB" sz="2000" dirty="0">
                    <a:solidFill>
                      <a:schemeClr val="tx2">
                        <a:lumMod val="50000"/>
                        <a:lumOff val="50000"/>
                      </a:schemeClr>
                    </a:solidFill>
                  </a:rPr>
                  <a:t>\include</a:t>
                </a:r>
                <a:r>
                  <a:rPr lang="en-GB" sz="2000" dirty="0"/>
                  <a:t>{external_2}</a:t>
                </a: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document</a:t>
                </a:r>
                <a:r>
                  <a:rPr lang="en-GB" sz="2000" dirty="0"/>
                  <a:t>}</a:t>
                </a:r>
                <a:endParaRPr lang="en-GB" sz="2000" dirty="0">
                  <a:solidFill>
                    <a:schemeClr val="tx2">
                      <a:lumMod val="50000"/>
                      <a:lumOff val="50000"/>
                    </a:schemeClr>
                  </a:solidFill>
                </a:endParaRPr>
              </a:p>
            </p:txBody>
          </p:sp>
          <p:sp>
            <p:nvSpPr>
              <p:cNvPr id="10" name="TextBox 9">
                <a:extLst>
                  <a:ext uri="{FF2B5EF4-FFF2-40B4-BE49-F238E27FC236}">
                    <a16:creationId xmlns:a16="http://schemas.microsoft.com/office/drawing/2014/main" id="{D79CBDE5-EF25-4CF7-BBC2-7E3BB8CD3B31}"/>
                  </a:ext>
                </a:extLst>
              </p:cNvPr>
              <p:cNvSpPr txBox="1"/>
              <p:nvPr/>
            </p:nvSpPr>
            <p:spPr>
              <a:xfrm>
                <a:off x="4923430" y="1863720"/>
                <a:ext cx="1219200" cy="369332"/>
              </a:xfrm>
              <a:prstGeom prst="rect">
                <a:avLst/>
              </a:prstGeom>
              <a:noFill/>
            </p:spPr>
            <p:txBody>
              <a:bodyPr wrap="square" rtlCol="0">
                <a:spAutoFit/>
              </a:bodyPr>
              <a:lstStyle/>
              <a:p>
                <a:r>
                  <a:rPr lang="en-GB" dirty="0" err="1">
                    <a:solidFill>
                      <a:schemeClr val="accent1"/>
                    </a:solidFill>
                  </a:rPr>
                  <a:t>main.tex</a:t>
                </a:r>
                <a:endParaRPr lang="en-GB" dirty="0">
                  <a:solidFill>
                    <a:schemeClr val="accent1"/>
                  </a:solidFill>
                </a:endParaRPr>
              </a:p>
            </p:txBody>
          </p:sp>
        </p:grpSp>
        <p:grpSp>
          <p:nvGrpSpPr>
            <p:cNvPr id="14" name="Group 13">
              <a:extLst>
                <a:ext uri="{FF2B5EF4-FFF2-40B4-BE49-F238E27FC236}">
                  <a16:creationId xmlns:a16="http://schemas.microsoft.com/office/drawing/2014/main" id="{56EB8B40-9B08-4F6E-9527-EE65EF555976}"/>
                </a:ext>
              </a:extLst>
            </p:cNvPr>
            <p:cNvGrpSpPr/>
            <p:nvPr/>
          </p:nvGrpSpPr>
          <p:grpSpPr>
            <a:xfrm>
              <a:off x="4840685" y="4722272"/>
              <a:ext cx="2882936" cy="738664"/>
              <a:chOff x="4840685" y="4722272"/>
              <a:chExt cx="2882936" cy="738664"/>
            </a:xfrm>
          </p:grpSpPr>
          <p:sp>
            <p:nvSpPr>
              <p:cNvPr id="6" name="TextBox 5">
                <a:extLst>
                  <a:ext uri="{FF2B5EF4-FFF2-40B4-BE49-F238E27FC236}">
                    <a16:creationId xmlns:a16="http://schemas.microsoft.com/office/drawing/2014/main" id="{F8E1DC4B-BE6B-4AA2-A0D2-4309EFC91CB8}"/>
                  </a:ext>
                </a:extLst>
              </p:cNvPr>
              <p:cNvSpPr txBox="1"/>
              <p:nvPr/>
            </p:nvSpPr>
            <p:spPr>
              <a:xfrm>
                <a:off x="4879906" y="5091604"/>
                <a:ext cx="2843715" cy="369332"/>
              </a:xfrm>
              <a:prstGeom prst="rect">
                <a:avLst/>
              </a:prstGeom>
              <a:noFill/>
              <a:ln w="25400">
                <a:solidFill>
                  <a:schemeClr val="accent2"/>
                </a:solidFill>
              </a:ln>
            </p:spPr>
            <p:txBody>
              <a:bodyPr wrap="square" rtlCol="0">
                <a:spAutoFit/>
              </a:bodyPr>
              <a:lstStyle/>
              <a:p>
                <a:r>
                  <a:rPr lang="en-GB" dirty="0">
                    <a:solidFill>
                      <a:schemeClr val="tx2">
                        <a:lumMod val="50000"/>
                        <a:lumOff val="50000"/>
                      </a:schemeClr>
                    </a:solidFill>
                  </a:rPr>
                  <a:t>\chapter</a:t>
                </a:r>
                <a:r>
                  <a:rPr lang="en-GB" dirty="0"/>
                  <a:t>{First Chapter}</a:t>
                </a:r>
              </a:p>
            </p:txBody>
          </p:sp>
          <p:sp>
            <p:nvSpPr>
              <p:cNvPr id="11" name="TextBox 10">
                <a:extLst>
                  <a:ext uri="{FF2B5EF4-FFF2-40B4-BE49-F238E27FC236}">
                    <a16:creationId xmlns:a16="http://schemas.microsoft.com/office/drawing/2014/main" id="{BCCCEA27-C3E5-4310-BF7B-16E90C0B460D}"/>
                  </a:ext>
                </a:extLst>
              </p:cNvPr>
              <p:cNvSpPr txBox="1"/>
              <p:nvPr/>
            </p:nvSpPr>
            <p:spPr>
              <a:xfrm>
                <a:off x="4840685" y="4722272"/>
                <a:ext cx="2642671" cy="369332"/>
              </a:xfrm>
              <a:prstGeom prst="rect">
                <a:avLst/>
              </a:prstGeom>
              <a:noFill/>
            </p:spPr>
            <p:txBody>
              <a:bodyPr wrap="square" rtlCol="0">
                <a:spAutoFit/>
              </a:bodyPr>
              <a:lstStyle/>
              <a:p>
                <a:r>
                  <a:rPr lang="en-GB" dirty="0">
                    <a:solidFill>
                      <a:schemeClr val="accent2"/>
                    </a:solidFill>
                  </a:rPr>
                  <a:t>external_1.tex</a:t>
                </a:r>
              </a:p>
            </p:txBody>
          </p:sp>
        </p:grpSp>
        <p:grpSp>
          <p:nvGrpSpPr>
            <p:cNvPr id="15" name="Group 14">
              <a:extLst>
                <a:ext uri="{FF2B5EF4-FFF2-40B4-BE49-F238E27FC236}">
                  <a16:creationId xmlns:a16="http://schemas.microsoft.com/office/drawing/2014/main" id="{78E68294-0E54-4580-B10B-50FD93296CA9}"/>
                </a:ext>
              </a:extLst>
            </p:cNvPr>
            <p:cNvGrpSpPr/>
            <p:nvPr/>
          </p:nvGrpSpPr>
          <p:grpSpPr>
            <a:xfrm>
              <a:off x="4923426" y="5723992"/>
              <a:ext cx="2843722" cy="738664"/>
              <a:chOff x="4923426" y="5723992"/>
              <a:chExt cx="2843722" cy="738664"/>
            </a:xfrm>
          </p:grpSpPr>
          <p:sp>
            <p:nvSpPr>
              <p:cNvPr id="8" name="Rectangle 7">
                <a:extLst>
                  <a:ext uri="{FF2B5EF4-FFF2-40B4-BE49-F238E27FC236}">
                    <a16:creationId xmlns:a16="http://schemas.microsoft.com/office/drawing/2014/main" id="{3F50DE38-2A5B-4DA0-B324-93EAD91CBE4B}"/>
                  </a:ext>
                </a:extLst>
              </p:cNvPr>
              <p:cNvSpPr/>
              <p:nvPr/>
            </p:nvSpPr>
            <p:spPr>
              <a:xfrm>
                <a:off x="4923430" y="6093324"/>
                <a:ext cx="2843718" cy="369332"/>
              </a:xfrm>
              <a:prstGeom prst="rect">
                <a:avLst/>
              </a:prstGeom>
              <a:ln w="25400">
                <a:solidFill>
                  <a:schemeClr val="accent3"/>
                </a:solidFill>
              </a:ln>
            </p:spPr>
            <p:txBody>
              <a:bodyPr wrap="square">
                <a:spAutoFit/>
              </a:bodyPr>
              <a:lstStyle/>
              <a:p>
                <a:r>
                  <a:rPr lang="en-GB" dirty="0">
                    <a:solidFill>
                      <a:schemeClr val="tx2">
                        <a:lumMod val="50000"/>
                        <a:lumOff val="50000"/>
                      </a:schemeClr>
                    </a:solidFill>
                  </a:rPr>
                  <a:t>\chapter</a:t>
                </a:r>
                <a:r>
                  <a:rPr lang="en-GB" dirty="0"/>
                  <a:t>{Second Chapter}</a:t>
                </a:r>
              </a:p>
            </p:txBody>
          </p:sp>
          <p:sp>
            <p:nvSpPr>
              <p:cNvPr id="12" name="TextBox 11">
                <a:extLst>
                  <a:ext uri="{FF2B5EF4-FFF2-40B4-BE49-F238E27FC236}">
                    <a16:creationId xmlns:a16="http://schemas.microsoft.com/office/drawing/2014/main" id="{86FC0F5C-D778-4748-B619-E6627297E22E}"/>
                  </a:ext>
                </a:extLst>
              </p:cNvPr>
              <p:cNvSpPr txBox="1"/>
              <p:nvPr/>
            </p:nvSpPr>
            <p:spPr>
              <a:xfrm>
                <a:off x="4923426" y="5723992"/>
                <a:ext cx="2756676" cy="369332"/>
              </a:xfrm>
              <a:prstGeom prst="rect">
                <a:avLst/>
              </a:prstGeom>
              <a:noFill/>
            </p:spPr>
            <p:txBody>
              <a:bodyPr wrap="square" rtlCol="0">
                <a:spAutoFit/>
              </a:bodyPr>
              <a:lstStyle/>
              <a:p>
                <a:r>
                  <a:rPr lang="en-GB" dirty="0">
                    <a:solidFill>
                      <a:schemeClr val="accent3"/>
                    </a:solidFill>
                  </a:rPr>
                  <a:t>external_2.tex</a:t>
                </a:r>
              </a:p>
            </p:txBody>
          </p:sp>
        </p:grpSp>
      </p:grpSp>
      <p:sp>
        <p:nvSpPr>
          <p:cNvPr id="16" name="TextBox 15">
            <a:extLst>
              <a:ext uri="{FF2B5EF4-FFF2-40B4-BE49-F238E27FC236}">
                <a16:creationId xmlns:a16="http://schemas.microsoft.com/office/drawing/2014/main" id="{E31ADF41-CB93-423F-8573-CF1BDF9DF538}"/>
              </a:ext>
            </a:extLst>
          </p:cNvPr>
          <p:cNvSpPr txBox="1"/>
          <p:nvPr/>
        </p:nvSpPr>
        <p:spPr>
          <a:xfrm>
            <a:off x="4130565" y="3321230"/>
            <a:ext cx="1204106" cy="1569660"/>
          </a:xfrm>
          <a:prstGeom prst="rect">
            <a:avLst/>
          </a:prstGeom>
          <a:noFill/>
        </p:spPr>
        <p:txBody>
          <a:bodyPr wrap="square" rtlCol="0">
            <a:spAutoFit/>
          </a:bodyPr>
          <a:lstStyle/>
          <a:p>
            <a:r>
              <a:rPr lang="en-GB" sz="9600" dirty="0">
                <a:solidFill>
                  <a:schemeClr val="accent5"/>
                </a:solidFill>
              </a:rPr>
              <a:t>=</a:t>
            </a:r>
          </a:p>
        </p:txBody>
      </p:sp>
    </p:spTree>
    <p:extLst>
      <p:ext uri="{BB962C8B-B14F-4D97-AF65-F5344CB8AC3E}">
        <p14:creationId xmlns:p14="http://schemas.microsoft.com/office/powerpoint/2010/main" val="34649000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17" name="Group 16">
            <a:extLst>
              <a:ext uri="{FF2B5EF4-FFF2-40B4-BE49-F238E27FC236}">
                <a16:creationId xmlns:a16="http://schemas.microsoft.com/office/drawing/2014/main" id="{4B703030-93EA-4B2E-84B7-B3317E13434C}"/>
              </a:ext>
            </a:extLst>
          </p:cNvPr>
          <p:cNvGrpSpPr/>
          <p:nvPr/>
        </p:nvGrpSpPr>
        <p:grpSpPr>
          <a:xfrm>
            <a:off x="636547" y="1417638"/>
            <a:ext cx="3105134" cy="4985862"/>
            <a:chOff x="4840685" y="1863720"/>
            <a:chExt cx="2926463" cy="4567981"/>
          </a:xfrm>
        </p:grpSpPr>
        <p:grpSp>
          <p:nvGrpSpPr>
            <p:cNvPr id="13" name="Group 12">
              <a:extLst>
                <a:ext uri="{FF2B5EF4-FFF2-40B4-BE49-F238E27FC236}">
                  <a16:creationId xmlns:a16="http://schemas.microsoft.com/office/drawing/2014/main" id="{C7B1C7B0-8177-4657-A800-A92618A9D14E}"/>
                </a:ext>
              </a:extLst>
            </p:cNvPr>
            <p:cNvGrpSpPr/>
            <p:nvPr/>
          </p:nvGrpSpPr>
          <p:grpSpPr>
            <a:xfrm>
              <a:off x="4923426" y="1863720"/>
              <a:ext cx="2843709" cy="2659273"/>
              <a:chOff x="4923426" y="1863720"/>
              <a:chExt cx="2843709" cy="2659273"/>
            </a:xfrm>
          </p:grpSpPr>
          <p:sp>
            <p:nvSpPr>
              <p:cNvPr id="7" name="Content Placeholder 2">
                <a:extLst>
                  <a:ext uri="{FF2B5EF4-FFF2-40B4-BE49-F238E27FC236}">
                    <a16:creationId xmlns:a16="http://schemas.microsoft.com/office/drawing/2014/main" id="{2E4761FB-94F3-4A50-B6ED-AEB7591A9021}"/>
                  </a:ext>
                </a:extLst>
              </p:cNvPr>
              <p:cNvSpPr txBox="1">
                <a:spLocks/>
              </p:cNvSpPr>
              <p:nvPr/>
            </p:nvSpPr>
            <p:spPr>
              <a:xfrm>
                <a:off x="4923426" y="2186466"/>
                <a:ext cx="2843709" cy="2336527"/>
              </a:xfrm>
              <a:prstGeom prst="rect">
                <a:avLst/>
              </a:prstGeom>
              <a:ln w="25400">
                <a:solidFill>
                  <a:schemeClr val="accent1"/>
                </a:solidFill>
              </a:ln>
              <a:effectLst>
                <a:softEdge rad="0"/>
              </a:effectLst>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includeonly</a:t>
                </a:r>
                <a:r>
                  <a:rPr lang="en-GB" sz="2000" dirty="0"/>
                  <a:t>{external_2}</a:t>
                </a:r>
                <a:br>
                  <a:rPr lang="en-GB" sz="2000" dirty="0"/>
                </a:b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tableofcontents</a:t>
                </a:r>
                <a:endParaRPr lang="en-GB" sz="2000" dirty="0">
                  <a:solidFill>
                    <a:schemeClr val="tx2">
                      <a:lumMod val="50000"/>
                      <a:lumOff val="50000"/>
                    </a:schemeClr>
                  </a:solidFill>
                </a:endParaRPr>
              </a:p>
              <a:p>
                <a:pPr marL="0" indent="0">
                  <a:buNone/>
                </a:pPr>
                <a:br>
                  <a:rPr lang="en-GB" sz="2000" dirty="0"/>
                </a:br>
                <a:r>
                  <a:rPr lang="en-GB" sz="2000" dirty="0">
                    <a:solidFill>
                      <a:schemeClr val="tx2">
                        <a:lumMod val="50000"/>
                        <a:lumOff val="50000"/>
                      </a:schemeClr>
                    </a:solidFill>
                  </a:rPr>
                  <a:t>\include</a:t>
                </a:r>
                <a:r>
                  <a:rPr lang="en-GB" sz="2000" dirty="0"/>
                  <a:t>{external_1}</a:t>
                </a:r>
              </a:p>
              <a:p>
                <a:pPr marL="0" indent="0">
                  <a:buNone/>
                </a:pPr>
                <a:r>
                  <a:rPr lang="en-GB" sz="2000" dirty="0">
                    <a:solidFill>
                      <a:schemeClr val="tx2">
                        <a:lumMod val="50000"/>
                        <a:lumOff val="50000"/>
                      </a:schemeClr>
                    </a:solidFill>
                  </a:rPr>
                  <a:t>\include</a:t>
                </a:r>
                <a:r>
                  <a:rPr lang="en-GB" sz="2000" dirty="0"/>
                  <a:t>{external_2}</a:t>
                </a:r>
                <a:endParaRPr lang="en-GB" sz="2000" dirty="0">
                  <a:solidFill>
                    <a:schemeClr val="tx2">
                      <a:lumMod val="50000"/>
                      <a:lumOff val="50000"/>
                    </a:schemeClr>
                  </a:solidFill>
                </a:endParaRPr>
              </a:p>
            </p:txBody>
          </p:sp>
          <p:sp>
            <p:nvSpPr>
              <p:cNvPr id="10" name="TextBox 9">
                <a:extLst>
                  <a:ext uri="{FF2B5EF4-FFF2-40B4-BE49-F238E27FC236}">
                    <a16:creationId xmlns:a16="http://schemas.microsoft.com/office/drawing/2014/main" id="{D79CBDE5-EF25-4CF7-BBC2-7E3BB8CD3B31}"/>
                  </a:ext>
                </a:extLst>
              </p:cNvPr>
              <p:cNvSpPr txBox="1"/>
              <p:nvPr/>
            </p:nvSpPr>
            <p:spPr>
              <a:xfrm>
                <a:off x="4923430" y="1863720"/>
                <a:ext cx="1219200" cy="369332"/>
              </a:xfrm>
              <a:prstGeom prst="rect">
                <a:avLst/>
              </a:prstGeom>
              <a:noFill/>
            </p:spPr>
            <p:txBody>
              <a:bodyPr wrap="square" rtlCol="0">
                <a:spAutoFit/>
              </a:bodyPr>
              <a:lstStyle/>
              <a:p>
                <a:r>
                  <a:rPr lang="en-GB" dirty="0" err="1">
                    <a:solidFill>
                      <a:schemeClr val="accent1"/>
                    </a:solidFill>
                  </a:rPr>
                  <a:t>main.tex</a:t>
                </a:r>
                <a:endParaRPr lang="en-GB" dirty="0">
                  <a:solidFill>
                    <a:schemeClr val="accent1"/>
                  </a:solidFill>
                </a:endParaRPr>
              </a:p>
            </p:txBody>
          </p:sp>
        </p:grpSp>
        <p:grpSp>
          <p:nvGrpSpPr>
            <p:cNvPr id="14" name="Group 13">
              <a:extLst>
                <a:ext uri="{FF2B5EF4-FFF2-40B4-BE49-F238E27FC236}">
                  <a16:creationId xmlns:a16="http://schemas.microsoft.com/office/drawing/2014/main" id="{56EB8B40-9B08-4F6E-9527-EE65EF555976}"/>
                </a:ext>
              </a:extLst>
            </p:cNvPr>
            <p:cNvGrpSpPr/>
            <p:nvPr/>
          </p:nvGrpSpPr>
          <p:grpSpPr>
            <a:xfrm>
              <a:off x="4840685" y="4722272"/>
              <a:ext cx="2882936" cy="707709"/>
              <a:chOff x="4840685" y="4722272"/>
              <a:chExt cx="2882936" cy="707709"/>
            </a:xfrm>
          </p:grpSpPr>
          <p:sp>
            <p:nvSpPr>
              <p:cNvPr id="6" name="TextBox 5">
                <a:extLst>
                  <a:ext uri="{FF2B5EF4-FFF2-40B4-BE49-F238E27FC236}">
                    <a16:creationId xmlns:a16="http://schemas.microsoft.com/office/drawing/2014/main" id="{F8E1DC4B-BE6B-4AA2-A0D2-4309EFC91CB8}"/>
                  </a:ext>
                </a:extLst>
              </p:cNvPr>
              <p:cNvSpPr txBox="1"/>
              <p:nvPr/>
            </p:nvSpPr>
            <p:spPr>
              <a:xfrm>
                <a:off x="4879906" y="5091604"/>
                <a:ext cx="2843715" cy="338377"/>
              </a:xfrm>
              <a:prstGeom prst="rect">
                <a:avLst/>
              </a:prstGeom>
              <a:noFill/>
              <a:ln w="25400">
                <a:solidFill>
                  <a:schemeClr val="accent2"/>
                </a:solidFill>
              </a:ln>
            </p:spPr>
            <p:txBody>
              <a:bodyPr wrap="square" rtlCol="0">
                <a:spAutoFit/>
              </a:bodyPr>
              <a:lstStyle/>
              <a:p>
                <a:r>
                  <a:rPr lang="en-GB" dirty="0">
                    <a:solidFill>
                      <a:schemeClr val="tx2">
                        <a:lumMod val="50000"/>
                        <a:lumOff val="50000"/>
                      </a:schemeClr>
                    </a:solidFill>
                  </a:rPr>
                  <a:t>\chapter</a:t>
                </a:r>
                <a:r>
                  <a:rPr lang="en-GB" dirty="0"/>
                  <a:t>{First Chapter}</a:t>
                </a:r>
              </a:p>
            </p:txBody>
          </p:sp>
          <p:sp>
            <p:nvSpPr>
              <p:cNvPr id="11" name="TextBox 10">
                <a:extLst>
                  <a:ext uri="{FF2B5EF4-FFF2-40B4-BE49-F238E27FC236}">
                    <a16:creationId xmlns:a16="http://schemas.microsoft.com/office/drawing/2014/main" id="{BCCCEA27-C3E5-4310-BF7B-16E90C0B460D}"/>
                  </a:ext>
                </a:extLst>
              </p:cNvPr>
              <p:cNvSpPr txBox="1"/>
              <p:nvPr/>
            </p:nvSpPr>
            <p:spPr>
              <a:xfrm>
                <a:off x="4840685" y="4722272"/>
                <a:ext cx="2642671" cy="369332"/>
              </a:xfrm>
              <a:prstGeom prst="rect">
                <a:avLst/>
              </a:prstGeom>
              <a:noFill/>
            </p:spPr>
            <p:txBody>
              <a:bodyPr wrap="square" rtlCol="0">
                <a:spAutoFit/>
              </a:bodyPr>
              <a:lstStyle/>
              <a:p>
                <a:r>
                  <a:rPr lang="en-GB" dirty="0">
                    <a:solidFill>
                      <a:schemeClr val="accent2"/>
                    </a:solidFill>
                  </a:rPr>
                  <a:t>external_1.tex</a:t>
                </a:r>
              </a:p>
            </p:txBody>
          </p:sp>
        </p:grpSp>
        <p:grpSp>
          <p:nvGrpSpPr>
            <p:cNvPr id="15" name="Group 14">
              <a:extLst>
                <a:ext uri="{FF2B5EF4-FFF2-40B4-BE49-F238E27FC236}">
                  <a16:creationId xmlns:a16="http://schemas.microsoft.com/office/drawing/2014/main" id="{78E68294-0E54-4580-B10B-50FD93296CA9}"/>
                </a:ext>
              </a:extLst>
            </p:cNvPr>
            <p:cNvGrpSpPr/>
            <p:nvPr/>
          </p:nvGrpSpPr>
          <p:grpSpPr>
            <a:xfrm>
              <a:off x="4923426" y="5723992"/>
              <a:ext cx="2843722" cy="707709"/>
              <a:chOff x="4923426" y="5723992"/>
              <a:chExt cx="2843722" cy="707709"/>
            </a:xfrm>
          </p:grpSpPr>
          <p:sp>
            <p:nvSpPr>
              <p:cNvPr id="8" name="Rectangle 7">
                <a:extLst>
                  <a:ext uri="{FF2B5EF4-FFF2-40B4-BE49-F238E27FC236}">
                    <a16:creationId xmlns:a16="http://schemas.microsoft.com/office/drawing/2014/main" id="{3F50DE38-2A5B-4DA0-B324-93EAD91CBE4B}"/>
                  </a:ext>
                </a:extLst>
              </p:cNvPr>
              <p:cNvSpPr/>
              <p:nvPr/>
            </p:nvSpPr>
            <p:spPr>
              <a:xfrm>
                <a:off x="4923430" y="6093324"/>
                <a:ext cx="2843718" cy="338377"/>
              </a:xfrm>
              <a:prstGeom prst="rect">
                <a:avLst/>
              </a:prstGeom>
              <a:ln w="25400">
                <a:solidFill>
                  <a:schemeClr val="accent3"/>
                </a:solidFill>
              </a:ln>
            </p:spPr>
            <p:txBody>
              <a:bodyPr wrap="square">
                <a:spAutoFit/>
              </a:bodyPr>
              <a:lstStyle/>
              <a:p>
                <a:r>
                  <a:rPr lang="en-GB" dirty="0">
                    <a:solidFill>
                      <a:schemeClr val="tx2">
                        <a:lumMod val="50000"/>
                        <a:lumOff val="50000"/>
                      </a:schemeClr>
                    </a:solidFill>
                  </a:rPr>
                  <a:t>\chapter</a:t>
                </a:r>
                <a:r>
                  <a:rPr lang="en-GB" dirty="0"/>
                  <a:t>{Second Chapter}</a:t>
                </a:r>
              </a:p>
            </p:txBody>
          </p:sp>
          <p:sp>
            <p:nvSpPr>
              <p:cNvPr id="12" name="TextBox 11">
                <a:extLst>
                  <a:ext uri="{FF2B5EF4-FFF2-40B4-BE49-F238E27FC236}">
                    <a16:creationId xmlns:a16="http://schemas.microsoft.com/office/drawing/2014/main" id="{86FC0F5C-D778-4748-B619-E6627297E22E}"/>
                  </a:ext>
                </a:extLst>
              </p:cNvPr>
              <p:cNvSpPr txBox="1"/>
              <p:nvPr/>
            </p:nvSpPr>
            <p:spPr>
              <a:xfrm>
                <a:off x="4923426" y="5723992"/>
                <a:ext cx="2756676" cy="369332"/>
              </a:xfrm>
              <a:prstGeom prst="rect">
                <a:avLst/>
              </a:prstGeom>
              <a:noFill/>
            </p:spPr>
            <p:txBody>
              <a:bodyPr wrap="square" rtlCol="0">
                <a:spAutoFit/>
              </a:bodyPr>
              <a:lstStyle/>
              <a:p>
                <a:r>
                  <a:rPr lang="en-GB" dirty="0">
                    <a:solidFill>
                      <a:schemeClr val="accent3"/>
                    </a:solidFill>
                  </a:rPr>
                  <a:t>external_2.tex</a:t>
                </a:r>
              </a:p>
            </p:txBody>
          </p:sp>
        </p:grpSp>
      </p:grpSp>
      <p:pic>
        <p:nvPicPr>
          <p:cNvPr id="19" name="Picture 18">
            <a:extLst>
              <a:ext uri="{FF2B5EF4-FFF2-40B4-BE49-F238E27FC236}">
                <a16:creationId xmlns:a16="http://schemas.microsoft.com/office/drawing/2014/main" id="{E1AC2017-9726-4569-BDCE-AB5FBCFAEA98}"/>
              </a:ext>
            </a:extLst>
          </p:cNvPr>
          <p:cNvPicPr>
            <a:picLocks noChangeAspect="1"/>
          </p:cNvPicPr>
          <p:nvPr/>
        </p:nvPicPr>
        <p:blipFill>
          <a:blip r:embed="rId3"/>
          <a:stretch>
            <a:fillRect/>
          </a:stretch>
        </p:blipFill>
        <p:spPr>
          <a:xfrm>
            <a:off x="4988524" y="3554013"/>
            <a:ext cx="3787614" cy="1167611"/>
          </a:xfrm>
          <a:prstGeom prst="rect">
            <a:avLst/>
          </a:prstGeom>
        </p:spPr>
      </p:pic>
      <p:sp>
        <p:nvSpPr>
          <p:cNvPr id="16" name="TextBox 15">
            <a:extLst>
              <a:ext uri="{FF2B5EF4-FFF2-40B4-BE49-F238E27FC236}">
                <a16:creationId xmlns:a16="http://schemas.microsoft.com/office/drawing/2014/main" id="{ABB68480-0591-4078-8C2B-3A28263E653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901239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Hyperlinks</a:t>
            </a:r>
          </a:p>
        </p:txBody>
      </p:sp>
      <p:sp>
        <p:nvSpPr>
          <p:cNvPr id="3" name="Content Placeholder 2"/>
          <p:cNvSpPr>
            <a:spLocks noGrp="1"/>
          </p:cNvSpPr>
          <p:nvPr>
            <p:ph idx="1"/>
          </p:nvPr>
        </p:nvSpPr>
        <p:spPr>
          <a:xfrm>
            <a:off x="398722" y="1770590"/>
            <a:ext cx="4173278" cy="4369621"/>
          </a:xfrm>
        </p:spPr>
        <p:txBody>
          <a:bodyPr>
            <a:noAutofit/>
          </a:bodyPr>
          <a:lstStyle/>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err="1">
                <a:solidFill>
                  <a:schemeClr val="accent4">
                    <a:lumMod val="75000"/>
                  </a:schemeClr>
                </a:solidFill>
              </a:rPr>
              <a:t>colorlinks</a:t>
            </a:r>
            <a:r>
              <a:rPr lang="en-GB" sz="2000" dirty="0">
                <a:solidFill>
                  <a:schemeClr val="accent4">
                    <a:lumMod val="75000"/>
                  </a:schemeClr>
                </a:solidFill>
              </a:rPr>
              <a:t>=true, </a:t>
            </a:r>
            <a:r>
              <a:rPr lang="en-GB" sz="2000" dirty="0" err="1">
                <a:solidFill>
                  <a:schemeClr val="accent4">
                    <a:lumMod val="75000"/>
                  </a:schemeClr>
                </a:solidFill>
              </a:rPr>
              <a:t>linkcolor</a:t>
            </a:r>
            <a:r>
              <a:rPr lang="en-GB" sz="2000" dirty="0">
                <a:solidFill>
                  <a:schemeClr val="accent4">
                    <a:lumMod val="75000"/>
                  </a:schemeClr>
                </a:solidFill>
              </a:rPr>
              <a:t>=blue, </a:t>
            </a:r>
            <a:r>
              <a:rPr lang="en-GB" sz="2000" dirty="0" err="1">
                <a:solidFill>
                  <a:schemeClr val="accent4">
                    <a:lumMod val="75000"/>
                  </a:schemeClr>
                </a:solidFill>
              </a:rPr>
              <a:t>citecolor</a:t>
            </a:r>
            <a:r>
              <a:rPr lang="en-GB" sz="2000" dirty="0">
                <a:solidFill>
                  <a:schemeClr val="accent4">
                    <a:lumMod val="75000"/>
                  </a:schemeClr>
                </a:solidFill>
              </a:rPr>
              <a:t>=red</a:t>
            </a:r>
            <a:r>
              <a:rPr lang="en-GB" sz="2000" dirty="0"/>
              <a:t>]{</a:t>
            </a:r>
            <a:r>
              <a:rPr lang="en-GB" sz="2000" dirty="0" err="1">
                <a:solidFill>
                  <a:schemeClr val="tx2">
                    <a:lumMod val="50000"/>
                    <a:lumOff val="50000"/>
                  </a:schemeClr>
                </a:solidFill>
              </a:rPr>
              <a:t>hyperref</a:t>
            </a:r>
            <a:r>
              <a:rPr lang="en-GB" sz="2000" dirty="0"/>
              <a:t>}</a:t>
            </a:r>
          </a:p>
          <a:p>
            <a:pPr marL="0" indent="0">
              <a:buNone/>
            </a:pP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{First Chapter}</a:t>
            </a:r>
            <a:br>
              <a:rPr lang="en-GB" sz="2000" dirty="0"/>
            </a:br>
            <a:endParaRPr lang="en-GB" sz="2000" dirty="0"/>
          </a:p>
          <a:p>
            <a:pPr marL="0" indent="0">
              <a:buNone/>
            </a:pPr>
            <a:r>
              <a:rPr lang="en-GB" sz="2000" dirty="0"/>
              <a:t>See Section </a:t>
            </a:r>
            <a:r>
              <a:rPr lang="en-GB" sz="2000" dirty="0">
                <a:solidFill>
                  <a:schemeClr val="tx2">
                    <a:lumMod val="50000"/>
                    <a:lumOff val="50000"/>
                  </a:schemeClr>
                </a:solidFill>
              </a:rPr>
              <a:t>\ref</a:t>
            </a:r>
            <a:r>
              <a:rPr lang="en-GB" sz="2000" dirty="0"/>
              <a:t>{</a:t>
            </a:r>
            <a:r>
              <a:rPr lang="en-GB" sz="2000" dirty="0" err="1">
                <a:solidFill>
                  <a:schemeClr val="accent4">
                    <a:lumMod val="75000"/>
                  </a:schemeClr>
                </a:solidFill>
              </a:rPr>
              <a:t>first_first_section</a:t>
            </a:r>
            <a:r>
              <a:rPr lang="en-GB" sz="2000" dirty="0"/>
              <a:t>} and read </a:t>
            </a:r>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t>{</a:t>
            </a:r>
            <a:r>
              <a:rPr lang="en-GB" sz="2000" dirty="0">
                <a:solidFill>
                  <a:schemeClr val="accent2">
                    <a:lumMod val="75000"/>
                  </a:schemeClr>
                </a:solidFill>
              </a:rPr>
              <a:t>Thor_2011</a:t>
            </a:r>
            <a:r>
              <a:rPr lang="en-GB" sz="2000" dirty="0"/>
              <a:t>}.</a:t>
            </a:r>
            <a:br>
              <a:rPr lang="en-GB" sz="2000" dirty="0"/>
            </a:br>
            <a:endParaRPr lang="en-GB" sz="2000" dirty="0"/>
          </a:p>
          <a:p>
            <a:pPr marL="0" indent="0">
              <a:buNone/>
            </a:pPr>
            <a:r>
              <a:rPr lang="en-GB" sz="2000" dirty="0">
                <a:solidFill>
                  <a:schemeClr val="tx2">
                    <a:lumMod val="50000"/>
                    <a:lumOff val="50000"/>
                  </a:schemeClr>
                </a:solidFill>
              </a:rPr>
              <a:t>\section</a:t>
            </a:r>
            <a:r>
              <a:rPr lang="en-GB" sz="2000" dirty="0"/>
              <a:t>{The First </a:t>
            </a:r>
            <a:r>
              <a:rPr lang="en-GB" sz="2000" dirty="0" err="1"/>
              <a:t>First</a:t>
            </a:r>
            <a:r>
              <a:rPr lang="en-GB" sz="2000" dirty="0"/>
              <a:t> Section}\label{</a:t>
            </a:r>
            <a:r>
              <a:rPr lang="en-GB" sz="2000" dirty="0" err="1">
                <a:solidFill>
                  <a:schemeClr val="accent4">
                    <a:lumMod val="75000"/>
                  </a:schemeClr>
                </a:solidFill>
              </a:rPr>
              <a:t>first_first_section</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C8FAF4D-4BF7-4B37-8E6A-A5836BF73F33}"/>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7" name="Picture 6">
            <a:extLst>
              <a:ext uri="{FF2B5EF4-FFF2-40B4-BE49-F238E27FC236}">
                <a16:creationId xmlns:a16="http://schemas.microsoft.com/office/drawing/2014/main" id="{22E21FE2-F7DA-4513-950B-35300CECA53F}"/>
              </a:ext>
            </a:extLst>
          </p:cNvPr>
          <p:cNvPicPr>
            <a:picLocks noChangeAspect="1"/>
          </p:cNvPicPr>
          <p:nvPr/>
        </p:nvPicPr>
        <p:blipFill>
          <a:blip r:embed="rId3"/>
          <a:stretch>
            <a:fillRect/>
          </a:stretch>
        </p:blipFill>
        <p:spPr>
          <a:xfrm>
            <a:off x="4842642" y="2581657"/>
            <a:ext cx="3977658" cy="2757240"/>
          </a:xfrm>
          <a:prstGeom prst="rect">
            <a:avLst/>
          </a:prstGeom>
        </p:spPr>
      </p:pic>
    </p:spTree>
    <p:extLst>
      <p:ext uri="{BB962C8B-B14F-4D97-AF65-F5344CB8AC3E}">
        <p14:creationId xmlns:p14="http://schemas.microsoft.com/office/powerpoint/2010/main" val="19185109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01319" y="472966"/>
            <a:ext cx="5558047" cy="930165"/>
          </a:xfrm>
          <a:prstGeom prst="rect">
            <a:avLst/>
          </a:prstGeom>
        </p:spPr>
        <p:txBody>
          <a:bodyPr anchor="b"/>
          <a:lstStyle>
            <a:lvl1pPr algn="l" defTabSz="457200" rtl="0" eaLnBrk="1" latinLnBrk="0" hangingPunct="1">
              <a:lnSpc>
                <a:spcPct val="90000"/>
              </a:lnSpc>
              <a:spcBef>
                <a:spcPct val="0"/>
              </a:spcBef>
              <a:buNone/>
              <a:defRPr sz="4000" b="1" i="0" kern="1200" baseline="0">
                <a:solidFill>
                  <a:schemeClr val="tx2"/>
                </a:solidFill>
                <a:latin typeface="+mj-lt"/>
                <a:ea typeface="+mj-ea"/>
                <a:cs typeface="MetaOT-Bold"/>
              </a:defRPr>
            </a:lvl1pPr>
          </a:lstStyle>
          <a:p>
            <a:r>
              <a:rPr lang="en-US" sz="3200" dirty="0">
                <a:solidFill>
                  <a:schemeClr val="accent3"/>
                </a:solidFill>
              </a:rPr>
              <a:t>Expectations:  Covid-safe teaching environments</a:t>
            </a:r>
          </a:p>
        </p:txBody>
      </p:sp>
      <p:sp>
        <p:nvSpPr>
          <p:cNvPr id="5" name="Subtitle 2"/>
          <p:cNvSpPr>
            <a:spLocks noGrp="1"/>
          </p:cNvSpPr>
          <p:nvPr>
            <p:ph type="subTitle" idx="1"/>
          </p:nvPr>
        </p:nvSpPr>
        <p:spPr>
          <a:xfrm>
            <a:off x="189186" y="1450427"/>
            <a:ext cx="8797158" cy="4020208"/>
          </a:xfrm>
        </p:spPr>
        <p:txBody>
          <a:bodyPr lIns="91440" tIns="45720" rIns="91440" bIns="45720" anchor="t"/>
          <a:lstStyle/>
          <a:p>
            <a:r>
              <a:rPr lang="en-US" sz="2200" u="sng" dirty="0"/>
              <a:t>For the purpose of contact tracing</a:t>
            </a:r>
            <a:endParaRPr lang="en-US" sz="2200" dirty="0"/>
          </a:p>
          <a:p>
            <a:endParaRPr lang="en-US" sz="2200" dirty="0"/>
          </a:p>
          <a:p>
            <a:r>
              <a:rPr lang="en-US" sz="2200" dirty="0"/>
              <a:t>For our standard workshops:</a:t>
            </a:r>
          </a:p>
          <a:p>
            <a:pPr marL="342900" indent="-342900">
              <a:buFont typeface="Arial" panose="020B0604020202020204" pitchFamily="34" charset="0"/>
              <a:buChar char="•"/>
            </a:pPr>
            <a:r>
              <a:rPr lang="en-US" sz="2200" dirty="0"/>
              <a:t>We will provide the CCT Hub with the complete list of attendees at this workshop</a:t>
            </a:r>
          </a:p>
          <a:p>
            <a:endParaRPr lang="en-US" sz="2200" dirty="0"/>
          </a:p>
          <a:p>
            <a:r>
              <a:rPr lang="en-US" sz="2200" dirty="0"/>
              <a:t>Where our workshops are held in lecture theatres:</a:t>
            </a:r>
          </a:p>
          <a:p>
            <a:pPr marL="342900" indent="-342900">
              <a:buFont typeface="Arial" panose="020B0604020202020204" pitchFamily="34" charset="0"/>
              <a:buChar char="•"/>
            </a:pPr>
            <a:r>
              <a:rPr lang="en-US" sz="2200" dirty="0"/>
              <a:t>You should keep a record of colleagues that you are sat in </a:t>
            </a:r>
            <a:r>
              <a:rPr lang="en-US" sz="2200"/>
              <a:t>close contact with </a:t>
            </a:r>
            <a:r>
              <a:rPr lang="en-US" sz="2200" dirty="0"/>
              <a:t>(within 2 meters)</a:t>
            </a:r>
          </a:p>
          <a:p>
            <a:endParaRPr lang="en-US" dirty="0"/>
          </a:p>
        </p:txBody>
      </p:sp>
    </p:spTree>
    <p:extLst>
      <p:ext uri="{BB962C8B-B14F-4D97-AF65-F5344CB8AC3E}">
        <p14:creationId xmlns:p14="http://schemas.microsoft.com/office/powerpoint/2010/main" val="32386576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Subfigures</a:t>
            </a:r>
          </a:p>
        </p:txBody>
      </p:sp>
      <p:sp>
        <p:nvSpPr>
          <p:cNvPr id="3" name="Content Placeholder 2"/>
          <p:cNvSpPr>
            <a:spLocks noGrp="1"/>
          </p:cNvSpPr>
          <p:nvPr>
            <p:ph idx="1"/>
          </p:nvPr>
        </p:nvSpPr>
        <p:spPr>
          <a:xfrm>
            <a:off x="398722" y="1177159"/>
            <a:ext cx="3967655" cy="4970079"/>
          </a:xfrm>
        </p:spPr>
        <p:txBody>
          <a:bodyPr>
            <a:noAutofit/>
          </a:bodyPr>
          <a:lstStyle/>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usepackage</a:t>
            </a:r>
            <a:r>
              <a:rPr lang="en-GB" sz="1500" dirty="0"/>
              <a:t>{</a:t>
            </a:r>
            <a:r>
              <a:rPr lang="en-GB" sz="1500" dirty="0" err="1">
                <a:solidFill>
                  <a:schemeClr val="tx2">
                    <a:lumMod val="50000"/>
                    <a:lumOff val="50000"/>
                  </a:schemeClr>
                </a:solidFill>
              </a:rPr>
              <a:t>subfig</a:t>
            </a:r>
            <a:r>
              <a:rPr lang="en-GB" sz="1500" dirty="0">
                <a:solidFill>
                  <a:schemeClr val="tx2">
                    <a:lumMod val="50000"/>
                    <a:lumOff val="50000"/>
                  </a:schemeClr>
                </a:solidFill>
              </a:rPr>
              <a:t>, </a:t>
            </a:r>
            <a:r>
              <a:rPr lang="en-GB" sz="1500" dirty="0" err="1">
                <a:solidFill>
                  <a:schemeClr val="tx2">
                    <a:lumMod val="50000"/>
                    <a:lumOff val="50000"/>
                  </a:schemeClr>
                </a:solidFill>
              </a:rPr>
              <a:t>graphicx</a:t>
            </a:r>
            <a:r>
              <a:rPr lang="en-GB" sz="1500" dirty="0"/>
              <a:t>}</a:t>
            </a:r>
            <a:br>
              <a:rPr lang="en-GB" sz="1500" dirty="0"/>
            </a:br>
            <a:endParaRPr lang="en-GB" sz="1500" dirty="0"/>
          </a:p>
          <a:p>
            <a:pPr marL="0" indent="0">
              <a:buNone/>
            </a:pPr>
            <a:r>
              <a:rPr lang="en-GB" sz="1500" dirty="0">
                <a:solidFill>
                  <a:schemeClr val="tx2">
                    <a:lumMod val="50000"/>
                    <a:lumOff val="50000"/>
                  </a:schemeClr>
                </a:solidFill>
              </a:rPr>
              <a:t>\begin</a:t>
            </a:r>
            <a:r>
              <a:rPr lang="en-GB" sz="1500" dirty="0"/>
              <a:t>{</a:t>
            </a:r>
            <a:r>
              <a:rPr lang="en-GB" sz="1500" dirty="0">
                <a:solidFill>
                  <a:schemeClr val="accent4">
                    <a:lumMod val="75000"/>
                  </a:schemeClr>
                </a:solidFill>
              </a:rPr>
              <a:t>document</a:t>
            </a:r>
            <a:r>
              <a:rPr lang="en-GB" sz="1500" dirty="0"/>
              <a:t>}</a:t>
            </a:r>
          </a:p>
          <a:p>
            <a:pPr marL="0" indent="0">
              <a:buNone/>
            </a:pPr>
            <a:endParaRPr lang="en-GB" sz="1500" dirty="0"/>
          </a:p>
          <a:p>
            <a:pPr marL="0" indent="0">
              <a:buNone/>
            </a:pPr>
            <a:r>
              <a:rPr lang="en-GB" sz="1500" dirty="0">
                <a:solidFill>
                  <a:schemeClr val="tx2">
                    <a:lumMod val="50000"/>
                    <a:lumOff val="50000"/>
                  </a:schemeClr>
                </a:solidFill>
              </a:rPr>
              <a:t>\begin</a:t>
            </a:r>
            <a:r>
              <a:rPr lang="en-GB" sz="1500" dirty="0"/>
              <a:t>{</a:t>
            </a:r>
            <a:r>
              <a:rPr lang="en-GB" sz="1500" dirty="0">
                <a:solidFill>
                  <a:schemeClr val="accent4">
                    <a:lumMod val="75000"/>
                  </a:schemeClr>
                </a:solidFill>
              </a:rPr>
              <a:t>figure</a:t>
            </a:r>
            <a:r>
              <a:rPr lang="en-GB" sz="1500" dirty="0"/>
              <a:t>}</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centering</a:t>
            </a:r>
            <a:endParaRPr lang="en-GB" sz="1500" dirty="0">
              <a:solidFill>
                <a:schemeClr val="tx2">
                  <a:lumMod val="50000"/>
                  <a:lumOff val="50000"/>
                </a:schemeClr>
              </a:solidFill>
            </a:endParaRP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[Amazon]{</a:t>
            </a:r>
            <a:r>
              <a:rPr lang="en-GB" sz="1500" dirty="0">
                <a:solidFill>
                  <a:schemeClr val="tx2">
                    <a:lumMod val="50000"/>
                    <a:lumOff val="50000"/>
                  </a:schemeClr>
                </a:solidFill>
              </a:rPr>
              <a:t>\label</a:t>
            </a:r>
            <a:r>
              <a:rPr lang="en-GB" sz="1500" dirty="0"/>
              <a:t>{</a:t>
            </a:r>
            <a:r>
              <a:rPr lang="en-GB" sz="1500" dirty="0">
                <a:solidFill>
                  <a:schemeClr val="accent4">
                    <a:lumMod val="75000"/>
                  </a:schemeClr>
                </a:solidFill>
              </a:rPr>
              <a:t>amazon</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0.48</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amazon_river</a:t>
            </a:r>
            <a:r>
              <a:rPr lang="en-GB" sz="1500" dirty="0"/>
              <a:t>}} </a:t>
            </a:r>
            <a:r>
              <a:rPr lang="en-GB" sz="1500" dirty="0">
                <a:solidFill>
                  <a:schemeClr val="tx2">
                    <a:lumMod val="50000"/>
                    <a:lumOff val="50000"/>
                  </a:schemeClr>
                </a:solidFill>
              </a:rPr>
              <a:t>\quad</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[Nile]{</a:t>
            </a:r>
            <a:r>
              <a:rPr lang="en-GB" sz="1500" dirty="0">
                <a:solidFill>
                  <a:schemeClr val="tx2">
                    <a:lumMod val="50000"/>
                    <a:lumOff val="50000"/>
                  </a:schemeClr>
                </a:solidFill>
              </a:rPr>
              <a:t>\label</a:t>
            </a:r>
            <a:r>
              <a:rPr lang="en-GB" sz="1500" dirty="0"/>
              <a:t>{</a:t>
            </a:r>
            <a:r>
              <a:rPr lang="en-GB" sz="1500" dirty="0" err="1">
                <a:solidFill>
                  <a:schemeClr val="accent4">
                    <a:lumMod val="75000"/>
                  </a:schemeClr>
                </a:solidFill>
              </a:rPr>
              <a:t>nile</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0.48</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nile_river</a:t>
            </a:r>
            <a:r>
              <a:rPr lang="en-GB" sz="1500" dirty="0"/>
              <a:t>}} </a:t>
            </a:r>
            <a:r>
              <a:rPr lang="en-GB" sz="1500" dirty="0">
                <a:solidFill>
                  <a:schemeClr val="accent1">
                    <a:lumMod val="60000"/>
                    <a:lumOff val="40000"/>
                  </a:schemeClr>
                </a:solidFill>
              </a:rPr>
              <a:t>\\</a:t>
            </a:r>
            <a:r>
              <a:rPr lang="en-GB" sz="1500" dirty="0"/>
              <a:t> </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[Yangtze]{</a:t>
            </a:r>
            <a:r>
              <a:rPr lang="en-GB" sz="1500" dirty="0">
                <a:solidFill>
                  <a:schemeClr val="tx2">
                    <a:lumMod val="50000"/>
                    <a:lumOff val="50000"/>
                  </a:schemeClr>
                </a:solidFill>
              </a:rPr>
              <a:t>\label</a:t>
            </a:r>
            <a:r>
              <a:rPr lang="en-GB" sz="1500" dirty="0"/>
              <a:t>{</a:t>
            </a:r>
            <a:r>
              <a:rPr lang="en-GB" sz="1500" dirty="0" err="1">
                <a:solidFill>
                  <a:schemeClr val="accent4">
                    <a:lumMod val="75000"/>
                  </a:schemeClr>
                </a:solidFill>
              </a:rPr>
              <a:t>yangtze</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0.52</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yangtze_river</a:t>
            </a:r>
            <a:r>
              <a:rPr lang="en-GB" sz="1500" dirty="0"/>
              <a:t>}} </a:t>
            </a:r>
            <a:r>
              <a:rPr lang="en-GB" sz="1500" dirty="0">
                <a:solidFill>
                  <a:schemeClr val="tx2">
                    <a:lumMod val="50000"/>
                    <a:lumOff val="50000"/>
                  </a:schemeClr>
                </a:solidFill>
              </a:rPr>
              <a:t>\quad</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[Thames]{</a:t>
            </a:r>
            <a:r>
              <a:rPr lang="en-GB" sz="1500" dirty="0">
                <a:solidFill>
                  <a:schemeClr val="tx2">
                    <a:lumMod val="50000"/>
                    <a:lumOff val="50000"/>
                  </a:schemeClr>
                </a:solidFill>
              </a:rPr>
              <a:t>\label</a:t>
            </a:r>
            <a:r>
              <a:rPr lang="en-GB" sz="1500" dirty="0"/>
              <a:t>{</a:t>
            </a:r>
            <a:r>
              <a:rPr lang="en-GB" sz="1500" dirty="0" err="1">
                <a:solidFill>
                  <a:schemeClr val="accent4">
                    <a:lumMod val="75000"/>
                  </a:schemeClr>
                </a:solidFill>
              </a:rPr>
              <a:t>thames</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0.44</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thames_river</a:t>
            </a:r>
            <a:r>
              <a:rPr lang="en-GB" sz="1500" dirty="0"/>
              <a:t>}}</a:t>
            </a:r>
          </a:p>
          <a:p>
            <a:pPr marL="0" indent="0">
              <a:buNone/>
            </a:pPr>
            <a:r>
              <a:rPr lang="en-GB" sz="1500" dirty="0">
                <a:solidFill>
                  <a:schemeClr val="tx2">
                    <a:lumMod val="50000"/>
                    <a:lumOff val="50000"/>
                  </a:schemeClr>
                </a:solidFill>
              </a:rPr>
              <a:t>\caption</a:t>
            </a:r>
            <a:r>
              <a:rPr lang="en-GB" sz="1500" dirty="0"/>
              <a:t>{Rivers}</a:t>
            </a:r>
            <a:r>
              <a:rPr lang="en-GB" sz="1500" dirty="0">
                <a:solidFill>
                  <a:schemeClr val="tx2">
                    <a:lumMod val="50000"/>
                    <a:lumOff val="50000"/>
                  </a:schemeClr>
                </a:solidFill>
              </a:rPr>
              <a:t>\label</a:t>
            </a:r>
            <a:r>
              <a:rPr lang="en-GB" sz="1500" dirty="0"/>
              <a:t>{</a:t>
            </a:r>
            <a:r>
              <a:rPr lang="en-GB" sz="1500" dirty="0">
                <a:solidFill>
                  <a:schemeClr val="accent4">
                    <a:lumMod val="75000"/>
                  </a:schemeClr>
                </a:solidFill>
              </a:rPr>
              <a:t>rivers</a:t>
            </a:r>
            <a:r>
              <a:rPr lang="en-GB" sz="1500" dirty="0"/>
              <a:t>}</a:t>
            </a:r>
          </a:p>
          <a:p>
            <a:pPr marL="0" indent="0">
              <a:buNone/>
            </a:pPr>
            <a:r>
              <a:rPr lang="en-GB" sz="1500" dirty="0">
                <a:solidFill>
                  <a:schemeClr val="tx2">
                    <a:lumMod val="50000"/>
                    <a:lumOff val="50000"/>
                  </a:schemeClr>
                </a:solidFill>
              </a:rPr>
              <a:t>\end</a:t>
            </a:r>
            <a:r>
              <a:rPr lang="en-GB" sz="1500" dirty="0"/>
              <a:t>{</a:t>
            </a:r>
            <a:r>
              <a:rPr lang="en-GB" sz="1500" dirty="0">
                <a:solidFill>
                  <a:schemeClr val="accent4">
                    <a:lumMod val="75000"/>
                  </a:schemeClr>
                </a:solidFill>
              </a:rPr>
              <a:t>figure</a:t>
            </a:r>
            <a:r>
              <a:rPr lang="en-GB" sz="1500" dirty="0"/>
              <a:t>}</a:t>
            </a:r>
          </a:p>
          <a:p>
            <a:pPr marL="0" indent="0">
              <a:buNone/>
            </a:pPr>
            <a:endParaRPr lang="en-GB" sz="1500" dirty="0"/>
          </a:p>
          <a:p>
            <a:pPr marL="0" indent="0">
              <a:buNone/>
            </a:pPr>
            <a:r>
              <a:rPr lang="en-GB" sz="1500" dirty="0">
                <a:solidFill>
                  <a:schemeClr val="tx2">
                    <a:lumMod val="50000"/>
                    <a:lumOff val="50000"/>
                  </a:schemeClr>
                </a:solidFill>
              </a:rPr>
              <a:t>\ref</a:t>
            </a:r>
            <a:r>
              <a:rPr lang="en-GB" sz="1500" dirty="0"/>
              <a:t>{</a:t>
            </a:r>
            <a:r>
              <a:rPr lang="en-GB" sz="1500" dirty="0" err="1">
                <a:solidFill>
                  <a:schemeClr val="accent4">
                    <a:lumMod val="75000"/>
                  </a:schemeClr>
                </a:solidFill>
              </a:rPr>
              <a:t>nile</a:t>
            </a:r>
            <a:r>
              <a:rPr lang="en-GB" sz="1500" dirty="0"/>
              <a:t>} is part of </a:t>
            </a:r>
            <a:r>
              <a:rPr lang="en-GB" sz="1500" dirty="0">
                <a:solidFill>
                  <a:schemeClr val="tx2">
                    <a:lumMod val="50000"/>
                    <a:lumOff val="50000"/>
                  </a:schemeClr>
                </a:solidFill>
              </a:rPr>
              <a:t>\ref</a:t>
            </a:r>
            <a:r>
              <a:rPr lang="en-GB" sz="1500" dirty="0"/>
              <a:t>{</a:t>
            </a:r>
            <a:r>
              <a:rPr lang="en-GB" sz="1500" dirty="0">
                <a:solidFill>
                  <a:schemeClr val="accent4">
                    <a:lumMod val="75000"/>
                  </a:schemeClr>
                </a:solidFill>
              </a:rPr>
              <a:t>rivers</a:t>
            </a:r>
            <a:r>
              <a:rPr lang="en-GB" sz="1500" dirty="0"/>
              <a:t>}.</a:t>
            </a:r>
            <a:endParaRPr lang="en-GB" sz="15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F2D45D91-E6CA-4D5E-A74D-DEE021FF3D41}"/>
              </a:ext>
            </a:extLst>
          </p:cNvPr>
          <p:cNvPicPr>
            <a:picLocks noChangeAspect="1"/>
          </p:cNvPicPr>
          <p:nvPr/>
        </p:nvPicPr>
        <p:blipFill>
          <a:blip r:embed="rId3"/>
          <a:stretch>
            <a:fillRect/>
          </a:stretch>
        </p:blipFill>
        <p:spPr>
          <a:xfrm>
            <a:off x="4698021" y="1927386"/>
            <a:ext cx="4206304" cy="3979771"/>
          </a:xfrm>
          <a:prstGeom prst="rect">
            <a:avLst/>
          </a:prstGeom>
        </p:spPr>
      </p:pic>
    </p:spTree>
    <p:extLst>
      <p:ext uri="{BB962C8B-B14F-4D97-AF65-F5344CB8AC3E}">
        <p14:creationId xmlns:p14="http://schemas.microsoft.com/office/powerpoint/2010/main" val="33669968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Short Captions</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Content Placeholder 2">
            <a:extLst>
              <a:ext uri="{FF2B5EF4-FFF2-40B4-BE49-F238E27FC236}">
                <a16:creationId xmlns:a16="http://schemas.microsoft.com/office/drawing/2014/main" id="{1660634B-E7CA-4B71-874A-B0734D57E95E}"/>
              </a:ext>
            </a:extLst>
          </p:cNvPr>
          <p:cNvSpPr txBox="1">
            <a:spLocks/>
          </p:cNvSpPr>
          <p:nvPr/>
        </p:nvSpPr>
        <p:spPr>
          <a:xfrm>
            <a:off x="457200" y="1288488"/>
            <a:ext cx="3967655" cy="4970079"/>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err="1">
                <a:solidFill>
                  <a:schemeClr val="tx2">
                    <a:lumMod val="50000"/>
                    <a:lumOff val="50000"/>
                  </a:schemeClr>
                </a:solidFill>
              </a:rPr>
              <a:t>graphicx</a:t>
            </a:r>
            <a:r>
              <a:rPr lang="en-GB" sz="2000" dirty="0"/>
              <a:t>}</a:t>
            </a:r>
          </a:p>
          <a:p>
            <a:pPr marL="0" indent="0">
              <a:buFont typeface="Arial"/>
              <a:buNone/>
            </a:pPr>
            <a:r>
              <a:rPr lang="en-GB" sz="2000" dirty="0">
                <a:solidFill>
                  <a:schemeClr val="tx2">
                    <a:lumMod val="50000"/>
                    <a:lumOff val="50000"/>
                  </a:schemeClr>
                </a:solidFill>
              </a:rPr>
              <a:t>\begin</a:t>
            </a:r>
            <a:r>
              <a:rPr lang="en-GB" sz="2000" dirty="0"/>
              <a:t>{</a:t>
            </a:r>
            <a:r>
              <a:rPr lang="en-GB" sz="2000" dirty="0">
                <a:solidFill>
                  <a:schemeClr val="accent2">
                    <a:lumMod val="75000"/>
                  </a:schemeClr>
                </a:solidFill>
              </a:rPr>
              <a:t>document</a:t>
            </a:r>
            <a:r>
              <a:rPr lang="en-GB" sz="2000" dirty="0"/>
              <a:t>}</a:t>
            </a:r>
          </a:p>
          <a:p>
            <a:pPr marL="0" indent="0">
              <a:buFont typeface="Arial"/>
              <a:buNone/>
            </a:pPr>
            <a:r>
              <a:rPr lang="en-GB" sz="2000" dirty="0">
                <a:solidFill>
                  <a:schemeClr val="tx2">
                    <a:lumMod val="50000"/>
                    <a:lumOff val="50000"/>
                  </a:schemeClr>
                </a:solidFill>
              </a:rPr>
              <a:t>\</a:t>
            </a:r>
            <a:r>
              <a:rPr lang="en-GB" sz="2000" dirty="0" err="1">
                <a:solidFill>
                  <a:schemeClr val="tx2">
                    <a:lumMod val="50000"/>
                    <a:lumOff val="50000"/>
                  </a:schemeClr>
                </a:solidFill>
              </a:rPr>
              <a:t>listoffigures</a:t>
            </a:r>
            <a:endParaRPr lang="en-GB" sz="2000" dirty="0">
              <a:solidFill>
                <a:schemeClr val="tx2">
                  <a:lumMod val="50000"/>
                  <a:lumOff val="50000"/>
                </a:schemeClr>
              </a:solidFill>
            </a:endParaRP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\begin</a:t>
            </a:r>
            <a:r>
              <a:rPr lang="en-GB" sz="2000" dirty="0"/>
              <a:t>{</a:t>
            </a:r>
            <a:r>
              <a:rPr lang="en-GB" sz="2000" dirty="0">
                <a:solidFill>
                  <a:schemeClr val="accent2">
                    <a:lumMod val="75000"/>
                  </a:schemeClr>
                </a:solidFill>
              </a:rPr>
              <a:t>figure</a:t>
            </a:r>
            <a:r>
              <a:rPr lang="en-GB" sz="2000" dirty="0"/>
              <a:t>}    </a:t>
            </a:r>
          </a:p>
          <a:p>
            <a:pPr marL="0" indent="0">
              <a:buFont typeface="Arial"/>
              <a:buNone/>
            </a:pPr>
            <a:r>
              <a:rPr lang="en-GB" sz="2000" dirty="0">
                <a:solidFill>
                  <a:schemeClr val="tx2">
                    <a:lumMod val="50000"/>
                    <a:lumOff val="50000"/>
                  </a:schemeClr>
                </a:solidFill>
              </a:rPr>
              <a:t>\</a:t>
            </a:r>
            <a:r>
              <a:rPr lang="en-GB" sz="2000" dirty="0" err="1">
                <a:solidFill>
                  <a:schemeClr val="tx2">
                    <a:lumMod val="50000"/>
                    <a:lumOff val="50000"/>
                  </a:schemeClr>
                </a:solidFill>
              </a:rPr>
              <a:t>centering</a:t>
            </a:r>
            <a:r>
              <a:rPr lang="en-GB" sz="2000" dirty="0">
                <a:solidFill>
                  <a:schemeClr val="tx2">
                    <a:lumMod val="50000"/>
                    <a:lumOff val="50000"/>
                  </a:schemeClr>
                </a:solidFill>
              </a:rPr>
              <a:t> \</a:t>
            </a:r>
            <a:r>
              <a:rPr lang="en-GB" sz="2000" dirty="0" err="1">
                <a:solidFill>
                  <a:schemeClr val="tx2">
                    <a:lumMod val="50000"/>
                    <a:lumOff val="50000"/>
                  </a:schemeClr>
                </a:solidFill>
              </a:rPr>
              <a:t>includegraphics</a:t>
            </a:r>
            <a:r>
              <a:rPr lang="en-GB" sz="2000" dirty="0"/>
              <a:t>[width=0.9 </a:t>
            </a:r>
            <a:r>
              <a:rPr lang="en-GB" sz="2000" dirty="0">
                <a:solidFill>
                  <a:schemeClr val="tx2">
                    <a:lumMod val="50000"/>
                    <a:lumOff val="50000"/>
                  </a:schemeClr>
                </a:solidFill>
              </a:rPr>
              <a:t>\</a:t>
            </a:r>
            <a:r>
              <a:rPr lang="en-GB" sz="2000" dirty="0" err="1">
                <a:solidFill>
                  <a:schemeClr val="tx2">
                    <a:lumMod val="50000"/>
                    <a:lumOff val="50000"/>
                  </a:schemeClr>
                </a:solidFill>
              </a:rPr>
              <a:t>textwidth</a:t>
            </a:r>
            <a:r>
              <a:rPr lang="en-GB" sz="2000" dirty="0"/>
              <a:t>]{</a:t>
            </a:r>
            <a:r>
              <a:rPr lang="en-GB" sz="2000" dirty="0">
                <a:solidFill>
                  <a:schemeClr val="accent2">
                    <a:lumMod val="75000"/>
                  </a:schemeClr>
                </a:solidFill>
              </a:rPr>
              <a:t>earth</a:t>
            </a:r>
            <a:r>
              <a:rPr lang="en-GB" sz="2000" dirty="0"/>
              <a:t>}</a:t>
            </a:r>
          </a:p>
          <a:p>
            <a:pPr marL="0" indent="0">
              <a:buFont typeface="Arial"/>
              <a:buNone/>
            </a:pPr>
            <a:r>
              <a:rPr lang="en-GB" sz="2000" dirty="0">
                <a:solidFill>
                  <a:schemeClr val="tx2">
                    <a:lumMod val="50000"/>
                    <a:lumOff val="50000"/>
                  </a:schemeClr>
                </a:solidFill>
              </a:rPr>
              <a:t>\caption</a:t>
            </a:r>
            <a:r>
              <a:rPr lang="en-GB" sz="2000" dirty="0"/>
              <a:t>[Planet Earth]{Earth is the third planet from the Sun. It has a radius of 6371km and orbits the Sun at a distance of 150 million km.}</a:t>
            </a:r>
          </a:p>
          <a:p>
            <a:pPr marL="0" indent="0">
              <a:buFont typeface="Arial"/>
              <a:buNone/>
            </a:pPr>
            <a:r>
              <a:rPr lang="en-GB" sz="2000" dirty="0">
                <a:solidFill>
                  <a:schemeClr val="tx2">
                    <a:lumMod val="50000"/>
                    <a:lumOff val="50000"/>
                  </a:schemeClr>
                </a:solidFill>
              </a:rPr>
              <a:t>\end</a:t>
            </a:r>
            <a:r>
              <a:rPr lang="en-GB" sz="2000" dirty="0"/>
              <a:t>{</a:t>
            </a:r>
            <a:r>
              <a:rPr lang="en-GB" sz="2000" dirty="0">
                <a:solidFill>
                  <a:schemeClr val="accent2">
                    <a:lumMod val="75000"/>
                  </a:schemeClr>
                </a:solidFill>
              </a:rPr>
              <a:t>figure</a:t>
            </a:r>
            <a:r>
              <a:rPr lang="en-GB" sz="2000" dirty="0"/>
              <a:t>}</a:t>
            </a:r>
          </a:p>
        </p:txBody>
      </p:sp>
      <p:pic>
        <p:nvPicPr>
          <p:cNvPr id="11" name="Picture 10">
            <a:extLst>
              <a:ext uri="{FF2B5EF4-FFF2-40B4-BE49-F238E27FC236}">
                <a16:creationId xmlns:a16="http://schemas.microsoft.com/office/drawing/2014/main" id="{08AEEE69-6C95-40FA-AD37-2E29B2E9F069}"/>
              </a:ext>
            </a:extLst>
          </p:cNvPr>
          <p:cNvPicPr>
            <a:picLocks noChangeAspect="1"/>
          </p:cNvPicPr>
          <p:nvPr/>
        </p:nvPicPr>
        <p:blipFill>
          <a:blip r:embed="rId3"/>
          <a:stretch>
            <a:fillRect/>
          </a:stretch>
        </p:blipFill>
        <p:spPr>
          <a:xfrm>
            <a:off x="4719146" y="1288488"/>
            <a:ext cx="4418252" cy="4970079"/>
          </a:xfrm>
          <a:prstGeom prst="rect">
            <a:avLst/>
          </a:prstGeom>
        </p:spPr>
      </p:pic>
    </p:spTree>
    <p:extLst>
      <p:ext uri="{BB962C8B-B14F-4D97-AF65-F5344CB8AC3E}">
        <p14:creationId xmlns:p14="http://schemas.microsoft.com/office/powerpoint/2010/main" val="28098341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Graphics Path</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You can set where LaTeX should look for the graphics to be used in your document</a:t>
            </a:r>
          </a:p>
          <a:p>
            <a:r>
              <a:rPr lang="en-GB" sz="2800" dirty="0"/>
              <a:t>Useful for separating figures for different chapters and the .</a:t>
            </a:r>
            <a:r>
              <a:rPr lang="en-GB" sz="2800" dirty="0" err="1"/>
              <a:t>tex</a:t>
            </a:r>
            <a:r>
              <a:rPr lang="en-GB" sz="2800" dirty="0"/>
              <a:t> files</a:t>
            </a:r>
          </a:p>
          <a:p>
            <a:r>
              <a:rPr lang="en-GB" sz="2800" dirty="0"/>
              <a:t>The command </a:t>
            </a:r>
            <a:r>
              <a:rPr lang="en-GB" sz="2800" dirty="0">
                <a:solidFill>
                  <a:schemeClr val="tx2">
                    <a:lumMod val="50000"/>
                    <a:lumOff val="50000"/>
                  </a:schemeClr>
                </a:solidFill>
              </a:rPr>
              <a:t>\</a:t>
            </a:r>
            <a:r>
              <a:rPr lang="en-GB" sz="2800" dirty="0" err="1">
                <a:solidFill>
                  <a:schemeClr val="tx2">
                    <a:lumMod val="50000"/>
                    <a:lumOff val="50000"/>
                  </a:schemeClr>
                </a:solidFill>
              </a:rPr>
              <a:t>graphicspath</a:t>
            </a:r>
            <a:r>
              <a:rPr lang="en-GB" sz="2800" dirty="0">
                <a:solidFill>
                  <a:schemeClr val="tx2">
                    <a:lumMod val="50000"/>
                    <a:lumOff val="50000"/>
                  </a:schemeClr>
                </a:solidFill>
              </a:rPr>
              <a:t> {{./FOLDER1/} {./FOLDER2/}} </a:t>
            </a:r>
            <a:r>
              <a:rPr lang="en-GB" sz="2800" dirty="0"/>
              <a:t>will tell LaTeX to look in the folders named “FOLDER1” and “FOLDER2” in the directory of the .</a:t>
            </a:r>
            <a:r>
              <a:rPr lang="en-GB" sz="2800" dirty="0" err="1"/>
              <a:t>tex</a:t>
            </a:r>
            <a:r>
              <a:rPr lang="en-GB" sz="2800" dirty="0"/>
              <a:t> file</a:t>
            </a:r>
            <a:endParaRPr lang="en-GB" sz="2400" dirty="0"/>
          </a:p>
          <a:p>
            <a:pPr lvl="1"/>
            <a:endParaRPr lang="en-GB" sz="1600" dirty="0"/>
          </a:p>
        </p:txBody>
      </p:sp>
      <p:sp>
        <p:nvSpPr>
          <p:cNvPr id="4" name="TextBox 3">
            <a:extLst>
              <a:ext uri="{FF2B5EF4-FFF2-40B4-BE49-F238E27FC236}">
                <a16:creationId xmlns:a16="http://schemas.microsoft.com/office/drawing/2014/main" id="{398C5D47-C6D2-45C0-8D24-2F32A438F365}"/>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583167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Custom Commands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4" name="Rectangle 2"/>
          <p:cNvSpPr>
            <a:spLocks noChangeArrowheads="1"/>
          </p:cNvSpPr>
          <p:nvPr/>
        </p:nvSpPr>
        <p:spPr bwMode="auto">
          <a:xfrm>
            <a:off x="379360" y="1686591"/>
            <a:ext cx="4166693" cy="415498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newcommand</a:t>
            </a:r>
            <a:r>
              <a:rPr lang="en-GB" sz="2400" dirty="0"/>
              <a:t>{</a:t>
            </a:r>
            <a:r>
              <a:rPr lang="en-GB" sz="2400" dirty="0">
                <a:solidFill>
                  <a:schemeClr val="tx2">
                    <a:lumMod val="50000"/>
                    <a:lumOff val="50000"/>
                  </a:schemeClr>
                </a:solidFill>
              </a:rPr>
              <a:t>\</a:t>
            </a:r>
            <a:r>
              <a:rPr lang="en-GB" sz="2400" dirty="0" err="1">
                <a:solidFill>
                  <a:schemeClr val="tx2">
                    <a:lumMod val="50000"/>
                    <a:lumOff val="50000"/>
                  </a:schemeClr>
                </a:solidFill>
              </a:rPr>
              <a:t>hardmaths</a:t>
            </a:r>
            <a:r>
              <a:rPr lang="en-GB" sz="2400" dirty="0"/>
              <a:t>} {</a:t>
            </a:r>
            <a:r>
              <a:rPr lang="en-GB" sz="2400" dirty="0">
                <a:solidFill>
                  <a:schemeClr val="tx2">
                    <a:lumMod val="50000"/>
                    <a:lumOff val="50000"/>
                  </a:schemeClr>
                </a:solidFill>
              </a:rPr>
              <a:t>\frac</a:t>
            </a:r>
            <a:r>
              <a:rPr lang="en-GB" sz="2400" dirty="0"/>
              <a:t>{</a:t>
            </a:r>
            <a:r>
              <a:rPr lang="en-GB" sz="2400" dirty="0">
                <a:solidFill>
                  <a:schemeClr val="tx2">
                    <a:lumMod val="50000"/>
                    <a:lumOff val="50000"/>
                  </a:schemeClr>
                </a:solidFill>
              </a:rPr>
              <a:t>\sin</a:t>
            </a:r>
            <a:r>
              <a:rPr lang="en-GB" sz="2400" dirty="0"/>
              <a:t>{(x\pi)}} {2</a:t>
            </a:r>
            <a:r>
              <a:rPr lang="en-GB" sz="2400" dirty="0">
                <a:solidFill>
                  <a:schemeClr val="accent1">
                    <a:lumMod val="60000"/>
                    <a:lumOff val="40000"/>
                  </a:schemeClr>
                </a:solidFill>
              </a:rPr>
              <a:t>\alpha</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newcommand</a:t>
            </a:r>
            <a:r>
              <a:rPr lang="en-GB" sz="2400" dirty="0"/>
              <a:t>{</a:t>
            </a:r>
            <a:r>
              <a:rPr lang="en-GB" sz="2400" dirty="0">
                <a:solidFill>
                  <a:schemeClr val="tx2">
                    <a:lumMod val="50000"/>
                    <a:lumOff val="50000"/>
                  </a:schemeClr>
                </a:solidFill>
              </a:rPr>
              <a:t>\diff</a:t>
            </a:r>
            <a:r>
              <a:rPr lang="en-GB" sz="2400" dirty="0"/>
              <a:t>}[2]  {</a:t>
            </a:r>
            <a:r>
              <a:rPr lang="en-GB" sz="2400" dirty="0">
                <a:solidFill>
                  <a:schemeClr val="tx2">
                    <a:lumMod val="50000"/>
                    <a:lumOff val="50000"/>
                  </a:schemeClr>
                </a:solidFill>
              </a:rPr>
              <a:t>\frac{\</a:t>
            </a:r>
            <a:r>
              <a:rPr lang="en-GB" sz="2400" dirty="0" err="1">
                <a:solidFill>
                  <a:schemeClr val="tx2">
                    <a:lumMod val="50000"/>
                    <a:lumOff val="50000"/>
                  </a:schemeClr>
                </a:solidFill>
              </a:rPr>
              <a:t>textrm</a:t>
            </a:r>
            <a:r>
              <a:rPr lang="en-GB" sz="2400" dirty="0"/>
              <a:t>{d}{#1}} {</a:t>
            </a:r>
            <a:r>
              <a:rPr lang="en-GB" sz="2400" dirty="0">
                <a:solidFill>
                  <a:schemeClr val="tx2">
                    <a:lumMod val="50000"/>
                    <a:lumOff val="50000"/>
                  </a:schemeClr>
                </a:solidFill>
              </a:rPr>
              <a:t>\</a:t>
            </a:r>
            <a:r>
              <a:rPr lang="en-GB" sz="2400" dirty="0" err="1">
                <a:solidFill>
                  <a:schemeClr val="tx2">
                    <a:lumMod val="50000"/>
                    <a:lumOff val="50000"/>
                  </a:schemeClr>
                </a:solidFill>
              </a:rPr>
              <a:t>textrm</a:t>
            </a:r>
            <a:r>
              <a:rPr lang="en-GB" sz="2400" dirty="0"/>
              <a:t>{d}{#2}}}</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t>A quick way to write </a:t>
            </a:r>
            <a:r>
              <a:rPr lang="en-GB" sz="2400" dirty="0">
                <a:solidFill>
                  <a:schemeClr val="accent3">
                    <a:lumMod val="60000"/>
                    <a:lumOff val="40000"/>
                  </a:schemeClr>
                </a:solidFill>
              </a:rPr>
              <a:t>$</a:t>
            </a:r>
            <a:r>
              <a:rPr lang="en-GB" sz="2400" dirty="0">
                <a:solidFill>
                  <a:schemeClr val="accent1">
                    <a:lumMod val="60000"/>
                    <a:lumOff val="40000"/>
                  </a:schemeClr>
                </a:solidFill>
              </a:rPr>
              <a:t>\diff</a:t>
            </a:r>
            <a:r>
              <a:rPr lang="en-GB" sz="2400" dirty="0">
                <a:solidFill>
                  <a:schemeClr val="accent3">
                    <a:lumMod val="60000"/>
                    <a:lumOff val="40000"/>
                  </a:schemeClr>
                </a:solidFill>
              </a:rPr>
              <a:t>{y}{x}</a:t>
            </a:r>
            <a:r>
              <a:rPr lang="en-GB" sz="2400" dirty="0"/>
              <a:t>=</a:t>
            </a:r>
            <a:r>
              <a:rPr lang="en-GB" sz="2400" dirty="0">
                <a:solidFill>
                  <a:schemeClr val="accent1">
                    <a:lumMod val="60000"/>
                    <a:lumOff val="40000"/>
                  </a:schemeClr>
                </a:solidFill>
              </a:rPr>
              <a:t>\</a:t>
            </a:r>
            <a:r>
              <a:rPr lang="en-GB" sz="2400" dirty="0" err="1">
                <a:solidFill>
                  <a:schemeClr val="accent1">
                    <a:lumMod val="60000"/>
                    <a:lumOff val="40000"/>
                  </a:schemeClr>
                </a:solidFill>
              </a:rPr>
              <a:t>hardmaths</a:t>
            </a:r>
            <a:r>
              <a:rPr lang="en-GB" sz="2400" dirty="0">
                <a:solidFill>
                  <a:schemeClr val="accent3">
                    <a:lumMod val="60000"/>
                    <a:lumOff val="40000"/>
                  </a:schemeClr>
                </a:solidFill>
              </a:rPr>
              <a:t>$</a:t>
            </a:r>
            <a:endParaRPr lang="en-US" altLang="en-US" sz="2400" dirty="0">
              <a:solidFill>
                <a:schemeClr val="accent3">
                  <a:lumMod val="60000"/>
                  <a:lumOff val="40000"/>
                </a:schemeClr>
              </a:solidFill>
            </a:endParaRPr>
          </a:p>
        </p:txBody>
      </p:sp>
      <p:pic>
        <p:nvPicPr>
          <p:cNvPr id="13" name="Picture 12">
            <a:extLst>
              <a:ext uri="{FF2B5EF4-FFF2-40B4-BE49-F238E27FC236}">
                <a16:creationId xmlns:a16="http://schemas.microsoft.com/office/drawing/2014/main" id="{8A08522B-9567-425D-856D-8B35D8CEF722}"/>
              </a:ext>
            </a:extLst>
          </p:cNvPr>
          <p:cNvPicPr>
            <a:picLocks noChangeAspect="1"/>
          </p:cNvPicPr>
          <p:nvPr/>
        </p:nvPicPr>
        <p:blipFill>
          <a:blip r:embed="rId3"/>
          <a:stretch>
            <a:fillRect/>
          </a:stretch>
        </p:blipFill>
        <p:spPr>
          <a:xfrm>
            <a:off x="4809198" y="3599955"/>
            <a:ext cx="3955441" cy="537864"/>
          </a:xfrm>
          <a:prstGeom prst="rect">
            <a:avLst/>
          </a:prstGeom>
        </p:spPr>
      </p:pic>
      <p:sp>
        <p:nvSpPr>
          <p:cNvPr id="6" name="TextBox 5">
            <a:extLst>
              <a:ext uri="{FF2B5EF4-FFF2-40B4-BE49-F238E27FC236}">
                <a16:creationId xmlns:a16="http://schemas.microsoft.com/office/drawing/2014/main" id="{60A5A0E4-D0CF-4B28-8E87-60A3B3E341C1}"/>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666026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You will likely have a large number of references in your thesis</a:t>
            </a:r>
          </a:p>
          <a:p>
            <a:r>
              <a:rPr lang="en-GB" sz="2800" dirty="0"/>
              <a:t>There are many ways to include references and citations in LaTeX</a:t>
            </a:r>
          </a:p>
          <a:p>
            <a:r>
              <a:rPr lang="en-GB" sz="2800" dirty="0"/>
              <a:t>Many reference management programs allow the exporting of </a:t>
            </a:r>
            <a:r>
              <a:rPr lang="en-GB" sz="2800" dirty="0" err="1"/>
              <a:t>bibliogrpahies</a:t>
            </a:r>
            <a:r>
              <a:rPr lang="en-GB" sz="2800" dirty="0"/>
              <a:t> in a .bib file</a:t>
            </a:r>
            <a:endParaRPr lang="en-GB" sz="2400" dirty="0"/>
          </a:p>
          <a:p>
            <a:pPr lvl="1"/>
            <a:endParaRPr lang="en-GB" sz="1600" dirty="0"/>
          </a:p>
        </p:txBody>
      </p:sp>
    </p:spTree>
    <p:extLst>
      <p:ext uri="{BB962C8B-B14F-4D97-AF65-F5344CB8AC3E}">
        <p14:creationId xmlns:p14="http://schemas.microsoft.com/office/powerpoint/2010/main" val="594696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5" name="Group 4">
            <a:extLst>
              <a:ext uri="{FF2B5EF4-FFF2-40B4-BE49-F238E27FC236}">
                <a16:creationId xmlns:a16="http://schemas.microsoft.com/office/drawing/2014/main" id="{F5455341-BD23-481A-BFA7-330F1E8E3283}"/>
              </a:ext>
            </a:extLst>
          </p:cNvPr>
          <p:cNvGrpSpPr/>
          <p:nvPr/>
        </p:nvGrpSpPr>
        <p:grpSpPr>
          <a:xfrm>
            <a:off x="191387" y="1530528"/>
            <a:ext cx="4221830" cy="4796715"/>
            <a:chOff x="191387" y="1449022"/>
            <a:chExt cx="4221840" cy="4479216"/>
          </a:xfrm>
        </p:grpSpPr>
        <p:sp>
          <p:nvSpPr>
            <p:cNvPr id="3" name="Rectangle 2">
              <a:extLst>
                <a:ext uri="{FF2B5EF4-FFF2-40B4-BE49-F238E27FC236}">
                  <a16:creationId xmlns:a16="http://schemas.microsoft.com/office/drawing/2014/main" id="{603AC519-287E-431C-AC14-B4D6EEF203DB}"/>
                </a:ext>
              </a:extLst>
            </p:cNvPr>
            <p:cNvSpPr/>
            <p:nvPr/>
          </p:nvSpPr>
          <p:spPr>
            <a:xfrm>
              <a:off x="191387" y="1818354"/>
              <a:ext cx="4221840" cy="4109884"/>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@article</a:t>
              </a:r>
              <a:r>
                <a:rPr lang="en-GB" sz="2000" dirty="0"/>
                <a:t>{</a:t>
              </a:r>
              <a:r>
                <a:rPr lang="en-GB" sz="2000" dirty="0">
                  <a:solidFill>
                    <a:schemeClr val="accent4">
                      <a:lumMod val="75000"/>
                    </a:schemeClr>
                  </a:solidFill>
                </a:rPr>
                <a:t>Thor_2011</a:t>
              </a:r>
              <a:r>
                <a:rPr lang="en-GB" sz="2000" dirty="0"/>
                <a:t>,</a:t>
              </a:r>
            </a:p>
            <a:p>
              <a:r>
                <a:rPr lang="en-GB" sz="2000" dirty="0">
                  <a:solidFill>
                    <a:schemeClr val="tx2">
                      <a:lumMod val="50000"/>
                      <a:lumOff val="50000"/>
                    </a:schemeClr>
                  </a:solidFill>
                </a:rPr>
                <a:t>author = </a:t>
              </a:r>
              <a:r>
                <a:rPr lang="en-GB" sz="2000" dirty="0"/>
                <a:t>"A.U. Thor",</a:t>
              </a:r>
            </a:p>
            <a:p>
              <a:r>
                <a:rPr lang="en-GB" sz="2000" dirty="0">
                  <a:solidFill>
                    <a:schemeClr val="tx2">
                      <a:lumMod val="50000"/>
                      <a:lumOff val="50000"/>
                    </a:schemeClr>
                  </a:solidFill>
                </a:rPr>
                <a:t>title = </a:t>
              </a:r>
              <a:r>
                <a:rPr lang="en-GB" sz="2000" dirty="0"/>
                <a:t>"{LaTeX} is Great",</a:t>
              </a:r>
            </a:p>
            <a:p>
              <a:r>
                <a:rPr lang="en-GB" sz="2000" dirty="0">
                  <a:solidFill>
                    <a:schemeClr val="tx2">
                      <a:lumMod val="50000"/>
                      <a:lumOff val="50000"/>
                    </a:schemeClr>
                  </a:solidFill>
                </a:rPr>
                <a:t>year = </a:t>
              </a:r>
              <a:r>
                <a:rPr lang="en-GB" sz="2000" dirty="0"/>
                <a:t>"2011",</a:t>
              </a:r>
            </a:p>
            <a:p>
              <a:r>
                <a:rPr lang="en-GB" sz="2000" dirty="0">
                  <a:solidFill>
                    <a:schemeClr val="tx2">
                      <a:lumMod val="50000"/>
                      <a:lumOff val="50000"/>
                    </a:schemeClr>
                  </a:solidFill>
                </a:rPr>
                <a:t>journal = </a:t>
              </a:r>
              <a:r>
                <a:rPr lang="en-GB" sz="2000" dirty="0"/>
                <a:t>"Typesetting Monthly",</a:t>
              </a:r>
            </a:p>
            <a:p>
              <a:r>
                <a:rPr lang="en-GB" sz="2000" dirty="0">
                  <a:solidFill>
                    <a:schemeClr val="tx2">
                      <a:lumMod val="50000"/>
                      <a:lumOff val="50000"/>
                    </a:schemeClr>
                  </a:solidFill>
                </a:rPr>
                <a:t>volume = </a:t>
              </a:r>
              <a:r>
                <a:rPr lang="en-GB" sz="2000" dirty="0"/>
                <a:t>"14",</a:t>
              </a:r>
            </a:p>
            <a:p>
              <a:r>
                <a:rPr lang="en-GB" sz="2000" dirty="0">
                  <a:solidFill>
                    <a:schemeClr val="tx2">
                      <a:lumMod val="50000"/>
                      <a:lumOff val="50000"/>
                    </a:schemeClr>
                  </a:solidFill>
                </a:rPr>
                <a:t>number = </a:t>
              </a:r>
              <a:r>
                <a:rPr lang="en-GB" sz="2000" dirty="0"/>
                <a:t>"3",</a:t>
              </a:r>
            </a:p>
            <a:p>
              <a:r>
                <a:rPr lang="en-GB" sz="2000" dirty="0">
                  <a:solidFill>
                    <a:schemeClr val="tx2">
                      <a:lumMod val="50000"/>
                      <a:lumOff val="50000"/>
                    </a:schemeClr>
                  </a:solidFill>
                </a:rPr>
                <a:t>pages = </a:t>
              </a:r>
              <a:r>
                <a:rPr lang="en-GB" sz="2000" dirty="0"/>
                <a:t>"342--351" }</a:t>
              </a:r>
            </a:p>
            <a:p>
              <a:endParaRPr lang="en-GB" sz="2000" dirty="0"/>
            </a:p>
            <a:p>
              <a:r>
                <a:rPr lang="en-GB" sz="2000" dirty="0">
                  <a:solidFill>
                    <a:schemeClr val="tx2">
                      <a:lumMod val="50000"/>
                      <a:lumOff val="50000"/>
                    </a:schemeClr>
                  </a:solidFill>
                </a:rPr>
                <a:t>@book</a:t>
              </a:r>
              <a:r>
                <a:rPr lang="en-GB" sz="2000" dirty="0"/>
                <a:t>{</a:t>
              </a:r>
              <a:r>
                <a:rPr lang="en-GB" sz="2000" dirty="0">
                  <a:solidFill>
                    <a:schemeClr val="accent4">
                      <a:lumMod val="75000"/>
                    </a:schemeClr>
                  </a:solidFill>
                </a:rPr>
                <a:t>Rowling_1997</a:t>
              </a:r>
              <a:r>
                <a:rPr lang="en-GB" sz="2000" dirty="0"/>
                <a:t>,</a:t>
              </a:r>
            </a:p>
            <a:p>
              <a:r>
                <a:rPr lang="en-GB" sz="2000" dirty="0">
                  <a:solidFill>
                    <a:schemeClr val="tx2">
                      <a:lumMod val="50000"/>
                      <a:lumOff val="50000"/>
                    </a:schemeClr>
                  </a:solidFill>
                </a:rPr>
                <a:t>author = </a:t>
              </a:r>
              <a:r>
                <a:rPr lang="en-GB" sz="2000" dirty="0"/>
                <a:t>"J.K. Rowling",</a:t>
              </a:r>
            </a:p>
            <a:p>
              <a:r>
                <a:rPr lang="en-GB" sz="2000" dirty="0">
                  <a:solidFill>
                    <a:schemeClr val="tx2">
                      <a:lumMod val="50000"/>
                      <a:lumOff val="50000"/>
                    </a:schemeClr>
                  </a:solidFill>
                </a:rPr>
                <a:t>title = </a:t>
              </a:r>
              <a:r>
                <a:rPr lang="en-GB" sz="2000" dirty="0"/>
                <a:t>"Philosopher's Stone",</a:t>
              </a:r>
            </a:p>
            <a:p>
              <a:r>
                <a:rPr lang="en-GB" sz="2000" dirty="0">
                  <a:solidFill>
                    <a:schemeClr val="tx2">
                      <a:lumMod val="50000"/>
                      <a:lumOff val="50000"/>
                    </a:schemeClr>
                  </a:solidFill>
                </a:rPr>
                <a:t>year = </a:t>
              </a:r>
              <a:r>
                <a:rPr lang="en-GB" sz="2000" dirty="0"/>
                <a:t>"1997",</a:t>
              </a:r>
            </a:p>
            <a:p>
              <a:r>
                <a:rPr lang="en-GB" sz="2000" dirty="0">
                  <a:solidFill>
                    <a:schemeClr val="tx2">
                      <a:lumMod val="50000"/>
                      <a:lumOff val="50000"/>
                    </a:schemeClr>
                  </a:solidFill>
                </a:rPr>
                <a:t>publisher = </a:t>
              </a:r>
              <a:r>
                <a:rPr lang="en-GB" sz="2000" dirty="0"/>
                <a:t>"Bloomsbury"}</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44886"/>
            </a:xfrm>
            <a:prstGeom prst="rect">
              <a:avLst/>
            </a:prstGeom>
            <a:noFill/>
          </p:spPr>
          <p:txBody>
            <a:bodyPr wrap="square" rtlCol="0">
              <a:spAutoFit/>
            </a:bodyPr>
            <a:lstStyle/>
            <a:p>
              <a:r>
                <a:rPr lang="en-GB" dirty="0" err="1">
                  <a:solidFill>
                    <a:schemeClr val="accent1"/>
                  </a:solidFill>
                </a:rPr>
                <a:t>myrefs.bib</a:t>
              </a:r>
              <a:endParaRPr lang="en-GB" dirty="0">
                <a:solidFill>
                  <a:schemeClr val="accent1"/>
                </a:solidFill>
              </a:endParaRPr>
            </a:p>
          </p:txBody>
        </p:sp>
      </p:grpSp>
      <p:pic>
        <p:nvPicPr>
          <p:cNvPr id="7" name="Picture 6">
            <a:extLst>
              <a:ext uri="{FF2B5EF4-FFF2-40B4-BE49-F238E27FC236}">
                <a16:creationId xmlns:a16="http://schemas.microsoft.com/office/drawing/2014/main" id="{49A708A5-B26B-476D-9BA0-FA6D6B6DBC6A}"/>
              </a:ext>
            </a:extLst>
          </p:cNvPr>
          <p:cNvPicPr>
            <a:picLocks noChangeAspect="1"/>
          </p:cNvPicPr>
          <p:nvPr/>
        </p:nvPicPr>
        <p:blipFill>
          <a:blip r:embed="rId3"/>
          <a:stretch>
            <a:fillRect/>
          </a:stretch>
        </p:blipFill>
        <p:spPr>
          <a:xfrm>
            <a:off x="4740972" y="3402556"/>
            <a:ext cx="4040680" cy="1159500"/>
          </a:xfrm>
          <a:prstGeom prst="rect">
            <a:avLst/>
          </a:prstGeom>
        </p:spPr>
      </p:pic>
    </p:spTree>
    <p:extLst>
      <p:ext uri="{BB962C8B-B14F-4D97-AF65-F5344CB8AC3E}">
        <p14:creationId xmlns:p14="http://schemas.microsoft.com/office/powerpoint/2010/main" val="461574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10" name="Picture 9" descr="A close up of a logo&#10;&#10;Description automatically generated">
            <a:extLst>
              <a:ext uri="{FF2B5EF4-FFF2-40B4-BE49-F238E27FC236}">
                <a16:creationId xmlns:a16="http://schemas.microsoft.com/office/drawing/2014/main" id="{4D78C260-C796-47C0-B4E0-8CBE71F4DAFD}"/>
              </a:ext>
            </a:extLst>
          </p:cNvPr>
          <p:cNvPicPr>
            <a:picLocks noChangeAspect="1"/>
          </p:cNvPicPr>
          <p:nvPr/>
        </p:nvPicPr>
        <p:blipFill>
          <a:blip r:embed="rId3"/>
          <a:stretch>
            <a:fillRect/>
          </a:stretch>
        </p:blipFill>
        <p:spPr>
          <a:xfrm>
            <a:off x="4730767" y="3296440"/>
            <a:ext cx="4221846" cy="861135"/>
          </a:xfrm>
          <a:prstGeom prst="rect">
            <a:avLst/>
          </a:prstGeom>
        </p:spPr>
      </p:pic>
      <p:grpSp>
        <p:nvGrpSpPr>
          <p:cNvPr id="5" name="Group 4">
            <a:extLst>
              <a:ext uri="{FF2B5EF4-FFF2-40B4-BE49-F238E27FC236}">
                <a16:creationId xmlns:a16="http://schemas.microsoft.com/office/drawing/2014/main" id="{F5455341-BD23-481A-BFA7-330F1E8E3283}"/>
              </a:ext>
            </a:extLst>
          </p:cNvPr>
          <p:cNvGrpSpPr/>
          <p:nvPr/>
        </p:nvGrpSpPr>
        <p:grpSpPr>
          <a:xfrm>
            <a:off x="191387" y="1756683"/>
            <a:ext cx="4221840" cy="4167618"/>
            <a:chOff x="191387" y="1449022"/>
            <a:chExt cx="4221840" cy="4167618"/>
          </a:xfrm>
        </p:grpSpPr>
        <p:sp>
          <p:nvSpPr>
            <p:cNvPr id="3" name="Rectangle 2">
              <a:extLst>
                <a:ext uri="{FF2B5EF4-FFF2-40B4-BE49-F238E27FC236}">
                  <a16:creationId xmlns:a16="http://schemas.microsoft.com/office/drawing/2014/main" id="{603AC519-287E-431C-AC14-B4D6EEF203DB}"/>
                </a:ext>
              </a:extLst>
            </p:cNvPr>
            <p:cNvSpPr/>
            <p:nvPr/>
          </p:nvSpPr>
          <p:spPr>
            <a:xfrm>
              <a:off x="191387" y="1830988"/>
              <a:ext cx="4221840" cy="3785652"/>
            </a:xfrm>
            <a:prstGeom prst="rect">
              <a:avLst/>
            </a:prstGeom>
            <a:ln w="28575">
              <a:solidFill>
                <a:schemeClr val="accent2"/>
              </a:solidFill>
            </a:ln>
          </p:spPr>
          <p:txBody>
            <a:bodyPr wrap="square">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natbib</a:t>
              </a:r>
              <a:r>
                <a:rPr lang="en-GB" sz="2400" dirty="0"/>
                <a:t>}</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citet</a:t>
              </a:r>
              <a:r>
                <a:rPr lang="en-GB" sz="2400" dirty="0">
                  <a:solidFill>
                    <a:schemeClr val="tx2">
                      <a:lumMod val="50000"/>
                      <a:lumOff val="50000"/>
                    </a:schemeClr>
                  </a:solidFill>
                </a:rPr>
                <a:t> </a:t>
              </a:r>
              <a:r>
                <a:rPr lang="en-GB" sz="2400" dirty="0"/>
                <a:t>{</a:t>
              </a:r>
              <a:r>
                <a:rPr lang="en-GB" sz="2400" dirty="0">
                  <a:solidFill>
                    <a:schemeClr val="accent4">
                      <a:lumMod val="75000"/>
                    </a:schemeClr>
                  </a:solidFill>
                </a:rPr>
                <a:t>Thor_2011</a:t>
              </a:r>
              <a:r>
                <a:rPr lang="en-GB" sz="2400" dirty="0"/>
                <a:t>} is much better than its competitor </a:t>
              </a:r>
              <a:r>
                <a:rPr lang="en-GB" sz="2400" dirty="0">
                  <a:solidFill>
                    <a:schemeClr val="tx2">
                      <a:lumMod val="50000"/>
                      <a:lumOff val="50000"/>
                    </a:schemeClr>
                  </a:solidFill>
                </a:rPr>
                <a:t>\</a:t>
              </a:r>
              <a:r>
                <a:rPr lang="en-GB" sz="2400" dirty="0" err="1">
                  <a:solidFill>
                    <a:schemeClr val="tx2">
                      <a:lumMod val="50000"/>
                      <a:lumOff val="50000"/>
                    </a:schemeClr>
                  </a:solidFill>
                </a:rPr>
                <a:t>citep</a:t>
              </a:r>
              <a:r>
                <a:rPr lang="en-GB" sz="2400" dirty="0">
                  <a:solidFill>
                    <a:schemeClr val="tx2">
                      <a:lumMod val="50000"/>
                      <a:lumOff val="50000"/>
                    </a:schemeClr>
                  </a:solidFill>
                </a:rPr>
                <a:t> </a:t>
              </a:r>
              <a:r>
                <a:rPr lang="en-GB" sz="2400" dirty="0"/>
                <a:t>{</a:t>
              </a:r>
              <a:r>
                <a:rPr lang="en-GB" sz="2400" dirty="0">
                  <a:solidFill>
                    <a:schemeClr val="accent4">
                      <a:lumMod val="75000"/>
                    </a:schemeClr>
                  </a:solidFill>
                </a:rPr>
                <a:t>Rowling_1997</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bibliographystyle</a:t>
              </a:r>
              <a:r>
                <a:rPr lang="en-GB" sz="2400" dirty="0"/>
                <a:t>{</a:t>
              </a:r>
              <a:r>
                <a:rPr lang="en-GB" sz="2400" dirty="0" err="1"/>
                <a:t>plainnat</a:t>
              </a:r>
              <a:r>
                <a:rPr lang="en-GB" sz="2400" dirty="0"/>
                <a:t>}</a:t>
              </a:r>
            </a:p>
            <a:p>
              <a:r>
                <a:rPr lang="en-GB" sz="2400" dirty="0">
                  <a:solidFill>
                    <a:schemeClr val="tx2">
                      <a:lumMod val="50000"/>
                      <a:lumOff val="50000"/>
                    </a:schemeClr>
                  </a:solidFill>
                </a:rPr>
                <a:t>\bibliography</a:t>
              </a:r>
              <a:r>
                <a:rPr lang="en-GB" sz="2400" dirty="0"/>
                <a:t>{</a:t>
              </a:r>
              <a:r>
                <a:rPr lang="en-GB" sz="2400" dirty="0" err="1"/>
                <a:t>myrefs</a:t>
              </a:r>
              <a:r>
                <a:rPr lang="en-GB" sz="2400" dirty="0"/>
                <a:t>}</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69332"/>
            </a:xfrm>
            <a:prstGeom prst="rect">
              <a:avLst/>
            </a:prstGeom>
            <a:noFill/>
          </p:spPr>
          <p:txBody>
            <a:bodyPr wrap="square" rtlCol="0">
              <a:spAutoFit/>
            </a:bodyPr>
            <a:lstStyle/>
            <a:p>
              <a:r>
                <a:rPr lang="en-GB" dirty="0" err="1">
                  <a:solidFill>
                    <a:schemeClr val="accent2"/>
                  </a:solidFill>
                </a:rPr>
                <a:t>main.tex</a:t>
              </a:r>
              <a:endParaRPr lang="en-GB" dirty="0">
                <a:solidFill>
                  <a:schemeClr val="accent2"/>
                </a:solidFill>
              </a:endParaRPr>
            </a:p>
          </p:txBody>
        </p:sp>
      </p:grpSp>
    </p:spTree>
    <p:extLst>
      <p:ext uri="{BB962C8B-B14F-4D97-AF65-F5344CB8AC3E}">
        <p14:creationId xmlns:p14="http://schemas.microsoft.com/office/powerpoint/2010/main" val="6871750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Personalising References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1938594"/>
            <a:ext cx="4221840" cy="400110"/>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numbers</a:t>
            </a:r>
            <a:r>
              <a:rPr lang="en-GB" sz="2000" dirty="0"/>
              <a:t>]{</a:t>
            </a:r>
            <a:r>
              <a:rPr lang="en-GB" sz="2000" dirty="0" err="1">
                <a:solidFill>
                  <a:schemeClr val="tx2">
                    <a:lumMod val="50000"/>
                    <a:lumOff val="50000"/>
                  </a:schemeClr>
                </a:solidFill>
              </a:rPr>
              <a:t>natbib</a:t>
            </a:r>
            <a:r>
              <a:rPr lang="en-GB" sz="2000" dirty="0"/>
              <a:t>}</a:t>
            </a:r>
          </a:p>
        </p:txBody>
      </p:sp>
      <p:pic>
        <p:nvPicPr>
          <p:cNvPr id="7" name="Picture 6" descr="A close up of a logo&#10;&#10;Description automatically generated">
            <a:extLst>
              <a:ext uri="{FF2B5EF4-FFF2-40B4-BE49-F238E27FC236}">
                <a16:creationId xmlns:a16="http://schemas.microsoft.com/office/drawing/2014/main" id="{9A85F62D-8290-41FA-A0AE-139DFA263FB5}"/>
              </a:ext>
            </a:extLst>
          </p:cNvPr>
          <p:cNvPicPr>
            <a:picLocks noChangeAspect="1"/>
          </p:cNvPicPr>
          <p:nvPr/>
        </p:nvPicPr>
        <p:blipFill>
          <a:blip r:embed="rId3"/>
          <a:stretch>
            <a:fillRect/>
          </a:stretch>
        </p:blipFill>
        <p:spPr>
          <a:xfrm>
            <a:off x="4842355" y="1677599"/>
            <a:ext cx="3574090" cy="922100"/>
          </a:xfrm>
          <a:prstGeom prst="rect">
            <a:avLst/>
          </a:prstGeom>
          <a:ln w="28575">
            <a:solidFill>
              <a:schemeClr val="accent1"/>
            </a:solidFill>
          </a:ln>
        </p:spPr>
      </p:pic>
      <p:pic>
        <p:nvPicPr>
          <p:cNvPr id="9" name="Picture 8">
            <a:extLst>
              <a:ext uri="{FF2B5EF4-FFF2-40B4-BE49-F238E27FC236}">
                <a16:creationId xmlns:a16="http://schemas.microsoft.com/office/drawing/2014/main" id="{0CB370C2-1B4C-4B4A-BBA7-7BDBCE9D7D20}"/>
              </a:ext>
            </a:extLst>
          </p:cNvPr>
          <p:cNvPicPr>
            <a:picLocks noChangeAspect="1"/>
          </p:cNvPicPr>
          <p:nvPr/>
        </p:nvPicPr>
        <p:blipFill>
          <a:blip r:embed="rId4"/>
          <a:stretch>
            <a:fillRect/>
          </a:stretch>
        </p:blipFill>
        <p:spPr>
          <a:xfrm>
            <a:off x="4842355" y="3437007"/>
            <a:ext cx="3974523" cy="670474"/>
          </a:xfrm>
          <a:prstGeom prst="rect">
            <a:avLst/>
          </a:prstGeom>
          <a:ln w="28575">
            <a:solidFill>
              <a:schemeClr val="accent2"/>
            </a:solidFill>
          </a:ln>
        </p:spPr>
      </p:pic>
      <p:sp>
        <p:nvSpPr>
          <p:cNvPr id="12" name="Rectangle 11">
            <a:extLst>
              <a:ext uri="{FF2B5EF4-FFF2-40B4-BE49-F238E27FC236}">
                <a16:creationId xmlns:a16="http://schemas.microsoft.com/office/drawing/2014/main" id="{EAE57B54-AC20-42C0-AFBA-540AAA289211}"/>
              </a:ext>
            </a:extLst>
          </p:cNvPr>
          <p:cNvSpPr/>
          <p:nvPr/>
        </p:nvSpPr>
        <p:spPr>
          <a:xfrm>
            <a:off x="191387" y="3564182"/>
            <a:ext cx="4221840" cy="400110"/>
          </a:xfrm>
          <a:prstGeom prst="rect">
            <a:avLst/>
          </a:prstGeom>
          <a:ln w="28575">
            <a:solidFill>
              <a:schemeClr val="accent2"/>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round</a:t>
            </a:r>
            <a:r>
              <a:rPr lang="en-GB" sz="2000" dirty="0"/>
              <a:t>]{</a:t>
            </a:r>
            <a:r>
              <a:rPr lang="en-GB" sz="2000" dirty="0" err="1">
                <a:solidFill>
                  <a:schemeClr val="tx2">
                    <a:lumMod val="50000"/>
                    <a:lumOff val="50000"/>
                  </a:schemeClr>
                </a:solidFill>
              </a:rPr>
              <a:t>natbib</a:t>
            </a:r>
            <a:r>
              <a:rPr lang="en-GB" sz="2000" dirty="0"/>
              <a:t>}</a:t>
            </a:r>
          </a:p>
        </p:txBody>
      </p:sp>
      <p:sp>
        <p:nvSpPr>
          <p:cNvPr id="13" name="Rectangle 12">
            <a:extLst>
              <a:ext uri="{FF2B5EF4-FFF2-40B4-BE49-F238E27FC236}">
                <a16:creationId xmlns:a16="http://schemas.microsoft.com/office/drawing/2014/main" id="{C368566C-8132-4326-AECD-743CD6052548}"/>
              </a:ext>
            </a:extLst>
          </p:cNvPr>
          <p:cNvSpPr/>
          <p:nvPr/>
        </p:nvSpPr>
        <p:spPr>
          <a:xfrm>
            <a:off x="191387" y="5173278"/>
            <a:ext cx="4221840" cy="400110"/>
          </a:xfrm>
          <a:prstGeom prst="rect">
            <a:avLst/>
          </a:prstGeom>
          <a:ln w="28575">
            <a:solidFill>
              <a:schemeClr val="accent3"/>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super</a:t>
            </a:r>
            <a:r>
              <a:rPr lang="en-GB" sz="2000" dirty="0"/>
              <a:t>]{</a:t>
            </a:r>
            <a:r>
              <a:rPr lang="en-GB" sz="2000" dirty="0" err="1">
                <a:solidFill>
                  <a:schemeClr val="tx2">
                    <a:lumMod val="50000"/>
                    <a:lumOff val="50000"/>
                  </a:schemeClr>
                </a:solidFill>
              </a:rPr>
              <a:t>natbib</a:t>
            </a:r>
            <a:r>
              <a:rPr lang="en-GB" sz="2000" dirty="0"/>
              <a:t>}</a:t>
            </a:r>
          </a:p>
        </p:txBody>
      </p:sp>
      <p:pic>
        <p:nvPicPr>
          <p:cNvPr id="5" name="Picture 4">
            <a:extLst>
              <a:ext uri="{FF2B5EF4-FFF2-40B4-BE49-F238E27FC236}">
                <a16:creationId xmlns:a16="http://schemas.microsoft.com/office/drawing/2014/main" id="{C333ED24-F00D-4F7B-9738-5AD6ECAE84B3}"/>
              </a:ext>
            </a:extLst>
          </p:cNvPr>
          <p:cNvPicPr>
            <a:picLocks noChangeAspect="1"/>
          </p:cNvPicPr>
          <p:nvPr/>
        </p:nvPicPr>
        <p:blipFill>
          <a:blip r:embed="rId5"/>
          <a:stretch>
            <a:fillRect/>
          </a:stretch>
        </p:blipFill>
        <p:spPr>
          <a:xfrm>
            <a:off x="4842355" y="4935145"/>
            <a:ext cx="3528366" cy="876376"/>
          </a:xfrm>
          <a:prstGeom prst="rect">
            <a:avLst/>
          </a:prstGeom>
          <a:ln w="28575">
            <a:solidFill>
              <a:schemeClr val="accent3"/>
            </a:solidFill>
          </a:ln>
        </p:spPr>
      </p:pic>
    </p:spTree>
    <p:extLst>
      <p:ext uri="{BB962C8B-B14F-4D97-AF65-F5344CB8AC3E}">
        <p14:creationId xmlns:p14="http://schemas.microsoft.com/office/powerpoint/2010/main" val="14738678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More Ways to Cite</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6" y="2912736"/>
            <a:ext cx="4221840" cy="1631216"/>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solidFill>
                  <a:schemeClr val="tx2">
                    <a:lumMod val="50000"/>
                    <a:lumOff val="50000"/>
                  </a:schemeClr>
                </a:solidFill>
              </a:rPr>
              <a:t> </a:t>
            </a:r>
            <a:r>
              <a:rPr lang="en-GB" sz="2000" dirty="0"/>
              <a:t>{</a:t>
            </a:r>
            <a:r>
              <a:rPr lang="en-GB" sz="2000" dirty="0">
                <a:solidFill>
                  <a:schemeClr val="accent4">
                    <a:lumMod val="75000"/>
                  </a:schemeClr>
                </a:solidFill>
              </a:rPr>
              <a:t>Thor_2011, Rowling_1997</a:t>
            </a:r>
            <a:r>
              <a:rPr lang="en-GB" sz="2000" dirty="0"/>
              <a:t>} are both excellent works. At least, according to </a:t>
            </a:r>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solidFill>
                  <a:schemeClr val="tx2">
                    <a:lumMod val="50000"/>
                    <a:lumOff val="50000"/>
                  </a:schemeClr>
                </a:solidFill>
              </a:rPr>
              <a:t> [chapter 2] </a:t>
            </a:r>
            <a:r>
              <a:rPr lang="en-GB" sz="2000" dirty="0"/>
              <a:t>{</a:t>
            </a:r>
            <a:r>
              <a:rPr lang="en-GB" sz="2000" dirty="0">
                <a:solidFill>
                  <a:schemeClr val="accent4">
                    <a:lumMod val="75000"/>
                  </a:schemeClr>
                </a:solidFill>
              </a:rPr>
              <a:t>Peace_2019</a:t>
            </a:r>
            <a:r>
              <a:rPr lang="en-GB" sz="2000" dirty="0"/>
              <a:t>}, who likes them both </a:t>
            </a:r>
            <a:r>
              <a:rPr lang="en-GB" sz="2000" dirty="0">
                <a:solidFill>
                  <a:schemeClr val="tx2">
                    <a:lumMod val="50000"/>
                    <a:lumOff val="50000"/>
                  </a:schemeClr>
                </a:solidFill>
              </a:rPr>
              <a:t>\</a:t>
            </a:r>
            <a:r>
              <a:rPr lang="en-GB" sz="2000" dirty="0" err="1">
                <a:solidFill>
                  <a:schemeClr val="tx2">
                    <a:lumMod val="50000"/>
                    <a:lumOff val="50000"/>
                  </a:schemeClr>
                </a:solidFill>
              </a:rPr>
              <a:t>citep</a:t>
            </a:r>
            <a:r>
              <a:rPr lang="en-GB" sz="2000" dirty="0">
                <a:solidFill>
                  <a:schemeClr val="tx2">
                    <a:lumMod val="50000"/>
                    <a:lumOff val="50000"/>
                  </a:schemeClr>
                </a:solidFill>
              </a:rPr>
              <a:t> </a:t>
            </a:r>
            <a:r>
              <a:rPr lang="en-GB" sz="2000" dirty="0"/>
              <a:t>{</a:t>
            </a:r>
            <a:r>
              <a:rPr lang="en-GB" sz="2000" dirty="0">
                <a:solidFill>
                  <a:schemeClr val="accent4">
                    <a:lumMod val="75000"/>
                  </a:schemeClr>
                </a:solidFill>
              </a:rPr>
              <a:t>Thor_2011, Rowling_1997</a:t>
            </a:r>
            <a:r>
              <a:rPr lang="en-GB" sz="2000" dirty="0"/>
              <a:t>}.</a:t>
            </a:r>
          </a:p>
        </p:txBody>
      </p:sp>
      <p:pic>
        <p:nvPicPr>
          <p:cNvPr id="5" name="Picture 4" descr="A screenshot of a cell phone&#10;&#10;Description automatically generated">
            <a:extLst>
              <a:ext uri="{FF2B5EF4-FFF2-40B4-BE49-F238E27FC236}">
                <a16:creationId xmlns:a16="http://schemas.microsoft.com/office/drawing/2014/main" id="{6C621376-21F5-469F-A4DC-7DA8CEDD39BD}"/>
              </a:ext>
            </a:extLst>
          </p:cNvPr>
          <p:cNvPicPr>
            <a:picLocks noChangeAspect="1"/>
          </p:cNvPicPr>
          <p:nvPr/>
        </p:nvPicPr>
        <p:blipFill>
          <a:blip r:embed="rId3"/>
          <a:stretch>
            <a:fillRect/>
          </a:stretch>
        </p:blipFill>
        <p:spPr>
          <a:xfrm>
            <a:off x="4730774" y="3551588"/>
            <a:ext cx="3956022" cy="661288"/>
          </a:xfrm>
          <a:prstGeom prst="rect">
            <a:avLst/>
          </a:prstGeom>
        </p:spPr>
      </p:pic>
    </p:spTree>
    <p:extLst>
      <p:ext uri="{BB962C8B-B14F-4D97-AF65-F5344CB8AC3E}">
        <p14:creationId xmlns:p14="http://schemas.microsoft.com/office/powerpoint/2010/main" val="30723104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Gotchas</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Capitalisation</a:t>
            </a:r>
          </a:p>
          <a:p>
            <a:pPr lvl="1"/>
            <a:r>
              <a:rPr lang="en-GB" sz="2400" dirty="0"/>
              <a:t> </a:t>
            </a:r>
            <a:r>
              <a:rPr lang="en-GB" sz="2400" dirty="0">
                <a:solidFill>
                  <a:schemeClr val="tx2">
                    <a:lumMod val="50000"/>
                    <a:lumOff val="50000"/>
                  </a:schemeClr>
                </a:solidFill>
              </a:rPr>
              <a:t>{</a:t>
            </a:r>
            <a:r>
              <a:rPr lang="en-GB" sz="2400" dirty="0"/>
              <a:t>NASA</a:t>
            </a:r>
            <a:r>
              <a:rPr lang="en-GB" sz="2400" dirty="0">
                <a:solidFill>
                  <a:schemeClr val="tx2">
                    <a:lumMod val="50000"/>
                    <a:lumOff val="50000"/>
                  </a:schemeClr>
                </a:solidFill>
              </a:rPr>
              <a:t>}</a:t>
            </a:r>
          </a:p>
          <a:p>
            <a:r>
              <a:rPr lang="en-GB" sz="2400" dirty="0"/>
              <a:t>Accents</a:t>
            </a:r>
          </a:p>
          <a:p>
            <a:pPr lvl="1"/>
            <a:r>
              <a:rPr lang="en-GB" sz="2400" dirty="0"/>
              <a:t>Ren</a:t>
            </a:r>
            <a:r>
              <a:rPr lang="en-GB" sz="2400" dirty="0">
                <a:solidFill>
                  <a:schemeClr val="tx2">
                    <a:lumMod val="50000"/>
                    <a:lumOff val="50000"/>
                  </a:schemeClr>
                </a:solidFill>
              </a:rPr>
              <a:t>\’</a:t>
            </a:r>
            <a:r>
              <a:rPr lang="en-GB" sz="2400" dirty="0"/>
              <a:t>{e}e</a:t>
            </a:r>
          </a:p>
          <a:p>
            <a:r>
              <a:rPr lang="en-GB" sz="2400" dirty="0"/>
              <a:t>Multiple Author names</a:t>
            </a:r>
          </a:p>
          <a:p>
            <a:pPr lvl="1"/>
            <a:r>
              <a:rPr lang="en-GB" sz="2400" strike="sngStrike" dirty="0"/>
              <a:t> </a:t>
            </a:r>
            <a:r>
              <a:rPr lang="en-GB" sz="2400" strike="sngStrike" dirty="0">
                <a:solidFill>
                  <a:schemeClr val="tx2">
                    <a:lumMod val="50000"/>
                    <a:lumOff val="50000"/>
                  </a:schemeClr>
                </a:solidFill>
              </a:rPr>
              <a:t>author = </a:t>
            </a:r>
            <a:r>
              <a:rPr lang="en-GB" sz="2400" strike="sngStrike" dirty="0"/>
              <a:t>“Ernest Hemingway, R.L. Stine, J.R.R. Tolkien”</a:t>
            </a:r>
          </a:p>
          <a:p>
            <a:pPr lvl="1"/>
            <a:r>
              <a:rPr lang="en-GB" sz="2400" dirty="0"/>
              <a:t> </a:t>
            </a:r>
            <a:r>
              <a:rPr lang="en-GB" sz="2400" dirty="0">
                <a:solidFill>
                  <a:schemeClr val="tx2">
                    <a:lumMod val="50000"/>
                    <a:lumOff val="50000"/>
                  </a:schemeClr>
                </a:solidFill>
              </a:rPr>
              <a:t>author = </a:t>
            </a:r>
            <a:r>
              <a:rPr lang="en-GB" sz="2400" dirty="0"/>
              <a:t>“Hemingway, Ernest; Stine, R.L.; Tolkien, J.R</a:t>
            </a:r>
            <a:r>
              <a:rPr lang="en-GB" sz="2400"/>
              <a:t>.R”</a:t>
            </a:r>
            <a:endParaRPr lang="en-GB" sz="2400" strike="sngStrike" dirty="0"/>
          </a:p>
          <a:p>
            <a:pPr lvl="1"/>
            <a:r>
              <a:rPr lang="en-GB" sz="2400" dirty="0"/>
              <a:t> </a:t>
            </a:r>
            <a:r>
              <a:rPr lang="en-GB" sz="2400" dirty="0">
                <a:solidFill>
                  <a:schemeClr val="tx2">
                    <a:lumMod val="50000"/>
                    <a:lumOff val="50000"/>
                  </a:schemeClr>
                </a:solidFill>
              </a:rPr>
              <a:t>author = </a:t>
            </a:r>
            <a:r>
              <a:rPr lang="en-GB" sz="2400" dirty="0"/>
              <a:t>“Ernest Hemingway and R.L. Stine and J.R.R. Tolkien”</a:t>
            </a:r>
          </a:p>
          <a:p>
            <a:pPr lvl="1"/>
            <a:endParaRPr lang="en-GB" sz="1600" dirty="0"/>
          </a:p>
          <a:p>
            <a:pPr lvl="1"/>
            <a:endParaRPr lang="en-GB" sz="1600" dirty="0"/>
          </a:p>
        </p:txBody>
      </p:sp>
      <p:sp>
        <p:nvSpPr>
          <p:cNvPr id="4" name="TextBox 3">
            <a:extLst>
              <a:ext uri="{FF2B5EF4-FFF2-40B4-BE49-F238E27FC236}">
                <a16:creationId xmlns:a16="http://schemas.microsoft.com/office/drawing/2014/main" id="{EFE95A92-773A-4513-82A8-DCFA23EA480E}"/>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40130492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a:bodyPr>
          <a:lstStyle/>
          <a:p>
            <a:r>
              <a:rPr lang="en-GB" sz="3000" b="1" dirty="0"/>
              <a:t>Identify</a:t>
            </a:r>
            <a:r>
              <a:rPr lang="en-GB" sz="3000" dirty="0"/>
              <a:t> an array of useful LaTeX packages</a:t>
            </a:r>
          </a:p>
          <a:p>
            <a:r>
              <a:rPr lang="en-GB" sz="3000" b="1" dirty="0"/>
              <a:t>Recognise</a:t>
            </a:r>
            <a:r>
              <a:rPr lang="en-GB" sz="3000" dirty="0"/>
              <a:t> when and how to split large documents into manageable subdocuments</a:t>
            </a:r>
          </a:p>
          <a:p>
            <a:r>
              <a:rPr lang="en-GB" sz="3000" b="1" dirty="0"/>
              <a:t>Employ</a:t>
            </a:r>
            <a:r>
              <a:rPr lang="en-GB" sz="3000" dirty="0"/>
              <a:t> custom formatting and referencing</a:t>
            </a:r>
          </a:p>
          <a:p>
            <a:r>
              <a:rPr lang="en-GB" sz="3000" b="1" dirty="0"/>
              <a:t>Develop</a:t>
            </a:r>
            <a:r>
              <a:rPr lang="en-GB" sz="3000" dirty="0"/>
              <a:t> a full thesis template </a:t>
            </a:r>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Acronyms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1475551"/>
            <a:ext cx="4221840" cy="5324535"/>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tx2">
                    <a:lumMod val="50000"/>
                    <a:lumOff val="50000"/>
                  </a:schemeClr>
                </a:solidFill>
              </a:rPr>
              <a:t>acronym</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endParaRPr lang="en-GB" sz="2000" dirty="0"/>
          </a:p>
          <a:p>
            <a:r>
              <a:rPr lang="en-GB" sz="2000" dirty="0">
                <a:solidFill>
                  <a:schemeClr val="tx2">
                    <a:lumMod val="50000"/>
                    <a:lumOff val="50000"/>
                  </a:schemeClr>
                </a:solidFill>
              </a:rPr>
              <a:t>\section</a:t>
            </a:r>
            <a:r>
              <a:rPr lang="en-GB" sz="2000" dirty="0"/>
              <a:t>{List of Acronyms}</a:t>
            </a:r>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acronym</a:t>
            </a:r>
            <a:r>
              <a:rPr lang="en-GB" sz="2000" dirty="0"/>
              <a:t>}</a:t>
            </a:r>
          </a:p>
          <a:p>
            <a:r>
              <a:rPr lang="en-GB" sz="2000" dirty="0">
                <a:solidFill>
                  <a:schemeClr val="tx2">
                    <a:lumMod val="50000"/>
                    <a:lumOff val="50000"/>
                  </a:schemeClr>
                </a:solidFill>
              </a:rPr>
              <a:t>\</a:t>
            </a:r>
            <a:r>
              <a:rPr lang="en-GB" sz="2000" dirty="0" err="1">
                <a:solidFill>
                  <a:schemeClr val="tx2">
                    <a:lumMod val="50000"/>
                    <a:lumOff val="50000"/>
                  </a:schemeClr>
                </a:solidFill>
              </a:rPr>
              <a:t>acro</a:t>
            </a:r>
            <a:r>
              <a:rPr lang="en-GB" sz="2000" dirty="0"/>
              <a:t>{TLA}{Three Letter Acronym}</a:t>
            </a:r>
          </a:p>
          <a:p>
            <a:r>
              <a:rPr lang="en-GB" sz="2000" dirty="0">
                <a:solidFill>
                  <a:schemeClr val="tx2">
                    <a:lumMod val="50000"/>
                    <a:lumOff val="50000"/>
                  </a:schemeClr>
                </a:solidFill>
              </a:rPr>
              <a:t>\</a:t>
            </a:r>
            <a:r>
              <a:rPr lang="en-GB" sz="2000" dirty="0" err="1">
                <a:solidFill>
                  <a:schemeClr val="tx2">
                    <a:lumMod val="50000"/>
                    <a:lumOff val="50000"/>
                  </a:schemeClr>
                </a:solidFill>
              </a:rPr>
              <a:t>acro</a:t>
            </a:r>
            <a:r>
              <a:rPr lang="en-GB" sz="2000" dirty="0"/>
              <a:t>{ICL}{Imperial College London}</a:t>
            </a:r>
          </a:p>
          <a:p>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acronym</a:t>
            </a:r>
            <a:r>
              <a:rPr lang="en-GB" sz="2000" dirty="0"/>
              <a:t>}</a:t>
            </a:r>
          </a:p>
          <a:p>
            <a:endParaRPr lang="en-GB" sz="2000" dirty="0"/>
          </a:p>
          <a:p>
            <a:r>
              <a:rPr lang="en-GB" sz="2000" dirty="0">
                <a:solidFill>
                  <a:schemeClr val="tx2">
                    <a:lumMod val="50000"/>
                    <a:lumOff val="50000"/>
                  </a:schemeClr>
                </a:solidFill>
              </a:rPr>
              <a:t>\section</a:t>
            </a:r>
            <a:r>
              <a:rPr lang="en-GB" sz="2000" dirty="0"/>
              <a:t>{Main Section}</a:t>
            </a:r>
          </a:p>
          <a:p>
            <a:r>
              <a:rPr lang="en-GB" sz="2000" dirty="0"/>
              <a:t>You may often find it useful to use a </a:t>
            </a:r>
            <a:r>
              <a:rPr lang="en-GB" sz="2000" dirty="0">
                <a:solidFill>
                  <a:schemeClr val="tx2">
                    <a:lumMod val="50000"/>
                    <a:lumOff val="50000"/>
                  </a:schemeClr>
                </a:solidFill>
              </a:rPr>
              <a:t>\ac</a:t>
            </a:r>
            <a:r>
              <a:rPr lang="en-GB" sz="2000" dirty="0"/>
              <a:t>{TLA}. Nothing is more useful that a </a:t>
            </a:r>
            <a:r>
              <a:rPr lang="en-GB" sz="2000" dirty="0">
                <a:solidFill>
                  <a:schemeClr val="tx2">
                    <a:lumMod val="50000"/>
                    <a:lumOff val="50000"/>
                  </a:schemeClr>
                </a:solidFill>
              </a:rPr>
              <a:t>\ac</a:t>
            </a:r>
            <a:r>
              <a:rPr lang="en-GB" sz="2000" dirty="0"/>
              <a:t>{TLA}, except many </a:t>
            </a:r>
            <a:r>
              <a:rPr lang="en-GB" sz="2000" dirty="0">
                <a:solidFill>
                  <a:schemeClr val="tx2">
                    <a:lumMod val="50000"/>
                    <a:lumOff val="50000"/>
                  </a:schemeClr>
                </a:solidFill>
              </a:rPr>
              <a:t>\</a:t>
            </a:r>
            <a:r>
              <a:rPr lang="en-GB" sz="2000" dirty="0" err="1">
                <a:solidFill>
                  <a:schemeClr val="tx2">
                    <a:lumMod val="50000"/>
                    <a:lumOff val="50000"/>
                  </a:schemeClr>
                </a:solidFill>
              </a:rPr>
              <a:t>acp</a:t>
            </a:r>
            <a:r>
              <a:rPr lang="en-GB" sz="2000" dirty="0"/>
              <a:t>{TLA}. </a:t>
            </a:r>
            <a:r>
              <a:rPr lang="en-GB" sz="2000" dirty="0">
                <a:solidFill>
                  <a:schemeClr val="tx2">
                    <a:lumMod val="50000"/>
                    <a:lumOff val="50000"/>
                  </a:schemeClr>
                </a:solidFill>
              </a:rPr>
              <a:t>\ac</a:t>
            </a:r>
            <a:r>
              <a:rPr lang="en-GB" sz="2000" dirty="0"/>
              <a:t>{ICL} is a good </a:t>
            </a:r>
            <a:r>
              <a:rPr lang="en-GB" sz="2000" dirty="0">
                <a:solidFill>
                  <a:schemeClr val="tx2">
                    <a:lumMod val="50000"/>
                    <a:lumOff val="50000"/>
                  </a:schemeClr>
                </a:solidFill>
              </a:rPr>
              <a:t>\ac</a:t>
            </a:r>
            <a:r>
              <a:rPr lang="en-GB" sz="2000" dirty="0"/>
              <a:t>{TLA}.</a:t>
            </a:r>
          </a:p>
        </p:txBody>
      </p:sp>
      <p:pic>
        <p:nvPicPr>
          <p:cNvPr id="6" name="Picture 5" descr="A screenshot of a cell phone&#10;&#10;Description automatically generated">
            <a:extLst>
              <a:ext uri="{FF2B5EF4-FFF2-40B4-BE49-F238E27FC236}">
                <a16:creationId xmlns:a16="http://schemas.microsoft.com/office/drawing/2014/main" id="{26C2822D-6C93-463D-89AD-31488C38E9AB}"/>
              </a:ext>
            </a:extLst>
          </p:cNvPr>
          <p:cNvPicPr>
            <a:picLocks noChangeAspect="1"/>
          </p:cNvPicPr>
          <p:nvPr/>
        </p:nvPicPr>
        <p:blipFill>
          <a:blip r:embed="rId3"/>
          <a:stretch>
            <a:fillRect/>
          </a:stretch>
        </p:blipFill>
        <p:spPr>
          <a:xfrm>
            <a:off x="4730775" y="2728272"/>
            <a:ext cx="4221838" cy="2089093"/>
          </a:xfrm>
          <a:prstGeom prst="rect">
            <a:avLst/>
          </a:prstGeom>
        </p:spPr>
      </p:pic>
    </p:spTree>
    <p:extLst>
      <p:ext uri="{BB962C8B-B14F-4D97-AF65-F5344CB8AC3E}">
        <p14:creationId xmlns:p14="http://schemas.microsoft.com/office/powerpoint/2010/main" val="4947546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Aligning Equations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2398881"/>
            <a:ext cx="4221840" cy="3477875"/>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err="1">
                <a:solidFill>
                  <a:schemeClr val="tx2">
                    <a:lumMod val="50000"/>
                    <a:lumOff val="50000"/>
                  </a:schemeClr>
                </a:solidFill>
              </a:rPr>
              <a:t>amsmath</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err="1">
                <a:solidFill>
                  <a:schemeClr val="accent4">
                    <a:lumMod val="75000"/>
                  </a:schemeClr>
                </a:solidFill>
              </a:rPr>
              <a:t>alignat</a:t>
            </a:r>
            <a:r>
              <a:rPr lang="en-GB" sz="2000" dirty="0"/>
              <a:t>}{2}</a:t>
            </a:r>
          </a:p>
          <a:p>
            <a:r>
              <a:rPr lang="en-GB" sz="2000" dirty="0"/>
              <a:t>y=&amp;4x </a:t>
            </a:r>
            <a:r>
              <a:rPr lang="en-GB" sz="2000" dirty="0">
                <a:solidFill>
                  <a:schemeClr val="tx2">
                    <a:lumMod val="50000"/>
                    <a:lumOff val="50000"/>
                  </a:schemeClr>
                </a:solidFill>
              </a:rPr>
              <a:t>\quad </a:t>
            </a:r>
            <a:r>
              <a:rPr lang="en-GB" sz="2000" dirty="0"/>
              <a:t>&amp; </a:t>
            </a:r>
            <a:r>
              <a:rPr lang="en-GB" sz="2000" dirty="0">
                <a:solidFill>
                  <a:schemeClr val="tx2">
                    <a:lumMod val="50000"/>
                    <a:lumOff val="50000"/>
                  </a:schemeClr>
                </a:solidFill>
              </a:rPr>
              <a:t>\</a:t>
            </a:r>
            <a:r>
              <a:rPr lang="en-GB" sz="2000" dirty="0" err="1">
                <a:solidFill>
                  <a:schemeClr val="tx2">
                    <a:lumMod val="50000"/>
                    <a:lumOff val="50000"/>
                  </a:schemeClr>
                </a:solidFill>
              </a:rPr>
              <a:t>textrm</a:t>
            </a:r>
            <a:r>
              <a:rPr lang="en-GB" sz="2000" dirty="0"/>
              <a:t>{for } x &lt; 0</a:t>
            </a:r>
            <a:r>
              <a:rPr lang="en-GB" sz="2000" dirty="0">
                <a:solidFill>
                  <a:schemeClr val="accent1">
                    <a:lumMod val="60000"/>
                    <a:lumOff val="40000"/>
                  </a:schemeClr>
                </a:solidFill>
              </a:rPr>
              <a:t>\\</a:t>
            </a:r>
          </a:p>
          <a:p>
            <a:r>
              <a:rPr lang="en-GB" sz="2000" dirty="0"/>
              <a:t>y=&amp;4x+x^{2}-5x^{3} </a:t>
            </a:r>
            <a:r>
              <a:rPr lang="en-GB" sz="2000" dirty="0">
                <a:solidFill>
                  <a:schemeClr val="tx2">
                    <a:lumMod val="50000"/>
                    <a:lumOff val="50000"/>
                  </a:schemeClr>
                </a:solidFill>
              </a:rPr>
              <a:t>\quad </a:t>
            </a:r>
            <a:r>
              <a:rPr lang="en-GB" sz="2000" dirty="0"/>
              <a:t>&amp; </a:t>
            </a:r>
            <a:r>
              <a:rPr lang="en-GB" sz="2000" dirty="0">
                <a:solidFill>
                  <a:schemeClr val="tx2">
                    <a:lumMod val="50000"/>
                    <a:lumOff val="50000"/>
                  </a:schemeClr>
                </a:solidFill>
              </a:rPr>
              <a:t>\</a:t>
            </a:r>
            <a:r>
              <a:rPr lang="en-GB" sz="2000" dirty="0" err="1">
                <a:solidFill>
                  <a:schemeClr val="tx2">
                    <a:lumMod val="50000"/>
                    <a:lumOff val="50000"/>
                  </a:schemeClr>
                </a:solidFill>
              </a:rPr>
              <a:t>textrm</a:t>
            </a:r>
            <a:r>
              <a:rPr lang="en-GB" sz="2000" dirty="0"/>
              <a:t>{otherwise}</a:t>
            </a:r>
            <a:r>
              <a:rPr lang="en-GB" sz="2000" dirty="0">
                <a:solidFill>
                  <a:schemeClr val="accent1">
                    <a:lumMod val="60000"/>
                    <a:lumOff val="40000"/>
                  </a:schemeClr>
                </a:solidFill>
              </a:rPr>
              <a:t>\\</a:t>
            </a:r>
          </a:p>
          <a:p>
            <a:r>
              <a:rPr lang="en-GB" sz="2000" dirty="0">
                <a:solidFill>
                  <a:schemeClr val="tx2">
                    <a:lumMod val="50000"/>
                    <a:lumOff val="50000"/>
                  </a:schemeClr>
                </a:solidFill>
              </a:rPr>
              <a:t>\diff</a:t>
            </a:r>
            <a:r>
              <a:rPr lang="en-GB" sz="2000" dirty="0"/>
              <a:t>{x}{t}=&amp; 3y</a:t>
            </a:r>
            <a:r>
              <a:rPr lang="en-GB" sz="2000" dirty="0">
                <a:solidFill>
                  <a:schemeClr val="accent1">
                    <a:lumMod val="60000"/>
                    <a:lumOff val="40000"/>
                  </a:schemeClr>
                </a:solidFill>
              </a:rPr>
              <a:t>\\</a:t>
            </a:r>
          </a:p>
          <a:p>
            <a:r>
              <a:rPr lang="en-GB" sz="2000" dirty="0"/>
              <a:t>x(t=0)=&amp;-10</a:t>
            </a:r>
          </a:p>
          <a:p>
            <a:r>
              <a:rPr lang="en-GB" sz="2000" dirty="0">
                <a:solidFill>
                  <a:schemeClr val="tx2">
                    <a:lumMod val="50000"/>
                    <a:lumOff val="50000"/>
                  </a:schemeClr>
                </a:solidFill>
              </a:rPr>
              <a:t>\end</a:t>
            </a:r>
            <a:r>
              <a:rPr lang="en-GB" sz="2000" dirty="0"/>
              <a:t>{</a:t>
            </a:r>
            <a:r>
              <a:rPr lang="en-GB" sz="2000" dirty="0" err="1">
                <a:solidFill>
                  <a:schemeClr val="accent4">
                    <a:lumMod val="75000"/>
                  </a:schemeClr>
                </a:solidFill>
              </a:rPr>
              <a:t>alignat</a:t>
            </a:r>
            <a:r>
              <a:rPr lang="en-GB" sz="2000" dirty="0"/>
              <a:t>}</a:t>
            </a:r>
          </a:p>
        </p:txBody>
      </p:sp>
      <p:pic>
        <p:nvPicPr>
          <p:cNvPr id="8" name="Picture 7">
            <a:extLst>
              <a:ext uri="{FF2B5EF4-FFF2-40B4-BE49-F238E27FC236}">
                <a16:creationId xmlns:a16="http://schemas.microsoft.com/office/drawing/2014/main" id="{40395CDE-3E5E-4F46-83A8-20E567A52A6B}"/>
              </a:ext>
            </a:extLst>
          </p:cNvPr>
          <p:cNvPicPr>
            <a:picLocks noChangeAspect="1"/>
          </p:cNvPicPr>
          <p:nvPr/>
        </p:nvPicPr>
        <p:blipFill>
          <a:blip r:embed="rId3"/>
          <a:stretch>
            <a:fillRect/>
          </a:stretch>
        </p:blipFill>
        <p:spPr>
          <a:xfrm>
            <a:off x="4730774" y="3429000"/>
            <a:ext cx="4071960" cy="1333635"/>
          </a:xfrm>
          <a:prstGeom prst="rect">
            <a:avLst/>
          </a:prstGeom>
        </p:spPr>
      </p:pic>
      <p:sp>
        <p:nvSpPr>
          <p:cNvPr id="6" name="TextBox 5">
            <a:extLst>
              <a:ext uri="{FF2B5EF4-FFF2-40B4-BE49-F238E27FC236}">
                <a16:creationId xmlns:a16="http://schemas.microsoft.com/office/drawing/2014/main" id="{F25B2088-5DAC-4E2C-B044-43DA57A5F34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1081689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Online Tools</a:t>
            </a:r>
          </a:p>
        </p:txBody>
      </p:sp>
      <p:sp>
        <p:nvSpPr>
          <p:cNvPr id="3" name="TextBox 2"/>
          <p:cNvSpPr txBox="1"/>
          <p:nvPr/>
        </p:nvSpPr>
        <p:spPr>
          <a:xfrm>
            <a:off x="457200" y="1957138"/>
            <a:ext cx="3422732" cy="4247317"/>
          </a:xfrm>
          <a:prstGeom prst="rect">
            <a:avLst/>
          </a:prstGeom>
          <a:noFill/>
        </p:spPr>
        <p:txBody>
          <a:bodyPr wrap="none" rtlCol="0">
            <a:spAutoFit/>
          </a:bodyPr>
          <a:lstStyle/>
          <a:p>
            <a:pPr marL="457200" indent="-457200">
              <a:buFont typeface="Arial" panose="020B0604020202020204" pitchFamily="34" charset="0"/>
              <a:buChar char="•"/>
            </a:pPr>
            <a:r>
              <a:rPr lang="en-GB" sz="3000" dirty="0">
                <a:hlinkClick r:id="rId3"/>
              </a:rPr>
              <a:t>Google</a:t>
            </a:r>
            <a:endParaRPr lang="en-GB" sz="3000" dirty="0"/>
          </a:p>
          <a:p>
            <a:pPr marL="457200" indent="-457200">
              <a:buFont typeface="Arial" panose="020B0604020202020204" pitchFamily="34" charset="0"/>
              <a:buChar char="•"/>
            </a:pPr>
            <a:r>
              <a:rPr lang="en-GB" sz="3000" dirty="0">
                <a:hlinkClick r:id="rId4"/>
              </a:rPr>
              <a:t>Stack Exchange</a:t>
            </a:r>
            <a:endParaRPr lang="en-GB" sz="3000" dirty="0"/>
          </a:p>
          <a:p>
            <a:pPr marL="457200" indent="-457200">
              <a:buFont typeface="Arial" panose="020B0604020202020204" pitchFamily="34" charset="0"/>
              <a:buChar char="•"/>
            </a:pPr>
            <a:r>
              <a:rPr lang="en-GB" sz="3000" dirty="0">
                <a:hlinkClick r:id="rId5"/>
              </a:rPr>
              <a:t>Overleaf</a:t>
            </a:r>
            <a:endParaRPr lang="en-GB" sz="3000" dirty="0"/>
          </a:p>
          <a:p>
            <a:pPr marL="457200" indent="-457200">
              <a:buFont typeface="Arial" panose="020B0604020202020204" pitchFamily="34" charset="0"/>
              <a:buChar char="•"/>
            </a:pPr>
            <a:r>
              <a:rPr lang="en-GB" sz="3000" dirty="0" err="1">
                <a:hlinkClick r:id="rId6"/>
              </a:rPr>
              <a:t>Wikibook</a:t>
            </a:r>
            <a:endParaRPr lang="en-GB" sz="3000" dirty="0"/>
          </a:p>
          <a:p>
            <a:pPr marL="457200" indent="-457200">
              <a:buFont typeface="Arial" panose="020B0604020202020204" pitchFamily="34" charset="0"/>
              <a:buChar char="•"/>
            </a:pPr>
            <a:r>
              <a:rPr lang="en-GB" sz="3000" dirty="0">
                <a:hlinkClick r:id="rId7"/>
              </a:rPr>
              <a:t>Table Maker</a:t>
            </a:r>
            <a:endParaRPr lang="en-GB" sz="3000" dirty="0"/>
          </a:p>
          <a:p>
            <a:pPr marL="457200" indent="-457200">
              <a:buFont typeface="Arial" panose="020B0604020202020204" pitchFamily="34" charset="0"/>
              <a:buChar char="•"/>
            </a:pPr>
            <a:r>
              <a:rPr lang="en-GB" sz="3000" dirty="0">
                <a:hlinkClick r:id="rId8"/>
              </a:rPr>
              <a:t>Equation Editor</a:t>
            </a:r>
            <a:endParaRPr lang="en-GB" sz="3000" dirty="0"/>
          </a:p>
          <a:p>
            <a:pPr marL="457200" indent="-457200">
              <a:buFont typeface="Arial" panose="020B0604020202020204" pitchFamily="34" charset="0"/>
              <a:buChar char="•"/>
            </a:pPr>
            <a:r>
              <a:rPr lang="en-GB" sz="3000" dirty="0">
                <a:hlinkClick r:id="rId9"/>
              </a:rPr>
              <a:t>Detexify</a:t>
            </a:r>
            <a:endParaRPr lang="en-GB" sz="3000" dirty="0"/>
          </a:p>
          <a:p>
            <a:endParaRPr lang="en-GB" sz="3000" dirty="0"/>
          </a:p>
          <a:p>
            <a:endParaRPr lang="en-GB" sz="3000" dirty="0"/>
          </a:p>
        </p:txBody>
      </p:sp>
      <p:pic>
        <p:nvPicPr>
          <p:cNvPr id="5" name="Picture 4">
            <a:extLst>
              <a:ext uri="{FF2B5EF4-FFF2-40B4-BE49-F238E27FC236}">
                <a16:creationId xmlns:a16="http://schemas.microsoft.com/office/drawing/2014/main" id="{7024B7B7-0AE3-46F6-B545-576352E8C718}"/>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4895582" y="2233493"/>
            <a:ext cx="4248418" cy="4624507"/>
          </a:xfrm>
          <a:prstGeom prst="rect">
            <a:avLst/>
          </a:prstGeom>
        </p:spPr>
      </p:pic>
    </p:spTree>
    <p:extLst>
      <p:ext uri="{BB962C8B-B14F-4D97-AF65-F5344CB8AC3E}">
        <p14:creationId xmlns:p14="http://schemas.microsoft.com/office/powerpoint/2010/main" val="1331705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Once you’ve completed this course, please provide feedback</a:t>
            </a:r>
          </a:p>
          <a:p>
            <a:pPr lvl="1"/>
            <a:r>
              <a:rPr lang="en-GB" sz="2600" dirty="0"/>
              <a:t>The link is </a:t>
            </a:r>
            <a:r>
              <a:rPr lang="en-GB" sz="2600"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hlinkClick r:id="rId3"/>
              </a:rPr>
              <a:t>tinyurl.com/rcds2021-22</a:t>
            </a:r>
            <a:endParaRPr lang="en-GB" sz="2600"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lvl="1"/>
            <a:r>
              <a:rPr lang="en-GB" sz="2600" dirty="0"/>
              <a:t>You 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21227889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Writing Theses in </a:t>
            </a:r>
            <a:r>
              <a:rPr lang="en-GB" sz="4000" b="1" dirty="0" err="1"/>
              <a:t>LaTeX</a:t>
            </a:r>
            <a:endParaRPr lang="en-GB" sz="4000" b="1" dirty="0"/>
          </a:p>
        </p:txBody>
      </p:sp>
      <p:sp>
        <p:nvSpPr>
          <p:cNvPr id="3" name="Subtitle 2"/>
          <p:cNvSpPr>
            <a:spLocks noGrp="1"/>
          </p:cNvSpPr>
          <p:nvPr>
            <p:ph type="subTitle" idx="1"/>
          </p:nvPr>
        </p:nvSpPr>
        <p:spPr>
          <a:xfrm>
            <a:off x="401319" y="3194756"/>
            <a:ext cx="8341362" cy="383822"/>
          </a:xfrm>
        </p:spPr>
        <p:txBody>
          <a:bodyPr/>
          <a:lstStyle/>
          <a:p>
            <a:r>
              <a:rPr lang="en-GB" sz="1400" dirty="0"/>
              <a:t>Distributed under </a:t>
            </a:r>
            <a:r>
              <a:rPr lang="en-GB" sz="1400" dirty="0">
                <a:hlinkClick r:id="rId3"/>
              </a:rPr>
              <a:t>Creative Commons Attribution-</a:t>
            </a:r>
            <a:r>
              <a:rPr lang="en-GB" sz="1400" dirty="0" err="1">
                <a:hlinkClick r:id="rId3"/>
              </a:rPr>
              <a:t>NonCommercial</a:t>
            </a:r>
            <a:r>
              <a:rPr lang="en-GB" sz="1400" dirty="0">
                <a:hlinkClick r:id="rId3"/>
              </a:rPr>
              <a:t>-</a:t>
            </a:r>
            <a:r>
              <a:rPr lang="en-GB" sz="1400" dirty="0" err="1">
                <a:hlinkClick r:id="rId3"/>
              </a:rPr>
              <a:t>ShareAlike</a:t>
            </a:r>
            <a:r>
              <a:rPr lang="en-GB" sz="1400" dirty="0">
                <a:hlinkClick r:id="rId3"/>
              </a:rPr>
              <a:t> 4.0 International</a:t>
            </a:r>
            <a:endParaRPr lang="en-GB" sz="1400" dirty="0"/>
          </a:p>
          <a:p>
            <a:r>
              <a:rPr lang="en-GB" sz="2400" dirty="0"/>
              <a:t> </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Overleaf</a:t>
            </a:r>
          </a:p>
        </p:txBody>
      </p:sp>
      <p:sp>
        <p:nvSpPr>
          <p:cNvPr id="3" name="TextBox 2"/>
          <p:cNvSpPr txBox="1"/>
          <p:nvPr/>
        </p:nvSpPr>
        <p:spPr>
          <a:xfrm>
            <a:off x="457200" y="1625833"/>
            <a:ext cx="7840980" cy="5447645"/>
          </a:xfrm>
          <a:prstGeom prst="rect">
            <a:avLst/>
          </a:prstGeom>
          <a:noFill/>
        </p:spPr>
        <p:txBody>
          <a:bodyPr wrap="square" rtlCol="0">
            <a:spAutoFit/>
          </a:bodyPr>
          <a:lstStyle/>
          <a:p>
            <a:pPr marL="457200" indent="-457200">
              <a:buFont typeface="Arial" panose="020B0604020202020204" pitchFamily="34" charset="0"/>
              <a:buChar char="•"/>
            </a:pPr>
            <a:r>
              <a:rPr lang="en-GB" sz="2400" dirty="0"/>
              <a:t>Online environment for creating and compiling LaTeX documents</a:t>
            </a:r>
          </a:p>
          <a:p>
            <a:pPr marL="457200" indent="-457200">
              <a:buFont typeface="Arial" panose="020B0604020202020204" pitchFamily="34" charset="0"/>
              <a:buChar char="•"/>
            </a:pPr>
            <a:r>
              <a:rPr lang="en-GB" sz="2400" dirty="0"/>
              <a:t>Pros</a:t>
            </a:r>
          </a:p>
          <a:p>
            <a:pPr marL="914400" lvl="1" indent="-457200">
              <a:buFont typeface="Arial" panose="020B0604020202020204" pitchFamily="34" charset="0"/>
              <a:buChar char="•"/>
            </a:pPr>
            <a:r>
              <a:rPr lang="en-GB" sz="2400" dirty="0"/>
              <a:t>Cross-platform</a:t>
            </a:r>
          </a:p>
          <a:p>
            <a:pPr marL="914400" lvl="1" indent="-457200">
              <a:buFont typeface="Arial" panose="020B0604020202020204" pitchFamily="34" charset="0"/>
              <a:buChar char="•"/>
            </a:pPr>
            <a:r>
              <a:rPr lang="en-GB" sz="2400" dirty="0"/>
              <a:t>Complete</a:t>
            </a:r>
          </a:p>
          <a:p>
            <a:pPr marL="914400" lvl="1" indent="-457200">
              <a:buFont typeface="Arial" panose="020B0604020202020204" pitchFamily="34" charset="0"/>
              <a:buChar char="•"/>
            </a:pPr>
            <a:r>
              <a:rPr lang="en-GB" sz="2400" dirty="0"/>
              <a:t>Easy to use</a:t>
            </a:r>
          </a:p>
          <a:p>
            <a:pPr marL="914400" lvl="1" indent="-457200">
              <a:buFont typeface="Arial" panose="020B0604020202020204" pitchFamily="34" charset="0"/>
              <a:buChar char="•"/>
            </a:pPr>
            <a:r>
              <a:rPr lang="en-GB" sz="2400" dirty="0"/>
              <a:t>Allows collaboration</a:t>
            </a:r>
          </a:p>
          <a:p>
            <a:pPr marL="914400" lvl="1" indent="-457200">
              <a:buFont typeface="Arial" panose="020B0604020202020204" pitchFamily="34" charset="0"/>
              <a:buChar char="•"/>
            </a:pPr>
            <a:r>
              <a:rPr lang="en-GB" sz="2400" dirty="0"/>
              <a:t>Cloud syncing with Dropbox and </a:t>
            </a:r>
            <a:r>
              <a:rPr lang="en-GB" sz="2400" dirty="0" err="1"/>
              <a:t>Github</a:t>
            </a:r>
            <a:endParaRPr lang="en-GB" sz="2400" dirty="0"/>
          </a:p>
          <a:p>
            <a:pPr marL="914400" lvl="1" indent="-457200">
              <a:buFont typeface="Arial" panose="020B0604020202020204" pitchFamily="34" charset="0"/>
              <a:buChar char="•"/>
            </a:pPr>
            <a:r>
              <a:rPr lang="en-GB" sz="2400" dirty="0"/>
              <a:t>Integrated “review” system for feedback</a:t>
            </a:r>
          </a:p>
          <a:p>
            <a:pPr marL="457200" indent="-457200">
              <a:buFont typeface="Arial" panose="020B0604020202020204" pitchFamily="34" charset="0"/>
              <a:buChar char="•"/>
            </a:pPr>
            <a:r>
              <a:rPr lang="en-GB" sz="2400" dirty="0"/>
              <a:t>Cons</a:t>
            </a:r>
          </a:p>
          <a:p>
            <a:pPr marL="914400" lvl="1" indent="-457200">
              <a:buFont typeface="Arial" panose="020B0604020202020204" pitchFamily="34" charset="0"/>
              <a:buChar char="•"/>
            </a:pPr>
            <a:r>
              <a:rPr lang="en-GB" sz="2400" dirty="0"/>
              <a:t>Editor online only</a:t>
            </a:r>
          </a:p>
          <a:p>
            <a:pPr marL="914400" lvl="1" indent="-457200">
              <a:buFont typeface="Arial" panose="020B0604020202020204" pitchFamily="34" charset="0"/>
              <a:buChar char="•"/>
            </a:pPr>
            <a:r>
              <a:rPr lang="en-GB" sz="2400" dirty="0"/>
              <a:t>Data stored online</a:t>
            </a:r>
          </a:p>
          <a:p>
            <a:endParaRPr lang="en-GB" sz="3000" dirty="0"/>
          </a:p>
          <a:p>
            <a:endParaRPr lang="en-GB" sz="3000" dirty="0"/>
          </a:p>
        </p:txBody>
      </p:sp>
    </p:spTree>
    <p:extLst>
      <p:ext uri="{BB962C8B-B14F-4D97-AF65-F5344CB8AC3E}">
        <p14:creationId xmlns:p14="http://schemas.microsoft.com/office/powerpoint/2010/main" val="3718216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Writing Theses in LaTeX</a:t>
            </a:r>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US" sz="2400" dirty="0"/>
              <a:t>Excellent Technical Typesetting</a:t>
            </a:r>
          </a:p>
          <a:p>
            <a:pPr fontAlgn="base">
              <a:spcBef>
                <a:spcPts val="600"/>
              </a:spcBef>
              <a:spcAft>
                <a:spcPts val="600"/>
              </a:spcAft>
            </a:pPr>
            <a:r>
              <a:rPr lang="en-US" sz="2400" dirty="0"/>
              <a:t>Easy to iterate document-wide formatting</a:t>
            </a:r>
          </a:p>
          <a:p>
            <a:pPr fontAlgn="base">
              <a:spcBef>
                <a:spcPts val="600"/>
              </a:spcBef>
              <a:spcAft>
                <a:spcPts val="600"/>
              </a:spcAft>
            </a:pPr>
            <a:r>
              <a:rPr lang="en-US" sz="2400" dirty="0"/>
              <a:t>Easy to include and reference figures/equations </a:t>
            </a:r>
            <a:r>
              <a:rPr lang="en-US" sz="2400" dirty="0" err="1"/>
              <a:t>etc</a:t>
            </a:r>
            <a:endParaRPr lang="en-US" sz="2400" dirty="0"/>
          </a:p>
          <a:p>
            <a:pPr fontAlgn="base">
              <a:spcBef>
                <a:spcPts val="600"/>
              </a:spcBef>
              <a:spcAft>
                <a:spcPts val="600"/>
              </a:spcAft>
            </a:pPr>
            <a:r>
              <a:rPr lang="en-US" sz="2400" dirty="0"/>
              <a:t>Easy to iterate figures</a:t>
            </a:r>
          </a:p>
          <a:p>
            <a:pPr fontAlgn="base">
              <a:spcBef>
                <a:spcPts val="600"/>
              </a:spcBef>
              <a:spcAft>
                <a:spcPts val="600"/>
              </a:spcAft>
            </a:pPr>
            <a:r>
              <a:rPr lang="en-US" sz="2400" dirty="0"/>
              <a:t>Files stored in plain-text</a:t>
            </a:r>
          </a:p>
          <a:p>
            <a:pPr lvl="1" fontAlgn="base">
              <a:spcBef>
                <a:spcPts val="600"/>
              </a:spcBef>
              <a:spcAft>
                <a:spcPts val="600"/>
              </a:spcAft>
            </a:pPr>
            <a:r>
              <a:rPr lang="en-US" sz="2000" dirty="0"/>
              <a:t>Less prone to corruption</a:t>
            </a:r>
          </a:p>
          <a:p>
            <a:pPr lvl="1" fontAlgn="base">
              <a:spcBef>
                <a:spcPts val="600"/>
              </a:spcBef>
              <a:spcAft>
                <a:spcPts val="600"/>
              </a:spcAft>
            </a:pPr>
            <a:r>
              <a:rPr lang="en-US" sz="2000" dirty="0"/>
              <a:t>Easier to “diff” when using version control</a:t>
            </a:r>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7647250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Imperial Thesis Requirements</a:t>
            </a:r>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GB" sz="2400" dirty="0">
                <a:hlinkClick r:id="rId3"/>
              </a:rPr>
              <a:t>Theses for Imperial College Research Degrees Checklist</a:t>
            </a:r>
            <a:endParaRPr lang="en-GB" sz="2400" dirty="0"/>
          </a:p>
          <a:p>
            <a:pPr fontAlgn="base">
              <a:spcBef>
                <a:spcPts val="600"/>
              </a:spcBef>
              <a:spcAft>
                <a:spcPts val="600"/>
              </a:spcAft>
            </a:pPr>
            <a:r>
              <a:rPr lang="en-GB" sz="2400" dirty="0">
                <a:hlinkClick r:id="rId4"/>
              </a:rPr>
              <a:t>Academic Regulations</a:t>
            </a:r>
            <a:endParaRPr lang="en-GB" sz="2400" dirty="0"/>
          </a:p>
          <a:p>
            <a:pPr fontAlgn="base">
              <a:spcBef>
                <a:spcPts val="600"/>
              </a:spcBef>
              <a:spcAft>
                <a:spcPts val="600"/>
              </a:spcAft>
            </a:pPr>
            <a:r>
              <a:rPr lang="en-GB" sz="2400" dirty="0"/>
              <a:t>Written in English</a:t>
            </a:r>
          </a:p>
          <a:p>
            <a:pPr fontAlgn="base">
              <a:spcBef>
                <a:spcPts val="600"/>
              </a:spcBef>
              <a:spcAft>
                <a:spcPts val="600"/>
              </a:spcAft>
            </a:pPr>
            <a:r>
              <a:rPr lang="en-GB" sz="2400" dirty="0"/>
              <a:t>Not longer than 100,000 words</a:t>
            </a:r>
          </a:p>
          <a:p>
            <a:pPr fontAlgn="base">
              <a:spcBef>
                <a:spcPts val="600"/>
              </a:spcBef>
              <a:spcAft>
                <a:spcPts val="600"/>
              </a:spcAft>
            </a:pPr>
            <a:r>
              <a:rPr lang="en-GB" sz="2400" dirty="0"/>
              <a:t>Cannot be copy-pasted papers</a:t>
            </a:r>
          </a:p>
          <a:p>
            <a:pPr fontAlgn="base">
              <a:spcBef>
                <a:spcPts val="600"/>
              </a:spcBef>
              <a:spcAft>
                <a:spcPts val="600"/>
              </a:spcAft>
            </a:pPr>
            <a:r>
              <a:rPr lang="en-GB" sz="2400" dirty="0"/>
              <a:t>Include full bibliography and references</a:t>
            </a:r>
          </a:p>
          <a:p>
            <a:pPr fontAlgn="base">
              <a:spcBef>
                <a:spcPts val="600"/>
              </a:spcBef>
              <a:spcAft>
                <a:spcPts val="600"/>
              </a:spcAft>
            </a:pPr>
            <a:r>
              <a:rPr lang="en-GB" sz="2400" dirty="0"/>
              <a:t>You will be examined on this by examiners in your viva</a:t>
            </a:r>
          </a:p>
          <a:p>
            <a:pPr fontAlgn="base">
              <a:spcBef>
                <a:spcPts val="600"/>
              </a:spcBef>
              <a:spcAft>
                <a:spcPts val="600"/>
              </a:spcAft>
            </a:pPr>
            <a:r>
              <a:rPr lang="en-GB" sz="2400" dirty="0"/>
              <a:t>“Any formatting information that is not explicitly outlined in these guidance notes is up to the judgement of the student, and reasonable solutions will be accepted.”</a:t>
            </a:r>
          </a:p>
        </p:txBody>
      </p:sp>
    </p:spTree>
    <p:extLst>
      <p:ext uri="{BB962C8B-B14F-4D97-AF65-F5344CB8AC3E}">
        <p14:creationId xmlns:p14="http://schemas.microsoft.com/office/powerpoint/2010/main" val="34856288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Paper Size and Pagination</a:t>
            </a:r>
          </a:p>
        </p:txBody>
      </p:sp>
      <p:sp>
        <p:nvSpPr>
          <p:cNvPr id="3" name="Content Placeholder 2"/>
          <p:cNvSpPr>
            <a:spLocks noGrp="1"/>
          </p:cNvSpPr>
          <p:nvPr>
            <p:ph idx="1"/>
          </p:nvPr>
        </p:nvSpPr>
        <p:spPr>
          <a:xfrm>
            <a:off x="457200" y="1600200"/>
            <a:ext cx="8435280" cy="3875690"/>
          </a:xfrm>
        </p:spPr>
        <p:txBody>
          <a:bodyPr>
            <a:normAutofit/>
          </a:bodyPr>
          <a:lstStyle/>
          <a:p>
            <a:pPr fontAlgn="base">
              <a:spcBef>
                <a:spcPts val="600"/>
              </a:spcBef>
              <a:spcAft>
                <a:spcPts val="600"/>
              </a:spcAft>
            </a:pPr>
            <a:r>
              <a:rPr lang="en-GB" sz="2400" dirty="0"/>
              <a:t>Typically A4 paper</a:t>
            </a:r>
          </a:p>
          <a:p>
            <a:pPr fontAlgn="base">
              <a:spcBef>
                <a:spcPts val="600"/>
              </a:spcBef>
              <a:spcAft>
                <a:spcPts val="600"/>
              </a:spcAft>
            </a:pPr>
            <a:r>
              <a:rPr lang="en-GB" sz="2400" dirty="0"/>
              <a:t>You may want your pages to be double-sided</a:t>
            </a:r>
          </a:p>
          <a:p>
            <a:pPr fontAlgn="base">
              <a:spcBef>
                <a:spcPts val="600"/>
              </a:spcBef>
              <a:spcAft>
                <a:spcPts val="600"/>
              </a:spcAft>
            </a:pPr>
            <a:r>
              <a:rPr lang="en-GB" sz="2400" dirty="0"/>
              <a:t>All pages to be sequentially numbered in Arabic numerals including title page [Section 4.4 of Checklist]</a:t>
            </a:r>
          </a:p>
          <a:p>
            <a:pPr fontAlgn="base">
              <a:spcBef>
                <a:spcPts val="600"/>
              </a:spcBef>
              <a:spcAft>
                <a:spcPts val="600"/>
              </a:spcAft>
            </a:pPr>
            <a:r>
              <a:rPr lang="en-GB" sz="2400" dirty="0"/>
              <a:t>Achieved in the preamble:</a:t>
            </a:r>
          </a:p>
          <a:p>
            <a:pPr fontAlgn="base">
              <a:spcBef>
                <a:spcPts val="600"/>
              </a:spcBef>
              <a:spcAft>
                <a:spcPts val="600"/>
              </a:spcAft>
            </a:pPr>
            <a:endParaRPr lang="en-GB" sz="2400" dirty="0"/>
          </a:p>
          <a:p>
            <a:pPr marL="0" indent="0" fontAlgn="base">
              <a:spcBef>
                <a:spcPts val="600"/>
              </a:spcBef>
              <a:spcAft>
                <a:spcPts val="600"/>
              </a:spcAft>
              <a:buNone/>
            </a:pPr>
            <a:r>
              <a:rPr lang="en-GB" sz="2400" dirty="0">
                <a:solidFill>
                  <a:schemeClr val="tx2">
                    <a:lumMod val="50000"/>
                    <a:lumOff val="50000"/>
                  </a:schemeClr>
                </a:solidFill>
              </a:rPr>
              <a:t>\</a:t>
            </a:r>
            <a:r>
              <a:rPr lang="en-GB" sz="2400" dirty="0" err="1">
                <a:solidFill>
                  <a:schemeClr val="tx2">
                    <a:lumMod val="50000"/>
                    <a:lumOff val="50000"/>
                  </a:schemeClr>
                </a:solidFill>
              </a:rPr>
              <a:t>documentclass</a:t>
            </a:r>
            <a:r>
              <a:rPr lang="en-GB" sz="2400" dirty="0"/>
              <a:t>[</a:t>
            </a:r>
            <a:r>
              <a:rPr lang="en-GB" sz="2400" dirty="0">
                <a:solidFill>
                  <a:schemeClr val="accent4">
                    <a:lumMod val="75000"/>
                  </a:schemeClr>
                </a:solidFill>
              </a:rPr>
              <a:t>12pt, a4paper, </a:t>
            </a:r>
            <a:r>
              <a:rPr lang="en-GB" sz="2400" dirty="0" err="1">
                <a:solidFill>
                  <a:schemeClr val="accent4">
                    <a:lumMod val="75000"/>
                  </a:schemeClr>
                </a:solidFill>
              </a:rPr>
              <a:t>twoside</a:t>
            </a:r>
            <a:r>
              <a:rPr lang="en-GB" sz="2400" dirty="0"/>
              <a:t>]{</a:t>
            </a:r>
            <a:r>
              <a:rPr lang="en-GB" sz="2400" dirty="0">
                <a:solidFill>
                  <a:schemeClr val="tx2">
                    <a:lumMod val="50000"/>
                    <a:lumOff val="50000"/>
                  </a:schemeClr>
                </a:solidFill>
              </a:rPr>
              <a:t>report</a:t>
            </a:r>
            <a:r>
              <a:rPr lang="en-GB" sz="2400" dirty="0"/>
              <a:t>} </a:t>
            </a:r>
          </a:p>
        </p:txBody>
      </p:sp>
    </p:spTree>
    <p:extLst>
      <p:ext uri="{BB962C8B-B14F-4D97-AF65-F5344CB8AC3E}">
        <p14:creationId xmlns:p14="http://schemas.microsoft.com/office/powerpoint/2010/main" val="21912925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Margins</a:t>
            </a:r>
          </a:p>
        </p:txBody>
      </p:sp>
      <p:sp>
        <p:nvSpPr>
          <p:cNvPr id="3" name="Content Placeholder 2"/>
          <p:cNvSpPr>
            <a:spLocks noGrp="1"/>
          </p:cNvSpPr>
          <p:nvPr>
            <p:ph idx="1"/>
          </p:nvPr>
        </p:nvSpPr>
        <p:spPr>
          <a:xfrm>
            <a:off x="457200" y="1600199"/>
            <a:ext cx="8435280" cy="4453759"/>
          </a:xfrm>
        </p:spPr>
        <p:txBody>
          <a:bodyPr>
            <a:normAutofit/>
          </a:bodyPr>
          <a:lstStyle/>
          <a:p>
            <a:pPr fontAlgn="base">
              <a:spcBef>
                <a:spcPts val="600"/>
              </a:spcBef>
              <a:spcAft>
                <a:spcPts val="600"/>
              </a:spcAft>
            </a:pPr>
            <a:r>
              <a:rPr lang="en-GB" sz="2400" dirty="0"/>
              <a:t>Margins must be even on both sides [Checklist Section 4]</a:t>
            </a:r>
          </a:p>
          <a:p>
            <a:pPr fontAlgn="base">
              <a:spcBef>
                <a:spcPts val="600"/>
              </a:spcBef>
              <a:spcAft>
                <a:spcPts val="600"/>
              </a:spcAft>
            </a:pPr>
            <a:r>
              <a:rPr lang="en-GB" sz="2400" dirty="0"/>
              <a:t>For binding services, margins must typically be at least 1cm</a:t>
            </a:r>
          </a:p>
          <a:p>
            <a:pPr fontAlgn="base">
              <a:spcBef>
                <a:spcPts val="600"/>
              </a:spcBef>
              <a:spcAft>
                <a:spcPts val="600"/>
              </a:spcAft>
            </a:pPr>
            <a:r>
              <a:rPr lang="en-GB" sz="2400" dirty="0"/>
              <a:t>The </a:t>
            </a:r>
            <a:r>
              <a:rPr lang="en-GB" sz="2400" dirty="0">
                <a:solidFill>
                  <a:schemeClr val="tx2">
                    <a:lumMod val="50000"/>
                    <a:lumOff val="50000"/>
                  </a:schemeClr>
                </a:solidFill>
              </a:rPr>
              <a:t>geometry</a:t>
            </a:r>
            <a:r>
              <a:rPr lang="en-GB" sz="2400" dirty="0"/>
              <a:t> package allows us to set margins</a:t>
            </a:r>
          </a:p>
          <a:p>
            <a:pPr fontAlgn="base">
              <a:spcBef>
                <a:spcPts val="600"/>
              </a:spcBef>
              <a:spcAft>
                <a:spcPts val="600"/>
              </a:spcAft>
            </a:pPr>
            <a:r>
              <a:rPr lang="en-GB" sz="2400" dirty="0"/>
              <a:t>The </a:t>
            </a:r>
            <a:r>
              <a:rPr lang="en-GB" sz="2400" dirty="0" err="1">
                <a:solidFill>
                  <a:schemeClr val="tx2">
                    <a:lumMod val="50000"/>
                    <a:lumOff val="50000"/>
                  </a:schemeClr>
                </a:solidFill>
              </a:rPr>
              <a:t>blindtext</a:t>
            </a:r>
            <a:r>
              <a:rPr lang="en-GB" sz="2400" dirty="0"/>
              <a:t> package and </a:t>
            </a: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[X] command allows us to insert sample text for testing typesetting</a:t>
            </a:r>
          </a:p>
        </p:txBody>
      </p:sp>
    </p:spTree>
    <p:extLst>
      <p:ext uri="{BB962C8B-B14F-4D97-AF65-F5344CB8AC3E}">
        <p14:creationId xmlns:p14="http://schemas.microsoft.com/office/powerpoint/2010/main" val="28120921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36022</TotalTime>
  <Words>7882</Words>
  <Application>Microsoft Office PowerPoint</Application>
  <PresentationFormat>On-screen Show (4:3)</PresentationFormat>
  <Paragraphs>527</Paragraphs>
  <Slides>44</Slides>
  <Notes>42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Frutiger LT Std 65 Bold</vt:lpstr>
      <vt:lpstr>Times New Roman</vt:lpstr>
      <vt:lpstr>Office Theme</vt:lpstr>
      <vt:lpstr>Writing Theses in LaTeX</vt:lpstr>
      <vt:lpstr>PowerPoint Presentation</vt:lpstr>
      <vt:lpstr>PowerPoint Presentation</vt:lpstr>
      <vt:lpstr>Learning Outcomes</vt:lpstr>
      <vt:lpstr>Overleaf</vt:lpstr>
      <vt:lpstr>Writing Theses in LaTeX</vt:lpstr>
      <vt:lpstr>Imperial Thesis Requirements</vt:lpstr>
      <vt:lpstr>Paper Size and Pagination</vt:lpstr>
      <vt:lpstr>Margins</vt:lpstr>
      <vt:lpstr>Margins</vt:lpstr>
      <vt:lpstr>Footnotes</vt:lpstr>
      <vt:lpstr>Line Spacing</vt:lpstr>
      <vt:lpstr>Line Spacing</vt:lpstr>
      <vt:lpstr>Title Page</vt:lpstr>
      <vt:lpstr>Title Page</vt:lpstr>
      <vt:lpstr>Abstract</vt:lpstr>
      <vt:lpstr>Statement of Originality</vt:lpstr>
      <vt:lpstr>Copyright Declaration</vt:lpstr>
      <vt:lpstr>Thesis Preamble</vt:lpstr>
      <vt:lpstr>Contents</vt:lpstr>
      <vt:lpstr>Contents</vt:lpstr>
      <vt:lpstr>Lists of Tables and Figures</vt:lpstr>
      <vt:lpstr>Contents Depth</vt:lpstr>
      <vt:lpstr>Extra Contents Items</vt:lpstr>
      <vt:lpstr>Appendices</vt:lpstr>
      <vt:lpstr>Splitting Your Document</vt:lpstr>
      <vt:lpstr>Splitting Your Document</vt:lpstr>
      <vt:lpstr>Splitting Your Document</vt:lpstr>
      <vt:lpstr>Hyperlinks</vt:lpstr>
      <vt:lpstr>Subfigures</vt:lpstr>
      <vt:lpstr>Short Captions</vt:lpstr>
      <vt:lpstr>Graphics Path</vt:lpstr>
      <vt:lpstr>Custom Commands</vt:lpstr>
      <vt:lpstr>Bibliography Management</vt:lpstr>
      <vt:lpstr>Bibliography Management</vt:lpstr>
      <vt:lpstr>Bibliography Management</vt:lpstr>
      <vt:lpstr>Personalising References</vt:lpstr>
      <vt:lpstr>More Ways to Cite</vt:lpstr>
      <vt:lpstr>Bibliography Gotchas</vt:lpstr>
      <vt:lpstr>Acronyms</vt:lpstr>
      <vt:lpstr>Aligning Equations</vt:lpstr>
      <vt:lpstr>Online Tools</vt:lpstr>
      <vt:lpstr>Feedback</vt:lpstr>
      <vt:lpstr>Writing Theses in LaTeX</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Cooling, Christopher M</cp:lastModifiedBy>
  <cp:revision>435</cp:revision>
  <cp:lastPrinted>2017-04-21T16:42:54Z</cp:lastPrinted>
  <dcterms:created xsi:type="dcterms:W3CDTF">2014-10-29T16:03:49Z</dcterms:created>
  <dcterms:modified xsi:type="dcterms:W3CDTF">2021-10-04T14:12:07Z</dcterms:modified>
</cp:coreProperties>
</file>