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handoutMasterIdLst>
    <p:handoutMasterId r:id="rId42"/>
  </p:handoutMasterIdLst>
  <p:sldIdLst>
    <p:sldId id="264" r:id="rId2"/>
    <p:sldId id="267" r:id="rId3"/>
    <p:sldId id="505" r:id="rId4"/>
    <p:sldId id="268" r:id="rId5"/>
    <p:sldId id="295" r:id="rId6"/>
    <p:sldId id="296" r:id="rId7"/>
    <p:sldId id="297" r:id="rId8"/>
    <p:sldId id="298" r:id="rId9"/>
    <p:sldId id="302" r:id="rId10"/>
    <p:sldId id="301" r:id="rId11"/>
    <p:sldId id="300" r:id="rId12"/>
    <p:sldId id="303" r:id="rId13"/>
    <p:sldId id="304" r:id="rId14"/>
    <p:sldId id="307" r:id="rId15"/>
    <p:sldId id="308" r:id="rId16"/>
    <p:sldId id="309" r:id="rId17"/>
    <p:sldId id="310" r:id="rId18"/>
    <p:sldId id="311" r:id="rId19"/>
    <p:sldId id="332" r:id="rId20"/>
    <p:sldId id="329" r:id="rId21"/>
    <p:sldId id="312" r:id="rId22"/>
    <p:sldId id="316" r:id="rId23"/>
    <p:sldId id="315" r:id="rId24"/>
    <p:sldId id="317" r:id="rId25"/>
    <p:sldId id="313" r:id="rId26"/>
    <p:sldId id="314" r:id="rId27"/>
    <p:sldId id="318" r:id="rId28"/>
    <p:sldId id="286" r:id="rId29"/>
    <p:sldId id="319" r:id="rId30"/>
    <p:sldId id="321" r:id="rId31"/>
    <p:sldId id="322" r:id="rId32"/>
    <p:sldId id="506" r:id="rId33"/>
    <p:sldId id="323" r:id="rId34"/>
    <p:sldId id="326" r:id="rId35"/>
    <p:sldId id="325" r:id="rId36"/>
    <p:sldId id="327" r:id="rId37"/>
    <p:sldId id="330" r:id="rId38"/>
    <p:sldId id="328" r:id="rId39"/>
    <p:sldId id="280" r:id="rId40"/>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267"/>
            <p14:sldId id="505"/>
            <p14:sldId id="268"/>
            <p14:sldId id="295"/>
            <p14:sldId id="296"/>
            <p14:sldId id="297"/>
            <p14:sldId id="298"/>
            <p14:sldId id="302"/>
            <p14:sldId id="301"/>
            <p14:sldId id="300"/>
            <p14:sldId id="303"/>
            <p14:sldId id="304"/>
            <p14:sldId id="307"/>
            <p14:sldId id="308"/>
            <p14:sldId id="309"/>
            <p14:sldId id="310"/>
            <p14:sldId id="311"/>
            <p14:sldId id="332"/>
            <p14:sldId id="329"/>
            <p14:sldId id="312"/>
            <p14:sldId id="316"/>
            <p14:sldId id="315"/>
            <p14:sldId id="317"/>
            <p14:sldId id="313"/>
            <p14:sldId id="314"/>
            <p14:sldId id="318"/>
            <p14:sldId id="286"/>
            <p14:sldId id="319"/>
            <p14:sldId id="321"/>
            <p14:sldId id="322"/>
            <p14:sldId id="506"/>
            <p14:sldId id="323"/>
            <p14:sldId id="326"/>
            <p14:sldId id="325"/>
            <p14:sldId id="327"/>
            <p14:sldId id="330"/>
            <p14:sldId id="328"/>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ABD7AA-AEE6-4F31-9DE7-35E91F1BDF03}" v="9" dt="2024-05-09T13:30:26.3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80" autoAdjust="0"/>
    <p:restoredTop sz="80261" autoAdjust="0"/>
  </p:normalViewPr>
  <p:slideViewPr>
    <p:cSldViewPr snapToGrid="0" snapToObjects="1">
      <p:cViewPr varScale="1">
        <p:scale>
          <a:sx n="110" d="100"/>
          <a:sy n="110" d="100"/>
        </p:scale>
        <p:origin x="68" y="484"/>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2760" y="31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oling, Chris" userId="6dcf99c9-2ba5-410a-8445-0893a3d1421f" providerId="ADAL" clId="{FC7699A8-6941-4172-BF60-63279746831A}"/>
    <pc:docChg chg="undo custSel addSld delSld modSld modSection">
      <pc:chgData name="Cooling, Chris" userId="6dcf99c9-2ba5-410a-8445-0893a3d1421f" providerId="ADAL" clId="{FC7699A8-6941-4172-BF60-63279746831A}" dt="2024-03-27T15:37:30.143" v="116" actId="1076"/>
      <pc:docMkLst>
        <pc:docMk/>
      </pc:docMkLst>
      <pc:sldChg chg="addSp delSp modSp mod">
        <pc:chgData name="Cooling, Chris" userId="6dcf99c9-2ba5-410a-8445-0893a3d1421f" providerId="ADAL" clId="{FC7699A8-6941-4172-BF60-63279746831A}" dt="2024-03-27T15:25:45.102" v="61" actId="1076"/>
        <pc:sldMkLst>
          <pc:docMk/>
          <pc:sldMk cId="46157443" sldId="321"/>
        </pc:sldMkLst>
        <pc:spChg chg="mod">
          <ac:chgData name="Cooling, Chris" userId="6dcf99c9-2ba5-410a-8445-0893a3d1421f" providerId="ADAL" clId="{FC7699A8-6941-4172-BF60-63279746831A}" dt="2024-03-27T15:21:26.801" v="45" actId="20577"/>
          <ac:spMkLst>
            <pc:docMk/>
            <pc:sldMk cId="46157443" sldId="321"/>
            <ac:spMk id="3" creationId="{603AC519-287E-431C-AC14-B4D6EEF203DB}"/>
          </ac:spMkLst>
        </pc:spChg>
        <pc:picChg chg="del">
          <ac:chgData name="Cooling, Chris" userId="6dcf99c9-2ba5-410a-8445-0893a3d1421f" providerId="ADAL" clId="{FC7699A8-6941-4172-BF60-63279746831A}" dt="2024-03-27T15:25:19.554" v="56" actId="478"/>
          <ac:picMkLst>
            <pc:docMk/>
            <pc:sldMk cId="46157443" sldId="321"/>
            <ac:picMk id="7" creationId="{49A708A5-B26B-476D-9BA0-FA6D6B6DBC6A}"/>
          </ac:picMkLst>
        </pc:picChg>
        <pc:picChg chg="add mod">
          <ac:chgData name="Cooling, Chris" userId="6dcf99c9-2ba5-410a-8445-0893a3d1421f" providerId="ADAL" clId="{FC7699A8-6941-4172-BF60-63279746831A}" dt="2024-03-27T15:25:45.102" v="61" actId="1076"/>
          <ac:picMkLst>
            <pc:docMk/>
            <pc:sldMk cId="46157443" sldId="321"/>
            <ac:picMk id="8" creationId="{851A7C52-619C-7CD8-7E75-1CED7171D1D5}"/>
          </ac:picMkLst>
        </pc:picChg>
      </pc:sldChg>
      <pc:sldChg chg="addSp delSp modSp add del mod">
        <pc:chgData name="Cooling, Chris" userId="6dcf99c9-2ba5-410a-8445-0893a3d1421f" providerId="ADAL" clId="{FC7699A8-6941-4172-BF60-63279746831A}" dt="2024-03-27T15:24:23.629" v="53" actId="1076"/>
        <pc:sldMkLst>
          <pc:docMk/>
          <pc:sldMk cId="687175056" sldId="322"/>
        </pc:sldMkLst>
        <pc:picChg chg="add mod">
          <ac:chgData name="Cooling, Chris" userId="6dcf99c9-2ba5-410a-8445-0893a3d1421f" providerId="ADAL" clId="{FC7699A8-6941-4172-BF60-63279746831A}" dt="2024-03-27T15:24:23.629" v="53" actId="1076"/>
          <ac:picMkLst>
            <pc:docMk/>
            <pc:sldMk cId="687175056" sldId="322"/>
            <ac:picMk id="7" creationId="{4059D58D-CD17-7022-9AFB-6DCFE1A5FDF2}"/>
          </ac:picMkLst>
        </pc:picChg>
        <pc:picChg chg="del">
          <ac:chgData name="Cooling, Chris" userId="6dcf99c9-2ba5-410a-8445-0893a3d1421f" providerId="ADAL" clId="{FC7699A8-6941-4172-BF60-63279746831A}" dt="2024-03-27T15:24:16.603" v="50" actId="478"/>
          <ac:picMkLst>
            <pc:docMk/>
            <pc:sldMk cId="687175056" sldId="322"/>
            <ac:picMk id="10" creationId="{4D78C260-C796-47C0-B4E0-8CBE71F4DAFD}"/>
          </ac:picMkLst>
        </pc:picChg>
      </pc:sldChg>
      <pc:sldChg chg="addSp delSp modSp mod">
        <pc:chgData name="Cooling, Chris" userId="6dcf99c9-2ba5-410a-8445-0893a3d1421f" providerId="ADAL" clId="{FC7699A8-6941-4172-BF60-63279746831A}" dt="2024-03-27T15:34:36.527" v="94" actId="1076"/>
        <pc:sldMkLst>
          <pc:docMk/>
          <pc:sldMk cId="1473867814" sldId="323"/>
        </pc:sldMkLst>
        <pc:picChg chg="del">
          <ac:chgData name="Cooling, Chris" userId="6dcf99c9-2ba5-410a-8445-0893a3d1421f" providerId="ADAL" clId="{FC7699A8-6941-4172-BF60-63279746831A}" dt="2024-03-27T15:33:56.155" v="82" actId="478"/>
          <ac:picMkLst>
            <pc:docMk/>
            <pc:sldMk cId="1473867814" sldId="323"/>
            <ac:picMk id="5" creationId="{C333ED24-F00D-4F7B-9738-5AD6ECAE84B3}"/>
          </ac:picMkLst>
        </pc:picChg>
        <pc:picChg chg="add mod">
          <ac:chgData name="Cooling, Chris" userId="6dcf99c9-2ba5-410a-8445-0893a3d1421f" providerId="ADAL" clId="{FC7699A8-6941-4172-BF60-63279746831A}" dt="2024-03-27T15:31:43.198" v="73" actId="1076"/>
          <ac:picMkLst>
            <pc:docMk/>
            <pc:sldMk cId="1473867814" sldId="323"/>
            <ac:picMk id="6" creationId="{CB1F0A13-3910-5E95-E8FD-77F81E8A98FC}"/>
          </ac:picMkLst>
        </pc:picChg>
        <pc:picChg chg="del">
          <ac:chgData name="Cooling, Chris" userId="6dcf99c9-2ba5-410a-8445-0893a3d1421f" providerId="ADAL" clId="{FC7699A8-6941-4172-BF60-63279746831A}" dt="2024-03-27T15:30:46.415" v="62" actId="478"/>
          <ac:picMkLst>
            <pc:docMk/>
            <pc:sldMk cId="1473867814" sldId="323"/>
            <ac:picMk id="7" creationId="{9A85F62D-8290-41FA-A0AE-139DFA263FB5}"/>
          </ac:picMkLst>
        </pc:picChg>
        <pc:picChg chg="del">
          <ac:chgData name="Cooling, Chris" userId="6dcf99c9-2ba5-410a-8445-0893a3d1421f" providerId="ADAL" clId="{FC7699A8-6941-4172-BF60-63279746831A}" dt="2024-03-27T15:32:26.940" v="74" actId="478"/>
          <ac:picMkLst>
            <pc:docMk/>
            <pc:sldMk cId="1473867814" sldId="323"/>
            <ac:picMk id="9" creationId="{0CB370C2-1B4C-4B4A-BBA7-7BDBCE9D7D20}"/>
          </ac:picMkLst>
        </pc:picChg>
        <pc:picChg chg="add mod">
          <ac:chgData name="Cooling, Chris" userId="6dcf99c9-2ba5-410a-8445-0893a3d1421f" providerId="ADAL" clId="{FC7699A8-6941-4172-BF60-63279746831A}" dt="2024-03-27T15:34:17.025" v="90" actId="14100"/>
          <ac:picMkLst>
            <pc:docMk/>
            <pc:sldMk cId="1473867814" sldId="323"/>
            <ac:picMk id="10" creationId="{4E771CE8-6C1C-63F0-30ED-7DB43FFE2EBC}"/>
          </ac:picMkLst>
        </pc:picChg>
        <pc:picChg chg="add mod">
          <ac:chgData name="Cooling, Chris" userId="6dcf99c9-2ba5-410a-8445-0893a3d1421f" providerId="ADAL" clId="{FC7699A8-6941-4172-BF60-63279746831A}" dt="2024-03-27T15:34:36.527" v="94" actId="1076"/>
          <ac:picMkLst>
            <pc:docMk/>
            <pc:sldMk cId="1473867814" sldId="323"/>
            <ac:picMk id="15" creationId="{75B9A0A6-7A32-1515-6A7A-22542D9E1E7B}"/>
          </ac:picMkLst>
        </pc:picChg>
      </pc:sldChg>
      <pc:sldChg chg="addSp delSp modSp mod">
        <pc:chgData name="Cooling, Chris" userId="6dcf99c9-2ba5-410a-8445-0893a3d1421f" providerId="ADAL" clId="{FC7699A8-6941-4172-BF60-63279746831A}" dt="2024-03-27T15:37:30.143" v="116" actId="1076"/>
        <pc:sldMkLst>
          <pc:docMk/>
          <pc:sldMk cId="3072310417" sldId="326"/>
        </pc:sldMkLst>
        <pc:spChg chg="mod">
          <ac:chgData name="Cooling, Chris" userId="6dcf99c9-2ba5-410a-8445-0893a3d1421f" providerId="ADAL" clId="{FC7699A8-6941-4172-BF60-63279746831A}" dt="2024-03-27T15:37:08.460" v="112" actId="20577"/>
          <ac:spMkLst>
            <pc:docMk/>
            <pc:sldMk cId="3072310417" sldId="326"/>
            <ac:spMk id="3" creationId="{603AC519-287E-431C-AC14-B4D6EEF203DB}"/>
          </ac:spMkLst>
        </pc:spChg>
        <pc:picChg chg="del">
          <ac:chgData name="Cooling, Chris" userId="6dcf99c9-2ba5-410a-8445-0893a3d1421f" providerId="ADAL" clId="{FC7699A8-6941-4172-BF60-63279746831A}" dt="2024-03-27T15:37:19.683" v="113" actId="478"/>
          <ac:picMkLst>
            <pc:docMk/>
            <pc:sldMk cId="3072310417" sldId="326"/>
            <ac:picMk id="5" creationId="{6C621376-21F5-469F-A4DC-7DA8CEDD39BD}"/>
          </ac:picMkLst>
        </pc:picChg>
        <pc:picChg chg="add mod">
          <ac:chgData name="Cooling, Chris" userId="6dcf99c9-2ba5-410a-8445-0893a3d1421f" providerId="ADAL" clId="{FC7699A8-6941-4172-BF60-63279746831A}" dt="2024-03-27T15:37:30.143" v="116" actId="1076"/>
          <ac:picMkLst>
            <pc:docMk/>
            <pc:sldMk cId="3072310417" sldId="326"/>
            <ac:picMk id="6" creationId="{7C29EDB8-EBB7-1B26-3064-1AF39DE8AD30}"/>
          </ac:picMkLst>
        </pc:picChg>
      </pc:sldChg>
    </pc:docChg>
  </pc:docChgLst>
  <pc:docChgLst>
    <pc:chgData name="Cooling, Chris" userId="6dcf99c9-2ba5-410a-8445-0893a3d1421f" providerId="ADAL" clId="{A2ABD7AA-AEE6-4F31-9DE7-35E91F1BDF03}"/>
    <pc:docChg chg="undo custSel addSld delSld modSld modSection">
      <pc:chgData name="Cooling, Chris" userId="6dcf99c9-2ba5-410a-8445-0893a3d1421f" providerId="ADAL" clId="{A2ABD7AA-AEE6-4F31-9DE7-35E91F1BDF03}" dt="2024-05-09T13:35:48.905" v="5741" actId="313"/>
      <pc:docMkLst>
        <pc:docMk/>
      </pc:docMkLst>
      <pc:sldChg chg="del">
        <pc:chgData name="Cooling, Chris" userId="6dcf99c9-2ba5-410a-8445-0893a3d1421f" providerId="ADAL" clId="{A2ABD7AA-AEE6-4F31-9DE7-35E91F1BDF03}" dt="2024-05-09T09:13:51.763" v="4533" actId="47"/>
        <pc:sldMkLst>
          <pc:docMk/>
          <pc:sldMk cId="3718216746" sldId="292"/>
        </pc:sldMkLst>
      </pc:sldChg>
      <pc:sldChg chg="modSp mod modNotesTx">
        <pc:chgData name="Cooling, Chris" userId="6dcf99c9-2ba5-410a-8445-0893a3d1421f" providerId="ADAL" clId="{A2ABD7AA-AEE6-4F31-9DE7-35E91F1BDF03}" dt="2024-05-09T08:41:35.252" v="3178" actId="20577"/>
        <pc:sldMkLst>
          <pc:docMk/>
          <pc:sldMk cId="3485628822" sldId="295"/>
        </pc:sldMkLst>
        <pc:spChg chg="mod">
          <ac:chgData name="Cooling, Chris" userId="6dcf99c9-2ba5-410a-8445-0893a3d1421f" providerId="ADAL" clId="{A2ABD7AA-AEE6-4F31-9DE7-35E91F1BDF03}" dt="2024-05-09T08:27:27.587" v="2512" actId="20577"/>
          <ac:spMkLst>
            <pc:docMk/>
            <pc:sldMk cId="3485628822" sldId="295"/>
            <ac:spMk id="3" creationId="{00000000-0000-0000-0000-000000000000}"/>
          </ac:spMkLst>
        </pc:spChg>
      </pc:sldChg>
      <pc:sldChg chg="modSp mod modNotesTx">
        <pc:chgData name="Cooling, Chris" userId="6dcf99c9-2ba5-410a-8445-0893a3d1421f" providerId="ADAL" clId="{A2ABD7AA-AEE6-4F31-9DE7-35E91F1BDF03}" dt="2024-05-09T09:13:19.618" v="4531" actId="20577"/>
        <pc:sldMkLst>
          <pc:docMk/>
          <pc:sldMk cId="2191292543" sldId="296"/>
        </pc:sldMkLst>
        <pc:spChg chg="mod">
          <ac:chgData name="Cooling, Chris" userId="6dcf99c9-2ba5-410a-8445-0893a3d1421f" providerId="ADAL" clId="{A2ABD7AA-AEE6-4F31-9DE7-35E91F1BDF03}" dt="2024-05-09T09:13:19.618" v="4531" actId="20577"/>
          <ac:spMkLst>
            <pc:docMk/>
            <pc:sldMk cId="2191292543" sldId="296"/>
            <ac:spMk id="3" creationId="{00000000-0000-0000-0000-000000000000}"/>
          </ac:spMkLst>
        </pc:spChg>
      </pc:sldChg>
      <pc:sldChg chg="modSp mod">
        <pc:chgData name="Cooling, Chris" userId="6dcf99c9-2ba5-410a-8445-0893a3d1421f" providerId="ADAL" clId="{A2ABD7AA-AEE6-4F31-9DE7-35E91F1BDF03}" dt="2024-05-09T08:51:03.197" v="3474" actId="20577"/>
        <pc:sldMkLst>
          <pc:docMk/>
          <pc:sldMk cId="2812092125" sldId="297"/>
        </pc:sldMkLst>
        <pc:spChg chg="mod">
          <ac:chgData name="Cooling, Chris" userId="6dcf99c9-2ba5-410a-8445-0893a3d1421f" providerId="ADAL" clId="{A2ABD7AA-AEE6-4F31-9DE7-35E91F1BDF03}" dt="2024-05-09T08:51:03.197" v="3474" actId="20577"/>
          <ac:spMkLst>
            <pc:docMk/>
            <pc:sldMk cId="2812092125" sldId="297"/>
            <ac:spMk id="3" creationId="{00000000-0000-0000-0000-000000000000}"/>
          </ac:spMkLst>
        </pc:spChg>
      </pc:sldChg>
      <pc:sldChg chg="addSp delSp modSp mod modNotesTx">
        <pc:chgData name="Cooling, Chris" userId="6dcf99c9-2ba5-410a-8445-0893a3d1421f" providerId="ADAL" clId="{A2ABD7AA-AEE6-4F31-9DE7-35E91F1BDF03}" dt="2024-05-09T09:12:42.212" v="4455" actId="1076"/>
        <pc:sldMkLst>
          <pc:docMk/>
          <pc:sldMk cId="220242497" sldId="298"/>
        </pc:sldMkLst>
        <pc:spChg chg="mod">
          <ac:chgData name="Cooling, Chris" userId="6dcf99c9-2ba5-410a-8445-0893a3d1421f" providerId="ADAL" clId="{A2ABD7AA-AEE6-4F31-9DE7-35E91F1BDF03}" dt="2024-05-09T09:12:07.190" v="4450" actId="20577"/>
          <ac:spMkLst>
            <pc:docMk/>
            <pc:sldMk cId="220242497" sldId="298"/>
            <ac:spMk id="3" creationId="{00000000-0000-0000-0000-000000000000}"/>
          </ac:spMkLst>
        </pc:spChg>
        <pc:spChg chg="add mod">
          <ac:chgData name="Cooling, Chris" userId="6dcf99c9-2ba5-410a-8445-0893a3d1421f" providerId="ADAL" clId="{A2ABD7AA-AEE6-4F31-9DE7-35E91F1BDF03}" dt="2024-05-09T09:12:32.118" v="4453" actId="208"/>
          <ac:spMkLst>
            <pc:docMk/>
            <pc:sldMk cId="220242497" sldId="298"/>
            <ac:spMk id="8" creationId="{3724276E-B819-4868-EC9E-2A45BB89A012}"/>
          </ac:spMkLst>
        </pc:spChg>
        <pc:spChg chg="add mod">
          <ac:chgData name="Cooling, Chris" userId="6dcf99c9-2ba5-410a-8445-0893a3d1421f" providerId="ADAL" clId="{A2ABD7AA-AEE6-4F31-9DE7-35E91F1BDF03}" dt="2024-05-09T09:12:42.212" v="4455" actId="1076"/>
          <ac:spMkLst>
            <pc:docMk/>
            <pc:sldMk cId="220242497" sldId="298"/>
            <ac:spMk id="9" creationId="{943F2867-2643-29F9-471E-0E3D1AA4A23F}"/>
          </ac:spMkLst>
        </pc:spChg>
        <pc:picChg chg="add mod">
          <ac:chgData name="Cooling, Chris" userId="6dcf99c9-2ba5-410a-8445-0893a3d1421f" providerId="ADAL" clId="{A2ABD7AA-AEE6-4F31-9DE7-35E91F1BDF03}" dt="2024-05-09T08:59:01.531" v="4078" actId="14100"/>
          <ac:picMkLst>
            <pc:docMk/>
            <pc:sldMk cId="220242497" sldId="298"/>
            <ac:picMk id="7" creationId="{D0824804-30E4-6C48-5EFC-18FC7C385441}"/>
          </ac:picMkLst>
        </pc:picChg>
        <pc:picChg chg="del">
          <ac:chgData name="Cooling, Chris" userId="6dcf99c9-2ba5-410a-8445-0893a3d1421f" providerId="ADAL" clId="{A2ABD7AA-AEE6-4F31-9DE7-35E91F1BDF03}" dt="2024-05-09T08:53:22.862" v="3476" actId="478"/>
          <ac:picMkLst>
            <pc:docMk/>
            <pc:sldMk cId="220242497" sldId="298"/>
            <ac:picMk id="10" creationId="{7EA1B5FB-280E-44CE-A03E-74EB3C8ABE9D}"/>
          </ac:picMkLst>
        </pc:picChg>
      </pc:sldChg>
      <pc:sldChg chg="modSp mod modNotesTx">
        <pc:chgData name="Cooling, Chris" userId="6dcf99c9-2ba5-410a-8445-0893a3d1421f" providerId="ADAL" clId="{A2ABD7AA-AEE6-4F31-9DE7-35E91F1BDF03}" dt="2024-05-09T09:08:03.986" v="4394" actId="20577"/>
        <pc:sldMkLst>
          <pc:docMk/>
          <pc:sldMk cId="2866101635" sldId="301"/>
        </pc:sldMkLst>
        <pc:spChg chg="mod">
          <ac:chgData name="Cooling, Chris" userId="6dcf99c9-2ba5-410a-8445-0893a3d1421f" providerId="ADAL" clId="{A2ABD7AA-AEE6-4F31-9DE7-35E91F1BDF03}" dt="2024-05-09T09:07:48.513" v="4377" actId="20577"/>
          <ac:spMkLst>
            <pc:docMk/>
            <pc:sldMk cId="2866101635" sldId="301"/>
            <ac:spMk id="3" creationId="{00000000-0000-0000-0000-000000000000}"/>
          </ac:spMkLst>
        </pc:spChg>
      </pc:sldChg>
      <pc:sldChg chg="modSp mod">
        <pc:chgData name="Cooling, Chris" userId="6dcf99c9-2ba5-410a-8445-0893a3d1421f" providerId="ADAL" clId="{A2ABD7AA-AEE6-4F31-9DE7-35E91F1BDF03}" dt="2024-05-09T09:09:35.130" v="4432" actId="20577"/>
        <pc:sldMkLst>
          <pc:docMk/>
          <pc:sldMk cId="2836296210" sldId="303"/>
        </pc:sldMkLst>
        <pc:spChg chg="mod">
          <ac:chgData name="Cooling, Chris" userId="6dcf99c9-2ba5-410a-8445-0893a3d1421f" providerId="ADAL" clId="{A2ABD7AA-AEE6-4F31-9DE7-35E91F1BDF03}" dt="2024-05-09T09:09:35.130" v="4432" actId="20577"/>
          <ac:spMkLst>
            <pc:docMk/>
            <pc:sldMk cId="2836296210" sldId="303"/>
            <ac:spMk id="7" creationId="{A4668B92-0976-4E36-A913-C47498FEE667}"/>
          </ac:spMkLst>
        </pc:spChg>
      </pc:sldChg>
      <pc:sldChg chg="addSp modSp mod">
        <pc:chgData name="Cooling, Chris" userId="6dcf99c9-2ba5-410a-8445-0893a3d1421f" providerId="ADAL" clId="{A2ABD7AA-AEE6-4F31-9DE7-35E91F1BDF03}" dt="2024-05-09T12:34:13.383" v="4553" actId="20577"/>
        <pc:sldMkLst>
          <pc:docMk/>
          <pc:sldMk cId="1382739116" sldId="304"/>
        </pc:sldMkLst>
        <pc:spChg chg="mod">
          <ac:chgData name="Cooling, Chris" userId="6dcf99c9-2ba5-410a-8445-0893a3d1421f" providerId="ADAL" clId="{A2ABD7AA-AEE6-4F31-9DE7-35E91F1BDF03}" dt="2024-05-09T12:34:13.383" v="4553" actId="20577"/>
          <ac:spMkLst>
            <pc:docMk/>
            <pc:sldMk cId="1382739116" sldId="304"/>
            <ac:spMk id="3" creationId="{00000000-0000-0000-0000-000000000000}"/>
          </ac:spMkLst>
        </pc:spChg>
        <pc:spChg chg="add mod">
          <ac:chgData name="Cooling, Chris" userId="6dcf99c9-2ba5-410a-8445-0893a3d1421f" providerId="ADAL" clId="{A2ABD7AA-AEE6-4F31-9DE7-35E91F1BDF03}" dt="2024-05-09T12:33:53.480" v="4551"/>
          <ac:spMkLst>
            <pc:docMk/>
            <pc:sldMk cId="1382739116" sldId="304"/>
            <ac:spMk id="5" creationId="{42AE8C1A-2619-533E-BB7D-8F150900E246}"/>
          </ac:spMkLst>
        </pc:spChg>
        <pc:cxnChg chg="add mod">
          <ac:chgData name="Cooling, Chris" userId="6dcf99c9-2ba5-410a-8445-0893a3d1421f" providerId="ADAL" clId="{A2ABD7AA-AEE6-4F31-9DE7-35E91F1BDF03}" dt="2024-05-09T12:33:53.480" v="4551"/>
          <ac:cxnSpMkLst>
            <pc:docMk/>
            <pc:sldMk cId="1382739116" sldId="304"/>
            <ac:cxnSpMk id="8" creationId="{C6DF1F29-5CE5-6689-BB9D-DD214FE5D226}"/>
          </ac:cxnSpMkLst>
        </pc:cxnChg>
      </pc:sldChg>
      <pc:sldChg chg="modSp mod modNotesTx">
        <pc:chgData name="Cooling, Chris" userId="6dcf99c9-2ba5-410a-8445-0893a3d1421f" providerId="ADAL" clId="{A2ABD7AA-AEE6-4F31-9DE7-35E91F1BDF03}" dt="2024-05-09T09:14:39.697" v="4550" actId="20577"/>
        <pc:sldMkLst>
          <pc:docMk/>
          <pc:sldMk cId="3095168859" sldId="307"/>
        </pc:sldMkLst>
        <pc:spChg chg="mod">
          <ac:chgData name="Cooling, Chris" userId="6dcf99c9-2ba5-410a-8445-0893a3d1421f" providerId="ADAL" clId="{A2ABD7AA-AEE6-4F31-9DE7-35E91F1BDF03}" dt="2024-05-08T14:26:46.868" v="11" actId="20577"/>
          <ac:spMkLst>
            <pc:docMk/>
            <pc:sldMk cId="3095168859" sldId="307"/>
            <ac:spMk id="2" creationId="{00000000-0000-0000-0000-000000000000}"/>
          </ac:spMkLst>
        </pc:spChg>
        <pc:spChg chg="mod">
          <ac:chgData name="Cooling, Chris" userId="6dcf99c9-2ba5-410a-8445-0893a3d1421f" providerId="ADAL" clId="{A2ABD7AA-AEE6-4F31-9DE7-35E91F1BDF03}" dt="2024-05-09T09:14:39.697" v="4550" actId="20577"/>
          <ac:spMkLst>
            <pc:docMk/>
            <pc:sldMk cId="3095168859" sldId="307"/>
            <ac:spMk id="7" creationId="{A4668B92-0976-4E36-A913-C47498FEE667}"/>
          </ac:spMkLst>
        </pc:spChg>
      </pc:sldChg>
      <pc:sldChg chg="addSp delSp modSp mod modNotesTx">
        <pc:chgData name="Cooling, Chris" userId="6dcf99c9-2ba5-410a-8445-0893a3d1421f" providerId="ADAL" clId="{A2ABD7AA-AEE6-4F31-9DE7-35E91F1BDF03}" dt="2024-05-08T15:02:51.830" v="2421" actId="20577"/>
        <pc:sldMkLst>
          <pc:docMk/>
          <pc:sldMk cId="1292264961" sldId="308"/>
        </pc:sldMkLst>
        <pc:spChg chg="mod">
          <ac:chgData name="Cooling, Chris" userId="6dcf99c9-2ba5-410a-8445-0893a3d1421f" providerId="ADAL" clId="{A2ABD7AA-AEE6-4F31-9DE7-35E91F1BDF03}" dt="2024-05-08T14:55:20.533" v="1650" actId="20577"/>
          <ac:spMkLst>
            <pc:docMk/>
            <pc:sldMk cId="1292264961" sldId="308"/>
            <ac:spMk id="2" creationId="{00000000-0000-0000-0000-000000000000}"/>
          </ac:spMkLst>
        </pc:spChg>
        <pc:spChg chg="mod">
          <ac:chgData name="Cooling, Chris" userId="6dcf99c9-2ba5-410a-8445-0893a3d1421f" providerId="ADAL" clId="{A2ABD7AA-AEE6-4F31-9DE7-35E91F1BDF03}" dt="2024-05-08T14:56:49.727" v="1661" actId="20577"/>
          <ac:spMkLst>
            <pc:docMk/>
            <pc:sldMk cId="1292264961" sldId="308"/>
            <ac:spMk id="3" creationId="{00000000-0000-0000-0000-000000000000}"/>
          </ac:spMkLst>
        </pc:spChg>
        <pc:picChg chg="del">
          <ac:chgData name="Cooling, Chris" userId="6dcf99c9-2ba5-410a-8445-0893a3d1421f" providerId="ADAL" clId="{A2ABD7AA-AEE6-4F31-9DE7-35E91F1BDF03}" dt="2024-05-08T14:56:10.592" v="1658" actId="478"/>
          <ac:picMkLst>
            <pc:docMk/>
            <pc:sldMk cId="1292264961" sldId="308"/>
            <ac:picMk id="6" creationId="{AC6D7D42-E3E3-477D-9DD7-F2123D77031D}"/>
          </ac:picMkLst>
        </pc:picChg>
        <pc:picChg chg="add mod">
          <ac:chgData name="Cooling, Chris" userId="6dcf99c9-2ba5-410a-8445-0893a3d1421f" providerId="ADAL" clId="{A2ABD7AA-AEE6-4F31-9DE7-35E91F1BDF03}" dt="2024-05-08T14:57:27.822" v="1666" actId="1076"/>
          <ac:picMkLst>
            <pc:docMk/>
            <pc:sldMk cId="1292264961" sldId="308"/>
            <ac:picMk id="8" creationId="{C037CB9D-6AEB-6676-B9BE-0F8FADAF4071}"/>
          </ac:picMkLst>
        </pc:picChg>
      </pc:sldChg>
      <pc:sldChg chg="modSp mod modNotesTx">
        <pc:chgData name="Cooling, Chris" userId="6dcf99c9-2ba5-410a-8445-0893a3d1421f" providerId="ADAL" clId="{A2ABD7AA-AEE6-4F31-9DE7-35E91F1BDF03}" dt="2024-05-09T12:37:45.444" v="4889" actId="20577"/>
        <pc:sldMkLst>
          <pc:docMk/>
          <pc:sldMk cId="594696012" sldId="319"/>
        </pc:sldMkLst>
        <pc:spChg chg="mod">
          <ac:chgData name="Cooling, Chris" userId="6dcf99c9-2ba5-410a-8445-0893a3d1421f" providerId="ADAL" clId="{A2ABD7AA-AEE6-4F31-9DE7-35E91F1BDF03}" dt="2024-05-09T12:37:17.252" v="4798" actId="20577"/>
          <ac:spMkLst>
            <pc:docMk/>
            <pc:sldMk cId="594696012" sldId="319"/>
            <ac:spMk id="7" creationId="{A4668B92-0976-4E36-A913-C47498FEE667}"/>
          </ac:spMkLst>
        </pc:spChg>
      </pc:sldChg>
      <pc:sldChg chg="addSp delSp modSp mod">
        <pc:chgData name="Cooling, Chris" userId="6dcf99c9-2ba5-410a-8445-0893a3d1421f" providerId="ADAL" clId="{A2ABD7AA-AEE6-4F31-9DE7-35E91F1BDF03}" dt="2024-05-09T13:27:58.642" v="5010" actId="478"/>
        <pc:sldMkLst>
          <pc:docMk/>
          <pc:sldMk cId="687175056" sldId="322"/>
        </pc:sldMkLst>
        <pc:spChg chg="add del mod">
          <ac:chgData name="Cooling, Chris" userId="6dcf99c9-2ba5-410a-8445-0893a3d1421f" providerId="ADAL" clId="{A2ABD7AA-AEE6-4F31-9DE7-35E91F1BDF03}" dt="2024-05-09T13:27:53.931" v="5009" actId="21"/>
          <ac:spMkLst>
            <pc:docMk/>
            <pc:sldMk cId="687175056" sldId="322"/>
            <ac:spMk id="6" creationId="{BD51EB6C-9A9A-4D69-226A-685D23842974}"/>
          </ac:spMkLst>
        </pc:spChg>
        <pc:spChg chg="add del mod">
          <ac:chgData name="Cooling, Chris" userId="6dcf99c9-2ba5-410a-8445-0893a3d1421f" providerId="ADAL" clId="{A2ABD7AA-AEE6-4F31-9DE7-35E91F1BDF03}" dt="2024-05-09T13:27:58.642" v="5010" actId="478"/>
          <ac:spMkLst>
            <pc:docMk/>
            <pc:sldMk cId="687175056" sldId="322"/>
            <ac:spMk id="9" creationId="{0179C047-C192-9CE5-D925-49A1E1EE7926}"/>
          </ac:spMkLst>
        </pc:spChg>
      </pc:sldChg>
      <pc:sldChg chg="add del">
        <pc:chgData name="Cooling, Chris" userId="6dcf99c9-2ba5-410a-8445-0893a3d1421f" providerId="ADAL" clId="{A2ABD7AA-AEE6-4F31-9DE7-35E91F1BDF03}" dt="2024-05-08T14:53:32.800" v="1623" actId="47"/>
        <pc:sldMkLst>
          <pc:docMk/>
          <pc:sldMk cId="2361988076" sldId="333"/>
        </pc:sldMkLst>
      </pc:sldChg>
      <pc:sldChg chg="add">
        <pc:chgData name="Cooling, Chris" userId="6dcf99c9-2ba5-410a-8445-0893a3d1421f" providerId="ADAL" clId="{A2ABD7AA-AEE6-4F31-9DE7-35E91F1BDF03}" dt="2024-05-09T09:13:49.110" v="4532"/>
        <pc:sldMkLst>
          <pc:docMk/>
          <pc:sldMk cId="634929309" sldId="505"/>
        </pc:sldMkLst>
      </pc:sldChg>
      <pc:sldChg chg="addSp delSp modSp add mod modNotesTx">
        <pc:chgData name="Cooling, Chris" userId="6dcf99c9-2ba5-410a-8445-0893a3d1421f" providerId="ADAL" clId="{A2ABD7AA-AEE6-4F31-9DE7-35E91F1BDF03}" dt="2024-05-09T13:35:48.905" v="5741" actId="313"/>
        <pc:sldMkLst>
          <pc:docMk/>
          <pc:sldMk cId="1363280479" sldId="506"/>
        </pc:sldMkLst>
        <pc:spChg chg="mod">
          <ac:chgData name="Cooling, Chris" userId="6dcf99c9-2ba5-410a-8445-0893a3d1421f" providerId="ADAL" clId="{A2ABD7AA-AEE6-4F31-9DE7-35E91F1BDF03}" dt="2024-05-09T13:25:29.229" v="4941" actId="20577"/>
          <ac:spMkLst>
            <pc:docMk/>
            <pc:sldMk cId="1363280479" sldId="506"/>
            <ac:spMk id="2" creationId="{00000000-0000-0000-0000-000000000000}"/>
          </ac:spMkLst>
        </pc:spChg>
        <pc:spChg chg="mod">
          <ac:chgData name="Cooling, Chris" userId="6dcf99c9-2ba5-410a-8445-0893a3d1421f" providerId="ADAL" clId="{A2ABD7AA-AEE6-4F31-9DE7-35E91F1BDF03}" dt="2024-05-09T13:30:10.529" v="5111" actId="207"/>
          <ac:spMkLst>
            <pc:docMk/>
            <pc:sldMk cId="1363280479" sldId="506"/>
            <ac:spMk id="3" creationId="{603AC519-287E-431C-AC14-B4D6EEF203DB}"/>
          </ac:spMkLst>
        </pc:spChg>
        <pc:spChg chg="add mod">
          <ac:chgData name="Cooling, Chris" userId="6dcf99c9-2ba5-410a-8445-0893a3d1421f" providerId="ADAL" clId="{A2ABD7AA-AEE6-4F31-9DE7-35E91F1BDF03}" dt="2024-05-09T13:28:49.904" v="5097" actId="255"/>
          <ac:spMkLst>
            <pc:docMk/>
            <pc:sldMk cId="1363280479" sldId="506"/>
            <ac:spMk id="6" creationId="{BD51EB6C-9A9A-4D69-226A-685D23842974}"/>
          </ac:spMkLst>
        </pc:spChg>
        <pc:spChg chg="mod">
          <ac:chgData name="Cooling, Chris" userId="6dcf99c9-2ba5-410a-8445-0893a3d1421f" providerId="ADAL" clId="{A2ABD7AA-AEE6-4F31-9DE7-35E91F1BDF03}" dt="2024-05-09T13:32:22.596" v="5151" actId="208"/>
          <ac:spMkLst>
            <pc:docMk/>
            <pc:sldMk cId="1363280479" sldId="506"/>
            <ac:spMk id="9" creationId="{EA243498-31B9-A912-0F4D-1CCDBC3D9A07}"/>
          </ac:spMkLst>
        </pc:spChg>
        <pc:spChg chg="mod">
          <ac:chgData name="Cooling, Chris" userId="6dcf99c9-2ba5-410a-8445-0893a3d1421f" providerId="ADAL" clId="{A2ABD7AA-AEE6-4F31-9DE7-35E91F1BDF03}" dt="2024-05-09T13:32:30.406" v="5152" actId="207"/>
          <ac:spMkLst>
            <pc:docMk/>
            <pc:sldMk cId="1363280479" sldId="506"/>
            <ac:spMk id="10" creationId="{36DD14B0-4FF1-60E2-AA50-1CA33783667B}"/>
          </ac:spMkLst>
        </pc:spChg>
        <pc:grpChg chg="mod">
          <ac:chgData name="Cooling, Chris" userId="6dcf99c9-2ba5-410a-8445-0893a3d1421f" providerId="ADAL" clId="{A2ABD7AA-AEE6-4F31-9DE7-35E91F1BDF03}" dt="2024-05-09T13:29:39.908" v="5107" actId="1076"/>
          <ac:grpSpMkLst>
            <pc:docMk/>
            <pc:sldMk cId="1363280479" sldId="506"/>
            <ac:grpSpMk id="5" creationId="{F5455341-BD23-481A-BFA7-330F1E8E3283}"/>
          </ac:grpSpMkLst>
        </pc:grpChg>
        <pc:grpChg chg="add mod">
          <ac:chgData name="Cooling, Chris" userId="6dcf99c9-2ba5-410a-8445-0893a3d1421f" providerId="ADAL" clId="{A2ABD7AA-AEE6-4F31-9DE7-35E91F1BDF03}" dt="2024-05-09T13:31:18.831" v="5140" actId="14100"/>
          <ac:grpSpMkLst>
            <pc:docMk/>
            <pc:sldMk cId="1363280479" sldId="506"/>
            <ac:grpSpMk id="8" creationId="{FB68D34C-A625-BE8F-F428-C0A9BDE333D6}"/>
          </ac:grpSpMkLst>
        </pc:grpChg>
        <pc:picChg chg="del">
          <ac:chgData name="Cooling, Chris" userId="6dcf99c9-2ba5-410a-8445-0893a3d1421f" providerId="ADAL" clId="{A2ABD7AA-AEE6-4F31-9DE7-35E91F1BDF03}" dt="2024-05-09T13:28:19.464" v="5055" actId="478"/>
          <ac:picMkLst>
            <pc:docMk/>
            <pc:sldMk cId="1363280479" sldId="506"/>
            <ac:picMk id="7" creationId="{4059D58D-CD17-7022-9AFB-6DCFE1A5FDF2}"/>
          </ac:picMkLst>
        </pc:picChg>
        <pc:cxnChg chg="del">
          <ac:chgData name="Cooling, Chris" userId="6dcf99c9-2ba5-410a-8445-0893a3d1421f" providerId="ADAL" clId="{A2ABD7AA-AEE6-4F31-9DE7-35E91F1BDF03}" dt="2024-05-09T13:26:33.076" v="4952" actId="478"/>
          <ac:cxnSpMkLst>
            <pc:docMk/>
            <pc:sldMk cId="1363280479" sldId="506"/>
            <ac:cxnSpMk id="11" creationId="{00000000-0000-0000-0000-000000000000}"/>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07/05/2024</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t>A thesis is the most complex technical document you are likely to ever produce. This workshops assumes you’re familiar with the basics of LaTeX and want to learn how to apply these skills to the production of your thesis.</a:t>
            </a:r>
            <a:br>
              <a:rPr lang="en-GB" altLang="en-US" dirty="0"/>
            </a:br>
            <a:br>
              <a:rPr lang="en-GB" altLang="en-US" dirty="0"/>
            </a:br>
            <a:r>
              <a:rPr lang="en-GB" altLang="en-US" dirty="0"/>
              <a:t>The first part of the workshop focuses on the requirements which Imperial College sets out on your thesis and how to achieve them using LaTeX. The second half focuses on using some intermediate and advanced features of LaTeX which you might find useful in making your thesis as attractive and easy to make as possible.</a:t>
            </a:r>
          </a:p>
          <a:p>
            <a:pPr eaLnBrk="1" hangingPunct="1"/>
            <a:endParaRPr lang="en-GB" altLang="en-US" dirty="0"/>
          </a:p>
          <a:p>
            <a:pPr eaLnBrk="1" hangingPunct="1"/>
            <a:r>
              <a:rPr lang="en-GB" altLang="en-US" dirty="0"/>
              <a:t>Note that this course does not aim to give you any guidance on how to write your thesis but, instead, focuses on how to format your document in LaTeX.</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are required to use 1.5 times or 2 times line spacing. This can be achieved using the </a:t>
            </a:r>
            <a:r>
              <a:rPr lang="en-GB" dirty="0" err="1"/>
              <a:t>setspace</a:t>
            </a:r>
            <a:r>
              <a:rPr lang="en-GB" dirty="0"/>
              <a:t> package and the “\</a:t>
            </a:r>
            <a:r>
              <a:rPr lang="en-GB" dirty="0" err="1"/>
              <a:t>linespread</a:t>
            </a:r>
            <a:r>
              <a:rPr lang="en-GB" dirty="0"/>
              <a:t> command where the argument in curly brackets gives the amount the normal spacing is to be multiplied by (so try using 1.5 or 2). This takes everywhere except the footnotes. Again, this command is placed in the preamble.</a:t>
            </a:r>
            <a:br>
              <a:rPr lang="en-GB" dirty="0"/>
            </a:br>
            <a:br>
              <a:rPr lang="en-GB" dirty="0"/>
            </a:br>
            <a:r>
              <a:rPr lang="en-GB" dirty="0"/>
              <a:t>The </a:t>
            </a:r>
            <a:r>
              <a:rPr lang="en-GB" dirty="0" err="1"/>
              <a:t>setspace</a:t>
            </a:r>
            <a:r>
              <a:rPr lang="en-GB" dirty="0"/>
              <a:t> package also introduces the </a:t>
            </a:r>
            <a:r>
              <a:rPr lang="en-GB" dirty="0" err="1"/>
              <a:t>singelspace</a:t>
            </a:r>
            <a:r>
              <a:rPr lang="en-GB" dirty="0"/>
              <a:t> environment which allows text in a selected part of the main document to be forced to be single-line spaced. This can be used for block quotations.</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2188458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example, we use the </a:t>
            </a:r>
            <a:r>
              <a:rPr lang="en-GB" dirty="0" err="1"/>
              <a:t>setspace</a:t>
            </a:r>
            <a:r>
              <a:rPr lang="en-GB" dirty="0"/>
              <a:t> package and set the line-spacing to double-spaced using the </a:t>
            </a:r>
            <a:r>
              <a:rPr lang="en-GB" dirty="0" err="1"/>
              <a:t>linespread</a:t>
            </a:r>
            <a:r>
              <a:rPr lang="en-GB" dirty="0"/>
              <a:t> command. In the main section of the document, the first </a:t>
            </a:r>
            <a:r>
              <a:rPr lang="en-GB" dirty="0" err="1"/>
              <a:t>blindtext</a:t>
            </a:r>
            <a:r>
              <a:rPr lang="en-GB" dirty="0"/>
              <a:t> command produces double-spaced text. The second </a:t>
            </a:r>
            <a:r>
              <a:rPr lang="en-GB" dirty="0" err="1"/>
              <a:t>blindtext</a:t>
            </a:r>
            <a:r>
              <a:rPr lang="en-GB" dirty="0"/>
              <a:t> command is within a footnote and so is single-spaced at the bottom of the page. The third </a:t>
            </a:r>
            <a:r>
              <a:rPr lang="en-GB" dirty="0" err="1"/>
              <a:t>blindtext</a:t>
            </a:r>
            <a:r>
              <a:rPr lang="en-GB" dirty="0"/>
              <a:t> command is within the </a:t>
            </a:r>
            <a:r>
              <a:rPr lang="en-GB" dirty="0" err="1"/>
              <a:t>singlespace</a:t>
            </a:r>
            <a:r>
              <a:rPr lang="en-GB" dirty="0"/>
              <a:t> environment and so is single-spaced.</a:t>
            </a:r>
          </a:p>
          <a:p>
            <a:endParaRPr lang="en-GB" dirty="0"/>
          </a:p>
          <a:p>
            <a:r>
              <a:rPr lang="en-GB" dirty="0"/>
              <a:t>Overleaf example: https://www.overleaf.com/read/pkqxrrwjpnxt</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1977751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ICR doesn’t have strict requirements (that I’m aware of) of what is on your title page. But there are a few things you might like to include.</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140205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we’ve used some features of LaTeX you probably know and some that might be new to you to create a title page. This is on a normal page which is ended with the “\</a:t>
            </a:r>
            <a:r>
              <a:rPr lang="en-GB" dirty="0" err="1"/>
              <a:t>clearpage</a:t>
            </a:r>
            <a:r>
              <a:rPr lang="en-GB" dirty="0"/>
              <a:t>” command.</a:t>
            </a:r>
          </a:p>
          <a:p>
            <a:endParaRPr lang="en-GB" dirty="0"/>
          </a:p>
          <a:p>
            <a:r>
              <a:rPr lang="en-GB" dirty="0"/>
              <a:t>The include graphics command allows us to include the ICR logo. Remember you will need to upload this to Overleaf or, if you’re using a compiler on your machine, place a corresponding image file in the same directory as your </a:t>
            </a:r>
            <a:r>
              <a:rPr lang="en-GB" dirty="0" err="1"/>
              <a:t>tex</a:t>
            </a:r>
            <a:r>
              <a:rPr lang="en-GB" dirty="0"/>
              <a:t> file.</a:t>
            </a:r>
          </a:p>
          <a:p>
            <a:endParaRPr lang="en-GB" dirty="0"/>
          </a:p>
          <a:p>
            <a:r>
              <a:rPr lang="en-GB" dirty="0"/>
              <a:t>The “\</a:t>
            </a:r>
            <a:r>
              <a:rPr lang="en-GB" dirty="0" err="1"/>
              <a:t>vfill</a:t>
            </a:r>
            <a:r>
              <a:rPr lang="en-GB" dirty="0"/>
              <a:t>” commands at the beginning and end of the page equally split any remaining vertical space after the rest of the page has been typeset. The “</a:t>
            </a:r>
            <a:r>
              <a:rPr lang="en-GB" dirty="0" err="1"/>
              <a:t>center</a:t>
            </a:r>
            <a:r>
              <a:rPr lang="en-GB" dirty="0"/>
              <a:t>” environment allows us to centre the remaining content on the page. The “huge” command allows us to make the title bigger for emphasis. The “\rule” command inserts a horizontal line. We specify its length in the first set of curly brackets and the width of the line in the second curly brackets. Note that we’re able to use “</a:t>
            </a:r>
            <a:r>
              <a:rPr lang="en-GB" dirty="0" err="1"/>
              <a:t>pt</a:t>
            </a:r>
            <a:r>
              <a:rPr lang="en-GB" dirty="0"/>
              <a:t>” as a unit, which measures the width of the line in the same units as the size of text.</a:t>
            </a:r>
          </a:p>
          <a:p>
            <a:endParaRPr lang="en-GB" dirty="0"/>
          </a:p>
          <a:p>
            <a:r>
              <a:rPr lang="en-GB" dirty="0"/>
              <a:t>The “\</a:t>
            </a:r>
            <a:r>
              <a:rPr lang="en-GB" dirty="0" err="1"/>
              <a:t>vspace</a:t>
            </a:r>
            <a:r>
              <a:rPr lang="en-GB" dirty="0"/>
              <a:t>” command allows us to insert a specified distance of blank vertical space. The double slashes in the text force LaTeX to use a line-break. This can be useful for breaking up long strings of text that might otherwise span the whole page and look unattractive. Finally, we use the “\</a:t>
            </a:r>
            <a:r>
              <a:rPr lang="en-GB" dirty="0" err="1"/>
              <a:t>clearpage</a:t>
            </a:r>
            <a:r>
              <a:rPr lang="en-GB" dirty="0"/>
              <a:t>” command to start a new page. </a:t>
            </a:r>
          </a:p>
          <a:p>
            <a:endParaRPr lang="en-GB" dirty="0"/>
          </a:p>
          <a:p>
            <a:r>
              <a:rPr lang="en-GB" dirty="0"/>
              <a:t>We’ve chosen not to use the titlepage environment here as this environment excludes does not allow page numbers to appear.</a:t>
            </a:r>
            <a:br>
              <a:rPr lang="en-GB" dirty="0"/>
            </a:br>
            <a:br>
              <a:rPr lang="en-GB" dirty="0"/>
            </a:br>
            <a:r>
              <a:rPr lang="en-GB" dirty="0"/>
              <a:t>Overleaf example: https://www.overleaf.com/read/bfhqcfhxxbzt</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828757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ICR requires you to include statements in your thesis before your abstract in certain conditions. </a:t>
            </a:r>
          </a:p>
          <a:p>
            <a:endParaRPr lang="en-GB" dirty="0"/>
          </a:p>
          <a:p>
            <a:r>
              <a:rPr lang="en-GB" dirty="0"/>
              <a:t>If you have submitted work that was produced as part of a collaboration you should include a statement stating what work you personally completed and what was completed by collaborators.</a:t>
            </a:r>
          </a:p>
          <a:p>
            <a:endParaRPr lang="en-GB" dirty="0"/>
          </a:p>
          <a:p>
            <a:r>
              <a:rPr lang="en-GB" dirty="0"/>
              <a:t>If your thesis contains </a:t>
            </a:r>
            <a:r>
              <a:rPr lang="en-GB" sz="1200" dirty="0"/>
              <a:t>work previously submitted for another award, then this should be described in another statement. You should still be aware of rules regarding self-plagiarism that ICR may have (this is not my area of expertise so you should check this.</a:t>
            </a:r>
          </a:p>
          <a:p>
            <a:endParaRPr lang="en-GB" sz="1200" dirty="0"/>
          </a:p>
          <a:p>
            <a:r>
              <a:rPr lang="en-GB" sz="1200" dirty="0"/>
              <a:t>If your experimental work has been restricted by Covid, you should include a statement describing this impact.</a:t>
            </a:r>
          </a:p>
          <a:p>
            <a:endParaRPr lang="en-GB" sz="1200" dirty="0"/>
          </a:p>
          <a:p>
            <a:r>
              <a:rPr lang="en-GB" sz="1200" dirty="0"/>
              <a:t>If you think one of these conditions applies to you, I advise talking to your supervisor.</a:t>
            </a:r>
          </a:p>
          <a:p>
            <a:endParaRPr lang="en-GB" sz="1200" dirty="0"/>
          </a:p>
          <a:p>
            <a:r>
              <a:rPr lang="en-GB" sz="1200" dirty="0"/>
              <a:t>Each of these sections should be two pages or less, and signed by you and your supervisor. These sections should be followed by your abstract.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825737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 might look good to create these statements on their own page with a big title. We can do this using the \chapter* command, which will start a new page and create a large title with a lot of whitespace. The chapter will not be numbered and will not appear in the contents. The first \chapter command without the asterisk will be numbered “Chapter 1”. \chapter* is also a good choice for introducing your Abstract.</a:t>
            </a:r>
          </a:p>
          <a:p>
            <a:endParaRPr lang="en-GB" dirty="0"/>
          </a:p>
          <a:p>
            <a:r>
              <a:rPr lang="en-GB" dirty="0"/>
              <a:t>We can again use \</a:t>
            </a:r>
            <a:r>
              <a:rPr lang="en-GB" dirty="0" err="1"/>
              <a:t>includegraphics</a:t>
            </a:r>
            <a:r>
              <a:rPr lang="en-GB" dirty="0"/>
              <a:t> to insert signatures – you will need to include these in your project (e.g. upload them to Overleaf).</a:t>
            </a:r>
          </a:p>
          <a:p>
            <a:endParaRPr lang="en-GB" dirty="0"/>
          </a:p>
          <a:p>
            <a:r>
              <a:rPr lang="en-GB" dirty="0"/>
              <a:t>Overleaf Example: https://www.overleaf.com/read/hjxsrdwtdbmx#2f0a66</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1726998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want to include a table of contents, list of figures or list of tables in your document.</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30969990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Inserting a table of contents automatically picks up any chapters, sections and subsections in your document and produces a list of them with the associated page numbers. As mentioned before, declarations of sections with a “*” exclude those sections from the table of contents.</a:t>
            </a:r>
            <a:br>
              <a:rPr lang="en-GB" dirty="0"/>
            </a:br>
            <a:br>
              <a:rPr lang="en-GB" dirty="0"/>
            </a:br>
            <a:r>
              <a:rPr lang="en-GB" dirty="0"/>
              <a:t>Overleaf Example: https://www.overleaf.com/read/tdvwkqybytwd</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9374319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groups figures and tables by chapter. </a:t>
            </a:r>
          </a:p>
          <a:p>
            <a:endParaRPr lang="en-GB" dirty="0"/>
          </a:p>
          <a:p>
            <a:r>
              <a:rPr lang="en-GB" dirty="0"/>
              <a:t>Overleaf Example: https://www.overleaf.com/read/xqrwgcydcznt</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2980001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list of figures or list of tables will, by default, use the full caption in the list. However, this can lead to very long entries in the list. You can specify a shorter version of the caption in square brackets before the full caption in curly brackets.</a:t>
            </a:r>
          </a:p>
          <a:p>
            <a:endParaRPr lang="en-GB" dirty="0"/>
          </a:p>
          <a:p>
            <a:r>
              <a:rPr lang="en-GB" dirty="0"/>
              <a:t>Overleaf Example: https://www.overleaf.com/read/kzkyphqqqppx</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3397460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default, the table of contents contains sections numbered to three levels deep (i.e. 1.2.3), but we can change this value using the </a:t>
            </a:r>
            <a:r>
              <a:rPr lang="en-GB" dirty="0" err="1"/>
              <a:t>setcounter</a:t>
            </a:r>
            <a:r>
              <a:rPr lang="en-GB" dirty="0"/>
              <a:t> command. By following this with “</a:t>
            </a:r>
            <a:r>
              <a:rPr lang="en-GB" dirty="0" err="1"/>
              <a:t>tocdepth</a:t>
            </a:r>
            <a:r>
              <a:rPr lang="en-GB" dirty="0"/>
              <a:t>” in curly brackets, this change a value that LaTeX uses when working out how to set out the table of contents. By setting this value to 0, we cause LaTeX to only display chapters in the contents. Setting it to 1 causes chapters and sections to be displayed and so on. This can be used to increase or decrease the amount of information contained in the contents.</a:t>
            </a:r>
            <a:br>
              <a:rPr lang="en-GB" dirty="0"/>
            </a:br>
            <a:br>
              <a:rPr lang="en-GB" dirty="0"/>
            </a:br>
            <a:r>
              <a:rPr lang="en-GB" dirty="0"/>
              <a:t>Overleaf Example: https://www.overleaf.com/read/rfvdsyxthfww</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31730182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use appendices to add material to your thesis that you will not be examined on but you feel examiners may wish to refer to. Within the “report” class, this is done by using the “\appendix” command. Following this command, all chapters will be appendices and will be labelled with letters. Similarly, figures will be numbered with A.1, etc. Appendices appear in the table of contents and so do figures and tables in appendices.</a:t>
            </a:r>
            <a:br>
              <a:rPr lang="en-GB" dirty="0"/>
            </a:br>
            <a:endParaRPr lang="en-GB" sz="1200" dirty="0"/>
          </a:p>
          <a:p>
            <a:r>
              <a:rPr lang="en-GB" sz="1200" dirty="0"/>
              <a:t>Overleaf Example: </a:t>
            </a:r>
            <a:r>
              <a:rPr lang="en-GB" dirty="0"/>
              <a:t>https://www.overleaf.com/read/rbtybvccgztw</a:t>
            </a:r>
            <a:endParaRPr lang="en-GB" sz="1200" dirty="0"/>
          </a:p>
          <a:p>
            <a:endParaRPr lang="en-GB" sz="1200" dirty="0"/>
          </a:p>
          <a:p>
            <a:r>
              <a:rPr lang="en-GB" sz="1200" dirty="0"/>
              <a:t>Break for Section 5 of Checklist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24885305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going to be a very large document indeed. If it is all in a single .</a:t>
            </a:r>
            <a:r>
              <a:rPr lang="en-GB" dirty="0" err="1"/>
              <a:t>tex</a:t>
            </a:r>
            <a:r>
              <a:rPr lang="en-GB" dirty="0"/>
              <a:t> document it will be difficult for you to navigate. Finding chapter 2 will take time, and you’ll have better things to spend it on.</a:t>
            </a:r>
          </a:p>
          <a:p>
            <a:endParaRPr lang="en-GB" dirty="0"/>
          </a:p>
          <a:p>
            <a:r>
              <a:rPr lang="en-GB" dirty="0"/>
              <a:t>In addition, when you’re typesetting, you’ll often want to recompile your pdf multiple times to test  formatting. If you have to recompile you’re entire document every time, it will be a slow process.</a:t>
            </a:r>
          </a:p>
          <a:p>
            <a:endParaRPr lang="en-GB" dirty="0"/>
          </a:p>
          <a:p>
            <a:r>
              <a:rPr lang="en-GB" dirty="0"/>
              <a:t>One strategy which solves both of these issues is to split your thesis into several .</a:t>
            </a:r>
            <a:r>
              <a:rPr lang="en-GB" dirty="0" err="1"/>
              <a:t>tex</a:t>
            </a:r>
            <a:r>
              <a:rPr lang="en-GB" dirty="0"/>
              <a:t> files. This has the side benefit that you can re-use some of these files in other documents. For example, you could use the same file containing your preamble in several LaTeX documents.</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27713206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key to doing this is the include command. The three files on the right produce the same pdf as the single file on the right. The include command specifies the name of another .</a:t>
            </a:r>
            <a:r>
              <a:rPr lang="en-GB" dirty="0" err="1"/>
              <a:t>tex</a:t>
            </a:r>
            <a:r>
              <a:rPr lang="en-GB" dirty="0"/>
              <a:t> file to be included (don’t include the .</a:t>
            </a:r>
            <a:r>
              <a:rPr lang="en-GB" dirty="0" err="1"/>
              <a:t>tex</a:t>
            </a:r>
            <a:r>
              <a:rPr lang="en-GB" dirty="0"/>
              <a:t> extension). The files will be processed as though the commands were in a single continuous .</a:t>
            </a:r>
            <a:r>
              <a:rPr lang="en-GB" dirty="0" err="1"/>
              <a:t>tex</a:t>
            </a:r>
            <a:r>
              <a:rPr lang="en-GB" dirty="0"/>
              <a:t> file, with the exception that a new page will be inserted before the included material.</a:t>
            </a:r>
            <a:br>
              <a:rPr lang="en-GB" dirty="0"/>
            </a:br>
            <a:br>
              <a:rPr lang="en-GB" dirty="0"/>
            </a:br>
            <a:r>
              <a:rPr lang="en-GB" dirty="0"/>
              <a:t>Overleaf Example (unsplit document): https://www.overleaf.com/read/sqwvtspkbchs</a:t>
            </a:r>
            <a:br>
              <a:rPr lang="en-GB" dirty="0"/>
            </a:br>
            <a:r>
              <a:rPr lang="en-GB" dirty="0"/>
              <a:t>Overleaf Example (split document): https://www.overleaf.com/read/cmhxwpmfzrjj</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8925833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cause only a subset of included files to be used when the pdf is being compiled, the “\</a:t>
            </a:r>
            <a:r>
              <a:rPr lang="en-GB" dirty="0" err="1"/>
              <a:t>includeonly</a:t>
            </a:r>
            <a:r>
              <a:rPr lang="en-GB" dirty="0"/>
              <a:t>” command can be used in the preamble. This is followed by a list of .</a:t>
            </a:r>
            <a:r>
              <a:rPr lang="en-GB" dirty="0" err="1"/>
              <a:t>tex</a:t>
            </a:r>
            <a:r>
              <a:rPr lang="en-GB" dirty="0"/>
              <a:t> files, separated by commas, which specify which included .</a:t>
            </a:r>
            <a:r>
              <a:rPr lang="en-GB" dirty="0" err="1"/>
              <a:t>tex</a:t>
            </a:r>
            <a:r>
              <a:rPr lang="en-GB" dirty="0"/>
              <a:t> files are to be used. Note that, in this example, this means the “second” chapter is included and is labelled chapter 1, but the “first” chapter is not included at all.</a:t>
            </a:r>
          </a:p>
          <a:p>
            <a:endParaRPr lang="en-GB" dirty="0"/>
          </a:p>
          <a:p>
            <a:r>
              <a:rPr lang="en-GB" dirty="0"/>
              <a:t>By excluding files in this way you can dramatically speed up the compilation of the pdf. This isn’t so much of an issue for modern computers, but you might still find it useful if you have a large and complex document.</a:t>
            </a:r>
          </a:p>
          <a:p>
            <a:endParaRPr lang="en-GB" dirty="0"/>
          </a:p>
          <a:p>
            <a:r>
              <a:rPr lang="en-GB" dirty="0"/>
              <a:t>You cannot include a .</a:t>
            </a:r>
            <a:r>
              <a:rPr lang="en-GB" dirty="0" err="1"/>
              <a:t>tex</a:t>
            </a:r>
            <a:r>
              <a:rPr lang="en-GB" dirty="0"/>
              <a:t> file that includes another .</a:t>
            </a:r>
            <a:r>
              <a:rPr lang="en-GB" dirty="0" err="1"/>
              <a:t>tex</a:t>
            </a:r>
            <a:r>
              <a:rPr lang="en-GB" dirty="0"/>
              <a:t> file.</a:t>
            </a:r>
            <a:br>
              <a:rPr lang="en-GB" dirty="0"/>
            </a:br>
            <a:br>
              <a:rPr lang="en-GB" dirty="0"/>
            </a:br>
            <a:r>
              <a:rPr lang="en-GB" dirty="0"/>
              <a:t>Overleaf Example: https://www.overleaf.com/read/ygsypywvjrhb</a:t>
            </a:r>
          </a:p>
          <a:p>
            <a:endParaRPr lang="en-GB" dirty="0"/>
          </a:p>
          <a:p>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29396216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Normally, references will produce the correct number for the referenced section, figure, etc in a normal text form. However, we can turn them into active hyperlinks that will allow a user to jump to the relevant point in your document by clicking on the reference. You can modify your document so all references are turned into hyperlinks in this way using the “</a:t>
            </a:r>
            <a:r>
              <a:rPr lang="en-GB" dirty="0" err="1"/>
              <a:t>hyperref</a:t>
            </a:r>
            <a:r>
              <a:rPr lang="en-GB" dirty="0"/>
              <a:t>” package. This package has a number of options you can use to customise your references. I strongly recommend setting the “</a:t>
            </a:r>
            <a:r>
              <a:rPr lang="en-GB" dirty="0" err="1"/>
              <a:t>colorlinks</a:t>
            </a:r>
            <a:r>
              <a:rPr lang="en-GB" dirty="0"/>
              <a:t>” option to “true”, feel free to experiment with what it looks like when you don’t do this. You can also set the colour of your links using the “</a:t>
            </a:r>
            <a:r>
              <a:rPr lang="en-GB" dirty="0" err="1"/>
              <a:t>linkcolor</a:t>
            </a:r>
            <a:r>
              <a:rPr lang="en-GB" dirty="0"/>
              <a:t>” option and colour of your citations using the “</a:t>
            </a:r>
            <a:r>
              <a:rPr lang="en-GB" dirty="0" err="1"/>
              <a:t>citecolor</a:t>
            </a:r>
            <a:r>
              <a:rPr lang="en-GB"/>
              <a:t>” option.</a:t>
            </a:r>
            <a:br>
              <a:rPr lang="en-GB" dirty="0"/>
            </a:br>
            <a:br>
              <a:rPr lang="en-GB" dirty="0"/>
            </a:br>
            <a:r>
              <a:rPr lang="en-GB" dirty="0"/>
              <a:t>Putting hyperlinks into your thesis is a very good idea as it helps navigation of what is a very large document.</a:t>
            </a:r>
            <a:br>
              <a:rPr lang="en-GB" dirty="0"/>
            </a:br>
            <a:br>
              <a:rPr lang="en-GB" dirty="0"/>
            </a:br>
            <a:r>
              <a:rPr lang="en-GB" dirty="0"/>
              <a:t>Overleaf Example: https://www.overleaf.com/read/tzdbtmdmtfhd</a:t>
            </a:r>
          </a:p>
          <a:p>
            <a:endParaRPr lang="en-GB" dirty="0"/>
          </a:p>
          <a:p>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4210007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LaTeX, a subfigure, is a figure which appears as one of multiple smaller figures within a larger figure. This collection of subfigures will always be placed together as a single figure. There are a number of ways of including subfigures in your thesis.</a:t>
            </a:r>
          </a:p>
          <a:p>
            <a:endParaRPr lang="en-GB" dirty="0"/>
          </a:p>
          <a:p>
            <a:r>
              <a:rPr lang="en-GB" dirty="0"/>
              <a:t>The example I am showing you today uses the “</a:t>
            </a:r>
            <a:r>
              <a:rPr lang="en-GB" dirty="0" err="1"/>
              <a:t>subfig</a:t>
            </a:r>
            <a:r>
              <a:rPr lang="en-GB" dirty="0"/>
              <a:t>” package. Within the figure environment we use the “\</a:t>
            </a:r>
            <a:r>
              <a:rPr lang="en-GB" dirty="0" err="1"/>
              <a:t>subfloat</a:t>
            </a:r>
            <a:r>
              <a:rPr lang="en-GB" dirty="0"/>
              <a:t>” command once for each subfigure we wish to include. The “\</a:t>
            </a:r>
            <a:r>
              <a:rPr lang="en-GB" dirty="0" err="1"/>
              <a:t>subfloat</a:t>
            </a:r>
            <a:r>
              <a:rPr lang="en-GB" dirty="0"/>
              <a:t>” command is followed by the caption of the subfigure in square brackets. Then, in curly brackets, we use the “\</a:t>
            </a:r>
            <a:r>
              <a:rPr lang="en-GB" dirty="0" err="1"/>
              <a:t>includegraphics</a:t>
            </a:r>
            <a:r>
              <a:rPr lang="en-GB" dirty="0"/>
              <a:t>” command to actually include the graphics. The square brackets following the “\</a:t>
            </a:r>
            <a:r>
              <a:rPr lang="en-GB" dirty="0" err="1"/>
              <a:t>includegraphics</a:t>
            </a:r>
            <a:r>
              <a:rPr lang="en-GB" dirty="0"/>
              <a:t> command is here to specify the width of the figure in units of the width of text on the page at this point (which is referenced using the “\</a:t>
            </a:r>
            <a:r>
              <a:rPr lang="en-GB" dirty="0" err="1"/>
              <a:t>textwidth</a:t>
            </a:r>
            <a:r>
              <a:rPr lang="en-GB" dirty="0"/>
              <a:t>” command). In this case, we’ve asked for each figure to be around half of the width of the text (there’s some variation due to the aspect ratio of each image). Within the curly brackets following the “\</a:t>
            </a:r>
            <a:r>
              <a:rPr lang="en-GB" dirty="0" err="1"/>
              <a:t>subfloat</a:t>
            </a:r>
            <a:r>
              <a:rPr lang="en-GB" dirty="0"/>
              <a:t>” command we also give each individual subfigure a label so we can reference it later.</a:t>
            </a:r>
            <a:br>
              <a:rPr lang="en-GB" dirty="0"/>
            </a:br>
            <a:br>
              <a:rPr lang="en-GB" dirty="0"/>
            </a:br>
            <a:r>
              <a:rPr lang="en-GB" dirty="0"/>
              <a:t>Following the specification of the first and third figure we use the “\quad” command. This is a way of telling LaTeX to insert a small horizontal space between whatever came before and whatever comes next. Following the specification of the second subfigure we use a double-backslash to start a new line of subfigures within the overall figure we’re creating. This puts the third and fourth figures below the first and second.</a:t>
            </a:r>
          </a:p>
          <a:p>
            <a:endParaRPr lang="en-GB" dirty="0"/>
          </a:p>
          <a:p>
            <a:r>
              <a:rPr lang="en-GB" dirty="0"/>
              <a:t>Finally, we use the “\caption” command to give the figure that is comprised of the subfigures a caption and the “\label” command to give it a label. We see that we get a nicely spaced array of subfigures, each with their own caption, inside a larger figure which also has its own caption. We can reference any of the subfigures or the containing figure.</a:t>
            </a:r>
            <a:br>
              <a:rPr lang="en-GB" dirty="0"/>
            </a:br>
            <a:br>
              <a:rPr lang="en-GB" dirty="0"/>
            </a:br>
            <a:r>
              <a:rPr lang="en-GB" dirty="0"/>
              <a:t>Overleaf Example: https://www.overleaf.com/read/htdvrmwgcyvd</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14940029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Example: https://www.overleaf.com/read/nwtfndvmfnpf</a:t>
            </a:r>
          </a:p>
          <a:p>
            <a:endParaRPr lang="en-GB" dirty="0"/>
          </a:p>
          <a:p>
            <a:r>
              <a:rPr lang="en-GB" dirty="0"/>
              <a:t>Break for sections 8 and 9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536728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preamble you can use the “\</a:t>
            </a:r>
            <a:r>
              <a:rPr lang="en-GB" dirty="0" err="1"/>
              <a:t>newcommand</a:t>
            </a:r>
            <a:r>
              <a:rPr lang="en-GB" dirty="0"/>
              <a:t>” command to define a new command. This is a little like defining a macro or a function in other programs or languages. “\</a:t>
            </a:r>
            <a:r>
              <a:rPr lang="en-GB" dirty="0" err="1"/>
              <a:t>newcommand</a:t>
            </a:r>
            <a:r>
              <a:rPr lang="en-GB" dirty="0"/>
              <a:t>” is followed by the name of the command in curly brackets. This is followed by the number of arguments the command (if there are arguments to the command). This is followed by the text that will be used in the body of the .</a:t>
            </a:r>
            <a:r>
              <a:rPr lang="en-GB" dirty="0" err="1"/>
              <a:t>tex</a:t>
            </a:r>
            <a:r>
              <a:rPr lang="en-GB" dirty="0"/>
              <a:t> file where the command is used. In this definition, if “#X” is included within curly brackets, this will insert the </a:t>
            </a:r>
            <a:r>
              <a:rPr lang="en-GB" dirty="0" err="1"/>
              <a:t>Xth</a:t>
            </a:r>
            <a:r>
              <a:rPr lang="en-GB" dirty="0"/>
              <a:t> argument in the text used.</a:t>
            </a:r>
          </a:p>
          <a:p>
            <a:endParaRPr lang="en-GB" dirty="0"/>
          </a:p>
          <a:p>
            <a:r>
              <a:rPr lang="en-GB" dirty="0"/>
              <a:t>To use the command in the document, you can use “\COMMAND_NAME” to invoke the command. This is followed by a the arguments of the command, each in their own set of curly brackets.</a:t>
            </a:r>
            <a:br>
              <a:rPr lang="en-GB" dirty="0"/>
            </a:br>
            <a:br>
              <a:rPr lang="en-GB" dirty="0"/>
            </a:br>
            <a:r>
              <a:rPr lang="en-GB" dirty="0"/>
              <a:t>This can be very useful for automating text you use repeatedly that is the same or similar every time but is long-winded to write out.</a:t>
            </a:r>
            <a:br>
              <a:rPr lang="en-GB" dirty="0"/>
            </a:br>
            <a:br>
              <a:rPr lang="en-GB" dirty="0"/>
            </a:br>
            <a:r>
              <a:rPr lang="en-GB" dirty="0"/>
              <a:t>It’s also possible to redefine existing commands or define new environments, but this won’t be covered in this course.</a:t>
            </a:r>
            <a:br>
              <a:rPr lang="en-GB" dirty="0"/>
            </a:br>
            <a:endParaRPr lang="en-GB" dirty="0"/>
          </a:p>
          <a:p>
            <a:r>
              <a:rPr lang="en-GB" dirty="0"/>
              <a:t>Overleaf Example: https://www.overleaf.com/read/hxttrgqqvpyp</a:t>
            </a:r>
          </a:p>
          <a:p>
            <a:endParaRPr lang="en-GB" dirty="0"/>
          </a:p>
          <a:p>
            <a:r>
              <a:rPr lang="en-GB" dirty="0"/>
              <a:t>Break for section 10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University of London does not specify a format for bibliographies and citations. They do, however, say it is normal for the bibliography to go at the end of PhD theses.</a:t>
            </a:r>
          </a:p>
          <a:p>
            <a:endParaRPr lang="en-GB" dirty="0"/>
          </a:p>
          <a:p>
            <a:r>
              <a:rPr lang="en-GB" dirty="0"/>
              <a:t>Your thesis is likely to have dozens or hundreds of references and so a more advanced way to deal with your references is preferable. There are many ways to deal with your references and many ways to personalise your citations. We’re going to run through one way to achieve a streamlined approach to referencing and introduce a few options you might want to consider for personalising your references.</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out the details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511218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Entries you have not cited will not be included by default.</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you’re writing an MD(Res) thesis, the guidance notes say you may want to have a bibliography at the end of each chapter. We can achieve this using the </a:t>
            </a:r>
            <a:r>
              <a:rPr lang="en-GB" dirty="0" err="1"/>
              <a:t>chapterbib</a:t>
            </a:r>
            <a:r>
              <a:rPr lang="en-GB" dirty="0"/>
              <a:t> package. If we use this package and pass the argument “</a:t>
            </a:r>
            <a:r>
              <a:rPr lang="en-GB" dirty="0" err="1"/>
              <a:t>sectionbib</a:t>
            </a:r>
            <a:r>
              <a:rPr lang="en-GB" dirty="0"/>
              <a:t>” when we use the natbib package, we can include a bibliography in each included file. The bibliographies must be in separate files which are included in the main file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https://www.overleaf.com/read/trrfmdjsyvvv#164a2f (Note that this project has some errors and warnings I haven't be able to track down, but the pdf appears to render properly)</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1376958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different ways you can personalise your references. Here we’ll look at different options you can use with the </a:t>
            </a:r>
            <a:r>
              <a:rPr lang="en-GB" dirty="0" err="1"/>
              <a:t>natbib</a:t>
            </a:r>
            <a:r>
              <a:rPr lang="en-GB" dirty="0"/>
              <a:t> package which will alter how your reference appear.</a:t>
            </a:r>
            <a:br>
              <a:rPr lang="en-GB" dirty="0"/>
            </a:br>
            <a:br>
              <a:rPr lang="en-GB" dirty="0"/>
            </a:br>
            <a:r>
              <a:rPr lang="en-GB" dirty="0"/>
              <a:t>Using the “numbers” option will cause you to use numerical references instead of textual references. “round” will cause your references to use round brackets instead of square brackets. “super” causes your citations to appear in super-script, similar to a footnote.</a:t>
            </a:r>
          </a:p>
          <a:p>
            <a:endParaRPr lang="en-GB" dirty="0"/>
          </a:p>
          <a:p>
            <a:r>
              <a:rPr lang="en-GB" dirty="0"/>
              <a:t>Overleaf Example (numbers): https://www.overleaf.com/read/nyhjxjvhvqpk</a:t>
            </a:r>
          </a:p>
          <a:p>
            <a:r>
              <a:rPr lang="en-GB" dirty="0"/>
              <a:t>Overleaf Example (round): https://www.overleaf.com/read/dfvnydjfjpfb</a:t>
            </a:r>
          </a:p>
          <a:p>
            <a:r>
              <a:rPr lang="en-GB" dirty="0"/>
              <a:t>Overleaf Example (super): https://www.overleaf.com/read/zgtgtvqhcvfc</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37083846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more ways you can make a citation. You can include multiple citations within a single “</a:t>
            </a:r>
            <a:r>
              <a:rPr lang="en-GB" dirty="0" err="1"/>
              <a:t>citet</a:t>
            </a:r>
            <a:r>
              <a:rPr lang="en-GB" dirty="0"/>
              <a:t>” or “</a:t>
            </a:r>
            <a:r>
              <a:rPr lang="en-GB" dirty="0" err="1"/>
              <a:t>citep</a:t>
            </a:r>
            <a:r>
              <a:rPr lang="en-GB" dirty="0"/>
              <a:t>” command, separating them with commas. You can also provide additional details, such a referencing a chapter number by including them in square brackets between the “cite” command and the curly brackets.</a:t>
            </a:r>
          </a:p>
          <a:p>
            <a:endParaRPr lang="en-GB" dirty="0"/>
          </a:p>
          <a:p>
            <a:r>
              <a:rPr lang="en-GB" dirty="0"/>
              <a:t>Overleaf Example: https://www.overleaf.com/read/cqbhnvfsfzpp</a:t>
            </a:r>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14511785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few “gotchas” regarding references and bibliographies. These are things that you might expect to work one way, but they actually work a different way.</a:t>
            </a:r>
          </a:p>
          <a:p>
            <a:endParaRPr lang="en-GB" dirty="0"/>
          </a:p>
          <a:p>
            <a:r>
              <a:rPr lang="en-GB" dirty="0"/>
              <a:t>The first is capitalisation. In titles and names, LaTeX will use it’s own rules for capitalisation. In titles, the default is to make everything lower-case. This can provide a big problem, particularly for acronyms. However, you can force LaTeX to preserve your original capitalisation by placing the phrase in curly brackets.</a:t>
            </a:r>
            <a:br>
              <a:rPr lang="en-GB" dirty="0"/>
            </a:br>
            <a:br>
              <a:rPr lang="en-GB" dirty="0"/>
            </a:br>
            <a:r>
              <a:rPr lang="en-GB" dirty="0"/>
              <a:t>If you include accented letters in your bibliography, this will not result in an accent appearing in your bibliography as LaTeX doesn’t know how to parse the character. Instead, you need to include the LaTeX code for accented character in your “.bib” file.</a:t>
            </a:r>
          </a:p>
          <a:p>
            <a:endParaRPr lang="en-GB" dirty="0"/>
          </a:p>
          <a:p>
            <a:r>
              <a:rPr lang="en-GB" dirty="0"/>
              <a:t>There a couple of ways of entering multiple author names. You might think that separating author names by commas will work, but this will not produce the desired effect. This is partially because commas are often used between a surname and first names in author specifications. Instead, you can separate names with “and” or with semi-colons.</a:t>
            </a:r>
          </a:p>
          <a:p>
            <a:endParaRPr lang="en-GB" dirty="0"/>
          </a:p>
          <a:p>
            <a:r>
              <a:rPr lang="en-GB" dirty="0"/>
              <a:t>Break for section 11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30417133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acronym package provides a useful way to deal with acronyms in your document. Inside the “acronym” environment, you can use the “\</a:t>
            </a:r>
            <a:r>
              <a:rPr lang="en-GB" dirty="0" err="1"/>
              <a:t>acro</a:t>
            </a:r>
            <a:r>
              <a:rPr lang="en-GB" dirty="0"/>
              <a:t>” command to define an acronym. This command is followed by two sets of curly brackets. The first contains the abbreviated version of the acronym. The second contains the expanded version of the acronym. Defining acronyms in this way creates a list of acronyms at the location of the “acronym” environment in your pdf. It’s also possible to define acronyms using the “\</a:t>
            </a:r>
            <a:r>
              <a:rPr lang="en-GB" dirty="0" err="1"/>
              <a:t>acrodef</a:t>
            </a:r>
            <a:r>
              <a:rPr lang="en-GB" dirty="0"/>
              <a:t>” command in the preamble to avoid a list of acronyms if desired.</a:t>
            </a:r>
            <a:br>
              <a:rPr lang="en-GB" dirty="0"/>
            </a:br>
            <a:br>
              <a:rPr lang="en-GB" dirty="0"/>
            </a:br>
            <a:r>
              <a:rPr lang="en-GB" dirty="0"/>
              <a:t>In the main text you may use the commands “\ac” and “\</a:t>
            </a:r>
            <a:r>
              <a:rPr lang="en-GB" dirty="0" err="1"/>
              <a:t>acp</a:t>
            </a:r>
            <a:r>
              <a:rPr lang="en-GB" dirty="0"/>
              <a:t>” to insert the acronym or the plural of the acronym respectively. The first time an acronym is used this way both the expanded and contracted version of the acronym will be inserted. In subsequent cases only the contracted version is used.</a:t>
            </a:r>
            <a:br>
              <a:rPr lang="en-GB" dirty="0"/>
            </a:br>
            <a:br>
              <a:rPr lang="en-GB" dirty="0"/>
            </a:br>
            <a:r>
              <a:rPr lang="en-GB" dirty="0"/>
              <a:t>Overleaf Example: https://www.overleaf.com/read/jqsvjjpgjzjp</a:t>
            </a:r>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3746419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amsmath</a:t>
            </a:r>
            <a:r>
              <a:rPr lang="en-GB" dirty="0"/>
              <a:t>” package (which is a fairly standard package to use when dealing with maths) introduces the “</a:t>
            </a:r>
            <a:r>
              <a:rPr lang="en-GB" dirty="0" err="1"/>
              <a:t>alignat</a:t>
            </a:r>
            <a:r>
              <a:rPr lang="en-GB" dirty="0"/>
              <a:t>” environment. This environment allows </a:t>
            </a:r>
            <a:r>
              <a:rPr lang="en-GB" dirty="0" err="1"/>
              <a:t>mulriple</a:t>
            </a:r>
            <a:r>
              <a:rPr lang="en-GB" dirty="0"/>
              <a:t> equations to be specified in the same construct. Its contents are processed in “</a:t>
            </a:r>
            <a:r>
              <a:rPr lang="en-GB" dirty="0" err="1"/>
              <a:t>mathmode</a:t>
            </a:r>
            <a:r>
              <a:rPr lang="en-GB" dirty="0"/>
              <a:t>” and individual lines in it are treated as different equations for numbering purposes.</a:t>
            </a:r>
            <a:br>
              <a:rPr lang="en-GB" dirty="0"/>
            </a:br>
            <a:br>
              <a:rPr lang="en-GB" dirty="0"/>
            </a:br>
            <a:r>
              <a:rPr lang="en-GB" dirty="0"/>
              <a:t>What it also allows you to do is to align your equations. The number in curly brackets following the “\begin{</a:t>
            </a:r>
            <a:r>
              <a:rPr lang="en-GB" dirty="0" err="1"/>
              <a:t>alignat</a:t>
            </a:r>
            <a:r>
              <a:rPr lang="en-GB" dirty="0"/>
              <a:t>}” command defines how many alignment points may be used for each equation. Equations are separated with a double backslash and the alignment points are specified using the ampersand character “&amp;”. For each equation you may use up to the maximum number of alignment points specified (here, it is 2). LaTeX will then ensure the first alignment point in each equation is vertically aligned. This can be very useful for ensuring even large blocks of equations are easy to read.</a:t>
            </a:r>
          </a:p>
          <a:p>
            <a:endParaRPr lang="en-GB" dirty="0"/>
          </a:p>
          <a:p>
            <a:r>
              <a:rPr lang="en-GB" dirty="0"/>
              <a:t>Overleaf Example: https://www.overleaf.com/read/trrzvqnfwshx</a:t>
            </a:r>
          </a:p>
          <a:p>
            <a:endParaRPr lang="en-GB" dirty="0"/>
          </a:p>
          <a:p>
            <a:r>
              <a:rPr lang="en-GB" dirty="0"/>
              <a:t>Break for sections 12 and 13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5541502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39</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technical typesetting tool which is very well suited to the production of a thesis. It provides a quick and flexible way to produce attractive theses and has many useful productivity tools. Many formatting features can be updated across an entire document by changing a few lines in the preamble. LaTeX makes it very easy to include complex arrays of figures and equations.</a:t>
            </a:r>
          </a:p>
          <a:p>
            <a:endParaRPr lang="en-GB" dirty="0"/>
          </a:p>
          <a:p>
            <a:r>
              <a:rPr lang="en-GB" dirty="0"/>
              <a:t>In addition, as figures are updates every time the thesis is recompiled, you can make changes to these figures and these will automatically be picked up in the new pdf version of the thesis – you don’t need to replace them manually.</a:t>
            </a:r>
          </a:p>
          <a:p>
            <a:endParaRPr lang="en-GB" dirty="0"/>
          </a:p>
          <a:p>
            <a:r>
              <a:rPr lang="en-GB" dirty="0"/>
              <a:t>Finally, </a:t>
            </a:r>
            <a:r>
              <a:rPr lang="en-GB" dirty="0" err="1"/>
              <a:t>tex</a:t>
            </a:r>
            <a:r>
              <a:rPr lang="en-GB" dirty="0"/>
              <a:t> and bib files are stored in plain text, which is a very plain file format. As a result, they are less prone to corruption than files like Microsoft Word as they do not have their own formatting information that might not be compatible with a future release of a piece of software. This is particularly important when writing a long, important document over many years like a thesis. In addition, the use of plain text makes these files more amenable to “</a:t>
            </a:r>
            <a:r>
              <a:rPr lang="en-GB" dirty="0" err="1"/>
              <a:t>diff”ing</a:t>
            </a:r>
            <a:r>
              <a:rPr lang="en-GB" dirty="0"/>
              <a:t> if you’re using version control. If you don’t know what that means, don’t worry as it’s not the most important benefit.</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course is split into two parts. The first looks at the formatting requirements set out by the ICR and </a:t>
            </a:r>
            <a:r>
              <a:rPr lang="en-GB" dirty="0" err="1"/>
              <a:t>UoL</a:t>
            </a:r>
            <a:r>
              <a:rPr lang="en-GB" dirty="0"/>
              <a:t> and how we can meet these in LaTeX. This information has been taken from the Library Theses Office guidance – there is a copy of this in the repository. You should bear in mind that I am not an expert in ICR thesis requirements and, whilst I’ve done my best to make the information in this course complete and correct, you should double-check anything that you’re not sure of.</a:t>
            </a:r>
          </a:p>
          <a:p>
            <a:endParaRPr lang="en-GB" dirty="0"/>
          </a:p>
          <a:p>
            <a:r>
              <a:rPr lang="en-GB" dirty="0"/>
              <a:t>If you want some extra information on ICR’s view on what a “good thesis” looks like, try following the link to the “Good Viva” video.</a:t>
            </a:r>
          </a:p>
          <a:p>
            <a:endParaRPr lang="en-GB" dirty="0"/>
          </a:p>
          <a:p>
            <a:r>
              <a:rPr lang="en-GB" dirty="0"/>
              <a:t>The second half of the course is based around what I consider to be good practice. It focuses on things that I think are useful for developing a thesis which looks good and how to set up an effective and efficient workflow.</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3197537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You’re </a:t>
            </a:r>
            <a:r>
              <a:rPr lang="en-GB" dirty="0" err="1"/>
              <a:t>requiredto</a:t>
            </a:r>
            <a:r>
              <a:rPr lang="en-GB" dirty="0"/>
              <a:t> use A4 paper in your thesis and I would recommend you use double-sided. The differences between single-sided and double-sided documents mainly affects certain types of headers and footers, such as whether page numbers are always on the top right or appear on the “outside” corner (furthest from the spine of the book) of a page, etc.</a:t>
            </a:r>
          </a:p>
          <a:p>
            <a:endParaRPr lang="en-GB" dirty="0"/>
          </a:p>
          <a:p>
            <a:r>
              <a:rPr lang="en-GB" dirty="0"/>
              <a:t>The LTO document suggests using the Arial font. However, this isn’t supported in LaTeX as it’s a proprietary font. One option is to change the default font of your document using the </a:t>
            </a:r>
            <a:r>
              <a:rPr lang="en-GB" dirty="0" err="1"/>
              <a:t>helvet</a:t>
            </a:r>
            <a:r>
              <a:rPr lang="en-GB" dirty="0"/>
              <a:t> package and changing the default font family.</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474398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Typically, binding services require margins of at least 1cm. The geometry package gives you the required control over the set up of the page including margins.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Using the “</a:t>
            </a:r>
            <a:r>
              <a:rPr lang="en-GB" dirty="0" err="1"/>
              <a:t>blindtext</a:t>
            </a:r>
            <a:r>
              <a:rPr lang="en-GB" dirty="0"/>
              <a:t>” package and the “</a:t>
            </a:r>
            <a:r>
              <a:rPr lang="en-GB" dirty="0" err="1"/>
              <a:t>blindtext</a:t>
            </a:r>
            <a:r>
              <a:rPr lang="en-GB" dirty="0"/>
              <a:t>[X]” command to insert “X” copies of the “lorem ipsum…” nonsense text to check how your page looks.</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562348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some arguments to set up the page in different ways. Here, we say we want the top margin to be 2cm and the bottom margin to be 3cm. The left and right margins relate to odd numbered page, but are reversed on even numbered pages. This is the result of using the “</a:t>
            </a:r>
            <a:r>
              <a:rPr lang="en-GB" dirty="0" err="1"/>
              <a:t>twoside</a:t>
            </a:r>
            <a:r>
              <a:rPr lang="en-GB" dirty="0"/>
              <a:t>” option when choosing the document class and allows us to have different margins on the “inner” and “outer” sides of the physical book if its pages are double-sided.</a:t>
            </a:r>
          </a:p>
          <a:p>
            <a:endParaRPr lang="en-GB" dirty="0"/>
          </a:p>
          <a:p>
            <a:r>
              <a:rPr lang="en-GB" dirty="0"/>
              <a:t>Overleaf example: https://www.overleaf.com/read/wnxddkjdvvqs</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2298691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Footnotes aren’t required in a thesis, although you might find them useful. They’re useful context for another section so I’ll introduce them now.  A footnote is inserted simply through the use of the footnote command, with the contents of the footnote contained in curly brackets.</a:t>
            </a:r>
            <a:br>
              <a:rPr lang="en-GB" dirty="0"/>
            </a:br>
            <a:br>
              <a:rPr lang="en-GB" dirty="0"/>
            </a:br>
            <a:r>
              <a:rPr lang="en-GB" dirty="0"/>
              <a:t>Overleaf example: https://www.overleaf.com/read/hsbthzhsdyzc</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3413433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07/05/2024</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07/05/2024</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07/05/2024</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10.xml"/><Relationship Id="rId5" Type="http://schemas.openxmlformats.org/officeDocument/2006/relationships/image" Target="../media/image22.png"/><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8" Type="http://schemas.openxmlformats.org/officeDocument/2006/relationships/hyperlink" Target="https://www.codecogs.com/eqnedit.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2" Type="http://schemas.openxmlformats.org/officeDocument/2006/relationships/notesSlide" Target="../notesSlides/notesSlide38.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hyperlink" Target="https://ifsm300group.wikispaces.com/Funny+Stories+from+a+tech+support+guy+on+computer+stupidities" TargetMode="External"/><Relationship Id="rId5" Type="http://schemas.openxmlformats.org/officeDocument/2006/relationships/hyperlink" Target="https://www.overleaf.com/" TargetMode="External"/><Relationship Id="rId10" Type="http://schemas.openxmlformats.org/officeDocument/2006/relationships/image" Target="../media/image26.jpg"/><Relationship Id="rId4" Type="http://schemas.openxmlformats.org/officeDocument/2006/relationships/hyperlink" Target="https://stackexchange.com/" TargetMode="External"/><Relationship Id="rId9" Type="http://schemas.openxmlformats.org/officeDocument/2006/relationships/hyperlink" Target="https://detexify.kirelabs.org/classify.html"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ImperialCollegeLondon/RCDS-writing-theses-in-latex/blob/ICR/Thesis%20Submission%20Guidelines%20-%20March%202023.pdf"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hyperlink" Target="https://nexus.icr.ac.uk/notices/Pages/Learning-Development-Resources-of-the-Month-%E2%80%93-Webinars.aspx"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600199"/>
            <a:ext cx="8229600" cy="4453759"/>
          </a:xfrm>
        </p:spPr>
        <p:txBody>
          <a:bodyPr>
            <a:normAutofit/>
          </a:bodyPr>
          <a:lstStyle/>
          <a:p>
            <a:r>
              <a:rPr lang="en-GB" sz="2400" dirty="0"/>
              <a:t>Your lines are required to be 1.5 times or double-spaced</a:t>
            </a:r>
          </a:p>
          <a:p>
            <a:pPr lvl="1"/>
            <a:r>
              <a:rPr lang="en-GB" sz="2000" dirty="0"/>
              <a:t>Excludes footnotes and block notations</a:t>
            </a:r>
          </a:p>
          <a:p>
            <a:r>
              <a:rPr lang="en-GB" sz="2400" dirty="0"/>
              <a:t>May be achieved using the </a:t>
            </a:r>
            <a:r>
              <a:rPr lang="en-GB" sz="2400" dirty="0" err="1">
                <a:solidFill>
                  <a:schemeClr val="tx2">
                    <a:lumMod val="50000"/>
                    <a:lumOff val="50000"/>
                  </a:schemeClr>
                </a:solidFill>
              </a:rPr>
              <a:t>setspace</a:t>
            </a:r>
            <a:r>
              <a:rPr lang="en-GB" sz="2400" dirty="0"/>
              <a:t> package and the </a:t>
            </a: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{1.5} command in the preamble</a:t>
            </a:r>
          </a:p>
          <a:p>
            <a:pPr lvl="1"/>
            <a:r>
              <a:rPr lang="en-GB" sz="2000" dirty="0"/>
              <a:t>Footnotes are automatically excepted from this</a:t>
            </a:r>
          </a:p>
          <a:p>
            <a:r>
              <a:rPr lang="en-GB" sz="2400" dirty="0"/>
              <a:t>The </a:t>
            </a:r>
            <a:r>
              <a:rPr lang="en-GB" sz="2400" dirty="0" err="1">
                <a:solidFill>
                  <a:schemeClr val="tx2">
                    <a:lumMod val="50000"/>
                    <a:lumOff val="50000"/>
                  </a:schemeClr>
                </a:solidFill>
              </a:rPr>
              <a:t>setspace</a:t>
            </a:r>
            <a:r>
              <a:rPr lang="en-GB" sz="2400" dirty="0"/>
              <a:t> package also introduces the </a:t>
            </a:r>
            <a:r>
              <a:rPr lang="en-GB" sz="2400" dirty="0" err="1">
                <a:solidFill>
                  <a:schemeClr val="tx2">
                    <a:lumMod val="50000"/>
                    <a:lumOff val="50000"/>
                  </a:schemeClr>
                </a:solidFill>
              </a:rPr>
              <a:t>singlespace</a:t>
            </a:r>
            <a:r>
              <a:rPr lang="en-GB" sz="2400" dirty="0"/>
              <a:t> environment</a:t>
            </a:r>
          </a:p>
          <a:p>
            <a:pPr lvl="1"/>
            <a:r>
              <a:rPr lang="en-GB" sz="2000" dirty="0"/>
              <a:t>Can be used for block quotations</a:t>
            </a:r>
          </a:p>
        </p:txBody>
      </p:sp>
    </p:spTree>
    <p:extLst>
      <p:ext uri="{BB962C8B-B14F-4D97-AF65-F5344CB8AC3E}">
        <p14:creationId xmlns:p14="http://schemas.microsoft.com/office/powerpoint/2010/main" val="2866101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424427"/>
            <a:ext cx="4114798" cy="4453759"/>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accent4">
                    <a:lumMod val="75000"/>
                  </a:schemeClr>
                </a:solidFill>
              </a:rPr>
              <a:t>setspace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{2}</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\footnote</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err="1">
                <a:solidFill>
                  <a:schemeClr val="accent4">
                    <a:lumMod val="75000"/>
                  </a:schemeClr>
                </a:solidFill>
              </a:rPr>
              <a:t>singlespace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\end</a:t>
            </a:r>
            <a:r>
              <a:rPr lang="en-GB" sz="2400" dirty="0"/>
              <a:t>{</a:t>
            </a:r>
            <a:r>
              <a:rPr lang="en-GB" sz="2400" dirty="0" err="1">
                <a:solidFill>
                  <a:schemeClr val="accent4">
                    <a:lumMod val="75000"/>
                  </a:schemeClr>
                </a:solidFill>
              </a:rPr>
              <a:t>singlespace</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5F34A1E-662A-4794-95B7-05097EF90B6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0146D5D8-1C09-4182-9DA8-8079115A7619}"/>
              </a:ext>
            </a:extLst>
          </p:cNvPr>
          <p:cNvPicPr>
            <a:picLocks noChangeAspect="1"/>
          </p:cNvPicPr>
          <p:nvPr/>
        </p:nvPicPr>
        <p:blipFill>
          <a:blip r:embed="rId3"/>
          <a:stretch>
            <a:fillRect/>
          </a:stretch>
        </p:blipFill>
        <p:spPr>
          <a:xfrm>
            <a:off x="5100675" y="1417638"/>
            <a:ext cx="3659697" cy="5026165"/>
          </a:xfrm>
          <a:prstGeom prst="rect">
            <a:avLst/>
          </a:prstGeom>
        </p:spPr>
      </p:pic>
    </p:spTree>
    <p:extLst>
      <p:ext uri="{BB962C8B-B14F-4D97-AF65-F5344CB8AC3E}">
        <p14:creationId xmlns:p14="http://schemas.microsoft.com/office/powerpoint/2010/main" val="3438445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with low confidence">
            <a:extLst>
              <a:ext uri="{FF2B5EF4-FFF2-40B4-BE49-F238E27FC236}">
                <a16:creationId xmlns:a16="http://schemas.microsoft.com/office/drawing/2014/main" id="{3D6C5C9E-F92D-4576-BB9F-8369F895B1B9}"/>
              </a:ext>
            </a:extLst>
          </p:cNvPr>
          <p:cNvPicPr>
            <a:picLocks noChangeAspect="1"/>
          </p:cNvPicPr>
          <p:nvPr/>
        </p:nvPicPr>
        <p:blipFill>
          <a:blip r:embed="rId3"/>
          <a:stretch>
            <a:fillRect/>
          </a:stretch>
        </p:blipFill>
        <p:spPr>
          <a:xfrm>
            <a:off x="1716933" y="3429001"/>
            <a:ext cx="5710133" cy="2997820"/>
          </a:xfrm>
          <a:prstGeom prst="rect">
            <a:avLst/>
          </a:prstGeom>
        </p:spPr>
      </p:pic>
      <p:sp>
        <p:nvSpPr>
          <p:cNvPr id="2" name="Title 1"/>
          <p:cNvSpPr>
            <a:spLocks noGrp="1"/>
          </p:cNvSpPr>
          <p:nvPr>
            <p:ph type="title"/>
          </p:nvPr>
        </p:nvSpPr>
        <p:spPr/>
        <p:txBody>
          <a:bodyPr/>
          <a:lstStyle/>
          <a:p>
            <a:r>
              <a:rPr lang="en-GB" sz="4000" dirty="0"/>
              <a:t>Title Page</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342243" cy="4887072"/>
          </a:xfrm>
        </p:spPr>
        <p:txBody>
          <a:bodyPr/>
          <a:lstStyle/>
          <a:p>
            <a:r>
              <a:rPr lang="en-GB" sz="2400" dirty="0"/>
              <a:t>Must include:</a:t>
            </a:r>
          </a:p>
          <a:p>
            <a:pPr lvl="1"/>
            <a:r>
              <a:rPr lang="en-GB" sz="2000" dirty="0"/>
              <a:t>Title of thesis</a:t>
            </a:r>
          </a:p>
          <a:p>
            <a:pPr lvl="1"/>
            <a:r>
              <a:rPr lang="en-GB" sz="2000" dirty="0"/>
              <a:t>Your name</a:t>
            </a:r>
          </a:p>
          <a:p>
            <a:pPr lvl="1"/>
            <a:r>
              <a:rPr lang="en-GB" sz="2000" dirty="0"/>
              <a:t>“Institute of Cancer Research” and your department/group</a:t>
            </a:r>
          </a:p>
          <a:p>
            <a:pPr lvl="1"/>
            <a:r>
              <a:rPr lang="en-GB" sz="2000" dirty="0"/>
              <a:t>The name of the degree for which your thesis is submitted</a:t>
            </a:r>
          </a:p>
          <a:p>
            <a:pPr lvl="1"/>
            <a:r>
              <a:rPr lang="en-GB" sz="2000" dirty="0"/>
              <a:t>Page number</a:t>
            </a:r>
          </a:p>
          <a:p>
            <a:r>
              <a:rPr lang="en-GB" sz="2400" dirty="0"/>
              <a:t>May want to include</a:t>
            </a:r>
          </a:p>
          <a:p>
            <a:pPr lvl="1"/>
            <a:r>
              <a:rPr lang="en-GB" sz="2000" dirty="0"/>
              <a:t>ICR logo</a:t>
            </a:r>
          </a:p>
        </p:txBody>
      </p:sp>
    </p:spTree>
    <p:extLst>
      <p:ext uri="{BB962C8B-B14F-4D97-AF65-F5344CB8AC3E}">
        <p14:creationId xmlns:p14="http://schemas.microsoft.com/office/powerpoint/2010/main" val="2836296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A4747E-505D-4E3D-B52D-B51055B307DE}"/>
              </a:ext>
            </a:extLst>
          </p:cNvPr>
          <p:cNvPicPr>
            <a:picLocks noChangeAspect="1"/>
          </p:cNvPicPr>
          <p:nvPr/>
        </p:nvPicPr>
        <p:blipFill>
          <a:blip r:embed="rId3"/>
          <a:stretch>
            <a:fillRect/>
          </a:stretch>
        </p:blipFill>
        <p:spPr>
          <a:xfrm>
            <a:off x="4824198" y="1175795"/>
            <a:ext cx="4009747" cy="5564069"/>
          </a:xfrm>
          <a:prstGeom prst="rect">
            <a:avLst/>
          </a:prstGeom>
        </p:spPr>
      </p:pic>
      <p:sp>
        <p:nvSpPr>
          <p:cNvPr id="2" name="Title 1"/>
          <p:cNvSpPr>
            <a:spLocks noGrp="1"/>
          </p:cNvSpPr>
          <p:nvPr>
            <p:ph type="title"/>
          </p:nvPr>
        </p:nvSpPr>
        <p:spPr/>
        <p:txBody>
          <a:bodyPr/>
          <a:lstStyle/>
          <a:p>
            <a:r>
              <a:rPr lang="en-GB" sz="4000" dirty="0"/>
              <a:t>Title Page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includegraphics</a:t>
            </a:r>
            <a:r>
              <a:rPr lang="en-GB" sz="1100" dirty="0"/>
              <a:t>[width=10cm]{</a:t>
            </a:r>
            <a:r>
              <a:rPr lang="en-GB" sz="1100" dirty="0" err="1"/>
              <a:t>icr_logo</a:t>
            </a:r>
            <a:r>
              <a:rPr lang="en-GB" sz="1100" dirty="0"/>
              <a: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endParaRPr lang="en-GB" sz="1100" dirty="0">
              <a:solidFill>
                <a:schemeClr val="tx2">
                  <a:lumMod val="50000"/>
                  <a:lumOff val="50000"/>
                </a:schemeClr>
              </a:solidFill>
            </a:endParaRPr>
          </a:p>
          <a:p>
            <a:pPr marL="0" indent="0">
              <a:buNone/>
            </a:pPr>
            <a:endParaRPr lang="en-GB" sz="1100" dirty="0">
              <a:solidFill>
                <a:schemeClr val="tx2">
                  <a:lumMod val="50000"/>
                  <a:lumOff val="50000"/>
                </a:schemeClr>
              </a:solidFill>
            </a:endParaRPr>
          </a:p>
          <a:p>
            <a:pPr marL="0" indent="0">
              <a:buNone/>
            </a:pPr>
            <a:r>
              <a:rPr lang="en-GB" sz="1100" dirty="0">
                <a:solidFill>
                  <a:schemeClr val="tx2">
                    <a:lumMod val="50000"/>
                    <a:lumOff val="50000"/>
                  </a:schemeClr>
                </a:solidFill>
              </a:rPr>
              <a:t>\begin</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t>{</a:t>
            </a:r>
            <a:r>
              <a:rPr lang="en-GB" sz="1100" dirty="0">
                <a:solidFill>
                  <a:schemeClr val="tx2">
                    <a:lumMod val="50000"/>
                    <a:lumOff val="50000"/>
                  </a:schemeClr>
                </a:solidFill>
              </a:rPr>
              <a:t>\huge </a:t>
            </a:r>
            <a:r>
              <a:rPr lang="en-GB" sz="1100" dirty="0"/>
              <a:t>The Effect of </a:t>
            </a:r>
            <a:r>
              <a:rPr lang="en-GB" sz="1100" dirty="0">
                <a:solidFill>
                  <a:schemeClr val="tx2">
                    <a:lumMod val="50000"/>
                    <a:lumOff val="50000"/>
                  </a:schemeClr>
                </a:solidFill>
              </a:rPr>
              <a:t>\LaTeX </a:t>
            </a:r>
            <a:r>
              <a:rPr lang="en-GB" sz="1100" dirty="0"/>
              <a:t>on Thesis Quality}</a:t>
            </a:r>
          </a:p>
          <a:p>
            <a:pPr marL="0" indent="0">
              <a:buNone/>
            </a:pPr>
            <a:r>
              <a:rPr lang="en-GB" sz="1100" dirty="0">
                <a:solidFill>
                  <a:schemeClr val="tx2">
                    <a:lumMod val="50000"/>
                    <a:lumOff val="50000"/>
                  </a:schemeClr>
                </a:solidFill>
              </a:rPr>
              <a:t>\rule</a:t>
            </a:r>
            <a:r>
              <a:rPr lang="en-GB" sz="1100" dirty="0"/>
              <a:t>{15cm}{1pt}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Andrew Latex Nerd</a:t>
            </a:r>
            <a:r>
              <a:rPr lang="en-GB" sz="1100" dirty="0">
                <a:solidFill>
                  <a:schemeClr val="accent1">
                    <a:lumMod val="60000"/>
                    <a:lumOff val="40000"/>
                  </a:schemeClr>
                </a:solidFill>
              </a:rPr>
              <a:t>\\</a:t>
            </a:r>
          </a:p>
          <a:p>
            <a:pPr marL="0" indent="0">
              <a:buNone/>
            </a:pPr>
            <a:r>
              <a:rPr lang="en-GB" sz="1100" dirty="0"/>
              <a:t>2019</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Department of Nice Documents</a:t>
            </a:r>
          </a:p>
          <a:p>
            <a:pPr marL="0" indent="0">
              <a:buNone/>
            </a:pPr>
            <a:endParaRPr lang="en-GB" sz="1100" dirty="0"/>
          </a:p>
          <a:p>
            <a:pPr marL="0" indent="0">
              <a:buNone/>
            </a:pPr>
            <a:r>
              <a:rPr lang="en-GB" sz="1100" dirty="0"/>
              <a:t>Imperial College London</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Submitted in part fulfilment of the requirements for the degree of</a:t>
            </a:r>
            <a:r>
              <a:rPr lang="en-GB" sz="1100" dirty="0">
                <a:solidFill>
                  <a:schemeClr val="accent1">
                    <a:lumMod val="60000"/>
                    <a:lumOff val="40000"/>
                  </a:schemeClr>
                </a:solidFill>
              </a:rPr>
              <a:t>\\</a:t>
            </a:r>
          </a:p>
          <a:p>
            <a:pPr marL="0" indent="0">
              <a:buNone/>
            </a:pPr>
            <a:r>
              <a:rPr lang="en-GB" sz="1100" dirty="0"/>
              <a:t>Doctor of Typesetting of Imperial College London</a:t>
            </a:r>
            <a:r>
              <a:rPr lang="en-GB" sz="1100" dirty="0">
                <a:solidFill>
                  <a:schemeClr val="accent1">
                    <a:lumMod val="60000"/>
                    <a:lumOff val="40000"/>
                  </a:schemeClr>
                </a:solidFill>
              </a:rPr>
              <a:t>\\</a:t>
            </a:r>
          </a:p>
          <a:p>
            <a:pPr marL="0" indent="0">
              <a:buNone/>
            </a:pPr>
            <a:r>
              <a:rPr lang="en-GB" sz="1100" dirty="0"/>
              <a:t>and the Diploma of Imperial College London</a:t>
            </a:r>
          </a:p>
          <a:p>
            <a:pPr marL="0" indent="0">
              <a:buNone/>
            </a:pPr>
            <a:r>
              <a:rPr lang="en-GB" sz="1100" dirty="0">
                <a:solidFill>
                  <a:schemeClr val="tx2">
                    <a:lumMod val="50000"/>
                    <a:lumOff val="50000"/>
                  </a:schemeClr>
                </a:solidFill>
              </a:rPr>
              <a:t>\end</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clearpage</a:t>
            </a:r>
            <a:endParaRPr lang="en-GB" sz="11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566C1C4-FD2E-4749-AB7F-8087B56B27E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5" name="TextBox 4">
            <a:extLst>
              <a:ext uri="{FF2B5EF4-FFF2-40B4-BE49-F238E27FC236}">
                <a16:creationId xmlns:a16="http://schemas.microsoft.com/office/drawing/2014/main" id="{42AE8C1A-2619-533E-BB7D-8F150900E246}"/>
              </a:ext>
            </a:extLst>
          </p:cNvPr>
          <p:cNvSpPr txBox="1"/>
          <p:nvPr/>
        </p:nvSpPr>
        <p:spPr>
          <a:xfrm>
            <a:off x="3040641" y="862419"/>
            <a:ext cx="3357009" cy="307777"/>
          </a:xfrm>
          <a:prstGeom prst="rect">
            <a:avLst/>
          </a:prstGeom>
          <a:noFill/>
          <a:ln>
            <a:solidFill>
              <a:srgbClr val="FF0000"/>
            </a:solidFill>
          </a:ln>
        </p:spPr>
        <p:txBody>
          <a:bodyPr wrap="none" rtlCol="0">
            <a:spAutoFit/>
          </a:bodyPr>
          <a:lstStyle/>
          <a:p>
            <a:r>
              <a:rPr lang="en-GB" sz="1400" dirty="0">
                <a:solidFill>
                  <a:srgbClr val="FF0000"/>
                </a:solidFill>
              </a:rPr>
              <a:t>Remember to use the </a:t>
            </a:r>
            <a:r>
              <a:rPr lang="en-GB" sz="1400" dirty="0" err="1">
                <a:solidFill>
                  <a:srgbClr val="FF0000"/>
                </a:solidFill>
              </a:rPr>
              <a:t>graphicx</a:t>
            </a:r>
            <a:r>
              <a:rPr lang="en-GB" sz="1400" dirty="0">
                <a:solidFill>
                  <a:srgbClr val="FF0000"/>
                </a:solidFill>
              </a:rPr>
              <a:t> package</a:t>
            </a:r>
          </a:p>
        </p:txBody>
      </p:sp>
      <p:cxnSp>
        <p:nvCxnSpPr>
          <p:cNvPr id="8" name="Straight Arrow Connector 7">
            <a:extLst>
              <a:ext uri="{FF2B5EF4-FFF2-40B4-BE49-F238E27FC236}">
                <a16:creationId xmlns:a16="http://schemas.microsoft.com/office/drawing/2014/main" id="{C6DF1F29-5CE5-6689-BB9D-DD214FE5D226}"/>
              </a:ext>
            </a:extLst>
          </p:cNvPr>
          <p:cNvCxnSpPr>
            <a:stCxn id="5" idx="1"/>
          </p:cNvCxnSpPr>
          <p:nvPr/>
        </p:nvCxnSpPr>
        <p:spPr>
          <a:xfrm flipH="1">
            <a:off x="865762" y="1016308"/>
            <a:ext cx="2174879" cy="28697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2739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Statements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Under certain conditions you should include statements before your abstract:</a:t>
            </a:r>
          </a:p>
          <a:p>
            <a:pPr lvl="1"/>
            <a:r>
              <a:rPr lang="en-GB" sz="2000" dirty="0"/>
              <a:t>Statement concerning joint work: if you have collaborated on your work, this should state what you have personally done, and what by collaborators</a:t>
            </a:r>
          </a:p>
          <a:p>
            <a:pPr lvl="1"/>
            <a:r>
              <a:rPr lang="en-GB" sz="2000" dirty="0"/>
              <a:t>Statement concerning work previously submitted for another award: if this incorporates work submitted for a degree or similar award at ICR or elsewhere</a:t>
            </a:r>
          </a:p>
          <a:p>
            <a:pPr lvl="1"/>
            <a:r>
              <a:rPr lang="en-GB" sz="2000" dirty="0"/>
              <a:t>Statement of impact: if your experimental work was disrupted by Covid</a:t>
            </a:r>
          </a:p>
          <a:p>
            <a:r>
              <a:rPr lang="en-GB" sz="2000" dirty="0"/>
              <a:t>Under two pages</a:t>
            </a:r>
          </a:p>
          <a:p>
            <a:r>
              <a:rPr lang="en-GB" sz="2000" dirty="0"/>
              <a:t>Signed by you and supervisor </a:t>
            </a:r>
          </a:p>
          <a:p>
            <a:r>
              <a:rPr lang="en-GB" sz="2000" dirty="0"/>
              <a:t>Followed by abstract</a:t>
            </a:r>
          </a:p>
          <a:p>
            <a:pPr lvl="1"/>
            <a:r>
              <a:rPr lang="en-GB" sz="1600" dirty="0"/>
              <a:t>Up to 300 words</a:t>
            </a:r>
          </a:p>
          <a:p>
            <a:pPr lvl="1"/>
            <a:endParaRPr lang="en-GB" sz="1600" dirty="0"/>
          </a:p>
        </p:txBody>
      </p:sp>
    </p:spTree>
    <p:extLst>
      <p:ext uri="{BB962C8B-B14F-4D97-AF65-F5344CB8AC3E}">
        <p14:creationId xmlns:p14="http://schemas.microsoft.com/office/powerpoint/2010/main" val="3095168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Statements</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2200" dirty="0">
                <a:solidFill>
                  <a:schemeClr val="tx2">
                    <a:lumMod val="50000"/>
                    <a:lumOff val="50000"/>
                  </a:schemeClr>
                </a:solidFill>
              </a:rPr>
              <a:t>\chapter</a:t>
            </a:r>
            <a:r>
              <a:rPr lang="en-GB" sz="2200" dirty="0"/>
              <a:t>*{Statement Concerning Joint Work}</a:t>
            </a:r>
          </a:p>
          <a:p>
            <a:pPr marL="0" indent="0">
              <a:buNone/>
            </a:pPr>
            <a:r>
              <a:rPr lang="en-GB" sz="2200" dirty="0">
                <a:solidFill>
                  <a:schemeClr val="tx2">
                    <a:lumMod val="50000"/>
                    <a:lumOff val="50000"/>
                  </a:schemeClr>
                </a:solidFill>
              </a:rPr>
              <a:t>\</a:t>
            </a:r>
            <a:r>
              <a:rPr lang="en-GB" sz="2200" dirty="0" err="1">
                <a:solidFill>
                  <a:schemeClr val="tx2">
                    <a:lumMod val="50000"/>
                    <a:lumOff val="50000"/>
                  </a:schemeClr>
                </a:solidFill>
              </a:rPr>
              <a:t>blindtext</a:t>
            </a:r>
            <a:endParaRPr lang="en-GB" sz="2200" dirty="0">
              <a:solidFill>
                <a:schemeClr val="tx2">
                  <a:lumMod val="50000"/>
                  <a:lumOff val="50000"/>
                </a:schemeClr>
              </a:solidFill>
            </a:endParaRPr>
          </a:p>
          <a:p>
            <a:pPr marL="0" indent="0">
              <a:buNone/>
            </a:pPr>
            <a:r>
              <a:rPr lang="en-GB" sz="2200" dirty="0">
                <a:solidFill>
                  <a:schemeClr val="tx2">
                    <a:lumMod val="50000"/>
                    <a:lumOff val="50000"/>
                  </a:schemeClr>
                </a:solidFill>
              </a:rPr>
              <a:t>\</a:t>
            </a:r>
            <a:r>
              <a:rPr lang="en-GB" sz="2200" dirty="0" err="1">
                <a:solidFill>
                  <a:schemeClr val="tx2">
                    <a:lumMod val="50000"/>
                    <a:lumOff val="50000"/>
                  </a:schemeClr>
                </a:solidFill>
              </a:rPr>
              <a:t>includegraphics</a:t>
            </a:r>
            <a:r>
              <a:rPr lang="en-GB" sz="2200" dirty="0"/>
              <a:t>[height=2cm] {</a:t>
            </a:r>
            <a:r>
              <a:rPr lang="en-GB" sz="2200" dirty="0" err="1">
                <a:solidFill>
                  <a:schemeClr val="accent4">
                    <a:lumMod val="75000"/>
                  </a:schemeClr>
                </a:solidFill>
              </a:rPr>
              <a:t>einstein_signature</a:t>
            </a:r>
            <a:r>
              <a:rPr lang="en-GB" sz="2200" dirty="0"/>
              <a:t>}</a:t>
            </a:r>
          </a:p>
          <a:p>
            <a:pPr marL="0" indent="0">
              <a:buNone/>
            </a:pPr>
            <a:endParaRPr lang="en-GB" sz="2200" dirty="0"/>
          </a:p>
          <a:p>
            <a:pPr marL="0" indent="0">
              <a:buNone/>
            </a:pPr>
            <a:r>
              <a:rPr lang="en-GB" sz="2200" dirty="0" err="1"/>
              <a:t>A.Einstein</a:t>
            </a:r>
            <a:endParaRPr lang="en-GB" sz="2200" dirty="0"/>
          </a:p>
          <a:p>
            <a:pPr marL="0" indent="0">
              <a:buNone/>
            </a:pPr>
            <a:r>
              <a:rPr lang="en-GB" sz="2200" dirty="0">
                <a:solidFill>
                  <a:schemeClr val="tx2">
                    <a:lumMod val="50000"/>
                    <a:lumOff val="50000"/>
                  </a:schemeClr>
                </a:solidFill>
              </a:rPr>
              <a:t>\</a:t>
            </a:r>
            <a:r>
              <a:rPr lang="en-GB" sz="2200" dirty="0" err="1">
                <a:solidFill>
                  <a:schemeClr val="tx2">
                    <a:lumMod val="50000"/>
                    <a:lumOff val="50000"/>
                  </a:schemeClr>
                </a:solidFill>
              </a:rPr>
              <a:t>vspace</a:t>
            </a:r>
            <a:r>
              <a:rPr lang="en-GB" sz="2200" dirty="0"/>
              <a:t>{1cm}</a:t>
            </a:r>
          </a:p>
          <a:p>
            <a:pPr marL="0" indent="0">
              <a:buNone/>
            </a:pPr>
            <a:endParaRPr lang="en-GB" sz="2200" dirty="0">
              <a:solidFill>
                <a:schemeClr val="tx2">
                  <a:lumMod val="50000"/>
                  <a:lumOff val="50000"/>
                </a:schemeClr>
              </a:solidFill>
            </a:endParaRPr>
          </a:p>
          <a:p>
            <a:pPr marL="0" indent="0">
              <a:buNone/>
            </a:pPr>
            <a:r>
              <a:rPr lang="en-GB" sz="2200" dirty="0">
                <a:solidFill>
                  <a:schemeClr val="tx2">
                    <a:lumMod val="50000"/>
                    <a:lumOff val="50000"/>
                  </a:schemeClr>
                </a:solidFill>
              </a:rPr>
              <a:t>\</a:t>
            </a:r>
            <a:r>
              <a:rPr lang="en-GB" sz="2200" dirty="0" err="1">
                <a:solidFill>
                  <a:schemeClr val="tx2">
                    <a:lumMod val="50000"/>
                    <a:lumOff val="50000"/>
                  </a:schemeClr>
                </a:solidFill>
              </a:rPr>
              <a:t>includegraphics</a:t>
            </a:r>
            <a:r>
              <a:rPr lang="en-GB" sz="2200" dirty="0"/>
              <a:t>[height=3cm] {</a:t>
            </a:r>
            <a:r>
              <a:rPr lang="en-GB" sz="2200" dirty="0" err="1">
                <a:solidFill>
                  <a:schemeClr val="accent4">
                    <a:lumMod val="75000"/>
                  </a:schemeClr>
                </a:solidFill>
              </a:rPr>
              <a:t>leonardo_signature</a:t>
            </a:r>
            <a:r>
              <a:rPr lang="en-GB" sz="2200" dirty="0"/>
              <a:t>}</a:t>
            </a:r>
          </a:p>
          <a:p>
            <a:pPr marL="0" indent="0">
              <a:buNone/>
            </a:pPr>
            <a:endParaRPr lang="en-GB" sz="2200" dirty="0">
              <a:solidFill>
                <a:schemeClr val="tx2">
                  <a:lumMod val="50000"/>
                  <a:lumOff val="50000"/>
                </a:schemeClr>
              </a:solidFill>
            </a:endParaRPr>
          </a:p>
          <a:p>
            <a:pPr marL="0" indent="0">
              <a:buNone/>
            </a:pPr>
            <a:r>
              <a:rPr lang="en-GB" sz="2200" dirty="0"/>
              <a:t>L. DiCaprio</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B9D10ADD-E06C-4CC1-9F54-7F4A3325D54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C037CB9D-6AEB-6676-B9BE-0F8FADAF4071}"/>
              </a:ext>
            </a:extLst>
          </p:cNvPr>
          <p:cNvPicPr>
            <a:picLocks noChangeAspect="1"/>
          </p:cNvPicPr>
          <p:nvPr/>
        </p:nvPicPr>
        <p:blipFill>
          <a:blip r:embed="rId3"/>
          <a:stretch>
            <a:fillRect/>
          </a:stretch>
        </p:blipFill>
        <p:spPr>
          <a:xfrm>
            <a:off x="4818532" y="1783995"/>
            <a:ext cx="3784671" cy="4171510"/>
          </a:xfrm>
          <a:prstGeom prst="rect">
            <a:avLst/>
          </a:prstGeom>
        </p:spPr>
      </p:pic>
    </p:spTree>
    <p:extLst>
      <p:ext uri="{BB962C8B-B14F-4D97-AF65-F5344CB8AC3E}">
        <p14:creationId xmlns:p14="http://schemas.microsoft.com/office/powerpoint/2010/main" val="1292264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After the preamble material, you may want to include</a:t>
            </a:r>
          </a:p>
          <a:p>
            <a:pPr lvl="1"/>
            <a:r>
              <a:rPr lang="en-GB" sz="2400" dirty="0"/>
              <a:t>Table of Contents</a:t>
            </a:r>
          </a:p>
          <a:p>
            <a:pPr lvl="1"/>
            <a:r>
              <a:rPr lang="en-GB" sz="2400" dirty="0"/>
              <a:t>List of Figures</a:t>
            </a:r>
          </a:p>
          <a:p>
            <a:pPr lvl="1"/>
            <a:r>
              <a:rPr lang="en-GB" sz="2400" dirty="0"/>
              <a:t>List of Tables</a:t>
            </a:r>
          </a:p>
        </p:txBody>
      </p:sp>
    </p:spTree>
    <p:extLst>
      <p:ext uri="{BB962C8B-B14F-4D97-AF65-F5344CB8AC3E}">
        <p14:creationId xmlns:p14="http://schemas.microsoft.com/office/powerpoint/2010/main" val="3378675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3" name="Content Placeholder 2"/>
          <p:cNvSpPr>
            <a:spLocks noGrp="1"/>
          </p:cNvSpPr>
          <p:nvPr>
            <p:ph idx="1"/>
          </p:nvPr>
        </p:nvSpPr>
        <p:spPr>
          <a:xfrm>
            <a:off x="457200" y="1589006"/>
            <a:ext cx="3967655" cy="4561488"/>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*{Abstract}</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{First Chapter}</a:t>
            </a:r>
            <a:br>
              <a:rPr lang="en-GB" sz="1800" dirty="0"/>
            </a:br>
            <a:endParaRPr lang="en-GB" sz="1800" dirty="0"/>
          </a:p>
          <a:p>
            <a:pPr marL="0" indent="0">
              <a:buNone/>
            </a:pPr>
            <a:r>
              <a:rPr lang="en-GB" sz="1800" dirty="0">
                <a:solidFill>
                  <a:schemeClr val="tx2">
                    <a:lumMod val="50000"/>
                    <a:lumOff val="50000"/>
                  </a:schemeClr>
                </a:solidFill>
              </a:rPr>
              <a:t>\section</a:t>
            </a:r>
            <a:r>
              <a:rPr lang="en-GB" sz="1800" dirty="0"/>
              <a:t>{The First </a:t>
            </a:r>
            <a:r>
              <a:rPr lang="en-GB" sz="1800" dirty="0" err="1"/>
              <a:t>First</a:t>
            </a:r>
            <a:r>
              <a:rPr lang="en-GB" sz="1800" dirty="0"/>
              <a:t> Section}</a:t>
            </a:r>
            <a:br>
              <a:rPr lang="en-GB" sz="1800" dirty="0"/>
            </a:br>
            <a:endParaRPr lang="en-GB" sz="1800" dirty="0"/>
          </a:p>
          <a:p>
            <a:pPr marL="0" indent="0">
              <a:buNone/>
            </a:pPr>
            <a:r>
              <a:rPr lang="en-GB" sz="1800" dirty="0">
                <a:solidFill>
                  <a:schemeClr val="tx2">
                    <a:lumMod val="50000"/>
                    <a:lumOff val="50000"/>
                  </a:schemeClr>
                </a:solidFill>
              </a:rPr>
              <a:t>\subsection</a:t>
            </a:r>
            <a:r>
              <a:rPr lang="en-GB" sz="1800" dirty="0"/>
              <a:t>{The First </a:t>
            </a:r>
            <a:r>
              <a:rPr lang="en-GB" sz="1800" dirty="0" err="1"/>
              <a:t>First</a:t>
            </a:r>
            <a:r>
              <a:rPr lang="en-GB" sz="1800" dirty="0"/>
              <a:t> </a:t>
            </a:r>
            <a:r>
              <a:rPr lang="en-GB" sz="1800" dirty="0" err="1"/>
              <a:t>First</a:t>
            </a:r>
            <a:r>
              <a:rPr lang="en-GB" sz="1800" dirty="0"/>
              <a:t> Subsection}</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{Second Chapter}</a:t>
            </a:r>
          </a:p>
          <a:p>
            <a:pPr marL="0" indent="0">
              <a:buNone/>
            </a:pPr>
            <a:br>
              <a:rPr lang="en-GB" sz="1800" dirty="0"/>
            </a:br>
            <a:r>
              <a:rPr lang="en-GB" sz="1800" dirty="0">
                <a:solidFill>
                  <a:schemeClr val="tx2">
                    <a:lumMod val="50000"/>
                    <a:lumOff val="50000"/>
                  </a:schemeClr>
                </a:solidFill>
              </a:rPr>
              <a:t>\section</a:t>
            </a:r>
            <a:r>
              <a:rPr lang="en-GB" sz="1800" dirty="0"/>
              <a:t>{The Second First Section}</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EA646D21-A86A-40E7-9C01-86D818F7E23B}"/>
              </a:ext>
            </a:extLst>
          </p:cNvPr>
          <p:cNvPicPr>
            <a:picLocks noChangeAspect="1"/>
          </p:cNvPicPr>
          <p:nvPr/>
        </p:nvPicPr>
        <p:blipFill>
          <a:blip r:embed="rId3"/>
          <a:stretch>
            <a:fillRect/>
          </a:stretch>
        </p:blipFill>
        <p:spPr>
          <a:xfrm>
            <a:off x="4761190" y="2740880"/>
            <a:ext cx="4258269" cy="2257740"/>
          </a:xfrm>
          <a:prstGeom prst="rect">
            <a:avLst/>
          </a:prstGeom>
        </p:spPr>
      </p:pic>
    </p:spTree>
    <p:extLst>
      <p:ext uri="{BB962C8B-B14F-4D97-AF65-F5344CB8AC3E}">
        <p14:creationId xmlns:p14="http://schemas.microsoft.com/office/powerpoint/2010/main" val="30485787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 of Tables and Figures</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t>\</a:t>
            </a:r>
            <a:r>
              <a:rPr lang="en-GB" sz="2400" dirty="0" err="1"/>
              <a:t>listoffigures</a:t>
            </a:r>
            <a:endParaRPr lang="en-GB" sz="2400" dirty="0"/>
          </a:p>
          <a:p>
            <a:pPr marL="0" indent="0">
              <a:buNone/>
            </a:pPr>
            <a:r>
              <a:rPr lang="en-GB" sz="2400" dirty="0"/>
              <a:t>\</a:t>
            </a:r>
            <a:r>
              <a:rPr lang="en-GB" sz="2400" dirty="0" err="1"/>
              <a:t>listoftables</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D1C0F4B5-5A2A-4C34-BB8C-8761EB1F75DF}"/>
              </a:ext>
            </a:extLst>
          </p:cNvPr>
          <p:cNvPicPr>
            <a:picLocks noChangeAspect="1"/>
          </p:cNvPicPr>
          <p:nvPr/>
        </p:nvPicPr>
        <p:blipFill>
          <a:blip r:embed="rId3"/>
          <a:stretch>
            <a:fillRect/>
          </a:stretch>
        </p:blipFill>
        <p:spPr>
          <a:xfrm>
            <a:off x="5589323" y="1399245"/>
            <a:ext cx="2411851" cy="5350340"/>
          </a:xfrm>
          <a:prstGeom prst="rect">
            <a:avLst/>
          </a:prstGeom>
        </p:spPr>
      </p:pic>
    </p:spTree>
    <p:extLst>
      <p:ext uri="{BB962C8B-B14F-4D97-AF65-F5344CB8AC3E}">
        <p14:creationId xmlns:p14="http://schemas.microsoft.com/office/powerpoint/2010/main" val="1657245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Short Captions</a:t>
            </a:r>
          </a:p>
        </p:txBody>
      </p:sp>
      <p:sp>
        <p:nvSpPr>
          <p:cNvPr id="3" name="Content Placeholder 2"/>
          <p:cNvSpPr>
            <a:spLocks noGrp="1"/>
          </p:cNvSpPr>
          <p:nvPr>
            <p:ph idx="1"/>
          </p:nvPr>
        </p:nvSpPr>
        <p:spPr>
          <a:xfrm>
            <a:off x="457200" y="1722784"/>
            <a:ext cx="3967655" cy="4373216"/>
          </a:xfrm>
        </p:spPr>
        <p:txBody>
          <a:bodyPr>
            <a:no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listoffigures</a:t>
            </a:r>
            <a:endParaRPr lang="en-GB" sz="2400" dirty="0">
              <a:solidFill>
                <a:schemeClr val="tx2">
                  <a:lumMod val="50000"/>
                  <a:lumOff val="50000"/>
                </a:schemeClr>
              </a:solidFill>
            </a:endParaRPr>
          </a:p>
          <a:p>
            <a:pPr marL="0" indent="0">
              <a:buNone/>
            </a:pP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\begin</a:t>
            </a:r>
            <a:r>
              <a:rPr lang="en-GB" sz="2400" dirty="0"/>
              <a:t>{</a:t>
            </a:r>
            <a:r>
              <a:rPr lang="en-GB" sz="2400" dirty="0">
                <a:solidFill>
                  <a:schemeClr val="accent4"/>
                </a:solidFill>
              </a:rPr>
              <a:t>figure</a:t>
            </a:r>
            <a:r>
              <a:rPr lang="en-GB" sz="2400" dirty="0"/>
              <a:t>}</a:t>
            </a:r>
          </a:p>
          <a:p>
            <a:pPr marL="0" indent="0">
              <a:buNone/>
            </a:pPr>
            <a:r>
              <a:rPr lang="en-GB" sz="2400" dirty="0">
                <a:solidFill>
                  <a:schemeClr val="tx2">
                    <a:lumMod val="50000"/>
                    <a:lumOff val="50000"/>
                  </a:schemeClr>
                </a:solidFill>
              </a:rPr>
              <a:t>   \</a:t>
            </a:r>
            <a:r>
              <a:rPr lang="en-GB" sz="2400" dirty="0" err="1">
                <a:solidFill>
                  <a:schemeClr val="tx2">
                    <a:lumMod val="50000"/>
                    <a:lumOff val="50000"/>
                  </a:schemeClr>
                </a:solidFill>
              </a:rPr>
              <a:t>centering</a:t>
            </a: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   \</a:t>
            </a:r>
            <a:r>
              <a:rPr lang="en-GB" sz="2400" dirty="0" err="1">
                <a:solidFill>
                  <a:schemeClr val="tx2">
                    <a:lumMod val="50000"/>
                    <a:lumOff val="50000"/>
                  </a:schemeClr>
                </a:solidFill>
              </a:rPr>
              <a:t>includegraphics</a:t>
            </a:r>
            <a:r>
              <a:rPr lang="en-GB" sz="2400" dirty="0"/>
              <a:t>[width = 9cm]{melanoma} </a:t>
            </a:r>
          </a:p>
          <a:p>
            <a:pPr marL="0" indent="0">
              <a:buNone/>
            </a:pPr>
            <a:r>
              <a:rPr lang="en-GB" sz="2400" dirty="0">
                <a:solidFill>
                  <a:schemeClr val="tx2">
                    <a:lumMod val="50000"/>
                    <a:lumOff val="50000"/>
                  </a:schemeClr>
                </a:solidFill>
              </a:rPr>
              <a:t>   \caption</a:t>
            </a:r>
            <a:r>
              <a:rPr lang="en-GB" sz="2400" dirty="0"/>
              <a:t>[Melanoma]{A melanoma of approximately 2.5 cm by 1.5 cm}</a:t>
            </a:r>
          </a:p>
          <a:p>
            <a:pPr marL="0" indent="0">
              <a:buNone/>
            </a:pPr>
            <a:r>
              <a:rPr lang="en-GB" sz="2400" dirty="0">
                <a:solidFill>
                  <a:schemeClr val="tx2">
                    <a:lumMod val="50000"/>
                    <a:lumOff val="50000"/>
                  </a:schemeClr>
                </a:solidFill>
              </a:rPr>
              <a:t>\end</a:t>
            </a:r>
            <a:r>
              <a:rPr lang="en-GB" sz="2400" dirty="0"/>
              <a:t>{</a:t>
            </a:r>
            <a:r>
              <a:rPr lang="en-GB" sz="2400" dirty="0">
                <a:solidFill>
                  <a:schemeClr val="accent4"/>
                </a:solidFill>
              </a:rPr>
              <a:t>figure</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74CBC0ED-6B63-4F77-ACA7-A7E30301604E}"/>
              </a:ext>
            </a:extLst>
          </p:cNvPr>
          <p:cNvPicPr>
            <a:picLocks noChangeAspect="1"/>
          </p:cNvPicPr>
          <p:nvPr/>
        </p:nvPicPr>
        <p:blipFill>
          <a:blip r:embed="rId3"/>
          <a:stretch>
            <a:fillRect/>
          </a:stretch>
        </p:blipFill>
        <p:spPr>
          <a:xfrm>
            <a:off x="5826593" y="1271864"/>
            <a:ext cx="1843276" cy="5165724"/>
          </a:xfrm>
          <a:prstGeom prst="rect">
            <a:avLst/>
          </a:prstGeom>
        </p:spPr>
      </p:pic>
    </p:spTree>
    <p:extLst>
      <p:ext uri="{BB962C8B-B14F-4D97-AF65-F5344CB8AC3E}">
        <p14:creationId xmlns:p14="http://schemas.microsoft.com/office/powerpoint/2010/main" val="39955815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r>
              <a:rPr lang="en-GB" sz="3000" b="1" dirty="0"/>
              <a:t>Identify</a:t>
            </a:r>
            <a:r>
              <a:rPr lang="en-GB" sz="3000" dirty="0"/>
              <a:t> an array of useful LaTeX packages</a:t>
            </a:r>
          </a:p>
          <a:p>
            <a:r>
              <a:rPr lang="en-GB" sz="3000" b="1" dirty="0"/>
              <a:t>Recognise</a:t>
            </a:r>
            <a:r>
              <a:rPr lang="en-GB" sz="3000" dirty="0"/>
              <a:t> when and how to split large documents into manageable subdocuments</a:t>
            </a:r>
          </a:p>
          <a:p>
            <a:r>
              <a:rPr lang="en-GB" sz="3000" b="1" dirty="0"/>
              <a:t>Employ</a:t>
            </a:r>
            <a:r>
              <a:rPr lang="en-GB" sz="3000" dirty="0"/>
              <a:t> custom formatting and referencing</a:t>
            </a:r>
          </a:p>
          <a:p>
            <a:r>
              <a:rPr lang="en-GB" sz="3000" b="1" dirty="0"/>
              <a:t>Develop</a:t>
            </a:r>
            <a:r>
              <a:rPr lang="en-GB" sz="3000" dirty="0"/>
              <a:t> a full thesis template </a:t>
            </a: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 Depth</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setcounter</a:t>
            </a:r>
            <a:r>
              <a:rPr lang="en-GB" sz="2400" dirty="0"/>
              <a:t>{</a:t>
            </a:r>
            <a:r>
              <a:rPr lang="en-GB" sz="2400" dirty="0" err="1"/>
              <a:t>tocdepth</a:t>
            </a:r>
            <a:r>
              <a:rPr lang="en-GB" sz="2400" dirty="0"/>
              <a:t>}{0}</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8B67A447-1DF1-4F85-AC02-B2980EDB171D}"/>
              </a:ext>
            </a:extLst>
          </p:cNvPr>
          <p:cNvPicPr>
            <a:picLocks noChangeAspect="1"/>
          </p:cNvPicPr>
          <p:nvPr/>
        </p:nvPicPr>
        <p:blipFill>
          <a:blip r:embed="rId3"/>
          <a:stretch>
            <a:fillRect/>
          </a:stretch>
        </p:blipFill>
        <p:spPr>
          <a:xfrm>
            <a:off x="4775201" y="3283728"/>
            <a:ext cx="4229690" cy="1581371"/>
          </a:xfrm>
          <a:prstGeom prst="rect">
            <a:avLst/>
          </a:prstGeom>
        </p:spPr>
      </p:pic>
    </p:spTree>
    <p:extLst>
      <p:ext uri="{BB962C8B-B14F-4D97-AF65-F5344CB8AC3E}">
        <p14:creationId xmlns:p14="http://schemas.microsoft.com/office/powerpoint/2010/main" val="4207515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Appendices</a:t>
            </a:r>
          </a:p>
        </p:txBody>
      </p:sp>
      <p:sp>
        <p:nvSpPr>
          <p:cNvPr id="3" name="Content Placeholder 2"/>
          <p:cNvSpPr>
            <a:spLocks noGrp="1"/>
          </p:cNvSpPr>
          <p:nvPr>
            <p:ph idx="1"/>
          </p:nvPr>
        </p:nvSpPr>
        <p:spPr>
          <a:xfrm>
            <a:off x="398722" y="2128399"/>
            <a:ext cx="3967655" cy="4369621"/>
          </a:xfrm>
        </p:spPr>
        <p:txBody>
          <a:bodyPr>
            <a:noAutofit/>
          </a:bodyPr>
          <a:lstStyle/>
          <a:p>
            <a:pPr marL="0" indent="0">
              <a:buNone/>
            </a:pPr>
            <a:r>
              <a:rPr lang="en-GB" sz="2000" dirty="0">
                <a:solidFill>
                  <a:schemeClr val="tx2">
                    <a:lumMod val="50000"/>
                    <a:lumOff val="50000"/>
                  </a:schemeClr>
                </a:solidFill>
              </a:rPr>
              <a:t>\appendix</a:t>
            </a:r>
          </a:p>
          <a:p>
            <a:pPr marL="0" indent="0">
              <a:buNone/>
            </a:pPr>
            <a:r>
              <a:rPr lang="en-GB" sz="2000" dirty="0">
                <a:solidFill>
                  <a:schemeClr val="tx2">
                    <a:lumMod val="50000"/>
                    <a:lumOff val="50000"/>
                  </a:schemeClr>
                </a:solidFill>
              </a:rPr>
              <a:t>\chapter</a:t>
            </a:r>
            <a:r>
              <a:rPr lang="en-GB" sz="2000" dirty="0"/>
              <a:t>{First Appendix}</a:t>
            </a:r>
            <a:br>
              <a:rPr lang="en-GB" sz="2000" dirty="0"/>
            </a:br>
            <a:endParaRPr lang="en-GB" sz="2000" dirty="0"/>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blindtext</a:t>
            </a:r>
            <a:endParaRPr lang="en-GB" sz="2000" dirty="0">
              <a:solidFill>
                <a:schemeClr val="tx2">
                  <a:lumMod val="50000"/>
                  <a:lumOff val="50000"/>
                </a:schemeClr>
              </a:solidFill>
            </a:endParaRP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figure</a:t>
            </a:r>
            <a:r>
              <a:rPr lang="en-GB" sz="2000" dirty="0"/>
              <a:t>}[h]</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endParaRPr lang="en-GB" sz="2000" dirty="0">
              <a:solidFill>
                <a:schemeClr val="tx2">
                  <a:lumMod val="50000"/>
                  <a:lumOff val="50000"/>
                </a:schemeClr>
              </a:solidFill>
            </a:endParaRP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includegraphics</a:t>
            </a:r>
            <a:r>
              <a:rPr lang="en-GB" sz="2000" dirty="0">
                <a:solidFill>
                  <a:schemeClr val="tx2">
                    <a:lumMod val="50000"/>
                    <a:lumOff val="50000"/>
                  </a:schemeClr>
                </a:solidFill>
              </a:rPr>
              <a:t> </a:t>
            </a:r>
            <a:r>
              <a:rPr lang="en-GB" sz="2000" dirty="0"/>
              <a:t>[width=5cm] {appendix}</a:t>
            </a:r>
          </a:p>
          <a:p>
            <a:pPr marL="0" indent="0">
              <a:buNone/>
            </a:pPr>
            <a:r>
              <a:rPr lang="en-GB" sz="2000" dirty="0">
                <a:solidFill>
                  <a:schemeClr val="tx2">
                    <a:lumMod val="50000"/>
                    <a:lumOff val="50000"/>
                  </a:schemeClr>
                </a:solidFill>
              </a:rPr>
              <a:t>\caption</a:t>
            </a:r>
            <a:r>
              <a:rPr lang="en-GB" sz="2000" dirty="0"/>
              <a:t>{The other kind of appendix}</a:t>
            </a:r>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figure</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116305D-C01C-4552-B614-E05E98A87BB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7A63903F-C06D-4DA9-A6A8-D715D3B2162F}"/>
              </a:ext>
            </a:extLst>
          </p:cNvPr>
          <p:cNvPicPr>
            <a:picLocks noChangeAspect="1"/>
          </p:cNvPicPr>
          <p:nvPr/>
        </p:nvPicPr>
        <p:blipFill>
          <a:blip r:embed="rId3"/>
          <a:stretch>
            <a:fillRect/>
          </a:stretch>
        </p:blipFill>
        <p:spPr>
          <a:xfrm>
            <a:off x="4777624" y="2423319"/>
            <a:ext cx="4228360" cy="3429000"/>
          </a:xfrm>
          <a:prstGeom prst="rect">
            <a:avLst/>
          </a:prstGeom>
        </p:spPr>
      </p:pic>
    </p:spTree>
    <p:extLst>
      <p:ext uri="{BB962C8B-B14F-4D97-AF65-F5344CB8AC3E}">
        <p14:creationId xmlns:p14="http://schemas.microsoft.com/office/powerpoint/2010/main" val="880018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Disadvantages of large .</a:t>
            </a:r>
            <a:r>
              <a:rPr lang="en-GB" sz="2800" dirty="0" err="1"/>
              <a:t>tex</a:t>
            </a:r>
            <a:r>
              <a:rPr lang="en-GB" sz="2800" dirty="0"/>
              <a:t> file</a:t>
            </a:r>
          </a:p>
          <a:p>
            <a:pPr lvl="1"/>
            <a:r>
              <a:rPr lang="en-GB" dirty="0"/>
              <a:t>Difficult to navigate</a:t>
            </a:r>
          </a:p>
          <a:p>
            <a:pPr lvl="1"/>
            <a:r>
              <a:rPr lang="en-GB" dirty="0"/>
              <a:t>Slow to compile</a:t>
            </a:r>
          </a:p>
          <a:p>
            <a:r>
              <a:rPr lang="en-GB" sz="2800" dirty="0"/>
              <a:t>Split document into many .</a:t>
            </a:r>
            <a:r>
              <a:rPr lang="en-GB" sz="2800" dirty="0" err="1"/>
              <a:t>tex</a:t>
            </a:r>
            <a:r>
              <a:rPr lang="en-GB" sz="2800" dirty="0"/>
              <a:t> files</a:t>
            </a:r>
          </a:p>
          <a:p>
            <a:pPr lvl="1"/>
            <a:r>
              <a:rPr lang="en-GB" sz="2400" dirty="0"/>
              <a:t>Also allows re-use of some files</a:t>
            </a:r>
          </a:p>
          <a:p>
            <a:pPr lvl="1"/>
            <a:endParaRPr lang="en-GB" sz="1600" dirty="0"/>
          </a:p>
        </p:txBody>
      </p:sp>
    </p:spTree>
    <p:extLst>
      <p:ext uri="{BB962C8B-B14F-4D97-AF65-F5344CB8AC3E}">
        <p14:creationId xmlns:p14="http://schemas.microsoft.com/office/powerpoint/2010/main" val="3671621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3" name="Content Placeholder 2"/>
          <p:cNvSpPr>
            <a:spLocks noGrp="1"/>
          </p:cNvSpPr>
          <p:nvPr>
            <p:ph idx="1"/>
          </p:nvPr>
        </p:nvSpPr>
        <p:spPr>
          <a:xfrm>
            <a:off x="583335" y="2803739"/>
            <a:ext cx="3122228" cy="2472531"/>
          </a:xfrm>
        </p:spPr>
        <p:txBody>
          <a:bodyPr>
            <a:noAutofit/>
          </a:bodyPr>
          <a:lstStyle/>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{Second Chapter}</a:t>
            </a:r>
            <a:br>
              <a:rPr lang="en-GB" sz="2000" dirty="0"/>
            </a:br>
            <a:endParaRPr lang="en-GB" sz="2000" dirty="0"/>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5334671" y="1863720"/>
            <a:ext cx="2926463" cy="4598936"/>
            <a:chOff x="4840685" y="1863720"/>
            <a:chExt cx="2926463" cy="4598936"/>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233052"/>
                <a:ext cx="2843709" cy="2289941"/>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\include</a:t>
                </a:r>
                <a:r>
                  <a:rPr lang="en-GB" sz="2000" dirty="0"/>
                  <a:t>{external_1}</a:t>
                </a:r>
              </a:p>
              <a:p>
                <a:pPr marL="0" indent="0">
                  <a:buFont typeface="Arial"/>
                  <a:buNone/>
                </a:pPr>
                <a:r>
                  <a:rPr lang="en-GB" sz="2000" dirty="0">
                    <a:solidFill>
                      <a:schemeClr val="tx2">
                        <a:lumMod val="50000"/>
                        <a:lumOff val="50000"/>
                      </a:schemeClr>
                    </a:solidFill>
                  </a:rPr>
                  <a:t>\include</a:t>
                </a:r>
                <a:r>
                  <a:rPr lang="en-GB" sz="2000" dirty="0"/>
                  <a:t>{external_2}</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38664"/>
              <a:chOff x="4840685" y="4722272"/>
              <a:chExt cx="2882936" cy="738664"/>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69332"/>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38664"/>
              <a:chOff x="4923426" y="5723992"/>
              <a:chExt cx="2843722" cy="738664"/>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69332"/>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sp>
        <p:nvSpPr>
          <p:cNvPr id="16" name="TextBox 15">
            <a:extLst>
              <a:ext uri="{FF2B5EF4-FFF2-40B4-BE49-F238E27FC236}">
                <a16:creationId xmlns:a16="http://schemas.microsoft.com/office/drawing/2014/main" id="{E31ADF41-CB93-423F-8573-CF1BDF9DF538}"/>
              </a:ext>
            </a:extLst>
          </p:cNvPr>
          <p:cNvSpPr txBox="1"/>
          <p:nvPr/>
        </p:nvSpPr>
        <p:spPr>
          <a:xfrm>
            <a:off x="4130565" y="3321230"/>
            <a:ext cx="1204106" cy="1569660"/>
          </a:xfrm>
          <a:prstGeom prst="rect">
            <a:avLst/>
          </a:prstGeom>
          <a:noFill/>
        </p:spPr>
        <p:txBody>
          <a:bodyPr wrap="square" rtlCol="0">
            <a:spAutoFit/>
          </a:bodyPr>
          <a:lstStyle/>
          <a:p>
            <a:r>
              <a:rPr lang="en-GB" sz="9600" dirty="0">
                <a:solidFill>
                  <a:schemeClr val="accent5"/>
                </a:solidFill>
              </a:rPr>
              <a:t>=</a:t>
            </a:r>
          </a:p>
        </p:txBody>
      </p:sp>
    </p:spTree>
    <p:extLst>
      <p:ext uri="{BB962C8B-B14F-4D97-AF65-F5344CB8AC3E}">
        <p14:creationId xmlns:p14="http://schemas.microsoft.com/office/powerpoint/2010/main" val="3464900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636547" y="1417638"/>
            <a:ext cx="3105134" cy="4985862"/>
            <a:chOff x="4840685" y="1863720"/>
            <a:chExt cx="2926463" cy="4567981"/>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186466"/>
                <a:ext cx="2843709" cy="2336527"/>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includeonly</a:t>
                </a:r>
                <a:r>
                  <a:rPr lang="en-GB" sz="2000" dirty="0"/>
                  <a:t>{external_2}</a:t>
                </a:r>
                <a:br>
                  <a:rPr lang="en-GB" sz="2000" dirty="0"/>
                </a:b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tableofcontents</a:t>
                </a:r>
                <a:endParaRPr lang="en-GB" sz="2000" dirty="0">
                  <a:solidFill>
                    <a:schemeClr val="tx2">
                      <a:lumMod val="50000"/>
                      <a:lumOff val="50000"/>
                    </a:schemeClr>
                  </a:solidFill>
                </a:endParaRPr>
              </a:p>
              <a:p>
                <a:pPr marL="0" indent="0">
                  <a:buNone/>
                </a:pPr>
                <a:br>
                  <a:rPr lang="en-GB" sz="2000" dirty="0"/>
                </a:br>
                <a:r>
                  <a:rPr lang="en-GB" sz="2000" dirty="0">
                    <a:solidFill>
                      <a:schemeClr val="tx2">
                        <a:lumMod val="50000"/>
                        <a:lumOff val="50000"/>
                      </a:schemeClr>
                    </a:solidFill>
                  </a:rPr>
                  <a:t>\include</a:t>
                </a:r>
                <a:r>
                  <a:rPr lang="en-GB" sz="2000" dirty="0"/>
                  <a:t>{external_1}</a:t>
                </a:r>
              </a:p>
              <a:p>
                <a:pPr marL="0" indent="0">
                  <a:buNone/>
                </a:pPr>
                <a:r>
                  <a:rPr lang="en-GB" sz="2000" dirty="0">
                    <a:solidFill>
                      <a:schemeClr val="tx2">
                        <a:lumMod val="50000"/>
                        <a:lumOff val="50000"/>
                      </a:schemeClr>
                    </a:solidFill>
                  </a:rPr>
                  <a:t>\include</a:t>
                </a:r>
                <a:r>
                  <a:rPr lang="en-GB" sz="2000" dirty="0"/>
                  <a:t>{external_2}</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07709"/>
              <a:chOff x="4840685" y="4722272"/>
              <a:chExt cx="2882936" cy="707709"/>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38377"/>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07709"/>
              <a:chOff x="4923426" y="5723992"/>
              <a:chExt cx="2843722" cy="707709"/>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38377"/>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pic>
        <p:nvPicPr>
          <p:cNvPr id="19" name="Picture 18">
            <a:extLst>
              <a:ext uri="{FF2B5EF4-FFF2-40B4-BE49-F238E27FC236}">
                <a16:creationId xmlns:a16="http://schemas.microsoft.com/office/drawing/2014/main" id="{E1AC2017-9726-4569-BDCE-AB5FBCFAEA98}"/>
              </a:ext>
            </a:extLst>
          </p:cNvPr>
          <p:cNvPicPr>
            <a:picLocks noChangeAspect="1"/>
          </p:cNvPicPr>
          <p:nvPr/>
        </p:nvPicPr>
        <p:blipFill>
          <a:blip r:embed="rId3"/>
          <a:stretch>
            <a:fillRect/>
          </a:stretch>
        </p:blipFill>
        <p:spPr>
          <a:xfrm>
            <a:off x="4988524" y="3554013"/>
            <a:ext cx="3787614" cy="1167611"/>
          </a:xfrm>
          <a:prstGeom prst="rect">
            <a:avLst/>
          </a:prstGeom>
        </p:spPr>
      </p:pic>
      <p:sp>
        <p:nvSpPr>
          <p:cNvPr id="16" name="TextBox 15">
            <a:extLst>
              <a:ext uri="{FF2B5EF4-FFF2-40B4-BE49-F238E27FC236}">
                <a16:creationId xmlns:a16="http://schemas.microsoft.com/office/drawing/2014/main" id="{ABB68480-0591-4078-8C2B-3A28263E653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0123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Hyperlinks</a:t>
            </a:r>
          </a:p>
        </p:txBody>
      </p:sp>
      <p:sp>
        <p:nvSpPr>
          <p:cNvPr id="3" name="Content Placeholder 2"/>
          <p:cNvSpPr>
            <a:spLocks noGrp="1"/>
          </p:cNvSpPr>
          <p:nvPr>
            <p:ph idx="1"/>
          </p:nvPr>
        </p:nvSpPr>
        <p:spPr>
          <a:xfrm>
            <a:off x="398722" y="1770590"/>
            <a:ext cx="4173278" cy="4369621"/>
          </a:xfrm>
        </p:spPr>
        <p:txBody>
          <a:bodyPr>
            <a:noAutofit/>
          </a:body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accent4">
                    <a:lumMod val="75000"/>
                  </a:schemeClr>
                </a:solidFill>
              </a:rPr>
              <a:t>colorlinks</a:t>
            </a:r>
            <a:r>
              <a:rPr lang="en-GB" sz="2000" dirty="0">
                <a:solidFill>
                  <a:schemeClr val="accent4">
                    <a:lumMod val="75000"/>
                  </a:schemeClr>
                </a:solidFill>
              </a:rPr>
              <a:t>=true, </a:t>
            </a:r>
            <a:r>
              <a:rPr lang="en-GB" sz="2000" dirty="0" err="1">
                <a:solidFill>
                  <a:schemeClr val="accent4">
                    <a:lumMod val="75000"/>
                  </a:schemeClr>
                </a:solidFill>
              </a:rPr>
              <a:t>linkcolor</a:t>
            </a:r>
            <a:r>
              <a:rPr lang="en-GB" sz="2000" dirty="0">
                <a:solidFill>
                  <a:schemeClr val="accent4">
                    <a:lumMod val="75000"/>
                  </a:schemeClr>
                </a:solidFill>
              </a:rPr>
              <a:t>=blue, </a:t>
            </a:r>
            <a:r>
              <a:rPr lang="en-GB" sz="2000" dirty="0" err="1">
                <a:solidFill>
                  <a:schemeClr val="accent4">
                    <a:lumMod val="75000"/>
                  </a:schemeClr>
                </a:solidFill>
              </a:rPr>
              <a:t>citecolor</a:t>
            </a:r>
            <a:r>
              <a:rPr lang="en-GB" sz="2000" dirty="0">
                <a:solidFill>
                  <a:schemeClr val="accent4">
                    <a:lumMod val="75000"/>
                  </a:schemeClr>
                </a:solidFill>
              </a:rPr>
              <a:t>=red</a:t>
            </a:r>
            <a:r>
              <a:rPr lang="en-GB" sz="2000" dirty="0"/>
              <a:t>]{</a:t>
            </a:r>
            <a:r>
              <a:rPr lang="en-GB" sz="2000" dirty="0" err="1">
                <a:solidFill>
                  <a:schemeClr val="tx2">
                    <a:lumMod val="50000"/>
                    <a:lumOff val="50000"/>
                  </a:schemeClr>
                </a:solidFill>
              </a:rPr>
              <a:t>hyperref</a:t>
            </a:r>
            <a:r>
              <a:rPr lang="en-GB" sz="2000" dirty="0"/>
              <a:t>}</a:t>
            </a: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t>See Section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first_first_section</a:t>
            </a:r>
            <a:r>
              <a:rPr lang="en-GB" sz="2000" dirty="0"/>
              <a:t>} and read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t>{</a:t>
            </a:r>
            <a:r>
              <a:rPr lang="en-GB" sz="2000" dirty="0">
                <a:solidFill>
                  <a:schemeClr val="accent2">
                    <a:lumMod val="75000"/>
                  </a:schemeClr>
                </a:solidFill>
              </a:rPr>
              <a:t>Thor_2011</a:t>
            </a:r>
            <a:r>
              <a:rPr lang="en-GB" sz="2000" dirty="0"/>
              <a:t>}.</a:t>
            </a:r>
            <a:br>
              <a:rPr lang="en-GB" sz="2000" dirty="0"/>
            </a:br>
            <a:endParaRPr lang="en-GB" sz="2000" dirty="0"/>
          </a:p>
          <a:p>
            <a:pPr marL="0" indent="0">
              <a:buNone/>
            </a:pPr>
            <a:r>
              <a:rPr lang="en-GB" sz="2000" dirty="0">
                <a:solidFill>
                  <a:schemeClr val="tx2">
                    <a:lumMod val="50000"/>
                    <a:lumOff val="50000"/>
                  </a:schemeClr>
                </a:solidFill>
              </a:rPr>
              <a:t>\section</a:t>
            </a:r>
            <a:r>
              <a:rPr lang="en-GB" sz="2000" dirty="0"/>
              <a:t>{The First </a:t>
            </a:r>
            <a:r>
              <a:rPr lang="en-GB" sz="2000" dirty="0" err="1"/>
              <a:t>First</a:t>
            </a:r>
            <a:r>
              <a:rPr lang="en-GB" sz="2000" dirty="0"/>
              <a:t> Section}\label{</a:t>
            </a:r>
            <a:r>
              <a:rPr lang="en-GB" sz="2000" dirty="0" err="1">
                <a:solidFill>
                  <a:schemeClr val="accent4">
                    <a:lumMod val="75000"/>
                  </a:schemeClr>
                </a:solidFill>
              </a:rPr>
              <a:t>first_first_section</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C8FAF4D-4BF7-4B37-8E6A-A5836BF73F3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22E21FE2-F7DA-4513-950B-35300CECA53F}"/>
              </a:ext>
            </a:extLst>
          </p:cNvPr>
          <p:cNvPicPr>
            <a:picLocks noChangeAspect="1"/>
          </p:cNvPicPr>
          <p:nvPr/>
        </p:nvPicPr>
        <p:blipFill>
          <a:blip r:embed="rId3"/>
          <a:stretch>
            <a:fillRect/>
          </a:stretch>
        </p:blipFill>
        <p:spPr>
          <a:xfrm>
            <a:off x="4842642" y="2581657"/>
            <a:ext cx="3977658" cy="2757240"/>
          </a:xfrm>
          <a:prstGeom prst="rect">
            <a:avLst/>
          </a:prstGeom>
        </p:spPr>
      </p:pic>
    </p:spTree>
    <p:extLst>
      <p:ext uri="{BB962C8B-B14F-4D97-AF65-F5344CB8AC3E}">
        <p14:creationId xmlns:p14="http://schemas.microsoft.com/office/powerpoint/2010/main" val="1918510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Subfigures</a:t>
            </a:r>
          </a:p>
        </p:txBody>
      </p:sp>
      <p:sp>
        <p:nvSpPr>
          <p:cNvPr id="3" name="Content Placeholder 2"/>
          <p:cNvSpPr>
            <a:spLocks noGrp="1"/>
          </p:cNvSpPr>
          <p:nvPr>
            <p:ph idx="1"/>
          </p:nvPr>
        </p:nvSpPr>
        <p:spPr>
          <a:xfrm>
            <a:off x="398722" y="1177159"/>
            <a:ext cx="3967655" cy="4970079"/>
          </a:xfrm>
        </p:spPr>
        <p:txBody>
          <a:bodyPr>
            <a:noAutofit/>
          </a:bodyPr>
          <a:lstStyle/>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usepackage</a:t>
            </a:r>
            <a:r>
              <a:rPr lang="en-GB" sz="1500" dirty="0"/>
              <a:t>{</a:t>
            </a:r>
            <a:r>
              <a:rPr lang="en-GB" sz="1500" dirty="0" err="1">
                <a:solidFill>
                  <a:schemeClr val="tx2">
                    <a:lumMod val="50000"/>
                    <a:lumOff val="50000"/>
                  </a:schemeClr>
                </a:solidFill>
              </a:rPr>
              <a:t>subfig</a:t>
            </a:r>
            <a:r>
              <a:rPr lang="en-GB" sz="1500" dirty="0">
                <a:solidFill>
                  <a:schemeClr val="tx2">
                    <a:lumMod val="50000"/>
                    <a:lumOff val="50000"/>
                  </a:schemeClr>
                </a:solidFill>
              </a:rPr>
              <a:t>, </a:t>
            </a:r>
            <a:r>
              <a:rPr lang="en-GB" sz="1500" dirty="0" err="1">
                <a:solidFill>
                  <a:schemeClr val="tx2">
                    <a:lumMod val="50000"/>
                    <a:lumOff val="50000"/>
                  </a:schemeClr>
                </a:solidFill>
              </a:rPr>
              <a:t>graphicx</a:t>
            </a:r>
            <a:r>
              <a:rPr lang="en-GB" sz="1500" dirty="0"/>
              <a:t>}</a:t>
            </a:r>
            <a:br>
              <a:rPr lang="en-GB" sz="1500" dirty="0"/>
            </a:b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document</a:t>
            </a:r>
            <a:r>
              <a:rPr lang="en-GB" sz="1500" dirty="0"/>
              <a:t>}</a:t>
            </a:r>
          </a:p>
          <a:p>
            <a:pPr marL="0" indent="0">
              <a:buNone/>
            </a:pP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figure</a:t>
            </a:r>
            <a:r>
              <a:rPr lang="en-GB" sz="1500" dirty="0"/>
              <a:t>}</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centering</a:t>
            </a:r>
            <a:endParaRPr lang="en-GB" sz="1500" dirty="0">
              <a:solidFill>
                <a:schemeClr val="tx2">
                  <a:lumMod val="50000"/>
                  <a:lumOff val="50000"/>
                </a:schemeClr>
              </a:solidFill>
            </a:endParaRP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[Amazon]{</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amazon</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amazon_river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[Nile]{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nile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nile_river</a:t>
            </a:r>
            <a:r>
              <a:rPr lang="en-GB" sz="1500" dirty="0"/>
              <a:t>}} </a:t>
            </a:r>
            <a:r>
              <a:rPr lang="en-GB" sz="1500" dirty="0">
                <a:solidFill>
                  <a:schemeClr val="accent1">
                    <a:lumMod val="60000"/>
                    <a:lumOff val="40000"/>
                  </a:schemeClr>
                </a:solidFill>
              </a:rPr>
              <a:t>\\</a:t>
            </a:r>
            <a:r>
              <a:rPr lang="en-GB" sz="1500" dirty="0"/>
              <a:t> </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[Yangtze]{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yangtze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0.52</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yangtze_river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[Thames]{</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thames</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0.44</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thames_river</a:t>
            </a:r>
            <a:r>
              <a:rPr lang="en-GB" sz="1500" dirty="0"/>
              <a:t>}}</a:t>
            </a:r>
          </a:p>
          <a:p>
            <a:pPr marL="0" indent="0">
              <a:buNone/>
            </a:pPr>
            <a:r>
              <a:rPr lang="en-GB" sz="1500" dirty="0">
                <a:solidFill>
                  <a:schemeClr val="tx2">
                    <a:lumMod val="50000"/>
                    <a:lumOff val="50000"/>
                  </a:schemeClr>
                </a:solidFill>
              </a:rPr>
              <a:t>\caption</a:t>
            </a:r>
            <a:r>
              <a:rPr lang="en-GB" sz="1500" dirty="0"/>
              <a:t>{Rivers}</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rivers</a:t>
            </a:r>
            <a:r>
              <a:rPr lang="en-GB" sz="1500" dirty="0"/>
              <a:t>}</a:t>
            </a:r>
          </a:p>
          <a:p>
            <a:pPr marL="0" indent="0">
              <a:buNone/>
            </a:pPr>
            <a:r>
              <a:rPr lang="en-GB" sz="1500" dirty="0">
                <a:solidFill>
                  <a:schemeClr val="tx2">
                    <a:lumMod val="50000"/>
                    <a:lumOff val="50000"/>
                  </a:schemeClr>
                </a:solidFill>
              </a:rPr>
              <a:t>\end</a:t>
            </a:r>
            <a:r>
              <a:rPr lang="en-GB" sz="1500" dirty="0"/>
              <a:t>{</a:t>
            </a:r>
            <a:r>
              <a:rPr lang="en-GB" sz="1500" dirty="0">
                <a:solidFill>
                  <a:schemeClr val="accent4">
                    <a:lumMod val="75000"/>
                  </a:schemeClr>
                </a:solidFill>
              </a:rPr>
              <a:t>figure</a:t>
            </a:r>
            <a:r>
              <a:rPr lang="en-GB" sz="1500" dirty="0"/>
              <a:t>}</a:t>
            </a:r>
          </a:p>
          <a:p>
            <a:pPr marL="0" indent="0">
              <a:buNone/>
            </a:pPr>
            <a:endParaRPr lang="en-GB" sz="1500" dirty="0"/>
          </a:p>
          <a:p>
            <a:pPr marL="0" indent="0">
              <a:buNone/>
            </a:pPr>
            <a:r>
              <a:rPr lang="en-GB" sz="1500" dirty="0">
                <a:solidFill>
                  <a:schemeClr val="tx2">
                    <a:lumMod val="50000"/>
                    <a:lumOff val="50000"/>
                  </a:schemeClr>
                </a:solidFill>
              </a:rPr>
              <a:t>\ref</a:t>
            </a:r>
            <a:r>
              <a:rPr lang="en-GB" sz="1500" dirty="0"/>
              <a:t>{</a:t>
            </a:r>
            <a:r>
              <a:rPr lang="en-GB" sz="1500" dirty="0" err="1">
                <a:solidFill>
                  <a:schemeClr val="accent4">
                    <a:lumMod val="75000"/>
                  </a:schemeClr>
                </a:solidFill>
              </a:rPr>
              <a:t>nile</a:t>
            </a:r>
            <a:r>
              <a:rPr lang="en-GB" sz="1500" dirty="0"/>
              <a:t>} is part of </a:t>
            </a:r>
            <a:r>
              <a:rPr lang="en-GB" sz="1500" dirty="0">
                <a:solidFill>
                  <a:schemeClr val="tx2">
                    <a:lumMod val="50000"/>
                    <a:lumOff val="50000"/>
                  </a:schemeClr>
                </a:solidFill>
              </a:rPr>
              <a:t>\ref</a:t>
            </a:r>
            <a:r>
              <a:rPr lang="en-GB" sz="1500" dirty="0"/>
              <a:t>{</a:t>
            </a:r>
            <a:r>
              <a:rPr lang="en-GB" sz="1500" dirty="0">
                <a:solidFill>
                  <a:schemeClr val="accent4">
                    <a:lumMod val="75000"/>
                  </a:schemeClr>
                </a:solidFill>
              </a:rPr>
              <a:t>rivers</a:t>
            </a:r>
            <a:r>
              <a:rPr lang="en-GB" sz="1500" dirty="0"/>
              <a:t>}.</a:t>
            </a:r>
            <a:endParaRPr lang="en-GB" sz="15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F2D45D91-E6CA-4D5E-A74D-DEE021FF3D41}"/>
              </a:ext>
            </a:extLst>
          </p:cNvPr>
          <p:cNvPicPr>
            <a:picLocks noChangeAspect="1"/>
          </p:cNvPicPr>
          <p:nvPr/>
        </p:nvPicPr>
        <p:blipFill>
          <a:blip r:embed="rId3"/>
          <a:stretch>
            <a:fillRect/>
          </a:stretch>
        </p:blipFill>
        <p:spPr>
          <a:xfrm>
            <a:off x="4698021" y="1927386"/>
            <a:ext cx="4206304" cy="3979771"/>
          </a:xfrm>
          <a:prstGeom prst="rect">
            <a:avLst/>
          </a:prstGeom>
        </p:spPr>
      </p:pic>
      <p:sp>
        <p:nvSpPr>
          <p:cNvPr id="6" name="TextBox 5">
            <a:extLst>
              <a:ext uri="{FF2B5EF4-FFF2-40B4-BE49-F238E27FC236}">
                <a16:creationId xmlns:a16="http://schemas.microsoft.com/office/drawing/2014/main" id="{21668616-D758-4993-9269-462401CCC31D}"/>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36699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Graphics Path</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can set where LaTeX should look for the graphics to be used in your document</a:t>
            </a:r>
          </a:p>
          <a:p>
            <a:r>
              <a:rPr lang="en-GB" sz="2800" dirty="0"/>
              <a:t>Useful for separating figures for different chapters and the .</a:t>
            </a:r>
            <a:r>
              <a:rPr lang="en-GB" sz="2800" dirty="0" err="1"/>
              <a:t>tex</a:t>
            </a:r>
            <a:r>
              <a:rPr lang="en-GB" sz="2800" dirty="0"/>
              <a:t> files</a:t>
            </a:r>
          </a:p>
          <a:p>
            <a:r>
              <a:rPr lang="en-GB" sz="2800" dirty="0"/>
              <a:t>The command </a:t>
            </a:r>
            <a:r>
              <a:rPr lang="en-GB" sz="2800" dirty="0">
                <a:solidFill>
                  <a:schemeClr val="tx2">
                    <a:lumMod val="50000"/>
                    <a:lumOff val="50000"/>
                  </a:schemeClr>
                </a:solidFill>
              </a:rPr>
              <a:t>\</a:t>
            </a:r>
            <a:r>
              <a:rPr lang="en-GB" sz="2800" dirty="0" err="1">
                <a:solidFill>
                  <a:schemeClr val="tx2">
                    <a:lumMod val="50000"/>
                    <a:lumOff val="50000"/>
                  </a:schemeClr>
                </a:solidFill>
              </a:rPr>
              <a:t>graphicspath</a:t>
            </a:r>
            <a:r>
              <a:rPr lang="en-GB" sz="2800" dirty="0">
                <a:solidFill>
                  <a:schemeClr val="tx2">
                    <a:lumMod val="50000"/>
                    <a:lumOff val="50000"/>
                  </a:schemeClr>
                </a:solidFill>
              </a:rPr>
              <a:t> {{./FOLDER1/} {./FOLDER2/}} </a:t>
            </a:r>
            <a:r>
              <a:rPr lang="en-GB" sz="2800" dirty="0"/>
              <a:t>will tell LaTeX to look in the folders named “FOLDER1” and “FOLDER2” in the directory of the .</a:t>
            </a:r>
            <a:r>
              <a:rPr lang="en-GB" sz="2800" dirty="0" err="1"/>
              <a:t>tex</a:t>
            </a:r>
            <a:r>
              <a:rPr lang="en-GB" sz="2800" dirty="0"/>
              <a:t> file</a:t>
            </a:r>
            <a:endParaRPr lang="en-GB" sz="2400" dirty="0"/>
          </a:p>
          <a:p>
            <a:pPr lvl="1"/>
            <a:endParaRPr lang="en-GB" sz="1600" dirty="0"/>
          </a:p>
        </p:txBody>
      </p:sp>
      <p:sp>
        <p:nvSpPr>
          <p:cNvPr id="4" name="TextBox 3">
            <a:extLst>
              <a:ext uri="{FF2B5EF4-FFF2-40B4-BE49-F238E27FC236}">
                <a16:creationId xmlns:a16="http://schemas.microsoft.com/office/drawing/2014/main" id="{398C5D47-C6D2-45C0-8D24-2F32A438F36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58316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Custom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angle 2"/>
          <p:cNvSpPr>
            <a:spLocks noChangeArrowheads="1"/>
          </p:cNvSpPr>
          <p:nvPr/>
        </p:nvSpPr>
        <p:spPr bwMode="auto">
          <a:xfrm>
            <a:off x="379360" y="1686591"/>
            <a:ext cx="4166693" cy="41549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hardmaths</a:t>
            </a:r>
            <a:r>
              <a:rPr lang="en-GB" sz="2400" dirty="0"/>
              <a:t>} {</a:t>
            </a:r>
            <a:r>
              <a:rPr lang="en-GB" sz="2400" dirty="0">
                <a:solidFill>
                  <a:schemeClr val="tx2">
                    <a:lumMod val="50000"/>
                    <a:lumOff val="50000"/>
                  </a:schemeClr>
                </a:solidFill>
              </a:rPr>
              <a:t>\frac</a:t>
            </a:r>
            <a:r>
              <a:rPr lang="en-GB" sz="2400" dirty="0"/>
              <a:t>{</a:t>
            </a:r>
            <a:r>
              <a:rPr lang="en-GB" sz="2400" dirty="0">
                <a:solidFill>
                  <a:schemeClr val="tx2">
                    <a:lumMod val="50000"/>
                    <a:lumOff val="50000"/>
                  </a:schemeClr>
                </a:solidFill>
              </a:rPr>
              <a:t>\sin</a:t>
            </a:r>
            <a:r>
              <a:rPr lang="en-GB" sz="2400" dirty="0"/>
              <a:t>{(x\pi)}} {2</a:t>
            </a:r>
            <a:r>
              <a:rPr lang="en-GB" sz="2400" dirty="0">
                <a:solidFill>
                  <a:schemeClr val="accent1">
                    <a:lumMod val="60000"/>
                    <a:lumOff val="40000"/>
                  </a:schemeClr>
                </a:solidFill>
              </a:rPr>
              <a:t>\alpha</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\diff</a:t>
            </a:r>
            <a:r>
              <a:rPr lang="en-GB" sz="2400" dirty="0"/>
              <a:t>}[2]  {</a:t>
            </a:r>
            <a:r>
              <a:rPr lang="en-GB" sz="2400" dirty="0">
                <a:solidFill>
                  <a:schemeClr val="tx2">
                    <a:lumMod val="50000"/>
                    <a:lumOff val="50000"/>
                  </a:schemeClr>
                </a:solidFill>
              </a:rPr>
              <a:t>\frac{\</a:t>
            </a:r>
            <a:r>
              <a:rPr lang="en-GB" sz="2400" dirty="0" err="1">
                <a:solidFill>
                  <a:schemeClr val="tx2">
                    <a:lumMod val="50000"/>
                    <a:lumOff val="50000"/>
                  </a:schemeClr>
                </a:solidFill>
              </a:rPr>
              <a:t>textrm</a:t>
            </a:r>
            <a:r>
              <a:rPr lang="en-GB" sz="2400" dirty="0"/>
              <a:t>{d}{#1}} {</a:t>
            </a:r>
            <a:r>
              <a:rPr lang="en-GB" sz="2400" dirty="0">
                <a:solidFill>
                  <a:schemeClr val="tx2">
                    <a:lumMod val="50000"/>
                    <a:lumOff val="50000"/>
                  </a:schemeClr>
                </a:solidFill>
              </a:rPr>
              <a:t>\</a:t>
            </a:r>
            <a:r>
              <a:rPr lang="en-GB" sz="2400" dirty="0" err="1">
                <a:solidFill>
                  <a:schemeClr val="tx2">
                    <a:lumMod val="50000"/>
                    <a:lumOff val="50000"/>
                  </a:schemeClr>
                </a:solidFill>
              </a:rPr>
              <a:t>textrm</a:t>
            </a:r>
            <a:r>
              <a:rPr lang="en-GB" sz="2400" dirty="0"/>
              <a:t>{d}{#2}}}</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t>A quick way to write </a:t>
            </a:r>
            <a:r>
              <a:rPr lang="en-GB" sz="2400" dirty="0">
                <a:solidFill>
                  <a:schemeClr val="accent3">
                    <a:lumMod val="60000"/>
                    <a:lumOff val="40000"/>
                  </a:schemeClr>
                </a:solidFill>
              </a:rPr>
              <a:t>$</a:t>
            </a:r>
            <a:r>
              <a:rPr lang="en-GB" sz="2400" dirty="0">
                <a:solidFill>
                  <a:schemeClr val="accent1">
                    <a:lumMod val="60000"/>
                    <a:lumOff val="40000"/>
                  </a:schemeClr>
                </a:solidFill>
              </a:rPr>
              <a:t>\diff</a:t>
            </a:r>
            <a:r>
              <a:rPr lang="en-GB" sz="2400" dirty="0">
                <a:solidFill>
                  <a:schemeClr val="accent3">
                    <a:lumMod val="60000"/>
                    <a:lumOff val="40000"/>
                  </a:schemeClr>
                </a:solidFill>
              </a:rPr>
              <a:t>{y}{x}</a:t>
            </a:r>
            <a:r>
              <a:rPr lang="en-GB" sz="2400" dirty="0"/>
              <a:t>=</a:t>
            </a:r>
            <a:r>
              <a:rPr lang="en-GB" sz="2400" dirty="0">
                <a:solidFill>
                  <a:schemeClr val="accent1">
                    <a:lumMod val="60000"/>
                    <a:lumOff val="40000"/>
                  </a:schemeClr>
                </a:solidFill>
              </a:rPr>
              <a:t>\</a:t>
            </a:r>
            <a:r>
              <a:rPr lang="en-GB" sz="2400" dirty="0" err="1">
                <a:solidFill>
                  <a:schemeClr val="accent1">
                    <a:lumMod val="60000"/>
                    <a:lumOff val="40000"/>
                  </a:schemeClr>
                </a:solidFill>
              </a:rPr>
              <a:t>hardmaths</a:t>
            </a:r>
            <a:r>
              <a:rPr lang="en-GB" sz="2400" dirty="0">
                <a:solidFill>
                  <a:schemeClr val="accent3">
                    <a:lumMod val="60000"/>
                    <a:lumOff val="40000"/>
                  </a:schemeClr>
                </a:solidFill>
              </a:rPr>
              <a:t>$</a:t>
            </a:r>
            <a:endParaRPr lang="en-US" altLang="en-US" sz="2400" dirty="0">
              <a:solidFill>
                <a:schemeClr val="accent3">
                  <a:lumMod val="60000"/>
                  <a:lumOff val="40000"/>
                </a:schemeClr>
              </a:solidFill>
            </a:endParaRPr>
          </a:p>
        </p:txBody>
      </p:sp>
      <p:pic>
        <p:nvPicPr>
          <p:cNvPr id="13" name="Picture 12">
            <a:extLst>
              <a:ext uri="{FF2B5EF4-FFF2-40B4-BE49-F238E27FC236}">
                <a16:creationId xmlns:a16="http://schemas.microsoft.com/office/drawing/2014/main" id="{8A08522B-9567-425D-856D-8B35D8CEF722}"/>
              </a:ext>
            </a:extLst>
          </p:cNvPr>
          <p:cNvPicPr>
            <a:picLocks noChangeAspect="1"/>
          </p:cNvPicPr>
          <p:nvPr/>
        </p:nvPicPr>
        <p:blipFill>
          <a:blip r:embed="rId3"/>
          <a:stretch>
            <a:fillRect/>
          </a:stretch>
        </p:blipFill>
        <p:spPr>
          <a:xfrm>
            <a:off x="4809198" y="3599955"/>
            <a:ext cx="3955441" cy="537864"/>
          </a:xfrm>
          <a:prstGeom prst="rect">
            <a:avLst/>
          </a:prstGeom>
        </p:spPr>
      </p:pic>
      <p:sp>
        <p:nvSpPr>
          <p:cNvPr id="6" name="TextBox 5">
            <a:extLst>
              <a:ext uri="{FF2B5EF4-FFF2-40B4-BE49-F238E27FC236}">
                <a16:creationId xmlns:a16="http://schemas.microsoft.com/office/drawing/2014/main" id="{60A5A0E4-D0CF-4B28-8E87-60A3B3E341C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The </a:t>
            </a:r>
            <a:r>
              <a:rPr lang="en-GB" sz="2800" dirty="0" err="1"/>
              <a:t>UoL</a:t>
            </a:r>
            <a:r>
              <a:rPr lang="en-GB" sz="2800" dirty="0"/>
              <a:t> does not specify a format for bibliographies/citations</a:t>
            </a:r>
          </a:p>
          <a:p>
            <a:r>
              <a:rPr lang="en-GB" sz="2800" dirty="0"/>
              <a:t>For PhD theses, bibliographies are usually included at the end of the whole document</a:t>
            </a:r>
          </a:p>
          <a:p>
            <a:r>
              <a:rPr lang="en-GB" sz="2800" dirty="0"/>
              <a:t>You will likely have a large number of references in your thesis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Using this PowerPoint</a:t>
            </a:r>
          </a:p>
        </p:txBody>
      </p:sp>
      <p:sp>
        <p:nvSpPr>
          <p:cNvPr id="3" name="Content Placeholder 2"/>
          <p:cNvSpPr>
            <a:spLocks noGrp="1"/>
          </p:cNvSpPr>
          <p:nvPr>
            <p:ph idx="1"/>
          </p:nvPr>
        </p:nvSpPr>
        <p:spPr>
          <a:xfrm>
            <a:off x="457200" y="1600200"/>
            <a:ext cx="8435280" cy="4876800"/>
          </a:xfrm>
        </p:spPr>
        <p:txBody>
          <a:bodyPr>
            <a:normAutofit/>
          </a:bodyPr>
          <a:lstStyle/>
          <a:p>
            <a:pPr marL="0" lvl="0" indent="0" fontAlgn="base">
              <a:spcBef>
                <a:spcPts val="600"/>
              </a:spcBef>
              <a:spcAft>
                <a:spcPts val="600"/>
              </a:spcAft>
              <a:buNone/>
            </a:pPr>
            <a:r>
              <a:rPr lang="en-GB" sz="100" dirty="0"/>
              <a:t> </a:t>
            </a:r>
          </a:p>
          <a:p>
            <a:r>
              <a:rPr lang="en-GB" sz="2400" dirty="0"/>
              <a:t>You can use whatever LaTeX editor/compiler you like</a:t>
            </a:r>
          </a:p>
          <a:p>
            <a:r>
              <a:rPr lang="en-GB" sz="2400" dirty="0"/>
              <a:t>Further notes and comments in the notes section of most slides</a:t>
            </a:r>
          </a:p>
          <a:p>
            <a:pPr lvl="1"/>
            <a:r>
              <a:rPr lang="en-GB" sz="2000" dirty="0"/>
              <a:t>Annotates and explains the examples</a:t>
            </a:r>
          </a:p>
          <a:p>
            <a:r>
              <a:rPr lang="en-GB" sz="2400" dirty="0"/>
              <a:t>Notes also often contain links to Overleaf projects used to generate examples</a:t>
            </a:r>
          </a:p>
          <a:p>
            <a:pPr lvl="1"/>
            <a:r>
              <a:rPr lang="en-GB" sz="2000" dirty="0"/>
              <a:t>Allows you to see the example in the context of a compete project</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6349293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Weir_2011</a:t>
              </a:r>
              <a:r>
                <a:rPr lang="en-GB" sz="2000" dirty="0"/>
                <a:t>,</a:t>
              </a:r>
            </a:p>
            <a:p>
              <a:r>
                <a:rPr lang="en-GB" sz="2000" dirty="0">
                  <a:solidFill>
                    <a:schemeClr val="tx2">
                      <a:lumMod val="50000"/>
                      <a:lumOff val="50000"/>
                    </a:schemeClr>
                  </a:solidFill>
                </a:rPr>
                <a:t>author = </a:t>
              </a:r>
              <a:r>
                <a:rPr lang="en-GB" sz="2000" dirty="0"/>
                <a:t>“Andy Weir",</a:t>
              </a:r>
            </a:p>
            <a:p>
              <a:r>
                <a:rPr lang="en-GB" sz="2000" dirty="0">
                  <a:solidFill>
                    <a:schemeClr val="tx2">
                      <a:lumMod val="50000"/>
                      <a:lumOff val="50000"/>
                    </a:schemeClr>
                  </a:solidFill>
                </a:rPr>
                <a:t>title = </a:t>
              </a:r>
              <a:r>
                <a:rPr lang="en-GB" sz="2000" dirty="0"/>
                <a:t>“The Martian",</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publisher = </a:t>
              </a:r>
              <a:r>
                <a:rPr lang="en-GB" sz="2000" dirty="0"/>
                <a:t>“Crown"}</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8" name="Picture 7">
            <a:extLst>
              <a:ext uri="{FF2B5EF4-FFF2-40B4-BE49-F238E27FC236}">
                <a16:creationId xmlns:a16="http://schemas.microsoft.com/office/drawing/2014/main" id="{851A7C52-619C-7CD8-7E75-1CED7171D1D5}"/>
              </a:ext>
            </a:extLst>
          </p:cNvPr>
          <p:cNvPicPr>
            <a:picLocks noChangeAspect="1"/>
          </p:cNvPicPr>
          <p:nvPr/>
        </p:nvPicPr>
        <p:blipFill>
          <a:blip r:embed="rId3"/>
          <a:stretch>
            <a:fillRect/>
          </a:stretch>
        </p:blipFill>
        <p:spPr>
          <a:xfrm>
            <a:off x="4697169" y="3151207"/>
            <a:ext cx="4255444" cy="1277479"/>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pic>
        <p:nvPicPr>
          <p:cNvPr id="7" name="Picture 6">
            <a:extLst>
              <a:ext uri="{FF2B5EF4-FFF2-40B4-BE49-F238E27FC236}">
                <a16:creationId xmlns:a16="http://schemas.microsoft.com/office/drawing/2014/main" id="{4059D58D-CD17-7022-9AFB-6DCFE1A5FDF2}"/>
              </a:ext>
            </a:extLst>
          </p:cNvPr>
          <p:cNvPicPr>
            <a:picLocks noChangeAspect="1"/>
          </p:cNvPicPr>
          <p:nvPr/>
        </p:nvPicPr>
        <p:blipFill>
          <a:blip r:embed="rId3"/>
          <a:stretch>
            <a:fillRect/>
          </a:stretch>
        </p:blipFill>
        <p:spPr>
          <a:xfrm>
            <a:off x="4826643" y="3080993"/>
            <a:ext cx="4125969" cy="696014"/>
          </a:xfrm>
          <a:prstGeom prst="rect">
            <a:avLst/>
          </a:prstGeom>
        </p:spPr>
      </p:pic>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at the </a:t>
            </a:r>
            <a:br>
              <a:rPr lang="en-GB" sz="4000" dirty="0"/>
            </a:br>
            <a:r>
              <a:rPr lang="en-GB" sz="4000" dirty="0"/>
              <a:t>End of Each Chapter</a:t>
            </a:r>
          </a:p>
        </p:txBody>
      </p:sp>
      <p:grpSp>
        <p:nvGrpSpPr>
          <p:cNvPr id="5" name="Group 4">
            <a:extLst>
              <a:ext uri="{FF2B5EF4-FFF2-40B4-BE49-F238E27FC236}">
                <a16:creationId xmlns:a16="http://schemas.microsoft.com/office/drawing/2014/main" id="{F5455341-BD23-481A-BFA7-330F1E8E3283}"/>
              </a:ext>
            </a:extLst>
          </p:cNvPr>
          <p:cNvGrpSpPr/>
          <p:nvPr/>
        </p:nvGrpSpPr>
        <p:grpSpPr>
          <a:xfrm>
            <a:off x="237685" y="2873640"/>
            <a:ext cx="4536872" cy="3428954"/>
            <a:chOff x="191387" y="1449022"/>
            <a:chExt cx="4221840" cy="3428954"/>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046988"/>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accent4">
                      <a:lumMod val="75000"/>
                    </a:schemeClr>
                  </a:solidFill>
                </a:rPr>
                <a:t>sectionbib</a:t>
              </a:r>
              <a:r>
                <a:rPr lang="en-GB" sz="2400" dirty="0"/>
                <a:t>]{natbib}</a:t>
              </a:r>
            </a:p>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t>chapterbib</a:t>
              </a:r>
              <a:r>
                <a:rPr lang="en-GB" sz="2400" dirty="0"/>
                <a:t>}  </a:t>
              </a:r>
            </a:p>
            <a:p>
              <a:endParaRPr lang="en-GB" sz="2400" dirty="0">
                <a:solidFill>
                  <a:schemeClr val="tx2">
                    <a:lumMod val="50000"/>
                    <a:lumOff val="50000"/>
                  </a:schemeClr>
                </a:solidFill>
              </a:endParaRPr>
            </a:p>
            <a:p>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p>
            <a:p>
              <a:endParaRPr lang="en-GB" sz="2400" dirty="0">
                <a:solidFill>
                  <a:schemeClr val="tx2">
                    <a:lumMod val="50000"/>
                    <a:lumOff val="50000"/>
                  </a:schemeClr>
                </a:solidFill>
              </a:endParaRPr>
            </a:p>
            <a:p>
              <a:r>
                <a:rPr lang="en-GB" sz="2400" dirty="0">
                  <a:solidFill>
                    <a:schemeClr val="tx2">
                      <a:lumMod val="50000"/>
                      <a:lumOff val="50000"/>
                    </a:schemeClr>
                  </a:solidFill>
                </a:rPr>
                <a:t>\include</a:t>
              </a:r>
              <a:r>
                <a:rPr lang="en-GB" sz="2400" dirty="0"/>
                <a:t>{</a:t>
              </a:r>
              <a:r>
                <a:rPr lang="en-GB" sz="2400" dirty="0">
                  <a:solidFill>
                    <a:schemeClr val="accent4">
                      <a:lumMod val="75000"/>
                    </a:schemeClr>
                  </a:solidFill>
                </a:rPr>
                <a:t>introduction</a:t>
              </a:r>
              <a:r>
                <a:rPr lang="en-GB" sz="2400" dirty="0"/>
                <a:t>}</a:t>
              </a:r>
            </a:p>
            <a:p>
              <a:endParaRPr lang="en-GB" sz="2400" dirty="0">
                <a:solidFill>
                  <a:schemeClr val="tx2">
                    <a:lumMod val="50000"/>
                    <a:lumOff val="50000"/>
                  </a:schemeClr>
                </a:solidFill>
              </a:endParaRPr>
            </a:p>
            <a:p>
              <a:r>
                <a:rPr lang="en-GB" sz="2400" dirty="0">
                  <a:solidFill>
                    <a:schemeClr val="tx2">
                      <a:lumMod val="50000"/>
                      <a:lumOff val="50000"/>
                    </a:schemeClr>
                  </a:solidFill>
                </a:rPr>
                <a:t>\include</a:t>
              </a:r>
              <a:r>
                <a:rPr lang="en-GB" sz="2400" dirty="0"/>
                <a:t>{</a:t>
              </a:r>
              <a:r>
                <a:rPr lang="en-GB" sz="2400" dirty="0" err="1">
                  <a:solidFill>
                    <a:schemeClr val="accent4">
                      <a:lumMod val="75000"/>
                    </a:schemeClr>
                  </a:solidFill>
                </a:rPr>
                <a:t>literature_review</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
        <p:nvSpPr>
          <p:cNvPr id="6" name="Content Placeholder 6">
            <a:extLst>
              <a:ext uri="{FF2B5EF4-FFF2-40B4-BE49-F238E27FC236}">
                <a16:creationId xmlns:a16="http://schemas.microsoft.com/office/drawing/2014/main" id="{BD51EB6C-9A9A-4D69-226A-685D23842974}"/>
              </a:ext>
            </a:extLst>
          </p:cNvPr>
          <p:cNvSpPr>
            <a:spLocks noGrp="1"/>
          </p:cNvSpPr>
          <p:nvPr>
            <p:ph idx="1"/>
          </p:nvPr>
        </p:nvSpPr>
        <p:spPr>
          <a:xfrm>
            <a:off x="457200" y="1645544"/>
            <a:ext cx="8189089" cy="914661"/>
          </a:xfrm>
        </p:spPr>
        <p:txBody>
          <a:bodyPr/>
          <a:lstStyle/>
          <a:p>
            <a:r>
              <a:rPr lang="en-GB" sz="2000" dirty="0"/>
              <a:t>MD(Res) thesis commonly have bibliography at the end of each chapter</a:t>
            </a:r>
          </a:p>
          <a:p>
            <a:r>
              <a:rPr lang="en-GB" sz="2000" dirty="0"/>
              <a:t>Can achieve this with </a:t>
            </a:r>
            <a:r>
              <a:rPr lang="en-GB" sz="2000" dirty="0" err="1"/>
              <a:t>chapterbib</a:t>
            </a:r>
            <a:r>
              <a:rPr lang="en-GB" sz="2000" dirty="0"/>
              <a:t> package </a:t>
            </a:r>
          </a:p>
          <a:p>
            <a:pPr lvl="1"/>
            <a:endParaRPr lang="en-GB" sz="1600" dirty="0"/>
          </a:p>
        </p:txBody>
      </p:sp>
      <p:grpSp>
        <p:nvGrpSpPr>
          <p:cNvPr id="8" name="Group 7">
            <a:extLst>
              <a:ext uri="{FF2B5EF4-FFF2-40B4-BE49-F238E27FC236}">
                <a16:creationId xmlns:a16="http://schemas.microsoft.com/office/drawing/2014/main" id="{FB68D34C-A625-BE8F-F428-C0A9BDE333D6}"/>
              </a:ext>
            </a:extLst>
          </p:cNvPr>
          <p:cNvGrpSpPr/>
          <p:nvPr/>
        </p:nvGrpSpPr>
        <p:grpSpPr>
          <a:xfrm>
            <a:off x="5040774" y="2873639"/>
            <a:ext cx="3865541" cy="2680763"/>
            <a:chOff x="191387" y="1449022"/>
            <a:chExt cx="4221840" cy="2749340"/>
          </a:xfrm>
        </p:grpSpPr>
        <p:sp>
          <p:nvSpPr>
            <p:cNvPr id="9" name="Rectangle 8">
              <a:extLst>
                <a:ext uri="{FF2B5EF4-FFF2-40B4-BE49-F238E27FC236}">
                  <a16:creationId xmlns:a16="http://schemas.microsoft.com/office/drawing/2014/main" id="{EA243498-31B9-A912-0F4D-1CCDBC3D9A07}"/>
                </a:ext>
              </a:extLst>
            </p:cNvPr>
            <p:cNvSpPr/>
            <p:nvPr/>
          </p:nvSpPr>
          <p:spPr>
            <a:xfrm>
              <a:off x="191387" y="1830988"/>
              <a:ext cx="4221840" cy="2367374"/>
            </a:xfrm>
            <a:prstGeom prst="rect">
              <a:avLst/>
            </a:prstGeom>
            <a:ln w="28575">
              <a:solidFill>
                <a:schemeClr val="accent1">
                  <a:lumMod val="75000"/>
                </a:schemeClr>
              </a:solidFill>
            </a:ln>
          </p:spPr>
          <p:txBody>
            <a:bodyPr wrap="square">
              <a:spAutoFit/>
            </a:bodyPr>
            <a:lstStyle/>
            <a:p>
              <a:r>
                <a:rPr lang="en-GB" sz="2400" dirty="0">
                  <a:solidFill>
                    <a:schemeClr val="tx2">
                      <a:lumMod val="50000"/>
                      <a:lumOff val="50000"/>
                    </a:schemeClr>
                  </a:solidFill>
                </a:rPr>
                <a:t>\chapter</a:t>
              </a:r>
              <a:r>
                <a:rPr lang="en-GB" sz="2400" dirty="0"/>
                <a:t>{</a:t>
              </a:r>
              <a:r>
                <a:rPr lang="en-GB" sz="2400" dirty="0">
                  <a:solidFill>
                    <a:schemeClr val="accent4">
                      <a:lumMod val="75000"/>
                    </a:schemeClr>
                  </a:solidFill>
                </a:rPr>
                <a:t>Introduction</a:t>
              </a:r>
              <a:r>
                <a:rPr lang="en-GB" sz="2400" dirty="0"/>
                <a:t>}</a:t>
              </a:r>
            </a:p>
            <a:p>
              <a:endParaRPr lang="en-GB" sz="2400" dirty="0">
                <a:solidFill>
                  <a:schemeClr val="tx2">
                    <a:lumMod val="50000"/>
                    <a:lumOff val="50000"/>
                  </a:schemeClr>
                </a:solidFill>
              </a:endParaRPr>
            </a:p>
            <a:p>
              <a:r>
                <a:rPr lang="en-GB" sz="2400" dirty="0">
                  <a:solidFill>
                    <a:schemeClr val="tx2">
                      <a:lumMod val="50000"/>
                      <a:lumOff val="50000"/>
                    </a:schemeClr>
                  </a:solidFill>
                </a:rPr>
                <a:t>\cite</a:t>
              </a:r>
              <a:r>
                <a:rPr lang="en-GB" sz="2400" dirty="0"/>
                <a:t>{</a:t>
              </a:r>
              <a:r>
                <a:rPr lang="en-GB" sz="2400" dirty="0">
                  <a:solidFill>
                    <a:schemeClr val="accent4">
                      <a:lumMod val="75000"/>
                    </a:schemeClr>
                  </a:solidFill>
                </a:rPr>
                <a:t>Thor_2011</a:t>
              </a:r>
              <a:r>
                <a:rPr lang="en-GB" sz="2400" dirty="0"/>
                <a:t>}</a:t>
              </a:r>
            </a:p>
            <a:p>
              <a:endParaRPr lang="en-GB" sz="2400" dirty="0">
                <a:solidFill>
                  <a:schemeClr val="tx2">
                    <a:lumMod val="50000"/>
                    <a:lumOff val="50000"/>
                  </a:schemeClr>
                </a:solidFill>
              </a:endParaRPr>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{references}</a:t>
              </a:r>
            </a:p>
          </p:txBody>
        </p:sp>
        <p:sp>
          <p:nvSpPr>
            <p:cNvPr id="10" name="TextBox 9">
              <a:extLst>
                <a:ext uri="{FF2B5EF4-FFF2-40B4-BE49-F238E27FC236}">
                  <a16:creationId xmlns:a16="http://schemas.microsoft.com/office/drawing/2014/main" id="{36DD14B0-4FF1-60E2-AA50-1CA33783667B}"/>
                </a:ext>
              </a:extLst>
            </p:cNvPr>
            <p:cNvSpPr txBox="1"/>
            <p:nvPr/>
          </p:nvSpPr>
          <p:spPr>
            <a:xfrm>
              <a:off x="191387" y="1449022"/>
              <a:ext cx="2151272" cy="378780"/>
            </a:xfrm>
            <a:prstGeom prst="rect">
              <a:avLst/>
            </a:prstGeom>
            <a:noFill/>
          </p:spPr>
          <p:txBody>
            <a:bodyPr wrap="square" rtlCol="0">
              <a:spAutoFit/>
            </a:bodyPr>
            <a:lstStyle/>
            <a:p>
              <a:r>
                <a:rPr lang="en-GB" dirty="0" err="1">
                  <a:solidFill>
                    <a:schemeClr val="accent1">
                      <a:lumMod val="75000"/>
                    </a:schemeClr>
                  </a:solidFill>
                </a:rPr>
                <a:t>introduction.tex</a:t>
              </a:r>
              <a:endParaRPr lang="en-GB" dirty="0">
                <a:solidFill>
                  <a:schemeClr val="accent1">
                    <a:lumMod val="75000"/>
                  </a:schemeClr>
                </a:solidFill>
              </a:endParaRPr>
            </a:p>
          </p:txBody>
        </p:sp>
      </p:grpSp>
    </p:spTree>
    <p:extLst>
      <p:ext uri="{BB962C8B-B14F-4D97-AF65-F5344CB8AC3E}">
        <p14:creationId xmlns:p14="http://schemas.microsoft.com/office/powerpoint/2010/main" val="136328047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Personalising References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938594"/>
            <a:ext cx="4221840" cy="400110"/>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numbers</a:t>
            </a:r>
            <a:r>
              <a:rPr lang="en-GB" sz="2000" dirty="0"/>
              <a:t>]{</a:t>
            </a:r>
            <a:r>
              <a:rPr lang="en-GB" sz="2000" dirty="0" err="1">
                <a:solidFill>
                  <a:schemeClr val="tx2">
                    <a:lumMod val="50000"/>
                    <a:lumOff val="50000"/>
                  </a:schemeClr>
                </a:solidFill>
              </a:rPr>
              <a:t>natbib</a:t>
            </a:r>
            <a:r>
              <a:rPr lang="en-GB" sz="2000" dirty="0"/>
              <a:t>}</a:t>
            </a:r>
          </a:p>
        </p:txBody>
      </p:sp>
      <p:sp>
        <p:nvSpPr>
          <p:cNvPr id="12" name="Rectangle 11">
            <a:extLst>
              <a:ext uri="{FF2B5EF4-FFF2-40B4-BE49-F238E27FC236}">
                <a16:creationId xmlns:a16="http://schemas.microsoft.com/office/drawing/2014/main" id="{EAE57B54-AC20-42C0-AFBA-540AAA289211}"/>
              </a:ext>
            </a:extLst>
          </p:cNvPr>
          <p:cNvSpPr/>
          <p:nvPr/>
        </p:nvSpPr>
        <p:spPr>
          <a:xfrm>
            <a:off x="191387" y="3564182"/>
            <a:ext cx="4221840" cy="400110"/>
          </a:xfrm>
          <a:prstGeom prst="rect">
            <a:avLst/>
          </a:prstGeom>
          <a:ln w="28575">
            <a:solidFill>
              <a:schemeClr val="accent2"/>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round</a:t>
            </a:r>
            <a:r>
              <a:rPr lang="en-GB" sz="2000" dirty="0"/>
              <a:t>]{</a:t>
            </a:r>
            <a:r>
              <a:rPr lang="en-GB" sz="2000" dirty="0" err="1">
                <a:solidFill>
                  <a:schemeClr val="tx2">
                    <a:lumMod val="50000"/>
                    <a:lumOff val="50000"/>
                  </a:schemeClr>
                </a:solidFill>
              </a:rPr>
              <a:t>natbib</a:t>
            </a:r>
            <a:r>
              <a:rPr lang="en-GB" sz="2000" dirty="0"/>
              <a:t>}</a:t>
            </a:r>
          </a:p>
        </p:txBody>
      </p:sp>
      <p:sp>
        <p:nvSpPr>
          <p:cNvPr id="13" name="Rectangle 12">
            <a:extLst>
              <a:ext uri="{FF2B5EF4-FFF2-40B4-BE49-F238E27FC236}">
                <a16:creationId xmlns:a16="http://schemas.microsoft.com/office/drawing/2014/main" id="{C368566C-8132-4326-AECD-743CD6052548}"/>
              </a:ext>
            </a:extLst>
          </p:cNvPr>
          <p:cNvSpPr/>
          <p:nvPr/>
        </p:nvSpPr>
        <p:spPr>
          <a:xfrm>
            <a:off x="191387" y="5173278"/>
            <a:ext cx="4221840" cy="400110"/>
          </a:xfrm>
          <a:prstGeom prst="rect">
            <a:avLst/>
          </a:prstGeom>
          <a:ln w="28575">
            <a:solidFill>
              <a:schemeClr val="accent3"/>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super</a:t>
            </a:r>
            <a:r>
              <a:rPr lang="en-GB" sz="2000" dirty="0"/>
              <a:t>]{</a:t>
            </a:r>
            <a:r>
              <a:rPr lang="en-GB" sz="2000" dirty="0" err="1">
                <a:solidFill>
                  <a:schemeClr val="tx2">
                    <a:lumMod val="50000"/>
                    <a:lumOff val="50000"/>
                  </a:schemeClr>
                </a:solidFill>
              </a:rPr>
              <a:t>natbib</a:t>
            </a:r>
            <a:r>
              <a:rPr lang="en-GB" sz="2000" dirty="0"/>
              <a:t>}</a:t>
            </a:r>
          </a:p>
        </p:txBody>
      </p:sp>
      <p:pic>
        <p:nvPicPr>
          <p:cNvPr id="6" name="Picture 5">
            <a:extLst>
              <a:ext uri="{FF2B5EF4-FFF2-40B4-BE49-F238E27FC236}">
                <a16:creationId xmlns:a16="http://schemas.microsoft.com/office/drawing/2014/main" id="{CB1F0A13-3910-5E95-E8FD-77F81E8A98FC}"/>
              </a:ext>
            </a:extLst>
          </p:cNvPr>
          <p:cNvPicPr>
            <a:picLocks noChangeAspect="1"/>
          </p:cNvPicPr>
          <p:nvPr/>
        </p:nvPicPr>
        <p:blipFill>
          <a:blip r:embed="rId3"/>
          <a:stretch>
            <a:fillRect/>
          </a:stretch>
        </p:blipFill>
        <p:spPr>
          <a:xfrm>
            <a:off x="4730774" y="1752354"/>
            <a:ext cx="4332439" cy="772589"/>
          </a:xfrm>
          <a:prstGeom prst="rect">
            <a:avLst/>
          </a:prstGeom>
          <a:ln w="28575">
            <a:solidFill>
              <a:schemeClr val="accent1"/>
            </a:solidFill>
          </a:ln>
        </p:spPr>
      </p:pic>
      <p:pic>
        <p:nvPicPr>
          <p:cNvPr id="10" name="Picture 9">
            <a:extLst>
              <a:ext uri="{FF2B5EF4-FFF2-40B4-BE49-F238E27FC236}">
                <a16:creationId xmlns:a16="http://schemas.microsoft.com/office/drawing/2014/main" id="{4E771CE8-6C1C-63F0-30ED-7DB43FFE2EBC}"/>
              </a:ext>
            </a:extLst>
          </p:cNvPr>
          <p:cNvPicPr>
            <a:picLocks noChangeAspect="1"/>
          </p:cNvPicPr>
          <p:nvPr/>
        </p:nvPicPr>
        <p:blipFill>
          <a:blip r:embed="rId4"/>
          <a:stretch>
            <a:fillRect/>
          </a:stretch>
        </p:blipFill>
        <p:spPr>
          <a:xfrm>
            <a:off x="4718548" y="3428999"/>
            <a:ext cx="4344665" cy="739107"/>
          </a:xfrm>
          <a:prstGeom prst="rect">
            <a:avLst/>
          </a:prstGeom>
          <a:ln w="28575">
            <a:solidFill>
              <a:schemeClr val="accent2"/>
            </a:solidFill>
          </a:ln>
        </p:spPr>
      </p:pic>
      <p:pic>
        <p:nvPicPr>
          <p:cNvPr id="15" name="Picture 14">
            <a:extLst>
              <a:ext uri="{FF2B5EF4-FFF2-40B4-BE49-F238E27FC236}">
                <a16:creationId xmlns:a16="http://schemas.microsoft.com/office/drawing/2014/main" id="{75B9A0A6-7A32-1515-6A7A-22542D9E1E7B}"/>
              </a:ext>
            </a:extLst>
          </p:cNvPr>
          <p:cNvPicPr>
            <a:picLocks noChangeAspect="1"/>
          </p:cNvPicPr>
          <p:nvPr/>
        </p:nvPicPr>
        <p:blipFill>
          <a:blip r:embed="rId5"/>
          <a:stretch>
            <a:fillRect/>
          </a:stretch>
        </p:blipFill>
        <p:spPr>
          <a:xfrm>
            <a:off x="4730775" y="5072162"/>
            <a:ext cx="4248144" cy="739108"/>
          </a:xfrm>
          <a:prstGeom prst="rect">
            <a:avLst/>
          </a:prstGeom>
          <a:ln w="28575">
            <a:solidFill>
              <a:schemeClr val="accent3"/>
            </a:solidFill>
          </a:ln>
        </p:spPr>
      </p:pic>
    </p:spTree>
    <p:extLst>
      <p:ext uri="{BB962C8B-B14F-4D97-AF65-F5344CB8AC3E}">
        <p14:creationId xmlns:p14="http://schemas.microsoft.com/office/powerpoint/2010/main" val="1473867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More Ways to Cite</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6" y="2912736"/>
            <a:ext cx="4221840" cy="1631216"/>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Weir 2011</a:t>
            </a:r>
            <a:r>
              <a:rPr lang="en-GB" sz="2000" dirty="0"/>
              <a:t>} are both excellent works. At least, according to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[chapter 2] </a:t>
            </a:r>
            <a:r>
              <a:rPr lang="en-GB" sz="2000" dirty="0"/>
              <a:t>{</a:t>
            </a:r>
            <a:r>
              <a:rPr lang="en-GB" sz="2000" dirty="0">
                <a:solidFill>
                  <a:schemeClr val="accent4">
                    <a:lumMod val="75000"/>
                  </a:schemeClr>
                </a:solidFill>
              </a:rPr>
              <a:t>Peace_2019</a:t>
            </a:r>
            <a:r>
              <a:rPr lang="en-GB" sz="2000" dirty="0"/>
              <a:t>}, who likes them both </a:t>
            </a:r>
            <a:r>
              <a:rPr lang="en-GB" sz="2000" dirty="0">
                <a:solidFill>
                  <a:schemeClr val="tx2">
                    <a:lumMod val="50000"/>
                    <a:lumOff val="50000"/>
                  </a:schemeClr>
                </a:solidFill>
              </a:rPr>
              <a:t>\</a:t>
            </a:r>
            <a:r>
              <a:rPr lang="en-GB" sz="2000" dirty="0" err="1">
                <a:solidFill>
                  <a:schemeClr val="tx2">
                    <a:lumMod val="50000"/>
                    <a:lumOff val="50000"/>
                  </a:schemeClr>
                </a:solidFill>
              </a:rPr>
              <a:t>citep</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Weir_2011</a:t>
            </a:r>
            <a:r>
              <a:rPr lang="en-GB" sz="2000" dirty="0"/>
              <a:t>}.</a:t>
            </a:r>
          </a:p>
        </p:txBody>
      </p:sp>
      <p:pic>
        <p:nvPicPr>
          <p:cNvPr id="6" name="Picture 5">
            <a:extLst>
              <a:ext uri="{FF2B5EF4-FFF2-40B4-BE49-F238E27FC236}">
                <a16:creationId xmlns:a16="http://schemas.microsoft.com/office/drawing/2014/main" id="{7C29EDB8-EBB7-1B26-3064-1AF39DE8AD30}"/>
              </a:ext>
            </a:extLst>
          </p:cNvPr>
          <p:cNvPicPr>
            <a:picLocks noChangeAspect="1"/>
          </p:cNvPicPr>
          <p:nvPr/>
        </p:nvPicPr>
        <p:blipFill>
          <a:blip r:embed="rId3"/>
          <a:stretch>
            <a:fillRect/>
          </a:stretch>
        </p:blipFill>
        <p:spPr>
          <a:xfrm>
            <a:off x="4730775" y="3380911"/>
            <a:ext cx="4221840" cy="694866"/>
          </a:xfrm>
          <a:prstGeom prst="rect">
            <a:avLst/>
          </a:prstGeom>
        </p:spPr>
      </p:pic>
    </p:spTree>
    <p:extLst>
      <p:ext uri="{BB962C8B-B14F-4D97-AF65-F5344CB8AC3E}">
        <p14:creationId xmlns:p14="http://schemas.microsoft.com/office/powerpoint/2010/main" val="3072310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Gotchas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Capitalisation</a:t>
            </a:r>
          </a:p>
          <a:p>
            <a:pPr lvl="1"/>
            <a:r>
              <a:rPr lang="en-GB" sz="2400" dirty="0"/>
              <a:t> </a:t>
            </a:r>
            <a:r>
              <a:rPr lang="en-GB" sz="2400" dirty="0">
                <a:solidFill>
                  <a:schemeClr val="tx2">
                    <a:lumMod val="50000"/>
                    <a:lumOff val="50000"/>
                  </a:schemeClr>
                </a:solidFill>
              </a:rPr>
              <a:t>{</a:t>
            </a:r>
            <a:r>
              <a:rPr lang="en-GB" sz="2400" dirty="0"/>
              <a:t>NASA</a:t>
            </a:r>
            <a:r>
              <a:rPr lang="en-GB" sz="2400" dirty="0">
                <a:solidFill>
                  <a:schemeClr val="tx2">
                    <a:lumMod val="50000"/>
                    <a:lumOff val="50000"/>
                  </a:schemeClr>
                </a:solidFill>
              </a:rPr>
              <a:t>}</a:t>
            </a:r>
          </a:p>
          <a:p>
            <a:r>
              <a:rPr lang="en-GB" sz="2400" dirty="0"/>
              <a:t>Accents</a:t>
            </a:r>
          </a:p>
          <a:p>
            <a:pPr lvl="1"/>
            <a:r>
              <a:rPr lang="en-GB" sz="2400" dirty="0"/>
              <a:t>Ren</a:t>
            </a:r>
            <a:r>
              <a:rPr lang="en-GB" sz="2400" dirty="0">
                <a:solidFill>
                  <a:schemeClr val="tx2">
                    <a:lumMod val="50000"/>
                    <a:lumOff val="50000"/>
                  </a:schemeClr>
                </a:solidFill>
              </a:rPr>
              <a:t>\’</a:t>
            </a:r>
            <a:r>
              <a:rPr lang="en-GB" sz="2400" dirty="0"/>
              <a:t>{e}e</a:t>
            </a:r>
          </a:p>
          <a:p>
            <a:r>
              <a:rPr lang="en-GB" sz="2400" dirty="0"/>
              <a:t>Multiple Author names</a:t>
            </a:r>
          </a:p>
          <a:p>
            <a:pPr lvl="1"/>
            <a:r>
              <a:rPr lang="en-GB" sz="2400" strike="sngStrike" dirty="0"/>
              <a:t> </a:t>
            </a:r>
            <a:r>
              <a:rPr lang="en-GB" sz="2400" strike="sngStrike" dirty="0">
                <a:solidFill>
                  <a:schemeClr val="tx2">
                    <a:lumMod val="50000"/>
                    <a:lumOff val="50000"/>
                  </a:schemeClr>
                </a:solidFill>
              </a:rPr>
              <a:t>author = </a:t>
            </a:r>
            <a:r>
              <a:rPr lang="en-GB" sz="2400" strike="sngStrike" dirty="0"/>
              <a:t>“Ernest Hemingway, R.L. Stine, J.R.R. Tolkien”</a:t>
            </a:r>
          </a:p>
          <a:p>
            <a:pPr lvl="1"/>
            <a:r>
              <a:rPr lang="en-GB" sz="2400" dirty="0"/>
              <a:t> </a:t>
            </a:r>
            <a:r>
              <a:rPr lang="en-GB" sz="2400" dirty="0">
                <a:solidFill>
                  <a:schemeClr val="tx2">
                    <a:lumMod val="50000"/>
                    <a:lumOff val="50000"/>
                  </a:schemeClr>
                </a:solidFill>
              </a:rPr>
              <a:t>author = </a:t>
            </a:r>
            <a:r>
              <a:rPr lang="en-GB" sz="2400" dirty="0"/>
              <a:t>“Hemingway, Ernest; Stine, R.L.; Tolkien, J.R</a:t>
            </a:r>
            <a:r>
              <a:rPr lang="en-GB" sz="2400"/>
              <a:t>.R”</a:t>
            </a:r>
            <a:endParaRPr lang="en-GB" sz="2400" strike="sngStrike" dirty="0"/>
          </a:p>
          <a:p>
            <a:pPr lvl="1"/>
            <a:r>
              <a:rPr lang="en-GB" sz="2400" dirty="0"/>
              <a:t> </a:t>
            </a:r>
            <a:r>
              <a:rPr lang="en-GB" sz="2400" dirty="0">
                <a:solidFill>
                  <a:schemeClr val="tx2">
                    <a:lumMod val="50000"/>
                    <a:lumOff val="50000"/>
                  </a:schemeClr>
                </a:solidFill>
              </a:rPr>
              <a:t>author = </a:t>
            </a:r>
            <a:r>
              <a:rPr lang="en-GB" sz="2400" dirty="0"/>
              <a:t>“Ernest Hemingway and R.L. Stine and J.R.R. Tolkien”</a:t>
            </a:r>
          </a:p>
          <a:p>
            <a:pPr lvl="1"/>
            <a:endParaRPr lang="en-GB" sz="1600" dirty="0"/>
          </a:p>
          <a:p>
            <a:pPr lvl="1"/>
            <a:endParaRPr lang="en-GB" sz="1600" dirty="0"/>
          </a:p>
        </p:txBody>
      </p:sp>
      <p:sp>
        <p:nvSpPr>
          <p:cNvPr id="4" name="TextBox 3">
            <a:extLst>
              <a:ext uri="{FF2B5EF4-FFF2-40B4-BE49-F238E27FC236}">
                <a16:creationId xmlns:a16="http://schemas.microsoft.com/office/drawing/2014/main" id="{EFE95A92-773A-4513-82A8-DCFA23EA480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4013049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Acronyms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475551"/>
            <a:ext cx="4221840" cy="532453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tx2">
                    <a:lumMod val="50000"/>
                    <a:lumOff val="50000"/>
                  </a:schemeClr>
                </a:solidFill>
              </a:rPr>
              <a:t>acronym</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\section</a:t>
            </a:r>
            <a:r>
              <a:rPr lang="en-GB" sz="2000" dirty="0"/>
              <a:t>{List of Acronyms}</a:t>
            </a:r>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acronym</a:t>
            </a:r>
            <a:r>
              <a:rPr lang="en-GB" sz="2000" dirty="0"/>
              <a:t>}</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{TLA}{Three Letter Acronym}</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{ICL}{Imperial College London}</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acronym</a:t>
            </a:r>
            <a:r>
              <a:rPr lang="en-GB" sz="2000" dirty="0"/>
              <a:t>}</a:t>
            </a:r>
          </a:p>
          <a:p>
            <a:endParaRPr lang="en-GB" sz="2000" dirty="0"/>
          </a:p>
          <a:p>
            <a:r>
              <a:rPr lang="en-GB" sz="2000" dirty="0">
                <a:solidFill>
                  <a:schemeClr val="tx2">
                    <a:lumMod val="50000"/>
                    <a:lumOff val="50000"/>
                  </a:schemeClr>
                </a:solidFill>
              </a:rPr>
              <a:t>\section</a:t>
            </a:r>
            <a:r>
              <a:rPr lang="en-GB" sz="2000" dirty="0"/>
              <a:t>{Main Section}</a:t>
            </a:r>
          </a:p>
          <a:p>
            <a:r>
              <a:rPr lang="en-GB" sz="2000" dirty="0"/>
              <a:t>You may often find it useful to use a </a:t>
            </a:r>
            <a:r>
              <a:rPr lang="en-GB" sz="2000" dirty="0">
                <a:solidFill>
                  <a:schemeClr val="tx2">
                    <a:lumMod val="50000"/>
                    <a:lumOff val="50000"/>
                  </a:schemeClr>
                </a:solidFill>
              </a:rPr>
              <a:t>\ac</a:t>
            </a:r>
            <a:r>
              <a:rPr lang="en-GB" sz="2000" dirty="0"/>
              <a:t>{TLA}. Nothing is more useful that a </a:t>
            </a:r>
            <a:r>
              <a:rPr lang="en-GB" sz="2000" dirty="0">
                <a:solidFill>
                  <a:schemeClr val="tx2">
                    <a:lumMod val="50000"/>
                    <a:lumOff val="50000"/>
                  </a:schemeClr>
                </a:solidFill>
              </a:rPr>
              <a:t>\ac</a:t>
            </a:r>
            <a:r>
              <a:rPr lang="en-GB" sz="2000" dirty="0"/>
              <a:t>{TLA}, except many </a:t>
            </a:r>
            <a:r>
              <a:rPr lang="en-GB" sz="2000" dirty="0">
                <a:solidFill>
                  <a:schemeClr val="tx2">
                    <a:lumMod val="50000"/>
                    <a:lumOff val="50000"/>
                  </a:schemeClr>
                </a:solidFill>
              </a:rPr>
              <a:t>\</a:t>
            </a:r>
            <a:r>
              <a:rPr lang="en-GB" sz="2000" dirty="0" err="1">
                <a:solidFill>
                  <a:schemeClr val="tx2">
                    <a:lumMod val="50000"/>
                    <a:lumOff val="50000"/>
                  </a:schemeClr>
                </a:solidFill>
              </a:rPr>
              <a:t>acp</a:t>
            </a:r>
            <a:r>
              <a:rPr lang="en-GB" sz="2000" dirty="0"/>
              <a:t>{TLA}. </a:t>
            </a:r>
            <a:r>
              <a:rPr lang="en-GB" sz="2000" dirty="0">
                <a:solidFill>
                  <a:schemeClr val="tx2">
                    <a:lumMod val="50000"/>
                    <a:lumOff val="50000"/>
                  </a:schemeClr>
                </a:solidFill>
              </a:rPr>
              <a:t>\ac</a:t>
            </a:r>
            <a:r>
              <a:rPr lang="en-GB" sz="2000" dirty="0"/>
              <a:t>{ICL} is a good </a:t>
            </a:r>
            <a:r>
              <a:rPr lang="en-GB" sz="2000" dirty="0">
                <a:solidFill>
                  <a:schemeClr val="tx2">
                    <a:lumMod val="50000"/>
                    <a:lumOff val="50000"/>
                  </a:schemeClr>
                </a:solidFill>
              </a:rPr>
              <a:t>\ac</a:t>
            </a:r>
            <a:r>
              <a:rPr lang="en-GB" sz="2000" dirty="0"/>
              <a:t>{TLA}.</a:t>
            </a:r>
          </a:p>
        </p:txBody>
      </p:sp>
      <p:pic>
        <p:nvPicPr>
          <p:cNvPr id="6" name="Picture 5" descr="A screenshot of a cell phone&#10;&#10;Description automatically generated">
            <a:extLst>
              <a:ext uri="{FF2B5EF4-FFF2-40B4-BE49-F238E27FC236}">
                <a16:creationId xmlns:a16="http://schemas.microsoft.com/office/drawing/2014/main" id="{26C2822D-6C93-463D-89AD-31488C38E9AB}"/>
              </a:ext>
            </a:extLst>
          </p:cNvPr>
          <p:cNvPicPr>
            <a:picLocks noChangeAspect="1"/>
          </p:cNvPicPr>
          <p:nvPr/>
        </p:nvPicPr>
        <p:blipFill>
          <a:blip r:embed="rId3"/>
          <a:stretch>
            <a:fillRect/>
          </a:stretch>
        </p:blipFill>
        <p:spPr>
          <a:xfrm>
            <a:off x="4730775" y="2728272"/>
            <a:ext cx="4221838" cy="2089093"/>
          </a:xfrm>
          <a:prstGeom prst="rect">
            <a:avLst/>
          </a:prstGeom>
        </p:spPr>
      </p:pic>
    </p:spTree>
    <p:extLst>
      <p:ext uri="{BB962C8B-B14F-4D97-AF65-F5344CB8AC3E}">
        <p14:creationId xmlns:p14="http://schemas.microsoft.com/office/powerpoint/2010/main" val="494754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Aligning Equations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2398881"/>
            <a:ext cx="4221840" cy="347787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tx2">
                    <a:lumMod val="50000"/>
                    <a:lumOff val="50000"/>
                  </a:schemeClr>
                </a:solidFill>
              </a:rPr>
              <a:t>amsmath</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err="1">
                <a:solidFill>
                  <a:schemeClr val="accent4">
                    <a:lumMod val="75000"/>
                  </a:schemeClr>
                </a:solidFill>
              </a:rPr>
              <a:t>alignat</a:t>
            </a:r>
            <a:r>
              <a:rPr lang="en-GB" sz="2000" dirty="0"/>
              <a:t>}{2}</a:t>
            </a:r>
          </a:p>
          <a:p>
            <a:r>
              <a:rPr lang="en-GB" sz="2000" dirty="0"/>
              <a:t>y=&amp;4x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{for } x &lt; 0</a:t>
            </a:r>
            <a:r>
              <a:rPr lang="en-GB" sz="2000" dirty="0">
                <a:solidFill>
                  <a:schemeClr val="accent1">
                    <a:lumMod val="60000"/>
                    <a:lumOff val="40000"/>
                  </a:schemeClr>
                </a:solidFill>
              </a:rPr>
              <a:t>\\</a:t>
            </a:r>
          </a:p>
          <a:p>
            <a:r>
              <a:rPr lang="en-GB" sz="2000" dirty="0"/>
              <a:t>y=&amp;4x+x^{2}-5x^{3}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{otherwise}</a:t>
            </a:r>
            <a:r>
              <a:rPr lang="en-GB" sz="2000" dirty="0">
                <a:solidFill>
                  <a:schemeClr val="accent1">
                    <a:lumMod val="60000"/>
                    <a:lumOff val="40000"/>
                  </a:schemeClr>
                </a:solidFill>
              </a:rPr>
              <a:t>\\</a:t>
            </a:r>
          </a:p>
          <a:p>
            <a:r>
              <a:rPr lang="en-GB" sz="2000" dirty="0">
                <a:solidFill>
                  <a:schemeClr val="tx2">
                    <a:lumMod val="50000"/>
                    <a:lumOff val="50000"/>
                  </a:schemeClr>
                </a:solidFill>
              </a:rPr>
              <a:t>\diff</a:t>
            </a:r>
            <a:r>
              <a:rPr lang="en-GB" sz="2000" dirty="0"/>
              <a:t>{x}{t}=&amp; 3y</a:t>
            </a:r>
            <a:r>
              <a:rPr lang="en-GB" sz="2000" dirty="0">
                <a:solidFill>
                  <a:schemeClr val="accent1">
                    <a:lumMod val="60000"/>
                    <a:lumOff val="40000"/>
                  </a:schemeClr>
                </a:solidFill>
              </a:rPr>
              <a:t>\\</a:t>
            </a:r>
          </a:p>
          <a:p>
            <a:r>
              <a:rPr lang="en-GB" sz="2000" dirty="0"/>
              <a:t>x(t=0)=&amp;-10</a:t>
            </a:r>
          </a:p>
          <a:p>
            <a:r>
              <a:rPr lang="en-GB" sz="2000" dirty="0">
                <a:solidFill>
                  <a:schemeClr val="tx2">
                    <a:lumMod val="50000"/>
                    <a:lumOff val="50000"/>
                  </a:schemeClr>
                </a:solidFill>
              </a:rPr>
              <a:t>\end</a:t>
            </a:r>
            <a:r>
              <a:rPr lang="en-GB" sz="2000" dirty="0"/>
              <a:t>{</a:t>
            </a:r>
            <a:r>
              <a:rPr lang="en-GB" sz="2000" dirty="0" err="1">
                <a:solidFill>
                  <a:schemeClr val="accent4">
                    <a:lumMod val="75000"/>
                  </a:schemeClr>
                </a:solidFill>
              </a:rPr>
              <a:t>alignat</a:t>
            </a:r>
            <a:r>
              <a:rPr lang="en-GB" sz="2000" dirty="0"/>
              <a:t>}</a:t>
            </a:r>
          </a:p>
        </p:txBody>
      </p:sp>
      <p:pic>
        <p:nvPicPr>
          <p:cNvPr id="8" name="Picture 7">
            <a:extLst>
              <a:ext uri="{FF2B5EF4-FFF2-40B4-BE49-F238E27FC236}">
                <a16:creationId xmlns:a16="http://schemas.microsoft.com/office/drawing/2014/main" id="{40395CDE-3E5E-4F46-83A8-20E567A52A6B}"/>
              </a:ext>
            </a:extLst>
          </p:cNvPr>
          <p:cNvPicPr>
            <a:picLocks noChangeAspect="1"/>
          </p:cNvPicPr>
          <p:nvPr/>
        </p:nvPicPr>
        <p:blipFill>
          <a:blip r:embed="rId3"/>
          <a:stretch>
            <a:fillRect/>
          </a:stretch>
        </p:blipFill>
        <p:spPr>
          <a:xfrm>
            <a:off x="4730774" y="3429000"/>
            <a:ext cx="4071960" cy="1333635"/>
          </a:xfrm>
          <a:prstGeom prst="rect">
            <a:avLst/>
          </a:prstGeom>
        </p:spPr>
      </p:pic>
      <p:sp>
        <p:nvSpPr>
          <p:cNvPr id="6" name="TextBox 5">
            <a:extLst>
              <a:ext uri="{FF2B5EF4-FFF2-40B4-BE49-F238E27FC236}">
                <a16:creationId xmlns:a16="http://schemas.microsoft.com/office/drawing/2014/main" id="{F25B2088-5DAC-4E2C-B044-43DA57A5F34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108168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a:hlinkClick r:id="rId9"/>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Writing Theses in LaTeX</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US" sz="2400" dirty="0"/>
              <a:t>Excellent Technical Typesetting</a:t>
            </a:r>
          </a:p>
          <a:p>
            <a:pPr fontAlgn="base">
              <a:spcBef>
                <a:spcPts val="600"/>
              </a:spcBef>
              <a:spcAft>
                <a:spcPts val="600"/>
              </a:spcAft>
            </a:pPr>
            <a:r>
              <a:rPr lang="en-US" sz="2400" dirty="0"/>
              <a:t>Easy to iterate document-wide formatting</a:t>
            </a:r>
          </a:p>
          <a:p>
            <a:pPr fontAlgn="base">
              <a:spcBef>
                <a:spcPts val="600"/>
              </a:spcBef>
              <a:spcAft>
                <a:spcPts val="600"/>
              </a:spcAft>
            </a:pPr>
            <a:r>
              <a:rPr lang="en-US" sz="2400" dirty="0"/>
              <a:t>Easy to include and reference figures/equations </a:t>
            </a:r>
            <a:r>
              <a:rPr lang="en-US" sz="2400" dirty="0" err="1"/>
              <a:t>etc</a:t>
            </a:r>
            <a:endParaRPr lang="en-US" sz="2400" dirty="0"/>
          </a:p>
          <a:p>
            <a:pPr fontAlgn="base">
              <a:spcBef>
                <a:spcPts val="600"/>
              </a:spcBef>
              <a:spcAft>
                <a:spcPts val="600"/>
              </a:spcAft>
            </a:pPr>
            <a:r>
              <a:rPr lang="en-US" sz="2400" dirty="0"/>
              <a:t>Easy to iterate figures</a:t>
            </a:r>
          </a:p>
          <a:p>
            <a:pPr fontAlgn="base">
              <a:spcBef>
                <a:spcPts val="600"/>
              </a:spcBef>
              <a:spcAft>
                <a:spcPts val="600"/>
              </a:spcAft>
            </a:pPr>
            <a:r>
              <a:rPr lang="en-US" sz="2400" dirty="0"/>
              <a:t>Files stored in plain-text</a:t>
            </a:r>
          </a:p>
          <a:p>
            <a:pPr lvl="1" fontAlgn="base">
              <a:spcBef>
                <a:spcPts val="600"/>
              </a:spcBef>
              <a:spcAft>
                <a:spcPts val="600"/>
              </a:spcAft>
            </a:pPr>
            <a:r>
              <a:rPr lang="en-US" sz="2000" dirty="0"/>
              <a:t>Less prone to corruption</a:t>
            </a:r>
          </a:p>
          <a:p>
            <a:pPr lvl="1" fontAlgn="base">
              <a:spcBef>
                <a:spcPts val="600"/>
              </a:spcBef>
              <a:spcAft>
                <a:spcPts val="600"/>
              </a:spcAft>
            </a:pPr>
            <a:r>
              <a:rPr lang="en-US" sz="2000" dirty="0"/>
              <a:t>Easier to “diff” when using version control</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Thesis Requirements</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t>Library Theses Office guidance </a:t>
            </a:r>
            <a:r>
              <a:rPr lang="en-GB" sz="2400" dirty="0">
                <a:hlinkClick r:id="rId3"/>
              </a:rPr>
              <a:t>included in repository</a:t>
            </a:r>
            <a:endParaRPr lang="en-GB" sz="2400" dirty="0"/>
          </a:p>
          <a:p>
            <a:pPr fontAlgn="base">
              <a:spcBef>
                <a:spcPts val="600"/>
              </a:spcBef>
              <a:spcAft>
                <a:spcPts val="600"/>
              </a:spcAft>
            </a:pPr>
            <a:r>
              <a:rPr lang="en-GB" sz="2400" dirty="0"/>
              <a:t>Not longer than 100,000 words (excluding bibliography and appendices)</a:t>
            </a:r>
          </a:p>
          <a:p>
            <a:pPr fontAlgn="base">
              <a:spcBef>
                <a:spcPts val="600"/>
              </a:spcBef>
              <a:spcAft>
                <a:spcPts val="600"/>
              </a:spcAft>
            </a:pPr>
            <a:r>
              <a:rPr lang="en-GB" sz="2400" dirty="0">
                <a:hlinkClick r:id="rId4"/>
              </a:rPr>
              <a:t>Good Viva </a:t>
            </a:r>
            <a:r>
              <a:rPr lang="en-GB" sz="2400" dirty="0"/>
              <a:t>video provided by ICR</a:t>
            </a:r>
          </a:p>
          <a:p>
            <a:pPr fontAlgn="base">
              <a:spcBef>
                <a:spcPts val="600"/>
              </a:spcBef>
              <a:spcAft>
                <a:spcPts val="600"/>
              </a:spcAft>
            </a:pPr>
            <a:r>
              <a:rPr lang="en-GB" sz="2400" dirty="0"/>
              <a:t>This course largely aims to give you</a:t>
            </a:r>
          </a:p>
          <a:p>
            <a:pPr lvl="1" fontAlgn="base">
              <a:spcBef>
                <a:spcPts val="600"/>
              </a:spcBef>
              <a:spcAft>
                <a:spcPts val="600"/>
              </a:spcAft>
            </a:pPr>
            <a:r>
              <a:rPr lang="en-GB" sz="2000" dirty="0"/>
              <a:t>Tools to meet formatting requirements</a:t>
            </a:r>
          </a:p>
          <a:p>
            <a:pPr lvl="1" fontAlgn="base">
              <a:spcBef>
                <a:spcPts val="600"/>
              </a:spcBef>
              <a:spcAft>
                <a:spcPts val="600"/>
              </a:spcAft>
            </a:pPr>
            <a:r>
              <a:rPr lang="en-GB" sz="2000" dirty="0"/>
              <a:t>Other useful tools for writing a thesis.</a:t>
            </a:r>
          </a:p>
        </p:txBody>
      </p:sp>
    </p:spTree>
    <p:extLst>
      <p:ext uri="{BB962C8B-B14F-4D97-AF65-F5344CB8AC3E}">
        <p14:creationId xmlns:p14="http://schemas.microsoft.com/office/powerpoint/2010/main" val="3485628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Paper Size and Pagination</a:t>
            </a:r>
          </a:p>
        </p:txBody>
      </p:sp>
      <p:sp>
        <p:nvSpPr>
          <p:cNvPr id="3" name="Content Placeholder 2"/>
          <p:cNvSpPr>
            <a:spLocks noGrp="1"/>
          </p:cNvSpPr>
          <p:nvPr>
            <p:ph idx="1"/>
          </p:nvPr>
        </p:nvSpPr>
        <p:spPr>
          <a:xfrm>
            <a:off x="457200" y="1600199"/>
            <a:ext cx="8435280" cy="4588565"/>
          </a:xfrm>
        </p:spPr>
        <p:txBody>
          <a:bodyPr>
            <a:normAutofit fontScale="85000" lnSpcReduction="20000"/>
          </a:bodyPr>
          <a:lstStyle/>
          <a:p>
            <a:pPr fontAlgn="base">
              <a:spcBef>
                <a:spcPts val="600"/>
              </a:spcBef>
              <a:spcAft>
                <a:spcPts val="600"/>
              </a:spcAft>
            </a:pPr>
            <a:r>
              <a:rPr lang="en-GB" sz="2400" dirty="0"/>
              <a:t>Must be A4 paper</a:t>
            </a:r>
          </a:p>
          <a:p>
            <a:pPr fontAlgn="base">
              <a:spcBef>
                <a:spcPts val="600"/>
              </a:spcBef>
              <a:spcAft>
                <a:spcPts val="600"/>
              </a:spcAft>
            </a:pPr>
            <a:r>
              <a:rPr lang="en-GB" sz="2400" dirty="0"/>
              <a:t>All pages must be numbered in Arabic numerals, including the title page.</a:t>
            </a:r>
          </a:p>
          <a:p>
            <a:pPr fontAlgn="base">
              <a:spcBef>
                <a:spcPts val="600"/>
              </a:spcBef>
              <a:spcAft>
                <a:spcPts val="600"/>
              </a:spcAft>
            </a:pPr>
            <a:r>
              <a:rPr lang="en-GB" sz="2400" dirty="0"/>
              <a:t>You may want your pages to be double-sided</a:t>
            </a:r>
          </a:p>
          <a:p>
            <a:pPr lvl="1" fontAlgn="base">
              <a:spcBef>
                <a:spcPts val="600"/>
              </a:spcBef>
              <a:spcAft>
                <a:spcPts val="600"/>
              </a:spcAft>
            </a:pPr>
            <a:r>
              <a:rPr lang="en-GB" sz="2000" dirty="0"/>
              <a:t>Causes headers footers and margins to be reflection on odd and even pages</a:t>
            </a:r>
          </a:p>
          <a:p>
            <a:pPr fontAlgn="base">
              <a:spcBef>
                <a:spcPts val="600"/>
              </a:spcBef>
              <a:spcAft>
                <a:spcPts val="600"/>
              </a:spcAft>
            </a:pPr>
            <a:r>
              <a:rPr lang="en-GB" sz="2400" dirty="0"/>
              <a:t>LTO suggests using Arial size 12 font</a:t>
            </a:r>
          </a:p>
          <a:p>
            <a:pPr lvl="1" fontAlgn="base">
              <a:spcBef>
                <a:spcPts val="600"/>
              </a:spcBef>
              <a:spcAft>
                <a:spcPts val="600"/>
              </a:spcAft>
            </a:pPr>
            <a:r>
              <a:rPr lang="en-GB" sz="2000" dirty="0"/>
              <a:t>Arial not supported in LaTeX, but Helvetica provides a very similar font</a:t>
            </a:r>
          </a:p>
          <a:p>
            <a:pPr fontAlgn="base">
              <a:spcBef>
                <a:spcPts val="600"/>
              </a:spcBef>
              <a:spcAft>
                <a:spcPts val="600"/>
              </a:spcAft>
            </a:pPr>
            <a:r>
              <a:rPr lang="en-GB" sz="2400" dirty="0"/>
              <a:t>Achieved in the preamble:</a:t>
            </a:r>
          </a:p>
          <a:p>
            <a:pPr fontAlgn="base">
              <a:spcBef>
                <a:spcPts val="600"/>
              </a:spcBef>
              <a:spcAft>
                <a:spcPts val="600"/>
              </a:spcAft>
            </a:pPr>
            <a:endParaRPr lang="en-GB" sz="2400" dirty="0"/>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documentclass</a:t>
            </a:r>
            <a:r>
              <a:rPr lang="en-GB" sz="2400" dirty="0"/>
              <a:t>[</a:t>
            </a:r>
            <a:r>
              <a:rPr lang="en-GB" sz="2400" dirty="0">
                <a:solidFill>
                  <a:schemeClr val="accent4">
                    <a:lumMod val="75000"/>
                  </a:schemeClr>
                </a:solidFill>
              </a:rPr>
              <a:t>12pt, a4paper, </a:t>
            </a:r>
            <a:r>
              <a:rPr lang="en-GB" sz="2400" dirty="0" err="1">
                <a:solidFill>
                  <a:schemeClr val="accent4">
                    <a:lumMod val="75000"/>
                  </a:schemeClr>
                </a:solidFill>
              </a:rPr>
              <a:t>twoside</a:t>
            </a:r>
            <a:r>
              <a:rPr lang="en-GB" sz="2400" dirty="0"/>
              <a:t>]{</a:t>
            </a:r>
            <a:r>
              <a:rPr lang="en-GB" sz="2400" dirty="0">
                <a:solidFill>
                  <a:schemeClr val="tx2">
                    <a:lumMod val="50000"/>
                    <a:lumOff val="50000"/>
                  </a:schemeClr>
                </a:solidFill>
              </a:rPr>
              <a:t>report</a:t>
            </a:r>
            <a:r>
              <a:rPr lang="en-GB" sz="2400" dirty="0"/>
              <a:t>} </a:t>
            </a:r>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helvet</a:t>
            </a:r>
            <a:r>
              <a:rPr lang="en-GB" sz="2400" dirty="0"/>
              <a:t>}</a:t>
            </a:r>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renewcommand</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familydefault</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sfdefault</a:t>
            </a:r>
            <a:r>
              <a:rPr lang="en-GB" sz="2400" dirty="0"/>
              <a:t>}</a:t>
            </a:r>
          </a:p>
        </p:txBody>
      </p:sp>
    </p:spTree>
    <p:extLst>
      <p:ext uri="{BB962C8B-B14F-4D97-AF65-F5344CB8AC3E}">
        <p14:creationId xmlns:p14="http://schemas.microsoft.com/office/powerpoint/2010/main" val="2191292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8435280" cy="4453759"/>
          </a:xfrm>
        </p:spPr>
        <p:txBody>
          <a:bodyPr>
            <a:normAutofit/>
          </a:bodyPr>
          <a:lstStyle/>
          <a:p>
            <a:pPr fontAlgn="base">
              <a:spcBef>
                <a:spcPts val="600"/>
              </a:spcBef>
              <a:spcAft>
                <a:spcPts val="600"/>
              </a:spcAft>
            </a:pPr>
            <a:r>
              <a:rPr lang="en-GB" sz="2400" dirty="0"/>
              <a:t>LTO requires margins at the binding edge should be at least 40mm and all other margins should be at least 20mm.</a:t>
            </a:r>
          </a:p>
          <a:p>
            <a:pPr fontAlgn="base">
              <a:spcBef>
                <a:spcPts val="600"/>
              </a:spcBef>
              <a:spcAft>
                <a:spcPts val="600"/>
              </a:spcAft>
            </a:pPr>
            <a:r>
              <a:rPr lang="en-GB" sz="2400" dirty="0"/>
              <a:t>If you want the document to look good in electronic form as well, you may want to make left and right margins the same.</a:t>
            </a:r>
          </a:p>
          <a:p>
            <a:pPr fontAlgn="base">
              <a:spcBef>
                <a:spcPts val="600"/>
              </a:spcBef>
              <a:spcAft>
                <a:spcPts val="600"/>
              </a:spcAft>
            </a:pPr>
            <a:r>
              <a:rPr lang="en-GB" sz="2400" dirty="0"/>
              <a:t>The </a:t>
            </a:r>
            <a:r>
              <a:rPr lang="en-GB" sz="2400" dirty="0">
                <a:solidFill>
                  <a:schemeClr val="tx2">
                    <a:lumMod val="50000"/>
                    <a:lumOff val="50000"/>
                  </a:schemeClr>
                </a:solidFill>
              </a:rPr>
              <a:t>geometry</a:t>
            </a:r>
            <a:r>
              <a:rPr lang="en-GB" sz="2400" dirty="0"/>
              <a:t> package allows us to set margins</a:t>
            </a:r>
          </a:p>
          <a:p>
            <a:pPr fontAlgn="base">
              <a:spcBef>
                <a:spcPts val="600"/>
              </a:spcBef>
              <a:spcAft>
                <a:spcPts val="600"/>
              </a:spcAft>
            </a:pPr>
            <a:r>
              <a:rPr lang="en-GB" sz="2400" dirty="0"/>
              <a:t>The </a:t>
            </a:r>
            <a:r>
              <a:rPr lang="en-GB" sz="2400" dirty="0" err="1">
                <a:solidFill>
                  <a:schemeClr val="tx2">
                    <a:lumMod val="50000"/>
                    <a:lumOff val="50000"/>
                  </a:schemeClr>
                </a:solidFill>
              </a:rPr>
              <a:t>blindtext</a:t>
            </a:r>
            <a:r>
              <a:rPr lang="en-GB" sz="2400" dirty="0"/>
              <a:t> package and </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[X] command allows us to insert sample text for testing typesetting</a:t>
            </a:r>
          </a:p>
        </p:txBody>
      </p:sp>
    </p:spTree>
    <p:extLst>
      <p:ext uri="{BB962C8B-B14F-4D97-AF65-F5344CB8AC3E}">
        <p14:creationId xmlns:p14="http://schemas.microsoft.com/office/powerpoint/2010/main" val="2812092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5145960"/>
            <a:ext cx="3967655" cy="907997"/>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[10]</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99674D9-4038-4AB1-BAD9-3C9EF5FD6E6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D0824804-30E4-6C48-5EFC-18FC7C385441}"/>
              </a:ext>
            </a:extLst>
          </p:cNvPr>
          <p:cNvPicPr>
            <a:picLocks noChangeAspect="1"/>
          </p:cNvPicPr>
          <p:nvPr/>
        </p:nvPicPr>
        <p:blipFill>
          <a:blip r:embed="rId3"/>
          <a:stretch>
            <a:fillRect/>
          </a:stretch>
        </p:blipFill>
        <p:spPr>
          <a:xfrm>
            <a:off x="5584785" y="1153801"/>
            <a:ext cx="2789497" cy="5331570"/>
          </a:xfrm>
          <a:prstGeom prst="rect">
            <a:avLst/>
          </a:prstGeom>
        </p:spPr>
      </p:pic>
      <p:sp>
        <p:nvSpPr>
          <p:cNvPr id="8" name="TextBox 7">
            <a:extLst>
              <a:ext uri="{FF2B5EF4-FFF2-40B4-BE49-F238E27FC236}">
                <a16:creationId xmlns:a16="http://schemas.microsoft.com/office/drawing/2014/main" id="{3724276E-B819-4868-EC9E-2A45BB89A012}"/>
              </a:ext>
            </a:extLst>
          </p:cNvPr>
          <p:cNvSpPr txBox="1"/>
          <p:nvPr/>
        </p:nvSpPr>
        <p:spPr>
          <a:xfrm>
            <a:off x="457204" y="1767006"/>
            <a:ext cx="3802278" cy="3323987"/>
          </a:xfrm>
          <a:prstGeom prst="rect">
            <a:avLst/>
          </a:prstGeom>
          <a:noFill/>
          <a:ln>
            <a:solidFill>
              <a:srgbClr val="FF0000"/>
            </a:solidFill>
          </a:ln>
        </p:spPr>
        <p:txBody>
          <a:bodyPr wrap="square" rtlCol="0">
            <a:sp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documentclass</a:t>
            </a:r>
            <a:r>
              <a:rPr lang="en-GB" sz="2400" dirty="0"/>
              <a:t>[</a:t>
            </a:r>
            <a:r>
              <a:rPr lang="en-GB" sz="2400" dirty="0">
                <a:solidFill>
                  <a:schemeClr val="accent4">
                    <a:lumMod val="75000"/>
                  </a:schemeClr>
                </a:solidFill>
              </a:rPr>
              <a:t>12pt, a4paper, </a:t>
            </a:r>
            <a:r>
              <a:rPr lang="en-GB" sz="2400" dirty="0" err="1">
                <a:solidFill>
                  <a:schemeClr val="accent4">
                    <a:lumMod val="75000"/>
                  </a:schemeClr>
                </a:solidFill>
              </a:rPr>
              <a:t>twoside</a:t>
            </a:r>
            <a:r>
              <a:rPr lang="en-GB" sz="2400" dirty="0"/>
              <a:t>]{</a:t>
            </a:r>
            <a:r>
              <a:rPr lang="en-GB" sz="2400" dirty="0">
                <a:solidFill>
                  <a:schemeClr val="tx2">
                    <a:lumMod val="50000"/>
                    <a:lumOff val="50000"/>
                  </a:schemeClr>
                </a:solidFill>
              </a:rPr>
              <a:t>report</a:t>
            </a:r>
            <a:r>
              <a:rPr lang="en-GB" sz="2400" dirty="0"/>
              <a:t>} </a:t>
            </a:r>
          </a:p>
          <a:p>
            <a:pPr marL="0" indent="0">
              <a:buNone/>
            </a:pP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blindtext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a:solidFill>
                  <a:schemeClr val="accent4">
                    <a:lumMod val="75000"/>
                  </a:schemeClr>
                </a:solidFill>
              </a:rPr>
              <a:t>top=2cm, left= 4cm, right = 2cm, bottom=3cm</a:t>
            </a:r>
            <a:r>
              <a:rPr lang="en-GB" sz="2400" dirty="0"/>
              <a:t>] {</a:t>
            </a:r>
            <a:r>
              <a:rPr lang="en-GB" sz="2400" dirty="0">
                <a:solidFill>
                  <a:schemeClr val="tx2">
                    <a:lumMod val="50000"/>
                    <a:lumOff val="50000"/>
                  </a:schemeClr>
                </a:solidFill>
              </a:rPr>
              <a:t>geometry</a:t>
            </a:r>
            <a:r>
              <a:rPr lang="en-GB" sz="2400" dirty="0"/>
              <a:t>}</a:t>
            </a:r>
          </a:p>
          <a:p>
            <a:endParaRPr lang="en-GB" dirty="0"/>
          </a:p>
        </p:txBody>
      </p:sp>
      <p:sp>
        <p:nvSpPr>
          <p:cNvPr id="9" name="TextBox 8">
            <a:extLst>
              <a:ext uri="{FF2B5EF4-FFF2-40B4-BE49-F238E27FC236}">
                <a16:creationId xmlns:a16="http://schemas.microsoft.com/office/drawing/2014/main" id="{943F2867-2643-29F9-471E-0E3D1AA4A23F}"/>
              </a:ext>
            </a:extLst>
          </p:cNvPr>
          <p:cNvSpPr txBox="1"/>
          <p:nvPr/>
        </p:nvSpPr>
        <p:spPr>
          <a:xfrm>
            <a:off x="457204" y="1397674"/>
            <a:ext cx="1877437" cy="369332"/>
          </a:xfrm>
          <a:prstGeom prst="rect">
            <a:avLst/>
          </a:prstGeom>
          <a:noFill/>
          <a:ln>
            <a:solidFill>
              <a:srgbClr val="FF0000"/>
            </a:solidFill>
          </a:ln>
        </p:spPr>
        <p:txBody>
          <a:bodyPr wrap="none" rtlCol="0">
            <a:spAutoFit/>
          </a:bodyPr>
          <a:lstStyle/>
          <a:p>
            <a:r>
              <a:rPr lang="en-GB" dirty="0">
                <a:solidFill>
                  <a:srgbClr val="FF0000"/>
                </a:solidFill>
              </a:rPr>
              <a:t>Add to preamble</a:t>
            </a:r>
          </a:p>
        </p:txBody>
      </p:sp>
    </p:spTree>
    <p:extLst>
      <p:ext uri="{BB962C8B-B14F-4D97-AF65-F5344CB8AC3E}">
        <p14:creationId xmlns:p14="http://schemas.microsoft.com/office/powerpoint/2010/main" val="220242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Footnotes</a:t>
            </a:r>
          </a:p>
        </p:txBody>
      </p:sp>
      <p:sp>
        <p:nvSpPr>
          <p:cNvPr id="3" name="Content Placeholder 2"/>
          <p:cNvSpPr>
            <a:spLocks noGrp="1"/>
          </p:cNvSpPr>
          <p:nvPr>
            <p:ph idx="1"/>
          </p:nvPr>
        </p:nvSpPr>
        <p:spPr>
          <a:xfrm>
            <a:off x="457200" y="2994820"/>
            <a:ext cx="3967655" cy="114299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 \footnote</a:t>
            </a:r>
            <a:r>
              <a:rPr lang="en-GB" sz="2400" dirty="0"/>
              <a:t>{Some gibberish}</a:t>
            </a:r>
            <a:br>
              <a:rPr lang="en-GB" sz="2400" dirty="0"/>
            </a:b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A close up of text on a white background&#10;&#10;Description automatically generated">
            <a:extLst>
              <a:ext uri="{FF2B5EF4-FFF2-40B4-BE49-F238E27FC236}">
                <a16:creationId xmlns:a16="http://schemas.microsoft.com/office/drawing/2014/main" id="{851570A0-8F6A-469A-A514-F85EC4A8E54D}"/>
              </a:ext>
            </a:extLst>
          </p:cNvPr>
          <p:cNvPicPr>
            <a:picLocks noChangeAspect="1"/>
          </p:cNvPicPr>
          <p:nvPr/>
        </p:nvPicPr>
        <p:blipFill>
          <a:blip r:embed="rId3"/>
          <a:stretch>
            <a:fillRect/>
          </a:stretch>
        </p:blipFill>
        <p:spPr>
          <a:xfrm>
            <a:off x="4904397" y="2286000"/>
            <a:ext cx="4068938" cy="3429000"/>
          </a:xfrm>
          <a:prstGeom prst="rect">
            <a:avLst/>
          </a:prstGeom>
        </p:spPr>
      </p:pic>
    </p:spTree>
    <p:extLst>
      <p:ext uri="{BB962C8B-B14F-4D97-AF65-F5344CB8AC3E}">
        <p14:creationId xmlns:p14="http://schemas.microsoft.com/office/powerpoint/2010/main" val="3346626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46369</TotalTime>
  <Words>7389</Words>
  <Application>Microsoft Office PowerPoint</Application>
  <PresentationFormat>On-screen Show (4:3)</PresentationFormat>
  <Paragraphs>524</Paragraphs>
  <Slides>39</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Frutiger LT Std 65 Bold</vt:lpstr>
      <vt:lpstr>Office Theme</vt:lpstr>
      <vt:lpstr>Writing Theses in LaTeX</vt:lpstr>
      <vt:lpstr>Learning Outcomes</vt:lpstr>
      <vt:lpstr>Using this PowerPoint</vt:lpstr>
      <vt:lpstr>Writing Theses in LaTeX</vt:lpstr>
      <vt:lpstr>Thesis Requirements</vt:lpstr>
      <vt:lpstr>Paper Size and Pagination</vt:lpstr>
      <vt:lpstr>Margins</vt:lpstr>
      <vt:lpstr>Margins</vt:lpstr>
      <vt:lpstr>Footnotes</vt:lpstr>
      <vt:lpstr>Line Spacing</vt:lpstr>
      <vt:lpstr>Line Spacing</vt:lpstr>
      <vt:lpstr>Title Page</vt:lpstr>
      <vt:lpstr>Title Page</vt:lpstr>
      <vt:lpstr>Statements</vt:lpstr>
      <vt:lpstr>Statements</vt:lpstr>
      <vt:lpstr>Contents</vt:lpstr>
      <vt:lpstr>Contents</vt:lpstr>
      <vt:lpstr>Lists of Tables and Figures</vt:lpstr>
      <vt:lpstr>Short Captions</vt:lpstr>
      <vt:lpstr>Contents Depth</vt:lpstr>
      <vt:lpstr>Appendices</vt:lpstr>
      <vt:lpstr>Splitting Your Document</vt:lpstr>
      <vt:lpstr>Splitting Your Document</vt:lpstr>
      <vt:lpstr>Splitting Your Document</vt:lpstr>
      <vt:lpstr>Hyperlinks</vt:lpstr>
      <vt:lpstr>Subfigures</vt:lpstr>
      <vt:lpstr>Graphics Path</vt:lpstr>
      <vt:lpstr>Custom Commands</vt:lpstr>
      <vt:lpstr>Bibliography Management</vt:lpstr>
      <vt:lpstr>Bibliography Management</vt:lpstr>
      <vt:lpstr>Bibliography Management</vt:lpstr>
      <vt:lpstr>Bibliography at the  End of Each Chapter</vt:lpstr>
      <vt:lpstr>Personalising References</vt:lpstr>
      <vt:lpstr>More Ways to Cite</vt:lpstr>
      <vt:lpstr>Bibliography Gotchas</vt:lpstr>
      <vt:lpstr>Acronyms</vt:lpstr>
      <vt:lpstr>Aligning Equations</vt:lpstr>
      <vt:lpstr>Online Tools</vt:lpstr>
      <vt:lpstr>Writing Theses in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cp:lastModifiedBy>
  <cp:revision>464</cp:revision>
  <cp:lastPrinted>2017-04-21T16:42:54Z</cp:lastPrinted>
  <dcterms:created xsi:type="dcterms:W3CDTF">2014-10-29T16:03:49Z</dcterms:created>
  <dcterms:modified xsi:type="dcterms:W3CDTF">2024-05-09T13:35:50Z</dcterms:modified>
</cp:coreProperties>
</file>